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ata%20Science%20and%20Analytics\DSA%205900\Final%20Practicum%20-%20Copy\spre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4867098453826"/>
          <c:y val="0.10047203516831288"/>
          <c:w val="0.72530265803092342"/>
          <c:h val="0.6673148166297509"/>
        </c:manualLayout>
      </c:layout>
      <c:scatterChart>
        <c:scatterStyle val="smoothMarker"/>
        <c:varyColors val="0"/>
        <c:ser>
          <c:idx val="3"/>
          <c:order val="0"/>
          <c:tx>
            <c:strRef>
              <c:f>spread!$E$15</c:f>
              <c:strCache>
                <c:ptCount val="1"/>
                <c:pt idx="0">
                  <c:v>RMSE</c:v>
                </c:pt>
              </c:strCache>
            </c:strRef>
          </c:tx>
          <c:marker>
            <c:symbol val="triangle"/>
            <c:size val="6"/>
          </c:marker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spread!$E$16:$E$21</c:f>
              <c:numCache>
                <c:formatCode>General</c:formatCode>
                <c:ptCount val="6"/>
                <c:pt idx="0">
                  <c:v>0.16300000000000001</c:v>
                </c:pt>
                <c:pt idx="1">
                  <c:v>0.14399999999999999</c:v>
                </c:pt>
                <c:pt idx="2">
                  <c:v>0.14599999999999999</c:v>
                </c:pt>
                <c:pt idx="3">
                  <c:v>0.17599999999999999</c:v>
                </c:pt>
                <c:pt idx="4">
                  <c:v>0.252</c:v>
                </c:pt>
                <c:pt idx="5">
                  <c:v>0.29599999999999999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A3-4F0C-89D9-B28AF94E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0399968"/>
        <c:axId val="1910406624"/>
      </c:scatterChart>
      <c:scatterChart>
        <c:scatterStyle val="smoothMarker"/>
        <c:varyColors val="0"/>
        <c:ser>
          <c:idx val="0"/>
          <c:order val="1"/>
          <c:tx>
            <c:strRef>
              <c:f>spread!$F$15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spread!$F$16:$F$21</c:f>
              <c:numCache>
                <c:formatCode>General</c:formatCode>
                <c:ptCount val="6"/>
                <c:pt idx="0">
                  <c:v>0.97599999999999998</c:v>
                </c:pt>
                <c:pt idx="1">
                  <c:v>0.98099999999999998</c:v>
                </c:pt>
                <c:pt idx="2">
                  <c:v>0.98199999999999998</c:v>
                </c:pt>
                <c:pt idx="3">
                  <c:v>0.96899999999999997</c:v>
                </c:pt>
                <c:pt idx="4">
                  <c:v>0.93600000000000005</c:v>
                </c:pt>
                <c:pt idx="5">
                  <c:v>0.92100000000000004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A3-4F0C-89D9-B28AF94EB74A}"/>
            </c:ext>
          </c:extLst>
        </c:ser>
        <c:ser>
          <c:idx val="1"/>
          <c:order val="2"/>
          <c:tx>
            <c:strRef>
              <c:f>spread!$G$15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spread!$G$16:$G$21</c:f>
              <c:numCache>
                <c:formatCode>General</c:formatCode>
                <c:ptCount val="6"/>
                <c:pt idx="0">
                  <c:v>0.94399999999999995</c:v>
                </c:pt>
                <c:pt idx="1">
                  <c:v>0.96</c:v>
                </c:pt>
                <c:pt idx="2">
                  <c:v>0.95599999999999996</c:v>
                </c:pt>
                <c:pt idx="3">
                  <c:v>0.94899999999999995</c:v>
                </c:pt>
                <c:pt idx="4">
                  <c:v>0.879</c:v>
                </c:pt>
                <c:pt idx="5">
                  <c:v>0.81899999999999995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2A3-4F0C-89D9-B28AF94EB74A}"/>
            </c:ext>
          </c:extLst>
        </c:ser>
        <c:ser>
          <c:idx val="2"/>
          <c:order val="3"/>
          <c:tx>
            <c:strRef>
              <c:f>spread!$H$15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5"/>
            <c:marker>
              <c:spPr>
                <a:solidFill>
                  <a:schemeClr val="accent6">
                    <a:lumMod val="75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2A3-4F0C-89D9-B28AF94EB74A}"/>
              </c:ext>
            </c:extLst>
          </c:dPt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spread!$H$16:$H$21</c:f>
              <c:numCache>
                <c:formatCode>General</c:formatCode>
                <c:ptCount val="6"/>
                <c:pt idx="0">
                  <c:v>0.97199999999999998</c:v>
                </c:pt>
                <c:pt idx="1">
                  <c:v>0.97899999999999998</c:v>
                </c:pt>
                <c:pt idx="2">
                  <c:v>0.97899999999999998</c:v>
                </c:pt>
                <c:pt idx="3">
                  <c:v>0.96899999999999997</c:v>
                </c:pt>
                <c:pt idx="4">
                  <c:v>0.93700000000000006</c:v>
                </c:pt>
                <c:pt idx="5">
                  <c:v>0.91200000000000003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2A3-4F0C-89D9-B28AF94E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7971824"/>
        <c:axId val="1907976400"/>
      </c:scatterChart>
      <c:valAx>
        <c:axId val="191039996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06624"/>
        <c:crosses val="autoZero"/>
        <c:crossBetween val="midCat"/>
        <c:majorUnit val="10"/>
        <c:minorUnit val="5"/>
      </c:valAx>
      <c:valAx>
        <c:axId val="1910406624"/>
        <c:scaling>
          <c:orientation val="maxMin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US" sz="1100" baseline="0"/>
                  <a:t>RMSE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399968"/>
        <c:crosses val="autoZero"/>
        <c:crossBetween val="midCat"/>
        <c:majorUnit val="0.1"/>
      </c:valAx>
      <c:valAx>
        <c:axId val="1907976400"/>
        <c:scaling>
          <c:orientation val="minMax"/>
          <c:max val="1"/>
          <c:min val="0.8"/>
        </c:scaling>
        <c:delete val="0"/>
        <c:axPos val="r"/>
        <c:title>
          <c:tx>
            <c:rich>
              <a:bodyPr/>
              <a:lstStyle/>
              <a:p>
                <a:pPr>
                  <a:defRPr sz="1100" baseline="0"/>
                </a:pPr>
                <a:r>
                  <a:rPr lang="en-US" sz="1100" baseline="0"/>
                  <a:t>Precision, Recall, Accuracy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900" baseline="0"/>
            </a:pPr>
            <a:endParaRPr lang="en-US"/>
          </a:p>
        </c:txPr>
        <c:crossAx val="1907971824"/>
        <c:crosses val="max"/>
        <c:crossBetween val="midCat"/>
        <c:majorUnit val="0.1"/>
        <c:minorUnit val="5.000000000000001E-2"/>
      </c:valAx>
      <c:valAx>
        <c:axId val="190797182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100" baseline="0"/>
                </a:pPr>
                <a:r>
                  <a:rPr lang="en-US" sz="1100" baseline="0"/>
                  <a:t>No. of Predictor Features in Model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07976400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chart" Target="../charts/chart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2DE3204-04FA-4A82-8DEC-8B608CAB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0" y="3911854"/>
            <a:ext cx="5134890" cy="24460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447395" y="2237022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007899" y="678923"/>
            <a:ext cx="214070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97851" y="178853"/>
              <a:ext cx="3330263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881376" y="5010604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4066895" y="434789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DECA0B31-F660-7075-5C01-4D7FEA68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964"/>
            <a:ext cx="5702400" cy="3494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348936" y="74877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3975440" y="265395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03F46F31-8AF5-BC39-189E-A1AADC7F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13" y="2880475"/>
            <a:ext cx="4385570" cy="151886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640952" y="3494992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17E6CA-41FF-D469-8CC9-9F64B973C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627" y="5086455"/>
            <a:ext cx="4156555" cy="13669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503341" y="5970458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603350" y="542397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808172" y="4237260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FB7DF3-AD77-F70C-E632-F2625C701D34}"/>
              </a:ext>
            </a:extLst>
          </p:cNvPr>
          <p:cNvSpPr txBox="1"/>
          <p:nvPr/>
        </p:nvSpPr>
        <p:spPr>
          <a:xfrm>
            <a:off x="2817620" y="3746745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pic>
        <p:nvPicPr>
          <p:cNvPr id="26" name="Picture 18" descr="Image result for python computer program">
            <a:extLst>
              <a:ext uri="{FF2B5EF4-FFF2-40B4-BE49-F238E27FC236}">
                <a16:creationId xmlns:a16="http://schemas.microsoft.com/office/drawing/2014/main" id="{AC12FDAA-6287-A81A-9BD4-A3600194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94" y="8109"/>
            <a:ext cx="997392" cy="6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3796AC7-5FF4-DE38-082D-ADF565203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231555"/>
              </p:ext>
            </p:extLst>
          </p:nvPr>
        </p:nvGraphicFramePr>
        <p:xfrm>
          <a:off x="5531889" y="48547"/>
          <a:ext cx="4630977" cy="285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80FC725B-24B8-E751-102C-FEE2A62AF08E}"/>
              </a:ext>
            </a:extLst>
          </p:cNvPr>
          <p:cNvSpPr/>
          <p:nvPr/>
        </p:nvSpPr>
        <p:spPr>
          <a:xfrm>
            <a:off x="9009710" y="410964"/>
            <a:ext cx="367176" cy="108585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6119F07-AC7A-E183-1368-2DA96308A181}"/>
              </a:ext>
            </a:extLst>
          </p:cNvPr>
          <p:cNvSpPr/>
          <p:nvPr/>
        </p:nvSpPr>
        <p:spPr>
          <a:xfrm>
            <a:off x="6594115" y="1776928"/>
            <a:ext cx="708124" cy="2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Text Box 4124">
            <a:extLst>
              <a:ext uri="{FF2B5EF4-FFF2-40B4-BE49-F238E27FC236}">
                <a16:creationId xmlns:a16="http://schemas.microsoft.com/office/drawing/2014/main" id="{257541B1-F7B7-F2E6-6682-897ECE0558C7}"/>
              </a:ext>
            </a:extLst>
          </p:cNvPr>
          <p:cNvSpPr txBox="1"/>
          <p:nvPr/>
        </p:nvSpPr>
        <p:spPr>
          <a:xfrm>
            <a:off x="7450754" y="1637162"/>
            <a:ext cx="1266825" cy="476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Performing Models Range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946E07-BFAA-1F9B-9F48-4EE20A61B212}"/>
              </a:ext>
            </a:extLst>
          </p:cNvPr>
          <p:cNvCxnSpPr>
            <a:cxnSpLocks/>
          </p:cNvCxnSpPr>
          <p:nvPr/>
        </p:nvCxnSpPr>
        <p:spPr>
          <a:xfrm>
            <a:off x="6594115" y="1306844"/>
            <a:ext cx="75402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E1022E-7D44-82C5-7473-F4263024A5C5}"/>
              </a:ext>
            </a:extLst>
          </p:cNvPr>
          <p:cNvSpPr txBox="1"/>
          <p:nvPr/>
        </p:nvSpPr>
        <p:spPr>
          <a:xfrm>
            <a:off x="7391952" y="1168344"/>
            <a:ext cx="13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Baseline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039666" y="3314240"/>
            <a:ext cx="2080228" cy="3491553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57462" y="168020"/>
              <a:ext cx="3330264" cy="1335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3" grpId="0" animBg="1"/>
      <p:bldP spid="33" grpId="0"/>
      <p:bldP spid="32" grpId="0"/>
      <p:bldP spid="38" grpId="0" animBg="1"/>
      <p:bldP spid="47" grpId="0"/>
      <p:bldP spid="58" grpId="0" animBg="1"/>
      <p:bldP spid="48" grpId="0"/>
      <p:bldP spid="56" grpId="0" animBg="1"/>
      <p:bldP spid="36" grpId="0" animBg="1"/>
      <p:bldGraphic spid="28" grpId="0">
        <p:bldAsOne/>
      </p:bldGraphic>
      <p:bldP spid="29" grpId="0" animBg="1"/>
      <p:bldP spid="34" grpId="0" animBg="1"/>
      <p:bldP spid="35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Implement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Scikit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Scikit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3FFAA-C377-5DD1-20D3-B6DB65F0D008}"/>
              </a:ext>
            </a:extLst>
          </p:cNvPr>
          <p:cNvCxnSpPr>
            <a:cxnSpLocks/>
          </p:cNvCxnSpPr>
          <p:nvPr/>
        </p:nvCxnSpPr>
        <p:spPr>
          <a:xfrm flipV="1">
            <a:off x="7031838" y="1715909"/>
            <a:ext cx="1046933" cy="63294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61B31-866B-2ADE-B896-CDBB039A1FE1}"/>
              </a:ext>
            </a:extLst>
          </p:cNvPr>
          <p:cNvSpPr/>
          <p:nvPr/>
        </p:nvSpPr>
        <p:spPr>
          <a:xfrm>
            <a:off x="3200399" y="5374257"/>
            <a:ext cx="733245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B2AE77-56BD-D9A9-4D07-6A9B5C303A58}"/>
              </a:ext>
            </a:extLst>
          </p:cNvPr>
          <p:cNvSpPr/>
          <p:nvPr/>
        </p:nvSpPr>
        <p:spPr>
          <a:xfrm>
            <a:off x="3200399" y="6058141"/>
            <a:ext cx="733245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4FFCD2-9443-4B05-F844-1AE823AE61EA}"/>
              </a:ext>
            </a:extLst>
          </p:cNvPr>
          <p:cNvSpPr/>
          <p:nvPr/>
        </p:nvSpPr>
        <p:spPr>
          <a:xfrm>
            <a:off x="4099904" y="5374257"/>
            <a:ext cx="385832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ABAB20-E673-B594-9CB3-7B076C043015}"/>
              </a:ext>
            </a:extLst>
          </p:cNvPr>
          <p:cNvSpPr/>
          <p:nvPr/>
        </p:nvSpPr>
        <p:spPr>
          <a:xfrm>
            <a:off x="4597499" y="6058141"/>
            <a:ext cx="385832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109" y="897671"/>
            <a:ext cx="2287818" cy="34908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11BAA-B42D-9A5C-A998-BEC9CDC4BA9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24018" y="4388567"/>
            <a:ext cx="506442" cy="7786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6"/>
            <a:ext cx="7218386" cy="3858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0875"/>
              </p:ext>
            </p:extLst>
          </p:nvPr>
        </p:nvGraphicFramePr>
        <p:xfrm>
          <a:off x="9044384" y="4987824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443918" y="4640808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44619" y="471531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343808" y="3944079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9189"/>
              </p:ext>
            </p:extLst>
          </p:nvPr>
        </p:nvGraphicFramePr>
        <p:xfrm>
          <a:off x="4653881" y="505386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CA98A-CB20-4FD8-B290-B4A6D0E52BCE}"/>
              </a:ext>
            </a:extLst>
          </p:cNvPr>
          <p:cNvSpPr/>
          <p:nvPr/>
        </p:nvSpPr>
        <p:spPr>
          <a:xfrm>
            <a:off x="5665509" y="1828800"/>
            <a:ext cx="2469823" cy="641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0CF7A-423E-2F04-6580-09F3F9BEEE5A}"/>
              </a:ext>
            </a:extLst>
          </p:cNvPr>
          <p:cNvSpPr txBox="1"/>
          <p:nvPr/>
        </p:nvSpPr>
        <p:spPr>
          <a:xfrm>
            <a:off x="8283475" y="1995422"/>
            <a:ext cx="12770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PRIOR BELIEFS</a:t>
            </a:r>
          </a:p>
        </p:txBody>
      </p:sp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E3221-AE02-905D-8B44-016304BA745E}"/>
              </a:ext>
            </a:extLst>
          </p:cNvPr>
          <p:cNvSpPr txBox="1"/>
          <p:nvPr/>
        </p:nvSpPr>
        <p:spPr>
          <a:xfrm>
            <a:off x="1346540" y="4945535"/>
            <a:ext cx="11798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&lt;50% Explained</a:t>
            </a:r>
          </a:p>
        </p:txBody>
      </p:sp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Scikit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Scikit-Learn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A73C28-F578-45F7-4FAC-EEB4F69D68E9}"/>
              </a:ext>
            </a:extLst>
          </p:cNvPr>
          <p:cNvSpPr/>
          <p:nvPr/>
        </p:nvSpPr>
        <p:spPr>
          <a:xfrm>
            <a:off x="1526875" y="3429000"/>
            <a:ext cx="5840083" cy="26267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2206</TotalTime>
  <Words>1861</Words>
  <Application>Microsoft Office PowerPoint</Application>
  <PresentationFormat>Widescreen</PresentationFormat>
  <Paragraphs>482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123</cp:revision>
  <dcterms:created xsi:type="dcterms:W3CDTF">2021-03-06T21:40:40Z</dcterms:created>
  <dcterms:modified xsi:type="dcterms:W3CDTF">2022-07-18T14:51:40Z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