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24" r:id="rId2"/>
    <p:sldId id="526" r:id="rId3"/>
    <p:sldId id="533" r:id="rId4"/>
    <p:sldId id="532" r:id="rId5"/>
    <p:sldId id="535" r:id="rId6"/>
    <p:sldId id="531" r:id="rId7"/>
    <p:sldId id="530" r:id="rId8"/>
    <p:sldId id="529" r:id="rId9"/>
    <p:sldId id="527" r:id="rId10"/>
    <p:sldId id="534" r:id="rId11"/>
    <p:sldId id="5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A37B7-40D2-8F83-74BB-DD9790A36210}" v="579" dt="2024-12-24T10:55:54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FB038-59D6-4319-982C-3C55543C8BE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F68435-F391-4185-AAAC-DB7E39CE472E}">
      <dgm:prSet phldrT="[Text]"/>
      <dgm:spPr/>
      <dgm:t>
        <a:bodyPr/>
        <a:lstStyle/>
        <a:p>
          <a:r>
            <a:rPr lang="en-US" dirty="0"/>
            <a:t>Understand Business Objective</a:t>
          </a:r>
        </a:p>
      </dgm:t>
    </dgm:pt>
    <dgm:pt modelId="{AEFC136E-6F12-4766-88F9-FECA43F089B6}" type="parTrans" cxnId="{DE375876-AA0A-4DF2-BE8A-6449A401DD11}">
      <dgm:prSet/>
      <dgm:spPr/>
      <dgm:t>
        <a:bodyPr/>
        <a:lstStyle/>
        <a:p>
          <a:endParaRPr lang="en-US"/>
        </a:p>
      </dgm:t>
    </dgm:pt>
    <dgm:pt modelId="{952B1B58-E236-4D9B-9F7D-EF8D412A7601}" type="sibTrans" cxnId="{DE375876-AA0A-4DF2-BE8A-6449A401DD11}">
      <dgm:prSet/>
      <dgm:spPr/>
      <dgm:t>
        <a:bodyPr/>
        <a:lstStyle/>
        <a:p>
          <a:endParaRPr lang="en-US"/>
        </a:p>
      </dgm:t>
    </dgm:pt>
    <dgm:pt modelId="{1358E8CE-61AB-4AD1-BA9D-472C3ED3C1BB}">
      <dgm:prSet phldrT="[Text]"/>
      <dgm:spPr/>
      <dgm:t>
        <a:bodyPr/>
        <a:lstStyle/>
        <a:p>
          <a:r>
            <a:rPr lang="en-US" dirty="0"/>
            <a:t>Understand Data</a:t>
          </a:r>
        </a:p>
      </dgm:t>
    </dgm:pt>
    <dgm:pt modelId="{E45262C1-5C38-47E0-AC3D-8B5FE0BAA98F}" type="parTrans" cxnId="{1C889F08-9A8D-44AD-91B1-078B7CBD90FB}">
      <dgm:prSet/>
      <dgm:spPr/>
      <dgm:t>
        <a:bodyPr/>
        <a:lstStyle/>
        <a:p>
          <a:endParaRPr lang="en-US"/>
        </a:p>
      </dgm:t>
    </dgm:pt>
    <dgm:pt modelId="{BB096FF0-F4DE-4B73-8E52-39E13B2F7FA2}" type="sibTrans" cxnId="{1C889F08-9A8D-44AD-91B1-078B7CBD90FB}">
      <dgm:prSet/>
      <dgm:spPr/>
      <dgm:t>
        <a:bodyPr/>
        <a:lstStyle/>
        <a:p>
          <a:endParaRPr lang="en-US"/>
        </a:p>
      </dgm:t>
    </dgm:pt>
    <dgm:pt modelId="{84E4CEB3-E628-43C5-86D4-18B73711FB22}">
      <dgm:prSet phldrT="[Text]"/>
      <dgm:spPr/>
      <dgm:t>
        <a:bodyPr/>
        <a:lstStyle/>
        <a:p>
          <a:r>
            <a:rPr lang="en-US" dirty="0"/>
            <a:t>Perform Data Cleanup</a:t>
          </a:r>
        </a:p>
      </dgm:t>
    </dgm:pt>
    <dgm:pt modelId="{913BF9E3-A9D2-47A6-B105-4EEBF8DB9904}" type="parTrans" cxnId="{C94E18A2-96E6-4FEA-A066-75756025E29E}">
      <dgm:prSet/>
      <dgm:spPr/>
      <dgm:t>
        <a:bodyPr/>
        <a:lstStyle/>
        <a:p>
          <a:endParaRPr lang="en-US"/>
        </a:p>
      </dgm:t>
    </dgm:pt>
    <dgm:pt modelId="{EDD0C19B-EF02-4891-82DC-57F118511BAB}" type="sibTrans" cxnId="{C94E18A2-96E6-4FEA-A066-75756025E29E}">
      <dgm:prSet/>
      <dgm:spPr/>
      <dgm:t>
        <a:bodyPr/>
        <a:lstStyle/>
        <a:p>
          <a:endParaRPr lang="en-US"/>
        </a:p>
      </dgm:t>
    </dgm:pt>
    <dgm:pt modelId="{38A8E3B0-5840-4319-91E7-E3705994C02E}">
      <dgm:prSet/>
      <dgm:spPr/>
      <dgm:t>
        <a:bodyPr/>
        <a:lstStyle/>
        <a:p>
          <a:r>
            <a:rPr lang="en-US" dirty="0"/>
            <a:t>Perform Univariate</a:t>
          </a:r>
        </a:p>
        <a:p>
          <a:r>
            <a:rPr lang="en-US" dirty="0"/>
            <a:t>Analysis</a:t>
          </a:r>
        </a:p>
      </dgm:t>
    </dgm:pt>
    <dgm:pt modelId="{D74308A5-5424-4D03-ACE1-81540AF6523E}" type="parTrans" cxnId="{C6A79985-E9F6-4E22-8DBE-BA4B32F704D1}">
      <dgm:prSet/>
      <dgm:spPr/>
      <dgm:t>
        <a:bodyPr/>
        <a:lstStyle/>
        <a:p>
          <a:endParaRPr lang="en-US"/>
        </a:p>
      </dgm:t>
    </dgm:pt>
    <dgm:pt modelId="{D9D4442E-EA67-4944-98BA-975F7801C056}" type="sibTrans" cxnId="{C6A79985-E9F6-4E22-8DBE-BA4B32F704D1}">
      <dgm:prSet/>
      <dgm:spPr/>
      <dgm:t>
        <a:bodyPr/>
        <a:lstStyle/>
        <a:p>
          <a:endParaRPr lang="en-US"/>
        </a:p>
      </dgm:t>
    </dgm:pt>
    <dgm:pt modelId="{824E8556-2358-47AC-9684-8707E255941B}">
      <dgm:prSet/>
      <dgm:spPr/>
      <dgm:t>
        <a:bodyPr/>
        <a:lstStyle/>
        <a:p>
          <a:r>
            <a:rPr lang="en-US" dirty="0"/>
            <a:t>Bi-Variate and </a:t>
          </a:r>
        </a:p>
        <a:p>
          <a:r>
            <a:rPr lang="en-US" dirty="0"/>
            <a:t>Multi-Variate Analysis</a:t>
          </a:r>
        </a:p>
      </dgm:t>
    </dgm:pt>
    <dgm:pt modelId="{9846B49B-6A21-42B6-95B2-C0D049153330}" type="parTrans" cxnId="{A2C46A45-E57C-4B84-86B7-A502F72FB3AF}">
      <dgm:prSet/>
      <dgm:spPr/>
      <dgm:t>
        <a:bodyPr/>
        <a:lstStyle/>
        <a:p>
          <a:endParaRPr lang="en-US"/>
        </a:p>
      </dgm:t>
    </dgm:pt>
    <dgm:pt modelId="{48C0949D-D82F-4248-A102-D3C4086B31B8}" type="sibTrans" cxnId="{A2C46A45-E57C-4B84-86B7-A502F72FB3AF}">
      <dgm:prSet/>
      <dgm:spPr/>
      <dgm:t>
        <a:bodyPr/>
        <a:lstStyle/>
        <a:p>
          <a:endParaRPr lang="en-US"/>
        </a:p>
      </dgm:t>
    </dgm:pt>
    <dgm:pt modelId="{6A003EFD-4435-4DFC-8132-A67DFF293CFC}">
      <dgm:prSet/>
      <dgm:spPr/>
      <dgm:t>
        <a:bodyPr/>
        <a:lstStyle/>
        <a:p>
          <a:r>
            <a:rPr lang="en-US" dirty="0"/>
            <a:t>Summary of findings</a:t>
          </a:r>
        </a:p>
      </dgm:t>
    </dgm:pt>
    <dgm:pt modelId="{22C2CA40-FB50-4168-BFEC-9CEC4986E9FB}" type="parTrans" cxnId="{01F15809-7F08-4FC2-A29B-6F619ECD6B2D}">
      <dgm:prSet/>
      <dgm:spPr/>
      <dgm:t>
        <a:bodyPr/>
        <a:lstStyle/>
        <a:p>
          <a:endParaRPr lang="en-US"/>
        </a:p>
      </dgm:t>
    </dgm:pt>
    <dgm:pt modelId="{05AB398A-7A02-4268-B49C-028DE075A50F}" type="sibTrans" cxnId="{01F15809-7F08-4FC2-A29B-6F619ECD6B2D}">
      <dgm:prSet/>
      <dgm:spPr/>
      <dgm:t>
        <a:bodyPr/>
        <a:lstStyle/>
        <a:p>
          <a:endParaRPr lang="en-US"/>
        </a:p>
      </dgm:t>
    </dgm:pt>
    <dgm:pt modelId="{733A82C9-15B4-40E1-9C1B-69BFDF082D85}">
      <dgm:prSet/>
      <dgm:spPr/>
      <dgm:t>
        <a:bodyPr/>
        <a:lstStyle/>
        <a:p>
          <a:r>
            <a:rPr lang="en-US" dirty="0"/>
            <a:t>Recommend a solution to the business problem</a:t>
          </a:r>
        </a:p>
      </dgm:t>
    </dgm:pt>
    <dgm:pt modelId="{B2034D7D-5443-46E9-A1E9-D4B60AB745EA}" type="parTrans" cxnId="{16EF35A8-21DD-4F94-8247-FB29FCA4C741}">
      <dgm:prSet/>
      <dgm:spPr/>
      <dgm:t>
        <a:bodyPr/>
        <a:lstStyle/>
        <a:p>
          <a:endParaRPr lang="en-US"/>
        </a:p>
      </dgm:t>
    </dgm:pt>
    <dgm:pt modelId="{6CC6FA58-33E1-4CCF-BF83-D1838716FD82}" type="sibTrans" cxnId="{16EF35A8-21DD-4F94-8247-FB29FCA4C741}">
      <dgm:prSet/>
      <dgm:spPr/>
      <dgm:t>
        <a:bodyPr/>
        <a:lstStyle/>
        <a:p>
          <a:endParaRPr lang="en-US"/>
        </a:p>
      </dgm:t>
    </dgm:pt>
    <dgm:pt modelId="{137F3A22-39B4-45E8-A503-F561657C399E}" type="pres">
      <dgm:prSet presAssocID="{210FB038-59D6-4319-982C-3C55543C8BE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65972A7-47FE-40E3-91E4-38E26B4C3E61}" type="pres">
      <dgm:prSet presAssocID="{733A82C9-15B4-40E1-9C1B-69BFDF082D85}" presName="Accent7" presStyleCnt="0"/>
      <dgm:spPr/>
    </dgm:pt>
    <dgm:pt modelId="{65AFDE72-9DB4-4519-BA70-7875FB0982E7}" type="pres">
      <dgm:prSet presAssocID="{733A82C9-15B4-40E1-9C1B-69BFDF082D85}" presName="Accent" presStyleLbl="node1" presStyleIdx="0" presStyleCnt="7"/>
      <dgm:spPr/>
    </dgm:pt>
    <dgm:pt modelId="{4E1CD5A9-0A18-4199-88D0-17C7FF8090F4}" type="pres">
      <dgm:prSet presAssocID="{733A82C9-15B4-40E1-9C1B-69BFDF082D85}" presName="ParentBackground7" presStyleCnt="0"/>
      <dgm:spPr/>
    </dgm:pt>
    <dgm:pt modelId="{E05827AD-85E1-4F8B-8B91-3EAE456EFCEC}" type="pres">
      <dgm:prSet presAssocID="{733A82C9-15B4-40E1-9C1B-69BFDF082D85}" presName="ParentBackground" presStyleLbl="fgAcc1" presStyleIdx="0" presStyleCnt="7"/>
      <dgm:spPr/>
    </dgm:pt>
    <dgm:pt modelId="{DBD44C10-C8D2-44A4-8B39-9A591C00F460}" type="pres">
      <dgm:prSet presAssocID="{733A82C9-15B4-40E1-9C1B-69BFDF082D85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70890D2-C613-4EB3-99DC-D3A7F5C97C4F}" type="pres">
      <dgm:prSet presAssocID="{6A003EFD-4435-4DFC-8132-A67DFF293CFC}" presName="Accent6" presStyleCnt="0"/>
      <dgm:spPr/>
    </dgm:pt>
    <dgm:pt modelId="{EC94BF0A-44B1-4EC0-A403-A6B56204E28A}" type="pres">
      <dgm:prSet presAssocID="{6A003EFD-4435-4DFC-8132-A67DFF293CFC}" presName="Accent" presStyleLbl="node1" presStyleIdx="1" presStyleCnt="7"/>
      <dgm:spPr/>
    </dgm:pt>
    <dgm:pt modelId="{C6207EEF-7A39-4F3B-879E-C88EC100BAE1}" type="pres">
      <dgm:prSet presAssocID="{6A003EFD-4435-4DFC-8132-A67DFF293CFC}" presName="ParentBackground6" presStyleCnt="0"/>
      <dgm:spPr/>
    </dgm:pt>
    <dgm:pt modelId="{8D77F713-7A84-49DE-AF39-6B6212D8A7D5}" type="pres">
      <dgm:prSet presAssocID="{6A003EFD-4435-4DFC-8132-A67DFF293CFC}" presName="ParentBackground" presStyleLbl="fgAcc1" presStyleIdx="1" presStyleCnt="7"/>
      <dgm:spPr/>
    </dgm:pt>
    <dgm:pt modelId="{37F71D62-D662-4123-A8FF-A9B915918DE7}" type="pres">
      <dgm:prSet presAssocID="{6A003EFD-4435-4DFC-8132-A67DFF293CFC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9BB1947-5CE2-4532-A98F-3CB40E9E1C7A}" type="pres">
      <dgm:prSet presAssocID="{824E8556-2358-47AC-9684-8707E255941B}" presName="Accent5" presStyleCnt="0"/>
      <dgm:spPr/>
    </dgm:pt>
    <dgm:pt modelId="{BB3475D7-6B35-45BC-A363-E79727F7C90C}" type="pres">
      <dgm:prSet presAssocID="{824E8556-2358-47AC-9684-8707E255941B}" presName="Accent" presStyleLbl="node1" presStyleIdx="2" presStyleCnt="7"/>
      <dgm:spPr/>
    </dgm:pt>
    <dgm:pt modelId="{0F0F163D-B9B0-4DC9-8865-D8CE9A54A77D}" type="pres">
      <dgm:prSet presAssocID="{824E8556-2358-47AC-9684-8707E255941B}" presName="ParentBackground5" presStyleCnt="0"/>
      <dgm:spPr/>
    </dgm:pt>
    <dgm:pt modelId="{611E97FE-1151-4EFB-B4DB-AE9C7D156979}" type="pres">
      <dgm:prSet presAssocID="{824E8556-2358-47AC-9684-8707E255941B}" presName="ParentBackground" presStyleLbl="fgAcc1" presStyleIdx="2" presStyleCnt="7"/>
      <dgm:spPr/>
    </dgm:pt>
    <dgm:pt modelId="{B6D81742-8FD9-4932-9406-3AEE693265C2}" type="pres">
      <dgm:prSet presAssocID="{824E8556-2358-47AC-9684-8707E255941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0A2EEBF-EF78-45CB-9647-3C3F561FCEE2}" type="pres">
      <dgm:prSet presAssocID="{38A8E3B0-5840-4319-91E7-E3705994C02E}" presName="Accent4" presStyleCnt="0"/>
      <dgm:spPr/>
    </dgm:pt>
    <dgm:pt modelId="{4425F2B7-F6B2-44E0-9780-F38D6B28EA42}" type="pres">
      <dgm:prSet presAssocID="{38A8E3B0-5840-4319-91E7-E3705994C02E}" presName="Accent" presStyleLbl="node1" presStyleIdx="3" presStyleCnt="7"/>
      <dgm:spPr/>
    </dgm:pt>
    <dgm:pt modelId="{479FFDB3-66D3-440C-B891-9369DBF38114}" type="pres">
      <dgm:prSet presAssocID="{38A8E3B0-5840-4319-91E7-E3705994C02E}" presName="ParentBackground4" presStyleCnt="0"/>
      <dgm:spPr/>
    </dgm:pt>
    <dgm:pt modelId="{4F3B1CFA-AC50-4D0C-96B6-C8FB7ECA23C1}" type="pres">
      <dgm:prSet presAssocID="{38A8E3B0-5840-4319-91E7-E3705994C02E}" presName="ParentBackground" presStyleLbl="fgAcc1" presStyleIdx="3" presStyleCnt="7"/>
      <dgm:spPr/>
    </dgm:pt>
    <dgm:pt modelId="{892BC662-11A9-40A6-A105-E22A941BD15C}" type="pres">
      <dgm:prSet presAssocID="{38A8E3B0-5840-4319-91E7-E3705994C02E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26E3C8E-0447-4F77-B314-67A09AAF5F68}" type="pres">
      <dgm:prSet presAssocID="{84E4CEB3-E628-43C5-86D4-18B73711FB22}" presName="Accent3" presStyleCnt="0"/>
      <dgm:spPr/>
    </dgm:pt>
    <dgm:pt modelId="{B68A5BAA-EC94-45FB-9C68-E255370BC7A8}" type="pres">
      <dgm:prSet presAssocID="{84E4CEB3-E628-43C5-86D4-18B73711FB22}" presName="Accent" presStyleLbl="node1" presStyleIdx="4" presStyleCnt="7"/>
      <dgm:spPr/>
    </dgm:pt>
    <dgm:pt modelId="{61787153-A774-4A88-A96E-8F2B6BAA4CDC}" type="pres">
      <dgm:prSet presAssocID="{84E4CEB3-E628-43C5-86D4-18B73711FB22}" presName="ParentBackground3" presStyleCnt="0"/>
      <dgm:spPr/>
    </dgm:pt>
    <dgm:pt modelId="{5F4FFF78-65E0-48BE-BE5F-8793E993B133}" type="pres">
      <dgm:prSet presAssocID="{84E4CEB3-E628-43C5-86D4-18B73711FB22}" presName="ParentBackground" presStyleLbl="fgAcc1" presStyleIdx="4" presStyleCnt="7"/>
      <dgm:spPr/>
    </dgm:pt>
    <dgm:pt modelId="{801200E6-2A16-478A-B711-DE7C7CBA4B4F}" type="pres">
      <dgm:prSet presAssocID="{84E4CEB3-E628-43C5-86D4-18B73711FB2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E480A15-4819-4F28-B056-367ED6BDB662}" type="pres">
      <dgm:prSet presAssocID="{1358E8CE-61AB-4AD1-BA9D-472C3ED3C1BB}" presName="Accent2" presStyleCnt="0"/>
      <dgm:spPr/>
    </dgm:pt>
    <dgm:pt modelId="{7CA0C63F-BA11-4D67-8F7B-51EC5356063F}" type="pres">
      <dgm:prSet presAssocID="{1358E8CE-61AB-4AD1-BA9D-472C3ED3C1BB}" presName="Accent" presStyleLbl="node1" presStyleIdx="5" presStyleCnt="7"/>
      <dgm:spPr/>
    </dgm:pt>
    <dgm:pt modelId="{4BC87A86-9ABD-4E7E-A10A-DE8A9CCA941D}" type="pres">
      <dgm:prSet presAssocID="{1358E8CE-61AB-4AD1-BA9D-472C3ED3C1BB}" presName="ParentBackground2" presStyleCnt="0"/>
      <dgm:spPr/>
    </dgm:pt>
    <dgm:pt modelId="{FCAB5D48-20A1-4A90-A345-3AA5B4CD8785}" type="pres">
      <dgm:prSet presAssocID="{1358E8CE-61AB-4AD1-BA9D-472C3ED3C1BB}" presName="ParentBackground" presStyleLbl="fgAcc1" presStyleIdx="5" presStyleCnt="7"/>
      <dgm:spPr/>
    </dgm:pt>
    <dgm:pt modelId="{FD1642C9-EBF5-4CB5-B16A-235EF4F15CA6}" type="pres">
      <dgm:prSet presAssocID="{1358E8CE-61AB-4AD1-BA9D-472C3ED3C1B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CCB4CD8-8681-4EDF-B0AD-A314032ABDEB}" type="pres">
      <dgm:prSet presAssocID="{DAF68435-F391-4185-AAAC-DB7E39CE472E}" presName="Accent1" presStyleCnt="0"/>
      <dgm:spPr/>
    </dgm:pt>
    <dgm:pt modelId="{C507D24E-49CC-4137-B3C8-FB94A91B8464}" type="pres">
      <dgm:prSet presAssocID="{DAF68435-F391-4185-AAAC-DB7E39CE472E}" presName="Accent" presStyleLbl="node1" presStyleIdx="6" presStyleCnt="7"/>
      <dgm:spPr/>
    </dgm:pt>
    <dgm:pt modelId="{F44AD154-58D9-4515-BABA-2778D8E172AA}" type="pres">
      <dgm:prSet presAssocID="{DAF68435-F391-4185-AAAC-DB7E39CE472E}" presName="ParentBackground1" presStyleCnt="0"/>
      <dgm:spPr/>
    </dgm:pt>
    <dgm:pt modelId="{3E84BF52-91E8-456D-ACA5-63DAB6C7E141}" type="pres">
      <dgm:prSet presAssocID="{DAF68435-F391-4185-AAAC-DB7E39CE472E}" presName="ParentBackground" presStyleLbl="fgAcc1" presStyleIdx="6" presStyleCnt="7"/>
      <dgm:spPr/>
    </dgm:pt>
    <dgm:pt modelId="{9098CF9A-E4A8-4470-9805-B7C3AAB2D6E0}" type="pres">
      <dgm:prSet presAssocID="{DAF68435-F391-4185-AAAC-DB7E39CE472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C889F08-9A8D-44AD-91B1-078B7CBD90FB}" srcId="{210FB038-59D6-4319-982C-3C55543C8BE2}" destId="{1358E8CE-61AB-4AD1-BA9D-472C3ED3C1BB}" srcOrd="1" destOrd="0" parTransId="{E45262C1-5C38-47E0-AC3D-8B5FE0BAA98F}" sibTransId="{BB096FF0-F4DE-4B73-8E52-39E13B2F7FA2}"/>
    <dgm:cxn modelId="{01F15809-7F08-4FC2-A29B-6F619ECD6B2D}" srcId="{210FB038-59D6-4319-982C-3C55543C8BE2}" destId="{6A003EFD-4435-4DFC-8132-A67DFF293CFC}" srcOrd="5" destOrd="0" parTransId="{22C2CA40-FB50-4168-BFEC-9CEC4986E9FB}" sibTransId="{05AB398A-7A02-4268-B49C-028DE075A50F}"/>
    <dgm:cxn modelId="{3C593A12-1BDF-4991-8748-CBC5170F9CF5}" type="presOf" srcId="{824E8556-2358-47AC-9684-8707E255941B}" destId="{611E97FE-1151-4EFB-B4DB-AE9C7D156979}" srcOrd="0" destOrd="0" presId="urn:microsoft.com/office/officeart/2011/layout/CircleProcess"/>
    <dgm:cxn modelId="{2B0D9012-B878-491D-8DFC-416B87986075}" type="presOf" srcId="{1358E8CE-61AB-4AD1-BA9D-472C3ED3C1BB}" destId="{FD1642C9-EBF5-4CB5-B16A-235EF4F15CA6}" srcOrd="1" destOrd="0" presId="urn:microsoft.com/office/officeart/2011/layout/CircleProcess"/>
    <dgm:cxn modelId="{16544118-2FF8-4D99-BD5C-6588E3DB0D41}" type="presOf" srcId="{38A8E3B0-5840-4319-91E7-E3705994C02E}" destId="{4F3B1CFA-AC50-4D0C-96B6-C8FB7ECA23C1}" srcOrd="0" destOrd="0" presId="urn:microsoft.com/office/officeart/2011/layout/CircleProcess"/>
    <dgm:cxn modelId="{FD899442-5689-4AEC-8F18-B42874D6C532}" type="presOf" srcId="{84E4CEB3-E628-43C5-86D4-18B73711FB22}" destId="{801200E6-2A16-478A-B711-DE7C7CBA4B4F}" srcOrd="1" destOrd="0" presId="urn:microsoft.com/office/officeart/2011/layout/CircleProcess"/>
    <dgm:cxn modelId="{A2C46A45-E57C-4B84-86B7-A502F72FB3AF}" srcId="{210FB038-59D6-4319-982C-3C55543C8BE2}" destId="{824E8556-2358-47AC-9684-8707E255941B}" srcOrd="4" destOrd="0" parTransId="{9846B49B-6A21-42B6-95B2-C0D049153330}" sibTransId="{48C0949D-D82F-4248-A102-D3C4086B31B8}"/>
    <dgm:cxn modelId="{5B16D14D-0080-4C00-905F-A6E593C85B29}" type="presOf" srcId="{DAF68435-F391-4185-AAAC-DB7E39CE472E}" destId="{9098CF9A-E4A8-4470-9805-B7C3AAB2D6E0}" srcOrd="1" destOrd="0" presId="urn:microsoft.com/office/officeart/2011/layout/CircleProcess"/>
    <dgm:cxn modelId="{A4BAEC51-E236-41AB-BCEF-E0366FEA691E}" type="presOf" srcId="{6A003EFD-4435-4DFC-8132-A67DFF293CFC}" destId="{8D77F713-7A84-49DE-AF39-6B6212D8A7D5}" srcOrd="0" destOrd="0" presId="urn:microsoft.com/office/officeart/2011/layout/CircleProcess"/>
    <dgm:cxn modelId="{75650973-49AC-49EE-B5FB-C70C84EF61B0}" type="presOf" srcId="{1358E8CE-61AB-4AD1-BA9D-472C3ED3C1BB}" destId="{FCAB5D48-20A1-4A90-A345-3AA5B4CD8785}" srcOrd="0" destOrd="0" presId="urn:microsoft.com/office/officeart/2011/layout/CircleProcess"/>
    <dgm:cxn modelId="{DE375876-AA0A-4DF2-BE8A-6449A401DD11}" srcId="{210FB038-59D6-4319-982C-3C55543C8BE2}" destId="{DAF68435-F391-4185-AAAC-DB7E39CE472E}" srcOrd="0" destOrd="0" parTransId="{AEFC136E-6F12-4766-88F9-FECA43F089B6}" sibTransId="{952B1B58-E236-4D9B-9F7D-EF8D412A7601}"/>
    <dgm:cxn modelId="{C6A79985-E9F6-4E22-8DBE-BA4B32F704D1}" srcId="{210FB038-59D6-4319-982C-3C55543C8BE2}" destId="{38A8E3B0-5840-4319-91E7-E3705994C02E}" srcOrd="3" destOrd="0" parTransId="{D74308A5-5424-4D03-ACE1-81540AF6523E}" sibTransId="{D9D4442E-EA67-4944-98BA-975F7801C056}"/>
    <dgm:cxn modelId="{7CA513A1-8043-4BB1-8962-9BF2C1B51B4B}" type="presOf" srcId="{DAF68435-F391-4185-AAAC-DB7E39CE472E}" destId="{3E84BF52-91E8-456D-ACA5-63DAB6C7E141}" srcOrd="0" destOrd="0" presId="urn:microsoft.com/office/officeart/2011/layout/CircleProcess"/>
    <dgm:cxn modelId="{C94E18A2-96E6-4FEA-A066-75756025E29E}" srcId="{210FB038-59D6-4319-982C-3C55543C8BE2}" destId="{84E4CEB3-E628-43C5-86D4-18B73711FB22}" srcOrd="2" destOrd="0" parTransId="{913BF9E3-A9D2-47A6-B105-4EEBF8DB9904}" sibTransId="{EDD0C19B-EF02-4891-82DC-57F118511BAB}"/>
    <dgm:cxn modelId="{16EF35A8-21DD-4F94-8247-FB29FCA4C741}" srcId="{210FB038-59D6-4319-982C-3C55543C8BE2}" destId="{733A82C9-15B4-40E1-9C1B-69BFDF082D85}" srcOrd="6" destOrd="0" parTransId="{B2034D7D-5443-46E9-A1E9-D4B60AB745EA}" sibTransId="{6CC6FA58-33E1-4CCF-BF83-D1838716FD82}"/>
    <dgm:cxn modelId="{92B701BA-48C6-48EE-B4CF-34776AABF84E}" type="presOf" srcId="{38A8E3B0-5840-4319-91E7-E3705994C02E}" destId="{892BC662-11A9-40A6-A105-E22A941BD15C}" srcOrd="1" destOrd="0" presId="urn:microsoft.com/office/officeart/2011/layout/CircleProcess"/>
    <dgm:cxn modelId="{C027F5C7-49D3-45C8-B862-CA1C4CC7FA0F}" type="presOf" srcId="{733A82C9-15B4-40E1-9C1B-69BFDF082D85}" destId="{DBD44C10-C8D2-44A4-8B39-9A591C00F460}" srcOrd="1" destOrd="0" presId="urn:microsoft.com/office/officeart/2011/layout/CircleProcess"/>
    <dgm:cxn modelId="{626100CB-00EA-4338-A669-7382AD4625D4}" type="presOf" srcId="{733A82C9-15B4-40E1-9C1B-69BFDF082D85}" destId="{E05827AD-85E1-4F8B-8B91-3EAE456EFCEC}" srcOrd="0" destOrd="0" presId="urn:microsoft.com/office/officeart/2011/layout/CircleProcess"/>
    <dgm:cxn modelId="{AD93F0D4-034B-4DF7-A263-A2041AC4820F}" type="presOf" srcId="{210FB038-59D6-4319-982C-3C55543C8BE2}" destId="{137F3A22-39B4-45E8-A503-F561657C399E}" srcOrd="0" destOrd="0" presId="urn:microsoft.com/office/officeart/2011/layout/CircleProcess"/>
    <dgm:cxn modelId="{649F36DA-466D-40C9-8D5F-3FB58AB8AF33}" type="presOf" srcId="{84E4CEB3-E628-43C5-86D4-18B73711FB22}" destId="{5F4FFF78-65E0-48BE-BE5F-8793E993B133}" srcOrd="0" destOrd="0" presId="urn:microsoft.com/office/officeart/2011/layout/CircleProcess"/>
    <dgm:cxn modelId="{C22D58E5-423F-4B1E-BA81-576BD2E2895D}" type="presOf" srcId="{6A003EFD-4435-4DFC-8132-A67DFF293CFC}" destId="{37F71D62-D662-4123-A8FF-A9B915918DE7}" srcOrd="1" destOrd="0" presId="urn:microsoft.com/office/officeart/2011/layout/CircleProcess"/>
    <dgm:cxn modelId="{BF907EF0-BC30-425D-B633-6C8C14A6C5B9}" type="presOf" srcId="{824E8556-2358-47AC-9684-8707E255941B}" destId="{B6D81742-8FD9-4932-9406-3AEE693265C2}" srcOrd="1" destOrd="0" presId="urn:microsoft.com/office/officeart/2011/layout/CircleProcess"/>
    <dgm:cxn modelId="{299652C2-D0AB-4D91-826D-18114BFD5A54}" type="presParOf" srcId="{137F3A22-39B4-45E8-A503-F561657C399E}" destId="{965972A7-47FE-40E3-91E4-38E26B4C3E61}" srcOrd="0" destOrd="0" presId="urn:microsoft.com/office/officeart/2011/layout/CircleProcess"/>
    <dgm:cxn modelId="{7D419E6E-3FDF-4D92-BD69-A4626A6CE2A3}" type="presParOf" srcId="{965972A7-47FE-40E3-91E4-38E26B4C3E61}" destId="{65AFDE72-9DB4-4519-BA70-7875FB0982E7}" srcOrd="0" destOrd="0" presId="urn:microsoft.com/office/officeart/2011/layout/CircleProcess"/>
    <dgm:cxn modelId="{FA48F411-0267-4788-B26A-2F6D14DCA40F}" type="presParOf" srcId="{137F3A22-39B4-45E8-A503-F561657C399E}" destId="{4E1CD5A9-0A18-4199-88D0-17C7FF8090F4}" srcOrd="1" destOrd="0" presId="urn:microsoft.com/office/officeart/2011/layout/CircleProcess"/>
    <dgm:cxn modelId="{32CC265A-0560-4EC5-B51F-B7384BA27258}" type="presParOf" srcId="{4E1CD5A9-0A18-4199-88D0-17C7FF8090F4}" destId="{E05827AD-85E1-4F8B-8B91-3EAE456EFCEC}" srcOrd="0" destOrd="0" presId="urn:microsoft.com/office/officeart/2011/layout/CircleProcess"/>
    <dgm:cxn modelId="{C52AB2F4-F297-4B2D-B70B-7330B15E7A95}" type="presParOf" srcId="{137F3A22-39B4-45E8-A503-F561657C399E}" destId="{DBD44C10-C8D2-44A4-8B39-9A591C00F460}" srcOrd="2" destOrd="0" presId="urn:microsoft.com/office/officeart/2011/layout/CircleProcess"/>
    <dgm:cxn modelId="{BCC95E59-A2A6-4CD6-92D6-03C9AC220F48}" type="presParOf" srcId="{137F3A22-39B4-45E8-A503-F561657C399E}" destId="{B70890D2-C613-4EB3-99DC-D3A7F5C97C4F}" srcOrd="3" destOrd="0" presId="urn:microsoft.com/office/officeart/2011/layout/CircleProcess"/>
    <dgm:cxn modelId="{44AB632F-6DBC-4C50-9F37-EE0A933A9C00}" type="presParOf" srcId="{B70890D2-C613-4EB3-99DC-D3A7F5C97C4F}" destId="{EC94BF0A-44B1-4EC0-A403-A6B56204E28A}" srcOrd="0" destOrd="0" presId="urn:microsoft.com/office/officeart/2011/layout/CircleProcess"/>
    <dgm:cxn modelId="{75BBDB52-40B6-4BEC-99F2-502FC19E126D}" type="presParOf" srcId="{137F3A22-39B4-45E8-A503-F561657C399E}" destId="{C6207EEF-7A39-4F3B-879E-C88EC100BAE1}" srcOrd="4" destOrd="0" presId="urn:microsoft.com/office/officeart/2011/layout/CircleProcess"/>
    <dgm:cxn modelId="{E7D31350-C6FF-4515-A6BA-40BE1AEE0F70}" type="presParOf" srcId="{C6207EEF-7A39-4F3B-879E-C88EC100BAE1}" destId="{8D77F713-7A84-49DE-AF39-6B6212D8A7D5}" srcOrd="0" destOrd="0" presId="urn:microsoft.com/office/officeart/2011/layout/CircleProcess"/>
    <dgm:cxn modelId="{BB3B5DA7-E614-4B27-8D86-B225980D184C}" type="presParOf" srcId="{137F3A22-39B4-45E8-A503-F561657C399E}" destId="{37F71D62-D662-4123-A8FF-A9B915918DE7}" srcOrd="5" destOrd="0" presId="urn:microsoft.com/office/officeart/2011/layout/CircleProcess"/>
    <dgm:cxn modelId="{DF26F9D8-83C9-4B6B-852B-2A6C8B70E859}" type="presParOf" srcId="{137F3A22-39B4-45E8-A503-F561657C399E}" destId="{D9BB1947-5CE2-4532-A98F-3CB40E9E1C7A}" srcOrd="6" destOrd="0" presId="urn:microsoft.com/office/officeart/2011/layout/CircleProcess"/>
    <dgm:cxn modelId="{6C48FC30-24B8-4587-A845-ECBADA011384}" type="presParOf" srcId="{D9BB1947-5CE2-4532-A98F-3CB40E9E1C7A}" destId="{BB3475D7-6B35-45BC-A363-E79727F7C90C}" srcOrd="0" destOrd="0" presId="urn:microsoft.com/office/officeart/2011/layout/CircleProcess"/>
    <dgm:cxn modelId="{0ED294DB-D123-4708-BDFE-AC1DBB03930F}" type="presParOf" srcId="{137F3A22-39B4-45E8-A503-F561657C399E}" destId="{0F0F163D-B9B0-4DC9-8865-D8CE9A54A77D}" srcOrd="7" destOrd="0" presId="urn:microsoft.com/office/officeart/2011/layout/CircleProcess"/>
    <dgm:cxn modelId="{5EC1DDD9-8ED5-4046-951F-E594D0F7A68B}" type="presParOf" srcId="{0F0F163D-B9B0-4DC9-8865-D8CE9A54A77D}" destId="{611E97FE-1151-4EFB-B4DB-AE9C7D156979}" srcOrd="0" destOrd="0" presId="urn:microsoft.com/office/officeart/2011/layout/CircleProcess"/>
    <dgm:cxn modelId="{FAD714FD-42ED-465C-A5BA-8806A948D836}" type="presParOf" srcId="{137F3A22-39B4-45E8-A503-F561657C399E}" destId="{B6D81742-8FD9-4932-9406-3AEE693265C2}" srcOrd="8" destOrd="0" presId="urn:microsoft.com/office/officeart/2011/layout/CircleProcess"/>
    <dgm:cxn modelId="{29C40FBF-7719-441D-BC00-440C041E778D}" type="presParOf" srcId="{137F3A22-39B4-45E8-A503-F561657C399E}" destId="{60A2EEBF-EF78-45CB-9647-3C3F561FCEE2}" srcOrd="9" destOrd="0" presId="urn:microsoft.com/office/officeart/2011/layout/CircleProcess"/>
    <dgm:cxn modelId="{429D5D74-9F68-4D6E-BC90-2BBA2D2F3E94}" type="presParOf" srcId="{60A2EEBF-EF78-45CB-9647-3C3F561FCEE2}" destId="{4425F2B7-F6B2-44E0-9780-F38D6B28EA42}" srcOrd="0" destOrd="0" presId="urn:microsoft.com/office/officeart/2011/layout/CircleProcess"/>
    <dgm:cxn modelId="{B6BF0E81-6E5B-4F62-914E-D6EC2998A3C3}" type="presParOf" srcId="{137F3A22-39B4-45E8-A503-F561657C399E}" destId="{479FFDB3-66D3-440C-B891-9369DBF38114}" srcOrd="10" destOrd="0" presId="urn:microsoft.com/office/officeart/2011/layout/CircleProcess"/>
    <dgm:cxn modelId="{D3BF964C-B7F8-4148-BB10-0337DDD01768}" type="presParOf" srcId="{479FFDB3-66D3-440C-B891-9369DBF38114}" destId="{4F3B1CFA-AC50-4D0C-96B6-C8FB7ECA23C1}" srcOrd="0" destOrd="0" presId="urn:microsoft.com/office/officeart/2011/layout/CircleProcess"/>
    <dgm:cxn modelId="{DA9CD337-F5CA-41ED-919F-A3CFBFFBB4DC}" type="presParOf" srcId="{137F3A22-39B4-45E8-A503-F561657C399E}" destId="{892BC662-11A9-40A6-A105-E22A941BD15C}" srcOrd="11" destOrd="0" presId="urn:microsoft.com/office/officeart/2011/layout/CircleProcess"/>
    <dgm:cxn modelId="{857CF724-36A2-4A4F-A597-4D647D44DDA4}" type="presParOf" srcId="{137F3A22-39B4-45E8-A503-F561657C399E}" destId="{A26E3C8E-0447-4F77-B314-67A09AAF5F68}" srcOrd="12" destOrd="0" presId="urn:microsoft.com/office/officeart/2011/layout/CircleProcess"/>
    <dgm:cxn modelId="{4B88C893-20BF-4F1A-8A5C-78F83803FE99}" type="presParOf" srcId="{A26E3C8E-0447-4F77-B314-67A09AAF5F68}" destId="{B68A5BAA-EC94-45FB-9C68-E255370BC7A8}" srcOrd="0" destOrd="0" presId="urn:microsoft.com/office/officeart/2011/layout/CircleProcess"/>
    <dgm:cxn modelId="{1C303679-C9C2-4349-832A-95279E9443C1}" type="presParOf" srcId="{137F3A22-39B4-45E8-A503-F561657C399E}" destId="{61787153-A774-4A88-A96E-8F2B6BAA4CDC}" srcOrd="13" destOrd="0" presId="urn:microsoft.com/office/officeart/2011/layout/CircleProcess"/>
    <dgm:cxn modelId="{CBCF7C9A-40D1-4A43-87F7-173D0771C7AB}" type="presParOf" srcId="{61787153-A774-4A88-A96E-8F2B6BAA4CDC}" destId="{5F4FFF78-65E0-48BE-BE5F-8793E993B133}" srcOrd="0" destOrd="0" presId="urn:microsoft.com/office/officeart/2011/layout/CircleProcess"/>
    <dgm:cxn modelId="{C60A2C55-1D12-4B0A-BBA4-873020030701}" type="presParOf" srcId="{137F3A22-39B4-45E8-A503-F561657C399E}" destId="{801200E6-2A16-478A-B711-DE7C7CBA4B4F}" srcOrd="14" destOrd="0" presId="urn:microsoft.com/office/officeart/2011/layout/CircleProcess"/>
    <dgm:cxn modelId="{BDC9A772-4EF2-445D-A63D-F773D91FF33A}" type="presParOf" srcId="{137F3A22-39B4-45E8-A503-F561657C399E}" destId="{DE480A15-4819-4F28-B056-367ED6BDB662}" srcOrd="15" destOrd="0" presId="urn:microsoft.com/office/officeart/2011/layout/CircleProcess"/>
    <dgm:cxn modelId="{01762D2E-4307-4480-9C6A-D63EB01D05B9}" type="presParOf" srcId="{DE480A15-4819-4F28-B056-367ED6BDB662}" destId="{7CA0C63F-BA11-4D67-8F7B-51EC5356063F}" srcOrd="0" destOrd="0" presId="urn:microsoft.com/office/officeart/2011/layout/CircleProcess"/>
    <dgm:cxn modelId="{6AA93C54-89F8-4448-83CC-C298F0FE04C4}" type="presParOf" srcId="{137F3A22-39B4-45E8-A503-F561657C399E}" destId="{4BC87A86-9ABD-4E7E-A10A-DE8A9CCA941D}" srcOrd="16" destOrd="0" presId="urn:microsoft.com/office/officeart/2011/layout/CircleProcess"/>
    <dgm:cxn modelId="{E01BD369-CAA4-4228-924D-943515071ABE}" type="presParOf" srcId="{4BC87A86-9ABD-4E7E-A10A-DE8A9CCA941D}" destId="{FCAB5D48-20A1-4A90-A345-3AA5B4CD8785}" srcOrd="0" destOrd="0" presId="urn:microsoft.com/office/officeart/2011/layout/CircleProcess"/>
    <dgm:cxn modelId="{A7AF5F0A-1156-4F6F-9714-5CD74A2E77E4}" type="presParOf" srcId="{137F3A22-39B4-45E8-A503-F561657C399E}" destId="{FD1642C9-EBF5-4CB5-B16A-235EF4F15CA6}" srcOrd="17" destOrd="0" presId="urn:microsoft.com/office/officeart/2011/layout/CircleProcess"/>
    <dgm:cxn modelId="{8371612E-42B5-4310-B0E7-F3A4CD87ED00}" type="presParOf" srcId="{137F3A22-39B4-45E8-A503-F561657C399E}" destId="{5CCB4CD8-8681-4EDF-B0AD-A314032ABDEB}" srcOrd="18" destOrd="0" presId="urn:microsoft.com/office/officeart/2011/layout/CircleProcess"/>
    <dgm:cxn modelId="{5112A717-6DA4-49FB-AC26-E25836E2BA1A}" type="presParOf" srcId="{5CCB4CD8-8681-4EDF-B0AD-A314032ABDEB}" destId="{C507D24E-49CC-4137-B3C8-FB94A91B8464}" srcOrd="0" destOrd="0" presId="urn:microsoft.com/office/officeart/2011/layout/CircleProcess"/>
    <dgm:cxn modelId="{FDA7A4F1-77BE-4D80-9E89-B2A631A82C40}" type="presParOf" srcId="{137F3A22-39B4-45E8-A503-F561657C399E}" destId="{F44AD154-58D9-4515-BABA-2778D8E172AA}" srcOrd="19" destOrd="0" presId="urn:microsoft.com/office/officeart/2011/layout/CircleProcess"/>
    <dgm:cxn modelId="{AA68E531-0C6B-4921-AA3B-9DE50BA49473}" type="presParOf" srcId="{F44AD154-58D9-4515-BABA-2778D8E172AA}" destId="{3E84BF52-91E8-456D-ACA5-63DAB6C7E141}" srcOrd="0" destOrd="0" presId="urn:microsoft.com/office/officeart/2011/layout/CircleProcess"/>
    <dgm:cxn modelId="{19B5AA7D-6824-46B9-8DD0-42F9ED1B7327}" type="presParOf" srcId="{137F3A22-39B4-45E8-A503-F561657C399E}" destId="{9098CF9A-E4A8-4470-9805-B7C3AAB2D6E0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FDE72-9DB4-4519-BA70-7875FB0982E7}">
      <dsp:nvSpPr>
        <dsp:cNvPr id="0" name=""/>
        <dsp:cNvSpPr/>
      </dsp:nvSpPr>
      <dsp:spPr>
        <a:xfrm>
          <a:off x="8170225" y="674814"/>
          <a:ext cx="1262707" cy="12623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827AD-85E1-4F8B-8B91-3EAE456EFCEC}">
      <dsp:nvSpPr>
        <dsp:cNvPr id="0" name=""/>
        <dsp:cNvSpPr/>
      </dsp:nvSpPr>
      <dsp:spPr>
        <a:xfrm>
          <a:off x="8213124" y="716898"/>
          <a:ext cx="1177843" cy="11781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Recommend a solution to the business problem</a:t>
          </a:r>
        </a:p>
      </dsp:txBody>
      <dsp:txXfrm>
        <a:off x="8380987" y="885237"/>
        <a:ext cx="841183" cy="841473"/>
      </dsp:txXfrm>
    </dsp:sp>
    <dsp:sp modelId="{EC94BF0A-44B1-4EC0-A403-A6B56204E28A}">
      <dsp:nvSpPr>
        <dsp:cNvPr id="0" name=""/>
        <dsp:cNvSpPr/>
      </dsp:nvSpPr>
      <dsp:spPr>
        <a:xfrm rot="2700000">
          <a:off x="6866180" y="674672"/>
          <a:ext cx="1262383" cy="126238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7F713-7A84-49DE-AF39-6B6212D8A7D5}">
      <dsp:nvSpPr>
        <dsp:cNvPr id="0" name=""/>
        <dsp:cNvSpPr/>
      </dsp:nvSpPr>
      <dsp:spPr>
        <a:xfrm>
          <a:off x="6908450" y="716898"/>
          <a:ext cx="1177843" cy="11781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Summary of findings</a:t>
          </a:r>
        </a:p>
      </dsp:txBody>
      <dsp:txXfrm>
        <a:off x="7076313" y="885237"/>
        <a:ext cx="841183" cy="841473"/>
      </dsp:txXfrm>
    </dsp:sp>
    <dsp:sp modelId="{BB3475D7-6B35-45BC-A363-E79727F7C90C}">
      <dsp:nvSpPr>
        <dsp:cNvPr id="0" name=""/>
        <dsp:cNvSpPr/>
      </dsp:nvSpPr>
      <dsp:spPr>
        <a:xfrm rot="2700000">
          <a:off x="5562439" y="674672"/>
          <a:ext cx="1262383" cy="126238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E97FE-1151-4EFB-B4DB-AE9C7D156979}">
      <dsp:nvSpPr>
        <dsp:cNvPr id="0" name=""/>
        <dsp:cNvSpPr/>
      </dsp:nvSpPr>
      <dsp:spPr>
        <a:xfrm>
          <a:off x="5603776" y="716898"/>
          <a:ext cx="1177843" cy="11781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Bi-Variate and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Multi-Variate Analysis</a:t>
          </a:r>
        </a:p>
      </dsp:txBody>
      <dsp:txXfrm>
        <a:off x="5772572" y="885237"/>
        <a:ext cx="841183" cy="841473"/>
      </dsp:txXfrm>
    </dsp:sp>
    <dsp:sp modelId="{4425F2B7-F6B2-44E0-9780-F38D6B28EA42}">
      <dsp:nvSpPr>
        <dsp:cNvPr id="0" name=""/>
        <dsp:cNvSpPr/>
      </dsp:nvSpPr>
      <dsp:spPr>
        <a:xfrm rot="2700000">
          <a:off x="4257765" y="674672"/>
          <a:ext cx="1262383" cy="126238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1CFA-AC50-4D0C-96B6-C8FB7ECA23C1}">
      <dsp:nvSpPr>
        <dsp:cNvPr id="0" name=""/>
        <dsp:cNvSpPr/>
      </dsp:nvSpPr>
      <dsp:spPr>
        <a:xfrm>
          <a:off x="4300035" y="716898"/>
          <a:ext cx="1177843" cy="11781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Univariate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Analysis</a:t>
          </a:r>
        </a:p>
      </dsp:txBody>
      <dsp:txXfrm>
        <a:off x="4467898" y="885237"/>
        <a:ext cx="841183" cy="841473"/>
      </dsp:txXfrm>
    </dsp:sp>
    <dsp:sp modelId="{B68A5BAA-EC94-45FB-9C68-E255370BC7A8}">
      <dsp:nvSpPr>
        <dsp:cNvPr id="0" name=""/>
        <dsp:cNvSpPr/>
      </dsp:nvSpPr>
      <dsp:spPr>
        <a:xfrm rot="2700000">
          <a:off x="2953091" y="674672"/>
          <a:ext cx="1262383" cy="126238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FFF78-65E0-48BE-BE5F-8793E993B133}">
      <dsp:nvSpPr>
        <dsp:cNvPr id="0" name=""/>
        <dsp:cNvSpPr/>
      </dsp:nvSpPr>
      <dsp:spPr>
        <a:xfrm>
          <a:off x="2995361" y="716898"/>
          <a:ext cx="1177843" cy="11781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Data Cleanup</a:t>
          </a:r>
        </a:p>
      </dsp:txBody>
      <dsp:txXfrm>
        <a:off x="3163225" y="885237"/>
        <a:ext cx="841183" cy="841473"/>
      </dsp:txXfrm>
    </dsp:sp>
    <dsp:sp modelId="{7CA0C63F-BA11-4D67-8F7B-51EC5356063F}">
      <dsp:nvSpPr>
        <dsp:cNvPr id="0" name=""/>
        <dsp:cNvSpPr/>
      </dsp:nvSpPr>
      <dsp:spPr>
        <a:xfrm rot="2700000">
          <a:off x="1649350" y="674672"/>
          <a:ext cx="1262383" cy="126238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B5D48-20A1-4A90-A345-3AA5B4CD8785}">
      <dsp:nvSpPr>
        <dsp:cNvPr id="0" name=""/>
        <dsp:cNvSpPr/>
      </dsp:nvSpPr>
      <dsp:spPr>
        <a:xfrm>
          <a:off x="1690687" y="716898"/>
          <a:ext cx="1177843" cy="11781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Understand Data</a:t>
          </a:r>
        </a:p>
      </dsp:txBody>
      <dsp:txXfrm>
        <a:off x="1859483" y="885237"/>
        <a:ext cx="841183" cy="841473"/>
      </dsp:txXfrm>
    </dsp:sp>
    <dsp:sp modelId="{C507D24E-49CC-4137-B3C8-FB94A91B8464}">
      <dsp:nvSpPr>
        <dsp:cNvPr id="0" name=""/>
        <dsp:cNvSpPr/>
      </dsp:nvSpPr>
      <dsp:spPr>
        <a:xfrm rot="2700000">
          <a:off x="344676" y="674672"/>
          <a:ext cx="1262383" cy="126238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4BF52-91E8-456D-ACA5-63DAB6C7E141}">
      <dsp:nvSpPr>
        <dsp:cNvPr id="0" name=""/>
        <dsp:cNvSpPr/>
      </dsp:nvSpPr>
      <dsp:spPr>
        <a:xfrm>
          <a:off x="386946" y="716898"/>
          <a:ext cx="1177843" cy="11781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Understand Business Objective</a:t>
          </a:r>
        </a:p>
      </dsp:txBody>
      <dsp:txXfrm>
        <a:off x="554809" y="885237"/>
        <a:ext cx="841183" cy="84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17F99-F876-45D5-BCA9-C594B571E36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7A283-0FBD-41E6-9BCB-703CC92F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3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5965-9238-775B-177C-7A5328E9F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2499-E213-3D63-9CA4-3FF39C476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9D0D-EE37-B10F-35EC-6421AEFE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9341-9DF2-4654-B4E3-C1367C557BF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CAD7-7377-41DD-5CE6-2B4C4B31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1F46D-54B7-8892-3537-D259498C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E139-23B2-49F1-9C57-C003FCFA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10A-5AED-990B-8BBA-DF9D323F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76E78-6900-4DB9-9959-AD5B4503D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CC5E-0FEE-4CB0-34D5-8F66FDC0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9341-9DF2-4654-B4E3-C1367C557BF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07BD-F4D3-31C9-4EE4-6061AFB3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F066-066F-B3FA-E1BD-B6FA7547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E139-23B2-49F1-9C57-C003FCFA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E1089-6AEE-7976-1BC5-37D011833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827FF-027C-F4AF-FFB7-6F885E760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FAE4-1EE1-23BE-E65A-92FFB73B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9341-9DF2-4654-B4E3-C1367C557BF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210C-8B85-E4FA-C0D5-CC6EA383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AA30-4DB2-C49B-BFB8-2E6E2D9C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E139-23B2-49F1-9C57-C003FCFA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C8FD-8204-3107-6AAF-03CAC5C1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F0BF-828E-A8D4-1E4F-540C14E0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D47F-5BA3-F100-C06B-B26E6302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9341-9DF2-4654-B4E3-C1367C557BF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5DEB-04C7-6E23-3D3F-3DAF581E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8B8F-8D96-7F96-1372-3A69580E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E139-23B2-49F1-9C57-C003FCFA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9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F42F-F6EF-8D77-52A2-DA924F1D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6DC7A-B018-5194-243B-45EB562D7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A198-E5CC-6E13-7590-BD79E9E5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9341-9DF2-4654-B4E3-C1367C557BF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1613-053E-8617-2591-F4277F94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B91D-542D-647C-41B0-F2312EF3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E139-23B2-49F1-9C57-C003FCFA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041-FF1F-BDD2-8A56-401C4004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7A09-09D1-B3FF-0587-6E51CC4C5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B1F74-CB5F-C9C3-1447-6AFAC562A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91E58-27CA-6CD4-1131-95595206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9341-9DF2-4654-B4E3-C1367C557BF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21CB5-5EA7-26A7-9B82-05C0B85B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B5EEE-2C13-A560-1C48-B7365498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E139-23B2-49F1-9C57-C003FCFA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1A13-45DE-7B6B-8086-3CD4BB35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47677-9A30-2C56-29AA-83830AF9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D9054-5DF8-1B27-C2B6-00EE4EE7D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94AF7-D4D4-CDB6-C2E1-044B41B95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4447A-A133-7CD6-93AD-49534A980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823E9-6372-3405-6E50-66837843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9341-9DF2-4654-B4E3-C1367C557BF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371B8-6620-6248-C41E-C3D881AE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213FC-BE5E-E154-2D71-93DC0EFE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E139-23B2-49F1-9C57-C003FCFA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CA07-7C51-C128-BD7A-763C1041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94477-D794-9E2B-1271-7686D6EE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9341-9DF2-4654-B4E3-C1367C557BF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C2DB4-28F1-21F8-1B41-72C4D453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2965F-B4DB-14E4-AFF4-18F7ED2B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E139-23B2-49F1-9C57-C003FCFA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C9BC0-A75A-440F-E0BD-7D021CE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9341-9DF2-4654-B4E3-C1367C557BF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AD235-C702-3902-904C-4531AC1D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D387D-54A7-E39B-B269-B2BEA4CE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E139-23B2-49F1-9C57-C003FCFA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2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9B3E-8BD4-4F38-E702-70156BA0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90F2-A467-4F15-FB28-8B44CE4F7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4FE5A-972F-A796-753C-E52B524AB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31C40-9743-F5C8-ABDB-D71C128B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9341-9DF2-4654-B4E3-C1367C557BF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1AE7-7484-91CB-4F73-93F81B5D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7C53D-C6D4-AAF6-6D2C-2D3DC554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E139-23B2-49F1-9C57-C003FCFA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EFD8-A7C5-A737-0E62-8C375518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76122-31F6-2315-015F-F971BA17A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4403-BB37-66FF-3F1D-8E8DEE2E1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B93CF-7F22-B236-6EF1-86CED5C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9341-9DF2-4654-B4E3-C1367C557BF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7C4F-D00C-83FF-497A-BEE95D2D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04E0-9587-6E43-49E3-AAF5E748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E139-23B2-49F1-9C57-C003FCFA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61177-E452-465E-7561-8C82E656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1BDD1-CD70-6818-0D4C-12EA972B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1415-57C3-C102-E353-9D96CB702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9341-9DF2-4654-B4E3-C1367C557BF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9F67-0F1C-8F9E-30F3-DE1B2AC9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AE62-0E5D-2031-B6F6-DD94B93D0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E139-23B2-49F1-9C57-C003FCFA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3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Rectangle 8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85879" y="161277"/>
            <a:ext cx="9878229" cy="654432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242424"/>
              </a:gs>
            </a:gsLst>
            <a:lin ang="135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grpSp>
        <p:nvGrpSpPr>
          <p:cNvPr id="3" name="Group 2" descr="Infographic title text group."/>
          <p:cNvGrpSpPr/>
          <p:nvPr/>
        </p:nvGrpSpPr>
        <p:grpSpPr>
          <a:xfrm>
            <a:off x="308394" y="310321"/>
            <a:ext cx="9297245" cy="2521656"/>
            <a:chOff x="6399212" y="228600"/>
            <a:chExt cx="5411788" cy="2521656"/>
          </a:xfrm>
        </p:grpSpPr>
        <p:sp>
          <p:nvSpPr>
            <p:cNvPr id="852" name="Rectangle 70"/>
            <p:cNvSpPr>
              <a:spLocks noChangeArrowheads="1"/>
            </p:cNvSpPr>
            <p:nvPr/>
          </p:nvSpPr>
          <p:spPr bwMode="auto">
            <a:xfrm>
              <a:off x="6399212" y="228600"/>
              <a:ext cx="5411788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3200" dirty="0">
                  <a:solidFill>
                    <a:srgbClr val="FFFFFF"/>
                  </a:solidFill>
                  <a:latin typeface="Arial Narrow" pitchFamily="34" charset="0"/>
                </a:rPr>
                <a:t>LENDING CLUB CASE STUDY</a:t>
              </a:r>
              <a:endParaRPr lang="en-US" sz="32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744" name="Rectangle 70"/>
            <p:cNvSpPr>
              <a:spLocks noChangeArrowheads="1"/>
            </p:cNvSpPr>
            <p:nvPr/>
          </p:nvSpPr>
          <p:spPr bwMode="auto">
            <a:xfrm>
              <a:off x="6824119" y="838200"/>
              <a:ext cx="4902440" cy="1912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just">
                <a:lnSpc>
                  <a:spcPct val="85000"/>
                </a:lnSpc>
                <a:spcBef>
                  <a:spcPts val="200"/>
                </a:spcBef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LendingClub</a:t>
              </a:r>
              <a:r>
                <a:rPr lang="en-US" sz="12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is a financial services company,  which specializes in lending various types of loans to urban customers. While approving a loan application, the company wants to assess the likelihood of a customer to repay the loan vs defaulting on it essentially establishing the </a:t>
              </a:r>
              <a:r>
                <a:rPr lang="en-US" sz="1200" b="1" i="0" dirty="0">
                  <a:solidFill>
                    <a:schemeClr val="accent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creditworthiness</a:t>
              </a:r>
              <a:r>
                <a:rPr lang="en-US" sz="12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 While make such a decision, the company wants a balance between potential loss of business if a ‘good’ customer is denied a loan, vs extending the same to a ‘bad’ customer leading to a financial loss. </a:t>
              </a:r>
            </a:p>
            <a:p>
              <a:pPr algn="just">
                <a:lnSpc>
                  <a:spcPct val="85000"/>
                </a:lnSpc>
                <a:spcBef>
                  <a:spcPts val="200"/>
                </a:spcBef>
              </a:pPr>
              <a:endPara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Exploratory Data Analysis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(EDA) was performed on the dataset in a multi-stage process. The dataset contains loan details for all loans issued through years 2007 to 2011.</a:t>
              </a:r>
            </a:p>
            <a:p>
              <a:pPr>
                <a:lnSpc>
                  <a:spcPct val="85000"/>
                </a:lnSpc>
                <a:spcBef>
                  <a:spcPts val="200"/>
                </a:spcBef>
              </a:pP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presentation describes the </a:t>
              </a:r>
              <a:r>
                <a:rPr lang="en-US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findings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from the EDA and makes </a:t>
              </a:r>
              <a:r>
                <a:rPr lang="en-US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recommendations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 improving the business outcomes.  </a:t>
              </a:r>
            </a:p>
          </p:txBody>
        </p:sp>
      </p:grpSp>
      <p:graphicFrame>
        <p:nvGraphicFramePr>
          <p:cNvPr id="1748" name="Diagram 1747">
            <a:extLst>
              <a:ext uri="{FF2B5EF4-FFF2-40B4-BE49-F238E27FC236}">
                <a16:creationId xmlns:a16="http://schemas.microsoft.com/office/drawing/2014/main" id="{358E7C55-60A9-CAE2-C277-4CFBE1FFB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955595"/>
              </p:ext>
            </p:extLst>
          </p:nvPr>
        </p:nvGraphicFramePr>
        <p:xfrm>
          <a:off x="308394" y="2590800"/>
          <a:ext cx="9515860" cy="261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50" name="Picture 2" descr="Box plot - Free business and finance icons">
            <a:extLst>
              <a:ext uri="{FF2B5EF4-FFF2-40B4-BE49-F238E27FC236}">
                <a16:creationId xmlns:a16="http://schemas.microsoft.com/office/drawing/2014/main" id="{56D88967-AA90-6482-07EF-B5BE3C277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781" y="4859904"/>
            <a:ext cx="696000" cy="6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atter plot">
            <a:extLst>
              <a:ext uri="{FF2B5EF4-FFF2-40B4-BE49-F238E27FC236}">
                <a16:creationId xmlns:a16="http://schemas.microsoft.com/office/drawing/2014/main" id="{E23DFBF4-6DE3-CACB-188E-38C69367A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326" y="4862870"/>
            <a:ext cx="785103" cy="78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e chart - Free business icons">
            <a:extLst>
              <a:ext uri="{FF2B5EF4-FFF2-40B4-BE49-F238E27FC236}">
                <a16:creationId xmlns:a16="http://schemas.microsoft.com/office/drawing/2014/main" id="{EB79EA7D-4A3D-398D-4177-58FB11E59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7781" y="5742957"/>
            <a:ext cx="712003" cy="71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istogram - Free education icons">
            <a:extLst>
              <a:ext uri="{FF2B5EF4-FFF2-40B4-BE49-F238E27FC236}">
                <a16:creationId xmlns:a16="http://schemas.microsoft.com/office/drawing/2014/main" id="{CE9B41FA-0546-DA7A-4701-0CB190D2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07" y="4819408"/>
            <a:ext cx="830529" cy="83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7" name="Picture 1756">
            <a:extLst>
              <a:ext uri="{FF2B5EF4-FFF2-40B4-BE49-F238E27FC236}">
                <a16:creationId xmlns:a16="http://schemas.microsoft.com/office/drawing/2014/main" id="{ABFE0B90-E5F5-1C09-7FE9-226813E63A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5016" y="4786456"/>
            <a:ext cx="1527313" cy="412132"/>
          </a:xfrm>
          <a:prstGeom prst="rect">
            <a:avLst/>
          </a:prstGeom>
        </p:spPr>
      </p:pic>
      <p:pic>
        <p:nvPicPr>
          <p:cNvPr id="2066" name="Picture 18" descr="python™">
            <a:extLst>
              <a:ext uri="{FF2B5EF4-FFF2-40B4-BE49-F238E27FC236}">
                <a16:creationId xmlns:a16="http://schemas.microsoft.com/office/drawing/2014/main" id="{7C5EAA1E-45EB-8656-9FA3-328B5771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4" y="5523689"/>
            <a:ext cx="1729339" cy="48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8" name="TextBox 1757">
            <a:extLst>
              <a:ext uri="{FF2B5EF4-FFF2-40B4-BE49-F238E27FC236}">
                <a16:creationId xmlns:a16="http://schemas.microsoft.com/office/drawing/2014/main" id="{BAA773FC-D746-3C57-74EF-4B9D51E342D2}"/>
              </a:ext>
            </a:extLst>
          </p:cNvPr>
          <p:cNvSpPr txBox="1"/>
          <p:nvPr/>
        </p:nvSpPr>
        <p:spPr>
          <a:xfrm>
            <a:off x="10239323" y="797709"/>
            <a:ext cx="17399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Submission By: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CC9B00"/>
                </a:solidFill>
              </a:rPr>
              <a:t>Ramprasad Gutulla</a:t>
            </a:r>
          </a:p>
          <a:p>
            <a:endParaRPr lang="en-US" sz="1400" b="1" dirty="0">
              <a:solidFill>
                <a:srgbClr val="CC9B00"/>
              </a:solidFill>
            </a:endParaRPr>
          </a:p>
          <a:p>
            <a:r>
              <a:rPr lang="en-US" sz="1400" b="1" dirty="0">
                <a:solidFill>
                  <a:srgbClr val="CC9B00"/>
                </a:solidFill>
              </a:rPr>
              <a:t>Vidyadhar Watve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- Dec2024</a:t>
            </a:r>
          </a:p>
        </p:txBody>
      </p:sp>
      <p:pic>
        <p:nvPicPr>
          <p:cNvPr id="2048" name="Picture 2047">
            <a:extLst>
              <a:ext uri="{FF2B5EF4-FFF2-40B4-BE49-F238E27FC236}">
                <a16:creationId xmlns:a16="http://schemas.microsoft.com/office/drawing/2014/main" id="{A1D69C1F-0358-1F4E-323F-5737AFC031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8884" y="5641406"/>
            <a:ext cx="1845386" cy="535224"/>
          </a:xfrm>
          <a:prstGeom prst="rect">
            <a:avLst/>
          </a:prstGeom>
        </p:spPr>
      </p:pic>
      <p:pic>
        <p:nvPicPr>
          <p:cNvPr id="2049" name="Picture 14" descr="Insight - Free marketing icons">
            <a:extLst>
              <a:ext uri="{FF2B5EF4-FFF2-40B4-BE49-F238E27FC236}">
                <a16:creationId xmlns:a16="http://schemas.microsoft.com/office/drawing/2014/main" id="{A0FD855B-082B-7C37-94DE-525DDABBF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744" y="4817210"/>
            <a:ext cx="762756" cy="7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6" descr="Heatmap - Free business icons">
            <a:extLst>
              <a:ext uri="{FF2B5EF4-FFF2-40B4-BE49-F238E27FC236}">
                <a16:creationId xmlns:a16="http://schemas.microsoft.com/office/drawing/2014/main" id="{B757ADBC-24DC-DC18-A123-EF266083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6135" y="5836934"/>
            <a:ext cx="594090" cy="59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610BACD2-98C8-32C0-E104-E8889751D3A4}"/>
              </a:ext>
            </a:extLst>
          </p:cNvPr>
          <p:cNvCxnSpPr>
            <a:cxnSpLocks/>
          </p:cNvCxnSpPr>
          <p:nvPr/>
        </p:nvCxnSpPr>
        <p:spPr>
          <a:xfrm>
            <a:off x="9929029" y="161277"/>
            <a:ext cx="0" cy="6544324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7228-8D10-7D1E-B1C4-98D8A1B7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48" y="2620053"/>
            <a:ext cx="3494103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252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B40834-744E-A700-77D2-46FCA4E3086E}"/>
              </a:ext>
            </a:extLst>
          </p:cNvPr>
          <p:cNvSpPr txBox="1"/>
          <p:nvPr/>
        </p:nvSpPr>
        <p:spPr>
          <a:xfrm>
            <a:off x="577048" y="497150"/>
            <a:ext cx="79689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Hypothesis to verify:</a:t>
            </a:r>
          </a:p>
          <a:p>
            <a:endParaRPr lang="en-US" b="1" dirty="0"/>
          </a:p>
          <a:p>
            <a:r>
              <a:rPr lang="en-US" sz="1400" dirty="0"/>
              <a:t>PLOT</a:t>
            </a:r>
          </a:p>
          <a:p>
            <a:r>
              <a:rPr lang="en-US" sz="1400" dirty="0"/>
              <a:t># Number of loans which were approved every year/month</a:t>
            </a:r>
          </a:p>
          <a:p>
            <a:r>
              <a:rPr lang="en-US" sz="1400" dirty="0"/>
              <a:t>HYPOTHESIS</a:t>
            </a:r>
          </a:p>
          <a:p>
            <a:r>
              <a:rPr lang="en-US" sz="1400" dirty="0"/>
              <a:t># count of loan application is increasing every passing year and default as well?</a:t>
            </a:r>
          </a:p>
          <a:p>
            <a:r>
              <a:rPr lang="en-US" sz="1400" dirty="0"/>
              <a:t># Dip in loans in 2008 ? Factor recessions?</a:t>
            </a:r>
          </a:p>
          <a:p>
            <a:endParaRPr lang="en-US" sz="1400" dirty="0"/>
          </a:p>
          <a:p>
            <a:r>
              <a:rPr lang="en-US" sz="1400" dirty="0"/>
              <a:t>PLOT</a:t>
            </a:r>
          </a:p>
          <a:p>
            <a:r>
              <a:rPr lang="en-US" sz="1400" dirty="0"/>
              <a:t># Loan paying term</a:t>
            </a:r>
          </a:p>
          <a:p>
            <a:r>
              <a:rPr lang="en-US" sz="1400" dirty="0"/>
              <a:t>HYPOTHESIS</a:t>
            </a:r>
          </a:p>
          <a:p>
            <a:r>
              <a:rPr lang="en-US" sz="1400" dirty="0"/>
              <a:t># Loan period 60 months had more charge-offs compared to applicants who had taken loan for 36 months</a:t>
            </a:r>
            <a:r>
              <a:rPr lang="en-US" sz="1400" b="1" dirty="0"/>
              <a:t>.</a:t>
            </a:r>
          </a:p>
          <a:p>
            <a:endParaRPr lang="en-US" sz="1400" b="1" dirty="0"/>
          </a:p>
          <a:p>
            <a:r>
              <a:rPr lang="en-US" sz="1400" dirty="0"/>
              <a:t>Loans are granted on the basis of the borrower’s credit score, credit history, desired loan amount, debt-to-income ratio </a:t>
            </a:r>
          </a:p>
          <a:p>
            <a:r>
              <a:rPr lang="en-US" sz="1400" b="1" dirty="0"/>
              <a:t>and</a:t>
            </a:r>
            <a:r>
              <a:rPr lang="en-US" sz="1400" dirty="0"/>
              <a:t> assigned a credit grade </a:t>
            </a:r>
            <a:r>
              <a:rPr lang="en-US" sz="1400" b="1" dirty="0"/>
              <a:t>that </a:t>
            </a:r>
            <a:r>
              <a:rPr lang="en-US" sz="1400" dirty="0"/>
              <a:t>determined the payable interest rate and fees.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&lt;&lt; Can you check if data supports this statement&gt;&gt;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standard loan period is three years, five-year period attracts higher interest rate as per bank policy.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E3F52-C033-0A7C-27F5-B131B503D59C}"/>
              </a:ext>
            </a:extLst>
          </p:cNvPr>
          <p:cNvSpPr/>
          <p:nvPr/>
        </p:nvSpPr>
        <p:spPr>
          <a:xfrm rot="21260382">
            <a:off x="8569611" y="279554"/>
            <a:ext cx="34024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slide to be removed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</a:t>
            </a:r>
          </a:p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submission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95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239B-AE75-545E-4926-2CC717ED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11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Key observations about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80BE9-5CA7-E5E0-32D0-8CCD3221A922}"/>
              </a:ext>
            </a:extLst>
          </p:cNvPr>
          <p:cNvSpPr txBox="1"/>
          <p:nvPr/>
        </p:nvSpPr>
        <p:spPr>
          <a:xfrm>
            <a:off x="420948" y="1509178"/>
            <a:ext cx="111555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contains </a:t>
            </a:r>
            <a:r>
              <a:rPr lang="en-US" b="1" dirty="0"/>
              <a:t>39717 rows</a:t>
            </a:r>
            <a:r>
              <a:rPr lang="en-US" dirty="0"/>
              <a:t> and </a:t>
            </a:r>
            <a:r>
              <a:rPr lang="en-US" b="1" dirty="0"/>
              <a:t>111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COLUMN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54</a:t>
            </a:r>
            <a:r>
              <a:rPr lang="en-US" sz="1600" dirty="0"/>
              <a:t> columns are found to be blank or </a:t>
            </a:r>
            <a:r>
              <a:rPr lang="en-US" sz="1600" b="1" dirty="0"/>
              <a:t>NULL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09 </a:t>
            </a:r>
            <a:r>
              <a:rPr lang="en-US" sz="1600" dirty="0"/>
              <a:t>columns are found to have a </a:t>
            </a:r>
            <a:r>
              <a:rPr lang="en-US" sz="1600" b="1" dirty="0"/>
              <a:t>single value</a:t>
            </a:r>
            <a:r>
              <a:rPr lang="en-US" sz="1600" dirty="0"/>
              <a:t> and are not useful for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04</a:t>
            </a:r>
            <a:r>
              <a:rPr lang="en-US" sz="1600" dirty="0"/>
              <a:t> columns appear to have </a:t>
            </a:r>
            <a:r>
              <a:rPr lang="en-US" sz="1600" b="1" dirty="0"/>
              <a:t>some valid values</a:t>
            </a:r>
            <a:r>
              <a:rPr lang="en-US" sz="1600" dirty="0"/>
              <a:t>, but majority (&gt;50%) are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10</a:t>
            </a:r>
            <a:r>
              <a:rPr lang="en-US" sz="1600" dirty="0"/>
              <a:t> columns carry data of </a:t>
            </a:r>
            <a:r>
              <a:rPr lang="en-US" sz="1600" b="1" dirty="0"/>
              <a:t>no significance</a:t>
            </a:r>
            <a:r>
              <a:rPr lang="en-US" sz="1600" dirty="0"/>
              <a:t> for the analysis e.g. ID, Title, URL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09</a:t>
            </a:r>
            <a:r>
              <a:rPr lang="en-US" sz="1600" dirty="0"/>
              <a:t> columns carry information after a loan is granted, so has </a:t>
            </a:r>
            <a:r>
              <a:rPr lang="en-US" sz="1600" b="1" dirty="0"/>
              <a:t>no bearing </a:t>
            </a:r>
            <a:r>
              <a:rPr lang="en-US" sz="1600" dirty="0"/>
              <a:t>on establishing creditworthiness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03</a:t>
            </a:r>
            <a:r>
              <a:rPr lang="en-US" sz="1600" dirty="0"/>
              <a:t> columns have fewer missing values and need to be imputed or dropped </a:t>
            </a:r>
            <a:r>
              <a:rPr lang="en-US" sz="1400" i="1" dirty="0"/>
              <a:t>(emp_length, revol_util, pub_rec_bankrupt)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ROWS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0 </a:t>
            </a:r>
            <a:r>
              <a:rPr lang="en-US" sz="1600" dirty="0"/>
              <a:t>duplicate rows were 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1140 </a:t>
            </a:r>
            <a:r>
              <a:rPr lang="en-US" sz="1600" dirty="0"/>
              <a:t>rows belong to ‘current’ or active loans. These do not contribute to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Improper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03 </a:t>
            </a:r>
            <a:r>
              <a:rPr lang="en-US" sz="1600" dirty="0"/>
              <a:t>columns need conversion of data type (E.g. interest rate to numeric, dates to be of type </a:t>
            </a:r>
            <a:r>
              <a:rPr lang="en-US" sz="1600" i="1" dirty="0"/>
              <a:t>datetime.)</a:t>
            </a:r>
            <a:r>
              <a:rPr lang="en-US" sz="1600" dirty="0"/>
              <a:t> </a:t>
            </a:r>
          </a:p>
          <a:p>
            <a:pPr lvl="1"/>
            <a:endParaRPr lang="en-US" sz="1600" dirty="0"/>
          </a:p>
          <a:p>
            <a:r>
              <a:rPr lang="en-US" sz="1600" b="1" u="sng" dirty="0">
                <a:solidFill>
                  <a:srgbClr val="0070C0"/>
                </a:solidFill>
              </a:rPr>
              <a:t>Conclusion</a:t>
            </a:r>
            <a:r>
              <a:rPr lang="en-US" sz="1600" b="1" dirty="0">
                <a:solidFill>
                  <a:srgbClr val="0070C0"/>
                </a:solidFill>
              </a:rPr>
              <a:t>:</a:t>
            </a:r>
            <a:r>
              <a:rPr lang="en-US" sz="1600" dirty="0">
                <a:solidFill>
                  <a:srgbClr val="0070C0"/>
                </a:solidFill>
              </a:rPr>
              <a:t> Data cleanup is necessary to drop invalid and unwanted data and to convert it to a consumable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6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239B-AE75-545E-4926-2CC717ED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11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Summary of cleanup performed on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80BE9-5CA7-E5E0-32D0-8CCD3221A922}"/>
              </a:ext>
            </a:extLst>
          </p:cNvPr>
          <p:cNvSpPr txBox="1"/>
          <p:nvPr/>
        </p:nvSpPr>
        <p:spPr>
          <a:xfrm>
            <a:off x="420948" y="1118559"/>
            <a:ext cx="110490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Original Dataset:   	</a:t>
            </a:r>
            <a:r>
              <a:rPr lang="en-US" sz="1600" b="1" dirty="0"/>
              <a:t>39717 rows</a:t>
            </a:r>
            <a:r>
              <a:rPr lang="en-US" sz="1600" dirty="0"/>
              <a:t> and </a:t>
            </a:r>
            <a:r>
              <a:rPr lang="en-US" sz="1600" b="1" dirty="0"/>
              <a:t>111 columns</a:t>
            </a:r>
          </a:p>
          <a:p>
            <a:endParaRPr lang="en-US" sz="1600" dirty="0"/>
          </a:p>
          <a:p>
            <a:r>
              <a:rPr lang="en-US" sz="1600" dirty="0"/>
              <a:t>Cleaned up Dataset:  	</a:t>
            </a:r>
            <a:r>
              <a:rPr lang="en-US" sz="1600" b="1" dirty="0"/>
              <a:t>38557 rows and 27 columns</a:t>
            </a:r>
          </a:p>
          <a:p>
            <a:endParaRPr lang="en-US" sz="1600" dirty="0"/>
          </a:p>
          <a:p>
            <a:r>
              <a:rPr lang="en-US" sz="1600" b="1" dirty="0"/>
              <a:t>Dropping of invalid and unusable column data reduced the columns to 111-54-13-19 = 25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54 columns with </a:t>
            </a:r>
            <a:r>
              <a:rPr lang="en-US" sz="1600" b="1" dirty="0"/>
              <a:t>all NULL </a:t>
            </a:r>
            <a:r>
              <a:rPr lang="en-US" sz="1600" dirty="0"/>
              <a:t>values are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13 columns with </a:t>
            </a:r>
            <a:r>
              <a:rPr lang="en-US" sz="1600" b="1" dirty="0"/>
              <a:t>majority</a:t>
            </a:r>
            <a:r>
              <a:rPr lang="en-US" sz="1600" dirty="0"/>
              <a:t> </a:t>
            </a:r>
            <a:r>
              <a:rPr lang="en-US" sz="1600" b="1" dirty="0"/>
              <a:t>NULL </a:t>
            </a:r>
            <a:r>
              <a:rPr lang="en-US" sz="1600" dirty="0"/>
              <a:t>values</a:t>
            </a:r>
            <a:r>
              <a:rPr lang="en-US" sz="1600" b="1" dirty="0"/>
              <a:t> </a:t>
            </a:r>
            <a:r>
              <a:rPr lang="en-US" sz="1600" dirty="0"/>
              <a:t>or</a:t>
            </a:r>
            <a:r>
              <a:rPr lang="en-US" sz="1600" b="1" dirty="0"/>
              <a:t> single value </a:t>
            </a:r>
            <a:r>
              <a:rPr lang="en-US" sz="1600" dirty="0"/>
              <a:t>are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19 columns with </a:t>
            </a:r>
            <a:r>
              <a:rPr lang="en-US" sz="1600" b="1" dirty="0"/>
              <a:t>no significance </a:t>
            </a:r>
            <a:r>
              <a:rPr lang="en-US" sz="1600" dirty="0"/>
              <a:t>to creditworthiness and statistically insignificant are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Standardizing Data (Column datatype changed, 2 columns added)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Column carrying date information converted from Object to Datetime for easier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Further the Datetime was split into additional 2 columns for Month and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Dropping rows that are not useful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1140 </a:t>
            </a:r>
            <a:r>
              <a:rPr lang="en-US" sz="1600" dirty="0"/>
              <a:t>rows corresponding to active loans were dropped as there is no default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Outlier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20</a:t>
            </a:r>
            <a:r>
              <a:rPr lang="en-US" sz="1600" dirty="0"/>
              <a:t> Rows with outliers (above 95</a:t>
            </a:r>
            <a:r>
              <a:rPr lang="en-US" sz="1600" baseline="30000" dirty="0"/>
              <a:t>th</a:t>
            </a:r>
            <a:r>
              <a:rPr lang="en-US" sz="1600" dirty="0"/>
              <a:t> quartile) were dropped so that they do not skew the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87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239B-AE75-545E-4926-2CC717ED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11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Univariate Analysis</a:t>
            </a:r>
            <a:br>
              <a:rPr lang="en-US" sz="3600" b="1" dirty="0"/>
            </a:br>
            <a:r>
              <a:rPr lang="en-US" sz="1400" b="1" dirty="0"/>
              <a:t>Performed on Unordered Categorical Variables, Ordered Categorical Variables, Quantitative Variables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80BE9-5CA7-E5E0-32D0-8CCD3221A922}"/>
              </a:ext>
            </a:extLst>
          </p:cNvPr>
          <p:cNvSpPr txBox="1"/>
          <p:nvPr/>
        </p:nvSpPr>
        <p:spPr>
          <a:xfrm>
            <a:off x="7900413" y="397570"/>
            <a:ext cx="4292122" cy="67403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Inferences:</a:t>
            </a:r>
            <a:endParaRPr lang="en-US" sz="1600">
              <a:ea typeface="Calibri"/>
              <a:cs typeface="Calibri"/>
            </a:endParaRPr>
          </a:p>
          <a:p>
            <a:endParaRPr lang="en-US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14.5% of overall loans get </a:t>
            </a:r>
            <a:r>
              <a:rPr lang="en-US" sz="1600" i="1" dirty="0">
                <a:latin typeface="Calibri"/>
                <a:ea typeface="Calibri"/>
                <a:cs typeface="Calibri"/>
              </a:rPr>
              <a:t>charged-off</a:t>
            </a:r>
            <a:r>
              <a:rPr lang="en-US" sz="1600" dirty="0">
                <a:latin typeface="Calibri"/>
                <a:ea typeface="Calibri"/>
                <a:cs typeface="Calibri"/>
              </a:rPr>
              <a:t> which is very concerning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 Majority of Loans are taken for debt consolidation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Majority of loans are taken who doesn't own a home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Loans issued are decremental from grades A-G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Loans issued are decremental from experience 0 to 9 but </a:t>
            </a:r>
            <a:r>
              <a:rPr lang="en-US" sz="1600" b="0" i="0" dirty="0">
                <a:effectLst/>
                <a:latin typeface="Calibri"/>
                <a:ea typeface="Calibri"/>
                <a:cs typeface="Calibri"/>
              </a:rPr>
              <a:t>10+ </a:t>
            </a:r>
            <a:r>
              <a:rPr lang="en-US" sz="1600" dirty="0">
                <a:latin typeface="Calibri"/>
                <a:ea typeface="Calibri"/>
                <a:cs typeface="Calibri"/>
              </a:rPr>
              <a:t>has </a:t>
            </a:r>
            <a:r>
              <a:rPr lang="en-US" sz="1600" b="0" i="0" dirty="0">
                <a:effectLst/>
                <a:latin typeface="Calibri"/>
                <a:ea typeface="Calibri"/>
                <a:cs typeface="Calibri"/>
              </a:rPr>
              <a:t>a spike </a:t>
            </a:r>
            <a:r>
              <a:rPr lang="en-US" sz="1600" dirty="0">
                <a:latin typeface="Calibri"/>
                <a:ea typeface="Calibri"/>
                <a:cs typeface="Calibri"/>
              </a:rPr>
              <a:t>probably </a:t>
            </a:r>
            <a:r>
              <a:rPr lang="en-US" sz="1600" b="0" i="0" dirty="0">
                <a:effectLst/>
                <a:latin typeface="Calibri"/>
                <a:ea typeface="Calibri"/>
                <a:cs typeface="Calibri"/>
              </a:rPr>
              <a:t>because </a:t>
            </a:r>
            <a:r>
              <a:rPr lang="en-US" sz="1600" dirty="0">
                <a:latin typeface="Calibri"/>
                <a:ea typeface="Calibri"/>
                <a:cs typeface="Calibri"/>
              </a:rPr>
              <a:t>all other experiences fall under this category. Going by this trend we can assume more the experience less the possibility of taking loan</a:t>
            </a:r>
          </a:p>
          <a:p>
            <a:pPr marL="285750" indent="-285750">
              <a:buFont typeface="Arial"/>
              <a:buChar char="•"/>
            </a:pPr>
            <a:r>
              <a:rPr lang="en-US" sz="1600" b="0" i="0" dirty="0">
                <a:effectLst/>
                <a:latin typeface="Calibri"/>
                <a:ea typeface="Calibri"/>
                <a:cs typeface="Calibri"/>
              </a:rPr>
              <a:t>Loans issued are </a:t>
            </a:r>
            <a:r>
              <a:rPr lang="en-US" sz="1600" dirty="0">
                <a:latin typeface="Calibri"/>
                <a:ea typeface="Calibri"/>
                <a:cs typeface="Calibri"/>
              </a:rPr>
              <a:t>almost doubled every year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Majority of Loans applicants has annual income between 30k and 80k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Majority of Loans issued are for value less than 15k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Interest rate of majority of loans is between 7.5 to 15</a:t>
            </a:r>
          </a:p>
          <a:p>
            <a:pPr marL="285750" indent="-285750">
              <a:buFont typeface="Arial"/>
              <a:buChar char="•"/>
            </a:pPr>
            <a:endParaRPr lang="en-US" sz="1600" b="0" i="0" dirty="0">
              <a:effectLst/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015F9A-0991-5F59-47EE-260F13DD9F98}"/>
              </a:ext>
            </a:extLst>
          </p:cNvPr>
          <p:cNvCxnSpPr>
            <a:cxnSpLocks/>
          </p:cNvCxnSpPr>
          <p:nvPr/>
        </p:nvCxnSpPr>
        <p:spPr>
          <a:xfrm>
            <a:off x="3950563" y="1606858"/>
            <a:ext cx="0" cy="481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2DBFA-32A3-0E55-942B-245B5BA20ED7}"/>
              </a:ext>
            </a:extLst>
          </p:cNvPr>
          <p:cNvCxnSpPr/>
          <p:nvPr/>
        </p:nvCxnSpPr>
        <p:spPr>
          <a:xfrm>
            <a:off x="701336" y="3897297"/>
            <a:ext cx="6391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pie chart with a blue circle and orange triangle&#10;&#10;Description automatically generated">
            <a:extLst>
              <a:ext uri="{FF2B5EF4-FFF2-40B4-BE49-F238E27FC236}">
                <a16:creationId xmlns:a16="http://schemas.microsoft.com/office/drawing/2014/main" id="{4866F6DC-F729-8B85-D4D5-452383EE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5" y="1317595"/>
            <a:ext cx="3052314" cy="23393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6CA33A-9FAF-BC42-75F5-09116EF9A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996" y="1322268"/>
            <a:ext cx="3862839" cy="25025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8EE282-9E64-9125-45C1-0590EC2A4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886" y="3898960"/>
            <a:ext cx="5334000" cy="26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4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239B-AE75-545E-4926-2CC717ED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11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Univariate Analysis</a:t>
            </a:r>
            <a:br>
              <a:rPr lang="en-US" sz="3600" b="1" dirty="0"/>
            </a:br>
            <a:r>
              <a:rPr lang="en-US" sz="1400" b="1" dirty="0"/>
              <a:t>Performed on Unordered Categorical Variables, Ordered Categorical Variables, Quantitative Variables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80BE9-5CA7-E5E0-32D0-8CCD3221A922}"/>
              </a:ext>
            </a:extLst>
          </p:cNvPr>
          <p:cNvSpPr txBox="1"/>
          <p:nvPr/>
        </p:nvSpPr>
        <p:spPr>
          <a:xfrm>
            <a:off x="7900413" y="397570"/>
            <a:ext cx="4292122" cy="64940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Inferences:</a:t>
            </a:r>
            <a:endParaRPr lang="en-US" sz="1600">
              <a:ea typeface="Calibri"/>
              <a:cs typeface="Calibri"/>
            </a:endParaRPr>
          </a:p>
          <a:p>
            <a:endParaRPr lang="en-US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14.5% of overall loans get </a:t>
            </a:r>
            <a:r>
              <a:rPr lang="en-US" sz="1600" i="1" dirty="0">
                <a:latin typeface="Calibri"/>
                <a:ea typeface="Calibri"/>
                <a:cs typeface="Calibri"/>
              </a:rPr>
              <a:t>charged-off</a:t>
            </a:r>
            <a:r>
              <a:rPr lang="en-US" sz="1600" dirty="0">
                <a:latin typeface="Calibri"/>
                <a:ea typeface="Calibri"/>
                <a:cs typeface="Calibri"/>
              </a:rPr>
              <a:t> which is very concerning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 Majority of Loans are taken for debt consolidation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Loans issued are decremental from grades A-G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Loans issued are decremental from experience 0 to 9 but </a:t>
            </a:r>
            <a:r>
              <a:rPr lang="en-US" sz="1600" b="0" i="0" dirty="0">
                <a:effectLst/>
                <a:latin typeface="Calibri"/>
                <a:ea typeface="Calibri"/>
                <a:cs typeface="Calibri"/>
              </a:rPr>
              <a:t>10+ </a:t>
            </a:r>
            <a:r>
              <a:rPr lang="en-US" sz="1600" dirty="0">
                <a:latin typeface="Calibri"/>
                <a:ea typeface="Calibri"/>
                <a:cs typeface="Calibri"/>
              </a:rPr>
              <a:t>has </a:t>
            </a:r>
            <a:r>
              <a:rPr lang="en-US" sz="1600" b="0" i="0" dirty="0">
                <a:effectLst/>
                <a:latin typeface="Calibri"/>
                <a:ea typeface="Calibri"/>
                <a:cs typeface="Calibri"/>
              </a:rPr>
              <a:t>a spike </a:t>
            </a:r>
            <a:r>
              <a:rPr lang="en-US" sz="1600" dirty="0">
                <a:latin typeface="Calibri"/>
                <a:ea typeface="Calibri"/>
                <a:cs typeface="Calibri"/>
              </a:rPr>
              <a:t>probably </a:t>
            </a:r>
            <a:r>
              <a:rPr lang="en-US" sz="1600" b="0" i="0" dirty="0">
                <a:effectLst/>
                <a:latin typeface="Calibri"/>
                <a:ea typeface="Calibri"/>
                <a:cs typeface="Calibri"/>
              </a:rPr>
              <a:t>because </a:t>
            </a:r>
            <a:r>
              <a:rPr lang="en-US" sz="1600" dirty="0">
                <a:latin typeface="Calibri"/>
                <a:ea typeface="Calibri"/>
                <a:cs typeface="Calibri"/>
              </a:rPr>
              <a:t>all other experiences fall under this category. Going by this trend we can assume more the experience less the possibility of taking loan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Majority of loans are taken who doesn't own a home</a:t>
            </a:r>
          </a:p>
          <a:p>
            <a:pPr marL="285750" indent="-285750">
              <a:buFont typeface="Arial"/>
              <a:buChar char="•"/>
            </a:pPr>
            <a:r>
              <a:rPr lang="en-US" sz="1600" b="0" i="0">
                <a:effectLst/>
                <a:latin typeface="Calibri"/>
                <a:ea typeface="Calibri"/>
                <a:cs typeface="Calibri"/>
              </a:rPr>
              <a:t>Loans issued are </a:t>
            </a:r>
            <a:r>
              <a:rPr lang="en-US" sz="1600">
                <a:latin typeface="Calibri"/>
                <a:ea typeface="Calibri"/>
                <a:cs typeface="Calibri"/>
              </a:rPr>
              <a:t>almost doubled every year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Majority of Loans applicants has annual income between 30k and 80k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Majority of Loans issued are for value less than 15k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Interest rate of majority of loans is between 7.5 to 15</a:t>
            </a:r>
          </a:p>
          <a:p>
            <a:pPr marL="285750" indent="-285750">
              <a:buFont typeface="Arial"/>
              <a:buChar char="•"/>
            </a:pPr>
            <a:endParaRPr lang="en-US" sz="1600" b="0" i="0" dirty="0">
              <a:effectLst/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015F9A-0991-5F59-47EE-260F13DD9F98}"/>
              </a:ext>
            </a:extLst>
          </p:cNvPr>
          <p:cNvCxnSpPr>
            <a:cxnSpLocks/>
          </p:cNvCxnSpPr>
          <p:nvPr/>
        </p:nvCxnSpPr>
        <p:spPr>
          <a:xfrm>
            <a:off x="3950563" y="1606858"/>
            <a:ext cx="0" cy="481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2DBFA-32A3-0E55-942B-245B5BA20ED7}"/>
              </a:ext>
            </a:extLst>
          </p:cNvPr>
          <p:cNvCxnSpPr/>
          <p:nvPr/>
        </p:nvCxnSpPr>
        <p:spPr>
          <a:xfrm>
            <a:off x="701336" y="3897297"/>
            <a:ext cx="6391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650663-32FC-9E4A-A497-35894648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507" y="1096005"/>
            <a:ext cx="3887100" cy="2868823"/>
          </a:xfrm>
          <a:prstGeom prst="rect">
            <a:avLst/>
          </a:prstGeom>
        </p:spPr>
      </p:pic>
      <p:pic>
        <p:nvPicPr>
          <p:cNvPr id="7" name="Picture 6" descr="A graph of a graph of interest rate&#10;&#10;Description automatically generated">
            <a:extLst>
              <a:ext uri="{FF2B5EF4-FFF2-40B4-BE49-F238E27FC236}">
                <a16:creationId xmlns:a16="http://schemas.microsoft.com/office/drawing/2014/main" id="{6D124AE4-E85D-4FD5-239D-BAD80D4FF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495" y="4050102"/>
            <a:ext cx="4057650" cy="2438400"/>
          </a:xfrm>
          <a:prstGeom prst="rect">
            <a:avLst/>
          </a:prstGeom>
        </p:spPr>
      </p:pic>
      <p:pic>
        <p:nvPicPr>
          <p:cNvPr id="13" name="Picture 12" descr="A pie chart with a blue circle and orange triangle&#10;&#10;Description automatically generated">
            <a:extLst>
              <a:ext uri="{FF2B5EF4-FFF2-40B4-BE49-F238E27FC236}">
                <a16:creationId xmlns:a16="http://schemas.microsoft.com/office/drawing/2014/main" id="{4866F6DC-F729-8B85-D4D5-452383EEA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56" y="1288840"/>
            <a:ext cx="3138578" cy="25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8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239B-AE75-545E-4926-2CC717ED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11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Bi-Variate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80BE9-5CA7-E5E0-32D0-8CCD3221A922}"/>
              </a:ext>
            </a:extLst>
          </p:cNvPr>
          <p:cNvSpPr txBox="1"/>
          <p:nvPr/>
        </p:nvSpPr>
        <p:spPr>
          <a:xfrm>
            <a:off x="7572377" y="174732"/>
            <a:ext cx="4343900" cy="68018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Inferences:</a:t>
            </a:r>
            <a:endParaRPr lang="en-US" sz="1600">
              <a:ea typeface="Calibri"/>
              <a:cs typeface="Calibri"/>
            </a:endParaRP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 panose="020F0502020204030204"/>
                <a:cs typeface="Calibri" panose="020F0502020204030204"/>
              </a:rPr>
              <a:t>Lower the annual income the percentage of charged off loan are higher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 panose="020F0502020204030204"/>
                <a:cs typeface="Calibri" panose="020F0502020204030204"/>
              </a:rPr>
              <a:t>Higher the loan amount/interest rate/Revolving line utilization the percentage of charged off loan are higher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latin typeface="Calibri"/>
                <a:ea typeface="Calibri" panose="020F0502020204030204"/>
                <a:cs typeface="Calibri" panose="020F0502020204030204"/>
              </a:rPr>
              <a:t>Dti</a:t>
            </a:r>
            <a:r>
              <a:rPr lang="en-US" sz="1600" dirty="0">
                <a:latin typeface="Calibri"/>
                <a:ea typeface="Calibri" panose="020F0502020204030204"/>
                <a:cs typeface="Calibri" panose="020F0502020204030204"/>
              </a:rPr>
              <a:t> and Total credit revolving balance doesn't seem to be a considerable factor in loan defaulting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 panose="020F0502020204030204"/>
                <a:cs typeface="Calibri" panose="020F0502020204030204"/>
              </a:rPr>
              <a:t>More the number of inquiries in last 6month, derogatory public records , and public recorded Bankruptcies the percentage of charged off loans are higher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 panose="020F0502020204030204"/>
                <a:cs typeface="Calibri" panose="020F0502020204030204"/>
              </a:rPr>
              <a:t>Loans taken for small business more percentage of charged off loans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 panose="020F0502020204030204"/>
                <a:cs typeface="Calibri" panose="020F0502020204030204"/>
              </a:rPr>
              <a:t>Higher the grades, subgrades, loan term higher the percentage of charged off loans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 panose="020F0502020204030204"/>
                <a:cs typeface="Calibri" panose="020F0502020204030204"/>
              </a:rPr>
              <a:t>Home ownership other has more percentage of charged off loans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 panose="020F0502020204030204"/>
                <a:cs typeface="Calibri" panose="020F0502020204030204"/>
              </a:rPr>
              <a:t>Loan term with 60 months have a greater number of charged off loans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 panose="020F0502020204030204"/>
                <a:cs typeface="Calibri" panose="020F0502020204030204"/>
              </a:rPr>
              <a:t>State/Employment length/number of open accounts doesn't seem be a considerable factor in loan defaulting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endParaRPr lang="en-US" sz="1600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015F9A-0991-5F59-47EE-260F13DD9F98}"/>
              </a:ext>
            </a:extLst>
          </p:cNvPr>
          <p:cNvCxnSpPr>
            <a:cxnSpLocks/>
          </p:cNvCxnSpPr>
          <p:nvPr/>
        </p:nvCxnSpPr>
        <p:spPr>
          <a:xfrm>
            <a:off x="3950563" y="1606858"/>
            <a:ext cx="0" cy="481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2DBFA-32A3-0E55-942B-245B5BA20ED7}"/>
              </a:ext>
            </a:extLst>
          </p:cNvPr>
          <p:cNvCxnSpPr/>
          <p:nvPr/>
        </p:nvCxnSpPr>
        <p:spPr>
          <a:xfrm>
            <a:off x="701336" y="3897297"/>
            <a:ext cx="6391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5C82D9A-F2AB-F26D-44D3-B129AE8D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9" y="1442948"/>
            <a:ext cx="3933465" cy="2376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725DE-C340-7166-D088-CDDAF5D4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42" y="610679"/>
            <a:ext cx="3730206" cy="32787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1B5A9A-7CFF-68DF-537C-9C13E47B6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89" y="3829589"/>
            <a:ext cx="3184045" cy="2850670"/>
          </a:xfrm>
          <a:prstGeom prst="rect">
            <a:avLst/>
          </a:prstGeom>
        </p:spPr>
      </p:pic>
      <p:pic>
        <p:nvPicPr>
          <p:cNvPr id="15" name="Picture 14" descr="A graph of a comparison of a loan&#10;&#10;Description automatically generated">
            <a:extLst>
              <a:ext uri="{FF2B5EF4-FFF2-40B4-BE49-F238E27FC236}">
                <a16:creationId xmlns:a16="http://schemas.microsoft.com/office/drawing/2014/main" id="{0C4515B1-4626-7C26-EBA2-44410D7AE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148" y="4040308"/>
            <a:ext cx="24288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239B-AE75-545E-4926-2CC717ED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11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Multi-Variate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80BE9-5CA7-E5E0-32D0-8CCD3221A922}"/>
              </a:ext>
            </a:extLst>
          </p:cNvPr>
          <p:cNvSpPr txBox="1"/>
          <p:nvPr/>
        </p:nvSpPr>
        <p:spPr>
          <a:xfrm>
            <a:off x="7421801" y="1145193"/>
            <a:ext cx="4775615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Inferences: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-apple-system"/>
              </a:rPr>
              <a:t>More the interest rate more the chances of</a:t>
            </a:r>
          </a:p>
          <a:p>
            <a:r>
              <a:rPr lang="en-US" sz="1600" dirty="0">
                <a:latin typeface="-apple-system"/>
                <a:ea typeface="Calibri" panose="020F0502020204030204"/>
                <a:cs typeface="Calibri" panose="020F0502020204030204"/>
              </a:rPr>
              <a:t>Defaulting irrespective of annual income,</a:t>
            </a:r>
          </a:p>
          <a:p>
            <a:r>
              <a:rPr lang="en-US" sz="1600" dirty="0">
                <a:latin typeface="-apple-system"/>
                <a:ea typeface="Calibri" panose="020F0502020204030204"/>
                <a:cs typeface="Calibri" panose="020F0502020204030204"/>
              </a:rPr>
              <a:t>loan amount, credit line utilization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A group of blue and orange dots&#10;&#10;Description automatically generated">
            <a:extLst>
              <a:ext uri="{FF2B5EF4-FFF2-40B4-BE49-F238E27FC236}">
                <a16:creationId xmlns:a16="http://schemas.microsoft.com/office/drawing/2014/main" id="{D07558E6-258F-9ACE-2EEE-80BCA723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01" y="1150189"/>
            <a:ext cx="6005362" cy="52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239B-AE75-545E-4926-2CC717ED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4" y="365125"/>
            <a:ext cx="10860656" cy="1339940"/>
          </a:xfrm>
        </p:spPr>
        <p:txBody>
          <a:bodyPr>
            <a:norm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80BE9-5CA7-E5E0-32D0-8CCD3221A922}"/>
              </a:ext>
            </a:extLst>
          </p:cNvPr>
          <p:cNvSpPr txBox="1"/>
          <p:nvPr/>
        </p:nvSpPr>
        <p:spPr>
          <a:xfrm>
            <a:off x="341049" y="1710105"/>
            <a:ext cx="11358463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i="0" dirty="0">
                <a:solidFill>
                  <a:srgbClr val="0070C0"/>
                </a:solidFill>
                <a:effectLst/>
                <a:latin typeface="Calibri"/>
                <a:ea typeface="Calibri"/>
                <a:cs typeface="Calibri"/>
              </a:rPr>
              <a:t>Strong indicators of default</a:t>
            </a:r>
          </a:p>
          <a:p>
            <a:endParaRPr lang="en-US" sz="1600" b="1" dirty="0">
              <a:solidFill>
                <a:srgbClr val="0070C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Any loan with interest rate above 18% has more chances of defaulting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Applicants with grades F,G has more chances of defaulting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Applicants with loan purpose small business and interest rate greater than 15% has more chances of defaulting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Applicants with Annual income &lt;= 90k and Interest &gt;= 17% has more chances of defaulting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Applicants with  public recorded bankruptcies has more chances of defaulting</a:t>
            </a:r>
            <a:endParaRPr lang="en-US" sz="1600" dirty="0">
              <a:solidFill>
                <a:srgbClr val="1F2328"/>
              </a:solidFill>
              <a:latin typeface="Calibri"/>
              <a:ea typeface="Calibri"/>
              <a:cs typeface="Calibri"/>
            </a:endParaRPr>
          </a:p>
          <a:p>
            <a:endParaRPr lang="en-US" sz="1600" b="1" dirty="0">
              <a:solidFill>
                <a:srgbClr val="1F2328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Weak indicators Or In-conclusive indicators of Default</a:t>
            </a:r>
          </a:p>
          <a:p>
            <a:endParaRPr lang="en-US" sz="1600" b="1" i="0" dirty="0">
              <a:solidFill>
                <a:srgbClr val="1F2328"/>
              </a:solidFill>
              <a:effectLst/>
              <a:latin typeface="Calibri"/>
              <a:ea typeface="Calibri"/>
              <a:cs typeface="Calibri"/>
            </a:endParaRPr>
          </a:p>
          <a:p>
            <a:r>
              <a:rPr lang="en-US" sz="1600" b="1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Seasonality: </a:t>
            </a:r>
            <a:r>
              <a:rPr lang="en-US" sz="1600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There is </a:t>
            </a:r>
            <a:r>
              <a:rPr lang="en-US" sz="1600" dirty="0"/>
              <a:t>some </a:t>
            </a:r>
            <a:r>
              <a:rPr lang="en-US" sz="1600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seasonality with number of loan applications increasing during May-June &amp; Dec, likely due to holidays and festivals. This is not a as prominent though. </a:t>
            </a:r>
          </a:p>
          <a:p>
            <a:r>
              <a:rPr lang="en-US" sz="1600" b="1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Experience 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: Applicants with 10+y of experience are seen to have higher count of defaults. This is counter-intuitive</a:t>
            </a:r>
          </a:p>
          <a:p>
            <a:r>
              <a:rPr lang="en-US" sz="16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Given with higher experience and age it is expected that the person has reached more stability and likely having decent </a:t>
            </a:r>
          </a:p>
          <a:p>
            <a:r>
              <a:rPr lang="en-US" sz="16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Earnings.  Hence 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experience alone does </a:t>
            </a:r>
            <a:r>
              <a:rPr lang="en-US" sz="16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not help to establish 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creditworthiness.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89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7228-8D10-7D1E-B1C4-98D8A1B7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8" y="365125"/>
            <a:ext cx="10990052" cy="1311186"/>
          </a:xfrm>
        </p:spPr>
        <p:txBody>
          <a:bodyPr>
            <a:normAutofit/>
          </a:bodyPr>
          <a:lstStyle/>
          <a:p>
            <a:r>
              <a:rPr lang="en-US" sz="3600" b="1" dirty="0"/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CF044-E7F4-1EBE-5E2A-94535061FD99}"/>
              </a:ext>
            </a:extLst>
          </p:cNvPr>
          <p:cNvSpPr txBox="1"/>
          <p:nvPr/>
        </p:nvSpPr>
        <p:spPr>
          <a:xfrm>
            <a:off x="367150" y="1690688"/>
            <a:ext cx="11104414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1600" b="1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Loan term length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: Applicants applying for longer term loans ( 60 </a:t>
            </a:r>
            <a:r>
              <a:rPr lang="en-US" sz="16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months) have a more rate of 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default and hence should</a:t>
            </a:r>
            <a:r>
              <a:rPr lang="en-US" sz="16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be scrutinized more with respect to their background and prior default.</a:t>
            </a:r>
          </a:p>
          <a:p>
            <a:pPr algn="just"/>
            <a:endParaRPr lang="en-US" sz="1600" dirty="0">
              <a:solidFill>
                <a:srgbClr val="1F2328"/>
              </a:solidFill>
              <a:latin typeface="Calibri"/>
              <a:ea typeface="Calibri"/>
              <a:cs typeface="Calibri"/>
            </a:endParaRPr>
          </a:p>
          <a:p>
            <a:pPr algn="just"/>
            <a:r>
              <a:rPr lang="en-US" sz="1600" b="1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Reason of loan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: Debt consolidation appears to be a prominent factor associated with the default. There are likely elements of mis-use and fraud and hence the company should minimize extending loans for such purpose. </a:t>
            </a:r>
          </a:p>
          <a:p>
            <a:pPr algn="just"/>
            <a:endParaRPr lang="en-US" sz="1600" dirty="0">
              <a:solidFill>
                <a:srgbClr val="1F2328"/>
              </a:solidFill>
              <a:latin typeface="Calibri"/>
              <a:ea typeface="Calibri"/>
              <a:cs typeface="Calibri"/>
            </a:endParaRPr>
          </a:p>
          <a:p>
            <a:pPr algn="just"/>
            <a:r>
              <a:rPr lang="en-US" sz="1600" b="1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Verification of applications: </a:t>
            </a:r>
            <a:r>
              <a:rPr lang="en-US" sz="16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Defaults are seen equally among verified and un-verified applications. The company should do a strong review and introspection on its customer verification process and introduce more compliance audits.</a:t>
            </a:r>
            <a:r>
              <a:rPr lang="en-US" sz="1600" b="1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 </a:t>
            </a:r>
          </a:p>
          <a:p>
            <a:pPr algn="just"/>
            <a:br>
              <a:rPr lang="en-US" sz="1600" dirty="0"/>
            </a:br>
            <a:r>
              <a:rPr lang="en-US" sz="1600" b="1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Income level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: Lower income group has been observed to have more defaults. The company could set a lower limit on this band to ensure it does not exceed the repaying capability.</a:t>
            </a:r>
          </a:p>
          <a:p>
            <a:pPr algn="just"/>
            <a:endParaRPr lang="en-US" sz="1600" dirty="0">
              <a:solidFill>
                <a:srgbClr val="1F2328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b="1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Mortgage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Calibri"/>
                <a:ea typeface="Calibri"/>
                <a:cs typeface="Calibri"/>
              </a:rPr>
              <a:t>: Limit loan exposure to this segment given high chance of default </a:t>
            </a:r>
            <a:br>
              <a:rPr lang="en-US" sz="1600" b="0" i="0" dirty="0">
                <a:effectLst/>
                <a:latin typeface="Calibri"/>
              </a:rPr>
            </a:br>
            <a:endParaRPr lang="en-US" sz="1600" dirty="0">
              <a:solidFill>
                <a:srgbClr val="1F2328"/>
              </a:solidFill>
              <a:latin typeface="Calibri"/>
              <a:ea typeface="Calibri"/>
              <a:cs typeface="Calibri"/>
            </a:endParaRPr>
          </a:p>
          <a:p>
            <a:pPr algn="just"/>
            <a:endParaRPr lang="en-US" sz="1600" dirty="0">
              <a:solidFill>
                <a:srgbClr val="1F2328"/>
              </a:solidFill>
              <a:latin typeface="Calibri"/>
              <a:ea typeface="Calibri"/>
              <a:cs typeface="Calibri"/>
            </a:endParaRPr>
          </a:p>
          <a:p>
            <a:pPr algn="just"/>
            <a:endParaRPr lang="en-US" sz="1600" dirty="0">
              <a:solidFill>
                <a:srgbClr val="1F2328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30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1300</Words>
  <Application>Microsoft Office PowerPoint</Application>
  <PresentationFormat>Widescreen</PresentationFormat>
  <Paragraphs>187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Sample 1</vt:lpstr>
      <vt:lpstr>Key observations about the Data</vt:lpstr>
      <vt:lpstr>Summary of cleanup performed on the data</vt:lpstr>
      <vt:lpstr>Univariate Analysis Performed on Unordered Categorical Variables, Ordered Categorical Variables, Quantitative Variables</vt:lpstr>
      <vt:lpstr>Univariate Analysis Performed on Unordered Categorical Variables, Ordered Categorical Variables, Quantitative Variables</vt:lpstr>
      <vt:lpstr>Bi-Variate Analysis</vt:lpstr>
      <vt:lpstr>Multi-Variate Analysis</vt:lpstr>
      <vt:lpstr>Conclusion</vt:lpstr>
      <vt:lpstr>Recommendation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Watve, Vidyadhar (DPUN)</dc:creator>
  <cp:lastModifiedBy>Watve, Vidyadhar (DPUN)</cp:lastModifiedBy>
  <cp:revision>213</cp:revision>
  <dcterms:created xsi:type="dcterms:W3CDTF">2024-12-20T04:21:28Z</dcterms:created>
  <dcterms:modified xsi:type="dcterms:W3CDTF">2024-12-24T14:14:50Z</dcterms:modified>
</cp:coreProperties>
</file>