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1001" r:id="rId3"/>
    <p:sldId id="1486" r:id="rId4"/>
    <p:sldId id="1497" r:id="rId5"/>
    <p:sldId id="1498" r:id="rId6"/>
    <p:sldId id="1499" r:id="rId7"/>
    <p:sldId id="1500" r:id="rId8"/>
    <p:sldId id="1511" r:id="rId9"/>
    <p:sldId id="1510" r:id="rId10"/>
    <p:sldId id="1489" r:id="rId11"/>
    <p:sldId id="1501" r:id="rId12"/>
    <p:sldId id="1514" r:id="rId13"/>
    <p:sldId id="1503" r:id="rId14"/>
    <p:sldId id="1515" r:id="rId15"/>
    <p:sldId id="1516" r:id="rId16"/>
    <p:sldId id="1517" r:id="rId17"/>
    <p:sldId id="1492" r:id="rId18"/>
    <p:sldId id="1506" r:id="rId19"/>
    <p:sldId id="1521" r:id="rId20"/>
    <p:sldId id="1509" r:id="rId21"/>
    <p:sldId id="1522" r:id="rId22"/>
    <p:sldId id="1507" r:id="rId23"/>
    <p:sldId id="1508" r:id="rId24"/>
    <p:sldId id="1491" r:id="rId25"/>
    <p:sldId id="1523" r:id="rId26"/>
    <p:sldId id="1524" r:id="rId27"/>
    <p:sldId id="1533" r:id="rId28"/>
    <p:sldId id="1540" r:id="rId29"/>
    <p:sldId id="1539" r:id="rId30"/>
    <p:sldId id="1543" r:id="rId31"/>
    <p:sldId id="1534" r:id="rId32"/>
    <p:sldId id="1526" r:id="rId33"/>
    <p:sldId id="1527" r:id="rId34"/>
    <p:sldId id="1528" r:id="rId35"/>
    <p:sldId id="1529" r:id="rId36"/>
    <p:sldId id="1531" r:id="rId37"/>
    <p:sldId id="1532" r:id="rId38"/>
    <p:sldId id="1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4" autoAdjust="0"/>
    <p:restoredTop sz="95000" autoAdjust="0"/>
  </p:normalViewPr>
  <p:slideViewPr>
    <p:cSldViewPr snapToGrid="0">
      <p:cViewPr varScale="1">
        <p:scale>
          <a:sx n="62" d="100"/>
          <a:sy n="62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86BBB0-A22F-4E90-8B72-77BE02E0433C}" type="slidenum">
              <a:rPr lang="en-CA" altLang="en-US"/>
              <a:pPr eaLnBrk="1" hangingPunct="1"/>
              <a:t>12</a:t>
            </a:fld>
            <a:endParaRPr lang="en-CA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536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996FE2-4D0A-4C3E-832D-F25B7D84F340}" type="slidenum">
              <a:rPr lang="en-CA" altLang="en-US"/>
              <a:pPr eaLnBrk="1" hangingPunct="1"/>
              <a:t>13</a:t>
            </a:fld>
            <a:endParaRPr lang="en-CA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438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996FE2-4D0A-4C3E-832D-F25B7D84F340}" type="slidenum">
              <a:rPr lang="en-CA" altLang="en-US"/>
              <a:pPr eaLnBrk="1" hangingPunct="1"/>
              <a:t>14</a:t>
            </a:fld>
            <a:endParaRPr lang="en-CA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4463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996FE2-4D0A-4C3E-832D-F25B7D84F340}" type="slidenum">
              <a:rPr lang="en-CA" altLang="en-US"/>
              <a:pPr eaLnBrk="1" hangingPunct="1"/>
              <a:t>15</a:t>
            </a:fld>
            <a:endParaRPr lang="en-CA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18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996FE2-4D0A-4C3E-832D-F25B7D84F340}" type="slidenum">
              <a:rPr lang="en-CA" altLang="en-US"/>
              <a:pPr eaLnBrk="1" hangingPunct="1"/>
              <a:t>16</a:t>
            </a:fld>
            <a:endParaRPr lang="en-CA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084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7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7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37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6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7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9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2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9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7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4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444CAE-49A6-4BE4-A4E1-0FBCFAF955C8}" type="slidenum">
              <a:rPr lang="en-CA" altLang="en-US"/>
              <a:pPr eaLnBrk="1" hangingPunct="1"/>
              <a:t>4</a:t>
            </a:fld>
            <a:endParaRPr lang="en-CA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754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7F0577-BA59-4EF9-97DE-B1BF6966EED4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525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DA90C8-4943-4206-B22E-C1D6DD630EEF}" type="slidenum">
              <a:rPr lang="en-CA" altLang="en-US"/>
              <a:pPr eaLnBrk="1" hangingPunct="1"/>
              <a:t>6</a:t>
            </a:fld>
            <a:endParaRPr lang="en-CA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238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E2B027-9025-4A7B-8890-D83B2EB081A7}" type="slidenum">
              <a:rPr lang="en-CA" altLang="en-US"/>
              <a:pPr eaLnBrk="1" hangingPunct="1"/>
              <a:t>7</a:t>
            </a:fld>
            <a:endParaRPr lang="en-CA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123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86BBB0-A22F-4E90-8B72-77BE02E0433C}" type="slidenum">
              <a:rPr lang="en-CA" altLang="en-US"/>
              <a:pPr eaLnBrk="1" hangingPunct="1"/>
              <a:t>11</a:t>
            </a:fld>
            <a:endParaRPr lang="en-CA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69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k@ccs.ne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" TargetMode="External"/><Relationship Id="rId7" Type="http://schemas.openxmlformats.org/officeDocument/2006/relationships/hyperlink" Target="http://www.wikicfp.com/cfp/call?conference=machine%20learning" TargetMode="External"/><Relationship Id="rId2" Type="http://schemas.openxmlformats.org/officeDocument/2006/relationships/hyperlink" Target="http://www.kdd.org/kdd201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ml-conf.org/2015/acml.php" TargetMode="External"/><Relationship Id="rId5" Type="http://schemas.openxmlformats.org/officeDocument/2006/relationships/hyperlink" Target="http://www.ecmlpkdd2015.org/" TargetMode="External"/><Relationship Id="rId4" Type="http://schemas.openxmlformats.org/officeDocument/2006/relationships/hyperlink" Target="http://icml.cc/2015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ox.ac.uk/activities/machinelearning/applications.html" TargetMode="External"/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hyperlink" Target="http://cdb.ics.uci.edu/cgibin/LearningDatasetsWeb.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toronto.ca/~delve/" TargetMode="External"/><Relationship Id="rId5" Type="http://schemas.openxmlformats.org/officeDocument/2006/relationships/hyperlink" Target="http://lib.stat.cmu.edu/" TargetMode="External"/><Relationship Id="rId4" Type="http://schemas.openxmlformats.org/officeDocument/2006/relationships/hyperlink" Target="http://kdd.ics.uci.edu/summary.data.application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.gov/consumer" TargetMode="External"/><Relationship Id="rId13" Type="http://schemas.openxmlformats.org/officeDocument/2006/relationships/hyperlink" Target="https://www.data.gov/health" TargetMode="External"/><Relationship Id="rId18" Type="http://schemas.openxmlformats.org/officeDocument/2006/relationships/hyperlink" Target="https://www.data.gov/research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s://www.data.gov/climate" TargetMode="External"/><Relationship Id="rId12" Type="http://schemas.openxmlformats.org/officeDocument/2006/relationships/hyperlink" Target="https://www.data.gov/finance" TargetMode="External"/><Relationship Id="rId17" Type="http://schemas.openxmlformats.org/officeDocument/2006/relationships/hyperlink" Target="https://www.data.gov/safety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data.gov/oce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v/business" TargetMode="External"/><Relationship Id="rId11" Type="http://schemas.openxmlformats.org/officeDocument/2006/relationships/hyperlink" Target="https://www.data.gov/energy" TargetMode="External"/><Relationship Id="rId5" Type="http://schemas.openxmlformats.org/officeDocument/2006/relationships/hyperlink" Target="https://www.data.gov/food" TargetMode="External"/><Relationship Id="rId15" Type="http://schemas.openxmlformats.org/officeDocument/2006/relationships/hyperlink" Target="https://www.data.gov/manufacturing" TargetMode="External"/><Relationship Id="rId10" Type="http://schemas.openxmlformats.org/officeDocument/2006/relationships/hyperlink" Target="https://www.data.gov/education" TargetMode="External"/><Relationship Id="rId4" Type="http://schemas.openxmlformats.org/officeDocument/2006/relationships/hyperlink" Target="https://www.data.gov/developers/apis" TargetMode="External"/><Relationship Id="rId9" Type="http://schemas.openxmlformats.org/officeDocument/2006/relationships/hyperlink" Target="https://www.data.gov/ecosystems" TargetMode="External"/><Relationship Id="rId14" Type="http://schemas.openxmlformats.org/officeDocument/2006/relationships/hyperlink" Target="https://www.data.gov/loc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" TargetMode="External"/><Relationship Id="rId7" Type="http://schemas.openxmlformats.org/officeDocument/2006/relationships/hyperlink" Target="https://developer.yahoo.com/financ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yahoo.com/flickr/" TargetMode="External"/><Relationship Id="rId5" Type="http://schemas.openxmlformats.org/officeDocument/2006/relationships/hyperlink" Target="https://developers.facebook.com/" TargetMode="External"/><Relationship Id="rId4" Type="http://schemas.openxmlformats.org/officeDocument/2006/relationships/hyperlink" Target="https://instagram.com/develop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Database_download" TargetMode="External"/><Relationship Id="rId7" Type="http://schemas.openxmlformats.org/officeDocument/2006/relationships/hyperlink" Target="http://www.geneontology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bi.ac.uk/Rebholz-srv/BioLexicon/biolexicon.html" TargetMode="External"/><Relationship Id="rId5" Type="http://schemas.openxmlformats.org/officeDocument/2006/relationships/hyperlink" Target="https://wordnet.princeton.edu/" TargetMode="External"/><Relationship Id="rId4" Type="http://schemas.openxmlformats.org/officeDocument/2006/relationships/hyperlink" Target="http://commoncrawl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m.nih.gov/databases/journal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chive.ics.uci.edu/ml/datasets/Spambase" TargetMode="External"/><Relationship Id="rId5" Type="http://schemas.openxmlformats.org/officeDocument/2006/relationships/hyperlink" Target="http://www.di.unipi.it/~gulli/AG_corpus_of_news_articles.html" TargetMode="External"/><Relationship Id="rId4" Type="http://schemas.openxmlformats.org/officeDocument/2006/relationships/hyperlink" Target="http://arxiv.org/help/bulk_dat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web-scraping-in-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ceiver_operating_characteristi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k.springer.com/" TargetMode="External"/><Relationship Id="rId5" Type="http://schemas.openxmlformats.org/officeDocument/2006/relationships/hyperlink" Target="http://scholar.google.com/" TargetMode="External"/><Relationship Id="rId4" Type="http://schemas.openxmlformats.org/officeDocument/2006/relationships/hyperlink" Target="http://ieeexplore.ieee.org/Xplore/home.j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30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DSCS 6030</a:t>
            </a:r>
            <a:br>
              <a:rPr lang="en-US" dirty="0"/>
            </a:br>
            <a:r>
              <a:rPr lang="en-US" dirty="0"/>
              <a:t>Intro to Data Mining and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6397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 smtClean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 smtClean="0">
                <a:hlinkClick r:id="rId3"/>
              </a:rPr>
              <a:t>nik@ccs.neu.edu</a:t>
            </a:r>
            <a:endParaRPr lang="en-US" sz="3200" dirty="0" smtClean="0">
              <a:ea typeface="ＭＳ Ｐゴシック" panose="020B0600070205080204" pitchFamily="34" charset="-128"/>
            </a:endParaRPr>
          </a:p>
          <a:p>
            <a:r>
              <a:rPr lang="en-US" sz="3200" dirty="0" smtClean="0">
                <a:ea typeface="ＭＳ Ｐゴシック" panose="020B0600070205080204" pitchFamily="34" charset="-128"/>
              </a:rPr>
              <a:t>Research </a:t>
            </a:r>
            <a:r>
              <a:rPr lang="en-US" sz="3200" dirty="0">
                <a:ea typeface="ＭＳ Ｐゴシック" panose="020B0600070205080204" pitchFamily="34" charset="-128"/>
              </a:rPr>
              <a:t>Progress</a:t>
            </a:r>
            <a:endParaRPr lang="en-US" sz="32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40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Machine Learning </a:t>
            </a:r>
            <a:r>
              <a:rPr lang="tr-TR" altLang="en-US" sz="4000" dirty="0" smtClean="0">
                <a:solidFill>
                  <a:srgbClr val="CD0000"/>
                </a:solidFill>
              </a:rPr>
              <a:t>Conferences</a:t>
            </a:r>
            <a:endParaRPr lang="tr-TR" altLang="en-US" sz="4000" dirty="0">
              <a:solidFill>
                <a:srgbClr val="CD00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313" y="1031121"/>
            <a:ext cx="10749197" cy="529472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70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9800" dirty="0">
                <a:latin typeface="+mj-lt"/>
              </a:rPr>
              <a:t>KDD - ACM SIGKDD Conference on Knowledge Discovery and Data Mining </a:t>
            </a:r>
            <a:r>
              <a:rPr lang="en-US" altLang="en-US" sz="9800" dirty="0">
                <a:latin typeface="+mj-lt"/>
                <a:hlinkClick r:id="rId2"/>
              </a:rPr>
              <a:t>http://www.kdd.org/kdd2015</a:t>
            </a:r>
            <a:r>
              <a:rPr lang="en-US" altLang="en-US" sz="9800" dirty="0" smtClean="0">
                <a:latin typeface="+mj-lt"/>
                <a:hlinkClick r:id="rId2"/>
              </a:rPr>
              <a:t>/</a:t>
            </a:r>
            <a:endParaRPr lang="en-US" altLang="en-US" sz="98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9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9800" dirty="0">
                <a:latin typeface="+mj-lt"/>
              </a:rPr>
              <a:t>NIPS - Neural Information Processing Systems </a:t>
            </a:r>
            <a:r>
              <a:rPr lang="en-US" altLang="en-US" sz="9800" dirty="0">
                <a:latin typeface="+mj-lt"/>
                <a:hlinkClick r:id="rId3"/>
              </a:rPr>
              <a:t>https://nips.cc</a:t>
            </a:r>
            <a:r>
              <a:rPr lang="en-US" altLang="en-US" sz="9800" dirty="0" smtClean="0">
                <a:latin typeface="+mj-lt"/>
                <a:hlinkClick r:id="rId3"/>
              </a:rPr>
              <a:t>/</a:t>
            </a:r>
            <a:endParaRPr lang="en-US" altLang="en-US" sz="98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9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9800" dirty="0">
                <a:latin typeface="+mj-lt"/>
              </a:rPr>
              <a:t>ICML - International Conference on Machine Learning </a:t>
            </a:r>
            <a:r>
              <a:rPr lang="en-US" altLang="en-US" sz="9800" dirty="0">
                <a:latin typeface="+mj-lt"/>
                <a:hlinkClick r:id="rId4"/>
              </a:rPr>
              <a:t>http://icml.cc/2015</a:t>
            </a:r>
            <a:r>
              <a:rPr lang="en-US" altLang="en-US" sz="9800" dirty="0" smtClean="0">
                <a:latin typeface="+mj-lt"/>
                <a:hlinkClick r:id="rId4"/>
              </a:rPr>
              <a:t>/</a:t>
            </a:r>
            <a:endParaRPr lang="en-US" altLang="en-US" sz="98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9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9800" dirty="0">
                <a:latin typeface="+mj-lt"/>
              </a:rPr>
              <a:t>ECML - The European Conference on Machine Learning and Principles and Practice of Knowledge Discovery in Databases </a:t>
            </a:r>
            <a:r>
              <a:rPr lang="en-US" altLang="en-US" sz="9800" dirty="0">
                <a:latin typeface="+mj-lt"/>
                <a:hlinkClick r:id="rId5"/>
              </a:rPr>
              <a:t>http://www.ecmlpkdd2015.org</a:t>
            </a:r>
            <a:r>
              <a:rPr lang="en-US" altLang="en-US" sz="9800" dirty="0" smtClean="0">
                <a:latin typeface="+mj-lt"/>
                <a:hlinkClick r:id="rId5"/>
              </a:rPr>
              <a:t>/</a:t>
            </a:r>
            <a:endParaRPr lang="en-US" altLang="en-US" sz="98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9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9800" dirty="0">
                <a:latin typeface="+mj-lt"/>
              </a:rPr>
              <a:t>ACML - Asian Conference on Machine Learning </a:t>
            </a:r>
            <a:r>
              <a:rPr lang="en-US" altLang="en-US" sz="9800" dirty="0">
                <a:latin typeface="+mj-lt"/>
                <a:hlinkClick r:id="rId6"/>
              </a:rPr>
              <a:t>http://</a:t>
            </a:r>
            <a:r>
              <a:rPr lang="en-US" altLang="en-US" sz="9800" dirty="0" smtClean="0">
                <a:latin typeface="+mj-lt"/>
                <a:hlinkClick r:id="rId6"/>
              </a:rPr>
              <a:t>acml-conf.org/2015/acml.php</a:t>
            </a:r>
            <a:endParaRPr lang="en-US" altLang="en-US" sz="98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9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en-US" sz="9800" dirty="0" err="1">
                <a:latin typeface="+mj-lt"/>
              </a:rPr>
              <a:t>wikicfp</a:t>
            </a:r>
            <a:r>
              <a:rPr lang="en-US" altLang="en-US" sz="9800" dirty="0">
                <a:latin typeface="+mj-lt"/>
              </a:rPr>
              <a:t> - Machine Learning </a:t>
            </a:r>
            <a:r>
              <a:rPr lang="en-US" altLang="en-US" sz="9800" dirty="0">
                <a:latin typeface="+mj-lt"/>
                <a:hlinkClick r:id="rId7"/>
              </a:rPr>
              <a:t>http://</a:t>
            </a:r>
            <a:r>
              <a:rPr lang="en-US" altLang="en-US" sz="9800" dirty="0" smtClean="0">
                <a:latin typeface="+mj-lt"/>
                <a:hlinkClick r:id="rId7"/>
              </a:rPr>
              <a:t>www.wikicfp.com/cfp/call?conference=machine%20learning</a:t>
            </a:r>
            <a:endParaRPr lang="en-US" altLang="en-US" sz="98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98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70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tr-TR" altLang="en-US" sz="1800" dirty="0" smtClean="0"/>
              <a:t>...</a:t>
            </a:r>
            <a:endParaRPr lang="tr-T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94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61" y="329862"/>
            <a:ext cx="84963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Step 3:  Appropriate Search Terms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3350" y="1873771"/>
            <a:ext cx="56063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Try to be </a:t>
            </a:r>
            <a:r>
              <a:rPr lang="en-US" sz="2800" dirty="0" smtClean="0">
                <a:latin typeface="+mj-lt"/>
              </a:rPr>
              <a:t>specific:</a:t>
            </a:r>
          </a:p>
          <a:p>
            <a:endParaRPr lang="en-US" sz="2800" dirty="0" smtClean="0"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j-lt"/>
              </a:rPr>
              <a:t>Algorithm names </a:t>
            </a:r>
            <a:endParaRPr lang="en-US" sz="2800" dirty="0"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+mj-lt"/>
              </a:rPr>
              <a:t>Key words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j-lt"/>
              </a:rPr>
              <a:t>Author names</a:t>
            </a:r>
            <a:endParaRPr lang="en-US" sz="28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61" y="329862"/>
            <a:ext cx="8496300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Step 4:  Determine relevant literature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1610272"/>
            <a:ext cx="8624888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T</a:t>
            </a:r>
            <a:r>
              <a:rPr lang="en-US" altLang="en-US" dirty="0" smtClean="0">
                <a:solidFill>
                  <a:schemeClr val="tx2"/>
                </a:solidFill>
                <a:latin typeface="+mj-lt"/>
              </a:rPr>
              <a:t>o determine what is relevant literature ask whether it will help:</a:t>
            </a:r>
          </a:p>
          <a:p>
            <a:endParaRPr lang="en-US" altLang="en-US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Background research of related work.</a:t>
            </a:r>
          </a:p>
          <a:p>
            <a:pPr lvl="0"/>
            <a:r>
              <a:rPr lang="en-US" dirty="0" smtClean="0">
                <a:latin typeface="+mj-lt"/>
              </a:rPr>
              <a:t>Data sources?</a:t>
            </a:r>
          </a:p>
          <a:p>
            <a:pPr lvl="0"/>
            <a:r>
              <a:rPr lang="en-US" dirty="0" smtClean="0">
                <a:latin typeface="+mj-lt"/>
              </a:rPr>
              <a:t>What algorithms are being used and code sources.</a:t>
            </a:r>
          </a:p>
          <a:p>
            <a:pPr lvl="0"/>
            <a:r>
              <a:rPr lang="en-US" dirty="0" smtClean="0">
                <a:latin typeface="+mj-lt"/>
              </a:rPr>
              <a:t>How are you going to evaluate the success of your project?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0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013" y="333375"/>
            <a:ext cx="9006147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Step 5: </a:t>
            </a:r>
            <a:r>
              <a:rPr lang="en-US" altLang="en-US" sz="4000" dirty="0">
                <a:solidFill>
                  <a:srgbClr val="CD0000"/>
                </a:solidFill>
              </a:rPr>
              <a:t>Analyze, Synthesize and Summarize 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260" y="1628776"/>
            <a:ext cx="8597900" cy="4525963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CA" altLang="en-US" dirty="0" smtClean="0">
                <a:solidFill>
                  <a:schemeClr val="tx2"/>
                </a:solidFill>
                <a:latin typeface="+mj-lt"/>
              </a:rPr>
              <a:t>Document your search process:</a:t>
            </a:r>
            <a:br>
              <a:rPr lang="en-CA" altLang="en-US" dirty="0" smtClean="0">
                <a:solidFill>
                  <a:schemeClr val="tx2"/>
                </a:solidFill>
                <a:latin typeface="+mj-lt"/>
              </a:rPr>
            </a:br>
            <a:endParaRPr lang="en-CA" altLang="en-US" dirty="0" smtClean="0">
              <a:solidFill>
                <a:schemeClr val="tx2"/>
              </a:solidFill>
              <a:latin typeface="+mj-lt"/>
            </a:endParaRPr>
          </a:p>
          <a:p>
            <a:pPr marL="914400" lvl="1" indent="-457200">
              <a:buClr>
                <a:schemeClr val="tx2"/>
              </a:buClr>
              <a:buFont typeface="Times" panose="02020603050405020304" pitchFamily="18" charset="0"/>
              <a:buChar char="•"/>
            </a:pPr>
            <a:r>
              <a:rPr lang="en-CA" altLang="en-US" sz="2800" dirty="0" smtClean="0">
                <a:latin typeface="+mj-lt"/>
              </a:rPr>
              <a:t>Keep record of all materials examined </a:t>
            </a:r>
          </a:p>
          <a:p>
            <a:pPr marL="914400" lvl="1" indent="-457200">
              <a:buClr>
                <a:schemeClr val="tx2"/>
              </a:buClr>
              <a:buFont typeface="Times" panose="02020603050405020304" pitchFamily="18" charset="0"/>
              <a:buChar char="•"/>
            </a:pPr>
            <a:r>
              <a:rPr lang="en-CA" altLang="en-US" sz="2800" dirty="0" smtClean="0">
                <a:latin typeface="+mj-lt"/>
              </a:rPr>
              <a:t>Keep a record of </a:t>
            </a:r>
            <a:r>
              <a:rPr lang="en-CA" altLang="en-US" sz="2800" dirty="0">
                <a:latin typeface="+mj-lt"/>
              </a:rPr>
              <a:t>key words used for </a:t>
            </a:r>
            <a:r>
              <a:rPr lang="en-CA" altLang="en-US" sz="2800" dirty="0" smtClean="0">
                <a:latin typeface="+mj-lt"/>
              </a:rPr>
              <a:t>searches </a:t>
            </a:r>
            <a:endParaRPr lang="en-CA" altLang="en-US" sz="2800" dirty="0">
              <a:latin typeface="+mj-lt"/>
            </a:endParaRPr>
          </a:p>
          <a:p>
            <a:pPr marL="914400" lvl="1" indent="-457200">
              <a:buClr>
                <a:schemeClr val="tx2"/>
              </a:buClr>
              <a:buFont typeface="Times" panose="02020603050405020304" pitchFamily="18" charset="0"/>
              <a:buChar char="•"/>
            </a:pPr>
            <a:r>
              <a:rPr lang="en-CA" altLang="en-US" sz="2800" dirty="0" smtClean="0">
                <a:latin typeface="+mj-lt"/>
              </a:rPr>
              <a:t>Bookmark URL in a separate folder for the topic</a:t>
            </a:r>
          </a:p>
          <a:p>
            <a:pPr marL="914400" lvl="1" indent="-457200">
              <a:buClr>
                <a:schemeClr val="tx2"/>
              </a:buClr>
              <a:buFont typeface="Times" panose="02020603050405020304" pitchFamily="18" charset="0"/>
              <a:buChar char="•"/>
            </a:pPr>
            <a:r>
              <a:rPr lang="en-CA" altLang="en-US" sz="2800" dirty="0">
                <a:latin typeface="+mj-lt"/>
              </a:rPr>
              <a:t>Keep a record </a:t>
            </a:r>
            <a:r>
              <a:rPr lang="en-CA" altLang="en-US" sz="2800" dirty="0" smtClean="0">
                <a:latin typeface="+mj-lt"/>
              </a:rPr>
              <a:t>of data sources</a:t>
            </a:r>
          </a:p>
          <a:p>
            <a:pPr marL="914400" lvl="1" indent="-457200">
              <a:buClr>
                <a:schemeClr val="tx2"/>
              </a:buClr>
              <a:buFont typeface="Times" panose="02020603050405020304" pitchFamily="18" charset="0"/>
              <a:buChar char="•"/>
            </a:pPr>
            <a:r>
              <a:rPr lang="en-CA" altLang="en-US" sz="2800" dirty="0">
                <a:latin typeface="+mj-lt"/>
              </a:rPr>
              <a:t>Keep a record of </a:t>
            </a:r>
            <a:r>
              <a:rPr lang="en-CA" altLang="en-US" sz="2800" dirty="0" smtClean="0">
                <a:latin typeface="+mj-lt"/>
              </a:rPr>
              <a:t>code sources</a:t>
            </a:r>
          </a:p>
          <a:p>
            <a:pPr marL="914400" lvl="1" indent="-457200">
              <a:buClr>
                <a:schemeClr val="tx2"/>
              </a:buClr>
              <a:buFont typeface="Times" panose="02020603050405020304" pitchFamily="18" charset="0"/>
              <a:buChar char="•"/>
            </a:pPr>
            <a:r>
              <a:rPr lang="en-CA" altLang="en-US" sz="2800" dirty="0">
                <a:latin typeface="+mj-lt"/>
              </a:rPr>
              <a:t>Keep a record of </a:t>
            </a:r>
            <a:r>
              <a:rPr lang="en-CA" altLang="en-US" sz="2800" dirty="0" smtClean="0">
                <a:latin typeface="+mj-lt"/>
              </a:rPr>
              <a:t>algorithms</a:t>
            </a:r>
            <a:endParaRPr lang="en-CA" altLang="en-US" sz="2800" dirty="0">
              <a:latin typeface="+mj-lt"/>
            </a:endParaRPr>
          </a:p>
          <a:p>
            <a:pPr marL="457200" lvl="1" indent="0">
              <a:buNone/>
            </a:pPr>
            <a:endParaRPr lang="en-CA" altLang="en-US" sz="2800" dirty="0"/>
          </a:p>
          <a:p>
            <a:pPr marL="533400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7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013" y="333375"/>
            <a:ext cx="9006147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Step 5: </a:t>
            </a:r>
            <a:r>
              <a:rPr lang="en-US" altLang="en-US" sz="4000" dirty="0">
                <a:solidFill>
                  <a:srgbClr val="CD0000"/>
                </a:solidFill>
              </a:rPr>
              <a:t>Analyze, Synthesize and Summarize 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71636" y="1476375"/>
            <a:ext cx="864235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j-lt"/>
              </a:rPr>
              <a:t>Briefly summarize findings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j-lt"/>
              </a:rPr>
              <a:t>Synthesize literature by identifying common themes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j-lt"/>
              </a:rPr>
              <a:t>Differentiate b/w what is “known” and “not known”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j-lt"/>
              </a:rPr>
              <a:t>Identify topics of debate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j-lt"/>
              </a:rPr>
              <a:t>Evaluate and analyze findings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j-lt"/>
              </a:rPr>
              <a:t>Identify relevance of data to your research project</a:t>
            </a:r>
          </a:p>
          <a:p>
            <a:endParaRPr lang="en-US" altLang="en-US" dirty="0" smtClean="0">
              <a:latin typeface="+mj-lt"/>
            </a:endParaRPr>
          </a:p>
          <a:p>
            <a:r>
              <a:rPr lang="en-US" altLang="en-US" b="1" dirty="0" smtClean="0">
                <a:solidFill>
                  <a:schemeClr val="tx2"/>
                </a:solidFill>
                <a:latin typeface="+mj-lt"/>
              </a:rPr>
              <a:t>Remember:</a:t>
            </a:r>
            <a:r>
              <a:rPr lang="en-US" altLang="en-US" dirty="0" smtClean="0">
                <a:solidFill>
                  <a:schemeClr val="tx2"/>
                </a:solidFill>
                <a:latin typeface="+mj-lt"/>
              </a:rPr>
              <a:t>   </a:t>
            </a:r>
            <a:br>
              <a:rPr lang="en-US" altLang="en-US" dirty="0" smtClean="0">
                <a:solidFill>
                  <a:schemeClr val="tx2"/>
                </a:solidFill>
                <a:latin typeface="+mj-lt"/>
              </a:rPr>
            </a:br>
            <a:r>
              <a:rPr lang="en-US" altLang="en-US" dirty="0" smtClean="0">
                <a:latin typeface="+mj-lt"/>
              </a:rPr>
              <a:t>Reference </a:t>
            </a:r>
            <a:r>
              <a:rPr lang="en-US" altLang="en-US" b="1" i="1" u="sng" dirty="0" smtClean="0">
                <a:latin typeface="+mj-lt"/>
              </a:rPr>
              <a:t>all</a:t>
            </a:r>
            <a:r>
              <a:rPr lang="en-US" altLang="en-US" dirty="0" smtClean="0">
                <a:latin typeface="+mj-lt"/>
              </a:rPr>
              <a:t> citations &amp; create a bibliography</a:t>
            </a:r>
          </a:p>
        </p:txBody>
      </p:sp>
    </p:spTree>
    <p:extLst>
      <p:ext uri="{BB962C8B-B14F-4D97-AF65-F5344CB8AC3E}">
        <p14:creationId xmlns:p14="http://schemas.microsoft.com/office/powerpoint/2010/main" val="9756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013" y="333375"/>
            <a:ext cx="9006147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Step 5: </a:t>
            </a:r>
            <a:r>
              <a:rPr lang="en-US" altLang="en-US" sz="4000" dirty="0">
                <a:solidFill>
                  <a:srgbClr val="CD0000"/>
                </a:solidFill>
              </a:rPr>
              <a:t>Analyze, Synthesize and Summarize 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en-US" dirty="0" smtClean="0">
                <a:latin typeface="+mj-lt"/>
              </a:rPr>
              <a:t>Making links between studies</a:t>
            </a:r>
            <a:endParaRPr lang="en-GB" altLang="en-US" b="1" dirty="0" smtClean="0">
              <a:latin typeface="+mj-lt"/>
            </a:endParaRPr>
          </a:p>
          <a:p>
            <a:pPr>
              <a:buFontTx/>
              <a:buNone/>
            </a:pPr>
            <a:r>
              <a:rPr lang="en-GB" altLang="en-US" b="1" dirty="0" smtClean="0">
                <a:latin typeface="+mj-lt"/>
              </a:rPr>
              <a:t>Agreements</a:t>
            </a:r>
            <a:r>
              <a:rPr lang="en-US" altLang="en-US" b="1" i="1" dirty="0" smtClean="0">
                <a:latin typeface="+mj-lt"/>
              </a:rPr>
              <a:t> </a:t>
            </a:r>
          </a:p>
          <a:p>
            <a:r>
              <a:rPr lang="en-US" altLang="en-US" i="1" dirty="0" smtClean="0">
                <a:latin typeface="+mj-lt"/>
              </a:rPr>
              <a:t>Similarly</a:t>
            </a:r>
            <a:r>
              <a:rPr lang="en-US" altLang="en-US" dirty="0" smtClean="0">
                <a:latin typeface="+mj-lt"/>
              </a:rPr>
              <a:t>, where do studies agree?</a:t>
            </a:r>
          </a:p>
          <a:p>
            <a:endParaRPr lang="en-US" altLang="en-US" b="1" dirty="0">
              <a:latin typeface="+mj-lt"/>
            </a:endParaRPr>
          </a:p>
          <a:p>
            <a:r>
              <a:rPr lang="en-GB" altLang="en-US" b="1" dirty="0" smtClean="0">
                <a:latin typeface="+mj-lt"/>
              </a:rPr>
              <a:t>Disagreements</a:t>
            </a:r>
            <a:endParaRPr lang="en-US" altLang="en-US" b="1" dirty="0" smtClean="0">
              <a:latin typeface="+mj-lt"/>
            </a:endParaRPr>
          </a:p>
          <a:p>
            <a:r>
              <a:rPr lang="en-US" altLang="en-US" i="1" dirty="0" smtClean="0">
                <a:latin typeface="+mj-lt"/>
              </a:rPr>
              <a:t>Dis-similarly</a:t>
            </a:r>
            <a:r>
              <a:rPr lang="en-US" altLang="en-US" dirty="0">
                <a:latin typeface="+mj-lt"/>
              </a:rPr>
              <a:t>, where do studies </a:t>
            </a:r>
            <a:r>
              <a:rPr lang="en-US" altLang="en-US" dirty="0" smtClean="0">
                <a:latin typeface="+mj-lt"/>
              </a:rPr>
              <a:t>dis-agree</a:t>
            </a:r>
            <a:r>
              <a:rPr lang="en-US" altLang="en-US" dirty="0">
                <a:latin typeface="+mj-lt"/>
              </a:rPr>
              <a:t>?</a:t>
            </a:r>
          </a:p>
          <a:p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5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30" y="364371"/>
            <a:ext cx="9006147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Step 5: </a:t>
            </a:r>
            <a:r>
              <a:rPr lang="en-US" altLang="en-US" sz="4000" dirty="0">
                <a:solidFill>
                  <a:srgbClr val="CD0000"/>
                </a:solidFill>
              </a:rPr>
              <a:t>Analyze, Synthesize and Summarize </a:t>
            </a:r>
            <a:endParaRPr lang="en-US" altLang="en-US" sz="4000" dirty="0" smtClean="0">
              <a:solidFill>
                <a:srgbClr val="CD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en-US" dirty="0" smtClean="0">
                <a:latin typeface="+mj-lt"/>
              </a:rPr>
              <a:t>Making links between algorithms that are intended to do similar things</a:t>
            </a:r>
            <a:endParaRPr lang="en-GB" altLang="en-US" b="1" dirty="0" smtClean="0">
              <a:latin typeface="+mj-lt"/>
            </a:endParaRPr>
          </a:p>
          <a:p>
            <a:pPr>
              <a:buFontTx/>
              <a:buNone/>
            </a:pPr>
            <a:r>
              <a:rPr lang="en-GB" altLang="en-US" b="1" dirty="0" smtClean="0">
                <a:latin typeface="+mj-lt"/>
              </a:rPr>
              <a:t>Pros</a:t>
            </a:r>
            <a:r>
              <a:rPr lang="en-US" altLang="en-US" b="1" i="1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latin typeface="+mj-lt"/>
              </a:rPr>
              <a:t>List the pros of the </a:t>
            </a:r>
            <a:r>
              <a:rPr lang="en-GB" altLang="en-US" dirty="0" smtClean="0">
                <a:latin typeface="+mj-lt"/>
              </a:rPr>
              <a:t>algorithm (i.e. what are its strengths especially in relation to similar algorithms)</a:t>
            </a:r>
            <a:endParaRPr lang="en-US" altLang="en-US" dirty="0" smtClean="0">
              <a:latin typeface="+mj-lt"/>
            </a:endParaRPr>
          </a:p>
          <a:p>
            <a:pPr marL="0" indent="0">
              <a:buNone/>
            </a:pPr>
            <a:endParaRPr lang="en-US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en-US" b="1" dirty="0" smtClean="0">
                <a:latin typeface="+mj-lt"/>
              </a:rPr>
              <a:t>Cons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List the </a:t>
            </a:r>
            <a:r>
              <a:rPr lang="en-US" altLang="en-US" dirty="0" smtClean="0">
                <a:latin typeface="+mj-lt"/>
              </a:rPr>
              <a:t>cons </a:t>
            </a:r>
            <a:r>
              <a:rPr lang="en-US" altLang="en-US" dirty="0">
                <a:latin typeface="+mj-lt"/>
              </a:rPr>
              <a:t>of the </a:t>
            </a:r>
            <a:r>
              <a:rPr lang="en-GB" altLang="en-US" dirty="0">
                <a:latin typeface="+mj-lt"/>
              </a:rPr>
              <a:t>algorithm (i.e. what are its </a:t>
            </a:r>
            <a:r>
              <a:rPr lang="en-GB" altLang="en-US" dirty="0" smtClean="0">
                <a:latin typeface="+mj-lt"/>
              </a:rPr>
              <a:t>weaknesses </a:t>
            </a:r>
            <a:r>
              <a:rPr lang="en-GB" altLang="en-US" dirty="0">
                <a:latin typeface="+mj-lt"/>
              </a:rPr>
              <a:t>especially in relation to similar algorithms)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2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Machine Learning Datasets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dirty="0">
                <a:latin typeface="+mj-lt"/>
              </a:rPr>
              <a:t>UCI Repository: </a:t>
            </a:r>
            <a:r>
              <a:rPr lang="tr-TR" altLang="en-US" dirty="0">
                <a:solidFill>
                  <a:srgbClr val="3333FF"/>
                </a:solidFill>
                <a:latin typeface="+mj-lt"/>
                <a:hlinkClick r:id="rId3"/>
              </a:rPr>
              <a:t>http://www.ics.uci.edu/~mlearn/MLRepository.html</a:t>
            </a:r>
            <a:endParaRPr lang="tr-TR" altLang="en-US" dirty="0">
              <a:solidFill>
                <a:srgbClr val="3333FF"/>
              </a:solidFill>
              <a:latin typeface="+mj-lt"/>
            </a:endParaRPr>
          </a:p>
          <a:p>
            <a:r>
              <a:rPr lang="tr-TR" altLang="en-US" dirty="0">
                <a:latin typeface="+mj-lt"/>
              </a:rPr>
              <a:t>UCI KDD Archive: </a:t>
            </a:r>
            <a:r>
              <a:rPr lang="tr-TR" altLang="en-US" dirty="0">
                <a:latin typeface="+mj-lt"/>
                <a:hlinkClick r:id="rId4"/>
              </a:rPr>
              <a:t>http://kdd.ics.uci.edu/summary.data.application.html</a:t>
            </a:r>
            <a:endParaRPr lang="tr-TR" altLang="en-US" dirty="0">
              <a:latin typeface="+mj-lt"/>
            </a:endParaRPr>
          </a:p>
          <a:p>
            <a:r>
              <a:rPr lang="tr-TR" altLang="en-US" dirty="0">
                <a:latin typeface="+mj-lt"/>
              </a:rPr>
              <a:t>Statlib: </a:t>
            </a:r>
            <a:r>
              <a:rPr lang="tr-TR" altLang="en-US" dirty="0">
                <a:latin typeface="+mj-lt"/>
                <a:hlinkClick r:id="rId5"/>
              </a:rPr>
              <a:t>http://lib.stat.cmu.edu/</a:t>
            </a:r>
            <a:endParaRPr lang="tr-TR" altLang="en-US" dirty="0">
              <a:latin typeface="+mj-lt"/>
            </a:endParaRPr>
          </a:p>
          <a:p>
            <a:r>
              <a:rPr lang="tr-TR" altLang="en-US" dirty="0">
                <a:latin typeface="+mj-lt"/>
              </a:rPr>
              <a:t>Delve: </a:t>
            </a:r>
            <a:r>
              <a:rPr lang="tr-TR" altLang="en-US" dirty="0">
                <a:latin typeface="+mj-lt"/>
                <a:hlinkClick r:id="rId6"/>
              </a:rPr>
              <a:t>http://www.cs.utoronto.ca/~delve</a:t>
            </a:r>
            <a:r>
              <a:rPr lang="tr-TR" altLang="en-US" dirty="0" smtClean="0">
                <a:latin typeface="+mj-lt"/>
                <a:hlinkClick r:id="rId6"/>
              </a:rPr>
              <a:t>/</a:t>
            </a:r>
            <a:endParaRPr lang="en-US" altLang="en-US" dirty="0" smtClean="0">
              <a:latin typeface="+mj-lt"/>
            </a:endParaRPr>
          </a:p>
          <a:p>
            <a:r>
              <a:rPr lang="en-US" altLang="en-US" dirty="0" err="1">
                <a:latin typeface="+mj-lt"/>
              </a:rPr>
              <a:t>ChemDB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smtClean="0">
                <a:latin typeface="+mj-lt"/>
                <a:hlinkClick r:id="rId7"/>
              </a:rPr>
              <a:t>http</a:t>
            </a:r>
            <a:r>
              <a:rPr lang="en-US" altLang="en-US" dirty="0">
                <a:latin typeface="+mj-lt"/>
                <a:hlinkClick r:id="rId7"/>
              </a:rPr>
              <a:t>://</a:t>
            </a:r>
            <a:r>
              <a:rPr lang="en-US" altLang="en-US" dirty="0" smtClean="0">
                <a:latin typeface="+mj-lt"/>
                <a:hlinkClick r:id="rId7"/>
              </a:rPr>
              <a:t>cdb.ics.uci.edu/cgibin/LearningDatasetsWeb.py</a:t>
            </a:r>
            <a:endParaRPr lang="en-US" altLang="en-US" dirty="0" smtClean="0">
              <a:latin typeface="+mj-lt"/>
            </a:endParaRPr>
          </a:p>
          <a:p>
            <a:r>
              <a:rPr lang="tr-TR" altLang="en-US" dirty="0">
                <a:latin typeface="+mj-lt"/>
              </a:rPr>
              <a:t>Golem dataset </a:t>
            </a:r>
            <a:r>
              <a:rPr lang="tr-TR" altLang="en-US" dirty="0">
                <a:latin typeface="+mj-lt"/>
                <a:hlinkClick r:id="rId8"/>
              </a:rPr>
              <a:t>http://</a:t>
            </a:r>
            <a:r>
              <a:rPr lang="tr-TR" altLang="en-US" dirty="0" smtClean="0">
                <a:latin typeface="+mj-lt"/>
                <a:hlinkClick r:id="rId8"/>
              </a:rPr>
              <a:t>www.cs.ox.ac.uk/activities/machinelearning/applications.html</a:t>
            </a:r>
            <a:endParaRPr lang="en-US" altLang="en-US" dirty="0" smtClean="0">
              <a:latin typeface="+mj-lt"/>
            </a:endParaRPr>
          </a:p>
          <a:p>
            <a:endParaRPr lang="tr-T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3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https://www.data.gov/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7983" y="1465861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U.S. Government’s open data </a:t>
            </a:r>
            <a:r>
              <a:rPr lang="en-US" dirty="0">
                <a:latin typeface="+mj-lt"/>
                <a:hlinkClick r:id="rId3"/>
              </a:rPr>
              <a:t>https://www.data.gov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API </a:t>
            </a:r>
            <a:r>
              <a:rPr lang="en-US" dirty="0">
                <a:latin typeface="+mj-lt"/>
                <a:hlinkClick r:id="rId4"/>
              </a:rPr>
              <a:t>https://</a:t>
            </a:r>
            <a:r>
              <a:rPr lang="en-US" dirty="0" smtClean="0">
                <a:latin typeface="+mj-lt"/>
                <a:hlinkClick r:id="rId4"/>
              </a:rPr>
              <a:t>www.data.gov/developers/apis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8727" y="268443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75379"/>
                </a:solidFill>
                <a:latin typeface="Lato"/>
                <a:hlinkClick r:id="rId5"/>
              </a:rPr>
              <a:t>Agriculture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 </a:t>
            </a:r>
            <a:r>
              <a:rPr lang="en-US" dirty="0">
                <a:solidFill>
                  <a:srgbClr val="275379"/>
                </a:solidFill>
                <a:latin typeface="Lato"/>
                <a:hlinkClick r:id="rId6"/>
              </a:rPr>
              <a:t>Business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 </a:t>
            </a:r>
            <a:r>
              <a:rPr lang="en-US" dirty="0">
                <a:solidFill>
                  <a:srgbClr val="275379"/>
                </a:solidFill>
                <a:latin typeface="Lato"/>
                <a:hlinkClick r:id="rId7"/>
              </a:rPr>
              <a:t>Climate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5379"/>
                </a:solidFill>
                <a:latin typeface="Lato"/>
                <a:hlinkClick r:id="rId8"/>
              </a:rPr>
              <a:t>Consumer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5379"/>
                </a:solidFill>
                <a:latin typeface="Lato"/>
                <a:hlinkClick r:id="rId9"/>
              </a:rPr>
              <a:t>Ecosystems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 </a:t>
            </a:r>
            <a:r>
              <a:rPr lang="en-US" dirty="0">
                <a:solidFill>
                  <a:srgbClr val="275379"/>
                </a:solidFill>
                <a:latin typeface="Lato"/>
                <a:hlinkClick r:id="rId10"/>
              </a:rPr>
              <a:t>Education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 </a:t>
            </a:r>
            <a:r>
              <a:rPr lang="en-US" dirty="0">
                <a:solidFill>
                  <a:srgbClr val="275379"/>
                </a:solidFill>
                <a:latin typeface="Lato"/>
                <a:hlinkClick r:id="rId11"/>
              </a:rPr>
              <a:t>Energy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5379"/>
                </a:solidFill>
                <a:latin typeface="Lato"/>
                <a:hlinkClick r:id="rId12"/>
              </a:rPr>
              <a:t>Finance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 </a:t>
            </a:r>
            <a:r>
              <a:rPr lang="en-US" dirty="0">
                <a:solidFill>
                  <a:srgbClr val="275379"/>
                </a:solidFill>
                <a:latin typeface="Lato"/>
                <a:hlinkClick r:id="rId13"/>
              </a:rPr>
              <a:t>Health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 </a:t>
            </a:r>
            <a:r>
              <a:rPr lang="en-US" dirty="0">
                <a:solidFill>
                  <a:srgbClr val="275379"/>
                </a:solidFill>
                <a:latin typeface="Lato"/>
                <a:hlinkClick r:id="rId14"/>
              </a:rPr>
              <a:t>Local Government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5379"/>
                </a:solidFill>
                <a:latin typeface="Lato"/>
                <a:hlinkClick r:id="rId15"/>
              </a:rPr>
              <a:t>Manufacturing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5379"/>
                </a:solidFill>
                <a:latin typeface="Lato"/>
                <a:hlinkClick r:id="rId16"/>
              </a:rPr>
              <a:t>Ocean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5379"/>
                </a:solidFill>
                <a:latin typeface="Lato"/>
                <a:hlinkClick r:id="rId17"/>
              </a:rPr>
              <a:t>Public Safety</a:t>
            </a:r>
            <a:endParaRPr lang="en-US" dirty="0">
              <a:solidFill>
                <a:srgbClr val="333333"/>
              </a:solidFill>
              <a:latin typeface="Lato"/>
            </a:endParaRPr>
          </a:p>
          <a:p>
            <a:pPr algn="ctr" fontAlgn="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Lato"/>
              </a:rPr>
              <a:t> </a:t>
            </a:r>
            <a:r>
              <a:rPr lang="en-US" dirty="0">
                <a:solidFill>
                  <a:srgbClr val="275379"/>
                </a:solidFill>
                <a:latin typeface="Lato"/>
                <a:hlinkClick r:id="rId18"/>
              </a:rPr>
              <a:t>Science &amp; Research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98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Datasets API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Twitter API  </a:t>
            </a:r>
            <a:r>
              <a:rPr lang="en-US" dirty="0">
                <a:latin typeface="+mj-lt"/>
                <a:hlinkClick r:id="rId3"/>
              </a:rPr>
              <a:t>https://dev.twitter.com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Instagram 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+mj-lt"/>
                <a:hlinkClick r:id="rId4"/>
              </a:rPr>
              <a:t>https://instagram.com/developer</a:t>
            </a:r>
            <a:r>
              <a:rPr lang="en-US" dirty="0" smtClean="0">
                <a:latin typeface="+mj-lt"/>
                <a:hlinkClick r:id="rId4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Facebook API </a:t>
            </a:r>
            <a:r>
              <a:rPr lang="en-US" dirty="0">
                <a:latin typeface="+mj-lt"/>
                <a:hlinkClick r:id="rId5"/>
              </a:rPr>
              <a:t>https://developers.facebook.com</a:t>
            </a:r>
            <a:r>
              <a:rPr lang="en-US" dirty="0" smtClean="0">
                <a:latin typeface="+mj-lt"/>
                <a:hlinkClick r:id="rId5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Flickr API  </a:t>
            </a:r>
            <a:r>
              <a:rPr lang="en-US" dirty="0">
                <a:latin typeface="+mj-lt"/>
                <a:hlinkClick r:id="rId6"/>
              </a:rPr>
              <a:t>https://developer.yahoo.com/flickr</a:t>
            </a:r>
            <a:r>
              <a:rPr lang="en-US" dirty="0" smtClean="0">
                <a:latin typeface="+mj-lt"/>
                <a:hlinkClick r:id="rId6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Yahoo! Finance APIs </a:t>
            </a:r>
            <a:r>
              <a:rPr lang="en-US" dirty="0">
                <a:latin typeface="+mj-lt"/>
                <a:hlinkClick r:id="rId7"/>
              </a:rPr>
              <a:t>https://developer.yahoo.com/finance</a:t>
            </a:r>
            <a:r>
              <a:rPr lang="en-US" dirty="0" smtClean="0">
                <a:latin typeface="+mj-lt"/>
                <a:hlinkClick r:id="rId7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And Google </a:t>
            </a:r>
            <a:r>
              <a:rPr lang="en-US" dirty="0" err="1">
                <a:latin typeface="+mj-lt"/>
              </a:rPr>
              <a:t>gdata</a:t>
            </a:r>
            <a:r>
              <a:rPr lang="en-US" dirty="0">
                <a:latin typeface="+mj-lt"/>
              </a:rPr>
              <a:t>, Yelp, etc. , etc. etc.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3367" y="32067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D0000"/>
                </a:solidFill>
              </a:rPr>
              <a:t>Topics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993" y="1633432"/>
            <a:ext cx="10515600" cy="490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Literature </a:t>
            </a:r>
            <a:r>
              <a:rPr lang="en-US" dirty="0" smtClean="0">
                <a:latin typeface="+mj-lt"/>
              </a:rPr>
              <a:t>review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Datasets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Algorithms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Evaluation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-- </a:t>
            </a:r>
            <a:r>
              <a:rPr lang="en-US" dirty="0">
                <a:latin typeface="+mj-lt"/>
              </a:rPr>
              <a:t>precision and recall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0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941" y="-316038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Datasets Dumps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702" y="1009524"/>
            <a:ext cx="10739034" cy="49883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Wikipedia. </a:t>
            </a:r>
            <a:r>
              <a:rPr lang="en-US" dirty="0" smtClean="0">
                <a:latin typeface="+mj-lt"/>
                <a:hlinkClick r:id="rId3"/>
              </a:rPr>
              <a:t>https</a:t>
            </a:r>
            <a:r>
              <a:rPr lang="en-US" dirty="0">
                <a:latin typeface="+mj-lt"/>
                <a:hlinkClick r:id="rId3"/>
              </a:rPr>
              <a:t>://</a:t>
            </a:r>
            <a:r>
              <a:rPr lang="en-US" dirty="0" smtClean="0">
                <a:latin typeface="+mj-lt"/>
                <a:hlinkClick r:id="rId3"/>
              </a:rPr>
              <a:t>en.wikipedia.org/wiki/Wikipedia:Database_download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Common Crawl </a:t>
            </a:r>
            <a:r>
              <a:rPr lang="en-US" dirty="0">
                <a:latin typeface="+mj-lt"/>
                <a:hlinkClick r:id="rId4"/>
              </a:rPr>
              <a:t>http://commoncrawl.org</a:t>
            </a:r>
            <a:r>
              <a:rPr lang="en-US" dirty="0" smtClean="0">
                <a:latin typeface="+mj-lt"/>
                <a:hlinkClick r:id="rId4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Miller, George A. 1995. WordNet: A Lexical Database for English. Communications of the ACM Vol. 38, No. 11: 39-41. </a:t>
            </a:r>
            <a:r>
              <a:rPr lang="en-US" dirty="0">
                <a:latin typeface="+mj-lt"/>
                <a:hlinkClick r:id="rId5"/>
              </a:rPr>
              <a:t>https://wordnet.princeton.edu</a:t>
            </a:r>
            <a:r>
              <a:rPr lang="en-US" dirty="0" smtClean="0">
                <a:latin typeface="+mj-lt"/>
                <a:hlinkClick r:id="rId5"/>
              </a:rPr>
              <a:t>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BioLexicon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+mj-lt"/>
                <a:hlinkClick r:id="rId6"/>
              </a:rPr>
              <a:t>http://</a:t>
            </a:r>
            <a:r>
              <a:rPr lang="en-US" dirty="0" smtClean="0">
                <a:latin typeface="+mj-lt"/>
                <a:hlinkClick r:id="rId6"/>
              </a:rPr>
              <a:t>www.ebi.ac.uk/Rebholz-srv/BioLexicon/biolexicon.html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UniProt</a:t>
            </a:r>
            <a:r>
              <a:rPr lang="en-US" dirty="0">
                <a:latin typeface="+mj-lt"/>
              </a:rPr>
              <a:t> http://www.uniprot.org/downloads</a:t>
            </a:r>
          </a:p>
          <a:p>
            <a:r>
              <a:rPr lang="en-US" dirty="0">
                <a:latin typeface="+mj-lt"/>
              </a:rPr>
              <a:t>Gene Ontology </a:t>
            </a:r>
            <a:r>
              <a:rPr lang="en-US" dirty="0">
                <a:latin typeface="+mj-lt"/>
                <a:hlinkClick r:id="rId7"/>
              </a:rPr>
              <a:t>http://www.geneontology.org</a:t>
            </a:r>
            <a:r>
              <a:rPr lang="en-US" dirty="0" smtClean="0">
                <a:latin typeface="+mj-lt"/>
                <a:hlinkClick r:id="rId7"/>
              </a:rPr>
              <a:t>/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941" y="-316038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Datasets Dumps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702" y="1009524"/>
            <a:ext cx="10739034" cy="498831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PubMed/Medline (2013) PubMed XML Data Retrieved from </a:t>
            </a:r>
            <a:r>
              <a:rPr lang="en-US" dirty="0">
                <a:latin typeface="+mj-lt"/>
                <a:hlinkClick r:id="rId3"/>
              </a:rPr>
              <a:t>http://</a:t>
            </a:r>
            <a:r>
              <a:rPr lang="en-US" dirty="0" smtClean="0">
                <a:latin typeface="+mj-lt"/>
                <a:hlinkClick r:id="rId3"/>
              </a:rPr>
              <a:t>www.nlm.nih.gov/databases/journal.html</a:t>
            </a:r>
            <a:endParaRPr lang="en-US" dirty="0" smtClean="0">
              <a:latin typeface="+mj-lt"/>
            </a:endParaRPr>
          </a:p>
          <a:p>
            <a:r>
              <a:rPr lang="en-US" dirty="0" err="1">
                <a:latin typeface="+mj-lt"/>
              </a:rPr>
              <a:t>arXiv</a:t>
            </a:r>
            <a:r>
              <a:rPr lang="en-US" dirty="0">
                <a:latin typeface="+mj-lt"/>
              </a:rPr>
              <a:t> (2013) </a:t>
            </a:r>
            <a:r>
              <a:rPr lang="en-US" dirty="0" err="1">
                <a:latin typeface="+mj-lt"/>
              </a:rPr>
              <a:t>arXiv</a:t>
            </a:r>
            <a:r>
              <a:rPr lang="en-US" dirty="0">
                <a:latin typeface="+mj-lt"/>
              </a:rPr>
              <a:t> Bulk Data Access Retrieved from </a:t>
            </a:r>
            <a:r>
              <a:rPr lang="en-US" dirty="0">
                <a:latin typeface="+mj-lt"/>
                <a:hlinkClick r:id="rId4"/>
              </a:rPr>
              <a:t>http://</a:t>
            </a:r>
            <a:r>
              <a:rPr lang="en-US" dirty="0" smtClean="0">
                <a:latin typeface="+mj-lt"/>
                <a:hlinkClick r:id="rId4"/>
              </a:rPr>
              <a:t>arxiv.org/help/bulk_data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AG's news corpus (2013). AG's corpus of news articles. Retrieved from </a:t>
            </a:r>
            <a:r>
              <a:rPr lang="en-US" dirty="0">
                <a:latin typeface="+mj-lt"/>
                <a:hlinkClick r:id="rId5"/>
              </a:rPr>
              <a:t>http://www.di.unipi.it/~</a:t>
            </a:r>
            <a:r>
              <a:rPr lang="en-US" dirty="0" smtClean="0">
                <a:latin typeface="+mj-lt"/>
                <a:hlinkClick r:id="rId5"/>
              </a:rPr>
              <a:t>gulli/AG_corpus_of_news_articles.html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Last.fm (2013). Last.fm music tags. Retrieved from http://www.last.fm/charts/toptags 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UC Irvine Machine Learning Repository (2013). </a:t>
            </a:r>
            <a:r>
              <a:rPr lang="en-US" dirty="0" err="1">
                <a:latin typeface="+mj-lt"/>
              </a:rPr>
              <a:t>Spambase</a:t>
            </a:r>
            <a:r>
              <a:rPr lang="en-US" dirty="0">
                <a:latin typeface="+mj-lt"/>
              </a:rPr>
              <a:t>. Retrieved from </a:t>
            </a:r>
            <a:r>
              <a:rPr lang="en-US" dirty="0">
                <a:latin typeface="+mj-lt"/>
                <a:hlinkClick r:id="rId6"/>
              </a:rPr>
              <a:t>http://</a:t>
            </a:r>
            <a:r>
              <a:rPr lang="en-US" dirty="0" smtClean="0">
                <a:latin typeface="+mj-lt"/>
                <a:hlinkClick r:id="rId6"/>
              </a:rPr>
              <a:t>archive.ics.uci.edu/ml/datasets/Spambase</a:t>
            </a:r>
            <a:endParaRPr lang="en-US" dirty="0" smtClean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Datasets Scraping/Crawling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rvest</a:t>
            </a:r>
            <a:r>
              <a:rPr lang="en-US" dirty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>package for  </a:t>
            </a:r>
            <a:r>
              <a:rPr lang="en-US" dirty="0">
                <a:latin typeface="+mj-lt"/>
              </a:rPr>
              <a:t>web scraping with R</a:t>
            </a:r>
          </a:p>
          <a:p>
            <a:r>
              <a:rPr lang="en-US" dirty="0">
                <a:latin typeface="+mj-lt"/>
              </a:rPr>
              <a:t>Web-Scraping in R </a:t>
            </a:r>
            <a:r>
              <a:rPr lang="en-US" dirty="0">
                <a:latin typeface="+mj-lt"/>
                <a:hlinkClick r:id="rId3"/>
              </a:rPr>
              <a:t>http://www.r-bloggers.com/web-scraping-in-r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Create “bots” to scrap the web.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21" y="3700220"/>
            <a:ext cx="7543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Datasets Sensors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658" y="1562154"/>
            <a:ext cx="9840132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Your phone?  You can track your own phone </a:t>
            </a:r>
            <a:r>
              <a:rPr lang="en-US" dirty="0">
                <a:latin typeface="+mj-lt"/>
              </a:rPr>
              <a:t>by installing NMEA or GPS data </a:t>
            </a:r>
            <a:r>
              <a:rPr lang="en-US" dirty="0" smtClean="0">
                <a:latin typeface="+mj-lt"/>
              </a:rPr>
              <a:t>logger apps.</a:t>
            </a:r>
          </a:p>
          <a:p>
            <a:r>
              <a:rPr lang="en-US" dirty="0" smtClean="0">
                <a:latin typeface="+mj-lt"/>
              </a:rPr>
              <a:t>Microphones</a:t>
            </a:r>
          </a:p>
          <a:p>
            <a:r>
              <a:rPr lang="en-US" dirty="0" smtClean="0">
                <a:latin typeface="+mj-lt"/>
              </a:rPr>
              <a:t>Cameras</a:t>
            </a:r>
          </a:p>
          <a:p>
            <a:r>
              <a:rPr lang="en-US" dirty="0" smtClean="0">
                <a:latin typeface="+mj-lt"/>
              </a:rPr>
              <a:t>Cameras on drones</a:t>
            </a:r>
          </a:p>
          <a:p>
            <a:r>
              <a:rPr lang="en-US" dirty="0" smtClean="0">
                <a:latin typeface="+mj-lt"/>
              </a:rPr>
              <a:t>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03" y="2398397"/>
            <a:ext cx="3515678" cy="40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Algorithms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Books, websites and YouTube to dig deeper into algorithms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60" y="2433234"/>
            <a:ext cx="2652154" cy="4012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7" y="2540338"/>
            <a:ext cx="2520696" cy="3797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38" y="2540338"/>
            <a:ext cx="3198636" cy="38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Algorithms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3116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Install the R package and play with it.</a:t>
            </a:r>
          </a:p>
          <a:p>
            <a:r>
              <a:rPr lang="en-US" dirty="0" smtClean="0">
                <a:latin typeface="+mj-lt"/>
              </a:rPr>
              <a:t>R packages come with detailed descriptions of their theory and usage.</a:t>
            </a:r>
          </a:p>
          <a:p>
            <a:r>
              <a:rPr lang="en-US" dirty="0" smtClean="0">
                <a:latin typeface="+mj-lt"/>
              </a:rPr>
              <a:t>Tutorials on the web.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32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231" y="365125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Evaluation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156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How fast does it work?</a:t>
            </a:r>
          </a:p>
          <a:p>
            <a:r>
              <a:rPr lang="en-US" dirty="0">
                <a:latin typeface="+mj-lt"/>
              </a:rPr>
              <a:t>How does is scale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>
                <a:latin typeface="+mj-lt"/>
              </a:rPr>
              <a:t>How </a:t>
            </a:r>
            <a:r>
              <a:rPr lang="en-US" dirty="0" smtClean="0">
                <a:latin typeface="+mj-lt"/>
              </a:rPr>
              <a:t>much memory does it use?</a:t>
            </a:r>
          </a:p>
          <a:p>
            <a:r>
              <a:rPr lang="en-US" dirty="0" smtClean="0">
                <a:latin typeface="+mj-lt"/>
              </a:rPr>
              <a:t>Precision </a:t>
            </a:r>
          </a:p>
          <a:p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ecall 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231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D0000"/>
                </a:solidFill>
              </a:rPr>
              <a:t>How fast does it work?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156" y="169068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Time it for n=1, 10, 100, 1000, … data points</a:t>
            </a:r>
          </a:p>
          <a:p>
            <a:r>
              <a:rPr lang="en-US" dirty="0" smtClean="0">
                <a:latin typeface="+mj-lt"/>
              </a:rPr>
              <a:t>Plot the results.</a:t>
            </a:r>
          </a:p>
          <a:p>
            <a:r>
              <a:rPr lang="en-US" dirty="0" smtClean="0">
                <a:latin typeface="+mj-lt"/>
              </a:rPr>
              <a:t>Note that the memory  usage effects its actual running speed.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231" y="365125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How fast does it work?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60" y="1492197"/>
            <a:ext cx="9515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7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How does is scale?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15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Worst case running time.  Obtain bound on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largest possible </a:t>
            </a:r>
            <a:r>
              <a:rPr lang="en-US" altLang="en-US" dirty="0">
                <a:latin typeface="+mj-lt"/>
              </a:rPr>
              <a:t>running time of algorithm on input of a given size N.</a:t>
            </a:r>
          </a:p>
          <a:p>
            <a:pPr lvl="1"/>
            <a:endParaRPr lang="en-US" altLang="en-US" sz="2800" dirty="0">
              <a:latin typeface="+mj-lt"/>
            </a:endParaRPr>
          </a:p>
          <a:p>
            <a:pPr lvl="1"/>
            <a:endParaRPr lang="en-US" altLang="en-US" sz="2800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Average case running time.  Obtain bound on running time of algorithm 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random </a:t>
            </a:r>
            <a:r>
              <a:rPr lang="en-US" altLang="en-US" dirty="0">
                <a:latin typeface="+mj-lt"/>
              </a:rPr>
              <a:t>input as a function of input size N.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rgbClr val="CD0000"/>
                </a:solidFill>
                <a:latin typeface="+mj-lt"/>
              </a:rPr>
              <a:t>What is research</a:t>
            </a: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? Original Research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Identify a problem</a:t>
            </a:r>
          </a:p>
          <a:p>
            <a:r>
              <a:rPr lang="en-US" dirty="0">
                <a:latin typeface="+mj-lt"/>
              </a:rPr>
              <a:t>Find out what others have done</a:t>
            </a:r>
          </a:p>
          <a:p>
            <a:r>
              <a:rPr lang="en-US" dirty="0">
                <a:latin typeface="+mj-lt"/>
              </a:rPr>
              <a:t>Develop a </a:t>
            </a:r>
            <a:r>
              <a:rPr lang="en-US" dirty="0" smtClean="0">
                <a:latin typeface="+mj-lt"/>
              </a:rPr>
              <a:t>solution/twist/variant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Test </a:t>
            </a:r>
            <a:r>
              <a:rPr lang="en-US" dirty="0">
                <a:latin typeface="+mj-lt"/>
              </a:rPr>
              <a:t>your solution: </a:t>
            </a:r>
          </a:p>
          <a:p>
            <a:pPr lvl="1"/>
            <a:r>
              <a:rPr lang="en-US" dirty="0" smtClean="0">
                <a:latin typeface="+mj-lt"/>
              </a:rPr>
              <a:t>Works Better?</a:t>
            </a:r>
          </a:p>
          <a:p>
            <a:pPr lvl="1"/>
            <a:r>
              <a:rPr lang="en-US" dirty="0" smtClean="0">
                <a:latin typeface="+mj-lt"/>
              </a:rPr>
              <a:t>Interesting somehow?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231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How does is </a:t>
            </a:r>
            <a:r>
              <a:rPr lang="en-US" sz="4000" dirty="0" smtClean="0">
                <a:solidFill>
                  <a:srgbClr val="CD0000"/>
                </a:solidFill>
              </a:rPr>
              <a:t>scale? Big-O, </a:t>
            </a:r>
            <a:r>
              <a:rPr lang="en-US" altLang="en-US" sz="4000" dirty="0" smtClean="0">
                <a:solidFill>
                  <a:srgbClr val="CD0000"/>
                </a:solidFill>
                <a:sym typeface="Symbol" panose="05050102010706020507" pitchFamily="18" charset="2"/>
              </a:rPr>
              <a:t>, </a:t>
            </a:r>
            <a:r>
              <a:rPr lang="en-US" altLang="en-US" sz="4000" dirty="0">
                <a:solidFill>
                  <a:srgbClr val="CD0000"/>
                </a:solidFill>
                <a:sym typeface="Symbol" panose="05050102010706020507" pitchFamily="18" charset="2"/>
              </a:rPr>
              <a:t>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156" y="1690688"/>
            <a:ext cx="10515600" cy="4351338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Upper bounds.  T(n) is O(f(n)) if there exist constants c &gt; 0 and n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 0 such that for all n  </a:t>
            </a:r>
            <a:r>
              <a:rPr lang="en-US" altLang="en-US" dirty="0">
                <a:latin typeface="+mj-lt"/>
              </a:rPr>
              <a:t>n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we have T(n)  c · f(n).</a:t>
            </a:r>
          </a:p>
          <a:p>
            <a:endParaRPr lang="en-US" altLang="en-US" dirty="0">
              <a:latin typeface="+mj-lt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</a:rPr>
              <a:t>Lower bounds.  T(n) is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+mj-lt"/>
              </a:rPr>
              <a:t>(f(n)) if there exist constants c &gt; 0 and n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 0 such that for all n  </a:t>
            </a:r>
            <a:r>
              <a:rPr lang="en-US" altLang="en-US" dirty="0">
                <a:latin typeface="+mj-lt"/>
              </a:rPr>
              <a:t>n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we have T(n)  c · f(n).</a:t>
            </a:r>
          </a:p>
          <a:p>
            <a:endParaRPr lang="en-US" altLang="en-US" dirty="0">
              <a:latin typeface="+mj-lt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</a:rPr>
              <a:t>Tight bounds.  T(n) is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+mj-lt"/>
              </a:rPr>
              <a:t>(f(n)) if T(n) is both O(f(n)) and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+mj-lt"/>
              </a:rPr>
              <a:t>(f(n)).</a:t>
            </a:r>
            <a:endParaRPr lang="en-US" altLang="en-US" dirty="0">
              <a:latin typeface="+mj-lt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231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How much memory does it use?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155" y="1690687"/>
            <a:ext cx="11110993" cy="46481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Use a memory profiler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/>
              <a:t>Rprofmem</a:t>
            </a:r>
            <a:r>
              <a:rPr lang="en-US" dirty="0"/>
              <a:t> {</a:t>
            </a:r>
            <a:r>
              <a:rPr lang="en-US" dirty="0" err="1"/>
              <a:t>utils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Description - Enable </a:t>
            </a:r>
            <a:r>
              <a:rPr lang="en-US" dirty="0">
                <a:latin typeface="+mj-lt"/>
              </a:rPr>
              <a:t>or disable reporting of memory allocation in R.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Usage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-- </a:t>
            </a:r>
            <a:r>
              <a:rPr lang="en-US" dirty="0" err="1" smtClean="0">
                <a:latin typeface="+mj-lt"/>
              </a:rPr>
              <a:t>Rprofmem</a:t>
            </a:r>
            <a:r>
              <a:rPr lang="en-US" dirty="0" smtClean="0">
                <a:latin typeface="+mj-lt"/>
              </a:rPr>
              <a:t>(filename </a:t>
            </a:r>
            <a:r>
              <a:rPr lang="en-US" dirty="0">
                <a:latin typeface="+mj-lt"/>
              </a:rPr>
              <a:t>= "</a:t>
            </a:r>
            <a:r>
              <a:rPr lang="en-US" dirty="0" err="1">
                <a:latin typeface="+mj-lt"/>
              </a:rPr>
              <a:t>Rprofmem.out</a:t>
            </a:r>
            <a:r>
              <a:rPr lang="en-US" dirty="0">
                <a:latin typeface="+mj-lt"/>
              </a:rPr>
              <a:t>", append = FALSE, threshold = 0)</a:t>
            </a:r>
          </a:p>
          <a:p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042"/>
            <a:ext cx="10515600" cy="479930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 smtClean="0">
                <a:latin typeface="+mj-lt"/>
                <a:ea typeface="ＭＳ Ｐゴシック" panose="020B0600070205080204" pitchFamily="34" charset="-128"/>
              </a:rPr>
              <a:t>Precision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: fraction of retrieved docs that are relevant = relevant/retrieved</a:t>
            </a:r>
          </a:p>
          <a:p>
            <a:pPr eaLnBrk="1" hangingPunct="1"/>
            <a:r>
              <a:rPr lang="en-US" altLang="en-US" b="1" dirty="0" smtClean="0">
                <a:latin typeface="+mj-lt"/>
                <a:ea typeface="ＭＳ Ｐゴシック" panose="020B0600070205080204" pitchFamily="34" charset="-128"/>
              </a:rPr>
              <a:t>Recall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: fraction of relevant docs that are retrieved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	= retrieved/relevant</a:t>
            </a:r>
          </a:p>
          <a:p>
            <a:pPr eaLnBrk="1" hangingPunct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>
              <a:latin typeface="+mj-lt"/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Precision P = 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tp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/(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tp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+ 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fp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)</a:t>
            </a:r>
          </a:p>
          <a:p>
            <a:pPr algn="ctr" eaLnBrk="1" hangingPunct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Recall  </a:t>
            </a:r>
            <a:r>
              <a:rPr lang="en-US" altLang="en-US" sz="20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  R = 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tp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/(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tp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 + </a:t>
            </a:r>
            <a:r>
              <a:rPr lang="en-US" altLang="en-US" dirty="0" err="1" smtClean="0">
                <a:latin typeface="+mj-lt"/>
                <a:ea typeface="ＭＳ Ｐゴシック" panose="020B0600070205080204" pitchFamily="34" charset="-128"/>
              </a:rPr>
              <a:t>fn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)</a:t>
            </a:r>
          </a:p>
        </p:txBody>
      </p:sp>
      <p:graphicFrame>
        <p:nvGraphicFramePr>
          <p:cNvPr id="1201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628"/>
              </p:ext>
            </p:extLst>
          </p:nvPr>
        </p:nvGraphicFramePr>
        <p:xfrm>
          <a:off x="2524125" y="3140452"/>
          <a:ext cx="7143750" cy="1632488"/>
        </p:xfrm>
        <a:graphic>
          <a:graphicData uri="http://schemas.openxmlformats.org/drawingml/2006/table">
            <a:tbl>
              <a:tblPr/>
              <a:tblGrid>
                <a:gridCol w="2381250"/>
                <a:gridCol w="2381250"/>
                <a:gridCol w="2381250"/>
              </a:tblGrid>
              <a:tr h="66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False 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5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38" y="19749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ea typeface="ＭＳ Ｐゴシック" panose="020B0600070205080204" pitchFamily="34" charset="-128"/>
              </a:rPr>
              <a:t>Precision and Recall</a:t>
            </a:r>
            <a:endParaRPr lang="en-US" sz="4000" dirty="0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0261" y="30480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  <a:ea typeface="ＭＳ Ｐゴシック" panose="020B0600070205080204" pitchFamily="34" charset="-128"/>
              </a:rPr>
              <a:t>Difficulties in using precision/recall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Need large numbers to average</a:t>
            </a:r>
          </a:p>
          <a:p>
            <a:pPr eaLnBrk="1" hangingPunct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Often need human relevance assessments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--- </a:t>
            </a:r>
            <a:r>
              <a:rPr lang="en-US" altLang="en-US" sz="2800" dirty="0" smtClean="0">
                <a:latin typeface="+mj-lt"/>
                <a:ea typeface="ＭＳ Ｐゴシック" panose="020B0600070205080204" pitchFamily="34" charset="-128"/>
              </a:rPr>
              <a:t>People can vary quite a bit as to whether they are reliable assessors</a:t>
            </a:r>
          </a:p>
          <a:p>
            <a:pPr eaLnBrk="1" hangingPunct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Assessments have to be binary (yes or no)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--- Partial 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a</a:t>
            </a: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ssessments?</a:t>
            </a:r>
          </a:p>
          <a:p>
            <a:pPr eaLnBrk="1" hangingPunct="1"/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Heavily skewed by assessment of what is “true”</a:t>
            </a:r>
            <a:endParaRPr lang="en-US" altLang="en-US" sz="2800" dirty="0" smtClean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29410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241138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ROC Analysis History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+mj-lt"/>
              </a:rPr>
              <a:t>“ROC curves also proved useful for the evaluation of machine learning techniques.  The first application of ROC in machine learning was by </a:t>
            </a:r>
            <a:r>
              <a:rPr lang="en-US" dirty="0" err="1">
                <a:latin typeface="+mj-lt"/>
              </a:rPr>
              <a:t>Spackman</a:t>
            </a:r>
            <a:r>
              <a:rPr lang="en-US" dirty="0">
                <a:latin typeface="+mj-lt"/>
              </a:rPr>
              <a:t> who demonstrated the value of ROC curves in comparing and evaluating different classification algorithms.”</a:t>
            </a:r>
          </a:p>
          <a:p>
            <a:pPr marL="0" indent="0"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buNone/>
              <a:defRPr/>
            </a:pPr>
            <a:r>
              <a:rPr lang="en-US" dirty="0">
                <a:latin typeface="+mj-lt"/>
              </a:rPr>
              <a:t>– from </a:t>
            </a:r>
            <a:r>
              <a:rPr lang="en-US" dirty="0">
                <a:latin typeface="+mj-lt"/>
                <a:hlinkClick r:id="rId2"/>
              </a:rPr>
              <a:t>http://</a:t>
            </a:r>
            <a:r>
              <a:rPr lang="en-US" dirty="0" smtClean="0">
                <a:latin typeface="+mj-lt"/>
                <a:hlinkClick r:id="rId2"/>
              </a:rPr>
              <a:t>en.wikipedia.org/wiki/Receiver_operating_characteristic</a:t>
            </a:r>
            <a:endParaRPr lang="en-US" dirty="0" smtClean="0">
              <a:latin typeface="+mj-lt"/>
            </a:endParaRPr>
          </a:p>
          <a:p>
            <a:pPr marL="0" indent="0">
              <a:buNone/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634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9231" y="-146320"/>
            <a:ext cx="113538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CD0000"/>
                </a:solidFill>
              </a:rPr>
              <a:t>ROC (Receiver Operating Characteristic) curve analysis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1331" y="1004807"/>
            <a:ext cx="8229600" cy="4876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>
                <a:latin typeface="+mj-lt"/>
              </a:rPr>
              <a:t>We are given a number of test cases for which we know the “truth.”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For a single t (decision threshold) setting, we can calculate (test our method for) TP, TN, FP, and FN.</a:t>
            </a:r>
          </a:p>
          <a:p>
            <a:pPr lvl="1" eaLnBrk="1" hangingPunct="1">
              <a:defRPr/>
            </a:pPr>
            <a:r>
              <a:rPr lang="en-US" sz="2800" dirty="0">
                <a:latin typeface="+mj-lt"/>
              </a:rPr>
              <a:t>TP = true positive	= present and detected</a:t>
            </a:r>
          </a:p>
          <a:p>
            <a:pPr lvl="1" eaLnBrk="1" hangingPunct="1">
              <a:defRPr/>
            </a:pPr>
            <a:r>
              <a:rPr lang="en-US" sz="2800" dirty="0">
                <a:latin typeface="+mj-lt"/>
              </a:rPr>
              <a:t>TN = true negative	= not present and not detected</a:t>
            </a:r>
          </a:p>
          <a:p>
            <a:pPr lvl="1" eaLnBrk="1" hangingPunct="1">
              <a:defRPr/>
            </a:pPr>
            <a:r>
              <a:rPr lang="en-US" sz="2800" dirty="0">
                <a:latin typeface="+mj-lt"/>
              </a:rPr>
              <a:t>FP = false positive	= not present but detected</a:t>
            </a:r>
          </a:p>
          <a:p>
            <a:pPr lvl="1" eaLnBrk="1" hangingPunct="1">
              <a:defRPr/>
            </a:pPr>
            <a:r>
              <a:rPr lang="en-US" sz="2800" dirty="0">
                <a:latin typeface="+mj-lt"/>
              </a:rPr>
              <a:t>FN = false negative	= present but not detected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TP+TN+FP+FN = # of </a:t>
            </a:r>
            <a:r>
              <a:rPr lang="en-US" dirty="0" err="1">
                <a:latin typeface="+mj-lt"/>
              </a:rPr>
              <a:t>normals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abnormals</a:t>
            </a:r>
            <a:r>
              <a:rPr lang="en-US" dirty="0">
                <a:latin typeface="+mj-lt"/>
              </a:rPr>
              <a:t> in our study population.</a:t>
            </a:r>
          </a:p>
        </p:txBody>
      </p:sp>
    </p:spTree>
    <p:extLst>
      <p:ext uri="{BB962C8B-B14F-4D97-AF65-F5344CB8AC3E}">
        <p14:creationId xmlns:p14="http://schemas.microsoft.com/office/powerpoint/2010/main" val="2308163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ROC analysis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715" y="1690688"/>
            <a:ext cx="8229600" cy="464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+mj-lt"/>
              </a:rPr>
              <a:t>Positive predictive value</a:t>
            </a:r>
          </a:p>
          <a:p>
            <a:pPr lvl="1" eaLnBrk="1" hangingPunct="1">
              <a:defRPr/>
            </a:pPr>
            <a:r>
              <a:rPr lang="en-US" sz="2800" dirty="0">
                <a:latin typeface="+mj-lt"/>
              </a:rPr>
              <a:t>PPV = TP / (TP+FP)		(TPF = TP / (TP+</a:t>
            </a:r>
            <a:r>
              <a:rPr lang="en-US" sz="2800" i="1" dirty="0">
                <a:latin typeface="+mj-lt"/>
              </a:rPr>
              <a:t>FN</a:t>
            </a:r>
            <a:r>
              <a:rPr lang="en-US" sz="2800" dirty="0">
                <a:latin typeface="+mj-lt"/>
              </a:rPr>
              <a:t>))</a:t>
            </a:r>
          </a:p>
          <a:p>
            <a:pPr lvl="1">
              <a:defRPr/>
            </a:pPr>
            <a:r>
              <a:rPr lang="en-US" sz="2800" dirty="0">
                <a:latin typeface="+mj-lt"/>
              </a:rPr>
              <a:t>Probability that </a:t>
            </a:r>
            <a:r>
              <a:rPr lang="en-US" sz="2800" dirty="0" smtClean="0">
                <a:latin typeface="+mj-lt"/>
              </a:rPr>
              <a:t>a result is true when </a:t>
            </a:r>
            <a:r>
              <a:rPr lang="en-US" sz="2800" dirty="0">
                <a:latin typeface="+mj-lt"/>
              </a:rPr>
              <a:t>the </a:t>
            </a:r>
            <a:r>
              <a:rPr lang="en-US" sz="2800" dirty="0" smtClean="0">
                <a:latin typeface="+mj-lt"/>
              </a:rPr>
              <a:t>algorithm </a:t>
            </a:r>
            <a:r>
              <a:rPr lang="en-US" sz="2800" dirty="0">
                <a:latin typeface="+mj-lt"/>
              </a:rPr>
              <a:t>says that the result is true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Negative predictive value</a:t>
            </a:r>
          </a:p>
          <a:p>
            <a:pPr lvl="1" eaLnBrk="1" hangingPunct="1">
              <a:defRPr/>
            </a:pPr>
            <a:r>
              <a:rPr lang="en-US" sz="2800" dirty="0">
                <a:latin typeface="+mj-lt"/>
              </a:rPr>
              <a:t>NPV = TN / (TN+FN)		(Specificity = TN / (TN+</a:t>
            </a:r>
            <a:r>
              <a:rPr lang="en-US" sz="2800" i="1" dirty="0">
                <a:latin typeface="+mj-lt"/>
              </a:rPr>
              <a:t>FP</a:t>
            </a:r>
            <a:r>
              <a:rPr lang="en-US" sz="2800" dirty="0">
                <a:latin typeface="+mj-lt"/>
              </a:rPr>
              <a:t>))</a:t>
            </a:r>
          </a:p>
          <a:p>
            <a:pPr lvl="1">
              <a:defRPr/>
            </a:pPr>
            <a:r>
              <a:rPr lang="en-US" sz="2800" dirty="0">
                <a:latin typeface="+mj-lt"/>
              </a:rPr>
              <a:t>Probability that the </a:t>
            </a:r>
            <a:r>
              <a:rPr lang="en-US" sz="2800" dirty="0" smtClean="0">
                <a:latin typeface="+mj-lt"/>
              </a:rPr>
              <a:t>result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false </a:t>
            </a:r>
            <a:r>
              <a:rPr lang="en-US" sz="2800" dirty="0">
                <a:latin typeface="+mj-lt"/>
              </a:rPr>
              <a:t>when the </a:t>
            </a:r>
            <a:r>
              <a:rPr lang="en-US" sz="2800" dirty="0" smtClean="0">
                <a:latin typeface="+mj-lt"/>
              </a:rPr>
              <a:t>algorithm says </a:t>
            </a:r>
            <a:r>
              <a:rPr lang="en-US" sz="2800" dirty="0">
                <a:latin typeface="+mj-lt"/>
              </a:rPr>
              <a:t>that </a:t>
            </a:r>
            <a:r>
              <a:rPr lang="en-US" sz="2800" dirty="0" smtClean="0">
                <a:latin typeface="+mj-lt"/>
              </a:rPr>
              <a:t>the that </a:t>
            </a:r>
            <a:r>
              <a:rPr lang="en-US" sz="2800" dirty="0">
                <a:latin typeface="+mj-lt"/>
              </a:rPr>
              <a:t>the result is </a:t>
            </a:r>
            <a:r>
              <a:rPr lang="en-US" sz="2800" dirty="0" smtClean="0">
                <a:latin typeface="+mj-lt"/>
              </a:rPr>
              <a:t>false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668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07" y="0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ROC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3890" y="6211669"/>
            <a:ext cx="674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en.wikipedia.org/wiki/Receiver_operating_characteristic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321" y="1325563"/>
            <a:ext cx="4961371" cy="48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D0000"/>
                </a:solidFill>
                <a:latin typeface="+mj-lt"/>
              </a:rPr>
              <a:t>Evaluation – Finding a Gold Standard</a:t>
            </a:r>
            <a:endParaRPr lang="en-US" sz="4000" dirty="0">
              <a:solidFill>
                <a:srgbClr val="CD0000"/>
              </a:solidFill>
              <a:latin typeface="+mj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Human annotated curated data is often a “gold standard.”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--- For example, may use Gallup poll data to assess a sentiment algorithm</a:t>
            </a:r>
          </a:p>
          <a:p>
            <a:r>
              <a:rPr lang="en-US" dirty="0" smtClean="0">
                <a:latin typeface="+mj-lt"/>
              </a:rPr>
              <a:t>Looking at how papers in the field evaluate similar algorithms is a good way to asses how to evaluate an algorithm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Breakthroughs in algorithms sometimes come from finding clever ways of evaluating results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0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4631" y="428756"/>
            <a:ext cx="696987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What is a Literature Review?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440" y="1629505"/>
            <a:ext cx="8770625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  <a:latin typeface="+mj-lt"/>
              </a:rPr>
              <a:t>A Literature Review is a way to:</a:t>
            </a:r>
            <a:br>
              <a:rPr lang="en-US" altLang="en-US" dirty="0" smtClean="0">
                <a:solidFill>
                  <a:schemeClr val="tx2"/>
                </a:solidFill>
                <a:latin typeface="+mj-lt"/>
              </a:rPr>
            </a:br>
            <a:endParaRPr lang="en-US" altLang="en-US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CA" altLang="en-US" dirty="0" smtClean="0">
                <a:latin typeface="+mj-lt"/>
              </a:rPr>
              <a:t>Compare studies and know “</a:t>
            </a:r>
            <a:r>
              <a:rPr lang="en-CA" altLang="en-US" i="1" dirty="0" smtClean="0">
                <a:solidFill>
                  <a:schemeClr val="tx2"/>
                </a:solidFill>
                <a:latin typeface="+mj-lt"/>
              </a:rPr>
              <a:t>the state of the art</a:t>
            </a:r>
            <a:r>
              <a:rPr lang="en-CA" altLang="en-US" dirty="0" smtClean="0">
                <a:latin typeface="+mj-lt"/>
              </a:rPr>
              <a:t>” on a topic of interest</a:t>
            </a:r>
          </a:p>
          <a:p>
            <a:pPr>
              <a:buClr>
                <a:srgbClr val="FF9900"/>
              </a:buClr>
              <a:buNone/>
            </a:pPr>
            <a:r>
              <a:rPr lang="en-CA" altLang="en-US" dirty="0" smtClean="0">
                <a:latin typeface="+mj-lt"/>
              </a:rPr>
              <a:t>Find what algorithms are used </a:t>
            </a:r>
            <a:r>
              <a:rPr lang="en-CA" altLang="en-US" dirty="0">
                <a:latin typeface="+mj-lt"/>
              </a:rPr>
              <a:t>on a topic of </a:t>
            </a:r>
            <a:r>
              <a:rPr lang="en-CA" altLang="en-US" dirty="0" smtClean="0">
                <a:latin typeface="+mj-lt"/>
              </a:rPr>
              <a:t>interest</a:t>
            </a:r>
          </a:p>
          <a:p>
            <a:pPr>
              <a:buClr>
                <a:srgbClr val="FF9900"/>
              </a:buClr>
              <a:buNone/>
            </a:pPr>
            <a:r>
              <a:rPr lang="en-CA" altLang="en-US" dirty="0" smtClean="0">
                <a:latin typeface="+mj-lt"/>
              </a:rPr>
              <a:t>Find data related to a </a:t>
            </a:r>
            <a:r>
              <a:rPr lang="en-CA" altLang="en-US" dirty="0">
                <a:latin typeface="+mj-lt"/>
              </a:rPr>
              <a:t>topic of </a:t>
            </a:r>
            <a:r>
              <a:rPr lang="en-CA" altLang="en-US" dirty="0" smtClean="0">
                <a:latin typeface="+mj-lt"/>
              </a:rPr>
              <a:t>interest</a:t>
            </a:r>
          </a:p>
          <a:p>
            <a:pPr>
              <a:buClr>
                <a:srgbClr val="FF9900"/>
              </a:buClr>
              <a:buNone/>
            </a:pPr>
            <a:r>
              <a:rPr lang="en-CA" altLang="en-US" dirty="0">
                <a:latin typeface="+mj-lt"/>
              </a:rPr>
              <a:t>Find </a:t>
            </a:r>
            <a:r>
              <a:rPr lang="en-CA" altLang="en-US" dirty="0" smtClean="0">
                <a:latin typeface="+mj-lt"/>
              </a:rPr>
              <a:t>how algorithms are evaluated </a:t>
            </a:r>
            <a:r>
              <a:rPr lang="en-CA" altLang="en-US" dirty="0">
                <a:latin typeface="+mj-lt"/>
              </a:rPr>
              <a:t>algorithms are used on a topic of </a:t>
            </a:r>
            <a:r>
              <a:rPr lang="en-CA" altLang="en-US" dirty="0" smtClean="0">
                <a:latin typeface="+mj-lt"/>
              </a:rPr>
              <a:t>interest</a:t>
            </a:r>
          </a:p>
          <a:p>
            <a:pPr>
              <a:buClr>
                <a:srgbClr val="FF9900"/>
              </a:buClr>
              <a:buNone/>
            </a:pPr>
            <a:r>
              <a:rPr lang="en-CA" altLang="en-US" dirty="0">
                <a:latin typeface="+mj-lt"/>
              </a:rPr>
              <a:t>Find </a:t>
            </a:r>
            <a:r>
              <a:rPr lang="en-CA" altLang="en-US" dirty="0" smtClean="0">
                <a:latin typeface="+mj-lt"/>
              </a:rPr>
              <a:t>what still needs to be solved </a:t>
            </a:r>
            <a:r>
              <a:rPr lang="en-CA" altLang="en-US" dirty="0">
                <a:latin typeface="+mj-lt"/>
              </a:rPr>
              <a:t>on a topic of interest</a:t>
            </a:r>
          </a:p>
          <a:p>
            <a:pPr>
              <a:buClr>
                <a:srgbClr val="FF9900"/>
              </a:buClr>
              <a:buNone/>
            </a:pPr>
            <a:endParaRPr lang="en-CA" altLang="en-US" dirty="0"/>
          </a:p>
          <a:p>
            <a:pPr>
              <a:buClr>
                <a:srgbClr val="FF9900"/>
              </a:buClr>
              <a:buNone/>
            </a:pPr>
            <a:endParaRPr lang="en-CA" altLang="en-US" dirty="0" smtClean="0"/>
          </a:p>
          <a:p>
            <a:pPr>
              <a:buClr>
                <a:srgbClr val="FF9900"/>
              </a:buClr>
              <a:buNone/>
            </a:pPr>
            <a:endParaRPr lang="en-CA" altLang="en-US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2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4553" y="395261"/>
            <a:ext cx="667007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Steps in a Literature Review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3922" y="1854226"/>
            <a:ext cx="8382000" cy="4525962"/>
          </a:xfrm>
        </p:spPr>
        <p:txBody>
          <a:bodyPr/>
          <a:lstStyle/>
          <a:p>
            <a:pPr marL="1314450" lvl="2" indent="-457200">
              <a:buClr>
                <a:schemeClr val="tx2"/>
              </a:buClr>
              <a:buFont typeface="Times" panose="02020603050405020304" pitchFamily="18" charset="0"/>
              <a:buAutoNum type="arabicPeriod"/>
            </a:pPr>
            <a:r>
              <a:rPr lang="en-CA" altLang="en-US" sz="2800" dirty="0">
                <a:latin typeface="+mj-lt"/>
              </a:rPr>
              <a:t>Establish </a:t>
            </a:r>
            <a:r>
              <a:rPr lang="en-CA" altLang="en-US" sz="2800" dirty="0" smtClean="0">
                <a:latin typeface="+mj-lt"/>
              </a:rPr>
              <a:t>a research topic</a:t>
            </a:r>
            <a:endParaRPr lang="en-CA" altLang="en-US" sz="2800" dirty="0">
              <a:latin typeface="+mj-lt"/>
            </a:endParaRPr>
          </a:p>
          <a:p>
            <a:pPr marL="1314450" lvl="2" indent="-457200">
              <a:buClr>
                <a:schemeClr val="tx2"/>
              </a:buClr>
              <a:buFont typeface="Times" panose="02020603050405020304" pitchFamily="18" charset="0"/>
              <a:buAutoNum type="arabicPeriod"/>
            </a:pPr>
            <a:r>
              <a:rPr lang="en-CA" altLang="en-US" sz="2800" dirty="0">
                <a:latin typeface="+mj-lt"/>
              </a:rPr>
              <a:t>Identify where to search </a:t>
            </a:r>
          </a:p>
          <a:p>
            <a:pPr marL="1314450" lvl="2" indent="-457200">
              <a:buClr>
                <a:schemeClr val="tx2"/>
              </a:buClr>
              <a:buFont typeface="Times" panose="02020603050405020304" pitchFamily="18" charset="0"/>
              <a:buAutoNum type="arabicPeriod"/>
            </a:pPr>
            <a:r>
              <a:rPr lang="en-CA" altLang="en-US" sz="2800" dirty="0">
                <a:latin typeface="+mj-lt"/>
              </a:rPr>
              <a:t>Select appropriate search terms</a:t>
            </a:r>
          </a:p>
          <a:p>
            <a:pPr marL="1314450" lvl="2" indent="-457200">
              <a:buClr>
                <a:schemeClr val="tx2"/>
              </a:buClr>
              <a:buFont typeface="Times" panose="02020603050405020304" pitchFamily="18" charset="0"/>
              <a:buAutoNum type="arabicPeriod"/>
            </a:pPr>
            <a:r>
              <a:rPr lang="en-CA" altLang="en-US" sz="2800" dirty="0" smtClean="0">
                <a:latin typeface="+mj-lt"/>
              </a:rPr>
              <a:t>Determine </a:t>
            </a:r>
            <a:r>
              <a:rPr lang="en-CA" altLang="en-US" sz="2800" dirty="0">
                <a:latin typeface="+mj-lt"/>
              </a:rPr>
              <a:t>relevant </a:t>
            </a:r>
            <a:r>
              <a:rPr lang="en-CA" altLang="en-US" sz="2800" dirty="0" smtClean="0">
                <a:latin typeface="+mj-lt"/>
              </a:rPr>
              <a:t>literature</a:t>
            </a:r>
          </a:p>
          <a:p>
            <a:pPr marL="1314450" lvl="2" indent="-457200">
              <a:buClr>
                <a:schemeClr val="tx2"/>
              </a:buClr>
              <a:buFont typeface="Times" panose="02020603050405020304" pitchFamily="18" charset="0"/>
              <a:buAutoNum type="arabicPeriod"/>
            </a:pPr>
            <a:r>
              <a:rPr lang="en-US" altLang="en-US" sz="2800" dirty="0">
                <a:latin typeface="+mj-lt"/>
              </a:rPr>
              <a:t>Analyze, Synthesize and Summarize evidence into a report</a:t>
            </a:r>
          </a:p>
          <a:p>
            <a:pPr marL="857250" lvl="2" indent="0">
              <a:buClr>
                <a:schemeClr val="tx2"/>
              </a:buClr>
              <a:buNone/>
            </a:pPr>
            <a:endParaRPr lang="en-CA" altLang="en-US" sz="2800" dirty="0"/>
          </a:p>
          <a:p>
            <a:pPr marL="533400" indent="-5334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7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780" y="434793"/>
            <a:ext cx="66976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Step 1: Research Topic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7165" y="2073041"/>
            <a:ext cx="8382000" cy="4525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What interests you?</a:t>
            </a:r>
          </a:p>
          <a:p>
            <a:r>
              <a:rPr lang="en-US" dirty="0" smtClean="0">
                <a:latin typeface="+mj-lt"/>
              </a:rPr>
              <a:t>Has to involve machine learning in DSCS 6030</a:t>
            </a:r>
          </a:p>
          <a:p>
            <a:r>
              <a:rPr lang="en-US" dirty="0" smtClean="0">
                <a:solidFill>
                  <a:srgbClr val="CD0000"/>
                </a:solidFill>
                <a:latin typeface="+mj-lt"/>
              </a:rPr>
              <a:t>Have FUN!!!!</a:t>
            </a:r>
            <a:endParaRPr lang="en-US" dirty="0">
              <a:solidFill>
                <a:srgbClr val="CD0000"/>
              </a:solidFill>
              <a:latin typeface="+mj-lt"/>
            </a:endParaRPr>
          </a:p>
          <a:p>
            <a:pPr marL="533400" indent="-533400">
              <a:buNone/>
            </a:pPr>
            <a:endParaRPr lang="en-CA" altLang="en-US" b="1" dirty="0" smtClean="0"/>
          </a:p>
          <a:p>
            <a:pPr marL="533400" indent="-533400">
              <a:buNone/>
            </a:pPr>
            <a:endParaRPr lang="en-CA" altLang="en-US" sz="1400" b="1" dirty="0"/>
          </a:p>
          <a:p>
            <a:pPr marL="533400" indent="-533400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4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282" y="404813"/>
            <a:ext cx="7632700" cy="1079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CD0000"/>
                </a:solidFill>
              </a:rPr>
              <a:t>Step 2: Where to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9171" y="1484313"/>
            <a:ext cx="8382000" cy="4525962"/>
          </a:xfrm>
        </p:spPr>
        <p:txBody>
          <a:bodyPr>
            <a:normAutofit/>
          </a:bodyPr>
          <a:lstStyle/>
          <a:p>
            <a:pPr marL="457200" indent="-457200" algn="ctr"/>
            <a:endParaRPr lang="en-US" altLang="en-US" b="1" dirty="0">
              <a:latin typeface="+mj-lt"/>
            </a:endParaRPr>
          </a:p>
          <a:p>
            <a:pPr marL="457200" indent="-457200"/>
            <a:r>
              <a:rPr lang="en-US" altLang="en-US" dirty="0" smtClean="0">
                <a:latin typeface="+mj-lt"/>
              </a:rPr>
              <a:t>Google (and other search engines)</a:t>
            </a:r>
          </a:p>
          <a:p>
            <a:pPr marL="457200" indent="-457200"/>
            <a:r>
              <a:rPr lang="en-US" altLang="en-US" dirty="0" smtClean="0">
                <a:latin typeface="+mj-lt"/>
              </a:rPr>
              <a:t>Academic Literature </a:t>
            </a:r>
          </a:p>
          <a:p>
            <a:pPr marL="1155700" lvl="1" indent="-457200">
              <a:buClr>
                <a:schemeClr val="tx2"/>
              </a:buClr>
            </a:pPr>
            <a:r>
              <a:rPr lang="en-US" altLang="en-US" sz="2800" dirty="0" smtClean="0">
                <a:latin typeface="+mj-lt"/>
              </a:rPr>
              <a:t>Books, scholarly journal articles</a:t>
            </a:r>
          </a:p>
          <a:p>
            <a:pPr marL="1155700" lvl="1" indent="-457200">
              <a:buClr>
                <a:schemeClr val="tx2"/>
              </a:buClr>
            </a:pPr>
            <a:r>
              <a:rPr lang="en-US" altLang="en-US" sz="2800" dirty="0" smtClean="0">
                <a:latin typeface="+mj-lt"/>
              </a:rPr>
              <a:t>Dissertations</a:t>
            </a:r>
          </a:p>
          <a:p>
            <a:pPr marL="457200" indent="-457200"/>
            <a:r>
              <a:rPr lang="en-US" altLang="en-US" dirty="0" smtClean="0">
                <a:latin typeface="+mj-lt"/>
              </a:rPr>
              <a:t>Government documents</a:t>
            </a:r>
          </a:p>
          <a:p>
            <a:pPr marL="457200" indent="-457200"/>
            <a:r>
              <a:rPr lang="en-US" altLang="en-US" dirty="0">
                <a:latin typeface="+mj-lt"/>
              </a:rPr>
              <a:t>Papers published by professional </a:t>
            </a:r>
            <a:r>
              <a:rPr lang="en-US" altLang="en-US" dirty="0" smtClean="0">
                <a:latin typeface="+mj-lt"/>
              </a:rPr>
              <a:t>conferences</a:t>
            </a:r>
          </a:p>
          <a:p>
            <a:pPr marL="0" indent="0">
              <a:buNone/>
            </a:pP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7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Where to Search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846" y="1690688"/>
            <a:ext cx="10515600" cy="4971010"/>
          </a:xfrm>
        </p:spPr>
        <p:txBody>
          <a:bodyPr>
            <a:noAutofit/>
          </a:bodyPr>
          <a:lstStyle/>
          <a:p>
            <a:pPr>
              <a:lnSpc>
                <a:spcPct val="155000"/>
              </a:lnSpc>
              <a:buNone/>
            </a:pPr>
            <a:r>
              <a:rPr lang="en-US" sz="3200" dirty="0" smtClean="0">
                <a:latin typeface="+mj-lt"/>
              </a:rPr>
              <a:t>ACM </a:t>
            </a:r>
            <a:r>
              <a:rPr lang="en-US" sz="3200" dirty="0">
                <a:latin typeface="+mj-lt"/>
              </a:rPr>
              <a:t>Digital Library </a:t>
            </a:r>
            <a:r>
              <a:rPr lang="en-US" sz="3200" dirty="0">
                <a:latin typeface="+mj-lt"/>
                <a:hlinkClick r:id="rId3"/>
              </a:rPr>
              <a:t>http://dl.acm.org</a:t>
            </a:r>
            <a:r>
              <a:rPr lang="en-US" sz="3200" dirty="0" smtClean="0">
                <a:latin typeface="+mj-lt"/>
                <a:hlinkClick r:id="rId3"/>
              </a:rPr>
              <a:t>/</a:t>
            </a:r>
            <a:endParaRPr lang="en-US" sz="3200" dirty="0" smtClean="0">
              <a:latin typeface="+mj-lt"/>
            </a:endParaRPr>
          </a:p>
          <a:p>
            <a:pPr>
              <a:lnSpc>
                <a:spcPct val="155000"/>
              </a:lnSpc>
              <a:buNone/>
            </a:pPr>
            <a:r>
              <a:rPr lang="en-US" sz="3200" dirty="0">
                <a:latin typeface="+mj-lt"/>
              </a:rPr>
              <a:t>IEEE </a:t>
            </a:r>
            <a:r>
              <a:rPr lang="en-US" sz="3200" dirty="0" err="1">
                <a:latin typeface="+mj-lt"/>
              </a:rPr>
              <a:t>Xplore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latin typeface="+mj-lt"/>
                <a:hlinkClick r:id="rId4"/>
              </a:rPr>
              <a:t>http://</a:t>
            </a:r>
            <a:r>
              <a:rPr lang="en-US" sz="3200" dirty="0" smtClean="0">
                <a:latin typeface="+mj-lt"/>
                <a:hlinkClick r:id="rId4"/>
              </a:rPr>
              <a:t>ieeexplore.ieee.org/Xplore/home.jsp</a:t>
            </a:r>
            <a:endParaRPr lang="en-US" sz="3200" dirty="0" smtClean="0">
              <a:latin typeface="+mj-lt"/>
            </a:endParaRPr>
          </a:p>
          <a:p>
            <a:pPr>
              <a:lnSpc>
                <a:spcPct val="155000"/>
              </a:lnSpc>
              <a:buNone/>
            </a:pPr>
            <a:r>
              <a:rPr lang="en-US" sz="3200" dirty="0">
                <a:latin typeface="+mj-lt"/>
              </a:rPr>
              <a:t>Google Scholar </a:t>
            </a:r>
            <a:r>
              <a:rPr lang="en-US" sz="3200" dirty="0">
                <a:latin typeface="+mj-lt"/>
                <a:hlinkClick r:id="rId5"/>
              </a:rPr>
              <a:t>http://scholar.google.com</a:t>
            </a:r>
            <a:r>
              <a:rPr lang="en-US" sz="3200" dirty="0" smtClean="0">
                <a:latin typeface="+mj-lt"/>
                <a:hlinkClick r:id="rId5"/>
              </a:rPr>
              <a:t>/</a:t>
            </a:r>
            <a:endParaRPr lang="en-US" sz="3200" dirty="0" smtClean="0">
              <a:latin typeface="+mj-lt"/>
            </a:endParaRPr>
          </a:p>
          <a:p>
            <a:pPr>
              <a:lnSpc>
                <a:spcPct val="155000"/>
              </a:lnSpc>
              <a:buNone/>
            </a:pPr>
            <a:r>
              <a:rPr lang="en-US" sz="3200" dirty="0" err="1" smtClean="0">
                <a:latin typeface="+mj-lt"/>
              </a:rPr>
              <a:t>SpringerLink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+mj-lt"/>
                <a:hlinkClick r:id="rId6"/>
              </a:rPr>
              <a:t>http://link.springer.com</a:t>
            </a:r>
            <a:r>
              <a:rPr lang="en-US" sz="3200" dirty="0" smtClean="0">
                <a:latin typeface="+mj-lt"/>
                <a:hlinkClick r:id="rId6"/>
              </a:rPr>
              <a:t>/</a:t>
            </a:r>
            <a:endParaRPr lang="en-US" sz="3200" dirty="0" smtClean="0">
              <a:latin typeface="+mj-lt"/>
            </a:endParaRPr>
          </a:p>
          <a:p>
            <a:pPr>
              <a:lnSpc>
                <a:spcPct val="155000"/>
              </a:lnSpc>
              <a:buNone/>
            </a:pPr>
            <a:r>
              <a:rPr lang="en-US" sz="3200" dirty="0" smtClean="0">
                <a:latin typeface="+mj-lt"/>
              </a:rPr>
              <a:t>Google, Yahoo, </a:t>
            </a:r>
            <a:r>
              <a:rPr lang="en-US" sz="3200" dirty="0" err="1" smtClean="0">
                <a:latin typeface="+mj-lt"/>
              </a:rPr>
              <a:t>etc</a:t>
            </a:r>
            <a:r>
              <a:rPr lang="en-US" sz="3200" dirty="0" smtClean="0">
                <a:latin typeface="+mj-lt"/>
              </a:rPr>
              <a:t>,</a:t>
            </a:r>
            <a:endParaRPr lang="en-US" sz="3200" dirty="0">
              <a:latin typeface="+mj-lt"/>
            </a:endParaRPr>
          </a:p>
          <a:p>
            <a:pPr>
              <a:lnSpc>
                <a:spcPct val="155000"/>
              </a:lnSpc>
              <a:buNone/>
            </a:pPr>
            <a:endParaRPr lang="en-US" sz="3200" dirty="0" smtClean="0">
              <a:latin typeface="+mj-lt"/>
            </a:endParaRPr>
          </a:p>
          <a:p>
            <a:pPr>
              <a:lnSpc>
                <a:spcPct val="155000"/>
              </a:lnSpc>
              <a:buNone/>
            </a:pPr>
            <a:endParaRPr lang="en-US" sz="3200" dirty="0" smtClean="0">
              <a:latin typeface="+mj-lt"/>
            </a:endParaRPr>
          </a:p>
          <a:p>
            <a:pPr>
              <a:lnSpc>
                <a:spcPct val="155000"/>
              </a:lnSpc>
              <a:buNone/>
            </a:pPr>
            <a:endParaRPr lang="en-US" sz="3600" dirty="0" smtClean="0"/>
          </a:p>
          <a:p>
            <a:pPr>
              <a:lnSpc>
                <a:spcPct val="155000"/>
              </a:lnSpc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7252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D0000"/>
                </a:solidFill>
              </a:rPr>
              <a:t>Machine Learning </a:t>
            </a:r>
            <a:r>
              <a:rPr lang="tr-TR" altLang="en-US" sz="4000" dirty="0" smtClean="0">
                <a:solidFill>
                  <a:srgbClr val="CD0000"/>
                </a:solidFill>
              </a:rPr>
              <a:t>Journals</a:t>
            </a:r>
            <a:endParaRPr lang="tr-TR" altLang="en-US" sz="4000" dirty="0">
              <a:solidFill>
                <a:srgbClr val="CD0000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r-TR" altLang="en-US" dirty="0">
                <a:latin typeface="+mj-lt"/>
              </a:rPr>
              <a:t>Journal of Machine Learning Research </a:t>
            </a:r>
            <a:r>
              <a:rPr lang="tr-TR" altLang="en-US" dirty="0">
                <a:latin typeface="+mj-lt"/>
                <a:hlinkClick r:id="rId2"/>
              </a:rPr>
              <a:t>www.jmlr.org</a:t>
            </a:r>
            <a:endParaRPr lang="tr-TR" altLang="en-US" dirty="0">
              <a:latin typeface="+mj-lt"/>
            </a:endParaRPr>
          </a:p>
          <a:p>
            <a:r>
              <a:rPr lang="tr-TR" altLang="en-US" dirty="0">
                <a:latin typeface="+mj-lt"/>
              </a:rPr>
              <a:t>Machine Learning </a:t>
            </a:r>
          </a:p>
          <a:p>
            <a:r>
              <a:rPr lang="tr-TR" altLang="en-US" dirty="0">
                <a:latin typeface="+mj-lt"/>
              </a:rPr>
              <a:t>Neural Computation</a:t>
            </a:r>
          </a:p>
          <a:p>
            <a:r>
              <a:rPr lang="tr-TR" altLang="en-US" dirty="0">
                <a:latin typeface="+mj-lt"/>
              </a:rPr>
              <a:t>Neural Networks</a:t>
            </a:r>
          </a:p>
          <a:p>
            <a:r>
              <a:rPr lang="tr-TR" altLang="en-US" dirty="0">
                <a:latin typeface="+mj-lt"/>
              </a:rPr>
              <a:t>IEEE Transactions on Neural Networks</a:t>
            </a:r>
          </a:p>
          <a:p>
            <a:r>
              <a:rPr lang="tr-TR" altLang="en-US" dirty="0">
                <a:latin typeface="+mj-lt"/>
              </a:rPr>
              <a:t>IEEE Transactions on Pattern Analysis and Machine Intelligence</a:t>
            </a:r>
          </a:p>
          <a:p>
            <a:r>
              <a:rPr lang="tr-TR" altLang="en-US" dirty="0">
                <a:latin typeface="+mj-lt"/>
              </a:rPr>
              <a:t>Annals of Statistics</a:t>
            </a:r>
          </a:p>
          <a:p>
            <a:r>
              <a:rPr lang="tr-TR" altLang="en-US" dirty="0">
                <a:latin typeface="+mj-lt"/>
              </a:rPr>
              <a:t>Journal of the American Statistical Association</a:t>
            </a:r>
          </a:p>
          <a:p>
            <a:r>
              <a:rPr lang="tr-TR" altLang="en-US" dirty="0"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386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1377</Words>
  <Application>Microsoft Office PowerPoint</Application>
  <PresentationFormat>Widescreen</PresentationFormat>
  <Paragraphs>317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 Unicode MS</vt:lpstr>
      <vt:lpstr>MS PGothic</vt:lpstr>
      <vt:lpstr>Arial</vt:lpstr>
      <vt:lpstr>Calibri</vt:lpstr>
      <vt:lpstr>Calibri Light</vt:lpstr>
      <vt:lpstr>Courier New</vt:lpstr>
      <vt:lpstr>Lato</vt:lpstr>
      <vt:lpstr>Lucida Sans</vt:lpstr>
      <vt:lpstr>Symbol</vt:lpstr>
      <vt:lpstr>Times</vt:lpstr>
      <vt:lpstr>Wingdings</vt:lpstr>
      <vt:lpstr>Office Theme</vt:lpstr>
      <vt:lpstr>DSCS 6030 Intro to Data Mining and Machine Learning</vt:lpstr>
      <vt:lpstr>Topics</vt:lpstr>
      <vt:lpstr>What is research? Original Research</vt:lpstr>
      <vt:lpstr>What is a Literature Review?</vt:lpstr>
      <vt:lpstr>Steps in a Literature Review</vt:lpstr>
      <vt:lpstr>Step 1: Research Topic</vt:lpstr>
      <vt:lpstr>Step 2: Where to Search</vt:lpstr>
      <vt:lpstr>Where to Search</vt:lpstr>
      <vt:lpstr>Machine Learning Journals</vt:lpstr>
      <vt:lpstr>Machine Learning Conferences</vt:lpstr>
      <vt:lpstr>Step 3:  Appropriate Search Terms</vt:lpstr>
      <vt:lpstr>Step 4:  Determine relevant literature</vt:lpstr>
      <vt:lpstr>Step 5: Analyze, Synthesize and Summarize </vt:lpstr>
      <vt:lpstr>Step 5: Analyze, Synthesize and Summarize </vt:lpstr>
      <vt:lpstr>Step 5: Analyze, Synthesize and Summarize </vt:lpstr>
      <vt:lpstr>Step 5: Analyze, Synthesize and Summarize </vt:lpstr>
      <vt:lpstr>Machine Learning Datasets</vt:lpstr>
      <vt:lpstr>https://www.data.gov/</vt:lpstr>
      <vt:lpstr>Datasets API</vt:lpstr>
      <vt:lpstr>Datasets Dumps</vt:lpstr>
      <vt:lpstr>Datasets Dumps</vt:lpstr>
      <vt:lpstr>Datasets Scraping/Crawling</vt:lpstr>
      <vt:lpstr>Datasets Sensors</vt:lpstr>
      <vt:lpstr>Algorithms</vt:lpstr>
      <vt:lpstr>Algorithms</vt:lpstr>
      <vt:lpstr>Evaluation</vt:lpstr>
      <vt:lpstr>How fast does it work?</vt:lpstr>
      <vt:lpstr>How fast does it work?</vt:lpstr>
      <vt:lpstr>How does is scale?</vt:lpstr>
      <vt:lpstr>How does is scale? Big-O, , </vt:lpstr>
      <vt:lpstr>How much memory does it use?</vt:lpstr>
      <vt:lpstr>Precision and Recall</vt:lpstr>
      <vt:lpstr>Difficulties in using precision/recall</vt:lpstr>
      <vt:lpstr>ROC Analysis History</vt:lpstr>
      <vt:lpstr>ROC (Receiver Operating Characteristic) curve analysis</vt:lpstr>
      <vt:lpstr>ROC analysis</vt:lpstr>
      <vt:lpstr>ROC analysis</vt:lpstr>
      <vt:lpstr>Evaluation – Finding a Gold Standard</vt:lpstr>
    </vt:vector>
  </TitlesOfParts>
  <Company>CCIS - 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Nik Brown</cp:lastModifiedBy>
  <cp:revision>409</cp:revision>
  <dcterms:created xsi:type="dcterms:W3CDTF">2013-09-03T20:38:17Z</dcterms:created>
  <dcterms:modified xsi:type="dcterms:W3CDTF">2015-09-16T22:40:38Z</dcterms:modified>
</cp:coreProperties>
</file>