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56" r:id="rId3"/>
    <p:sldId id="257" r:id="rId4"/>
    <p:sldId id="258" r:id="rId5"/>
    <p:sldId id="268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1055-2A69-4037-AC7D-0ACCC9B43C7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7E9E6-33CE-45B3-8178-E9DCF10C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7E9E6-33CE-45B3-8178-E9DCF10C4B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72D7-BABC-49B6-81C5-0A7D886D7AF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53B3-2E90-4ADB-BAE6-6BEE8826076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5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72D7-BABC-49B6-81C5-0A7D886D7AF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53B3-2E90-4ADB-BAE6-6BEE88260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8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72D7-BABC-49B6-81C5-0A7D886D7AF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53B3-2E90-4ADB-BAE6-6BEE88260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7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72D7-BABC-49B6-81C5-0A7D886D7AF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53B3-2E90-4ADB-BAE6-6BEE88260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72D7-BABC-49B6-81C5-0A7D886D7AF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53B3-2E90-4ADB-BAE6-6BEE8826076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5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72D7-BABC-49B6-81C5-0A7D886D7AF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53B3-2E90-4ADB-BAE6-6BEE88260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7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72D7-BABC-49B6-81C5-0A7D886D7AF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53B3-2E90-4ADB-BAE6-6BEE88260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7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72D7-BABC-49B6-81C5-0A7D886D7AF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53B3-2E90-4ADB-BAE6-6BEE88260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72D7-BABC-49B6-81C5-0A7D886D7AF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53B3-2E90-4ADB-BAE6-6BEE88260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9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0972D7-BABC-49B6-81C5-0A7D886D7AF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553B3-2E90-4ADB-BAE6-6BEE88260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72D7-BABC-49B6-81C5-0A7D886D7AF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53B3-2E90-4ADB-BAE6-6BEE88260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0972D7-BABC-49B6-81C5-0A7D886D7AF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4553B3-2E90-4ADB-BAE6-6BEE8826076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15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Machine Learning</a:t>
            </a:r>
            <a:br>
              <a:rPr lang="en-US" sz="6600" dirty="0" smtClean="0"/>
            </a:br>
            <a:r>
              <a:rPr lang="en-US" sz="6600" dirty="0" smtClean="0"/>
              <a:t>Spring ’16</a:t>
            </a:r>
            <a:br>
              <a:rPr lang="en-US" sz="6600" dirty="0" smtClean="0"/>
            </a:br>
            <a:r>
              <a:rPr lang="en-US" sz="6600" dirty="0" smtClean="0"/>
              <a:t>Final Project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Romil </a:t>
            </a:r>
            <a:r>
              <a:rPr lang="en-US" dirty="0" smtClean="0"/>
              <a:t>Shah</a:t>
            </a:r>
            <a:endParaRPr lang="en-US" dirty="0" smtClean="0"/>
          </a:p>
          <a:p>
            <a:r>
              <a:rPr lang="en-US" dirty="0" smtClean="0"/>
              <a:t>NUID: 001673595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r>
              <a:rPr lang="en-US" dirty="0" smtClean="0"/>
              <a:t>Supervised Learning:</a:t>
            </a:r>
          </a:p>
          <a:p>
            <a:r>
              <a:rPr lang="en-US" dirty="0" smtClean="0"/>
              <a:t>1. k-NN – Used without the missing data</a:t>
            </a:r>
          </a:p>
          <a:p>
            <a:r>
              <a:rPr lang="en-US" dirty="0" smtClean="0"/>
              <a:t>2. </a:t>
            </a:r>
            <a:r>
              <a:rPr lang="en-US" dirty="0"/>
              <a:t>k</a:t>
            </a:r>
            <a:r>
              <a:rPr lang="en-US" dirty="0" smtClean="0"/>
              <a:t>-NN – Used with the missing data and recovering the data using PCA</a:t>
            </a: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Unsupervised:</a:t>
            </a:r>
          </a:p>
          <a:p>
            <a:r>
              <a:rPr lang="en-US" dirty="0" smtClean="0"/>
              <a:t>1. K-means – Clustering based on the data without any missing points</a:t>
            </a:r>
          </a:p>
          <a:p>
            <a:r>
              <a:rPr lang="en-US" dirty="0" smtClean="0"/>
              <a:t>2. K-means – Clustering after recovering the missing data using PCA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956" y="3980406"/>
            <a:ext cx="6393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Approach for missing data: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First </a:t>
            </a:r>
            <a:r>
              <a:rPr lang="en-US" sz="2000" dirty="0"/>
              <a:t>do PCA analysis.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Determine </a:t>
            </a:r>
            <a:r>
              <a:rPr lang="en-US" sz="2000" dirty="0"/>
              <a:t>the number of unique groups (clusters) based on PCA </a:t>
            </a:r>
            <a:r>
              <a:rPr lang="en-US" sz="2000" dirty="0" smtClean="0"/>
              <a:t>results</a:t>
            </a:r>
            <a:endParaRPr lang="en-US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After </a:t>
            </a:r>
            <a:r>
              <a:rPr lang="en-US" sz="2000" dirty="0"/>
              <a:t>determining the number of clusters, apply k-means clustering to do the </a:t>
            </a:r>
            <a:r>
              <a:rPr lang="en-US" sz="2000" dirty="0" smtClean="0"/>
              <a:t>classification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410" y="4949902"/>
            <a:ext cx="37528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3840" y="4702265"/>
            <a:ext cx="18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K-NN</a:t>
            </a:r>
          </a:p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8920" y="4702265"/>
            <a:ext cx="18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03440" y="4631174"/>
            <a:ext cx="18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K-NN</a:t>
            </a:r>
          </a:p>
          <a:p>
            <a:r>
              <a:rPr lang="en-US" dirty="0" smtClean="0"/>
              <a:t>Predicted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3780" y="4630629"/>
            <a:ext cx="18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Predicted Data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" y="1850390"/>
            <a:ext cx="2857500" cy="28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610" y="1850390"/>
            <a:ext cx="2857500" cy="28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30" y="1850390"/>
            <a:ext cx="2857500" cy="28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340" y="1850390"/>
            <a:ext cx="2857500" cy="285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0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Time &amp; Accuracy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07553"/>
              </p:ext>
            </p:extLst>
          </p:nvPr>
        </p:nvGraphicFramePr>
        <p:xfrm>
          <a:off x="1097280" y="1848930"/>
          <a:ext cx="10083800" cy="3831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2061512797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1385364701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50434474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852525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3167548"/>
                    </a:ext>
                  </a:extLst>
                </a:gridCol>
              </a:tblGrid>
              <a:tr h="389570">
                <a:tc rowSpan="2">
                  <a:txBody>
                    <a:bodyPr/>
                    <a:lstStyle/>
                    <a:p>
                      <a:pPr marL="4127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Labeled Small Dataset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Unlabeled Large Dataset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951465"/>
                  </a:ext>
                </a:extLst>
              </a:tr>
              <a:tr h="389570">
                <a:tc vMerge="1">
                  <a:txBody>
                    <a:bodyPr/>
                    <a:lstStyle/>
                    <a:p>
                      <a:pPr marL="4127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9314225"/>
                  </a:ext>
                </a:extLst>
              </a:tr>
              <a:tr h="515513">
                <a:tc>
                  <a:txBody>
                    <a:bodyPr/>
                    <a:lstStyle/>
                    <a:p>
                      <a:pPr marL="0" marR="0" indent="32702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SVM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32512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45.0857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32512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54.76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3722451"/>
                  </a:ext>
                </a:extLst>
              </a:tr>
              <a:tr h="515513">
                <a:tc>
                  <a:txBody>
                    <a:bodyPr/>
                    <a:lstStyle/>
                    <a:p>
                      <a:pPr marL="0" marR="0" indent="32702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Naïve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32512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1.4973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32512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78.57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3735216"/>
                  </a:ext>
                </a:extLst>
              </a:tr>
              <a:tr h="486184">
                <a:tc>
                  <a:txBody>
                    <a:bodyPr/>
                    <a:lstStyle/>
                    <a:p>
                      <a:pPr marL="0" marR="0" indent="32702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k-NN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32512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0.6692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32512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9591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1.3866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9591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85.97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4535800"/>
                  </a:ext>
                </a:extLst>
              </a:tr>
              <a:tr h="498991">
                <a:tc>
                  <a:txBody>
                    <a:bodyPr/>
                    <a:lstStyle/>
                    <a:p>
                      <a:pPr marL="0" marR="0" indent="32702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k-Means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32512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0.4790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32512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50.57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9591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0.8486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9591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91.39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666054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indent="32702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PCA + Naïve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9591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1.5694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9591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263775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indent="32702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PCA + k-Means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857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1.4219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857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92.82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442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89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can be used for missing data and then K-Means or such algorithm can be applied</a:t>
            </a:r>
          </a:p>
          <a:p>
            <a:r>
              <a:rPr lang="en-US" dirty="0" smtClean="0"/>
              <a:t>Supervised learning is more suitable for labeled and smaller data and Unsupervised is more suitable for unlabeled and large dataset</a:t>
            </a:r>
          </a:p>
          <a:p>
            <a:r>
              <a:rPr lang="en-US" dirty="0" smtClean="0"/>
              <a:t>Tradeoff between computation time and accuracy for large dataset with missing data</a:t>
            </a:r>
          </a:p>
          <a:p>
            <a:r>
              <a:rPr lang="en-US" dirty="0" smtClean="0"/>
              <a:t>But using PCA the missing data problem is mitigated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8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845734"/>
            <a:ext cx="11887200" cy="402336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Datasets:</a:t>
            </a:r>
          </a:p>
          <a:p>
            <a:r>
              <a:rPr lang="en-US" sz="1600" dirty="0" smtClean="0"/>
              <a:t>1. </a:t>
            </a:r>
            <a:r>
              <a:rPr lang="en-US" sz="1600" dirty="0"/>
              <a:t>Speech </a:t>
            </a:r>
            <a:r>
              <a:rPr lang="en-US" sz="1600" dirty="0" smtClean="0"/>
              <a:t>data: </a:t>
            </a:r>
            <a:r>
              <a:rPr lang="en-US" sz="1600" dirty="0" smtClean="0">
                <a:solidFill>
                  <a:srgbClr val="FF0000"/>
                </a:solidFill>
              </a:rPr>
              <a:t>http</a:t>
            </a:r>
            <a:r>
              <a:rPr lang="en-US" sz="1600" dirty="0">
                <a:solidFill>
                  <a:srgbClr val="FF0000"/>
                </a:solidFill>
              </a:rPr>
              <a:t>://archive.ics.uci.edu/ml/datasets/Parkinson+Speech+Dataset+with++Multiple+Types+of+Sound+Recordings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2. Gait, Speed</a:t>
            </a:r>
            <a:r>
              <a:rPr lang="en-US" sz="1600" dirty="0"/>
              <a:t>, Walk data: </a:t>
            </a:r>
            <a:r>
              <a:rPr lang="en-US" sz="1600" dirty="0">
                <a:solidFill>
                  <a:srgbClr val="FF0000"/>
                </a:solidFill>
              </a:rPr>
              <a:t>https://</a:t>
            </a:r>
            <a:r>
              <a:rPr lang="en-US" sz="1600" dirty="0" smtClean="0">
                <a:solidFill>
                  <a:srgbClr val="FF0000"/>
                </a:solidFill>
              </a:rPr>
              <a:t>archive.ics.uci.edu/ml/datasets/Daphnet+Freezing+of+Gait</a:t>
            </a:r>
          </a:p>
          <a:p>
            <a:endParaRPr lang="en-US" sz="1600" dirty="0" smtClean="0"/>
          </a:p>
          <a:p>
            <a:r>
              <a:rPr lang="en-US" sz="1600" dirty="0" smtClean="0"/>
              <a:t>Other:</a:t>
            </a:r>
          </a:p>
          <a:p>
            <a:pPr marL="117475" indent="-61913"/>
            <a:r>
              <a:rPr lang="en-US" sz="1600" dirty="0" smtClean="0"/>
              <a:t>1. “Parkinson's </a:t>
            </a:r>
            <a:r>
              <a:rPr lang="en-US" sz="1600" dirty="0"/>
              <a:t>disease: clinical features and diagnosis</a:t>
            </a:r>
            <a:r>
              <a:rPr lang="en-US" sz="1600" dirty="0" smtClean="0"/>
              <a:t>”, </a:t>
            </a:r>
            <a:r>
              <a:rPr lang="en-US" sz="1600" dirty="0" smtClean="0">
                <a:solidFill>
                  <a:srgbClr val="FF0000"/>
                </a:solidFill>
              </a:rPr>
              <a:t>http</a:t>
            </a:r>
            <a:r>
              <a:rPr lang="en-US" sz="1600" dirty="0">
                <a:solidFill>
                  <a:srgbClr val="FF0000"/>
                </a:solidFill>
              </a:rPr>
              <a:t>://</a:t>
            </a:r>
            <a:r>
              <a:rPr lang="en-US" sz="1600" dirty="0" smtClean="0">
                <a:solidFill>
                  <a:srgbClr val="FF0000"/>
                </a:solidFill>
              </a:rPr>
              <a:t>www.ncbi.nlm.nih.gov/pubmed/18344392</a:t>
            </a:r>
          </a:p>
          <a:p>
            <a:pPr marL="117475" indent="-61913"/>
            <a:r>
              <a:rPr lang="en-US" sz="1600" dirty="0" smtClean="0"/>
              <a:t>2</a:t>
            </a:r>
            <a:r>
              <a:rPr lang="en-US" sz="1600" dirty="0"/>
              <a:t>. “A Machine Learning Approach to Diagnosis of Parkinson’s Disease”,</a:t>
            </a:r>
          </a:p>
          <a:p>
            <a:pPr marL="117475" indent="-61913"/>
            <a:r>
              <a:rPr lang="en-US" sz="1600" dirty="0">
                <a:solidFill>
                  <a:srgbClr val="FF0000"/>
                </a:solidFill>
              </a:rPr>
              <a:t>http://</a:t>
            </a:r>
            <a:r>
              <a:rPr lang="en-US" sz="1600" dirty="0" smtClean="0">
                <a:solidFill>
                  <a:srgbClr val="FF0000"/>
                </a:solidFill>
              </a:rPr>
              <a:t>scholarship.claremont.edu/cgi/viewcontent.cgi?article=1784&amp;context=cmc_theses</a:t>
            </a:r>
          </a:p>
          <a:p>
            <a:pPr marL="117475" indent="-61913"/>
            <a:r>
              <a:rPr lang="en-US" sz="1600" dirty="0" smtClean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rgbClr val="FF0000"/>
                </a:solidFill>
              </a:rPr>
              <a:t>http://</a:t>
            </a:r>
            <a:r>
              <a:rPr lang="en-US" sz="1600" dirty="0" smtClean="0">
                <a:solidFill>
                  <a:srgbClr val="FF0000"/>
                </a:solidFill>
              </a:rPr>
              <a:t>www.mathworks.com/help/stats/supervised-learning-machine-learning-workflow-andalgorithms.</a:t>
            </a:r>
            <a:r>
              <a:rPr lang="en-US" sz="1600" dirty="0" smtClean="0">
                <a:solidFill>
                  <a:srgbClr val="FF0000"/>
                </a:solidFill>
              </a:rPr>
              <a:t>h</a:t>
            </a:r>
            <a:r>
              <a:rPr lang="en-US" sz="1600" dirty="0" smtClean="0">
                <a:solidFill>
                  <a:srgbClr val="FF0000"/>
                </a:solidFill>
              </a:rPr>
              <a:t>tml</a:t>
            </a:r>
          </a:p>
          <a:p>
            <a:pPr marL="117475" indent="-61913"/>
            <a:r>
              <a:rPr lang="en-US" sz="1600" dirty="0" smtClean="0">
                <a:solidFill>
                  <a:schemeClr val="tx1"/>
                </a:solidFill>
              </a:rPr>
              <a:t>4. </a:t>
            </a:r>
            <a:r>
              <a:rPr lang="en-US" sz="1600" dirty="0"/>
              <a:t>https://physionet.org/pn3/gaitpdb</a:t>
            </a:r>
            <a:r>
              <a:rPr lang="en-US" sz="1600" dirty="0" smtClean="0"/>
              <a:t>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059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Parkinson’s Disease </a:t>
            </a:r>
            <a:r>
              <a:rPr lang="en-US" dirty="0" smtClean="0"/>
              <a:t>and Machine </a:t>
            </a:r>
            <a:r>
              <a:rPr lang="en-US" dirty="0"/>
              <a:t>Learning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888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Detection and separation of Healthy and PD patients</a:t>
            </a:r>
          </a:p>
          <a:p>
            <a:pPr algn="l"/>
            <a:r>
              <a:rPr lang="en-US" dirty="0" smtClean="0"/>
              <a:t>Based on 2 patterns: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Speech Pattern Data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Gait, Speed, EMG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388629" cy="4023360"/>
          </a:xfrm>
        </p:spPr>
        <p:txBody>
          <a:bodyPr/>
          <a:lstStyle/>
          <a:p>
            <a:r>
              <a:rPr lang="en-US" dirty="0" smtClean="0"/>
              <a:t>Annually over 200,000 are affected, speech and muscles are affected</a:t>
            </a:r>
          </a:p>
          <a:p>
            <a:r>
              <a:rPr lang="en-US" dirty="0" smtClean="0"/>
              <a:t>Diagnosis involves medical history only</a:t>
            </a:r>
          </a:p>
          <a:p>
            <a:r>
              <a:rPr lang="en-US" dirty="0" smtClean="0"/>
              <a:t>Incurable but early diagnosis leads to </a:t>
            </a:r>
            <a:r>
              <a:rPr lang="en-US" dirty="0" smtClean="0"/>
              <a:t>reduction of effects</a:t>
            </a:r>
            <a:endParaRPr lang="en-US" dirty="0" smtClean="0"/>
          </a:p>
          <a:p>
            <a:r>
              <a:rPr lang="en-US" dirty="0" smtClean="0"/>
              <a:t>Using walk and speech data of healthy and PD patients help in diagnosis and labelling</a:t>
            </a:r>
          </a:p>
          <a:p>
            <a:r>
              <a:rPr lang="en-US" dirty="0" smtClean="0"/>
              <a:t>Using ML algorithms to predict</a:t>
            </a:r>
          </a:p>
        </p:txBody>
      </p:sp>
      <p:pic>
        <p:nvPicPr>
          <p:cNvPr id="1026" name="Picture 2" descr="http://image.slidesharecdn.com/senyukovamli-150813160627-lva1-app6892/95/machine-learning-applications-in-medicine-olga-senyukova-59-638.jpg?cb=143948209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22966" b="43915"/>
          <a:stretch/>
        </p:blipFill>
        <p:spPr bwMode="auto">
          <a:xfrm>
            <a:off x="1010978" y="4512037"/>
            <a:ext cx="6636731" cy="172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aquatictherapist.com/.a/6a00d83453c2c669e2011570bd82a8970b-p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30"/>
          <a:stretch/>
        </p:blipFill>
        <p:spPr bwMode="auto">
          <a:xfrm>
            <a:off x="8709552" y="609600"/>
            <a:ext cx="2532430" cy="291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345" y="6393874"/>
            <a:ext cx="12053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Images:</a:t>
            </a:r>
          </a:p>
          <a:p>
            <a:r>
              <a:rPr lang="en-US" sz="800" dirty="0" smtClean="0"/>
              <a:t>http</a:t>
            </a:r>
            <a:r>
              <a:rPr lang="en-US" sz="800" dirty="0"/>
              <a:t>://</a:t>
            </a:r>
            <a:r>
              <a:rPr lang="en-US" sz="800" dirty="0" smtClean="0"/>
              <a:t>www.aquatictherapist.com/index/2009/05/working-with-the-parkinsons-patient-in-water-download-the-2008-manual.html</a:t>
            </a:r>
            <a:endParaRPr lang="en-US" sz="800" dirty="0"/>
          </a:p>
        </p:txBody>
      </p:sp>
      <p:pic>
        <p:nvPicPr>
          <p:cNvPr id="1028" name="Picture 4" descr="https://i.makeagif.com/media/8-31-2015/f-iYOd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54" y="4356405"/>
            <a:ext cx="2689225" cy="151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0233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Features: (a) Jitter, (b) Shimmer, (c) Pitch, (d) Vocal fundamental frequencies</a:t>
            </a:r>
          </a:p>
          <a:p>
            <a:r>
              <a:rPr lang="en-US" sz="2000" dirty="0" smtClean="0"/>
              <a:t>Labeled dataset with 20 samples for healthy and 20 for PD patients</a:t>
            </a:r>
          </a:p>
          <a:p>
            <a:r>
              <a:rPr lang="en-US" sz="2000" dirty="0" smtClean="0"/>
              <a:t>Trained using supervised learning</a:t>
            </a:r>
          </a:p>
          <a:p>
            <a:r>
              <a:rPr lang="en-US" sz="2000" dirty="0" smtClean="0"/>
              <a:t>Clustering using unsupervised learning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507" y="2706022"/>
            <a:ext cx="3621936" cy="2711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40781" y="5453596"/>
            <a:ext cx="299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series of Feature 4: Jitter (rap)</a:t>
            </a:r>
          </a:p>
          <a:p>
            <a:r>
              <a:rPr lang="en-US" sz="1200" dirty="0" smtClean="0"/>
              <a:t>RED</a:t>
            </a:r>
            <a:r>
              <a:rPr lang="en-US" sz="1200" dirty="0" smtClean="0"/>
              <a:t>: Parkinson’s Patient</a:t>
            </a:r>
          </a:p>
          <a:p>
            <a:r>
              <a:rPr lang="en-US" sz="1200" dirty="0" smtClean="0"/>
              <a:t>BLUE: Healthy</a:t>
            </a:r>
          </a:p>
        </p:txBody>
      </p:sp>
    </p:spTree>
    <p:extLst>
      <p:ext uri="{BB962C8B-B14F-4D97-AF65-F5344CB8AC3E}">
        <p14:creationId xmlns:p14="http://schemas.microsoft.com/office/powerpoint/2010/main" val="86446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of Jitter and Shimmer</a:t>
            </a:r>
            <a:endParaRPr lang="en-US" dirty="0"/>
          </a:p>
        </p:txBody>
      </p:sp>
      <p:pic>
        <p:nvPicPr>
          <p:cNvPr id="6" name="Picture 2" descr="enter image description he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" t="2500" r="7060" b="5145"/>
          <a:stretch/>
        </p:blipFill>
        <p:spPr bwMode="auto">
          <a:xfrm>
            <a:off x="1233054" y="2205677"/>
            <a:ext cx="4303259" cy="320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nter image description he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0" t="3269" r="6550" b="5693"/>
          <a:stretch/>
        </p:blipFill>
        <p:spPr bwMode="auto">
          <a:xfrm>
            <a:off x="6584852" y="2239688"/>
            <a:ext cx="3896112" cy="313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Supervised Learning:</a:t>
            </a:r>
          </a:p>
          <a:p>
            <a:r>
              <a:rPr lang="en-US" dirty="0" smtClean="0"/>
              <a:t>1. SVM – 1040 points of form (xi,yi) with yi as </a:t>
            </a:r>
            <a:r>
              <a:rPr lang="en-US" dirty="0" smtClean="0"/>
              <a:t>labels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Hyperplane: w.x – b = 0</a:t>
            </a:r>
          </a:p>
          <a:p>
            <a:r>
              <a:rPr lang="en-US" dirty="0" smtClean="0"/>
              <a:t>2. Naïve Bayes – Probabilistic model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k-NN – Non parametric vote based neighbors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Unsupervised:</a:t>
            </a:r>
          </a:p>
          <a:p>
            <a:r>
              <a:rPr lang="en-US" dirty="0" smtClean="0"/>
              <a:t>1. K-means – Clustering based on the data rather than labels</a:t>
            </a:r>
          </a:p>
          <a:p>
            <a:r>
              <a:rPr lang="en-US" dirty="0" smtClean="0"/>
              <a:t>NP-hard problem </a:t>
            </a:r>
          </a:p>
          <a:p>
            <a:r>
              <a:rPr lang="en-US" dirty="0" smtClean="0"/>
              <a:t>Smaller dataset thus runs fast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67" y="2798619"/>
            <a:ext cx="4791075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79" y="5637924"/>
            <a:ext cx="4095750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379" y="4513504"/>
            <a:ext cx="3257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6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" y="1850390"/>
            <a:ext cx="2852420" cy="285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60" y="1850390"/>
            <a:ext cx="2852420" cy="285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80" y="1850390"/>
            <a:ext cx="2852420" cy="285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720" y="1850390"/>
            <a:ext cx="2857500" cy="28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513840" y="4702265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58920" y="4702265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3440" y="4631174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K-NN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23780" y="4630629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Gait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Features: (a) </a:t>
            </a:r>
            <a:r>
              <a:rPr lang="en-US" dirty="0" smtClean="0"/>
              <a:t>Ankle </a:t>
            </a:r>
            <a:r>
              <a:rPr lang="en-US" dirty="0" smtClean="0"/>
              <a:t>acceleration [</a:t>
            </a:r>
            <a:r>
              <a:rPr lang="en-US" dirty="0" err="1" smtClean="0"/>
              <a:t>x,y,z</a:t>
            </a:r>
            <a:r>
              <a:rPr lang="en-US" dirty="0"/>
              <a:t>]</a:t>
            </a:r>
            <a:r>
              <a:rPr lang="en-US" dirty="0" smtClean="0"/>
              <a:t>, </a:t>
            </a:r>
            <a:r>
              <a:rPr lang="en-US" dirty="0"/>
              <a:t>(b) </a:t>
            </a:r>
            <a:r>
              <a:rPr lang="en-US" dirty="0" smtClean="0"/>
              <a:t>Thigh </a:t>
            </a:r>
            <a:r>
              <a:rPr lang="en-US" dirty="0"/>
              <a:t>acceleration [</a:t>
            </a:r>
            <a:r>
              <a:rPr lang="en-US" dirty="0" err="1"/>
              <a:t>x,y,z</a:t>
            </a:r>
            <a:r>
              <a:rPr lang="en-US" dirty="0"/>
              <a:t>], </a:t>
            </a:r>
            <a:r>
              <a:rPr lang="en-US" dirty="0"/>
              <a:t>(c) </a:t>
            </a:r>
            <a:r>
              <a:rPr lang="en-US" dirty="0" smtClean="0"/>
              <a:t>Trunk </a:t>
            </a:r>
            <a:r>
              <a:rPr lang="en-US" dirty="0"/>
              <a:t>acceleration [</a:t>
            </a:r>
            <a:r>
              <a:rPr lang="en-US" dirty="0" err="1"/>
              <a:t>x,y,z</a:t>
            </a:r>
            <a:r>
              <a:rPr lang="en-US" dirty="0"/>
              <a:t>], </a:t>
            </a:r>
            <a:r>
              <a:rPr lang="en-US" dirty="0"/>
              <a:t>(</a:t>
            </a:r>
            <a:r>
              <a:rPr lang="en-US" dirty="0" smtClean="0"/>
              <a:t>d) Annotation for freezing</a:t>
            </a:r>
            <a:endParaRPr lang="en-US" dirty="0"/>
          </a:p>
          <a:p>
            <a:r>
              <a:rPr lang="en-US" dirty="0" smtClean="0"/>
              <a:t>Unlabeled dataset with missing data too</a:t>
            </a:r>
            <a:endParaRPr lang="en-US" dirty="0"/>
          </a:p>
          <a:p>
            <a:r>
              <a:rPr lang="en-US" dirty="0"/>
              <a:t>Trained using supervised learning</a:t>
            </a:r>
          </a:p>
          <a:p>
            <a:r>
              <a:rPr lang="en-US" dirty="0"/>
              <a:t>Clustering using unsupervised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Frozen gaits are peaks in the graph: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34" y="3174103"/>
            <a:ext cx="5318876" cy="2506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6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363" y="2161753"/>
            <a:ext cx="4928062" cy="36012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Healthy  vs PD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2319"/>
            <a:ext cx="4125190" cy="30938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3945" y="5116698"/>
            <a:ext cx="385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series of Feature 1: Ankles (horizontal acceleration)</a:t>
            </a:r>
          </a:p>
          <a:p>
            <a:r>
              <a:rPr lang="en-US" sz="1200" dirty="0" smtClean="0"/>
              <a:t>RED</a:t>
            </a:r>
            <a:r>
              <a:rPr lang="en-US" sz="1200" dirty="0" smtClean="0"/>
              <a:t>: </a:t>
            </a:r>
            <a:r>
              <a:rPr lang="en-US" sz="1200" dirty="0" smtClean="0"/>
              <a:t>Freezing points</a:t>
            </a:r>
            <a:endParaRPr lang="en-US" sz="1200" dirty="0" smtClean="0"/>
          </a:p>
          <a:p>
            <a:r>
              <a:rPr lang="en-US" sz="1200" dirty="0" smtClean="0"/>
              <a:t>BLUE: </a:t>
            </a:r>
            <a:r>
              <a:rPr lang="en-US" sz="1200" dirty="0" smtClean="0"/>
              <a:t>Normal walk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975381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</TotalTime>
  <Words>582</Words>
  <Application>Microsoft Office PowerPoint</Application>
  <PresentationFormat>Widescreen</PresentationFormat>
  <Paragraphs>130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Times New Roman</vt:lpstr>
      <vt:lpstr>Retrospect</vt:lpstr>
      <vt:lpstr>Machine Learning Spring ’16 Final Project</vt:lpstr>
      <vt:lpstr>Parkinson’s Disease and Machine Learning Algorithms</vt:lpstr>
      <vt:lpstr>Motivation</vt:lpstr>
      <vt:lpstr>Speech Pattern</vt:lpstr>
      <vt:lpstr>Scatter plot of Jitter and Shimmer</vt:lpstr>
      <vt:lpstr>Algorithms</vt:lpstr>
      <vt:lpstr>Results</vt:lpstr>
      <vt:lpstr>Gait Pattern</vt:lpstr>
      <vt:lpstr>Healthy  vs PD</vt:lpstr>
      <vt:lpstr>Algorithms</vt:lpstr>
      <vt:lpstr>Results</vt:lpstr>
      <vt:lpstr>Computation Time &amp; Accuracy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Shah</dc:creator>
  <cp:lastModifiedBy>Romil Shah</cp:lastModifiedBy>
  <cp:revision>23</cp:revision>
  <dcterms:created xsi:type="dcterms:W3CDTF">2016-04-27T11:55:58Z</dcterms:created>
  <dcterms:modified xsi:type="dcterms:W3CDTF">2016-04-27T18:27:33Z</dcterms:modified>
</cp:coreProperties>
</file>