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  <p:embeddedFont>
      <p:font typeface="Raleway Medium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0C18D3-C09F-44C4-B24F-40253F97428A}">
  <a:tblStyle styleId="{370C18D3-C09F-44C4-B24F-40253F9742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Hello everyone and thank you for joining us for our presentation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My name is Ram, and today with me Sam and Pack and We are exciting to present you our project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VISITATION ANALYSIS of TOP 3 National Parks in US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091c26f6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091c26f6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091c26f6a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091c26f6a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091c26f6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091c26f6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091c26f6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091c26f6a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091c26f6a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091c26f6a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a2ed7c0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5a2ed7c0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91c26f6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091c26f6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091c26f6a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091c26f6a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908b74fb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908b74fb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-"/>
            </a:pPr>
            <a:r>
              <a:rPr lang="en" sz="2800"/>
              <a:t>In our presentation today we are going to talk about: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/>
              <a:t>What inspired us for our project and questions that we tried to answer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/>
              <a:t>Data that we used and preprocessing steps we took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/>
              <a:t>Methodology that we followed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/>
              <a:t>Analysis that we conducted including Regression analysis and Spectral Analysis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/>
              <a:t>Our results and conclusion</a:t>
            </a:r>
            <a:endParaRPr sz="2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91c26f6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91c26f6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As you can see, we are very diverse team, and one of the things we have in common is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PURE LOVE and Passion for nature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That inspired us to conduct a time series analysis to find insights to better understand and predict the monthly visitor count for each park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To help us better understand it, we included WEATHER and GASOLINE prices as independent variables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believe that accurate predictions can aid in efficient park management, resource allocation, and enhancing visitor experiences.</a:t>
            </a:r>
            <a:endParaRPr sz="1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91c26f6a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91c26f6a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Here are top three questions that we had in our minds while working on this project</a:t>
            </a:r>
            <a:endParaRPr sz="2000"/>
          </a:p>
          <a:p>
            <a:pPr marL="914400" lvl="1" indent="-3619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What will be the monthly visitor count for each of the top three national parks in the next 5 months?</a:t>
            </a:r>
            <a:endParaRPr sz="2100">
              <a:solidFill>
                <a:schemeClr val="dk2"/>
              </a:solidFill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How will the climate change affect the parks visitation?</a:t>
            </a:r>
            <a:endParaRPr sz="2100">
              <a:solidFill>
                <a:schemeClr val="dk2"/>
              </a:solidFill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Does gasoline prices  affect the number of parks visitors?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a2ed7c0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5a2ed7c0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To collect the data for our variables we visited the following websites: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For national parks: We collected data from National parks Services website, we focused on monthly number of visitors starting from 2000 and ending by 2022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For weather: We collected data from NOAA National Centers for Environmental information website. We focused on average temperature in Fahrenheit.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For Gasoline prices: We collected data from Index Mundi website, and focused on gasoline prices in dollars per gallon.</a:t>
            </a:r>
            <a:endParaRPr sz="1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91c26f6a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91c26f6a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Here are the methodology we followed in our project:</a:t>
            </a:r>
            <a:endParaRPr sz="19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Lato"/>
              <a:buChar char="-"/>
            </a:pPr>
            <a:endParaRPr sz="14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4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ACF/PACF plot</a:t>
            </a:r>
            <a:endParaRPr sz="14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Regression model with and without lag</a:t>
            </a:r>
            <a:endParaRPr sz="14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Model Comparison and Forecasting the next 5 month</a:t>
            </a:r>
            <a:endParaRPr sz="14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Spectral Analysis </a:t>
            </a:r>
            <a:endParaRPr sz="14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Fourier Transformation</a:t>
            </a:r>
            <a:endParaRPr sz="14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Periodogram estimation plots</a:t>
            </a:r>
            <a:endParaRPr sz="14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1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091c26f6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091c26f6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 our data preprocessing step: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selected only top three national parks visitors numbers for Yellowstone, Yosemite, and Grand Canyon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With specific weather temperature of each state where park located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transformed date and time DATA FRAME FORMAT into time series data format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normalized the year data by difference of 2021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For regression analysis, we split the data into train set, containing years between 2000 to 2020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And TEST set containing years from 2021-2022.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And now, Sam will walk you through Regression analysis, thank you Sam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91c26f6a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091c26f6a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91c26f6a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091c26f6a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4825" y="1896875"/>
            <a:ext cx="84402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Three National Parks in USA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Visitation Analysis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4392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Nattanai Na Songkhla | Ram Sabyrkulov | Ibtisaam Javid Dalvi</a:t>
            </a:r>
            <a:endParaRPr i="1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try 2 regression models </a:t>
            </a:r>
            <a:r>
              <a:rPr lang="en" sz="1800" b="1">
                <a:solidFill>
                  <a:schemeClr val="dk2"/>
                </a:solidFill>
              </a:rPr>
              <a:t>with and without lag-12</a:t>
            </a:r>
            <a:r>
              <a:rPr lang="en" sz="1800">
                <a:solidFill>
                  <a:schemeClr val="dk2"/>
                </a:solidFill>
              </a:rPr>
              <a:t> for each parks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visitors ~ year + month + temp + gasoline_price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visitors ~ year + month + temp + gasoline_price + lag-12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Comparison</a:t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370225" y="191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{370C18D3-C09F-44C4-B24F-40253F97428A}</a:tableStyleId>
              </a:tblPr>
              <a:tblGrid>
                <a:gridCol w="15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National Parks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R2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AIC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BIC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Yellowstone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lag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0.9815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178267.2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5843.666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5902.837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w/o lag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0.968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136159.9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6241.677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6298.085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Yosemite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lag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0.8974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68378.27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5996.685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6055.856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w/o lag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0.8989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85304.81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6261.561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6317.969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4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Grand Canyon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lag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0.8193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90129.46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6116.406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6175.577</a:t>
                      </a:r>
                      <a:endParaRPr sz="1200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w/o lag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0.8084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95837.91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6405.864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6462.271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209150" y="4720550"/>
            <a:ext cx="3807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200"/>
              <a:t>** Overall: model </a:t>
            </a:r>
            <a:r>
              <a:rPr lang="en" sz="1200" b="1"/>
              <a:t>with lag-12</a:t>
            </a:r>
            <a:r>
              <a:rPr lang="en" sz="1200"/>
              <a:t> performs better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952500" y="212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{370C18D3-C09F-44C4-B24F-40253F97428A}</a:tableStyleId>
              </a:tblPr>
              <a:tblGrid>
                <a:gridCol w="19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National Parks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Significant Parameter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LB-test residuals (p-value)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Yellowstone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year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month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lag-12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2.048e-13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Yosemite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month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&lt; 2.2e-16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Grand Canyon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gasoline price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lag-12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&lt; 2.2e-16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4543000" y="4452200"/>
            <a:ext cx="392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200"/>
              <a:t>** All failed to reject null of independently distributed</a:t>
            </a:r>
            <a:endParaRPr sz="1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Results (JAN - MAY 2023)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560600" y="201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{370C18D3-C09F-44C4-B24F-40253F97428A}</a:tableStyleId>
              </a:tblPr>
              <a:tblGrid>
                <a:gridCol w="173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National Parks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Value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JAN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FEB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MAR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APR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MAY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Yellowstone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forecast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56,540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59,450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38,741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79,912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475,826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real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45,709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45,717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30,044  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69,247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454,262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Yosemite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forecast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149,965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159,811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191,209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265,351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378,542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real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107,256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107,012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25,005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205,802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322,308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Grand Canyon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forecast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200,278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207,000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394,630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433,321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486,099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real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134,361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151,395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326,916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457,189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492,037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" name="Google Shape;163;p25"/>
          <p:cNvSpPr txBox="1">
            <a:spLocks noGrp="1"/>
          </p:cNvSpPr>
          <p:nvPr>
            <p:ph type="body" idx="4294967295"/>
          </p:nvPr>
        </p:nvSpPr>
        <p:spPr>
          <a:xfrm>
            <a:off x="5341875" y="4720550"/>
            <a:ext cx="3370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200"/>
              <a:t>** Model seems to be</a:t>
            </a:r>
            <a:r>
              <a:rPr lang="en" sz="1200" b="1"/>
              <a:t> slightly overprediction</a:t>
            </a:r>
            <a:endParaRPr sz="1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C - Spectral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Fast Fourier Transformation</a:t>
            </a:r>
            <a:endParaRPr sz="2300"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t="3208" b="3236"/>
          <a:stretch/>
        </p:blipFill>
        <p:spPr>
          <a:xfrm>
            <a:off x="114825" y="2856650"/>
            <a:ext cx="3365875" cy="1798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l="1279" t="1999" r="6647"/>
          <a:stretch/>
        </p:blipFill>
        <p:spPr>
          <a:xfrm>
            <a:off x="3023537" y="2153452"/>
            <a:ext cx="3100525" cy="185247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5">
            <a:alphaModFix/>
          </a:blip>
          <a:srcRect l="2217" r="2207"/>
          <a:stretch/>
        </p:blipFill>
        <p:spPr>
          <a:xfrm>
            <a:off x="5935225" y="846425"/>
            <a:ext cx="3100525" cy="1877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27"/>
          <p:cNvSpPr txBox="1"/>
          <p:nvPr/>
        </p:nvSpPr>
        <p:spPr>
          <a:xfrm>
            <a:off x="3614100" y="4220100"/>
            <a:ext cx="552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peaks in the plot tell us the </a:t>
            </a:r>
            <a:r>
              <a:rPr lang="en" sz="1200" b="1">
                <a:latin typeface="Lato"/>
                <a:ea typeface="Lato"/>
                <a:cs typeface="Lato"/>
                <a:sym typeface="Lato"/>
              </a:rPr>
              <a:t>presence of a strong frequency component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within the data. We see the dominant annual pattern of visitors due to</a:t>
            </a:r>
            <a:r>
              <a:rPr lang="en" sz="1200" b="1">
                <a:latin typeface="Lato"/>
                <a:ea typeface="Lato"/>
                <a:cs typeface="Lato"/>
                <a:sym typeface="Lato"/>
              </a:rPr>
              <a:t> one high peak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in the year.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Periodogram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7062"/>
            <a:ext cx="3269676" cy="20202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000" y="1771250"/>
            <a:ext cx="3269676" cy="202019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925" y="1009263"/>
            <a:ext cx="3269676" cy="202017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724950" y="46011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** All show the main frequency of </a:t>
            </a:r>
            <a:r>
              <a:rPr lang="en" b="1">
                <a:solidFill>
                  <a:schemeClr val="dk2"/>
                </a:solidFill>
              </a:rPr>
              <a:t>0.0833 </a:t>
            </a:r>
            <a:r>
              <a:rPr lang="en">
                <a:solidFill>
                  <a:schemeClr val="dk2"/>
                </a:solidFill>
              </a:rPr>
              <a:t>(which is 1/12 or </a:t>
            </a:r>
            <a:r>
              <a:rPr lang="en" b="1">
                <a:solidFill>
                  <a:schemeClr val="dk2"/>
                </a:solidFill>
              </a:rPr>
              <a:t>annually trend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Summary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Model with lag-12</a:t>
            </a:r>
            <a:r>
              <a:rPr lang="en" sz="1400">
                <a:solidFill>
                  <a:schemeClr val="dk2"/>
                </a:solidFill>
              </a:rPr>
              <a:t> performed </a:t>
            </a:r>
            <a:r>
              <a:rPr lang="en" sz="1400" b="1">
                <a:solidFill>
                  <a:schemeClr val="dk2"/>
                </a:solidFill>
              </a:rPr>
              <a:t>better</a:t>
            </a:r>
            <a:r>
              <a:rPr lang="en" sz="1400">
                <a:solidFill>
                  <a:schemeClr val="dk2"/>
                </a:solidFill>
              </a:rPr>
              <a:t> with an OOS R^2 greater than 0.8, with a </a:t>
            </a:r>
            <a:r>
              <a:rPr lang="en" sz="1400" b="1">
                <a:solidFill>
                  <a:schemeClr val="dk2"/>
                </a:solidFill>
              </a:rPr>
              <a:t>slightly overprediction</a:t>
            </a:r>
            <a:r>
              <a:rPr lang="en" sz="1400">
                <a:solidFill>
                  <a:schemeClr val="dk2"/>
                </a:solidFill>
              </a:rPr>
              <a:t> for the next 5 months forecast.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Temperature</a:t>
            </a:r>
            <a:r>
              <a:rPr lang="en" sz="1400">
                <a:solidFill>
                  <a:schemeClr val="dk2"/>
                </a:solidFill>
              </a:rPr>
              <a:t> seems to be</a:t>
            </a:r>
            <a:r>
              <a:rPr lang="en" sz="1400" b="1">
                <a:solidFill>
                  <a:schemeClr val="dk2"/>
                </a:solidFill>
              </a:rPr>
              <a:t> not significantly </a:t>
            </a:r>
            <a:r>
              <a:rPr lang="en" sz="1400">
                <a:solidFill>
                  <a:schemeClr val="dk2"/>
                </a:solidFill>
              </a:rPr>
              <a:t>affect for visitation number predictions, 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while </a:t>
            </a:r>
            <a:r>
              <a:rPr lang="en" sz="1400" b="1">
                <a:solidFill>
                  <a:schemeClr val="dk2"/>
                </a:solidFill>
              </a:rPr>
              <a:t>gasoline</a:t>
            </a:r>
            <a:r>
              <a:rPr lang="en" sz="1400">
                <a:solidFill>
                  <a:schemeClr val="dk2"/>
                </a:solidFill>
              </a:rPr>
              <a:t> price is </a:t>
            </a:r>
            <a:r>
              <a:rPr lang="en" sz="1400" b="1">
                <a:solidFill>
                  <a:schemeClr val="dk2"/>
                </a:solidFill>
              </a:rPr>
              <a:t>significant</a:t>
            </a:r>
            <a:r>
              <a:rPr lang="en" sz="1400">
                <a:solidFill>
                  <a:schemeClr val="dk2"/>
                </a:solidFill>
              </a:rPr>
              <a:t> for only Grand Canyon national park.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Our </a:t>
            </a:r>
            <a:r>
              <a:rPr lang="en" sz="1400" b="1">
                <a:solidFill>
                  <a:schemeClr val="dk2"/>
                </a:solidFill>
              </a:rPr>
              <a:t>spectral analysis</a:t>
            </a:r>
            <a:r>
              <a:rPr lang="en" sz="1400">
                <a:solidFill>
                  <a:schemeClr val="dk2"/>
                </a:solidFill>
              </a:rPr>
              <a:t> indicates that all three national parks show the </a:t>
            </a:r>
            <a:r>
              <a:rPr lang="en" sz="1400" b="1">
                <a:solidFill>
                  <a:schemeClr val="dk2"/>
                </a:solidFill>
              </a:rPr>
              <a:t>main frequency of 0.0833</a:t>
            </a:r>
            <a:r>
              <a:rPr lang="en" sz="1400">
                <a:solidFill>
                  <a:schemeClr val="dk2"/>
                </a:solidFill>
              </a:rPr>
              <a:t> that confirms the </a:t>
            </a:r>
            <a:r>
              <a:rPr lang="en" sz="1400" b="1">
                <a:solidFill>
                  <a:schemeClr val="dk2"/>
                </a:solidFill>
              </a:rPr>
              <a:t>annual cycle</a:t>
            </a:r>
            <a:r>
              <a:rPr lang="en" sz="1400">
                <a:solidFill>
                  <a:schemeClr val="dk2"/>
                </a:solidFill>
              </a:rPr>
              <a:t> in visitor numbers. 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800" y="12674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63925" y="1872375"/>
            <a:ext cx="81000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&amp; Analysis Question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Description &amp; Preprocessing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Methodology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Analysis Results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Part 1 - Regression Analysis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AutoNum type="alphaLcPeriod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Part 2 - Spectral Analysis 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Conclusion</a:t>
            </a:r>
            <a:endParaRPr sz="16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67000" y="1842425"/>
            <a:ext cx="4964400" cy="30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Our team are </a:t>
            </a:r>
            <a:r>
              <a:rPr lang="en" sz="1400" b="1">
                <a:solidFill>
                  <a:schemeClr val="dk2"/>
                </a:solidFill>
              </a:rPr>
              <a:t>nature</a:t>
            </a:r>
            <a:r>
              <a:rPr lang="en" sz="1400">
                <a:solidFill>
                  <a:schemeClr val="dk2"/>
                </a:solidFill>
              </a:rPr>
              <a:t> enthusiasts and were inspired to conduct a time series analysis and find helpful data insights that could help us understand and predict the dynamics of visitor trends in the </a:t>
            </a:r>
            <a:r>
              <a:rPr lang="en" sz="1400" b="1">
                <a:solidFill>
                  <a:schemeClr val="dk2"/>
                </a:solidFill>
              </a:rPr>
              <a:t>top three national parks in the USA.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The primary </a:t>
            </a:r>
            <a:r>
              <a:rPr lang="en" sz="1400" b="1">
                <a:solidFill>
                  <a:schemeClr val="dk2"/>
                </a:solidFill>
              </a:rPr>
              <a:t>focus</a:t>
            </a:r>
            <a:r>
              <a:rPr lang="en" sz="1400">
                <a:solidFill>
                  <a:schemeClr val="dk2"/>
                </a:solidFill>
              </a:rPr>
              <a:t> of our study is to analyze and forecast the monthly visitor count for each park.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We will include </a:t>
            </a:r>
            <a:r>
              <a:rPr lang="en" sz="1400" b="1">
                <a:solidFill>
                  <a:schemeClr val="dk2"/>
                </a:solidFill>
              </a:rPr>
              <a:t>weather</a:t>
            </a:r>
            <a:r>
              <a:rPr lang="en" sz="1400">
                <a:solidFill>
                  <a:schemeClr val="dk2"/>
                </a:solidFill>
              </a:rPr>
              <a:t> and </a:t>
            </a:r>
            <a:r>
              <a:rPr lang="en" sz="1400" b="1">
                <a:solidFill>
                  <a:schemeClr val="dk2"/>
                </a:solidFill>
              </a:rPr>
              <a:t>gasoline prices</a:t>
            </a:r>
            <a:r>
              <a:rPr lang="en" sz="1400">
                <a:solidFill>
                  <a:schemeClr val="dk2"/>
                </a:solidFill>
              </a:rPr>
              <a:t> to help understand the dynamics of the visitors better.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Predictions can aid in efficient </a:t>
            </a:r>
            <a:r>
              <a:rPr lang="en" sz="1400" b="1">
                <a:solidFill>
                  <a:schemeClr val="dk2"/>
                </a:solidFill>
              </a:rPr>
              <a:t>park management</a:t>
            </a:r>
            <a:r>
              <a:rPr lang="en" sz="1400">
                <a:solidFill>
                  <a:schemeClr val="dk2"/>
                </a:solidFill>
              </a:rPr>
              <a:t>, </a:t>
            </a:r>
            <a:r>
              <a:rPr lang="en" sz="1400" b="1">
                <a:solidFill>
                  <a:schemeClr val="dk2"/>
                </a:solidFill>
              </a:rPr>
              <a:t>resource allocation</a:t>
            </a:r>
            <a:r>
              <a:rPr lang="en" sz="1400">
                <a:solidFill>
                  <a:schemeClr val="dk2"/>
                </a:solidFill>
              </a:rPr>
              <a:t>, and enhancing </a:t>
            </a:r>
            <a:r>
              <a:rPr lang="en" sz="1400" b="1">
                <a:solidFill>
                  <a:schemeClr val="dk2"/>
                </a:solidFill>
              </a:rPr>
              <a:t>visitor experiences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000" y="2032433"/>
            <a:ext cx="3510999" cy="234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What will be the monthly visitor count for each of the top three national parks in the next 5 months?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How will the climate change affect the parks visitation?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50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Does gasoline price affect the number of parks visitors?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Monthly number of National Park </a:t>
            </a:r>
            <a:r>
              <a:rPr lang="en" sz="1600" b="1">
                <a:solidFill>
                  <a:schemeClr val="dk2"/>
                </a:solidFill>
                <a:highlight>
                  <a:schemeClr val="lt1"/>
                </a:highlight>
              </a:rPr>
              <a:t>Visitors</a:t>
            </a:r>
            <a:r>
              <a:rPr lang="en" sz="1700" b="1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" sz="1600">
                <a:solidFill>
                  <a:schemeClr val="dk2"/>
                </a:solidFill>
              </a:rPr>
              <a:t>from </a:t>
            </a:r>
            <a:r>
              <a:rPr lang="en" sz="1600" b="1">
                <a:solidFill>
                  <a:schemeClr val="dk2"/>
                </a:solidFill>
              </a:rPr>
              <a:t>2000 - 2022 </a:t>
            </a:r>
            <a:r>
              <a:rPr lang="en" sz="1600" b="1">
                <a:solidFill>
                  <a:schemeClr val="dk2"/>
                </a:solidFill>
                <a:highlight>
                  <a:schemeClr val="lt1"/>
                </a:highlight>
              </a:rPr>
              <a:t>	</a:t>
            </a:r>
            <a:endParaRPr sz="1600"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(Source: </a:t>
            </a:r>
            <a:r>
              <a:rPr lang="en" sz="1200">
                <a:solidFill>
                  <a:schemeClr val="dk2"/>
                </a:solidFill>
              </a:rPr>
              <a:t>National Park Service 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)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Average </a:t>
            </a:r>
            <a:r>
              <a:rPr lang="en" sz="1600" b="1">
                <a:solidFill>
                  <a:schemeClr val="dk2"/>
                </a:solidFill>
                <a:highlight>
                  <a:schemeClr val="lt1"/>
                </a:highlight>
              </a:rPr>
              <a:t>Temperature</a:t>
            </a:r>
            <a:r>
              <a:rPr lang="en" sz="14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in Fahrenheit</a:t>
            </a:r>
            <a:endParaRPr sz="1600"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(Source:  </a:t>
            </a:r>
            <a:r>
              <a:rPr lang="en" sz="1200">
                <a:solidFill>
                  <a:schemeClr val="dk2"/>
                </a:solidFill>
              </a:rPr>
              <a:t>NOAA National Centers for Environmental Information website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)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600" b="1">
                <a:solidFill>
                  <a:schemeClr val="dk2"/>
                </a:solidFill>
                <a:highlight>
                  <a:schemeClr val="lt1"/>
                </a:highlight>
              </a:rPr>
              <a:t>Gasoline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 Price in dollar per gallon </a:t>
            </a:r>
            <a:r>
              <a:rPr lang="en" sz="1600">
                <a:solidFill>
                  <a:schemeClr val="dk2"/>
                </a:solidFill>
              </a:rPr>
              <a:t>($/gallon)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</a:rPr>
              <a:t>	</a:t>
            </a: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(Source:  </a:t>
            </a:r>
            <a:r>
              <a:rPr lang="en" sz="1200">
                <a:solidFill>
                  <a:schemeClr val="dk2"/>
                </a:solidFill>
              </a:rPr>
              <a:t>Index Mundi website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937025"/>
            <a:ext cx="76887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Data Preprocessing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ACF/PACF plot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Regression model on with and without lag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Model Comparison and Forecasting the next 5 month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Spectral Analysis </a:t>
            </a:r>
            <a:endParaRPr sz="14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Fourier Transformation</a:t>
            </a:r>
            <a:endParaRPr sz="1400"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Periodogram estimation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Select</a:t>
            </a:r>
            <a:r>
              <a:rPr lang="en" sz="1400">
                <a:solidFill>
                  <a:schemeClr val="dk2"/>
                </a:solidFill>
              </a:rPr>
              <a:t> only top 3 National Parks </a:t>
            </a:r>
            <a:r>
              <a:rPr lang="en" sz="1400" b="1">
                <a:solidFill>
                  <a:schemeClr val="dk2"/>
                </a:solidFill>
              </a:rPr>
              <a:t>visitors number</a:t>
            </a:r>
            <a:r>
              <a:rPr lang="en" sz="1400">
                <a:solidFill>
                  <a:schemeClr val="dk2"/>
                </a:solidFill>
              </a:rPr>
              <a:t> (Yellowstone, Yosemite, Grand Canyon), together with specific </a:t>
            </a:r>
            <a:r>
              <a:rPr lang="en" sz="1400" b="1">
                <a:solidFill>
                  <a:schemeClr val="dk2"/>
                </a:solidFill>
              </a:rPr>
              <a:t>temperature</a:t>
            </a:r>
            <a:r>
              <a:rPr lang="en" sz="1400">
                <a:solidFill>
                  <a:schemeClr val="dk2"/>
                </a:solidFill>
              </a:rPr>
              <a:t> of each state in Fahrenheit (WY, CA, AZ)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Transform</a:t>
            </a:r>
            <a:r>
              <a:rPr lang="en" sz="1400">
                <a:solidFill>
                  <a:schemeClr val="dk2"/>
                </a:solidFill>
              </a:rPr>
              <a:t> date and time data frame format into time series data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Normalized</a:t>
            </a:r>
            <a:r>
              <a:rPr lang="en" sz="1400">
                <a:solidFill>
                  <a:schemeClr val="dk2"/>
                </a:solidFill>
              </a:rPr>
              <a:t> the year data by difference of 2011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chemeClr val="dk2"/>
              </a:buClr>
              <a:buSzPts val="1400"/>
              <a:buChar char="●"/>
            </a:pPr>
            <a:r>
              <a:rPr lang="en" sz="1400" b="1">
                <a:solidFill>
                  <a:schemeClr val="dk2"/>
                </a:solidFill>
              </a:rPr>
              <a:t>Split</a:t>
            </a:r>
            <a:r>
              <a:rPr lang="en" sz="1400">
                <a:solidFill>
                  <a:schemeClr val="dk2"/>
                </a:solidFill>
              </a:rPr>
              <a:t> data between year 2000-2020 as a </a:t>
            </a:r>
            <a:r>
              <a:rPr lang="en" sz="1400" b="1">
                <a:solidFill>
                  <a:schemeClr val="dk2"/>
                </a:solidFill>
              </a:rPr>
              <a:t>train</a:t>
            </a:r>
            <a:r>
              <a:rPr lang="en" sz="1400">
                <a:solidFill>
                  <a:schemeClr val="dk2"/>
                </a:solidFill>
              </a:rPr>
              <a:t> set, and 2021-2022 as a </a:t>
            </a:r>
            <a:r>
              <a:rPr lang="en" sz="1400" b="1">
                <a:solidFill>
                  <a:schemeClr val="dk2"/>
                </a:solidFill>
              </a:rPr>
              <a:t>test</a:t>
            </a:r>
            <a:r>
              <a:rPr lang="en" sz="1400">
                <a:solidFill>
                  <a:schemeClr val="dk2"/>
                </a:solidFill>
              </a:rPr>
              <a:t> set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 - Regression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ACF/PACF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50" y="1318650"/>
            <a:ext cx="5425574" cy="33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2743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We observe </a:t>
            </a:r>
            <a:r>
              <a:rPr lang="en" sz="1400" b="1">
                <a:solidFill>
                  <a:schemeClr val="dk2"/>
                </a:solidFill>
              </a:rPr>
              <a:t>seasonal lag of 12 month , </a:t>
            </a:r>
            <a:r>
              <a:rPr lang="en" sz="1400">
                <a:solidFill>
                  <a:schemeClr val="dk2"/>
                </a:solidFill>
              </a:rPr>
              <a:t>then</a:t>
            </a:r>
            <a:r>
              <a:rPr lang="en" sz="1400" b="1">
                <a:solidFill>
                  <a:schemeClr val="dk2"/>
                </a:solidFill>
              </a:rPr>
              <a:t> </a:t>
            </a:r>
            <a:r>
              <a:rPr lang="en" sz="1400">
                <a:solidFill>
                  <a:schemeClr val="dk2"/>
                </a:solidFill>
              </a:rPr>
              <a:t>we decide to introduce </a:t>
            </a:r>
            <a:r>
              <a:rPr lang="en" sz="1400" b="1">
                <a:solidFill>
                  <a:schemeClr val="dk2"/>
                </a:solidFill>
              </a:rPr>
              <a:t>lag-12</a:t>
            </a:r>
            <a:r>
              <a:rPr lang="en" sz="1400">
                <a:solidFill>
                  <a:schemeClr val="dk2"/>
                </a:solidFill>
              </a:rPr>
              <a:t> into our model.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Macintosh PowerPoint</Application>
  <PresentationFormat>On-screen Show (16:9)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Raleway Medium</vt:lpstr>
      <vt:lpstr>Arial</vt:lpstr>
      <vt:lpstr>Times New Roman</vt:lpstr>
      <vt:lpstr>Lato</vt:lpstr>
      <vt:lpstr>Raleway</vt:lpstr>
      <vt:lpstr>Streamline</vt:lpstr>
      <vt:lpstr>Top Three National Parks in USA Visitation Analysis</vt:lpstr>
      <vt:lpstr>Agenda</vt:lpstr>
      <vt:lpstr>Introduction </vt:lpstr>
      <vt:lpstr>Analysis Question</vt:lpstr>
      <vt:lpstr>Data Collection</vt:lpstr>
      <vt:lpstr>Methodology</vt:lpstr>
      <vt:lpstr>Data Preprocessing</vt:lpstr>
      <vt:lpstr>Analysis A - Regression Analysis</vt:lpstr>
      <vt:lpstr>ACF/PACF</vt:lpstr>
      <vt:lpstr>Regression Model</vt:lpstr>
      <vt:lpstr>Regression Model Comparison</vt:lpstr>
      <vt:lpstr>Regression Result</vt:lpstr>
      <vt:lpstr>Forecast Results (JAN - MAY 2023)</vt:lpstr>
      <vt:lpstr>Analysis C - Spectral Analysis</vt:lpstr>
      <vt:lpstr>Fast Fourier Transformation</vt:lpstr>
      <vt:lpstr>Periodogram</vt:lpstr>
      <vt:lpstr>Overall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 Sabyrkulov</cp:lastModifiedBy>
  <cp:revision>1</cp:revision>
  <dcterms:modified xsi:type="dcterms:W3CDTF">2024-09-27T16:36:24Z</dcterms:modified>
</cp:coreProperties>
</file>