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71" r:id="rId2"/>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82" autoAdjust="0"/>
    <p:restoredTop sz="94613"/>
  </p:normalViewPr>
  <p:slideViewPr>
    <p:cSldViewPr snapToGrid="0" snapToObjects="1">
      <p:cViewPr>
        <p:scale>
          <a:sx n="75" d="100"/>
          <a:sy n="75" d="100"/>
        </p:scale>
        <p:origin x="-1224" y="-348"/>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22885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2913063" y="0"/>
            <a:ext cx="2228850" cy="457200"/>
          </a:xfrm>
          <a:prstGeom prst="rect">
            <a:avLst/>
          </a:prstGeom>
        </p:spPr>
        <p:txBody>
          <a:bodyPr vert="horz" lIns="91440" tIns="45720" rIns="91440" bIns="45720" rtlCol="0"/>
          <a:lstStyle>
            <a:lvl1pPr algn="r">
              <a:defRPr sz="1200"/>
            </a:lvl1pPr>
          </a:lstStyle>
          <a:p>
            <a:fld id="{3BD1D5DB-5F7A-4CD8-ACDC-3F13E4D63323}" type="datetimeFigureOut">
              <a:rPr lang="en-IN" smtClean="0"/>
              <a:pPr/>
              <a:t>05-08-2021</a:t>
            </a:fld>
            <a:endParaRPr lang="en-IN"/>
          </a:p>
        </p:txBody>
      </p:sp>
      <p:sp>
        <p:nvSpPr>
          <p:cNvPr id="4" name="Slide Image Placeholder 3"/>
          <p:cNvSpPr>
            <a:spLocks noGrp="1" noRot="1" noChangeAspect="1"/>
          </p:cNvSpPr>
          <p:nvPr>
            <p:ph type="sldImg" idx="2"/>
          </p:nvPr>
        </p:nvSpPr>
        <p:spPr>
          <a:xfrm>
            <a:off x="-47625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514350" y="4343400"/>
            <a:ext cx="41148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22885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2913063" y="8685213"/>
            <a:ext cx="2228850" cy="457200"/>
          </a:xfrm>
          <a:prstGeom prst="rect">
            <a:avLst/>
          </a:prstGeom>
        </p:spPr>
        <p:txBody>
          <a:bodyPr vert="horz" lIns="91440" tIns="45720" rIns="91440" bIns="45720" rtlCol="0" anchor="b"/>
          <a:lstStyle>
            <a:lvl1pPr algn="r">
              <a:defRPr sz="1200"/>
            </a:lvl1pPr>
          </a:lstStyle>
          <a:p>
            <a:fld id="{4A4746D9-ECD9-49E2-B113-53FD2F7974D0}" type="slidenum">
              <a:rPr lang="en-IN" smtClean="0"/>
              <a:pPr/>
              <a:t>‹#›</a:t>
            </a:fld>
            <a:endParaRPr lang="en-IN"/>
          </a:p>
        </p:txBody>
      </p:sp>
    </p:spTree>
    <p:extLst>
      <p:ext uri="{BB962C8B-B14F-4D97-AF65-F5344CB8AC3E}">
        <p14:creationId xmlns:p14="http://schemas.microsoft.com/office/powerpoint/2010/main" xmlns="" val="3695289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xmlns="" val="3633251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pPr/>
              <a:t>11</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pPr/>
              <a:t>12</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pPr/>
              <a:t>13</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pPr/>
              <a:t>14</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pPr/>
              <a:t>15</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pPr/>
              <a:t>16</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pPr/>
              <a:t>3</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pPr/>
              <a:t>4</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pPr/>
              <a:t>5</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pPr/>
              <a:t>6</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pPr/>
              <a:t>7</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pPr/>
              <a:t>8</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pPr/>
              <a:t>9</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pPr/>
              <a:t>10</a:t>
            </a:fld>
            <a:endParaRPr lang="en-US"/>
          </a:p>
        </p:txBody>
      </p:sp>
    </p:spTree>
    <p:extLst>
      <p:ext uri="{BB962C8B-B14F-4D97-AF65-F5344CB8AC3E}">
        <p14:creationId xmlns:p14="http://schemas.microsoft.com/office/powerpoint/2010/main" xmlns=""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099736512"/>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0" y="626680"/>
            <a:ext cx="9144000" cy="527067"/>
          </a:xfrm>
          <a:prstGeom prst="rect">
            <a:avLst/>
          </a:prstGeom>
          <a:noFill/>
        </p:spPr>
        <p:txBody>
          <a:bodyPr wrap="square" lIns="34290" tIns="17145" rIns="34290" bIns="17145" rtlCol="0">
            <a:spAutoFit/>
          </a:bodyPr>
          <a:lstStyle/>
          <a:p>
            <a:pPr algn="ctr"/>
            <a:r>
              <a:rPr lang="en-US" sz="3200" b="1" spc="300" dirty="0" smtClean="0">
                <a:solidFill>
                  <a:schemeClr val="tx2"/>
                </a:solidFill>
                <a:latin typeface="Lato Black" charset="0"/>
                <a:ea typeface="Lato Black" charset="0"/>
                <a:cs typeface="Lato Black" charset="0"/>
              </a:rPr>
              <a:t>PRESENTATION ON</a:t>
            </a:r>
            <a:endParaRPr lang="en-US" sz="3200" b="1" spc="300" dirty="0">
              <a:solidFill>
                <a:schemeClr val="tx2"/>
              </a:solidFill>
              <a:latin typeface="Lato Black" charset="0"/>
              <a:ea typeface="Lato Black" charset="0"/>
              <a:cs typeface="Lato Black" charset="0"/>
            </a:endParaRPr>
          </a:p>
        </p:txBody>
      </p:sp>
      <p:sp>
        <p:nvSpPr>
          <p:cNvPr id="8" name="TextBox 7"/>
          <p:cNvSpPr txBox="1"/>
          <p:nvPr/>
        </p:nvSpPr>
        <p:spPr bwMode="ltGray">
          <a:xfrm>
            <a:off x="0" y="1167644"/>
            <a:ext cx="9144000" cy="311624"/>
          </a:xfrm>
          <a:prstGeom prst="rect">
            <a:avLst/>
          </a:prstGeom>
          <a:noFill/>
        </p:spPr>
        <p:txBody>
          <a:bodyPr wrap="square" lIns="34290" tIns="17145" rIns="34290" bIns="17145" rtlCol="0">
            <a:spAutoFit/>
          </a:bodyPr>
          <a:lstStyle/>
          <a:p>
            <a:pPr algn="ctr"/>
            <a:r>
              <a:rPr lang="en-US" b="1" dirty="0" smtClean="0"/>
              <a:t>AUTOMATIC FLOOR CLEANER</a:t>
            </a:r>
            <a:endParaRPr lang="en-US" b="1" dirty="0"/>
          </a:p>
        </p:txBody>
      </p:sp>
      <p:sp>
        <p:nvSpPr>
          <p:cNvPr id="9" name="TextBox 8"/>
          <p:cNvSpPr txBox="1"/>
          <p:nvPr/>
        </p:nvSpPr>
        <p:spPr>
          <a:xfrm>
            <a:off x="319335" y="2781300"/>
            <a:ext cx="2538165" cy="1696618"/>
          </a:xfrm>
          <a:prstGeom prst="rect">
            <a:avLst/>
          </a:prstGeom>
          <a:noFill/>
        </p:spPr>
        <p:txBody>
          <a:bodyPr wrap="square" lIns="34290" tIns="17145" rIns="34290" bIns="17145" rtlCol="0">
            <a:spAutoFit/>
          </a:bodyPr>
          <a:lstStyle/>
          <a:p>
            <a:r>
              <a:rPr lang="en-US" i="1" dirty="0" smtClean="0"/>
              <a:t>Submitted by</a:t>
            </a:r>
            <a:endParaRPr lang="en-US" dirty="0" smtClean="0"/>
          </a:p>
          <a:p>
            <a:r>
              <a:rPr lang="en-US" b="1" dirty="0" smtClean="0">
                <a:latin typeface="Arial Narrow" pitchFamily="34" charset="0"/>
              </a:rPr>
              <a:t>Ram Sagar Chaurasiya</a:t>
            </a:r>
          </a:p>
          <a:p>
            <a:r>
              <a:rPr lang="en-US" b="1" dirty="0" smtClean="0">
                <a:latin typeface="Arial Narrow" pitchFamily="34" charset="0"/>
              </a:rPr>
              <a:t>Parvesh Kumar Yadav</a:t>
            </a:r>
          </a:p>
          <a:p>
            <a:r>
              <a:rPr lang="en-US" b="1" dirty="0" smtClean="0">
                <a:latin typeface="Arial Narrow" pitchFamily="34" charset="0"/>
              </a:rPr>
              <a:t>Shivam Srivastava</a:t>
            </a:r>
          </a:p>
          <a:p>
            <a:r>
              <a:rPr lang="en-US" b="1" dirty="0" smtClean="0">
                <a:latin typeface="Arial Narrow" pitchFamily="34" charset="0"/>
              </a:rPr>
              <a:t>Vivek Mishra</a:t>
            </a:r>
          </a:p>
          <a:p>
            <a:r>
              <a:rPr lang="en-US" b="1" dirty="0" smtClean="0">
                <a:latin typeface="Arial Narrow" pitchFamily="34" charset="0"/>
              </a:rPr>
              <a:t>Sumit Pal</a:t>
            </a:r>
          </a:p>
        </p:txBody>
      </p:sp>
      <p:sp>
        <p:nvSpPr>
          <p:cNvPr id="10" name="TextBox 9"/>
          <p:cNvSpPr txBox="1"/>
          <p:nvPr/>
        </p:nvSpPr>
        <p:spPr>
          <a:xfrm>
            <a:off x="6819900" y="2781300"/>
            <a:ext cx="2324100" cy="2250616"/>
          </a:xfrm>
          <a:prstGeom prst="rect">
            <a:avLst/>
          </a:prstGeom>
          <a:noFill/>
        </p:spPr>
        <p:txBody>
          <a:bodyPr wrap="square" lIns="34290" tIns="17145" rIns="34290" bIns="17145" rtlCol="0">
            <a:spAutoFit/>
          </a:bodyPr>
          <a:lstStyle/>
          <a:p>
            <a:r>
              <a:rPr lang="en-US" i="1" dirty="0" smtClean="0"/>
              <a:t>Submitted to</a:t>
            </a:r>
            <a:endParaRPr lang="en-US" dirty="0" smtClean="0"/>
          </a:p>
          <a:p>
            <a:r>
              <a:rPr lang="en-US" b="1" dirty="0" smtClean="0">
                <a:latin typeface="Arial Narrow" pitchFamily="34" charset="0"/>
              </a:rPr>
              <a:t>Dr. Anil Kumar Yadav</a:t>
            </a:r>
            <a:endParaRPr lang="en-US" dirty="0" smtClean="0">
              <a:latin typeface="Arial Narrow" pitchFamily="34" charset="0"/>
            </a:endParaRPr>
          </a:p>
          <a:p>
            <a:r>
              <a:rPr lang="en-US" b="1" dirty="0" smtClean="0">
                <a:latin typeface="Arial Narrow" pitchFamily="34" charset="0"/>
              </a:rPr>
              <a:t>(Dean Academics)</a:t>
            </a:r>
            <a:endParaRPr lang="en-US" dirty="0" smtClean="0">
              <a:latin typeface="Arial Narrow" pitchFamily="34" charset="0"/>
            </a:endParaRPr>
          </a:p>
          <a:p>
            <a:r>
              <a:rPr lang="en-US" b="1" dirty="0" smtClean="0"/>
              <a:t> </a:t>
            </a:r>
            <a:endParaRPr lang="en-US" dirty="0" smtClean="0"/>
          </a:p>
          <a:p>
            <a:r>
              <a:rPr lang="en-US" b="1" dirty="0" smtClean="0"/>
              <a:t> </a:t>
            </a:r>
            <a:endParaRPr lang="en-US" dirty="0" smtClean="0"/>
          </a:p>
          <a:p>
            <a:r>
              <a:rPr lang="en-US" i="1" dirty="0" smtClean="0"/>
              <a:t>Project Guide</a:t>
            </a:r>
            <a:endParaRPr lang="en-US" dirty="0" smtClean="0"/>
          </a:p>
          <a:p>
            <a:r>
              <a:rPr lang="en-US" b="1" dirty="0" smtClean="0">
                <a:latin typeface="Arial Narrow" pitchFamily="34" charset="0"/>
              </a:rPr>
              <a:t>Mrs. Komal Shaonak</a:t>
            </a:r>
            <a:endParaRPr lang="en-US" dirty="0" smtClean="0">
              <a:latin typeface="Arial Narrow" pitchFamily="34" charset="0"/>
            </a:endParaRPr>
          </a:p>
          <a:p>
            <a:r>
              <a:rPr lang="en-US" b="1" dirty="0" smtClean="0">
                <a:latin typeface="Arial Narrow" pitchFamily="34" charset="0"/>
              </a:rPr>
              <a:t>(Head of Department)</a:t>
            </a:r>
            <a:endParaRPr lang="en-US" dirty="0">
              <a:latin typeface="Arial Narrow" pitchFamily="34" charset="0"/>
            </a:endParaRPr>
          </a:p>
        </p:txBody>
      </p:sp>
      <p:pic>
        <p:nvPicPr>
          <p:cNvPr id="16" name="Picture 15" descr="images.png"/>
          <p:cNvPicPr>
            <a:picLocks noChangeAspect="1"/>
          </p:cNvPicPr>
          <p:nvPr/>
        </p:nvPicPr>
        <p:blipFill>
          <a:blip r:embed="rId3"/>
          <a:stretch>
            <a:fillRect/>
          </a:stretch>
        </p:blipFill>
        <p:spPr>
          <a:xfrm>
            <a:off x="3075076" y="2552699"/>
            <a:ext cx="2460062" cy="1905001"/>
          </a:xfrm>
          <a:prstGeom prst="rect">
            <a:avLst/>
          </a:prstGeom>
        </p:spPr>
      </p:pic>
    </p:spTree>
    <p:extLst>
      <p:ext uri="{BB962C8B-B14F-4D97-AF65-F5344CB8AC3E}">
        <p14:creationId xmlns:p14="http://schemas.microsoft.com/office/powerpoint/2010/main" xmlns="" val="3381359016"/>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descr="preencoded.png"/>
          <p:cNvPicPr>
            <a:picLocks noChangeAspect="1"/>
          </p:cNvPicPr>
          <p:nvPr/>
        </p:nvPicPr>
        <p:blipFill rotWithShape="1">
          <a:blip r:embed="rId3"/>
          <a:srcRect t="13921" r="9340" b="27415"/>
          <a:stretch/>
        </p:blipFill>
        <p:spPr>
          <a:xfrm>
            <a:off x="176644" y="166260"/>
            <a:ext cx="8842664" cy="429144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descr="preencoded.png"/>
          <p:cNvPicPr>
            <a:picLocks noChangeAspect="1"/>
          </p:cNvPicPr>
          <p:nvPr/>
        </p:nvPicPr>
        <p:blipFill rotWithShape="1">
          <a:blip r:embed="rId3"/>
          <a:srcRect l="1" t="20313" r="45347" b="70738"/>
          <a:stretch/>
        </p:blipFill>
        <p:spPr>
          <a:xfrm>
            <a:off x="0" y="213014"/>
            <a:ext cx="5330537" cy="65462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371600" y="742950"/>
            <a:ext cx="6400799" cy="418753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descr="preencoded.png"/>
          <p:cNvPicPr>
            <a:picLocks noChangeAspect="1"/>
          </p:cNvPicPr>
          <p:nvPr/>
        </p:nvPicPr>
        <p:blipFill rotWithShape="1">
          <a:blip r:embed="rId3"/>
          <a:srcRect l="2344" t="13715" r="7812" b="18403"/>
          <a:stretch/>
        </p:blipFill>
        <p:spPr>
          <a:xfrm>
            <a:off x="228600" y="76200"/>
            <a:ext cx="8763000" cy="49657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descr="preencoded.png"/>
          <p:cNvPicPr>
            <a:picLocks noChangeAspect="1"/>
          </p:cNvPicPr>
          <p:nvPr/>
        </p:nvPicPr>
        <p:blipFill rotWithShape="1">
          <a:blip r:embed="rId3"/>
          <a:srcRect t="14236" r="8463" b="33681"/>
          <a:stretch/>
        </p:blipFill>
        <p:spPr>
          <a:xfrm>
            <a:off x="114300" y="647700"/>
            <a:ext cx="8928100" cy="3810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3" name="TextBox 2"/>
          <p:cNvSpPr txBox="1"/>
          <p:nvPr/>
        </p:nvSpPr>
        <p:spPr>
          <a:xfrm>
            <a:off x="444500" y="203200"/>
            <a:ext cx="2943434" cy="584775"/>
          </a:xfrm>
          <a:prstGeom prst="rect">
            <a:avLst/>
          </a:prstGeom>
          <a:noFill/>
        </p:spPr>
        <p:txBody>
          <a:bodyPr wrap="none" rtlCol="0">
            <a:spAutoFit/>
          </a:bodyPr>
          <a:lstStyle/>
          <a:p>
            <a:r>
              <a:rPr lang="en-US" sz="3200" b="1" u="sng" dirty="0"/>
              <a:t>CONCLUSION</a:t>
            </a:r>
            <a:endParaRPr lang="en-IN" sz="3200" b="1" u="sng" dirty="0"/>
          </a:p>
        </p:txBody>
      </p:sp>
      <p:sp>
        <p:nvSpPr>
          <p:cNvPr id="4" name="TextBox 3"/>
          <p:cNvSpPr txBox="1"/>
          <p:nvPr/>
        </p:nvSpPr>
        <p:spPr>
          <a:xfrm>
            <a:off x="495300" y="863600"/>
            <a:ext cx="8293100" cy="4062651"/>
          </a:xfrm>
          <a:prstGeom prst="rect">
            <a:avLst/>
          </a:prstGeom>
          <a:noFill/>
        </p:spPr>
        <p:txBody>
          <a:bodyPr wrap="square" rtlCol="0">
            <a:spAutoFit/>
          </a:bodyPr>
          <a:lstStyle/>
          <a:p>
            <a:pPr algn="just"/>
            <a:r>
              <a:rPr lang="en-US" sz="2400" dirty="0"/>
              <a:t>We have successfully completed the autonomous BLUETOOTH  based floor cleaning robot model prototype and this project presents the implementation of an Automatic cleaning System controlled by Internet of Thing, but the speed of the vehicle can be reduced automatically due to the sensing of the obstacles. It reduces the accident levels and tends to save the lives of so many people. By doing this project practically we gained the knowledge about working of automatic braking system and with this future study and research.</a:t>
            </a:r>
            <a:endParaRPr lang="en-IN" sz="2400" dirty="0"/>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descr="preencoded.png"/>
          <p:cNvPicPr>
            <a:picLocks noChangeAspect="1"/>
          </p:cNvPicPr>
          <p:nvPr/>
        </p:nvPicPr>
        <p:blipFill rotWithShape="1">
          <a:blip r:embed="rId3"/>
          <a:srcRect l="4167" t="17362" r="2735" b="17881"/>
          <a:stretch/>
        </p:blipFill>
        <p:spPr>
          <a:xfrm>
            <a:off x="0" y="0"/>
            <a:ext cx="9144000" cy="5143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3" name="TextBox 2"/>
          <p:cNvSpPr txBox="1"/>
          <p:nvPr/>
        </p:nvSpPr>
        <p:spPr>
          <a:xfrm>
            <a:off x="482600" y="127000"/>
            <a:ext cx="2717411" cy="861774"/>
          </a:xfrm>
          <a:prstGeom prst="rect">
            <a:avLst/>
          </a:prstGeom>
          <a:noFill/>
        </p:spPr>
        <p:txBody>
          <a:bodyPr wrap="none" rtlCol="0">
            <a:spAutoFit/>
          </a:bodyPr>
          <a:lstStyle/>
          <a:p>
            <a:r>
              <a:rPr lang="en-US" sz="3200" b="1" u="sng" dirty="0"/>
              <a:t>REFERENCE</a:t>
            </a:r>
            <a:endParaRPr lang="en-IN" sz="3200" b="1" u="sng" dirty="0"/>
          </a:p>
          <a:p>
            <a:endParaRPr lang="en-IN" dirty="0"/>
          </a:p>
        </p:txBody>
      </p:sp>
      <p:sp>
        <p:nvSpPr>
          <p:cNvPr id="7" name="TextBox 6"/>
          <p:cNvSpPr txBox="1"/>
          <p:nvPr/>
        </p:nvSpPr>
        <p:spPr>
          <a:xfrm>
            <a:off x="482601" y="785574"/>
            <a:ext cx="8305800" cy="4247317"/>
          </a:xfrm>
          <a:prstGeom prst="rect">
            <a:avLst/>
          </a:prstGeom>
          <a:noFill/>
        </p:spPr>
        <p:txBody>
          <a:bodyPr wrap="square" rtlCol="0">
            <a:spAutoFit/>
          </a:bodyPr>
          <a:lstStyle/>
          <a:p>
            <a:pPr marL="342900" indent="-342900" algn="just">
              <a:buFont typeface="+mj-lt"/>
              <a:buAutoNum type="arabicPeriod"/>
            </a:pPr>
            <a:r>
              <a:rPr lang="en-US" dirty="0" err="1"/>
              <a:t>Youngkak</a:t>
            </a:r>
            <a:r>
              <a:rPr lang="en-US" dirty="0"/>
              <a:t> Ma, </a:t>
            </a:r>
            <a:r>
              <a:rPr lang="en-US" dirty="0" err="1"/>
              <a:t>seungwoo</a:t>
            </a:r>
            <a:r>
              <a:rPr lang="en-US" dirty="0"/>
              <a:t> Kim, </a:t>
            </a:r>
            <a:r>
              <a:rPr lang="en-US" dirty="0" err="1"/>
              <a:t>Dongik</a:t>
            </a:r>
            <a:r>
              <a:rPr lang="en-US" dirty="0"/>
              <a:t> Oh and </a:t>
            </a:r>
            <a:r>
              <a:rPr lang="en-US" dirty="0" err="1"/>
              <a:t>Youngwan</a:t>
            </a:r>
            <a:r>
              <a:rPr lang="en-US" dirty="0"/>
              <a:t> Cho, </a:t>
            </a:r>
            <a:r>
              <a:rPr lang="en-US" i="1" dirty="0"/>
              <a:t>"A study on the development </a:t>
            </a:r>
            <a:r>
              <a:rPr lang="en-US" i="1" dirty="0" smtClean="0"/>
              <a:t>of  home </a:t>
            </a:r>
            <a:r>
              <a:rPr lang="en-US" i="1" dirty="0"/>
              <a:t>mess- cleanup robot </a:t>
            </a:r>
            <a:r>
              <a:rPr lang="en-US" i="1" dirty="0" err="1"/>
              <a:t>McBot</a:t>
            </a:r>
            <a:r>
              <a:rPr lang="en-US" i="1" dirty="0"/>
              <a:t>", </a:t>
            </a:r>
            <a:r>
              <a:rPr lang="en-US" dirty="0"/>
              <a:t>IEEE/ASME international conference on </a:t>
            </a:r>
            <a:r>
              <a:rPr lang="en-US" dirty="0" smtClean="0"/>
              <a:t>advanced mechatronics</a:t>
            </a:r>
            <a:r>
              <a:rPr lang="en-US" dirty="0"/>
              <a:t>, July 2-5, 2008, Xian, </a:t>
            </a:r>
            <a:r>
              <a:rPr lang="en-US" dirty="0" smtClean="0"/>
              <a:t>China.</a:t>
            </a:r>
          </a:p>
          <a:p>
            <a:pPr marL="342900" indent="-342900" algn="just">
              <a:buFont typeface="+mj-lt"/>
              <a:buAutoNum type="arabicPeriod"/>
            </a:pPr>
            <a:endParaRPr lang="en-US" dirty="0"/>
          </a:p>
          <a:p>
            <a:pPr marL="342900" indent="-342900" algn="just">
              <a:buFont typeface="+mj-lt"/>
              <a:buAutoNum type="arabicPeriod"/>
            </a:pPr>
            <a:r>
              <a:rPr lang="en-US" dirty="0" err="1" smtClean="0"/>
              <a:t>B.N.Prashanth</a:t>
            </a:r>
            <a:r>
              <a:rPr lang="en-US" dirty="0"/>
              <a:t>, </a:t>
            </a:r>
            <a:r>
              <a:rPr lang="en-US" dirty="0" err="1"/>
              <a:t>V.Karthik</a:t>
            </a:r>
            <a:r>
              <a:rPr lang="en-US" dirty="0"/>
              <a:t>, </a:t>
            </a:r>
            <a:r>
              <a:rPr lang="en-US" dirty="0" err="1"/>
              <a:t>S.Karthikeyan</a:t>
            </a:r>
            <a:r>
              <a:rPr lang="en-US" dirty="0"/>
              <a:t>, </a:t>
            </a:r>
            <a:r>
              <a:rPr lang="en-US" dirty="0" err="1"/>
              <a:t>P.Raviteja</a:t>
            </a:r>
            <a:r>
              <a:rPr lang="en-US" dirty="0"/>
              <a:t>, </a:t>
            </a:r>
            <a:r>
              <a:rPr lang="en-US" i="1" dirty="0"/>
              <a:t>“Design and </a:t>
            </a:r>
            <a:r>
              <a:rPr lang="en-US" i="1" dirty="0" smtClean="0"/>
              <a:t> </a:t>
            </a:r>
            <a:r>
              <a:rPr lang="en-US" i="1" dirty="0" err="1" smtClean="0"/>
              <a:t>evelopment</a:t>
            </a:r>
            <a:r>
              <a:rPr lang="en-US" i="1" dirty="0" smtClean="0"/>
              <a:t> </a:t>
            </a:r>
            <a:r>
              <a:rPr lang="en-US" i="1" dirty="0"/>
              <a:t>of </a:t>
            </a:r>
            <a:r>
              <a:rPr lang="en-US" i="1" dirty="0" smtClean="0"/>
              <a:t>Drainage”.</a:t>
            </a:r>
          </a:p>
          <a:p>
            <a:pPr marL="342900" indent="-342900" algn="just">
              <a:buFont typeface="+mj-lt"/>
              <a:buAutoNum type="arabicPeriod"/>
            </a:pPr>
            <a:endParaRPr lang="en-US" i="1" dirty="0"/>
          </a:p>
          <a:p>
            <a:pPr marL="342900" indent="-342900" algn="just">
              <a:buFont typeface="+mj-lt"/>
              <a:buAutoNum type="arabicPeriod"/>
            </a:pPr>
            <a:r>
              <a:rPr lang="en-US" dirty="0" smtClean="0"/>
              <a:t>J</a:t>
            </a:r>
            <a:r>
              <a:rPr lang="en-US" dirty="0"/>
              <a:t>. </a:t>
            </a:r>
            <a:r>
              <a:rPr lang="en-US" dirty="0" err="1"/>
              <a:t>Palacin</a:t>
            </a:r>
            <a:r>
              <a:rPr lang="en-US" dirty="0"/>
              <a:t>, J.A. </a:t>
            </a:r>
            <a:r>
              <a:rPr lang="en-US" dirty="0" err="1"/>
              <a:t>Salse</a:t>
            </a:r>
            <a:r>
              <a:rPr lang="en-US" dirty="0"/>
              <a:t>, I. </a:t>
            </a:r>
            <a:r>
              <a:rPr lang="en-US" dirty="0" err="1"/>
              <a:t>Valganon</a:t>
            </a:r>
            <a:r>
              <a:rPr lang="en-US" dirty="0"/>
              <a:t>, and X. </a:t>
            </a:r>
            <a:r>
              <a:rPr lang="en-US" dirty="0" err="1"/>
              <a:t>Clua</a:t>
            </a:r>
            <a:r>
              <a:rPr lang="en-US" dirty="0"/>
              <a:t> </a:t>
            </a:r>
            <a:r>
              <a:rPr lang="en-US" i="1" dirty="0"/>
              <a:t>"Building a mobile robot for a floor </a:t>
            </a:r>
            <a:r>
              <a:rPr lang="en-US" i="1" dirty="0" smtClean="0"/>
              <a:t>cleaning operation </a:t>
            </a:r>
            <a:r>
              <a:rPr lang="en-US" i="1" dirty="0"/>
              <a:t>in domestic environments", </a:t>
            </a:r>
            <a:r>
              <a:rPr lang="en-US" dirty="0"/>
              <a:t>Proceedings of the 20th IEEE Instrumentation </a:t>
            </a:r>
            <a:r>
              <a:rPr lang="en-US" dirty="0" smtClean="0"/>
              <a:t>Technology Conference</a:t>
            </a:r>
            <a:r>
              <a:rPr lang="en-US" dirty="0"/>
              <a:t>, May 20 to May 22, 2003, Vail, Colorado, </a:t>
            </a:r>
            <a:r>
              <a:rPr lang="en-US" dirty="0" smtClean="0"/>
              <a:t>USA.</a:t>
            </a:r>
          </a:p>
          <a:p>
            <a:pPr marL="342900" indent="-342900" algn="just">
              <a:buFont typeface="+mj-lt"/>
              <a:buAutoNum type="arabicPeriod"/>
            </a:pPr>
            <a:endParaRPr lang="en-US" dirty="0"/>
          </a:p>
          <a:p>
            <a:pPr marL="342900" indent="-342900" algn="just">
              <a:buFont typeface="+mj-lt"/>
              <a:buAutoNum type="arabicPeriod"/>
            </a:pPr>
            <a:r>
              <a:rPr lang="en-US" dirty="0" smtClean="0"/>
              <a:t>C</a:t>
            </a:r>
            <a:r>
              <a:rPr lang="en-US" dirty="0"/>
              <a:t>. </a:t>
            </a:r>
            <a:r>
              <a:rPr lang="en-US" dirty="0" err="1"/>
              <a:t>Hofner</a:t>
            </a:r>
            <a:r>
              <a:rPr lang="en-US" dirty="0"/>
              <a:t> and G. Schmidt </a:t>
            </a:r>
            <a:r>
              <a:rPr lang="en-US" i="1" dirty="0"/>
              <a:t>"Path planning and guidance techniques for an autonomous </a:t>
            </a:r>
            <a:r>
              <a:rPr lang="en-US" i="1" dirty="0" smtClean="0"/>
              <a:t>mobile.</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rotWithShape="1">
          <a:blip r:embed="rId2"/>
          <a:srcRect l="24609" t="13542" r="21354" b="78472"/>
          <a:stretch/>
        </p:blipFill>
        <p:spPr>
          <a:xfrm>
            <a:off x="1936750" y="0"/>
            <a:ext cx="5270500" cy="876300"/>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xmlns="" val="0"/>
              </a:ext>
            </a:extLst>
          </a:blip>
          <a:srcRect l="10933" t="15061" r="4787" b="22717"/>
          <a:stretch/>
        </p:blipFill>
        <p:spPr>
          <a:xfrm>
            <a:off x="2933700" y="1270000"/>
            <a:ext cx="2984500" cy="3060700"/>
          </a:xfrm>
          <a:prstGeom prst="rect">
            <a:avLst/>
          </a:prstGeom>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Box 2"/>
          <p:cNvSpPr txBox="1"/>
          <p:nvPr/>
        </p:nvSpPr>
        <p:spPr>
          <a:xfrm>
            <a:off x="596900" y="381000"/>
            <a:ext cx="2028119" cy="861774"/>
          </a:xfrm>
          <a:prstGeom prst="rect">
            <a:avLst/>
          </a:prstGeom>
          <a:noFill/>
        </p:spPr>
        <p:txBody>
          <a:bodyPr wrap="none" rtlCol="0">
            <a:spAutoFit/>
          </a:bodyPr>
          <a:lstStyle/>
          <a:p>
            <a:pPr marL="0" lvl="1"/>
            <a:r>
              <a:rPr lang="en-US" sz="3200" b="1" u="sng" dirty="0"/>
              <a:t>Objective</a:t>
            </a:r>
            <a:endParaRPr lang="en-IN" sz="3200" b="1" u="sng" dirty="0"/>
          </a:p>
          <a:p>
            <a:endParaRPr lang="en-IN" dirty="0"/>
          </a:p>
        </p:txBody>
      </p:sp>
      <p:sp>
        <p:nvSpPr>
          <p:cNvPr id="4" name="TextBox 3"/>
          <p:cNvSpPr txBox="1"/>
          <p:nvPr/>
        </p:nvSpPr>
        <p:spPr>
          <a:xfrm>
            <a:off x="266700" y="1066342"/>
            <a:ext cx="8483600" cy="3816429"/>
          </a:xfrm>
          <a:prstGeom prst="rect">
            <a:avLst/>
          </a:prstGeom>
          <a:noFill/>
        </p:spPr>
        <p:txBody>
          <a:bodyPr wrap="square" rtlCol="0">
            <a:spAutoFit/>
          </a:bodyPr>
          <a:lstStyle/>
          <a:p>
            <a:pPr marL="285750" indent="-285750" algn="just">
              <a:buFont typeface="Wingdings" pitchFamily="2" charset="2"/>
              <a:buChar char="ü"/>
            </a:pPr>
            <a:r>
              <a:rPr lang="en-US" sz="2200" dirty="0"/>
              <a:t>Objective of this project is to design the automatic floor cleaning robot in order to </a:t>
            </a:r>
            <a:r>
              <a:rPr lang="en-US" sz="2200" dirty="0" smtClean="0"/>
              <a:t>work human </a:t>
            </a:r>
            <a:r>
              <a:rPr lang="en-US" sz="2200" dirty="0"/>
              <a:t>hazards place and to skip need of </a:t>
            </a:r>
            <a:r>
              <a:rPr lang="en-US" sz="2200" dirty="0" smtClean="0"/>
              <a:t>personnel.</a:t>
            </a:r>
          </a:p>
          <a:p>
            <a:pPr algn="just"/>
            <a:endParaRPr lang="en-US" sz="2200" dirty="0" smtClean="0"/>
          </a:p>
          <a:p>
            <a:pPr marL="285750" indent="-285750" algn="just">
              <a:buFont typeface="Wingdings" pitchFamily="2" charset="2"/>
              <a:buChar char="ü"/>
            </a:pPr>
            <a:r>
              <a:rPr lang="en-US" sz="2200" dirty="0"/>
              <a:t>To develop an autonomous robotics </a:t>
            </a:r>
            <a:r>
              <a:rPr lang="en-US" sz="2200" dirty="0" smtClean="0"/>
              <a:t>system using </a:t>
            </a:r>
            <a:r>
              <a:rPr lang="en-US" sz="2200" dirty="0"/>
              <a:t>internet of things and to design a floor cleaning robot without human to the </a:t>
            </a:r>
            <a:r>
              <a:rPr lang="en-US" sz="2200" dirty="0" smtClean="0"/>
              <a:t>driving.</a:t>
            </a:r>
          </a:p>
          <a:p>
            <a:pPr marL="285750" indent="-285750" algn="just">
              <a:buFont typeface="Wingdings" pitchFamily="2" charset="2"/>
              <a:buChar char="ü"/>
            </a:pPr>
            <a:endParaRPr lang="en-US" sz="2200" dirty="0"/>
          </a:p>
          <a:p>
            <a:pPr marL="285750" indent="-285750" algn="just">
              <a:buFont typeface="Wingdings" pitchFamily="2" charset="2"/>
              <a:buChar char="ü"/>
            </a:pPr>
            <a:r>
              <a:rPr lang="en-US" sz="2200" dirty="0" smtClean="0"/>
              <a:t>To design </a:t>
            </a:r>
            <a:r>
              <a:rPr lang="en-US" sz="2200" dirty="0"/>
              <a:t>and implement a vacuum robot </a:t>
            </a:r>
            <a:r>
              <a:rPr lang="en-US" sz="2200" dirty="0" smtClean="0"/>
              <a:t>prototype by </a:t>
            </a:r>
            <a:r>
              <a:rPr lang="en-US" sz="2200" dirty="0"/>
              <a:t>using Arduino </a:t>
            </a:r>
            <a:r>
              <a:rPr lang="en-US" sz="2200" dirty="0" smtClean="0"/>
              <a:t>Nano, motor </a:t>
            </a:r>
            <a:r>
              <a:rPr lang="en-US" sz="2200" dirty="0"/>
              <a:t>driver Ultrasonic Sensor and to achieve the goal of this project</a:t>
            </a:r>
            <a:endParaRPr lang="en-IN" sz="2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descr="preencoded.png"/>
          <p:cNvPicPr>
            <a:picLocks noChangeAspect="1"/>
          </p:cNvPicPr>
          <p:nvPr/>
        </p:nvPicPr>
        <p:blipFill rotWithShape="1">
          <a:blip r:embed="rId3"/>
          <a:srcRect t="10243" r="61589" b="79687"/>
          <a:stretch/>
        </p:blipFill>
        <p:spPr>
          <a:xfrm>
            <a:off x="63500" y="330200"/>
            <a:ext cx="3746500" cy="736600"/>
          </a:xfrm>
          <a:prstGeom prst="rect">
            <a:avLst/>
          </a:prstGeom>
        </p:spPr>
      </p:pic>
      <p:sp>
        <p:nvSpPr>
          <p:cNvPr id="3" name="TextBox 2"/>
          <p:cNvSpPr txBox="1"/>
          <p:nvPr/>
        </p:nvSpPr>
        <p:spPr>
          <a:xfrm>
            <a:off x="469900" y="1066800"/>
            <a:ext cx="8407400" cy="3139321"/>
          </a:xfrm>
          <a:prstGeom prst="rect">
            <a:avLst/>
          </a:prstGeom>
          <a:noFill/>
        </p:spPr>
        <p:txBody>
          <a:bodyPr wrap="square" rtlCol="0">
            <a:spAutoFit/>
          </a:bodyPr>
          <a:lstStyle/>
          <a:p>
            <a:pPr marL="285750" indent="-285750">
              <a:buFont typeface="Wingdings" pitchFamily="2" charset="2"/>
              <a:buChar char="ü"/>
            </a:pPr>
            <a:r>
              <a:rPr lang="en-US" sz="2200" dirty="0"/>
              <a:t>Cleaning is Important work approximate every place</a:t>
            </a:r>
            <a:r>
              <a:rPr lang="en-US" sz="2200" dirty="0" smtClean="0"/>
              <a:t>.</a:t>
            </a:r>
          </a:p>
          <a:p>
            <a:pPr marL="285750" indent="-285750">
              <a:buFont typeface="Wingdings" pitchFamily="2" charset="2"/>
              <a:buChar char="ü"/>
            </a:pPr>
            <a:endParaRPr lang="en-US" sz="2200" dirty="0"/>
          </a:p>
          <a:p>
            <a:pPr marL="285750" indent="-285750">
              <a:buFont typeface="Wingdings" pitchFamily="2" charset="2"/>
              <a:buChar char="ü"/>
            </a:pPr>
            <a:r>
              <a:rPr lang="en-US" sz="2200" dirty="0"/>
              <a:t>Sometimes this is easy and sometimes difficult</a:t>
            </a:r>
            <a:r>
              <a:rPr lang="en-US" sz="2200" dirty="0" smtClean="0"/>
              <a:t>.</a:t>
            </a:r>
          </a:p>
          <a:p>
            <a:endParaRPr lang="en-US" sz="2200" dirty="0"/>
          </a:p>
          <a:p>
            <a:pPr marL="285750" indent="-285750">
              <a:buFont typeface="Wingdings" pitchFamily="2" charset="2"/>
              <a:buChar char="ü"/>
            </a:pPr>
            <a:r>
              <a:rPr lang="en-US" sz="2200" dirty="0"/>
              <a:t>In advancement of science a robot come in light but it operate by a personnel</a:t>
            </a:r>
            <a:r>
              <a:rPr lang="en-US" sz="2200" dirty="0" smtClean="0"/>
              <a:t>.</a:t>
            </a:r>
          </a:p>
          <a:p>
            <a:pPr marL="285750" indent="-285750">
              <a:buFont typeface="Wingdings" pitchFamily="2" charset="2"/>
              <a:buChar char="ü"/>
            </a:pPr>
            <a:endParaRPr lang="en-US" sz="2200" dirty="0"/>
          </a:p>
          <a:p>
            <a:pPr marL="285750" indent="-285750">
              <a:buFont typeface="Wingdings" pitchFamily="2" charset="2"/>
              <a:buChar char="ü"/>
            </a:pPr>
            <a:r>
              <a:rPr lang="en-US" sz="2200" dirty="0"/>
              <a:t>Households of today are becoming smarter and also more </a:t>
            </a:r>
            <a:r>
              <a:rPr lang="en-US" sz="2200" dirty="0" smtClean="0"/>
              <a:t>automated.</a:t>
            </a:r>
            <a:endParaRPr lang="en-IN"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Box 2"/>
          <p:cNvSpPr txBox="1"/>
          <p:nvPr/>
        </p:nvSpPr>
        <p:spPr>
          <a:xfrm>
            <a:off x="317500" y="203199"/>
            <a:ext cx="3437159" cy="861774"/>
          </a:xfrm>
          <a:prstGeom prst="rect">
            <a:avLst/>
          </a:prstGeom>
          <a:noFill/>
        </p:spPr>
        <p:txBody>
          <a:bodyPr wrap="none" rtlCol="0">
            <a:spAutoFit/>
          </a:bodyPr>
          <a:lstStyle/>
          <a:p>
            <a:pPr marL="0" lvl="1"/>
            <a:r>
              <a:rPr lang="en-US" sz="3200" b="1" u="sng" dirty="0"/>
              <a:t>Scope</a:t>
            </a:r>
            <a:r>
              <a:rPr lang="en-US" b="1" dirty="0"/>
              <a:t> </a:t>
            </a:r>
            <a:r>
              <a:rPr lang="en-US" sz="3200" b="1" u="sng" dirty="0"/>
              <a:t>Of Project</a:t>
            </a:r>
            <a:endParaRPr lang="en-IN" sz="3200" b="1" u="sng" dirty="0"/>
          </a:p>
          <a:p>
            <a:endParaRPr lang="en-IN" dirty="0"/>
          </a:p>
        </p:txBody>
      </p:sp>
      <p:sp>
        <p:nvSpPr>
          <p:cNvPr id="4" name="TextBox 3"/>
          <p:cNvSpPr txBox="1"/>
          <p:nvPr/>
        </p:nvSpPr>
        <p:spPr>
          <a:xfrm>
            <a:off x="177800" y="836373"/>
            <a:ext cx="8597900" cy="4092211"/>
          </a:xfrm>
          <a:prstGeom prst="rect">
            <a:avLst/>
          </a:prstGeom>
          <a:noFill/>
        </p:spPr>
        <p:txBody>
          <a:bodyPr wrap="square" rtlCol="0">
            <a:spAutoFit/>
          </a:bodyPr>
          <a:lstStyle/>
          <a:p>
            <a:pPr marL="285750" indent="-285750" algn="just">
              <a:lnSpc>
                <a:spcPct val="150000"/>
              </a:lnSpc>
              <a:buFont typeface="Wingdings" pitchFamily="2" charset="2"/>
              <a:buChar char="ü"/>
            </a:pPr>
            <a:r>
              <a:rPr lang="en-US" sz="2200" dirty="0"/>
              <a:t>The scope of this project is to develop an automatic device that can derived </a:t>
            </a:r>
            <a:r>
              <a:rPr lang="en-US" sz="2200" dirty="0" smtClean="0"/>
              <a:t>from control </a:t>
            </a:r>
            <a:r>
              <a:rPr lang="en-US" sz="2200" dirty="0"/>
              <a:t>room by internet of thing that work of sweeping floor without need of personnel </a:t>
            </a:r>
            <a:r>
              <a:rPr lang="en-US" sz="2200" dirty="0" smtClean="0"/>
              <a:t>and we </a:t>
            </a:r>
            <a:r>
              <a:rPr lang="en-US" sz="2200" dirty="0"/>
              <a:t>need to just click a start button of the robot in smartphone application. </a:t>
            </a:r>
          </a:p>
          <a:p>
            <a:pPr marL="285750" indent="-285750">
              <a:lnSpc>
                <a:spcPct val="150000"/>
              </a:lnSpc>
              <a:buFont typeface="Wingdings" pitchFamily="2" charset="2"/>
              <a:buChar char="ü"/>
            </a:pPr>
            <a:endParaRPr lang="en-US" sz="2200" dirty="0"/>
          </a:p>
          <a:p>
            <a:pPr marL="285750" indent="-285750" algn="just">
              <a:lnSpc>
                <a:spcPct val="150000"/>
              </a:lnSpc>
              <a:buFont typeface="Wingdings" pitchFamily="2" charset="2"/>
              <a:buChar char="ü"/>
            </a:pPr>
            <a:r>
              <a:rPr lang="en-US" sz="2200" dirty="0"/>
              <a:t>This project has </a:t>
            </a:r>
            <a:r>
              <a:rPr lang="en-US" sz="2200" dirty="0" smtClean="0"/>
              <a:t>a scope </a:t>
            </a:r>
            <a:r>
              <a:rPr lang="en-US" sz="2200" dirty="0"/>
              <a:t>in the areas like a large floor </a:t>
            </a:r>
            <a:r>
              <a:rPr lang="en-US" sz="2200" dirty="0" smtClean="0"/>
              <a:t>area, human </a:t>
            </a:r>
            <a:r>
              <a:rPr lang="en-US" sz="2200" dirty="0"/>
              <a:t>hazards area in industries like nuclear </a:t>
            </a:r>
            <a:r>
              <a:rPr lang="en-US" sz="2200" dirty="0" smtClean="0"/>
              <a:t>plant chemical </a:t>
            </a:r>
            <a:r>
              <a:rPr lang="en-US" sz="2200" dirty="0"/>
              <a:t>plant and the areas where threat of dangerous gasses presence</a:t>
            </a:r>
            <a:r>
              <a:rPr lang="en-US" sz="2200" dirty="0" smtClean="0"/>
              <a:t>.            </a:t>
            </a:r>
            <a:endParaRPr lang="en-IN"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Box 2"/>
          <p:cNvSpPr txBox="1"/>
          <p:nvPr/>
        </p:nvSpPr>
        <p:spPr>
          <a:xfrm>
            <a:off x="475714" y="101598"/>
            <a:ext cx="1817101" cy="861774"/>
          </a:xfrm>
          <a:prstGeom prst="rect">
            <a:avLst/>
          </a:prstGeom>
          <a:noFill/>
        </p:spPr>
        <p:txBody>
          <a:bodyPr wrap="none" rtlCol="0">
            <a:spAutoFit/>
          </a:bodyPr>
          <a:lstStyle/>
          <a:p>
            <a:r>
              <a:rPr lang="en-US" sz="3200" b="1" u="sng" dirty="0"/>
              <a:t>Working</a:t>
            </a:r>
            <a:endParaRPr lang="en-IN" sz="3200" b="1" u="sng" dirty="0"/>
          </a:p>
          <a:p>
            <a:endParaRPr lang="en-IN" dirty="0"/>
          </a:p>
        </p:txBody>
      </p:sp>
      <p:sp>
        <p:nvSpPr>
          <p:cNvPr id="4" name="TextBox 3"/>
          <p:cNvSpPr txBox="1"/>
          <p:nvPr/>
        </p:nvSpPr>
        <p:spPr>
          <a:xfrm>
            <a:off x="259814" y="963372"/>
            <a:ext cx="8439686" cy="3693319"/>
          </a:xfrm>
          <a:prstGeom prst="rect">
            <a:avLst/>
          </a:prstGeom>
          <a:noFill/>
        </p:spPr>
        <p:txBody>
          <a:bodyPr wrap="square" rtlCol="0">
            <a:spAutoFit/>
          </a:bodyPr>
          <a:lstStyle/>
          <a:p>
            <a:pPr marL="285750" indent="-285750" algn="just">
              <a:buFont typeface="Wingdings" pitchFamily="2" charset="2"/>
              <a:buChar char="ü"/>
            </a:pPr>
            <a:r>
              <a:rPr lang="en-US" dirty="0"/>
              <a:t>The working principle of solar floor </a:t>
            </a:r>
            <a:r>
              <a:rPr lang="en-US" dirty="0" smtClean="0"/>
              <a:t>cleaning is, </a:t>
            </a:r>
            <a:r>
              <a:rPr lang="en-US" dirty="0"/>
              <a:t>it has panels mounted in a particular arrangement at an in such a way that it can receive solar radiation with high intensity easily from the sun. </a:t>
            </a:r>
            <a:endParaRPr lang="en-US" dirty="0" smtClean="0"/>
          </a:p>
          <a:p>
            <a:pPr algn="just"/>
            <a:endParaRPr lang="en-US" dirty="0" smtClean="0"/>
          </a:p>
          <a:p>
            <a:pPr marL="285750" indent="-285750" algn="just">
              <a:buFont typeface="Wingdings" pitchFamily="2" charset="2"/>
              <a:buChar char="ü"/>
            </a:pPr>
            <a:r>
              <a:rPr lang="en-US" dirty="0" smtClean="0"/>
              <a:t>These </a:t>
            </a:r>
            <a:r>
              <a:rPr lang="en-US" dirty="0"/>
              <a:t>solar panels convert solar energy into electrical energy. This electrical energy is stored in batteries by using a solar charger. </a:t>
            </a:r>
            <a:endParaRPr lang="en-US" dirty="0" smtClean="0"/>
          </a:p>
          <a:p>
            <a:pPr algn="just"/>
            <a:endParaRPr lang="en-US" dirty="0" smtClean="0"/>
          </a:p>
          <a:p>
            <a:pPr marL="285750" indent="-285750" algn="just">
              <a:buFont typeface="Wingdings" pitchFamily="2" charset="2"/>
              <a:buChar char="ü"/>
            </a:pPr>
            <a:r>
              <a:rPr lang="en-US" dirty="0" smtClean="0"/>
              <a:t>The </a:t>
            </a:r>
            <a:r>
              <a:rPr lang="en-US" dirty="0"/>
              <a:t>motor is connected to the batteries through connecting </a:t>
            </a:r>
            <a:r>
              <a:rPr lang="en-US" dirty="0" smtClean="0"/>
              <a:t>wires. Between </a:t>
            </a:r>
            <a:r>
              <a:rPr lang="en-US" dirty="0"/>
              <a:t>these two mechanical circuit breaker switches is provided. It starts and stops the working of the motor. </a:t>
            </a:r>
            <a:endParaRPr lang="en-US" dirty="0" smtClean="0"/>
          </a:p>
          <a:p>
            <a:pPr algn="just"/>
            <a:endParaRPr lang="en-US" dirty="0"/>
          </a:p>
          <a:p>
            <a:pPr marL="285750" indent="-285750" algn="just">
              <a:buFont typeface="Wingdings" pitchFamily="2" charset="2"/>
              <a:buChar char="ü"/>
            </a:pPr>
            <a:r>
              <a:rPr lang="en-US" dirty="0" smtClean="0"/>
              <a:t>From </a:t>
            </a:r>
            <a:r>
              <a:rPr lang="en-US" dirty="0"/>
              <a:t>this motor, the power transmits to the mechanism and this makes the </a:t>
            </a:r>
            <a:r>
              <a:rPr lang="en-US" dirty="0" smtClean="0"/>
              <a:t>moff  </a:t>
            </a:r>
            <a:r>
              <a:rPr lang="en-US" dirty="0"/>
              <a:t>to slide on the fixed blade and this makes to clean the floor.</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xmlns="" val="0"/>
              </a:ext>
            </a:extLst>
          </a:blip>
          <a:srcRect l="25701" t="28642" r="1746"/>
          <a:stretch/>
        </p:blipFill>
        <p:spPr>
          <a:xfrm>
            <a:off x="1758892" y="38866"/>
            <a:ext cx="7245407" cy="5009384"/>
          </a:xfrm>
          <a:prstGeom prst="rect">
            <a:avLst/>
          </a:prstGeom>
        </p:spPr>
      </p:pic>
      <p:sp>
        <p:nvSpPr>
          <p:cNvPr id="3" name="TextBox 2"/>
          <p:cNvSpPr txBox="1"/>
          <p:nvPr/>
        </p:nvSpPr>
        <p:spPr>
          <a:xfrm>
            <a:off x="279400" y="266700"/>
            <a:ext cx="3238387" cy="861774"/>
          </a:xfrm>
          <a:prstGeom prst="rect">
            <a:avLst/>
          </a:prstGeom>
          <a:noFill/>
        </p:spPr>
        <p:txBody>
          <a:bodyPr wrap="none" rtlCol="0">
            <a:spAutoFit/>
          </a:bodyPr>
          <a:lstStyle/>
          <a:p>
            <a:r>
              <a:rPr lang="en-US" sz="3200" b="1" u="sng" dirty="0"/>
              <a:t>Circuit Diagram</a:t>
            </a:r>
            <a:endParaRPr lang="en-IN" sz="3200" b="1" u="sng"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xmlns="" val="0"/>
              </a:ext>
            </a:extLst>
          </a:blip>
          <a:srcRect t="4445" b="5185"/>
          <a:stretch/>
        </p:blipFill>
        <p:spPr>
          <a:xfrm>
            <a:off x="2593039" y="317500"/>
            <a:ext cx="5329522" cy="4648200"/>
          </a:xfrm>
          <a:prstGeom prst="rect">
            <a:avLst/>
          </a:prstGeom>
        </p:spPr>
      </p:pic>
      <p:sp>
        <p:nvSpPr>
          <p:cNvPr id="4" name="TextBox 3"/>
          <p:cNvSpPr txBox="1"/>
          <p:nvPr/>
        </p:nvSpPr>
        <p:spPr>
          <a:xfrm>
            <a:off x="546100" y="267613"/>
            <a:ext cx="3055645" cy="861774"/>
          </a:xfrm>
          <a:prstGeom prst="rect">
            <a:avLst/>
          </a:prstGeom>
          <a:noFill/>
        </p:spPr>
        <p:txBody>
          <a:bodyPr wrap="none" rtlCol="0">
            <a:spAutoFit/>
          </a:bodyPr>
          <a:lstStyle/>
          <a:p>
            <a:r>
              <a:rPr lang="en-US" sz="3200" b="1" u="sng" dirty="0"/>
              <a:t>Block Diagram</a:t>
            </a:r>
            <a:endParaRPr lang="en-IN" sz="3200" b="1" u="sng"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xmlns="" val="0"/>
              </a:ext>
            </a:extLst>
          </a:blip>
          <a:srcRect t="-1" b="28175"/>
          <a:stretch/>
        </p:blipFill>
        <p:spPr>
          <a:xfrm>
            <a:off x="1984031" y="940041"/>
            <a:ext cx="5175931" cy="3694315"/>
          </a:xfrm>
          <a:prstGeom prst="rect">
            <a:avLst/>
          </a:prstGeom>
        </p:spPr>
      </p:pic>
      <p:sp>
        <p:nvSpPr>
          <p:cNvPr id="4" name="TextBox 3"/>
          <p:cNvSpPr txBox="1"/>
          <p:nvPr/>
        </p:nvSpPr>
        <p:spPr>
          <a:xfrm>
            <a:off x="322113" y="241353"/>
            <a:ext cx="4216219" cy="584775"/>
          </a:xfrm>
          <a:prstGeom prst="rect">
            <a:avLst/>
          </a:prstGeom>
          <a:noFill/>
        </p:spPr>
        <p:txBody>
          <a:bodyPr wrap="none" rtlCol="0">
            <a:spAutoFit/>
          </a:bodyPr>
          <a:lstStyle/>
          <a:p>
            <a:r>
              <a:rPr lang="en-IN" sz="3200" b="1" u="sng" dirty="0" smtClean="0"/>
              <a:t>Diagram of IC-L293D</a:t>
            </a:r>
            <a:endParaRPr lang="en-IN" sz="3200" b="1" u="sng"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590</Words>
  <Application>Microsoft Office PowerPoint</Application>
  <PresentationFormat>On-screen Show (16:9)</PresentationFormat>
  <Paragraphs>69</Paragraphs>
  <Slides>16</Slides>
  <Notes>15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Shivam Srivastava</cp:lastModifiedBy>
  <cp:revision>15</cp:revision>
  <dcterms:created xsi:type="dcterms:W3CDTF">2021-08-05T11:10:33Z</dcterms:created>
  <dcterms:modified xsi:type="dcterms:W3CDTF">2021-08-05T16:10:51Z</dcterms:modified>
</cp:coreProperties>
</file>