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1" r:id="rId4"/>
    <p:sldId id="260" r:id="rId5"/>
    <p:sldId id="263" r:id="rId6"/>
    <p:sldId id="278" r:id="rId7"/>
    <p:sldId id="264" r:id="rId8"/>
    <p:sldId id="265" r:id="rId9"/>
    <p:sldId id="266" r:id="rId10"/>
    <p:sldId id="267" r:id="rId11"/>
    <p:sldId id="269" r:id="rId12"/>
    <p:sldId id="271" r:id="rId13"/>
    <p:sldId id="274" r:id="rId14"/>
    <p:sldId id="275" r:id="rId15"/>
    <p:sldId id="270" r:id="rId16"/>
    <p:sldId id="272" r:id="rId17"/>
    <p:sldId id="276" r:id="rId18"/>
    <p:sldId id="273"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p:scale>
          <a:sx n="100" d="100"/>
          <a:sy n="100" d="100"/>
        </p:scale>
        <p:origin x="-946" y="4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F1E2300-5B56-486E-9C6D-C895A8568B0B}" type="datetimeFigureOut">
              <a:rPr lang="en-US" smtClean="0"/>
              <a:pPr/>
              <a:t>2/2/2021</a:t>
            </a:fld>
            <a:endParaRPr lang="en-US"/>
          </a:p>
        </p:txBody>
      </p:sp>
      <p:sp>
        <p:nvSpPr>
          <p:cNvPr id="16" name="Slide Number Placeholder 15"/>
          <p:cNvSpPr>
            <a:spLocks noGrp="1"/>
          </p:cNvSpPr>
          <p:nvPr>
            <p:ph type="sldNum" sz="quarter" idx="11"/>
          </p:nvPr>
        </p:nvSpPr>
        <p:spPr/>
        <p:txBody>
          <a:bodyPr/>
          <a:lstStyle/>
          <a:p>
            <a:fld id="{3791AD12-EDE1-4E7C-B723-0489BAA014BD}"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2300-5B56-486E-9C6D-C895A8568B0B}"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1AD12-EDE1-4E7C-B723-0489BAA014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E2300-5B56-486E-9C6D-C895A8568B0B}"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1AD12-EDE1-4E7C-B723-0489BAA014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F1E2300-5B56-486E-9C6D-C895A8568B0B}" type="datetimeFigureOut">
              <a:rPr lang="en-US" smtClean="0"/>
              <a:pPr/>
              <a:t>2/2/2021</a:t>
            </a:fld>
            <a:endParaRPr lang="en-US"/>
          </a:p>
        </p:txBody>
      </p:sp>
      <p:sp>
        <p:nvSpPr>
          <p:cNvPr id="15" name="Slide Number Placeholder 14"/>
          <p:cNvSpPr>
            <a:spLocks noGrp="1"/>
          </p:cNvSpPr>
          <p:nvPr>
            <p:ph type="sldNum" sz="quarter" idx="15"/>
          </p:nvPr>
        </p:nvSpPr>
        <p:spPr/>
        <p:txBody>
          <a:bodyPr/>
          <a:lstStyle>
            <a:lvl1pPr algn="ctr">
              <a:defRPr/>
            </a:lvl1pPr>
          </a:lstStyle>
          <a:p>
            <a:fld id="{3791AD12-EDE1-4E7C-B723-0489BAA014BD}"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1E2300-5B56-486E-9C6D-C895A8568B0B}"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91AD12-EDE1-4E7C-B723-0489BAA014BD}"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1E2300-5B56-486E-9C6D-C895A8568B0B}"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91AD12-EDE1-4E7C-B723-0489BAA014BD}"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791AD12-EDE1-4E7C-B723-0489BAA014BD}"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F1E2300-5B56-486E-9C6D-C895A8568B0B}" type="datetimeFigureOut">
              <a:rPr lang="en-US" smtClean="0"/>
              <a:pPr/>
              <a:t>2/2/2021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1E2300-5B56-486E-9C6D-C895A8568B0B}" type="datetimeFigureOut">
              <a:rPr lang="en-US" smtClean="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91AD12-EDE1-4E7C-B723-0489BAA014BD}"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E2300-5B56-486E-9C6D-C895A8568B0B}" type="datetimeFigureOut">
              <a:rPr lang="en-US" smtClean="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91AD12-EDE1-4E7C-B723-0489BAA014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F1E2300-5B56-486E-9C6D-C895A8568B0B}" type="datetimeFigureOut">
              <a:rPr lang="en-US" smtClean="0"/>
              <a:pPr/>
              <a:t>2/2/2021</a:t>
            </a:fld>
            <a:endParaRPr lang="en-US"/>
          </a:p>
        </p:txBody>
      </p:sp>
      <p:sp>
        <p:nvSpPr>
          <p:cNvPr id="9" name="Slide Number Placeholder 8"/>
          <p:cNvSpPr>
            <a:spLocks noGrp="1"/>
          </p:cNvSpPr>
          <p:nvPr>
            <p:ph type="sldNum" sz="quarter" idx="15"/>
          </p:nvPr>
        </p:nvSpPr>
        <p:spPr/>
        <p:txBody>
          <a:bodyPr/>
          <a:lstStyle/>
          <a:p>
            <a:fld id="{3791AD12-EDE1-4E7C-B723-0489BAA014BD}"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F1E2300-5B56-486E-9C6D-C895A8568B0B}" type="datetimeFigureOut">
              <a:rPr lang="en-US" smtClean="0"/>
              <a:pPr/>
              <a:t>2/2/2021</a:t>
            </a:fld>
            <a:endParaRPr lang="en-US"/>
          </a:p>
        </p:txBody>
      </p:sp>
      <p:sp>
        <p:nvSpPr>
          <p:cNvPr id="9" name="Slide Number Placeholder 8"/>
          <p:cNvSpPr>
            <a:spLocks noGrp="1"/>
          </p:cNvSpPr>
          <p:nvPr>
            <p:ph type="sldNum" sz="quarter" idx="11"/>
          </p:nvPr>
        </p:nvSpPr>
        <p:spPr/>
        <p:txBody>
          <a:bodyPr/>
          <a:lstStyle/>
          <a:p>
            <a:fld id="{3791AD12-EDE1-4E7C-B723-0489BAA014BD}"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F1E2300-5B56-486E-9C6D-C895A8568B0B}" type="datetimeFigureOut">
              <a:rPr lang="en-US" smtClean="0"/>
              <a:pPr/>
              <a:t>2/2/2021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791AD12-EDE1-4E7C-B723-0489BAA014BD}"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omponents101.com/development-boards/nodemcu-esp8266-pinout-features-and-datasheet" TargetMode="External"/><Relationship Id="rId3" Type="http://schemas.openxmlformats.org/officeDocument/2006/relationships/hyperlink" Target="https://iotcircuithub.com/nodemcu-esp8266-blynk-home-automation/" TargetMode="External"/><Relationship Id="rId7" Type="http://schemas.openxmlformats.org/officeDocument/2006/relationships/hyperlink" Target="https://randomnerdtutorials.com/how-to-install-esp8266-board-arduino-ide/" TargetMode="External"/><Relationship Id="rId2" Type="http://schemas.openxmlformats.org/officeDocument/2006/relationships/hyperlink" Target="https://www.youtube.com/watch?v=Jc6Jet1Yqsk" TargetMode="External"/><Relationship Id="rId1" Type="http://schemas.openxmlformats.org/officeDocument/2006/relationships/slideLayout" Target="../slideLayouts/slideLayout2.xml"/><Relationship Id="rId6" Type="http://schemas.openxmlformats.org/officeDocument/2006/relationships/hyperlink" Target="http://kth.diva-portal.org/smash/get/diva2:679674/FULLTEXT01.pdf" TargetMode="External"/><Relationship Id="rId5" Type="http://schemas.openxmlformats.org/officeDocument/2006/relationships/hyperlink" Target="https://create.arduino.cc/projecthub/Raushancpr/arduino-with-ir-sensor-1579b6" TargetMode="External"/><Relationship Id="rId4" Type="http://schemas.openxmlformats.org/officeDocument/2006/relationships/hyperlink" Target="https://www.arduino.cc/en/softwar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3714752"/>
            <a:ext cx="7715304" cy="1143000"/>
          </a:xfrm>
        </p:spPr>
        <p:style>
          <a:lnRef idx="2">
            <a:schemeClr val="dk1"/>
          </a:lnRef>
          <a:fillRef idx="1">
            <a:schemeClr val="lt1"/>
          </a:fillRef>
          <a:effectRef idx="0">
            <a:schemeClr val="dk1"/>
          </a:effectRef>
          <a:fontRef idx="minor">
            <a:schemeClr val="dk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With Nodemcu ESP8266 </a:t>
            </a:r>
          </a:p>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Using Blynk and Google Assistant</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2" name="Title 1"/>
          <p:cNvSpPr>
            <a:spLocks noGrp="1"/>
          </p:cNvSpPr>
          <p:nvPr>
            <p:ph type="ctrTitle"/>
          </p:nvPr>
        </p:nvSpPr>
        <p:spPr/>
        <p:txBody>
          <a:bodyPr/>
          <a:lstStyle/>
          <a:p>
            <a:r>
              <a:rPr lang="en-US" dirty="0" smtClean="0"/>
              <a:t> </a:t>
            </a:r>
            <a:endParaRPr lang="en-US" dirty="0"/>
          </a:p>
        </p:txBody>
      </p:sp>
      <p:sp>
        <p:nvSpPr>
          <p:cNvPr id="4" name="Rectangle 3"/>
          <p:cNvSpPr/>
          <p:nvPr/>
        </p:nvSpPr>
        <p:spPr>
          <a:xfrm>
            <a:off x="1214414" y="1500174"/>
            <a:ext cx="6784671" cy="1754326"/>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rPr>
              <a:t>HOME AUTOMATION</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Jumpers.png"/>
          <p:cNvPicPr>
            <a:picLocks noGrp="1" noChangeAspect="1"/>
          </p:cNvPicPr>
          <p:nvPr>
            <p:ph sz="quarter" idx="1"/>
          </p:nvPr>
        </p:nvPicPr>
        <p:blipFill>
          <a:blip r:embed="rId2"/>
          <a:stretch>
            <a:fillRect/>
          </a:stretch>
        </p:blipFill>
        <p:spPr>
          <a:xfrm>
            <a:off x="857224" y="1714488"/>
            <a:ext cx="2143140" cy="1643074"/>
          </a:xfrm>
        </p:spPr>
      </p:pic>
      <p:sp>
        <p:nvSpPr>
          <p:cNvPr id="3" name="Text Placeholder 2"/>
          <p:cNvSpPr>
            <a:spLocks noGrp="1"/>
          </p:cNvSpPr>
          <p:nvPr>
            <p:ph type="body" idx="2"/>
          </p:nvPr>
        </p:nvSpPr>
        <p:spPr/>
        <p:txBody>
          <a:bodyPr>
            <a:normAutofit/>
          </a:bodyPr>
          <a:lstStyle/>
          <a:p>
            <a:pPr>
              <a:buFont typeface="Arial" pitchFamily="34" charset="0"/>
              <a:buChar char="•"/>
            </a:pPr>
            <a:r>
              <a:rPr lang="en-US" sz="2000" b="1" dirty="0" smtClean="0">
                <a:latin typeface="+mj-lt"/>
              </a:rPr>
              <a:t>Jumpers</a:t>
            </a:r>
          </a:p>
          <a:p>
            <a:pPr>
              <a:buFont typeface="Arial" pitchFamily="34" charset="0"/>
              <a:buChar char="•"/>
            </a:pPr>
            <a:r>
              <a:rPr lang="en-US" sz="2000" b="1" dirty="0" smtClean="0">
                <a:latin typeface="+mj-lt"/>
              </a:rPr>
              <a:t>Push Buttons</a:t>
            </a:r>
          </a:p>
          <a:p>
            <a:pPr>
              <a:buFont typeface="Arial" pitchFamily="34" charset="0"/>
              <a:buChar char="•"/>
            </a:pPr>
            <a:r>
              <a:rPr lang="en-US" sz="2000" b="1" dirty="0" smtClean="0">
                <a:latin typeface="+mj-lt"/>
              </a:rPr>
              <a:t>9v Battery</a:t>
            </a:r>
          </a:p>
          <a:p>
            <a:pPr>
              <a:buFont typeface="Arial" pitchFamily="34" charset="0"/>
              <a:buChar char="•"/>
            </a:pPr>
            <a:r>
              <a:rPr lang="en-US" sz="2000" b="1" dirty="0" smtClean="0">
                <a:latin typeface="+mj-lt"/>
              </a:rPr>
              <a:t>Bulbs</a:t>
            </a:r>
          </a:p>
          <a:p>
            <a:pPr>
              <a:buFont typeface="Arial" pitchFamily="34" charset="0"/>
              <a:buChar char="•"/>
            </a:pPr>
            <a:r>
              <a:rPr lang="en-US" sz="2000" b="1" dirty="0" smtClean="0">
                <a:latin typeface="+mj-lt"/>
              </a:rPr>
              <a:t>USB cable</a:t>
            </a:r>
          </a:p>
          <a:p>
            <a:pPr>
              <a:buFont typeface="Arial" pitchFamily="34" charset="0"/>
              <a:buChar char="•"/>
            </a:pPr>
            <a:endParaRPr lang="en-US" sz="2000" dirty="0"/>
          </a:p>
        </p:txBody>
      </p:sp>
      <p:sp>
        <p:nvSpPr>
          <p:cNvPr id="4" name="Title 3"/>
          <p:cNvSpPr>
            <a:spLocks noGrp="1"/>
          </p:cNvSpPr>
          <p:nvPr>
            <p:ph type="title"/>
          </p:nvPr>
        </p:nvSpPr>
        <p:spPr>
          <a:xfrm>
            <a:off x="500034" y="457200"/>
            <a:ext cx="8262966" cy="1066800"/>
          </a:xfrm>
        </p:spPr>
        <p:txBody>
          <a:bodyPr>
            <a:normAutofit/>
          </a:bodyPr>
          <a:lstStyle/>
          <a:p>
            <a:r>
              <a:rPr sz="4000" smtClean="0"/>
              <a:t>Other Hardware components</a:t>
            </a:r>
            <a:endParaRPr lang="en-US" sz="4000" dirty="0"/>
          </a:p>
        </p:txBody>
      </p:sp>
      <p:pic>
        <p:nvPicPr>
          <p:cNvPr id="6" name="Picture 5" descr="Push buttons.png"/>
          <p:cNvPicPr>
            <a:picLocks noChangeAspect="1"/>
          </p:cNvPicPr>
          <p:nvPr/>
        </p:nvPicPr>
        <p:blipFill>
          <a:blip r:embed="rId3"/>
          <a:stretch>
            <a:fillRect/>
          </a:stretch>
        </p:blipFill>
        <p:spPr>
          <a:xfrm>
            <a:off x="3214678" y="1785926"/>
            <a:ext cx="1500198" cy="1285884"/>
          </a:xfrm>
          <a:prstGeom prst="rect">
            <a:avLst/>
          </a:prstGeom>
        </p:spPr>
      </p:pic>
      <p:pic>
        <p:nvPicPr>
          <p:cNvPr id="7" name="Picture 6" descr="bulbs.png"/>
          <p:cNvPicPr>
            <a:picLocks noChangeAspect="1"/>
          </p:cNvPicPr>
          <p:nvPr/>
        </p:nvPicPr>
        <p:blipFill>
          <a:blip r:embed="rId4"/>
          <a:stretch>
            <a:fillRect/>
          </a:stretch>
        </p:blipFill>
        <p:spPr>
          <a:xfrm>
            <a:off x="714348" y="3714752"/>
            <a:ext cx="3643338" cy="1958510"/>
          </a:xfrm>
          <a:prstGeom prst="rect">
            <a:avLst/>
          </a:prstGeom>
        </p:spPr>
      </p:pic>
      <p:pic>
        <p:nvPicPr>
          <p:cNvPr id="8" name="Picture 7" descr="Battery.png"/>
          <p:cNvPicPr>
            <a:picLocks noChangeAspect="1"/>
          </p:cNvPicPr>
          <p:nvPr/>
        </p:nvPicPr>
        <p:blipFill>
          <a:blip r:embed="rId5"/>
          <a:stretch>
            <a:fillRect/>
          </a:stretch>
        </p:blipFill>
        <p:spPr>
          <a:xfrm>
            <a:off x="5143504" y="1643050"/>
            <a:ext cx="784928" cy="1653683"/>
          </a:xfrm>
          <a:prstGeom prst="rect">
            <a:avLst/>
          </a:prstGeom>
        </p:spPr>
      </p:pic>
      <p:pic>
        <p:nvPicPr>
          <p:cNvPr id="9" name="Picture 8" descr="USB cable.png"/>
          <p:cNvPicPr>
            <a:picLocks noChangeAspect="1"/>
          </p:cNvPicPr>
          <p:nvPr/>
        </p:nvPicPr>
        <p:blipFill>
          <a:blip r:embed="rId6" cstate="print"/>
          <a:stretch>
            <a:fillRect/>
          </a:stretch>
        </p:blipFill>
        <p:spPr>
          <a:xfrm>
            <a:off x="4714876" y="3786190"/>
            <a:ext cx="1928826" cy="17396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ircuitdiagram.jpg"/>
          <p:cNvPicPr>
            <a:picLocks noGrp="1" noChangeAspect="1"/>
          </p:cNvPicPr>
          <p:nvPr>
            <p:ph idx="1"/>
          </p:nvPr>
        </p:nvPicPr>
        <p:blipFill>
          <a:blip r:embed="rId2" cstate="print"/>
          <a:stretch>
            <a:fillRect/>
          </a:stretch>
        </p:blipFill>
        <p:spPr>
          <a:xfrm>
            <a:off x="428596" y="1481096"/>
            <a:ext cx="8358246" cy="5019738"/>
          </a:xfrm>
        </p:spPr>
      </p:pic>
      <p:sp>
        <p:nvSpPr>
          <p:cNvPr id="3" name="Title 2"/>
          <p:cNvSpPr>
            <a:spLocks noGrp="1"/>
          </p:cNvSpPr>
          <p:nvPr>
            <p:ph type="title"/>
          </p:nvPr>
        </p:nvSpPr>
        <p:spPr/>
        <p:txBody>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Hardware Implementation</a:t>
            </a:r>
            <a:endParaRPr lang="en-US" b="1"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57950" y="1600200"/>
            <a:ext cx="2408098" cy="4543444"/>
          </a:xfrm>
        </p:spPr>
        <p:txBody>
          <a:bodyPr>
            <a:normAutofit fontScale="92500" lnSpcReduction="20000"/>
          </a:bodyPr>
          <a:lstStyle/>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Download Ardunio software in your computer.</a:t>
            </a:r>
          </a:p>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Download ESP8266 board in Ardunio software.</a:t>
            </a:r>
          </a:p>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Connect the ESP8266 microcontroller  to computer using USB cable.</a:t>
            </a:r>
          </a:p>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Select the COM port and Upload the code with your WIFI details and other requirements</a:t>
            </a:r>
          </a:p>
          <a:p>
            <a:pPr>
              <a:buFont typeface="Arial" pitchFamily="34" charset="0"/>
              <a:buChar char="•"/>
            </a:pP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While uploading the code click on flash button on ESP8266.</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itle 3"/>
          <p:cNvSpPr>
            <a:spLocks noGrp="1"/>
          </p:cNvSpPr>
          <p:nvPr>
            <p:ph type="title"/>
          </p:nvPr>
        </p:nvSpPr>
        <p:spPr>
          <a:xfrm>
            <a:off x="500034" y="457200"/>
            <a:ext cx="8262966" cy="1066800"/>
          </a:xfrm>
        </p:spPr>
        <p:txBody>
          <a:bodyPr>
            <a:normAutofit/>
          </a:bodyPr>
          <a:lstStyle/>
          <a:p>
            <a:pPr algn="ctr"/>
            <a:r>
              <a:rPr sz="4000"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Coding  Description</a:t>
            </a:r>
            <a:endParaRPr lang="en-US" sz="4000"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7" name="Content Placeholder 6" descr="coding.png"/>
          <p:cNvPicPr>
            <a:picLocks noGrp="1" noChangeAspect="1"/>
          </p:cNvPicPr>
          <p:nvPr>
            <p:ph sz="quarter" idx="1"/>
          </p:nvPr>
        </p:nvPicPr>
        <p:blipFill>
          <a:blip r:embed="rId2"/>
          <a:stretch>
            <a:fillRect/>
          </a:stretch>
        </p:blipFill>
        <p:spPr>
          <a:xfrm>
            <a:off x="285720" y="1643050"/>
            <a:ext cx="5829312" cy="450059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612101880954.jpg"/>
          <p:cNvPicPr>
            <a:picLocks noGrp="1" noChangeAspect="1"/>
          </p:cNvPicPr>
          <p:nvPr>
            <p:ph idx="1"/>
          </p:nvPr>
        </p:nvPicPr>
        <p:blipFill>
          <a:blip r:embed="rId2" cstate="print"/>
          <a:stretch>
            <a:fillRect/>
          </a:stretch>
        </p:blipFill>
        <p:spPr>
          <a:xfrm>
            <a:off x="642910" y="1571612"/>
            <a:ext cx="2110154" cy="4786346"/>
          </a:xfrm>
        </p:spPr>
      </p:pic>
      <p:sp>
        <p:nvSpPr>
          <p:cNvPr id="3" name="Title 2"/>
          <p:cNvSpPr>
            <a:spLocks noGrp="1"/>
          </p:cNvSpPr>
          <p:nvPr>
            <p:ph type="title"/>
          </p:nvPr>
        </p:nvSpPr>
        <p:spPr/>
        <p:txBody>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Blynk app setup</a:t>
            </a:r>
            <a:endParaRPr lang="en-US" b="1"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5" name="Picture 4" descr="1612101880950.jpg"/>
          <p:cNvPicPr>
            <a:picLocks noChangeAspect="1"/>
          </p:cNvPicPr>
          <p:nvPr/>
        </p:nvPicPr>
        <p:blipFill>
          <a:blip r:embed="rId3" cstate="print"/>
          <a:stretch>
            <a:fillRect/>
          </a:stretch>
        </p:blipFill>
        <p:spPr>
          <a:xfrm>
            <a:off x="3286116" y="1571612"/>
            <a:ext cx="2214578" cy="4786346"/>
          </a:xfrm>
          <a:prstGeom prst="rect">
            <a:avLst/>
          </a:prstGeom>
        </p:spPr>
      </p:pic>
      <p:pic>
        <p:nvPicPr>
          <p:cNvPr id="6" name="Picture 5" descr="1612101880946.jpg"/>
          <p:cNvPicPr>
            <a:picLocks noChangeAspect="1"/>
          </p:cNvPicPr>
          <p:nvPr/>
        </p:nvPicPr>
        <p:blipFill>
          <a:blip r:embed="rId4" cstate="print"/>
          <a:stretch>
            <a:fillRect/>
          </a:stretch>
        </p:blipFill>
        <p:spPr>
          <a:xfrm>
            <a:off x="6000760" y="1500174"/>
            <a:ext cx="2154120" cy="47863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612101880943.jpg"/>
          <p:cNvPicPr>
            <a:picLocks noGrp="1" noChangeAspect="1"/>
          </p:cNvPicPr>
          <p:nvPr>
            <p:ph idx="1"/>
          </p:nvPr>
        </p:nvPicPr>
        <p:blipFill>
          <a:blip r:embed="rId2" cstate="print"/>
          <a:stretch>
            <a:fillRect/>
          </a:stretch>
        </p:blipFill>
        <p:spPr>
          <a:xfrm>
            <a:off x="1000100" y="1500174"/>
            <a:ext cx="2110154" cy="4572000"/>
          </a:xfrm>
        </p:spPr>
      </p:pic>
      <p:sp>
        <p:nvSpPr>
          <p:cNvPr id="3" name="Title 2"/>
          <p:cNvSpPr>
            <a:spLocks noGrp="1"/>
          </p:cNvSpPr>
          <p:nvPr>
            <p:ph type="title"/>
          </p:nvPr>
        </p:nvSpPr>
        <p:spPr/>
        <p:txBody>
          <a:bodyPr/>
          <a:lstStyle/>
          <a:p>
            <a:endParaRPr lang="en-US"/>
          </a:p>
        </p:txBody>
      </p:sp>
      <p:pic>
        <p:nvPicPr>
          <p:cNvPr id="5" name="Picture 4" descr="1612101880939.jpg"/>
          <p:cNvPicPr>
            <a:picLocks noChangeAspect="1"/>
          </p:cNvPicPr>
          <p:nvPr/>
        </p:nvPicPr>
        <p:blipFill>
          <a:blip r:embed="rId3" cstate="print"/>
          <a:stretch>
            <a:fillRect/>
          </a:stretch>
        </p:blipFill>
        <p:spPr>
          <a:xfrm>
            <a:off x="3571868" y="1500174"/>
            <a:ext cx="2214578" cy="4643470"/>
          </a:xfrm>
          <a:prstGeom prst="rect">
            <a:avLst/>
          </a:prstGeom>
        </p:spPr>
      </p:pic>
      <p:pic>
        <p:nvPicPr>
          <p:cNvPr id="6" name="Picture 5" descr="1612101880932.jpg"/>
          <p:cNvPicPr>
            <a:picLocks noChangeAspect="1"/>
          </p:cNvPicPr>
          <p:nvPr/>
        </p:nvPicPr>
        <p:blipFill>
          <a:blip r:embed="rId4" cstate="print"/>
          <a:stretch>
            <a:fillRect/>
          </a:stretch>
        </p:blipFill>
        <p:spPr>
          <a:xfrm>
            <a:off x="6215074" y="1500174"/>
            <a:ext cx="2286016" cy="47149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lockfinal.jpg"/>
          <p:cNvPicPr>
            <a:picLocks noGrp="1" noChangeAspect="1"/>
          </p:cNvPicPr>
          <p:nvPr>
            <p:ph idx="1"/>
          </p:nvPr>
        </p:nvPicPr>
        <p:blipFill>
          <a:blip r:embed="rId2"/>
          <a:stretch>
            <a:fillRect/>
          </a:stretch>
        </p:blipFill>
        <p:spPr>
          <a:xfrm>
            <a:off x="714348" y="1524000"/>
            <a:ext cx="7715304" cy="4833958"/>
          </a:xfrm>
        </p:spPr>
      </p:pic>
      <p:sp>
        <p:nvSpPr>
          <p:cNvPr id="3" name="Title 2"/>
          <p:cNvSpPr>
            <a:spLocks noGrp="1"/>
          </p:cNvSpPr>
          <p:nvPr>
            <p:ph type="title"/>
          </p:nvPr>
        </p:nvSpPr>
        <p:spPr/>
        <p:txBody>
          <a:bodyPr/>
          <a:lstStyle/>
          <a:p>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Working of Project Outline</a:t>
            </a:r>
            <a:endParaRPr lang="en-US" b="1"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smtClean="0"/>
              <a:t>Advantages</a:t>
            </a:r>
            <a:endParaRPr lang="en-US" dirty="0"/>
          </a:p>
        </p:txBody>
      </p:sp>
      <p:sp>
        <p:nvSpPr>
          <p:cNvPr id="3" name="Content Placeholder 2"/>
          <p:cNvSpPr>
            <a:spLocks noGrp="1"/>
          </p:cNvSpPr>
          <p:nvPr>
            <p:ph sz="half" idx="2"/>
          </p:nvPr>
        </p:nvSpPr>
        <p:spPr>
          <a:xfrm>
            <a:off x="457200" y="2201896"/>
            <a:ext cx="4257676" cy="3913632"/>
          </a:xfrm>
        </p:spPr>
        <p:txBody>
          <a:bodyPr>
            <a:normAutofit fontScale="92500" lnSpcReduction="20000"/>
          </a:bodyPr>
          <a:lstStyle/>
          <a:p>
            <a:r>
              <a:rPr lang="en-US" dirty="0" smtClean="0"/>
              <a:t>Easy to control home appliances</a:t>
            </a:r>
          </a:p>
          <a:p>
            <a:r>
              <a:rPr lang="en-US" dirty="0" smtClean="0"/>
              <a:t>Can be controlled from any part of the world with real time feedback.</a:t>
            </a:r>
          </a:p>
          <a:p>
            <a:r>
              <a:rPr lang="en-US" dirty="0" smtClean="0"/>
              <a:t>Can be controlled manually without internet</a:t>
            </a:r>
          </a:p>
          <a:p>
            <a:r>
              <a:rPr lang="en-US" dirty="0" smtClean="0"/>
              <a:t>Helps to reduce power usage</a:t>
            </a:r>
          </a:p>
          <a:p>
            <a:r>
              <a:rPr lang="en-US" dirty="0" smtClean="0"/>
              <a:t>Security can be increased</a:t>
            </a:r>
          </a:p>
          <a:p>
            <a:r>
              <a:rPr lang="en-US" dirty="0" smtClean="0"/>
              <a:t>Continue monitoring can be done</a:t>
            </a:r>
          </a:p>
        </p:txBody>
      </p:sp>
      <p:sp>
        <p:nvSpPr>
          <p:cNvPr id="4" name="Content Placeholder 3"/>
          <p:cNvSpPr>
            <a:spLocks noGrp="1"/>
          </p:cNvSpPr>
          <p:nvPr>
            <p:ph sz="quarter" idx="4"/>
          </p:nvPr>
        </p:nvSpPr>
        <p:spPr/>
        <p:txBody>
          <a:bodyPr/>
          <a:lstStyle/>
          <a:p>
            <a:r>
              <a:rPr lang="en-US" dirty="0" smtClean="0"/>
              <a:t>Everything gets  OFF after restart.</a:t>
            </a:r>
          </a:p>
          <a:p>
            <a:r>
              <a:rPr lang="en-US" dirty="0" smtClean="0"/>
              <a:t>Security concerns</a:t>
            </a:r>
          </a:p>
          <a:p>
            <a:r>
              <a:rPr lang="en-US" dirty="0" smtClean="0"/>
              <a:t>Vulnerable to attacks</a:t>
            </a:r>
          </a:p>
          <a:p>
            <a:r>
              <a:rPr lang="en-US" dirty="0" smtClean="0"/>
              <a:t>Sometime operations can be restricted to time</a:t>
            </a:r>
          </a:p>
          <a:p>
            <a:endParaRPr lang="en-US" dirty="0"/>
          </a:p>
        </p:txBody>
      </p:sp>
      <p:sp>
        <p:nvSpPr>
          <p:cNvPr id="5" name="Title 4"/>
          <p:cNvSpPr>
            <a:spLocks noGrp="1"/>
          </p:cNvSpPr>
          <p:nvPr>
            <p:ph type="title"/>
          </p:nvPr>
        </p:nvSpPr>
        <p:spPr/>
        <p:txBody>
          <a:bodyPr/>
          <a:lstStyle/>
          <a:p>
            <a:endParaRPr lang="en-US" dirty="0"/>
          </a:p>
        </p:txBody>
      </p:sp>
      <p:sp>
        <p:nvSpPr>
          <p:cNvPr id="6" name="Text Placeholder 5"/>
          <p:cNvSpPr>
            <a:spLocks noGrp="1"/>
          </p:cNvSpPr>
          <p:nvPr>
            <p:ph type="body" idx="3"/>
          </p:nvPr>
        </p:nvSpPr>
        <p:spPr/>
        <p:txBody>
          <a:bodyPr/>
          <a:lstStyle/>
          <a:p>
            <a:pPr algn="ctr"/>
            <a:r>
              <a:rPr lang="en-US" dirty="0" smtClean="0"/>
              <a:t>Drawbacks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this project we can control home appliance via internet with real time feedback.</a:t>
            </a:r>
          </a:p>
          <a:p>
            <a:r>
              <a:rPr lang="en-US" dirty="0" smtClean="0"/>
              <a:t>If there is no internet we can control it manually.</a:t>
            </a:r>
          </a:p>
          <a:p>
            <a:r>
              <a:rPr lang="en-US" dirty="0" smtClean="0"/>
              <a:t>Project can work  with Google Assistant </a:t>
            </a:r>
            <a:r>
              <a:rPr lang="en-US" dirty="0" err="1" smtClean="0"/>
              <a:t>i.e</a:t>
            </a:r>
            <a:r>
              <a:rPr lang="en-US" dirty="0" smtClean="0"/>
              <a:t> works with voice commands.</a:t>
            </a:r>
          </a:p>
          <a:p>
            <a:r>
              <a:rPr lang="en-US" dirty="0" smtClean="0"/>
              <a:t>Can be controlled from all over the world if internet is present. </a:t>
            </a:r>
            <a:endParaRPr lang="en-US" dirty="0"/>
          </a:p>
        </p:txBody>
      </p:sp>
      <p:sp>
        <p:nvSpPr>
          <p:cNvPr id="3" name="Title 2"/>
          <p:cNvSpPr>
            <a:spLocks noGrp="1"/>
          </p:cNvSpPr>
          <p:nvPr>
            <p:ph type="title"/>
          </p:nvPr>
        </p:nvSpPr>
        <p:spPr/>
        <p:txBody>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Conclusion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953016"/>
          </a:xfrm>
        </p:spPr>
        <p:txBody>
          <a:bodyPr>
            <a:normAutofit fontScale="92500" lnSpcReduction="20000"/>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2"/>
              </a:rPr>
              <a:t>https://www.youtube.com/watch?v=Jc6Jet1Yqsk</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3"/>
              </a:rPr>
              <a:t>https://iotcircuithub.com/nodemcu-esp8266-blynk-home-automation/</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4"/>
              </a:rPr>
              <a:t>https://www.arduino.cc/en/software</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5"/>
              </a:rPr>
              <a:t>https://create.arduino.cc/projecthub/Raushancpr/arduino-with-ir-sensor-1579b6</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6"/>
              </a:rPr>
              <a:t>http://kth.diva-portal.org/smash/get/diva2:679674/FULLTEXT01.pdf</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7"/>
              </a:rPr>
              <a:t>https://randomnerdtutorials.com/how-to-install-esp8266-board-arduino-ide/</a:t>
            </a:r>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8"/>
              </a:rPr>
              <a:t>https://components101.com/development-boards/nodemcu-esp8266-pinout-features-and-datasheet#:~:text=The%20NodeMCU%20ESP8266%20development%20board,to%20store%20data%20and%20programs</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p>
          <a:p>
            <a:endPar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Title 2"/>
          <p:cNvSpPr>
            <a:spLocks noGrp="1"/>
          </p:cNvSpPr>
          <p:nvPr>
            <p:ph type="title"/>
          </p:nvPr>
        </p:nvSpPr>
        <p:spPr>
          <a:xfrm>
            <a:off x="457200" y="152400"/>
            <a:ext cx="8229600" cy="919146"/>
          </a:xfrm>
        </p:spPr>
        <p:txBody>
          <a:bodyPr>
            <a:normAutofit/>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References</a:t>
            </a:r>
            <a:endParaRPr lang="en-US" b="1"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685800" y="5000636"/>
            <a:ext cx="7924800" cy="1428760"/>
          </a:xfrm>
        </p:spPr>
        <p:txBody>
          <a:bodyPr>
            <a:normAutofit fontScale="92500" lnSpcReduction="10000"/>
          </a:bodyPr>
          <a:lstStyle/>
          <a:p>
            <a:pPr algn="r"/>
            <a:r>
              <a:rPr lang="en-US" dirty="0" smtClean="0"/>
              <a:t>Project by:		      </a:t>
            </a:r>
          </a:p>
          <a:p>
            <a:pPr algn="r"/>
            <a:r>
              <a:rPr lang="en-US" dirty="0" smtClean="0"/>
              <a:t>Ram </a:t>
            </a:r>
            <a:r>
              <a:rPr lang="en-US" dirty="0" err="1" smtClean="0"/>
              <a:t>sai</a:t>
            </a:r>
            <a:r>
              <a:rPr lang="en-US" dirty="0" smtClean="0"/>
              <a:t>(18AK1A0471)</a:t>
            </a:r>
          </a:p>
          <a:p>
            <a:pPr algn="r"/>
            <a:r>
              <a:rPr lang="en-US" dirty="0" err="1" smtClean="0"/>
              <a:t>Sai</a:t>
            </a:r>
            <a:r>
              <a:rPr lang="en-US" dirty="0" smtClean="0"/>
              <a:t> </a:t>
            </a:r>
            <a:r>
              <a:rPr lang="en-US" dirty="0" err="1" smtClean="0"/>
              <a:t>Tharun</a:t>
            </a:r>
            <a:r>
              <a:rPr lang="en-US" dirty="0" smtClean="0"/>
              <a:t>(18AK1A0479)</a:t>
            </a:r>
          </a:p>
          <a:p>
            <a:pPr algn="r"/>
            <a:r>
              <a:rPr lang="en-US" dirty="0" err="1" smtClean="0"/>
              <a:t>Satish</a:t>
            </a:r>
            <a:r>
              <a:rPr lang="en-US" dirty="0" smtClean="0"/>
              <a:t>(18AK1A084) </a:t>
            </a:r>
            <a:endParaRPr lang="en-US" dirty="0"/>
          </a:p>
        </p:txBody>
      </p:sp>
      <p:sp>
        <p:nvSpPr>
          <p:cNvPr id="4" name="Rectangle 3"/>
          <p:cNvSpPr/>
          <p:nvPr/>
        </p:nvSpPr>
        <p:spPr>
          <a:xfrm>
            <a:off x="2328116" y="2967335"/>
            <a:ext cx="448776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sz="5400" b="1" cap="none" spc="0" smtClean="0">
                <a:ln w="11430">
                  <a:solidFill>
                    <a:schemeClr val="accent4">
                      <a:lumMod val="50000"/>
                    </a:schemeClr>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3">
                      <a:satMod val="175000"/>
                      <a:alpha val="40000"/>
                    </a:schemeClr>
                  </a:glow>
                  <a:outerShdw blurRad="50800" dist="39000" dir="5460000" algn="tl">
                    <a:srgbClr val="000000">
                      <a:alpha val="38000"/>
                    </a:srgbClr>
                  </a:outerShdw>
                </a:effectLst>
              </a:rPr>
              <a:t>THANK  YOU</a:t>
            </a:r>
            <a:endParaRPr lang="en-US" sz="5400" b="1" cap="none" spc="0" dirty="0">
              <a:ln w="11430">
                <a:solidFill>
                  <a:schemeClr val="accent4">
                    <a:lumMod val="50000"/>
                  </a:schemeClr>
                </a:solidFill>
              </a:ln>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3">
                    <a:satMod val="175000"/>
                    <a:alpha val="40000"/>
                  </a:schemeClr>
                </a:glow>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Aim of Project</a:t>
            </a:r>
          </a:p>
          <a:p>
            <a:r>
              <a:rPr lang="en-US" dirty="0" smtClean="0"/>
              <a:t>Introduction</a:t>
            </a:r>
          </a:p>
          <a:p>
            <a:r>
              <a:rPr lang="en-US" dirty="0" smtClean="0"/>
              <a:t>Hardware Components</a:t>
            </a:r>
          </a:p>
          <a:p>
            <a:r>
              <a:rPr lang="en-US" dirty="0" smtClean="0"/>
              <a:t>Hardware Implementation</a:t>
            </a:r>
          </a:p>
          <a:p>
            <a:r>
              <a:rPr lang="en-US" dirty="0" smtClean="0"/>
              <a:t>Coding Description</a:t>
            </a:r>
          </a:p>
          <a:p>
            <a:r>
              <a:rPr lang="en-US" dirty="0" smtClean="0"/>
              <a:t>Advantages</a:t>
            </a:r>
          </a:p>
          <a:p>
            <a:r>
              <a:rPr lang="en-US" dirty="0" smtClean="0"/>
              <a:t>Drawbacks</a:t>
            </a:r>
          </a:p>
          <a:p>
            <a:r>
              <a:rPr lang="en-US" dirty="0" smtClean="0"/>
              <a:t>Conclusion</a:t>
            </a:r>
          </a:p>
          <a:p>
            <a:r>
              <a:rPr lang="en-US" dirty="0" smtClean="0"/>
              <a:t>Reference</a:t>
            </a:r>
          </a:p>
          <a:p>
            <a:endParaRPr lang="en-US" dirty="0" smtClean="0"/>
          </a:p>
          <a:p>
            <a:endParaRPr lang="en-US" dirty="0"/>
          </a:p>
        </p:txBody>
      </p:sp>
      <p:sp>
        <p:nvSpPr>
          <p:cNvPr id="3" name="Title 2"/>
          <p:cNvSpPr>
            <a:spLocks noGrp="1"/>
          </p:cNvSpPr>
          <p:nvPr>
            <p:ph type="title"/>
          </p:nvPr>
        </p:nvSpPr>
        <p:spPr/>
        <p:txBody>
          <a:bodyPr/>
          <a:lstStyle/>
          <a:p>
            <a:pPr algn="ctr"/>
            <a:r>
              <a:rPr b="1" spc="0" smtClean="0">
                <a:ln w="19050">
                  <a:solidFill>
                    <a:schemeClr val="tx2">
                      <a:tint val="1000"/>
                    </a:schemeClr>
                  </a:solidFill>
                  <a:prstDash val="solid"/>
                </a:ln>
                <a:solidFill>
                  <a:schemeClr val="accent3"/>
                </a:solidFill>
                <a:effectLst>
                  <a:glow rad="101600">
                    <a:schemeClr val="accent4">
                      <a:satMod val="175000"/>
                      <a:alpha val="40000"/>
                    </a:schemeClr>
                  </a:glow>
                  <a:outerShdw blurRad="50000" dist="50800" dir="7500000" algn="tl">
                    <a:srgbClr val="000000">
                      <a:shade val="5000"/>
                      <a:alpha val="35000"/>
                    </a:srgbClr>
                  </a:outerShdw>
                </a:effectLst>
              </a:rPr>
              <a:t>Index</a:t>
            </a:r>
            <a:endParaRPr lang="en-US" b="1" spc="0" dirty="0">
              <a:ln w="19050">
                <a:solidFill>
                  <a:schemeClr val="tx2">
                    <a:tint val="1000"/>
                  </a:schemeClr>
                </a:solidFill>
                <a:prstDash val="solid"/>
              </a:ln>
              <a:solidFill>
                <a:schemeClr val="accent3"/>
              </a:solidFill>
              <a:effectLst>
                <a:glow rad="101600">
                  <a:schemeClr val="accent4">
                    <a:satMod val="175000"/>
                    <a:alpha val="40000"/>
                  </a:schemeClr>
                </a:glow>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make a smart home.</a:t>
            </a:r>
          </a:p>
          <a:p>
            <a:r>
              <a:rPr lang="en-US" dirty="0" smtClean="0"/>
              <a:t>Connecting electronic  appliances to internet.</a:t>
            </a:r>
          </a:p>
          <a:p>
            <a:r>
              <a:rPr lang="en-US" dirty="0" smtClean="0"/>
              <a:t>Control electronic appliances over the internet and control them manually also.</a:t>
            </a:r>
          </a:p>
          <a:p>
            <a:r>
              <a:rPr lang="en-US" dirty="0" smtClean="0"/>
              <a:t>Using </a:t>
            </a:r>
            <a:r>
              <a:rPr lang="en-US" b="1" dirty="0" smtClean="0"/>
              <a:t>B</a:t>
            </a:r>
            <a:r>
              <a:rPr lang="en-US" dirty="0" smtClean="0"/>
              <a:t>lynk app to control home appliances.</a:t>
            </a:r>
          </a:p>
          <a:p>
            <a:r>
              <a:rPr lang="en-US" dirty="0" smtClean="0"/>
              <a:t>Connecting the home appliance to the </a:t>
            </a:r>
            <a:r>
              <a:rPr lang="en-US" dirty="0" err="1" smtClean="0"/>
              <a:t>google</a:t>
            </a:r>
            <a:r>
              <a:rPr lang="en-US" dirty="0" smtClean="0"/>
              <a:t> assistant via IFTTT platform.</a:t>
            </a:r>
          </a:p>
          <a:p>
            <a:r>
              <a:rPr lang="en-US" dirty="0" smtClean="0"/>
              <a:t>Using sensors to get home conditions.</a:t>
            </a:r>
            <a:endParaRPr lang="en-US" dirty="0"/>
          </a:p>
        </p:txBody>
      </p:sp>
      <p:sp>
        <p:nvSpPr>
          <p:cNvPr id="3" name="Title 2"/>
          <p:cNvSpPr>
            <a:spLocks noGrp="1"/>
          </p:cNvSpPr>
          <p:nvPr>
            <p:ph type="title"/>
          </p:nvPr>
        </p:nvSpPr>
        <p:spPr/>
        <p:txBody>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Aim of Project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With advancement of Technology in all aspects life is getting simpler and easier.</a:t>
            </a:r>
          </a:p>
          <a:p>
            <a:r>
              <a:rPr lang="en-US" dirty="0" smtClean="0"/>
              <a:t>Every year usage of internet has  increased rapidly across the world, which makes life more easier.</a:t>
            </a:r>
          </a:p>
          <a:p>
            <a:r>
              <a:rPr lang="en-US" dirty="0" smtClean="0"/>
              <a:t>With the help of internet everything is interlinked and every device is connected to internet.</a:t>
            </a:r>
          </a:p>
          <a:p>
            <a:r>
              <a:rPr lang="en-US" dirty="0" smtClean="0"/>
              <a:t>Each and every electronic appliance in home can be controlled by using internet.</a:t>
            </a:r>
          </a:p>
          <a:p>
            <a:r>
              <a:rPr lang="en-US" dirty="0" smtClean="0"/>
              <a:t>The process of getting things over internet is called as “Internet of Things” IOT.</a:t>
            </a:r>
            <a:endParaRPr lang="en-US" dirty="0"/>
          </a:p>
        </p:txBody>
      </p:sp>
      <p:sp>
        <p:nvSpPr>
          <p:cNvPr id="3" name="Title 2"/>
          <p:cNvSpPr>
            <a:spLocks noGrp="1"/>
          </p:cNvSpPr>
          <p:nvPr>
            <p:ph type="title"/>
          </p:nvPr>
        </p:nvSpPr>
        <p:spPr/>
        <p:txBody>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Introduction</a:t>
            </a:r>
            <a:endParaRPr lang="en-US" b="1"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Nodemcu ESP8266</a:t>
            </a:r>
          </a:p>
          <a:p>
            <a:r>
              <a:rPr lang="en-US" dirty="0" smtClean="0"/>
              <a:t>4 Channel Relay Board</a:t>
            </a:r>
          </a:p>
          <a:p>
            <a:r>
              <a:rPr lang="en-US" dirty="0" smtClean="0"/>
              <a:t>IR sensor</a:t>
            </a:r>
          </a:p>
          <a:p>
            <a:r>
              <a:rPr lang="en-US" dirty="0" smtClean="0"/>
              <a:t>Alarm</a:t>
            </a:r>
          </a:p>
          <a:p>
            <a:r>
              <a:rPr lang="en-US" dirty="0" smtClean="0"/>
              <a:t>Push Buttons</a:t>
            </a:r>
          </a:p>
          <a:p>
            <a:r>
              <a:rPr lang="en-US" dirty="0" smtClean="0"/>
              <a:t>Jumpers</a:t>
            </a:r>
          </a:p>
          <a:p>
            <a:r>
              <a:rPr lang="en-US" dirty="0" smtClean="0"/>
              <a:t>Bulbs </a:t>
            </a:r>
          </a:p>
          <a:p>
            <a:r>
              <a:rPr lang="en-US" dirty="0" smtClean="0"/>
              <a:t>Sockets</a:t>
            </a:r>
          </a:p>
          <a:p>
            <a:r>
              <a:rPr lang="en-US" dirty="0" smtClean="0"/>
              <a:t>Battery</a:t>
            </a:r>
          </a:p>
          <a:p>
            <a:r>
              <a:rPr lang="en-US" dirty="0" smtClean="0"/>
              <a:t>Personal computer(For coding ESP8266)</a:t>
            </a:r>
          </a:p>
          <a:p>
            <a:r>
              <a:rPr lang="en-US" dirty="0" smtClean="0"/>
              <a:t>USB cable</a:t>
            </a:r>
            <a:endParaRPr lang="en-US" dirty="0"/>
          </a:p>
        </p:txBody>
      </p:sp>
      <p:sp>
        <p:nvSpPr>
          <p:cNvPr id="3" name="Title 2"/>
          <p:cNvSpPr>
            <a:spLocks noGrp="1"/>
          </p:cNvSpPr>
          <p:nvPr>
            <p:ph type="title"/>
          </p:nvPr>
        </p:nvSpPr>
        <p:spPr>
          <a:xfrm>
            <a:off x="457200" y="152400"/>
            <a:ext cx="8229600" cy="1276336"/>
          </a:xfrm>
        </p:spPr>
        <p:txBody>
          <a:bodyPr>
            <a:normAutofit/>
          </a:bodyPr>
          <a:lstStyle/>
          <a:p>
            <a:pPr algn="ctr"/>
            <a:r>
              <a:rPr b="1"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Hardware  Components</a:t>
            </a:r>
            <a:endParaRPr lang="en-US" b="1"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000760" y="1600200"/>
            <a:ext cx="2765288" cy="4614882"/>
          </a:xfrm>
        </p:spPr>
        <p:txBody>
          <a:bodyPr>
            <a:normAutofit fontScale="92500"/>
          </a:bodyPr>
          <a:lstStyle/>
          <a:p>
            <a:pPr>
              <a:buFont typeface="Arial" pitchFamily="34" charset="0"/>
              <a:buChar char="•"/>
            </a:pPr>
            <a:r>
              <a:rPr lang="en-US" dirty="0" smtClean="0"/>
              <a:t>Microcontroller:  </a:t>
            </a:r>
            <a:r>
              <a:rPr lang="en-US" dirty="0" err="1" smtClean="0"/>
              <a:t>Tensilica</a:t>
            </a:r>
            <a:r>
              <a:rPr lang="en-US" dirty="0" smtClean="0"/>
              <a:t> 32-bit RISC CPU </a:t>
            </a:r>
            <a:r>
              <a:rPr lang="en-US" dirty="0" err="1" smtClean="0"/>
              <a:t>Xtensa</a:t>
            </a:r>
            <a:r>
              <a:rPr lang="en-US" dirty="0" smtClean="0"/>
              <a:t> LX106</a:t>
            </a:r>
          </a:p>
          <a:p>
            <a:pPr>
              <a:buFont typeface="Arial" pitchFamily="34" charset="0"/>
              <a:buChar char="•"/>
            </a:pPr>
            <a:r>
              <a:rPr lang="en-US" dirty="0" smtClean="0"/>
              <a:t>Operating Voltage :3.3V</a:t>
            </a:r>
          </a:p>
          <a:p>
            <a:pPr>
              <a:buFont typeface="Arial" pitchFamily="34" charset="0"/>
              <a:buChar char="•"/>
            </a:pPr>
            <a:r>
              <a:rPr lang="en-US" dirty="0" smtClean="0"/>
              <a:t>Input Voltage :7-12v</a:t>
            </a:r>
          </a:p>
          <a:p>
            <a:pPr>
              <a:buFont typeface="Arial" pitchFamily="34" charset="0"/>
              <a:buChar char="•"/>
            </a:pPr>
            <a:r>
              <a:rPr lang="en-US" dirty="0" smtClean="0"/>
              <a:t>Digital I/O Pins : 16</a:t>
            </a:r>
          </a:p>
          <a:p>
            <a:pPr>
              <a:buFont typeface="Arial" pitchFamily="34" charset="0"/>
              <a:buChar char="•"/>
            </a:pPr>
            <a:r>
              <a:rPr lang="en-US" dirty="0" smtClean="0"/>
              <a:t>Analog Input Pins : 1</a:t>
            </a:r>
          </a:p>
          <a:p>
            <a:pPr>
              <a:buFont typeface="Arial" pitchFamily="34" charset="0"/>
              <a:buChar char="•"/>
            </a:pPr>
            <a:r>
              <a:rPr lang="en-US" dirty="0" smtClean="0"/>
              <a:t>Flash Memory : 4 MB</a:t>
            </a:r>
          </a:p>
          <a:p>
            <a:pPr>
              <a:buFont typeface="Arial" pitchFamily="34" charset="0"/>
              <a:buChar char="•"/>
            </a:pPr>
            <a:r>
              <a:rPr lang="en-US" dirty="0" smtClean="0"/>
              <a:t>SRAM : 64KB</a:t>
            </a:r>
          </a:p>
          <a:p>
            <a:pPr>
              <a:buFont typeface="Arial" pitchFamily="34" charset="0"/>
              <a:buChar char="•"/>
            </a:pPr>
            <a:r>
              <a:rPr lang="en-US" dirty="0" smtClean="0"/>
              <a:t>Clock Speed : 80MHz</a:t>
            </a:r>
          </a:p>
          <a:p>
            <a:pPr>
              <a:buFont typeface="Arial" pitchFamily="34" charset="0"/>
              <a:buChar char="•"/>
            </a:pPr>
            <a:r>
              <a:rPr lang="en-US" dirty="0" smtClean="0"/>
              <a:t>PCB Antenna</a:t>
            </a:r>
            <a:endParaRPr lang="en-US" dirty="0"/>
          </a:p>
        </p:txBody>
      </p:sp>
      <p:sp>
        <p:nvSpPr>
          <p:cNvPr id="4" name="Title 3"/>
          <p:cNvSpPr>
            <a:spLocks noGrp="1"/>
          </p:cNvSpPr>
          <p:nvPr>
            <p:ph type="title"/>
          </p:nvPr>
        </p:nvSpPr>
        <p:spPr>
          <a:xfrm>
            <a:off x="500034" y="457200"/>
            <a:ext cx="8262966" cy="1066800"/>
          </a:xfrm>
        </p:spPr>
        <p:txBody>
          <a:bodyPr>
            <a:normAutofit/>
          </a:bodyPr>
          <a:lstStyle/>
          <a:p>
            <a:pPr algn="ctr"/>
            <a:r>
              <a:rPr sz="4000" smtClean="0"/>
              <a:t>Nodemcu ESP8266</a:t>
            </a:r>
            <a:endParaRPr lang="en-US" sz="4000" dirty="0"/>
          </a:p>
        </p:txBody>
      </p:sp>
      <p:pic>
        <p:nvPicPr>
          <p:cNvPr id="7" name="Content Placeholder 6" descr="esp8266.png"/>
          <p:cNvPicPr>
            <a:picLocks noGrp="1" noChangeAspect="1"/>
          </p:cNvPicPr>
          <p:nvPr>
            <p:ph sz="quarter" idx="1"/>
          </p:nvPr>
        </p:nvPicPr>
        <p:blipFill>
          <a:blip r:embed="rId2"/>
          <a:stretch>
            <a:fillRect/>
          </a:stretch>
        </p:blipFill>
        <p:spPr>
          <a:xfrm>
            <a:off x="285720" y="2071678"/>
            <a:ext cx="5786478" cy="36433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Sp8266.png"/>
          <p:cNvPicPr>
            <a:picLocks noGrp="1" noChangeAspect="1"/>
          </p:cNvPicPr>
          <p:nvPr>
            <p:ph sz="quarter" idx="1"/>
          </p:nvPr>
        </p:nvPicPr>
        <p:blipFill>
          <a:blip r:embed="rId2"/>
          <a:stretch>
            <a:fillRect/>
          </a:stretch>
        </p:blipFill>
        <p:spPr>
          <a:xfrm>
            <a:off x="428596" y="1857364"/>
            <a:ext cx="5563082" cy="4143404"/>
          </a:xfrm>
        </p:spPr>
      </p:pic>
      <p:sp>
        <p:nvSpPr>
          <p:cNvPr id="3" name="Text Placeholder 2"/>
          <p:cNvSpPr>
            <a:spLocks noGrp="1"/>
          </p:cNvSpPr>
          <p:nvPr>
            <p:ph type="body" idx="2"/>
          </p:nvPr>
        </p:nvSpPr>
        <p:spPr>
          <a:xfrm>
            <a:off x="6072198" y="1600200"/>
            <a:ext cx="2857520" cy="4257692"/>
          </a:xfrm>
        </p:spPr>
        <p:txBody>
          <a:bodyPr/>
          <a:lstStyle/>
          <a:p>
            <a:r>
              <a:rPr lang="en-US" b="1" u="sng" dirty="0" smtClean="0"/>
              <a:t>Applications  of Nodemcu:</a:t>
            </a:r>
          </a:p>
          <a:p>
            <a:pPr>
              <a:buFont typeface="Arial" pitchFamily="34" charset="0"/>
              <a:buChar char="•"/>
            </a:pPr>
            <a:r>
              <a:rPr lang="en-US" dirty="0" smtClean="0"/>
              <a:t>Prototyping of </a:t>
            </a:r>
            <a:r>
              <a:rPr lang="en-US" dirty="0" err="1" smtClean="0"/>
              <a:t>IoT</a:t>
            </a:r>
            <a:r>
              <a:rPr lang="en-US" dirty="0" smtClean="0"/>
              <a:t> devices</a:t>
            </a:r>
          </a:p>
          <a:p>
            <a:pPr>
              <a:buFont typeface="Arial" pitchFamily="34" charset="0"/>
              <a:buChar char="•"/>
            </a:pPr>
            <a:r>
              <a:rPr lang="en-US" dirty="0" smtClean="0"/>
              <a:t>Low power battery operated applications</a:t>
            </a:r>
          </a:p>
          <a:p>
            <a:pPr>
              <a:buFont typeface="Arial" pitchFamily="34" charset="0"/>
              <a:buChar char="•"/>
            </a:pPr>
            <a:r>
              <a:rPr lang="en-US" dirty="0" smtClean="0"/>
              <a:t>Network projects</a:t>
            </a:r>
          </a:p>
          <a:p>
            <a:pPr>
              <a:buFont typeface="Arial" pitchFamily="34" charset="0"/>
              <a:buChar char="•"/>
            </a:pPr>
            <a:r>
              <a:rPr lang="en-US" dirty="0" smtClean="0"/>
              <a:t>Projects requiring multiple I/O interfaces with Wi-Fi and Bluetooth functionalities</a:t>
            </a:r>
          </a:p>
          <a:p>
            <a:pPr>
              <a:buFont typeface="Arial" pitchFamily="34" charset="0"/>
              <a:buChar char="•"/>
            </a:pPr>
            <a:endParaRPr lang="en-US" dirty="0"/>
          </a:p>
        </p:txBody>
      </p:sp>
      <p:sp>
        <p:nvSpPr>
          <p:cNvPr id="4" name="Title 3"/>
          <p:cNvSpPr>
            <a:spLocks noGrp="1"/>
          </p:cNvSpPr>
          <p:nvPr>
            <p:ph type="title"/>
          </p:nvPr>
        </p:nvSpPr>
        <p:spPr>
          <a:xfrm>
            <a:off x="500034" y="457200"/>
            <a:ext cx="8262966" cy="1066800"/>
          </a:xfrm>
        </p:spPr>
        <p:txBody>
          <a:bodyPr>
            <a:normAutofit/>
          </a:bodyPr>
          <a:lstStyle/>
          <a:p>
            <a:pPr algn="ctr"/>
            <a:r>
              <a:rPr sz="4000" smtClean="0"/>
              <a:t>Nodemcu ESP8266</a:t>
            </a:r>
            <a:endParaRPr lang="en-US" sz="4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channel relay.png"/>
          <p:cNvPicPr>
            <a:picLocks noGrp="1" noChangeAspect="1"/>
          </p:cNvPicPr>
          <p:nvPr>
            <p:ph sz="quarter" idx="1"/>
          </p:nvPr>
        </p:nvPicPr>
        <p:blipFill>
          <a:blip r:embed="rId2"/>
          <a:stretch>
            <a:fillRect/>
          </a:stretch>
        </p:blipFill>
        <p:spPr>
          <a:xfrm>
            <a:off x="1000100" y="2357430"/>
            <a:ext cx="3970364" cy="2933954"/>
          </a:xfrm>
        </p:spPr>
      </p:pic>
      <p:sp>
        <p:nvSpPr>
          <p:cNvPr id="3" name="Text Placeholder 2"/>
          <p:cNvSpPr>
            <a:spLocks noGrp="1"/>
          </p:cNvSpPr>
          <p:nvPr>
            <p:ph type="body" idx="2"/>
          </p:nvPr>
        </p:nvSpPr>
        <p:spPr>
          <a:xfrm>
            <a:off x="5500694" y="1600200"/>
            <a:ext cx="3265354" cy="4543444"/>
          </a:xfrm>
        </p:spPr>
        <p:txBody>
          <a:bodyPr>
            <a:normAutofit lnSpcReduction="10000"/>
          </a:bodyPr>
          <a:lstStyle/>
          <a:p>
            <a:r>
              <a:rPr lang="en-US" dirty="0" smtClean="0"/>
              <a:t>The 4 Channel Relay Module is a convenient board which can be used to control high voltage, high current load such as motor, solenoid valves, lamps and AC load. It is designed to interface with microcontroller such as </a:t>
            </a:r>
            <a:r>
              <a:rPr lang="en-US" dirty="0" err="1" smtClean="0"/>
              <a:t>Arduino</a:t>
            </a:r>
            <a:r>
              <a:rPr lang="en-US" dirty="0" smtClean="0"/>
              <a:t>, PIC and etc. The relays terminal (COM, NO and NC) is being brought out with screw terminal. It also comes with a LED to indicate the status of relay.</a:t>
            </a:r>
          </a:p>
          <a:p>
            <a:r>
              <a:rPr lang="en-US" dirty="0" smtClean="0"/>
              <a:t>Rated through-current: 10A (NO) 5A (NC)</a:t>
            </a:r>
          </a:p>
          <a:p>
            <a:endParaRPr lang="en-US" dirty="0"/>
          </a:p>
        </p:txBody>
      </p:sp>
      <p:sp>
        <p:nvSpPr>
          <p:cNvPr id="4" name="Title 3"/>
          <p:cNvSpPr>
            <a:spLocks noGrp="1"/>
          </p:cNvSpPr>
          <p:nvPr>
            <p:ph type="title"/>
          </p:nvPr>
        </p:nvSpPr>
        <p:spPr>
          <a:xfrm>
            <a:off x="500034" y="457200"/>
            <a:ext cx="8262966" cy="1066800"/>
          </a:xfrm>
        </p:spPr>
        <p:txBody>
          <a:bodyPr>
            <a:normAutofit/>
          </a:bodyPr>
          <a:lstStyle/>
          <a:p>
            <a:pPr algn="ctr"/>
            <a:r>
              <a:rPr sz="4000" smtClean="0"/>
              <a:t>4 Channel Relay board</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000760" y="1600200"/>
            <a:ext cx="2765288" cy="4686320"/>
          </a:xfrm>
        </p:spPr>
        <p:txBody>
          <a:bodyPr>
            <a:normAutofit lnSpcReduction="10000"/>
          </a:bodyPr>
          <a:lstStyle/>
          <a:p>
            <a:pPr>
              <a:buFont typeface="Arial" pitchFamily="34" charset="0"/>
              <a:buChar char="•"/>
            </a:pPr>
            <a:r>
              <a:rPr lang="en-US" dirty="0" smtClean="0"/>
              <a:t>IR sensor is used to detect the objects  at a distance</a:t>
            </a:r>
          </a:p>
          <a:p>
            <a:pPr>
              <a:buFont typeface="Arial" pitchFamily="34" charset="0"/>
              <a:buChar char="•"/>
            </a:pPr>
            <a:r>
              <a:rPr lang="en-US" dirty="0" smtClean="0"/>
              <a:t>It consists of two </a:t>
            </a:r>
            <a:r>
              <a:rPr lang="en-US" dirty="0" err="1" smtClean="0"/>
              <a:t>leds</a:t>
            </a:r>
            <a:r>
              <a:rPr lang="en-US" dirty="0" smtClean="0"/>
              <a:t>  one acts as transmitter and other acts as a receiver.</a:t>
            </a:r>
          </a:p>
          <a:p>
            <a:pPr>
              <a:buFont typeface="Arial" pitchFamily="34" charset="0"/>
              <a:buChar char="•"/>
            </a:pPr>
            <a:r>
              <a:rPr lang="en-US" dirty="0" smtClean="0"/>
              <a:t>The white one will acts a emitter and emits IR wave.</a:t>
            </a:r>
          </a:p>
          <a:p>
            <a:pPr>
              <a:buFont typeface="Arial" pitchFamily="34" charset="0"/>
              <a:buChar char="•"/>
            </a:pPr>
            <a:r>
              <a:rPr lang="en-US" dirty="0" smtClean="0"/>
              <a:t>The black one will receive the IR rays that are reflected by the objects </a:t>
            </a:r>
          </a:p>
          <a:p>
            <a:pPr>
              <a:buFont typeface="Arial" pitchFamily="34" charset="0"/>
              <a:buChar char="•"/>
            </a:pPr>
            <a:r>
              <a:rPr lang="en-US" dirty="0" smtClean="0"/>
              <a:t>Based on that rays it will define the object distance.</a:t>
            </a:r>
          </a:p>
          <a:p>
            <a:pPr>
              <a:buFont typeface="Arial" pitchFamily="34" charset="0"/>
              <a:buChar char="•"/>
            </a:pPr>
            <a:endParaRPr lang="en-US" dirty="0"/>
          </a:p>
        </p:txBody>
      </p:sp>
      <p:sp>
        <p:nvSpPr>
          <p:cNvPr id="4" name="Title 3"/>
          <p:cNvSpPr>
            <a:spLocks noGrp="1"/>
          </p:cNvSpPr>
          <p:nvPr>
            <p:ph type="title"/>
          </p:nvPr>
        </p:nvSpPr>
        <p:spPr>
          <a:xfrm>
            <a:off x="500034" y="457200"/>
            <a:ext cx="8262966" cy="1066800"/>
          </a:xfrm>
        </p:spPr>
        <p:txBody>
          <a:bodyPr>
            <a:normAutofit/>
          </a:bodyPr>
          <a:lstStyle/>
          <a:p>
            <a:pPr algn="ctr"/>
            <a:r>
              <a:rPr sz="4000" smtClean="0"/>
              <a:t>IR sensor</a:t>
            </a:r>
            <a:endParaRPr lang="en-US" sz="4000" dirty="0"/>
          </a:p>
        </p:txBody>
      </p:sp>
      <p:pic>
        <p:nvPicPr>
          <p:cNvPr id="7" name="Content Placeholder 7" descr="IR2.png"/>
          <p:cNvPicPr>
            <a:picLocks noGrp="1" noChangeAspect="1"/>
          </p:cNvPicPr>
          <p:nvPr>
            <p:ph sz="quarter" idx="1"/>
          </p:nvPr>
        </p:nvPicPr>
        <p:blipFill>
          <a:blip r:embed="rId2"/>
          <a:stretch>
            <a:fillRect/>
          </a:stretch>
        </p:blipFill>
        <p:spPr>
          <a:xfrm rot="5400000">
            <a:off x="1063846" y="2278301"/>
            <a:ext cx="4714910" cy="344440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227</TotalTime>
  <Words>629</Words>
  <Application>Microsoft Office PowerPoint</Application>
  <PresentationFormat>On-screen Show (4:3)</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Paper</vt:lpstr>
      <vt:lpstr> </vt:lpstr>
      <vt:lpstr>Index</vt:lpstr>
      <vt:lpstr>Aim of Project</vt:lpstr>
      <vt:lpstr>Introduction</vt:lpstr>
      <vt:lpstr>Hardware  Components</vt:lpstr>
      <vt:lpstr>Nodemcu ESP8266</vt:lpstr>
      <vt:lpstr>Nodemcu ESP8266</vt:lpstr>
      <vt:lpstr>4 Channel Relay board</vt:lpstr>
      <vt:lpstr>IR sensor</vt:lpstr>
      <vt:lpstr>Other Hardware components</vt:lpstr>
      <vt:lpstr> Hardware Implementation</vt:lpstr>
      <vt:lpstr>Coding  Description</vt:lpstr>
      <vt:lpstr>Blynk app setup</vt:lpstr>
      <vt:lpstr>Slide 14</vt:lpstr>
      <vt:lpstr>Working of Project Outline</vt:lpstr>
      <vt:lpstr>Slide 16</vt:lpstr>
      <vt:lpstr>Conclusion</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konda</dc:creator>
  <cp:lastModifiedBy>konda</cp:lastModifiedBy>
  <cp:revision>26</cp:revision>
  <dcterms:created xsi:type="dcterms:W3CDTF">2021-01-31T10:09:48Z</dcterms:created>
  <dcterms:modified xsi:type="dcterms:W3CDTF">2021-02-02T06:59:40Z</dcterms:modified>
</cp:coreProperties>
</file>