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46EB0D-3CB2-4355-BB5B-2387AD171CF1}">
  <a:tblStyle styleId="{E046EB0D-3CB2-4355-BB5B-2387AD171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A457ABC-A982-4A35-A10F-01F43B9D44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d3196522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d3196522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d3196522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d3196522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d3196522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d3196522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d3196522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d3196522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d31965229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d31965229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d31965229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d31965229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d31965229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d3196522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d31965229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d31965229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d3196522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d3196522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d31965229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d3196522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d31965229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d31965229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31965229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31965229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d31965229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d31965229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d31965229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8d31965229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d31965229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d31965229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d31965229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d31965229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d31965229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d31965229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d31965229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8d31965229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d31965229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d31965229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d31965229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d31965229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d31965229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d31965229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d31965229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d31965229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d3196522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d3196522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d31965229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d31965229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d31965229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d31965229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8d31965229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8d31965229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d31965229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d31965229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a384b2ae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a384b2ae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d31965229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d3196522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d31965229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d31965229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d31965229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d31965229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d3196522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d3196522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31965229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d3196522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d31965229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d31965229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1 - Segue Slide - A">
  <p:cSld name="Seque Slide - A">
    <p:bg>
      <p:bgPr>
        <a:solidFill>
          <a:srgbClr val="90D0F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53300" cy="5143500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0" y="1394"/>
            <a:ext cx="9118858" cy="513163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433944" y="747522"/>
            <a:ext cx="54879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b="1" sz="27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33944" y="2832354"/>
            <a:ext cx="4801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​"/>
              <a:defRPr b="0" i="0" sz="17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-317500" lvl="1" marL="9144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2pPr>
            <a:lvl3pPr indent="-317500" lvl="2" marL="13716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3pPr>
            <a:lvl4pPr indent="-317500" lvl="3" marL="18288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5pPr>
            <a:lvl6pPr indent="-317500" lvl="5" marL="27432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spcBef>
                <a:spcPts val="200"/>
              </a:spcBef>
              <a:spcAft>
                <a:spcPts val="20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667" y="477647"/>
            <a:ext cx="741596" cy="21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1 - Title Slide_ A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87000"/>
          </a:xfrm>
          <a:prstGeom prst="rect">
            <a:avLst/>
          </a:prstGeom>
          <a:solidFill>
            <a:srgbClr val="0004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9"/>
          <a:stretch/>
        </p:blipFill>
        <p:spPr>
          <a:xfrm>
            <a:off x="0" y="0"/>
            <a:ext cx="9134848" cy="513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365760"/>
            <a:ext cx="1699025" cy="5116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25622" y="3640856"/>
            <a:ext cx="5755800" cy="5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425622" y="744581"/>
            <a:ext cx="49251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5"/>
          <p:cNvSpPr txBox="1"/>
          <p:nvPr>
            <p:ph idx="2" type="subTitle"/>
          </p:nvPr>
        </p:nvSpPr>
        <p:spPr>
          <a:xfrm>
            <a:off x="425622" y="2834119"/>
            <a:ext cx="4925100" cy="5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1 - Basic 1">
  <p:cSld name="Basic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28740" y="822884"/>
            <a:ext cx="828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​"/>
              <a:defRPr b="0" i="0" sz="1700">
                <a:solidFill>
                  <a:schemeClr val="accen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-317500" lvl="1" marL="914400" rtl="0" algn="l"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28740" y="49648"/>
            <a:ext cx="77181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28737" y="1216230"/>
            <a:ext cx="828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​"/>
              <a:defRPr>
                <a:solidFill>
                  <a:schemeClr val="accent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>
                <a:solidFill>
                  <a:schemeClr val="accent2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>
                <a:solidFill>
                  <a:schemeClr val="accent2"/>
                </a:solidFill>
              </a:defRPr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•"/>
              <a:defRPr>
                <a:solidFill>
                  <a:schemeClr val="accent2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subTitle"/>
          </p:nvPr>
        </p:nvSpPr>
        <p:spPr>
          <a:xfrm>
            <a:off x="432169" y="4919140"/>
            <a:ext cx="6315300" cy="16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1pPr>
            <a:lvl2pPr lvl="1" rtl="0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2pPr>
            <a:lvl3pPr lvl="2" rtl="0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lvl="3" rtl="0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lvl="4" rtl="0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lvl="5" rtl="0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lvl="6" rtl="0"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lvl="7" rtl="0"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lvl="8" rtl="0"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-149" y="4655492"/>
            <a:ext cx="9144414" cy="488052"/>
          </a:xfrm>
          <a:custGeom>
            <a:rect b="b" l="l" r="r" t="t"/>
            <a:pathLst>
              <a:path extrusionOk="0" h="21600" w="21600">
                <a:moveTo>
                  <a:pt x="21599" y="0"/>
                </a:moveTo>
                <a:cubicBezTo>
                  <a:pt x="18017" y="9703"/>
                  <a:pt x="14404" y="14560"/>
                  <a:pt x="10793" y="14558"/>
                </a:cubicBezTo>
                <a:cubicBezTo>
                  <a:pt x="7184" y="14556"/>
                  <a:pt x="3577" y="9708"/>
                  <a:pt x="0" y="2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8CCFFE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300"/>
              <a:buFont typeface="Helvetica Neue"/>
              <a:buNone/>
            </a:pPr>
            <a:r>
              <a:t/>
            </a:r>
            <a:endParaRPr b="1" i="0" sz="1300" u="none" cap="none" strike="noStrike">
              <a:solidFill>
                <a:srgbClr val="FEFE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49890" y="0"/>
            <a:ext cx="1295598" cy="513449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32489" y="48006"/>
            <a:ext cx="72027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lesforce Sans"/>
              <a:buNone/>
              <a:defRPr b="1" sz="2400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2800"/>
              <a:buNone/>
              <a:defRPr sz="2800">
                <a:solidFill>
                  <a:srgbClr val="00A0D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2800"/>
              <a:buNone/>
              <a:defRPr sz="2800">
                <a:solidFill>
                  <a:srgbClr val="00A0D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2800"/>
              <a:buNone/>
              <a:defRPr sz="2800">
                <a:solidFill>
                  <a:srgbClr val="00A0D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2800"/>
              <a:buNone/>
              <a:defRPr sz="2800">
                <a:solidFill>
                  <a:srgbClr val="00A0D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2800"/>
              <a:buNone/>
              <a:defRPr sz="2800">
                <a:solidFill>
                  <a:srgbClr val="00A0D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2800"/>
              <a:buNone/>
              <a:defRPr sz="2800">
                <a:solidFill>
                  <a:srgbClr val="00A0D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2800"/>
              <a:buNone/>
              <a:defRPr sz="2800">
                <a:solidFill>
                  <a:srgbClr val="00A0D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A0DF"/>
              </a:buClr>
              <a:buSzPts val="2800"/>
              <a:buNone/>
              <a:defRPr sz="2800">
                <a:solidFill>
                  <a:srgbClr val="00A0D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38800" y="4852894"/>
            <a:ext cx="686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50900" cy="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2489" y="4852894"/>
            <a:ext cx="4857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All contents © MuleSoft, LLC</a:t>
            </a:r>
            <a:endParaRPr sz="800">
              <a:solidFill>
                <a:srgbClr val="B7B7B7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29054" y="1213866"/>
            <a:ext cx="82929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lesforce Sans"/>
              <a:buChar char="​"/>
              <a:defRPr sz="15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indent="-317500" lvl="1" marL="9144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alesforce Sans"/>
              <a:buChar char="•"/>
              <a:defRPr sz="14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indent="-304800" lvl="2" marL="1371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alesforce Sans"/>
              <a:buChar char="•"/>
              <a:defRPr sz="12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indent="-298450" lvl="3" marL="18288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alesforce Sans"/>
              <a:buChar char="•"/>
              <a:defRPr sz="11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indent="-323850" lvl="4" marL="22860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lesforce Sans"/>
              <a:buChar char="​"/>
              <a:defRPr sz="1500">
                <a:solidFill>
                  <a:schemeClr val="dk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indent="-323850" lvl="5" marL="2743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A7178"/>
              </a:buClr>
              <a:buSzPts val="1500"/>
              <a:buFont typeface="Salesforce Sans"/>
              <a:buChar char="•"/>
              <a:defRPr sz="1500">
                <a:solidFill>
                  <a:srgbClr val="6A7178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indent="-323850" lvl="6" marL="32004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A7178"/>
              </a:buClr>
              <a:buSzPts val="1500"/>
              <a:buFont typeface="Salesforce Sans"/>
              <a:buChar char="•"/>
              <a:defRPr sz="1500">
                <a:solidFill>
                  <a:srgbClr val="6A7178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indent="-323850" lvl="7" marL="36576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A7178"/>
              </a:buClr>
              <a:buSzPts val="1500"/>
              <a:buFont typeface="Salesforce Sans"/>
              <a:buChar char="•"/>
              <a:defRPr sz="1500">
                <a:solidFill>
                  <a:srgbClr val="6A7178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indent="-323850" lvl="8" marL="4114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A7178"/>
              </a:buClr>
              <a:buSzPts val="1500"/>
              <a:buFont typeface="Salesforce Sans"/>
              <a:buChar char="•"/>
              <a:defRPr sz="1500">
                <a:solidFill>
                  <a:srgbClr val="6A7178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/>
        </p:txBody>
      </p:sp>
      <p:pic>
        <p:nvPicPr>
          <p:cNvPr id="57" name="Google Shape;5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6667" y="477647"/>
            <a:ext cx="741596" cy="21908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57">
          <p15:clr>
            <a:srgbClr val="EA4335"/>
          </p15:clr>
        </p15:guide>
        <p15:guide id="2" pos="272">
          <p15:clr>
            <a:srgbClr val="EA4335"/>
          </p15:clr>
        </p15:guide>
        <p15:guide id="3" pos="5497">
          <p15:clr>
            <a:srgbClr val="EA4335"/>
          </p15:clr>
        </p15:guide>
        <p15:guide id="4" orient="horz" pos="827">
          <p15:clr>
            <a:srgbClr val="EA4335"/>
          </p15:clr>
        </p15:guide>
        <p15:guide id="5" orient="horz" pos="3057">
          <p15:clr>
            <a:srgbClr val="EA4335"/>
          </p15:clr>
        </p15:guide>
        <p15:guide id="6" orient="horz" pos="2936">
          <p15:clr>
            <a:srgbClr val="EA4335"/>
          </p15:clr>
        </p15:guide>
        <p15:guide id="7" pos="2757">
          <p15:clr>
            <a:srgbClr val="EA4335"/>
          </p15:clr>
        </p15:guide>
        <p15:guide id="8" pos="30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425622" y="744581"/>
            <a:ext cx="49251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</a:t>
            </a:r>
            <a:r>
              <a:rPr lang="en"/>
              <a:t> </a:t>
            </a:r>
            <a:r>
              <a:rPr lang="en"/>
              <a:t>Successful Business Outcomes with Catalyst 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25625" y="3223250"/>
            <a:ext cx="5392200" cy="10446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Instructions: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Download this workbook to use for the course exercises and draft your responses in the allocated slide.</a:t>
            </a:r>
            <a:endParaRPr/>
          </a:p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425622" y="2757919"/>
            <a:ext cx="4925100" cy="5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Exercise workbook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2" type="body"/>
          </p:nvPr>
        </p:nvSpPr>
        <p:spPr>
          <a:xfrm>
            <a:off x="428750" y="1307592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Describe stakeholder roles for Anypoint Global Bank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Architecting in a Catalyst Context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2" type="body"/>
          </p:nvPr>
        </p:nvSpPr>
        <p:spPr>
          <a:xfrm>
            <a:off x="428750" y="1307592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 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Describe the Catalyst architecting principles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Architecting in a Catalyst Context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7044500" y="1342825"/>
            <a:ext cx="1992900" cy="345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alesforce Sans"/>
                <a:ea typeface="Salesforce Sans"/>
                <a:cs typeface="Salesforce Sans"/>
                <a:sym typeface="Salesforce Sans"/>
              </a:rPr>
              <a:t>Diagram Resources</a:t>
            </a:r>
            <a:endParaRPr b="1" sz="12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53" name="Google Shape;153;p28"/>
          <p:cNvSpPr txBox="1"/>
          <p:nvPr>
            <p:ph idx="2" type="body"/>
          </p:nvPr>
        </p:nvSpPr>
        <p:spPr>
          <a:xfrm>
            <a:off x="428750" y="1307592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7518800" y="3282450"/>
            <a:ext cx="1044300" cy="6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[Salesforce System]</a:t>
            </a:r>
            <a:endParaRPr b="1"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7518800" y="4031725"/>
            <a:ext cx="1044300" cy="628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[Legacy System]</a:t>
            </a:r>
            <a:endParaRPr b="1"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518800" y="2533175"/>
            <a:ext cx="1044300" cy="62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[Application]</a:t>
            </a:r>
            <a:endParaRPr b="1"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7518800" y="1783900"/>
            <a:ext cx="1044300" cy="628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Integration Platform</a:t>
            </a:r>
            <a:endParaRPr b="1" sz="8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Draw a system landscape diagram for the Anypoint Global Bank case study.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Architecting in a Catalyst Context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25" y="1417325"/>
            <a:ext cx="8800350" cy="30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Build an architecture roadmap and backlog for Anypoint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Global Bank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Architecting in a Catalyst Context</a:t>
            </a:r>
            <a:endParaRPr sz="1400">
              <a:solidFill>
                <a:schemeClr val="accent2"/>
              </a:solidFill>
            </a:endParaRPr>
          </a:p>
        </p:txBody>
      </p:sp>
      <p:grpSp>
        <p:nvGrpSpPr>
          <p:cNvPr id="167" name="Google Shape;167;p29"/>
          <p:cNvGrpSpPr/>
          <p:nvPr/>
        </p:nvGrpSpPr>
        <p:grpSpPr>
          <a:xfrm>
            <a:off x="1695436" y="2333266"/>
            <a:ext cx="2410835" cy="1770237"/>
            <a:chOff x="1392625" y="2333205"/>
            <a:chExt cx="2389805" cy="1764063"/>
          </a:xfrm>
        </p:grpSpPr>
        <p:sp>
          <p:nvSpPr>
            <p:cNvPr id="168" name="Google Shape;168;p29"/>
            <p:cNvSpPr/>
            <p:nvPr/>
          </p:nvSpPr>
          <p:spPr>
            <a:xfrm>
              <a:off x="1392630" y="233320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392630" y="308373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392625" y="3548568"/>
              <a:ext cx="2389800" cy="548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392625" y="2775129"/>
              <a:ext cx="2389800" cy="28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72" name="Google Shape;172;p29"/>
          <p:cNvGrpSpPr/>
          <p:nvPr/>
        </p:nvGrpSpPr>
        <p:grpSpPr>
          <a:xfrm>
            <a:off x="4184357" y="2333291"/>
            <a:ext cx="2167075" cy="1770237"/>
            <a:chOff x="1392625" y="2333205"/>
            <a:chExt cx="2389805" cy="1764063"/>
          </a:xfrm>
        </p:grpSpPr>
        <p:sp>
          <p:nvSpPr>
            <p:cNvPr id="173" name="Google Shape;173;p29"/>
            <p:cNvSpPr/>
            <p:nvPr/>
          </p:nvSpPr>
          <p:spPr>
            <a:xfrm>
              <a:off x="1392630" y="233320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392630" y="308373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392625" y="3548568"/>
              <a:ext cx="2389800" cy="548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1392625" y="2775129"/>
              <a:ext cx="2389800" cy="28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77" name="Google Shape;177;p29"/>
          <p:cNvGrpSpPr/>
          <p:nvPr/>
        </p:nvGrpSpPr>
        <p:grpSpPr>
          <a:xfrm>
            <a:off x="6427503" y="2333291"/>
            <a:ext cx="2167075" cy="1770237"/>
            <a:chOff x="1392625" y="2333205"/>
            <a:chExt cx="2389805" cy="1764063"/>
          </a:xfrm>
        </p:grpSpPr>
        <p:sp>
          <p:nvSpPr>
            <p:cNvPr id="178" name="Google Shape;178;p29"/>
            <p:cNvSpPr/>
            <p:nvPr/>
          </p:nvSpPr>
          <p:spPr>
            <a:xfrm>
              <a:off x="1392630" y="233320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1392630" y="308373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1392625" y="3548568"/>
              <a:ext cx="2389800" cy="548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392625" y="2775129"/>
              <a:ext cx="2389800" cy="28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2" type="body"/>
          </p:nvPr>
        </p:nvSpPr>
        <p:spPr>
          <a:xfrm>
            <a:off x="428750" y="1307592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Critique the engagement scope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Architecting in a Catalyst Context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ctrTitle"/>
          </p:nvPr>
        </p:nvSpPr>
        <p:spPr>
          <a:xfrm>
            <a:off x="433950" y="747525"/>
            <a:ext cx="5711400" cy="205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Architecting to Catalyst Principles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7044500" y="1342825"/>
            <a:ext cx="1992900" cy="345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alesforce Sans"/>
                <a:ea typeface="Salesforce Sans"/>
                <a:cs typeface="Salesforce Sans"/>
                <a:sym typeface="Salesforce Sans"/>
              </a:rPr>
              <a:t>Diagram Resources</a:t>
            </a:r>
            <a:endParaRPr b="1" sz="12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7518800" y="4227424"/>
            <a:ext cx="1044300" cy="358500"/>
          </a:xfrm>
          <a:prstGeom prst="roundRect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[API]</a:t>
            </a:r>
            <a:endParaRPr b="1"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7518800" y="2598408"/>
            <a:ext cx="1044300" cy="628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[Capability]</a:t>
            </a:r>
            <a:endParaRPr b="1"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grpSp>
        <p:nvGrpSpPr>
          <p:cNvPr id="201" name="Google Shape;201;p32"/>
          <p:cNvGrpSpPr/>
          <p:nvPr/>
        </p:nvGrpSpPr>
        <p:grpSpPr>
          <a:xfrm>
            <a:off x="7518800" y="1783900"/>
            <a:ext cx="1044300" cy="628800"/>
            <a:chOff x="7518800" y="1783900"/>
            <a:chExt cx="1044300" cy="628800"/>
          </a:xfrm>
        </p:grpSpPr>
        <p:sp>
          <p:nvSpPr>
            <p:cNvPr id="202" name="Google Shape;202;p32"/>
            <p:cNvSpPr/>
            <p:nvPr/>
          </p:nvSpPr>
          <p:spPr>
            <a:xfrm>
              <a:off x="7518800" y="1783900"/>
              <a:ext cx="1044300" cy="6288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25" lIns="9125" spcFirstLastPara="1" rIns="9125" wrap="square" tIns="9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Salesforce Sans"/>
                  <a:ea typeface="Salesforce Sans"/>
                  <a:cs typeface="Salesforce Sans"/>
                  <a:sym typeface="Salesforce Sans"/>
                </a:rPr>
                <a:t>[Goal]</a:t>
              </a:r>
              <a:endParaRPr b="1"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grpSp>
          <p:nvGrpSpPr>
            <p:cNvPr id="203" name="Google Shape;203;p32"/>
            <p:cNvGrpSpPr/>
            <p:nvPr/>
          </p:nvGrpSpPr>
          <p:grpSpPr>
            <a:xfrm>
              <a:off x="8325285" y="1813647"/>
              <a:ext cx="207972" cy="169143"/>
              <a:chOff x="5156144" y="1342825"/>
              <a:chExt cx="417781" cy="339781"/>
            </a:xfrm>
          </p:grpSpPr>
          <p:sp>
            <p:nvSpPr>
              <p:cNvPr id="204" name="Google Shape;204;p32"/>
              <p:cNvSpPr/>
              <p:nvPr/>
            </p:nvSpPr>
            <p:spPr>
              <a:xfrm>
                <a:off x="5318025" y="1342825"/>
                <a:ext cx="255900" cy="255900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5357025" y="1381825"/>
                <a:ext cx="177900" cy="177900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5395650" y="1420450"/>
                <a:ext cx="100200" cy="1002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 rot="-2093818">
                <a:off x="5168811" y="1540555"/>
                <a:ext cx="177765" cy="10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32"/>
          <p:cNvGrpSpPr/>
          <p:nvPr/>
        </p:nvGrpSpPr>
        <p:grpSpPr>
          <a:xfrm>
            <a:off x="7518800" y="3412916"/>
            <a:ext cx="1044300" cy="628800"/>
            <a:chOff x="7518800" y="3412916"/>
            <a:chExt cx="1044300" cy="628800"/>
          </a:xfrm>
        </p:grpSpPr>
        <p:sp>
          <p:nvSpPr>
            <p:cNvPr id="209" name="Google Shape;209;p32"/>
            <p:cNvSpPr/>
            <p:nvPr/>
          </p:nvSpPr>
          <p:spPr>
            <a:xfrm>
              <a:off x="7518800" y="3412916"/>
              <a:ext cx="1044300" cy="6288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25" lIns="9125" spcFirstLastPara="1" rIns="9125" wrap="square" tIns="9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Salesforce Sans"/>
                  <a:ea typeface="Salesforce Sans"/>
                  <a:cs typeface="Salesforce Sans"/>
                  <a:sym typeface="Salesforce Sans"/>
                </a:rPr>
                <a:t>[Project]</a:t>
              </a:r>
              <a:endParaRPr b="1"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grpSp>
          <p:nvGrpSpPr>
            <p:cNvPr id="210" name="Google Shape;210;p32"/>
            <p:cNvGrpSpPr/>
            <p:nvPr/>
          </p:nvGrpSpPr>
          <p:grpSpPr>
            <a:xfrm>
              <a:off x="8384079" y="3452958"/>
              <a:ext cx="140414" cy="139756"/>
              <a:chOff x="3186550" y="1229600"/>
              <a:chExt cx="895500" cy="891300"/>
            </a:xfrm>
          </p:grpSpPr>
          <p:sp>
            <p:nvSpPr>
              <p:cNvPr id="211" name="Google Shape;211;p32"/>
              <p:cNvSpPr/>
              <p:nvPr/>
            </p:nvSpPr>
            <p:spPr>
              <a:xfrm>
                <a:off x="3186550" y="1822400"/>
                <a:ext cx="298500" cy="2985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485050" y="1822400"/>
                <a:ext cx="298500" cy="2985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783550" y="1822400"/>
                <a:ext cx="298500" cy="2985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783550" y="1523900"/>
                <a:ext cx="298500" cy="2985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3485050" y="1523900"/>
                <a:ext cx="298500" cy="2985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3783550" y="1229600"/>
                <a:ext cx="298500" cy="2985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" name="Google Shape;217;p32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Create a Goal/Objective/Service diagram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Architecting to Catalyst Principles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2799"/>
            <a:ext cx="8839199" cy="296078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Create a strategic roadmap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5" name="Google Shape;225;p33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Architecting to Catalyst Principles</a:t>
            </a:r>
            <a:endParaRPr sz="1400">
              <a:solidFill>
                <a:schemeClr val="accent2"/>
              </a:solidFill>
            </a:endParaRPr>
          </a:p>
        </p:txBody>
      </p:sp>
      <p:grpSp>
        <p:nvGrpSpPr>
          <p:cNvPr id="226" name="Google Shape;226;p33"/>
          <p:cNvGrpSpPr/>
          <p:nvPr/>
        </p:nvGrpSpPr>
        <p:grpSpPr>
          <a:xfrm>
            <a:off x="1392625" y="2333205"/>
            <a:ext cx="2389805" cy="1752673"/>
            <a:chOff x="1392625" y="2333205"/>
            <a:chExt cx="2389805" cy="1752673"/>
          </a:xfrm>
        </p:grpSpPr>
        <p:sp>
          <p:nvSpPr>
            <p:cNvPr id="227" name="Google Shape;227;p33"/>
            <p:cNvSpPr/>
            <p:nvPr/>
          </p:nvSpPr>
          <p:spPr>
            <a:xfrm>
              <a:off x="1392630" y="233320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1392630" y="307234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1392625" y="3537178"/>
              <a:ext cx="2389800" cy="548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1392625" y="2763739"/>
              <a:ext cx="2389800" cy="28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231" name="Google Shape;231;p33"/>
          <p:cNvGrpSpPr/>
          <p:nvPr/>
        </p:nvGrpSpPr>
        <p:grpSpPr>
          <a:xfrm>
            <a:off x="3808165" y="2333205"/>
            <a:ext cx="2389805" cy="1752673"/>
            <a:chOff x="1392625" y="2333205"/>
            <a:chExt cx="2389805" cy="1752673"/>
          </a:xfrm>
        </p:grpSpPr>
        <p:sp>
          <p:nvSpPr>
            <p:cNvPr id="232" name="Google Shape;232;p33"/>
            <p:cNvSpPr/>
            <p:nvPr/>
          </p:nvSpPr>
          <p:spPr>
            <a:xfrm>
              <a:off x="1392630" y="233320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1392630" y="307234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1392625" y="3537178"/>
              <a:ext cx="2389800" cy="548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1392625" y="2763739"/>
              <a:ext cx="2389800" cy="28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236" name="Google Shape;236;p33"/>
          <p:cNvGrpSpPr/>
          <p:nvPr/>
        </p:nvGrpSpPr>
        <p:grpSpPr>
          <a:xfrm>
            <a:off x="6227515" y="2333205"/>
            <a:ext cx="2389805" cy="1752673"/>
            <a:chOff x="1392625" y="2333205"/>
            <a:chExt cx="2389805" cy="1752673"/>
          </a:xfrm>
        </p:grpSpPr>
        <p:sp>
          <p:nvSpPr>
            <p:cNvPr id="237" name="Google Shape;237;p33"/>
            <p:cNvSpPr/>
            <p:nvPr/>
          </p:nvSpPr>
          <p:spPr>
            <a:xfrm>
              <a:off x="1392630" y="233320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1392630" y="3072345"/>
              <a:ext cx="2389800" cy="41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1392625" y="3537178"/>
              <a:ext cx="2389800" cy="548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1392625" y="2763739"/>
              <a:ext cx="2389800" cy="28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idx="2" type="body"/>
          </p:nvPr>
        </p:nvSpPr>
        <p:spPr>
          <a:xfrm>
            <a:off x="428750" y="1307592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Create a product-oriented organization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7" name="Google Shape;247;p34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Architecting to Catalyst Principles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ctrTitle"/>
          </p:nvPr>
        </p:nvSpPr>
        <p:spPr>
          <a:xfrm>
            <a:off x="433950" y="747525"/>
            <a:ext cx="5711400" cy="205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Realizing Business Outcomes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433944" y="747522"/>
            <a:ext cx="5487900" cy="205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Catalyst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idx="2" type="body"/>
          </p:nvPr>
        </p:nvSpPr>
        <p:spPr>
          <a:xfrm>
            <a:off x="428750" y="1307592"/>
            <a:ext cx="9246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272290" y="1734921"/>
            <a:ext cx="2706900" cy="12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Outcome 1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Objective: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Initiative: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Technology Use Case: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Value: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272290" y="3187521"/>
            <a:ext cx="2706900" cy="12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Outcome 4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Objective: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Initiative: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Technology Use Case: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Value: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3206915" y="1724421"/>
            <a:ext cx="2706900" cy="12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Outcome 2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Objective: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Initiative: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Technology Use Case: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Value: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3206915" y="3177021"/>
            <a:ext cx="2706900" cy="12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Outcome 5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Objective: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Initiative: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Technology Use Case: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Value: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6141540" y="1724421"/>
            <a:ext cx="2706900" cy="12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Outcome 3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Objective: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Initiative: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Technology Use Case: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Value: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6141540" y="3177021"/>
            <a:ext cx="2706900" cy="12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Outcome 6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Objective: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Business Initiative: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Technology Use Case: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alesforce Sans"/>
                <a:ea typeface="Salesforce Sans"/>
                <a:cs typeface="Salesforce Sans"/>
                <a:sym typeface="Salesforce Sans"/>
              </a:rPr>
              <a:t>Value:</a:t>
            </a:r>
            <a:r>
              <a:rPr lang="en" sz="800">
                <a:latin typeface="Salesforce Sans"/>
                <a:ea typeface="Salesforce Sans"/>
                <a:cs typeface="Salesforce Sans"/>
                <a:sym typeface="Salesforce Sans"/>
              </a:rPr>
              <a:t> </a:t>
            </a:r>
            <a:endParaRPr sz="8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264" name="Google Shape;264;p36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Define business outcomes for Anypoint Global Bank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Realizing Business Outcomes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idx="2" type="body"/>
          </p:nvPr>
        </p:nvSpPr>
        <p:spPr>
          <a:xfrm>
            <a:off x="428750" y="1307592"/>
            <a:ext cx="8297100" cy="34809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Business Capability Benefits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Platform Capability Benefits</a:t>
            </a:r>
            <a:endParaRPr sz="1100" u="sng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Define business and platform capability benefits (</a:t>
            </a:r>
            <a:r>
              <a:rPr lang="en" sz="1800">
                <a:solidFill>
                  <a:schemeClr val="dk1"/>
                </a:solidFill>
              </a:rPr>
              <a:t>1/2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Realizing Business Outcomes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38"/>
          <p:cNvGraphicFramePr/>
          <p:nvPr/>
        </p:nvGraphicFramePr>
        <p:xfrm>
          <a:off x="253600" y="110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{E046EB0D-3CB2-4355-BB5B-2387AD171CF1}</a:tableStyleId>
              </a:tblPr>
              <a:tblGrid>
                <a:gridCol w="975700"/>
                <a:gridCol w="1523875"/>
                <a:gridCol w="1523875"/>
                <a:gridCol w="1523875"/>
                <a:gridCol w="1523875"/>
                <a:gridCol w="1523875"/>
              </a:tblGrid>
              <a:tr h="4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Strategic goals</a:t>
                      </a:r>
                      <a:endParaRPr b="1" sz="10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IT initiatives</a:t>
                      </a:r>
                      <a:endParaRPr b="1" sz="10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Integration use cases</a:t>
                      </a:r>
                      <a:endParaRPr b="1" sz="10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Catalyst approach / platform benefits</a:t>
                      </a:r>
                      <a:endParaRPr b="1" sz="10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Business value</a:t>
                      </a:r>
                      <a:endParaRPr b="1" sz="10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5825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Business capability benefits</a:t>
                      </a:r>
                      <a:endParaRPr b="1" sz="10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875">
                <a:tc row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Platform capability benefits</a:t>
                      </a:r>
                      <a:endParaRPr b="1" sz="10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8" name="Google Shape;278;p38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Define business and platform capability benefits (2/2)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Realizing Business Outcomes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39"/>
          <p:cNvGraphicFramePr/>
          <p:nvPr/>
        </p:nvGraphicFramePr>
        <p:xfrm>
          <a:off x="432500" y="132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{E046EB0D-3CB2-4355-BB5B-2387AD171CF1}</a:tableStyleId>
              </a:tblPr>
              <a:tblGrid>
                <a:gridCol w="1218275"/>
                <a:gridCol w="1218275"/>
                <a:gridCol w="1218275"/>
                <a:gridCol w="1218275"/>
                <a:gridCol w="1218275"/>
                <a:gridCol w="1218275"/>
                <a:gridCol w="1218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Name</a:t>
                      </a:r>
                      <a:endParaRPr b="1" sz="9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Description</a:t>
                      </a:r>
                      <a:endParaRPr b="1" sz="9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Units of Measure</a:t>
                      </a:r>
                      <a:endParaRPr b="1" sz="9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Collection Points/Means</a:t>
                      </a:r>
                      <a:endParaRPr b="1" sz="9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Scope </a:t>
                      </a:r>
                      <a:endParaRPr b="1" sz="9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Visualization</a:t>
                      </a:r>
                      <a:endParaRPr b="1" sz="9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Goal State</a:t>
                      </a:r>
                      <a:endParaRPr b="1" sz="9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18275" marB="18275" marR="18275" marL="18275"/>
                </a:tc>
              </a:tr>
            </a:tbl>
          </a:graphicData>
        </a:graphic>
      </p:graphicFrame>
      <p:sp>
        <p:nvSpPr>
          <p:cNvPr id="285" name="Google Shape;285;p39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Define Anypoint Global Bank’s initial KPI set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Realizing Business Outcomes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ctrTitle"/>
          </p:nvPr>
        </p:nvSpPr>
        <p:spPr>
          <a:xfrm>
            <a:off x="433950" y="747525"/>
            <a:ext cx="5711400" cy="205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for Enablement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idx="2" type="body"/>
          </p:nvPr>
        </p:nvSpPr>
        <p:spPr>
          <a:xfrm>
            <a:off x="428750" y="1307592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297" name="Google Shape;297;p41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CoE vs C4E: Address CoE concerns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8" name="Google Shape;298;p41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Implementing a Center for Enablement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idx="2" type="body"/>
          </p:nvPr>
        </p:nvSpPr>
        <p:spPr>
          <a:xfrm>
            <a:off x="428750" y="1307592"/>
            <a:ext cx="41433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</a:rPr>
              <a:t>Core Roles</a:t>
            </a:r>
            <a:endParaRPr b="1" sz="1100" u="sng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</a:rPr>
              <a:t>Extended Roles</a:t>
            </a:r>
            <a:endParaRPr b="1" sz="1100" u="sng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04" name="Google Shape;304;p42"/>
          <p:cNvSpPr txBox="1"/>
          <p:nvPr>
            <p:ph idx="2" type="body"/>
          </p:nvPr>
        </p:nvSpPr>
        <p:spPr>
          <a:xfrm>
            <a:off x="4767650" y="1307592"/>
            <a:ext cx="4143300" cy="13671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</a:rPr>
              <a:t>Supporting Roles</a:t>
            </a:r>
            <a:endParaRPr b="1" sz="1100" u="sng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</a:rPr>
              <a:t>Diagram</a:t>
            </a:r>
            <a:endParaRPr b="1"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7438825" y="2888150"/>
            <a:ext cx="1598700" cy="191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alesforce Sans"/>
                <a:ea typeface="Salesforce Sans"/>
                <a:cs typeface="Salesforce Sans"/>
                <a:sym typeface="Salesforce Sans"/>
              </a:rPr>
              <a:t>Diagram Resources</a:t>
            </a:r>
            <a:endParaRPr b="1" sz="12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306" name="Google Shape;306;p42"/>
          <p:cNvSpPr/>
          <p:nvPr/>
        </p:nvSpPr>
        <p:spPr>
          <a:xfrm>
            <a:off x="7721290" y="3282450"/>
            <a:ext cx="1044300" cy="62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[Core Role]</a:t>
            </a:r>
            <a:endParaRPr b="1" sz="8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307" name="Google Shape;307;p42"/>
          <p:cNvSpPr/>
          <p:nvPr/>
        </p:nvSpPr>
        <p:spPr>
          <a:xfrm>
            <a:off x="7721290" y="4031725"/>
            <a:ext cx="1044300" cy="628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[Extended Role]</a:t>
            </a:r>
            <a:endParaRPr b="1" sz="8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Define C4E team structure, roles, and responsibilities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9" name="Google Shape;309;p42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Implementing a Center for Enablement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idx="2" type="body"/>
          </p:nvPr>
        </p:nvSpPr>
        <p:spPr>
          <a:xfrm>
            <a:off x="428750" y="1307592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15" name="Google Shape;315;p43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Considerations when building reusable assets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6" name="Google Shape;316;p43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Implementing a Center for Enablement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ctrTitle"/>
          </p:nvPr>
        </p:nvSpPr>
        <p:spPr>
          <a:xfrm>
            <a:off x="433950" y="747525"/>
            <a:ext cx="5711400" cy="205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&amp; Reframing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Catalyst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Map supporters and </a:t>
            </a:r>
            <a:r>
              <a:rPr lang="en" sz="1800">
                <a:solidFill>
                  <a:schemeClr val="dk1"/>
                </a:solidFill>
              </a:rPr>
              <a:t>resisters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for positioning for an organization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7" name="Google Shape;327;p45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Positioning &amp; Reframing with Catalyst</a:t>
            </a:r>
            <a:endParaRPr sz="1400">
              <a:solidFill>
                <a:schemeClr val="accent2"/>
              </a:solidFill>
            </a:endParaRPr>
          </a:p>
        </p:txBody>
      </p:sp>
      <p:graphicFrame>
        <p:nvGraphicFramePr>
          <p:cNvPr id="328" name="Google Shape;328;p45"/>
          <p:cNvGraphicFramePr/>
          <p:nvPr/>
        </p:nvGraphicFramePr>
        <p:xfrm>
          <a:off x="6943075" y="31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{1A457ABC-A982-4A35-A10F-01F43B9D44C3}</a:tableStyleId>
              </a:tblPr>
              <a:tblGrid>
                <a:gridCol w="478025"/>
                <a:gridCol w="1329125"/>
              </a:tblGrid>
              <a:tr h="22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27425" marB="27425" marR="27425" marL="27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Supports the change</a:t>
                      </a:r>
                      <a:endParaRPr sz="6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45700" marB="45700" marR="45700" marL="45700" anchor="ctr">
                    <a:solidFill>
                      <a:srgbClr val="FFFFFF"/>
                    </a:solidFill>
                  </a:tcPr>
                </a:tc>
              </a:tr>
              <a:tr h="22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27425" marB="27425" marR="27425" marL="27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Neutral</a:t>
                      </a:r>
                      <a:endParaRPr sz="6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45700" marB="45700" marR="45700" marL="45700" anchor="ctr">
                    <a:solidFill>
                      <a:srgbClr val="FFFFFF"/>
                    </a:solidFill>
                  </a:tcPr>
                </a:tc>
              </a:tr>
              <a:tr h="22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27425" marB="27425" marR="27425" marL="27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Opposed</a:t>
                      </a:r>
                      <a:endParaRPr sz="6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45700" marB="45700" marR="45700" marL="457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45"/>
          <p:cNvSpPr/>
          <p:nvPr/>
        </p:nvSpPr>
        <p:spPr>
          <a:xfrm>
            <a:off x="3824035" y="2043155"/>
            <a:ext cx="8181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CIO </a:t>
            </a:r>
            <a:endParaRPr b="1" sz="1300"/>
          </a:p>
        </p:txBody>
      </p:sp>
      <p:sp>
        <p:nvSpPr>
          <p:cNvPr id="330" name="Google Shape;330;p45"/>
          <p:cNvSpPr/>
          <p:nvPr/>
        </p:nvSpPr>
        <p:spPr>
          <a:xfrm>
            <a:off x="3833956" y="2770927"/>
            <a:ext cx="8181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Project Manager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1918524" y="2770927"/>
            <a:ext cx="8181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Enterprise Architect</a:t>
            </a:r>
            <a:endParaRPr b="1" sz="1300"/>
          </a:p>
        </p:txBody>
      </p:sp>
      <p:sp>
        <p:nvSpPr>
          <p:cNvPr id="332" name="Google Shape;332;p45"/>
          <p:cNvSpPr/>
          <p:nvPr/>
        </p:nvSpPr>
        <p:spPr>
          <a:xfrm>
            <a:off x="3197378" y="3518473"/>
            <a:ext cx="8214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Dev Lead</a:t>
            </a:r>
            <a:endParaRPr b="1" sz="1300"/>
          </a:p>
        </p:txBody>
      </p:sp>
      <p:sp>
        <p:nvSpPr>
          <p:cNvPr id="333" name="Google Shape;333;p45"/>
          <p:cNvSpPr/>
          <p:nvPr/>
        </p:nvSpPr>
        <p:spPr>
          <a:xfrm>
            <a:off x="1918524" y="3460453"/>
            <a:ext cx="8181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Solution Architect 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4" name="Google Shape;334;p45"/>
          <p:cNvCxnSpPr>
            <a:stCxn id="329" idx="2"/>
            <a:endCxn id="330" idx="0"/>
          </p:cNvCxnSpPr>
          <p:nvPr/>
        </p:nvCxnSpPr>
        <p:spPr>
          <a:xfrm flipH="1" rot="-5400000">
            <a:off x="4057285" y="2585255"/>
            <a:ext cx="361500" cy="9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45"/>
          <p:cNvCxnSpPr>
            <a:stCxn id="331" idx="0"/>
            <a:endCxn id="329" idx="2"/>
          </p:cNvCxnSpPr>
          <p:nvPr/>
        </p:nvCxnSpPr>
        <p:spPr>
          <a:xfrm rot="-5400000">
            <a:off x="3099624" y="1637377"/>
            <a:ext cx="361500" cy="1905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45"/>
          <p:cNvCxnSpPr>
            <a:stCxn id="331" idx="2"/>
            <a:endCxn id="333" idx="0"/>
          </p:cNvCxnSpPr>
          <p:nvPr/>
        </p:nvCxnSpPr>
        <p:spPr>
          <a:xfrm flipH="1" rot="-5400000">
            <a:off x="2166324" y="3298477"/>
            <a:ext cx="323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45"/>
          <p:cNvCxnSpPr>
            <a:stCxn id="332" idx="0"/>
            <a:endCxn id="330" idx="2"/>
          </p:cNvCxnSpPr>
          <p:nvPr/>
        </p:nvCxnSpPr>
        <p:spPr>
          <a:xfrm rot="-5400000">
            <a:off x="3734828" y="3010423"/>
            <a:ext cx="381300" cy="6348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45"/>
          <p:cNvCxnSpPr>
            <a:stCxn id="339" idx="0"/>
            <a:endCxn id="332" idx="2"/>
          </p:cNvCxnSpPr>
          <p:nvPr/>
        </p:nvCxnSpPr>
        <p:spPr>
          <a:xfrm rot="-5400000">
            <a:off x="3427637" y="4065318"/>
            <a:ext cx="361500" cy="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45"/>
          <p:cNvCxnSpPr>
            <a:endCxn id="341" idx="2"/>
          </p:cNvCxnSpPr>
          <p:nvPr/>
        </p:nvCxnSpPr>
        <p:spPr>
          <a:xfrm rot="-5400000">
            <a:off x="4658796" y="4065223"/>
            <a:ext cx="361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45"/>
          <p:cNvSpPr/>
          <p:nvPr/>
        </p:nvSpPr>
        <p:spPr>
          <a:xfrm>
            <a:off x="3197387" y="4246368"/>
            <a:ext cx="8214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Developers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2" name="Google Shape;342;p45"/>
          <p:cNvCxnSpPr>
            <a:stCxn id="343" idx="2"/>
            <a:endCxn id="344" idx="0"/>
          </p:cNvCxnSpPr>
          <p:nvPr/>
        </p:nvCxnSpPr>
        <p:spPr>
          <a:xfrm flipH="1" rot="-5400000">
            <a:off x="4989835" y="1003205"/>
            <a:ext cx="316800" cy="1830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45"/>
          <p:cNvSpPr txBox="1"/>
          <p:nvPr/>
        </p:nvSpPr>
        <p:spPr>
          <a:xfrm>
            <a:off x="1501975" y="1346200"/>
            <a:ext cx="204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Salesforce Sans"/>
                <a:ea typeface="Salesforce Sans"/>
                <a:cs typeface="Salesforce Sans"/>
                <a:sym typeface="Salesforce Sans"/>
              </a:rPr>
              <a:t>Anypoint Global Bank</a:t>
            </a:r>
            <a:endParaRPr b="1" sz="13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341" name="Google Shape;341;p45"/>
          <p:cNvSpPr/>
          <p:nvPr/>
        </p:nvSpPr>
        <p:spPr>
          <a:xfrm>
            <a:off x="4429146" y="3518473"/>
            <a:ext cx="8214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Test Lead</a:t>
            </a:r>
            <a:endParaRPr b="1" sz="1300"/>
          </a:p>
        </p:txBody>
      </p:sp>
      <p:cxnSp>
        <p:nvCxnSpPr>
          <p:cNvPr id="346" name="Google Shape;346;p45"/>
          <p:cNvCxnSpPr>
            <a:stCxn id="341" idx="0"/>
            <a:endCxn id="330" idx="2"/>
          </p:cNvCxnSpPr>
          <p:nvPr/>
        </p:nvCxnSpPr>
        <p:spPr>
          <a:xfrm flipH="1" rot="5400000">
            <a:off x="4350846" y="3029473"/>
            <a:ext cx="381300" cy="5967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45"/>
          <p:cNvSpPr/>
          <p:nvPr/>
        </p:nvSpPr>
        <p:spPr>
          <a:xfrm>
            <a:off x="4458847" y="4246368"/>
            <a:ext cx="8214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Testers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5"/>
          <p:cNvSpPr/>
          <p:nvPr/>
        </p:nvSpPr>
        <p:spPr>
          <a:xfrm>
            <a:off x="5652693" y="2076679"/>
            <a:ext cx="8214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Business Owner</a:t>
            </a:r>
            <a:endParaRPr b="1" sz="1300"/>
          </a:p>
        </p:txBody>
      </p:sp>
      <p:cxnSp>
        <p:nvCxnSpPr>
          <p:cNvPr id="348" name="Google Shape;348;p45"/>
          <p:cNvCxnSpPr>
            <a:stCxn id="344" idx="2"/>
          </p:cNvCxnSpPr>
          <p:nvPr/>
        </p:nvCxnSpPr>
        <p:spPr>
          <a:xfrm>
            <a:off x="6063393" y="2442979"/>
            <a:ext cx="0" cy="6726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45"/>
          <p:cNvCxnSpPr>
            <a:endCxn id="330" idx="3"/>
          </p:cNvCxnSpPr>
          <p:nvPr/>
        </p:nvCxnSpPr>
        <p:spPr>
          <a:xfrm rot="10800000">
            <a:off x="4652056" y="2954077"/>
            <a:ext cx="1000800" cy="34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50" name="Google Shape;350;p45"/>
          <p:cNvCxnSpPr>
            <a:stCxn id="333" idx="3"/>
            <a:endCxn id="330" idx="1"/>
          </p:cNvCxnSpPr>
          <p:nvPr/>
        </p:nvCxnSpPr>
        <p:spPr>
          <a:xfrm flipH="1" rot="10800000">
            <a:off x="2736624" y="2954203"/>
            <a:ext cx="1097400" cy="689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3" name="Google Shape;343;p45"/>
          <p:cNvSpPr/>
          <p:nvPr/>
        </p:nvSpPr>
        <p:spPr>
          <a:xfrm>
            <a:off x="3824035" y="1393655"/>
            <a:ext cx="8181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CEO </a:t>
            </a:r>
            <a:endParaRPr b="1" sz="1300"/>
          </a:p>
        </p:txBody>
      </p:sp>
      <p:cxnSp>
        <p:nvCxnSpPr>
          <p:cNvPr id="351" name="Google Shape;351;p45"/>
          <p:cNvCxnSpPr>
            <a:stCxn id="343" idx="2"/>
            <a:endCxn id="329" idx="0"/>
          </p:cNvCxnSpPr>
          <p:nvPr/>
        </p:nvCxnSpPr>
        <p:spPr>
          <a:xfrm flipH="1" rot="-5400000">
            <a:off x="4091785" y="1901255"/>
            <a:ext cx="2832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45"/>
          <p:cNvSpPr/>
          <p:nvPr/>
        </p:nvSpPr>
        <p:spPr>
          <a:xfrm>
            <a:off x="5652693" y="3115524"/>
            <a:ext cx="821400" cy="366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00A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Product Owner</a:t>
            </a:r>
            <a:endParaRPr b="1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28750" y="1305800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Introducing Catalyst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the appropriate playbook for an initiative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" name="Google Shape;357;p46"/>
          <p:cNvGraphicFramePr/>
          <p:nvPr/>
        </p:nvGraphicFramePr>
        <p:xfrm>
          <a:off x="5008625" y="163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{1A457ABC-A982-4A35-A10F-01F43B9D44C3}</a:tableStyleId>
              </a:tblPr>
              <a:tblGrid>
                <a:gridCol w="1561075"/>
                <a:gridCol w="1561075"/>
              </a:tblGrid>
              <a:tr h="123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Keep Satisfied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solidFill>
                          <a:srgbClr val="FFFFFF"/>
                        </a:solidFill>
                      </a:endParaRPr>
                    </a:p>
                    <a:p>
                      <a:pPr indent="-10287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Char char="●"/>
                      </a:pPr>
                      <a:r>
                        <a:t/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Manage Closely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solidFill>
                          <a:srgbClr val="FFFFFF"/>
                        </a:solidFill>
                      </a:endParaRPr>
                    </a:p>
                    <a:p>
                      <a:pPr indent="-10287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Char char="●"/>
                      </a:pPr>
                      <a:r>
                        <a:t/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66F9"/>
                    </a:solidFill>
                  </a:tcPr>
                </a:tc>
              </a:tr>
              <a:tr h="123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Monitor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300">
                        <a:solidFill>
                          <a:srgbClr val="FFFFFF"/>
                        </a:solidFill>
                      </a:endParaRPr>
                    </a:p>
                    <a:p>
                      <a:pPr indent="-10287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Char char="●"/>
                      </a:pPr>
                      <a:r>
                        <a:t/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Keep Informed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300">
                        <a:solidFill>
                          <a:srgbClr val="FFFFFF"/>
                        </a:solidFill>
                      </a:endParaRPr>
                    </a:p>
                    <a:p>
                      <a:pPr indent="-10287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Char char="●"/>
                      </a:pPr>
                      <a:r>
                        <a:rPr b="1" i="1" lang="en" sz="900">
                          <a:solidFill>
                            <a:srgbClr val="FFFFFF"/>
                          </a:solidFill>
                        </a:rPr>
                        <a:t> 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607C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46"/>
          <p:cNvSpPr txBox="1"/>
          <p:nvPr/>
        </p:nvSpPr>
        <p:spPr>
          <a:xfrm rot="-5400000">
            <a:off x="3464085" y="2668575"/>
            <a:ext cx="24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lesforce Sans"/>
                <a:ea typeface="Salesforce Sans"/>
                <a:cs typeface="Salesforce Sans"/>
                <a:sym typeface="Salesforce Sans"/>
              </a:rPr>
              <a:t>Power</a:t>
            </a:r>
            <a:endParaRPr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5015925" y="4186925"/>
            <a:ext cx="31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lesforce Sans"/>
                <a:ea typeface="Salesforce Sans"/>
                <a:cs typeface="Salesforce Sans"/>
                <a:sym typeface="Salesforce Sans"/>
              </a:rPr>
              <a:t>Interest</a:t>
            </a:r>
            <a:endParaRPr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360" name="Google Shape;360;p46"/>
          <p:cNvCxnSpPr/>
          <p:nvPr/>
        </p:nvCxnSpPr>
        <p:spPr>
          <a:xfrm flipH="1" rot="10800000">
            <a:off x="4924015" y="4188823"/>
            <a:ext cx="3198600" cy="6900"/>
          </a:xfrm>
          <a:prstGeom prst="straightConnector1">
            <a:avLst/>
          </a:prstGeom>
          <a:noFill/>
          <a:ln cap="flat" cmpd="sng" w="19050">
            <a:solidFill>
              <a:srgbClr val="5957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6"/>
          <p:cNvCxnSpPr/>
          <p:nvPr/>
        </p:nvCxnSpPr>
        <p:spPr>
          <a:xfrm rot="10800000">
            <a:off x="4917259" y="1633273"/>
            <a:ext cx="0" cy="2569200"/>
          </a:xfrm>
          <a:prstGeom prst="straightConnector1">
            <a:avLst/>
          </a:prstGeom>
          <a:noFill/>
          <a:ln cap="flat" cmpd="sng" w="19050">
            <a:solidFill>
              <a:srgbClr val="59575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6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Create a stakeholder map for an engagement from the given information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3" name="Google Shape;363;p46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Positioning &amp; Reframing with Catalyst</a:t>
            </a:r>
            <a:endParaRPr sz="1400">
              <a:solidFill>
                <a:schemeClr val="accent2"/>
              </a:solidFill>
            </a:endParaRPr>
          </a:p>
        </p:txBody>
      </p:sp>
      <p:graphicFrame>
        <p:nvGraphicFramePr>
          <p:cNvPr id="364" name="Google Shape;364;p46"/>
          <p:cNvGraphicFramePr/>
          <p:nvPr/>
        </p:nvGraphicFramePr>
        <p:xfrm>
          <a:off x="586575" y="1681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{E046EB0D-3CB2-4355-BB5B-2387AD171CF1}</a:tableStyleId>
              </a:tblPr>
              <a:tblGrid>
                <a:gridCol w="1366200"/>
                <a:gridCol w="1602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Stakeholder</a:t>
                      </a:r>
                      <a:endParaRPr b="1" sz="8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Quadrant</a:t>
                      </a:r>
                      <a:endParaRPr b="1" sz="8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CIO</a:t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Business Owner</a:t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Project Manager</a:t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Enterprise Architect</a:t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Solution Architect</a:t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Development Lead</a:t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Test Lead</a:t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Developers</a:t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Testers</a:t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Google Shape;369;p47"/>
          <p:cNvGraphicFramePr/>
          <p:nvPr/>
        </p:nvGraphicFramePr>
        <p:xfrm>
          <a:off x="432500" y="14672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{E046EB0D-3CB2-4355-BB5B-2387AD171CF1}</a:tableStyleId>
              </a:tblPr>
              <a:tblGrid>
                <a:gridCol w="2040950"/>
                <a:gridCol w="3404625"/>
                <a:gridCol w="2847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Stakeholder</a:t>
                      </a:r>
                      <a:endParaRPr b="1" sz="11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Concerns</a:t>
                      </a:r>
                      <a:endParaRPr b="1" sz="11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Engagement Strategy</a:t>
                      </a:r>
                      <a:endParaRPr b="1" sz="1100">
                        <a:solidFill>
                          <a:srgbClr val="FFFFFF"/>
                        </a:solidFill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CIO</a:t>
                      </a:r>
                      <a:endParaRPr b="1"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Enterprise Architect</a:t>
                      </a:r>
                      <a:endParaRPr b="1"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Salesforce Sans"/>
                          <a:ea typeface="Salesforce Sans"/>
                          <a:cs typeface="Salesforce Sans"/>
                          <a:sym typeface="Salesforce Sans"/>
                        </a:rPr>
                        <a:t>Project Manager</a:t>
                      </a:r>
                      <a:endParaRPr b="1"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Salesforce Sans"/>
                        <a:ea typeface="Salesforce Sans"/>
                        <a:cs typeface="Salesforce Sans"/>
                        <a:sym typeface="Salesforce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70" name="Google Shape;370;p47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Determine stakeholder engagement strategy based on their concerns and motivations, and degree of support and influence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1" name="Google Shape;371;p47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Positioning &amp; Reframing with Catalyst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idx="2" type="body"/>
          </p:nvPr>
        </p:nvSpPr>
        <p:spPr>
          <a:xfrm>
            <a:off x="428750" y="1307592"/>
            <a:ext cx="8297100" cy="34809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</a:rPr>
              <a:t>Business Outcomes</a:t>
            </a:r>
            <a:endParaRPr b="1" sz="1100" u="sng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</a:rPr>
              <a:t>Technology Delivery</a:t>
            </a:r>
            <a:endParaRPr b="1" sz="1100" u="sng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</a:rPr>
              <a:t>Organization Development</a:t>
            </a:r>
            <a:endParaRPr b="1" sz="1100" u="sng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77" name="Google Shape;377;p48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Propose the most fitting Catalyst engagement to the customer for a given scenario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8" name="Google Shape;378;p48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Positioning &amp; Reframing with Catalyst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idx="2" type="body"/>
          </p:nvPr>
        </p:nvSpPr>
        <p:spPr>
          <a:xfrm>
            <a:off x="428750" y="1307592"/>
            <a:ext cx="8297100" cy="34809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84" name="Google Shape;384;p49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Identify deviations from a Catalyst approach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5" name="Google Shape;385;p49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Positioning &amp; Reframing with Catalyst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ctrTitle"/>
          </p:nvPr>
        </p:nvSpPr>
        <p:spPr>
          <a:xfrm>
            <a:off x="425622" y="744581"/>
            <a:ext cx="49251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Congratulations! </a:t>
            </a:r>
            <a:endParaRPr/>
          </a:p>
        </p:txBody>
      </p:sp>
      <p:sp>
        <p:nvSpPr>
          <p:cNvPr id="391" name="Google Shape;391;p50"/>
          <p:cNvSpPr txBox="1"/>
          <p:nvPr>
            <p:ph idx="2" type="subTitle"/>
          </p:nvPr>
        </p:nvSpPr>
        <p:spPr>
          <a:xfrm>
            <a:off x="425622" y="2834119"/>
            <a:ext cx="4925100" cy="5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You’ve completed the exercise workbook.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the appropriate phase(s) and engagement type for an initiative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Introducing Catalyst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28750" y="1305800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28750" y="1307592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Describe how Anypoint Global Bank can deliver initiatives with Catalyst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Introducing Catalyst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433944" y="747522"/>
            <a:ext cx="5487900" cy="205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Catalyst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428750" y="1307592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Choose the appropriate core asset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Leveraging Catalyst Knowledge Hub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428750" y="1307592"/>
            <a:ext cx="8246700" cy="3571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Response: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428750" y="739000"/>
            <a:ext cx="7535100" cy="358500"/>
          </a:xfrm>
          <a:prstGeom prst="rect">
            <a:avLst/>
          </a:prstGeom>
        </p:spPr>
        <p:txBody>
          <a:bodyPr anchorCtr="0" anchor="t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Decide on a playbook versus a delivery approach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428750" y="380499"/>
            <a:ext cx="7718100" cy="358500"/>
          </a:xfrm>
          <a:prstGeom prst="rect">
            <a:avLst/>
          </a:prstGeom>
        </p:spPr>
        <p:txBody>
          <a:bodyPr anchorCtr="0" anchor="ctr" bIns="0" lIns="27425" spcFirstLastPara="1" rIns="27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Leveraging Catalyst Knowledge Hub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433944" y="747522"/>
            <a:ext cx="5487900" cy="205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Architecting in a Catalyst 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eSoft GS Template - 2021">
  <a:themeElements>
    <a:clrScheme name="Simple Light">
      <a:dk1>
        <a:srgbClr val="0D9DDA"/>
      </a:dk1>
      <a:lt1>
        <a:srgbClr val="FFFFFF"/>
      </a:lt1>
      <a:dk2>
        <a:srgbClr val="464D55"/>
      </a:dk2>
      <a:lt2>
        <a:srgbClr val="E8F8FF"/>
      </a:lt2>
      <a:accent1>
        <a:srgbClr val="989FAA"/>
      </a:accent1>
      <a:accent2>
        <a:srgbClr val="002196"/>
      </a:accent2>
      <a:accent3>
        <a:srgbClr val="00B39C"/>
      </a:accent3>
      <a:accent4>
        <a:srgbClr val="5E66F9"/>
      </a:accent4>
      <a:accent5>
        <a:srgbClr val="00D4D4"/>
      </a:accent5>
      <a:accent6>
        <a:srgbClr val="BCD85F"/>
      </a:accent6>
      <a:hlink>
        <a:srgbClr val="0D9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