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1" r:id="rId8"/>
    <p:sldId id="260" r:id="rId9"/>
    <p:sldId id="271" r:id="rId10"/>
    <p:sldId id="266" r:id="rId11"/>
    <p:sldId id="268" r:id="rId12"/>
    <p:sldId id="311" r:id="rId13"/>
    <p:sldId id="312" r:id="rId14"/>
    <p:sldId id="275" r:id="rId15"/>
    <p:sldId id="278" r:id="rId16"/>
    <p:sldId id="276" r:id="rId17"/>
    <p:sldId id="279" r:id="rId18"/>
    <p:sldId id="280" r:id="rId19"/>
    <p:sldId id="281" r:id="rId20"/>
    <p:sldId id="282" r:id="rId21"/>
    <p:sldId id="277" r:id="rId22"/>
    <p:sldId id="288" r:id="rId23"/>
    <p:sldId id="289" r:id="rId24"/>
    <p:sldId id="290" r:id="rId25"/>
    <p:sldId id="309" r:id="rId26"/>
    <p:sldId id="310" r:id="rId27"/>
    <p:sldId id="285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99" r:id="rId36"/>
    <p:sldId id="298" r:id="rId37"/>
    <p:sldId id="300" r:id="rId38"/>
    <p:sldId id="301" r:id="rId39"/>
    <p:sldId id="302" r:id="rId40"/>
    <p:sldId id="307" r:id="rId41"/>
    <p:sldId id="303" r:id="rId42"/>
    <p:sldId id="304" r:id="rId43"/>
    <p:sldId id="305" r:id="rId44"/>
    <p:sldId id="306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6F6F6"/>
    <a:srgbClr val="E46C0A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276" autoAdjust="0"/>
  </p:normalViewPr>
  <p:slideViewPr>
    <p:cSldViewPr>
      <p:cViewPr>
        <p:scale>
          <a:sx n="125" d="100"/>
          <a:sy n="125" d="100"/>
        </p:scale>
        <p:origin x="474" y="354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3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0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9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4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2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6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5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54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07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05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7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8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8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0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1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3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스카이 </a:t>
            </a:r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디지탈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 기획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Ver.1.4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웹페이지 기획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2021.08.20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명건희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5E21E-591F-4DF3-B646-399624E01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" t="-2" r="2867" b="-3376"/>
          <a:stretch/>
        </p:blipFill>
        <p:spPr>
          <a:xfrm>
            <a:off x="0" y="267494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1E456-9F26-4792-9F04-4894B5BF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11176"/>
          <a:stretch/>
        </p:blipFill>
        <p:spPr>
          <a:xfrm>
            <a:off x="2685" y="263703"/>
            <a:ext cx="9141316" cy="48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004" y="1073286"/>
            <a:ext cx="6867852" cy="1718322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News </a:t>
            </a: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게시판 페이지 넘김 버튼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페이지 넘김 효과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1798177" y="3109150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464048" y="353470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42297" y="18560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0" name="갈매기형 수장 49"/>
          <p:cNvSpPr/>
          <p:nvPr/>
        </p:nvSpPr>
        <p:spPr>
          <a:xfrm rot="10800000">
            <a:off x="1630397" y="3109150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2474" y="2978149"/>
            <a:ext cx="69949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Partner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49327" y="3642903"/>
            <a:ext cx="69949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6521674" y="2638927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10800000">
            <a:off x="6353894" y="2638927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628" y="3113247"/>
            <a:ext cx="2089667" cy="1124171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 &amp; Press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건강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기능식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연휴가 끝나면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구글 픽셀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오라클 오픈 월드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추석 연휴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주중한국대사관</a:t>
            </a:r>
          </a:p>
          <a:p>
            <a:pPr fontAlgn="base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35" y="863896"/>
            <a:ext cx="6859627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0" y="285519"/>
            <a:ext cx="6872440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2470" y="467537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0437" y="351941"/>
            <a:ext cx="1728192" cy="432049"/>
            <a:chOff x="179512" y="411510"/>
            <a:chExt cx="1296144" cy="432049"/>
          </a:xfrm>
        </p:grpSpPr>
        <p:sp>
          <p:nvSpPr>
            <p:cNvPr id="64" name="직사각형 6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11560" y="41281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5251" y="3282291"/>
            <a:ext cx="2076423" cy="352539"/>
            <a:chOff x="99752" y="915566"/>
            <a:chExt cx="6711719" cy="2021043"/>
          </a:xfrm>
        </p:grpSpPr>
        <p:sp>
          <p:nvSpPr>
            <p:cNvPr id="29" name="직사각형 2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445251" y="4010242"/>
            <a:ext cx="2076423" cy="352539"/>
            <a:chOff x="99752" y="915566"/>
            <a:chExt cx="6711719" cy="2021043"/>
          </a:xfrm>
        </p:grpSpPr>
        <p:sp>
          <p:nvSpPr>
            <p:cNvPr id="36" name="직사각형 3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2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3.2.1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" y="267494"/>
            <a:ext cx="9138174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-3976" y="908234"/>
            <a:ext cx="6867852" cy="1489291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홍보 이미지 슬라이드  </a:t>
            </a:r>
            <a:r>
              <a:rPr lang="en-US" altLang="ko-KR" dirty="0"/>
              <a:t>(max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배너 클릭 시 해당 게임 페이지 링크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이미지 배너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회사 소개 페이지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주가 정보 이미지 배너에 표기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모바일 게임 리스트 페이지 링크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채용 블로그 페이지 링크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보도자료 게시판 </a:t>
            </a:r>
            <a:r>
              <a:rPr lang="en-US" altLang="ko-KR" dirty="0"/>
              <a:t>(max 3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게시판 </a:t>
            </a:r>
            <a:r>
              <a:rPr lang="en-US" altLang="ko-KR" dirty="0"/>
              <a:t>2</a:t>
            </a:r>
            <a:r>
              <a:rPr lang="ko-KR" altLang="en-US" dirty="0"/>
              <a:t>개 표기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회사 위치 지도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로 표기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46714" y="29777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348597" y="16903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651814" y="3836146"/>
            <a:ext cx="687938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2021.02.03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6" y="4658873"/>
            <a:ext cx="6870312" cy="4534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지도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46714" y="2464296"/>
            <a:ext cx="2442394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게임의 미래를 열어가는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컴투스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09734" y="3525162"/>
            <a:ext cx="71635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보도자료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322483"/>
            <a:ext cx="6865432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1926" y="437895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85213" y="48683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01760" y="378888"/>
            <a:ext cx="1278200" cy="432049"/>
            <a:chOff x="179512" y="411510"/>
            <a:chExt cx="1296144" cy="432049"/>
          </a:xfrm>
        </p:grpSpPr>
        <p:sp>
          <p:nvSpPr>
            <p:cNvPr id="39" name="직사각형 3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00959" y="463773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564011" y="1448755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flipH="1">
            <a:off x="246622" y="1448755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9752" y="3837248"/>
            <a:ext cx="3024336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컴투스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서머너즈워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백년전쟁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초보자와 숙련자가 함께 즐기는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0820" y="4218698"/>
            <a:ext cx="687938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2021.02.03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39752" y="4217596"/>
            <a:ext cx="3024336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출시 앞둔 판타지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골프게임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버디크러시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다양한 온라인 이벤트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08065" y="2757128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컴투스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소개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387139" y="2766013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주가정보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4972" y="3138959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모바일 게임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86339" y="3134316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채용안내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91497" y="41095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25336" y="477902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0590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267855"/>
            <a:ext cx="9140056" cy="48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56"/>
            <a:ext cx="9144000" cy="48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" y="258618"/>
            <a:ext cx="9108403" cy="48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82"/>
            <a:ext cx="9144000" cy="48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각 게시판 </a:t>
            </a:r>
            <a:r>
              <a:rPr lang="ko-KR" altLang="en-US" dirty="0" err="1"/>
              <a:t>메인화면</a:t>
            </a:r>
            <a:r>
              <a:rPr lang="ko-KR" altLang="en-US" dirty="0"/>
              <a:t> 배치</a:t>
            </a:r>
            <a:endParaRPr lang="en-US" altLang="ko-KR" dirty="0"/>
          </a:p>
          <a:p>
            <a:r>
              <a:rPr lang="en-US" altLang="ko-KR" dirty="0"/>
              <a:t>- + </a:t>
            </a:r>
            <a:r>
              <a:rPr lang="ko-KR" altLang="en-US" dirty="0"/>
              <a:t>클릭 시 각 게시판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로그인시 이용 가능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샤나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933724" y="27615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577675" y="1478570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자유게시판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8" y="860111"/>
            <a:ext cx="6877209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941" y="281734"/>
            <a:ext cx="6877209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171" y="759025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</a:t>
            </a:r>
            <a:r>
              <a:rPr lang="ko-KR" altLang="en-US" sz="900" dirty="0" err="1">
                <a:latin typeface="+mn-ea"/>
              </a:rPr>
              <a:t>샤나인코더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 </a:t>
            </a:r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dirty="0">
                <a:latin typeface="+mn-ea"/>
              </a:rPr>
              <a:t> 사설 인증서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기부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endParaRPr lang="ko-KR" altLang="en-US" sz="1600" b="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5436" y="304018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 회원가입  </a:t>
            </a:r>
            <a:r>
              <a:rPr lang="en-US" altLang="ko-KR" sz="800" dirty="0">
                <a:latin typeface="+mn-ea"/>
              </a:rPr>
              <a:t>ID/PW </a:t>
            </a:r>
            <a:r>
              <a:rPr lang="ko-KR" altLang="en-US" sz="800" dirty="0">
                <a:latin typeface="+mn-ea"/>
              </a:rPr>
              <a:t>찾기  </a:t>
            </a:r>
            <a:r>
              <a:rPr lang="en-US" altLang="ko-KR" sz="800" dirty="0">
                <a:latin typeface="+mn-ea"/>
              </a:rPr>
              <a:t>LEERINA.NET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8069" y="1760930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안녕하세요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675" y="2008495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안녕하세요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675" y="2587237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사용 팁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8069" y="2869597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비디오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코덱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설정 도움말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7675" y="3117162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기본 메뉴 소개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25577" y="1478570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Q&amp;A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25971" y="1760930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질문드립니다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25577" y="2008495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질문드립니다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0825" y="2587237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매개변수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21219" y="2869597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ShanaEncoder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formats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20825" y="3117162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ShanaEncoder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Codecs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7675" y="3700539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프리셋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8069" y="3982899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순정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내비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프리셋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7675" y="4230464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오디오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인코딩시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원본 유지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18091" y="3700539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최신버전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18485" y="3982899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09-18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18091" y="4230464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PC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보호 해결하기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086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31451"/>
              </p:ext>
            </p:extLst>
          </p:nvPr>
        </p:nvGraphicFramePr>
        <p:xfrm>
          <a:off x="217612" y="622201"/>
          <a:ext cx="8631436" cy="3815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명건희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v1.1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2021.03.08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3.5.1</a:t>
                      </a:r>
                      <a:r>
                        <a:rPr lang="en-US" altLang="ko-KR" sz="90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페이지 수정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페이지 슬라이드 반영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v1.2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2021.03.12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4.5.1P, 4.5.2P, 4.5.3P, 4.5.4P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서브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고객지원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v1.3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2021.03.15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폼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v1.4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2021.03.17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주소 클릭 시 다음 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반영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" y="255414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899216"/>
            <a:ext cx="6872828" cy="1312037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슬라이드 이미지 </a:t>
            </a:r>
            <a:r>
              <a:rPr lang="en-US" altLang="ko-KR" dirty="0"/>
              <a:t>(max 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제품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r>
              <a:rPr lang="en-US" altLang="ko-KR" dirty="0"/>
              <a:t>, </a:t>
            </a:r>
            <a:r>
              <a:rPr lang="ko-KR" altLang="en-US" dirty="0"/>
              <a:t>블로그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r>
              <a:rPr lang="en-US" altLang="ko-KR" dirty="0"/>
              <a:t>, </a:t>
            </a:r>
            <a:r>
              <a:rPr lang="ko-KR" altLang="en-US" dirty="0"/>
              <a:t>블로그 각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공지사항 게시판 </a:t>
            </a:r>
            <a:r>
              <a:rPr lang="en-US" altLang="ko-KR" dirty="0"/>
              <a:t>(max 8</a:t>
            </a:r>
            <a:r>
              <a:rPr lang="ko-KR" altLang="en-US" dirty="0"/>
              <a:t>줄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보도자료 게시판 </a:t>
            </a:r>
            <a:r>
              <a:rPr lang="en-US" altLang="ko-KR" dirty="0"/>
              <a:t>(max 8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A/S </a:t>
            </a:r>
            <a:r>
              <a:rPr lang="ko-KR" altLang="en-US" dirty="0"/>
              <a:t>접수</a:t>
            </a:r>
            <a:r>
              <a:rPr lang="en-US" altLang="ko-KR" dirty="0"/>
              <a:t>, </a:t>
            </a:r>
            <a:r>
              <a:rPr lang="ko-KR" altLang="en-US" dirty="0"/>
              <a:t>자료실</a:t>
            </a:r>
            <a:r>
              <a:rPr lang="en-US" altLang="ko-KR" dirty="0"/>
              <a:t>, </a:t>
            </a:r>
            <a:r>
              <a:rPr lang="ko-KR" altLang="en-US" dirty="0" err="1"/>
              <a:t>질문응답</a:t>
            </a:r>
            <a:r>
              <a:rPr lang="en-US" altLang="ko-KR" dirty="0"/>
              <a:t>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각 게시판으로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찾아 오시는 길 지도 사이트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64011" y="1290172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246622" y="1290172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04941" y="2508471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519341" y="2508471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477149" y="2508471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413253" y="2508471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615867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559171" y="3158616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20168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63472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0200" y="4146825"/>
            <a:ext cx="2239141" cy="758276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                     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설연휴 휴무 및 택배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A/S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추석연휴 일정 및 배송안내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여름 휴가 안내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휴무 안내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41395" y="2770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157720" y="411116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5" name="갈매기형 수장 44"/>
          <p:cNvSpPr/>
          <p:nvPr/>
        </p:nvSpPr>
        <p:spPr>
          <a:xfrm flipH="1">
            <a:off x="1355290" y="2677071"/>
            <a:ext cx="176682" cy="31087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0800000" flipH="1">
            <a:off x="5144404" y="2677071"/>
            <a:ext cx="176682" cy="31087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636" y="3547327"/>
            <a:ext cx="676155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701039" y="3548127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스토어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015773" y="3547811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페이스북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4387950" y="3547327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블로그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5858" y="4333850"/>
            <a:ext cx="17622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258086" y="4146825"/>
            <a:ext cx="1989191" cy="758276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보도자료                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이벤트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인기파워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이벤트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ALSEYE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일렉트로마트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SKY SPEEDSTAR M.…1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373744" y="4333850"/>
            <a:ext cx="17622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409117" y="4138449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택배조회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08104" y="4137917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자료실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4409117" y="4633102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자주묻는질문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08104" y="4635635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본사 찾아오시는 길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3304144" y="34663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406929" y="448624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0813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86"/>
            <a:ext cx="9144000" cy="4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3.5.2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290"/>
            <a:ext cx="9144000" cy="48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7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" y="255414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0264" y="642941"/>
            <a:ext cx="1667813" cy="243618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메인 로고 이미지</a:t>
            </a:r>
            <a:endParaRPr lang="en-US" altLang="ko-KR" dirty="0"/>
          </a:p>
          <a:p>
            <a:r>
              <a:rPr lang="ko-KR" altLang="en-US" dirty="0"/>
              <a:t>   상품 게시판 테이블 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많이 본 페이지</a:t>
            </a:r>
            <a:r>
              <a:rPr lang="en-US" altLang="ko-KR" dirty="0"/>
              <a:t> </a:t>
            </a:r>
            <a:r>
              <a:rPr lang="ko-KR" altLang="en-US" dirty="0"/>
              <a:t>베스트 상품 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메뉴 클릭 시 해당 상품 페이지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스카이디지탈쇼핑몰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3.6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99792" y="1756960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DURGOD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게이밍마우스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마우스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16,000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118838" y="1750502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1597" y="370783"/>
            <a:ext cx="6662651" cy="2256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1214" y="1569812"/>
            <a:ext cx="1413504" cy="1253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키보드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마우스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케이스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 err="1">
                <a:solidFill>
                  <a:schemeClr val="tx1"/>
                </a:solidFill>
              </a:rPr>
              <a:t>리퍼상품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키보드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마우스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멀티미디어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저장장치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PC</a:t>
            </a:r>
            <a:r>
              <a:rPr lang="ko-KR" altLang="en-US" sz="800" b="1" dirty="0">
                <a:solidFill>
                  <a:schemeClr val="tx1"/>
                </a:solidFill>
              </a:rPr>
              <a:t>방 전용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전체상품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9092" y="409366"/>
            <a:ext cx="672153" cy="187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21214" y="812586"/>
            <a:ext cx="1474615" cy="432049"/>
            <a:chOff x="179512" y="411510"/>
            <a:chExt cx="1296144" cy="432049"/>
          </a:xfrm>
        </p:grpSpPr>
        <p:sp>
          <p:nvSpPr>
            <p:cNvPr id="81" name="직사각형 8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24269" y="89797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543465" y="420161"/>
            <a:ext cx="173856" cy="176310"/>
            <a:chOff x="179512" y="411510"/>
            <a:chExt cx="1296144" cy="432049"/>
          </a:xfrm>
        </p:grpSpPr>
        <p:sp>
          <p:nvSpPr>
            <p:cNvPr id="73" name="직사각형 72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52377" y="406576"/>
            <a:ext cx="628236" cy="176310"/>
            <a:chOff x="179512" y="411510"/>
            <a:chExt cx="1296144" cy="432049"/>
          </a:xfrm>
        </p:grpSpPr>
        <p:sp>
          <p:nvSpPr>
            <p:cNvPr id="78" name="직사각형 7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1871667" y="689370"/>
            <a:ext cx="4845654" cy="870876"/>
            <a:chOff x="179512" y="411510"/>
            <a:chExt cx="1296144" cy="432049"/>
          </a:xfrm>
        </p:grpSpPr>
        <p:sp>
          <p:nvSpPr>
            <p:cNvPr id="88" name="직사각형 8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2002271" y="1747269"/>
            <a:ext cx="697521" cy="617240"/>
            <a:chOff x="179512" y="411510"/>
            <a:chExt cx="1296144" cy="432049"/>
          </a:xfrm>
        </p:grpSpPr>
        <p:sp>
          <p:nvSpPr>
            <p:cNvPr id="92" name="직사각형 9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699792" y="2357323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NKEYBOARD 9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더블샷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컬러키캡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3,000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118838" y="2350865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2002271" y="2347632"/>
            <a:ext cx="697521" cy="617240"/>
            <a:chOff x="179512" y="411510"/>
            <a:chExt cx="1296144" cy="432049"/>
          </a:xfrm>
        </p:grpSpPr>
        <p:sp>
          <p:nvSpPr>
            <p:cNvPr id="112" name="직사각형 11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2699792" y="2957686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아리아판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벽걸이 플레이어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멀티미디어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5,000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18838" y="2951228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002271" y="2947995"/>
            <a:ext cx="697521" cy="617240"/>
            <a:chOff x="179512" y="411510"/>
            <a:chExt cx="1296144" cy="432049"/>
          </a:xfrm>
        </p:grpSpPr>
        <p:sp>
          <p:nvSpPr>
            <p:cNvPr id="118" name="직사각형 1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/>
          <p:cNvSpPr/>
          <p:nvPr/>
        </p:nvSpPr>
        <p:spPr>
          <a:xfrm>
            <a:off x="2699792" y="3571189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NKEY Z1 LED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키캡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리무버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1,600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18838" y="3564731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2002271" y="3561498"/>
            <a:ext cx="697521" cy="617240"/>
            <a:chOff x="179512" y="411510"/>
            <a:chExt cx="1296144" cy="432049"/>
          </a:xfrm>
        </p:grpSpPr>
        <p:sp>
          <p:nvSpPr>
            <p:cNvPr id="143" name="직사각형 142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모서리가 둥근 직사각형 137"/>
          <p:cNvSpPr/>
          <p:nvPr/>
        </p:nvSpPr>
        <p:spPr>
          <a:xfrm>
            <a:off x="1894258" y="16206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114727" y="20219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920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스카이디지탈쇼핑몰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3.5.3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73"/>
            <a:ext cx="9144000" cy="48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 err="1"/>
              <a:t>컴투스</a:t>
            </a:r>
            <a:endParaRPr lang="en-US" altLang="ko-KR" dirty="0"/>
          </a:p>
          <a:p>
            <a:r>
              <a:rPr lang="en-US" altLang="ko-KR" dirty="0"/>
              <a:t>4.4 </a:t>
            </a:r>
            <a:r>
              <a:rPr lang="ko-KR" altLang="en-US" dirty="0" err="1"/>
              <a:t>샤나</a:t>
            </a:r>
            <a:endParaRPr lang="en-US" altLang="ko-KR" dirty="0"/>
          </a:p>
          <a:p>
            <a:r>
              <a:rPr lang="en-US" altLang="ko-KR" dirty="0"/>
              <a:t>4.5 </a:t>
            </a:r>
            <a:r>
              <a:rPr lang="ko-KR" altLang="en-US" dirty="0" err="1"/>
              <a:t>스카이디지탈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5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899216"/>
            <a:ext cx="6868856" cy="1019637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제품 클릭 시 백그라운드로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파란색 계열로 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937510" y="1336838"/>
            <a:ext cx="1113783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제품소개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7428" y="3948726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사용공정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03288" y="21383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4" y="301763"/>
            <a:ext cx="6864428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45903" y="587767"/>
            <a:ext cx="2815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 제품소개      기술현황    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2222" y="332082"/>
            <a:ext cx="95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  <a:ea typeface="+mn-ea"/>
              </a:rPr>
              <a:t>Home · Sitemap</a:t>
            </a:r>
            <a:endParaRPr lang="ko-KR" altLang="en-US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0764" y="373771"/>
            <a:ext cx="1768394" cy="432049"/>
            <a:chOff x="179512" y="411510"/>
            <a:chExt cx="1296144" cy="432049"/>
          </a:xfrm>
        </p:grpSpPr>
        <p:sp>
          <p:nvSpPr>
            <p:cNvPr id="104" name="직사각형 10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모서리가 둥근 직사각형 109"/>
          <p:cNvSpPr/>
          <p:nvPr/>
        </p:nvSpPr>
        <p:spPr>
          <a:xfrm>
            <a:off x="5597093" y="343153"/>
            <a:ext cx="1058414" cy="1936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70C0"/>
                </a:solidFill>
              </a:rPr>
              <a:t>KOR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ENG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CHN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2059" y="43980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0921" y="2079348"/>
            <a:ext cx="1118079" cy="34034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Belt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14704" y="2076220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Pad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37263" y="2079348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Roller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1046" y="2076220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Tape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69125" y="2076821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Dendroid Brush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7428" y="3290924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제품사양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54487" y="2633122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제품구조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5244" y="2924408"/>
            <a:ext cx="556320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Xon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연마벨트는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LCD, OLED </a:t>
            </a:r>
            <a:r>
              <a:rPr lang="ko-KR" altLang="en-US" sz="800" dirty="0">
                <a:solidFill>
                  <a:schemeClr val="tx1"/>
                </a:solidFill>
              </a:rPr>
              <a:t>등의 </a:t>
            </a:r>
            <a:r>
              <a:rPr lang="en-US" altLang="ko-KR" sz="800" dirty="0">
                <a:solidFill>
                  <a:schemeClr val="tx1"/>
                </a:solidFill>
              </a:rPr>
              <a:t>Glass </a:t>
            </a:r>
            <a:r>
              <a:rPr lang="ko-KR" altLang="en-US" sz="800" dirty="0">
                <a:solidFill>
                  <a:schemeClr val="tx1"/>
                </a:solidFill>
              </a:rPr>
              <a:t>기판의 세정을 목적으로 개발되었으며 </a:t>
            </a:r>
            <a:r>
              <a:rPr lang="ko-KR" altLang="en-US" sz="800" dirty="0" err="1">
                <a:solidFill>
                  <a:schemeClr val="tx1"/>
                </a:solidFill>
              </a:rPr>
              <a:t>유리가루</a:t>
            </a:r>
            <a:r>
              <a:rPr lang="en-US" altLang="ko-KR" sz="800" dirty="0">
                <a:solidFill>
                  <a:schemeClr val="tx1"/>
                </a:solidFill>
              </a:rPr>
              <a:t>(Cullet) </a:t>
            </a:r>
            <a:r>
              <a:rPr lang="ko-KR" altLang="en-US" sz="800" dirty="0">
                <a:solidFill>
                  <a:schemeClr val="tx1"/>
                </a:solidFill>
              </a:rPr>
              <a:t>및 다양한 형태의 유기성 </a:t>
            </a:r>
            <a:r>
              <a:rPr lang="ko-KR" altLang="en-US" sz="800" dirty="0" err="1">
                <a:solidFill>
                  <a:schemeClr val="tx1"/>
                </a:solidFill>
              </a:rPr>
              <a:t>오염물들을</a:t>
            </a:r>
            <a:r>
              <a:rPr lang="ko-KR" altLang="en-US" sz="800" dirty="0">
                <a:solidFill>
                  <a:schemeClr val="tx1"/>
                </a:solidFill>
              </a:rPr>
              <a:t> 물리적으로 효율성 있게 세정하기 위해 적합한 연마재와 입자로 구성되어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32829" y="3598985"/>
            <a:ext cx="5554375" cy="265253"/>
            <a:chOff x="99752" y="915566"/>
            <a:chExt cx="6711719" cy="2021043"/>
          </a:xfrm>
        </p:grpSpPr>
        <p:sp>
          <p:nvSpPr>
            <p:cNvPr id="36" name="직사각형 3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17030" y="4311827"/>
            <a:ext cx="5591421" cy="618523"/>
            <a:chOff x="99752" y="915566"/>
            <a:chExt cx="6711719" cy="2021043"/>
          </a:xfrm>
        </p:grpSpPr>
        <p:sp>
          <p:nvSpPr>
            <p:cNvPr id="39" name="직사각형 3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96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슬라이드 이미지 </a:t>
            </a:r>
            <a:r>
              <a:rPr lang="en-US" altLang="ko-KR" dirty="0"/>
              <a:t>(max 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제품 선택 사이드 메뉴</a:t>
            </a:r>
            <a:r>
              <a:rPr lang="en-US" altLang="ko-KR" dirty="0"/>
              <a:t> </a:t>
            </a:r>
            <a:r>
              <a:rPr lang="ko-KR" altLang="en-US" dirty="0"/>
              <a:t>활성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3995" y="172141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10437" y="2079422"/>
            <a:ext cx="1180924" cy="250855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99829" y="2094297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INTERPHONE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10800000">
            <a:off x="249817" y="1350071"/>
            <a:ext cx="229622" cy="28576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35" y="863896"/>
            <a:ext cx="6859627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0" y="285519"/>
            <a:ext cx="6872440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2470" y="467537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0437" y="351941"/>
            <a:ext cx="1728192" cy="432049"/>
            <a:chOff x="179512" y="411510"/>
            <a:chExt cx="1296144" cy="432049"/>
          </a:xfrm>
        </p:grpSpPr>
        <p:sp>
          <p:nvSpPr>
            <p:cNvPr id="64" name="직사각형 6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11560" y="41281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0442" y="1779632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23313" y="1765967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5416" y="1772322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89310" y="178110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98947" y="1147391"/>
            <a:ext cx="939629" cy="618523"/>
            <a:chOff x="99752" y="915566"/>
            <a:chExt cx="6711719" cy="2021043"/>
          </a:xfrm>
        </p:grpSpPr>
        <p:sp>
          <p:nvSpPr>
            <p:cNvPr id="37" name="직사각형 3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863867" y="1147391"/>
            <a:ext cx="939629" cy="618523"/>
            <a:chOff x="99752" y="915566"/>
            <a:chExt cx="6711719" cy="2021043"/>
          </a:xfrm>
        </p:grpSpPr>
        <p:sp>
          <p:nvSpPr>
            <p:cNvPr id="40" name="직사각형 3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037347" y="1147391"/>
            <a:ext cx="939629" cy="618523"/>
            <a:chOff x="99752" y="915566"/>
            <a:chExt cx="6711719" cy="2021043"/>
          </a:xfrm>
        </p:grpSpPr>
        <p:sp>
          <p:nvSpPr>
            <p:cNvPr id="43" name="직사각형 42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233687" y="1147391"/>
            <a:ext cx="939629" cy="618523"/>
            <a:chOff x="99752" y="915566"/>
            <a:chExt cx="6711719" cy="2021043"/>
          </a:xfrm>
        </p:grpSpPr>
        <p:sp>
          <p:nvSpPr>
            <p:cNvPr id="46" name="직사각형 4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모서리가 둥근 직사각형 48"/>
          <p:cNvSpPr/>
          <p:nvPr/>
        </p:nvSpPr>
        <p:spPr>
          <a:xfrm>
            <a:off x="5674992" y="178110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5519369" y="1147391"/>
            <a:ext cx="939629" cy="618523"/>
            <a:chOff x="99752" y="915566"/>
            <a:chExt cx="6711719" cy="2021043"/>
          </a:xfrm>
        </p:grpSpPr>
        <p:sp>
          <p:nvSpPr>
            <p:cNvPr id="52" name="직사각형 51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갈매기형 수장 57"/>
          <p:cNvSpPr/>
          <p:nvPr/>
        </p:nvSpPr>
        <p:spPr>
          <a:xfrm>
            <a:off x="6574626" y="1350071"/>
            <a:ext cx="229622" cy="28576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99828" y="3029556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09657" y="3812744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제품특징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4175" y="343522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세콤인터폰은</a:t>
            </a:r>
            <a:r>
              <a:rPr lang="ko-KR" altLang="en-US" sz="800" dirty="0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방문객이 출입을 원할 경우 내부에서 전화 또는 영상을 통해 방문객을 확인한 후 출입문을 자동으로 열어주는 시스템이다</a:t>
            </a:r>
            <a:r>
              <a:rPr lang="en-US" altLang="ko-KR" sz="800" dirty="0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1571586" y="41302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출입문 제어 기능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 실시간 영상 기능</a:t>
            </a:r>
            <a:b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 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내선전화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기능</a:t>
            </a:r>
            <a:b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 검색 기능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3432" y="32191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91681" y="2487954"/>
            <a:ext cx="4536504" cy="389531"/>
            <a:chOff x="99752" y="915566"/>
            <a:chExt cx="6711719" cy="2021043"/>
          </a:xfrm>
        </p:grpSpPr>
        <p:sp>
          <p:nvSpPr>
            <p:cNvPr id="50" name="직사각형 4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78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-3976" y="908234"/>
            <a:ext cx="6867852" cy="866277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개발 라인업 </a:t>
            </a:r>
            <a:endParaRPr lang="en-US" altLang="ko-KR" dirty="0"/>
          </a:p>
          <a:p>
            <a:r>
              <a:rPr lang="en-US" altLang="ko-KR" dirty="0"/>
              <a:t> - 3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 나열</a:t>
            </a:r>
            <a:r>
              <a:rPr lang="en-US" altLang="ko-KR" dirty="0"/>
              <a:t>, </a:t>
            </a:r>
            <a:r>
              <a:rPr lang="ko-KR" altLang="en-US" dirty="0"/>
              <a:t>넘어가면 페이지 넘김 처리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23340" y="353647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4174" y="1179874"/>
            <a:ext cx="2442394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</a:t>
            </a:r>
          </a:p>
          <a:p>
            <a:pPr fontAlgn="base"/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322483"/>
            <a:ext cx="6865432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1926" y="437895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85213" y="48683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01760" y="378888"/>
            <a:ext cx="1278200" cy="432049"/>
            <a:chOff x="179512" y="411510"/>
            <a:chExt cx="1296144" cy="432049"/>
          </a:xfrm>
        </p:grpSpPr>
        <p:sp>
          <p:nvSpPr>
            <p:cNvPr id="39" name="직사각형 3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00959" y="463773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5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3569" y="1983508"/>
            <a:ext cx="4048676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라인업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base">
              <a:buFontTx/>
              <a:buChar char="-"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컴투스가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개발하고 서비스하는 다양한 게임들을 만나보세요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51154" y="3153751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서머너즈워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64520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00059" y="3153751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버디크러시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68212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503751" y="3153751"/>
            <a:ext cx="1064777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스카이랜더스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15615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351153" y="4437395"/>
            <a:ext cx="1077827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프로야구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64520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900059" y="4437395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히어로즈워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68212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503751" y="4437395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낚시의 신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75058" y="2682984"/>
            <a:ext cx="861808" cy="421551"/>
            <a:chOff x="99752" y="915566"/>
            <a:chExt cx="6711719" cy="2021043"/>
          </a:xfrm>
        </p:grpSpPr>
        <p:sp>
          <p:nvSpPr>
            <p:cNvPr id="43" name="직사각형 42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921313" y="2681979"/>
            <a:ext cx="861808" cy="421551"/>
            <a:chOff x="99752" y="915566"/>
            <a:chExt cx="6711719" cy="2021043"/>
          </a:xfrm>
        </p:grpSpPr>
        <p:sp>
          <p:nvSpPr>
            <p:cNvPr id="48" name="직사각형 4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526539" y="2681979"/>
            <a:ext cx="861808" cy="421551"/>
            <a:chOff x="99752" y="915566"/>
            <a:chExt cx="6711719" cy="2021043"/>
          </a:xfrm>
        </p:grpSpPr>
        <p:sp>
          <p:nvSpPr>
            <p:cNvPr id="52" name="직사각형 51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375058" y="3941366"/>
            <a:ext cx="861808" cy="421551"/>
            <a:chOff x="99752" y="915566"/>
            <a:chExt cx="6711719" cy="2021043"/>
          </a:xfrm>
        </p:grpSpPr>
        <p:sp>
          <p:nvSpPr>
            <p:cNvPr id="57" name="직사각형 5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921313" y="3940361"/>
            <a:ext cx="861808" cy="421551"/>
            <a:chOff x="99752" y="915566"/>
            <a:chExt cx="6711719" cy="2021043"/>
          </a:xfrm>
        </p:grpSpPr>
        <p:sp>
          <p:nvSpPr>
            <p:cNvPr id="60" name="직사각형 5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526539" y="3940361"/>
            <a:ext cx="861808" cy="421551"/>
            <a:chOff x="99752" y="915566"/>
            <a:chExt cx="6711719" cy="2021043"/>
          </a:xfrm>
        </p:grpSpPr>
        <p:sp>
          <p:nvSpPr>
            <p:cNvPr id="69" name="직사각형 6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67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서브 메뉴 생성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다운로드</a:t>
            </a:r>
            <a:r>
              <a:rPr lang="en-US" altLang="ko-KR" dirty="0"/>
              <a:t> </a:t>
            </a:r>
            <a:r>
              <a:rPr lang="ko-KR" altLang="en-US" dirty="0"/>
              <a:t>게시판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샤나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95636" y="20733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6" name="직사각형 45"/>
          <p:cNvSpPr/>
          <p:nvPr/>
        </p:nvSpPr>
        <p:spPr>
          <a:xfrm>
            <a:off x="2418" y="860111"/>
            <a:ext cx="6877209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941" y="281734"/>
            <a:ext cx="6877209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171" y="759025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</a:t>
            </a:r>
            <a:r>
              <a:rPr lang="ko-KR" altLang="en-US" sz="900" dirty="0" err="1">
                <a:latin typeface="+mn-ea"/>
              </a:rPr>
              <a:t>샤나인코더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 </a:t>
            </a:r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dirty="0">
                <a:latin typeface="+mn-ea"/>
              </a:rPr>
              <a:t> 사설 인증서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기부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endParaRPr lang="ko-KR" altLang="en-US" sz="1600" b="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5436" y="304018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 회원가입  </a:t>
            </a:r>
            <a:r>
              <a:rPr lang="en-US" altLang="ko-KR" sz="800" dirty="0">
                <a:latin typeface="+mn-ea"/>
              </a:rPr>
              <a:t>ID/PW </a:t>
            </a:r>
            <a:r>
              <a:rPr lang="ko-KR" altLang="en-US" sz="800" dirty="0">
                <a:latin typeface="+mn-ea"/>
              </a:rPr>
              <a:t>찾기  </a:t>
            </a:r>
            <a:r>
              <a:rPr lang="en-US" altLang="ko-KR" sz="800" dirty="0">
                <a:latin typeface="+mn-ea"/>
              </a:rPr>
              <a:t>LEERINA.NET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63294" y="1734191"/>
            <a:ext cx="4968552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다운로드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최신 버전                          검색  쓰기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기본글꼴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63688" y="2016551"/>
            <a:ext cx="4968552" cy="3296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PC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보호 해결하기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Views 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Votes 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63294" y="2346241"/>
            <a:ext cx="4968552" cy="30534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5.1.0.2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Views 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Votes 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9512" y="1244379"/>
            <a:ext cx="1008112" cy="25399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7310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1.1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티티카카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Framework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2.1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2.2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2.3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2.4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2.5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3.3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3.4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3.5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Sub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4.1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4.2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4.3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4.4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strike="sngStrike" dirty="0">
              <a:solidFill>
                <a:schemeClr val="bg1">
                  <a:lumMod val="8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strike="sngStrike" dirty="0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4.5 </a:t>
            </a:r>
            <a:r>
              <a:rPr lang="ko-KR" altLang="en-US" sz="1050" strike="sngStrike" dirty="0" err="1">
                <a:solidFill>
                  <a:schemeClr val="bg1">
                    <a:lumMod val="8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br>
              <a:rPr lang="en-US" altLang="ko-KR" sz="1200" dirty="0">
                <a:latin typeface="+mn-ea"/>
              </a:rPr>
            </a:br>
            <a:endParaRPr lang="en-US" altLang="ko-KR" sz="1050" dirty="0">
              <a:latin typeface="+mn-ea"/>
            </a:endParaRPr>
          </a:p>
          <a:p>
            <a:pPr lvl="0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회사소개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9752" y="1503649"/>
            <a:ext cx="6642587" cy="2991819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㈜</a:t>
            </a:r>
            <a:r>
              <a:rPr lang="ko-KR" altLang="en-US" sz="800" dirty="0" err="1">
                <a:solidFill>
                  <a:schemeClr val="tx1"/>
                </a:solidFill>
              </a:rPr>
              <a:t>스카이디지탈은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1999</a:t>
            </a:r>
            <a:r>
              <a:rPr lang="ko-KR" altLang="en-US" sz="800" dirty="0">
                <a:solidFill>
                  <a:schemeClr val="tx1"/>
                </a:solidFill>
              </a:rPr>
              <a:t>년 설립하여 </a:t>
            </a:r>
            <a:r>
              <a:rPr lang="en-US" altLang="ko-KR" sz="800" dirty="0">
                <a:solidFill>
                  <a:schemeClr val="tx1"/>
                </a:solidFill>
              </a:rPr>
              <a:t>Logitech </a:t>
            </a:r>
            <a:r>
              <a:rPr lang="ko-KR" altLang="en-US" sz="800" dirty="0">
                <a:solidFill>
                  <a:schemeClr val="tx1"/>
                </a:solidFill>
              </a:rPr>
              <a:t>스피커</a:t>
            </a:r>
            <a:r>
              <a:rPr lang="en-US" altLang="ko-KR" sz="800" dirty="0">
                <a:solidFill>
                  <a:schemeClr val="tx1"/>
                </a:solidFill>
              </a:rPr>
              <a:t>, Philips </a:t>
            </a:r>
            <a:r>
              <a:rPr lang="ko-KR" altLang="en-US" sz="800" dirty="0">
                <a:solidFill>
                  <a:schemeClr val="tx1"/>
                </a:solidFill>
              </a:rPr>
              <a:t>사운드카드를 국내 독점 공급하고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자체 브랜드로 해외 유명 하드웨어를 국내 수입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유통하며 브랜드 인지도를 쌓아왔습니다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특히</a:t>
            </a:r>
            <a:r>
              <a:rPr lang="en-US" altLang="ko-KR" sz="800" dirty="0">
                <a:solidFill>
                  <a:schemeClr val="tx1"/>
                </a:solidFill>
              </a:rPr>
              <a:t>, 2005</a:t>
            </a:r>
            <a:r>
              <a:rPr lang="ko-KR" altLang="en-US" sz="800" dirty="0">
                <a:solidFill>
                  <a:schemeClr val="tx1"/>
                </a:solidFill>
              </a:rPr>
              <a:t>년에는 자체 브랜드</a:t>
            </a:r>
            <a:r>
              <a:rPr lang="en-US" altLang="ko-KR" sz="800" dirty="0">
                <a:solidFill>
                  <a:schemeClr val="tx1"/>
                </a:solidFill>
              </a:rPr>
              <a:t>(PowerStation)</a:t>
            </a:r>
            <a:r>
              <a:rPr lang="ko-KR" altLang="en-US" sz="800" dirty="0">
                <a:solidFill>
                  <a:schemeClr val="tx1"/>
                </a:solidFill>
              </a:rPr>
              <a:t>로 국내 파워서플라이 시장점유율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위를 달성하며 확고한 입지를 굳혔습니다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/>
                </a:solidFill>
              </a:rPr>
              <a:t>2008</a:t>
            </a:r>
            <a:r>
              <a:rPr lang="ko-KR" altLang="en-US" sz="800" dirty="0">
                <a:solidFill>
                  <a:schemeClr val="tx1"/>
                </a:solidFill>
              </a:rPr>
              <a:t>년부터는 한국산업기술진흥협회 인정 ‘</a:t>
            </a:r>
            <a:r>
              <a:rPr lang="ko-KR" altLang="en-US" sz="800" dirty="0" err="1">
                <a:solidFill>
                  <a:schemeClr val="tx1"/>
                </a:solidFill>
              </a:rPr>
              <a:t>기업부설연구소’를</a:t>
            </a:r>
            <a:r>
              <a:rPr lang="ko-KR" altLang="en-US" sz="800" dirty="0">
                <a:solidFill>
                  <a:schemeClr val="tx1"/>
                </a:solidFill>
              </a:rPr>
              <a:t> 설립하면서 자체 연구개발을 통한 제조 비중을 높였습니다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제품의 모든 개발과정을 자체 기술연구소에 담당하며 특허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실용신안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디자인등록</a:t>
            </a:r>
            <a:r>
              <a:rPr lang="ko-KR" altLang="en-US" sz="800" dirty="0">
                <a:solidFill>
                  <a:schemeClr val="tx1"/>
                </a:solidFill>
              </a:rPr>
              <a:t> 등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건의 특허권을 출원했으며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이중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건은 국제 특허협력조합 </a:t>
            </a:r>
            <a:r>
              <a:rPr lang="en-US" altLang="ko-KR" sz="800" dirty="0">
                <a:solidFill>
                  <a:schemeClr val="tx1"/>
                </a:solidFill>
              </a:rPr>
              <a:t>PCT </a:t>
            </a:r>
            <a:r>
              <a:rPr lang="ko-KR" altLang="en-US" sz="800" dirty="0">
                <a:solidFill>
                  <a:schemeClr val="tx1"/>
                </a:solidFill>
              </a:rPr>
              <a:t>인증까지 획득했습니다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기술우위를 확보하고 있는 대표적인 제품은 </a:t>
            </a:r>
            <a:r>
              <a:rPr lang="ko-KR" altLang="en-US" sz="800" dirty="0" err="1">
                <a:solidFill>
                  <a:schemeClr val="tx1"/>
                </a:solidFill>
              </a:rPr>
              <a:t>보안형</a:t>
            </a:r>
            <a:r>
              <a:rPr lang="ko-KR" altLang="en-US" sz="800" dirty="0">
                <a:solidFill>
                  <a:schemeClr val="tx1"/>
                </a:solidFill>
              </a:rPr>
              <a:t> 외장하드</a:t>
            </a:r>
            <a:r>
              <a:rPr lang="en-US" altLang="ko-KR" sz="800" dirty="0">
                <a:solidFill>
                  <a:schemeClr val="tx1"/>
                </a:solidFill>
              </a:rPr>
              <a:t>(Lockdown), </a:t>
            </a:r>
            <a:r>
              <a:rPr lang="ko-KR" altLang="en-US" sz="800" dirty="0" err="1">
                <a:solidFill>
                  <a:schemeClr val="tx1"/>
                </a:solidFill>
              </a:rPr>
              <a:t>게이밍</a:t>
            </a:r>
            <a:r>
              <a:rPr lang="ko-KR" altLang="en-US" sz="800" dirty="0">
                <a:solidFill>
                  <a:schemeClr val="tx1"/>
                </a:solidFill>
              </a:rPr>
              <a:t> 키보드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nkeyboard</a:t>
            </a:r>
            <a:r>
              <a:rPr lang="en-US" altLang="ko-KR" sz="800" dirty="0">
                <a:solidFill>
                  <a:schemeClr val="tx1"/>
                </a:solidFill>
              </a:rPr>
              <a:t>), HDTV </a:t>
            </a:r>
            <a:r>
              <a:rPr lang="ko-KR" altLang="en-US" sz="800" dirty="0" err="1">
                <a:solidFill>
                  <a:schemeClr val="tx1"/>
                </a:solidFill>
              </a:rPr>
              <a:t>수신카드</a:t>
            </a:r>
            <a:r>
              <a:rPr lang="en-US" altLang="ko-KR" sz="800" dirty="0">
                <a:solidFill>
                  <a:schemeClr val="tx1"/>
                </a:solidFill>
              </a:rPr>
              <a:t>(SKYTV HD), HD </a:t>
            </a:r>
            <a:r>
              <a:rPr lang="ko-KR" altLang="en-US" sz="800" dirty="0" err="1">
                <a:solidFill>
                  <a:schemeClr val="tx1"/>
                </a:solidFill>
              </a:rPr>
              <a:t>캡쳐카드</a:t>
            </a:r>
            <a:r>
              <a:rPr lang="en-US" altLang="ko-KR" sz="800" dirty="0">
                <a:solidFill>
                  <a:schemeClr val="tx1"/>
                </a:solidFill>
              </a:rPr>
              <a:t>(SKYHD), </a:t>
            </a:r>
            <a:r>
              <a:rPr lang="ko-KR" altLang="en-US" sz="800" dirty="0">
                <a:solidFill>
                  <a:schemeClr val="tx1"/>
                </a:solidFill>
              </a:rPr>
              <a:t>메모리카드리더기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SuperReader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등입니다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 err="1">
                <a:solidFill>
                  <a:schemeClr val="tx1"/>
                </a:solidFill>
              </a:rPr>
              <a:t>게이밍</a:t>
            </a:r>
            <a:r>
              <a:rPr lang="ko-KR" altLang="en-US" sz="800" dirty="0">
                <a:solidFill>
                  <a:schemeClr val="tx1"/>
                </a:solidFill>
              </a:rPr>
              <a:t> 키보드와 </a:t>
            </a:r>
            <a:r>
              <a:rPr lang="en-US" altLang="ko-KR" sz="800" dirty="0">
                <a:solidFill>
                  <a:schemeClr val="tx1"/>
                </a:solidFill>
              </a:rPr>
              <a:t>HDTV </a:t>
            </a:r>
            <a:r>
              <a:rPr lang="ko-KR" altLang="en-US" sz="800" dirty="0" err="1">
                <a:solidFill>
                  <a:schemeClr val="tx1"/>
                </a:solidFill>
              </a:rPr>
              <a:t>수신카드는</a:t>
            </a:r>
            <a:r>
              <a:rPr lang="ko-KR" altLang="en-US" sz="800" dirty="0">
                <a:solidFill>
                  <a:schemeClr val="tx1"/>
                </a:solidFill>
              </a:rPr>
              <a:t> 소비자들이 원하는 </a:t>
            </a:r>
            <a:r>
              <a:rPr lang="ko-KR" altLang="en-US" sz="800" dirty="0" err="1">
                <a:solidFill>
                  <a:schemeClr val="tx1"/>
                </a:solidFill>
              </a:rPr>
              <a:t>히트상품입니다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국내 시장을 넘어 해외시장 진출을 위해 세계 </a:t>
            </a:r>
            <a:r>
              <a:rPr lang="en-US" altLang="ko-KR" sz="800" dirty="0">
                <a:solidFill>
                  <a:schemeClr val="tx1"/>
                </a:solidFill>
              </a:rPr>
              <a:t>IT </a:t>
            </a:r>
            <a:r>
              <a:rPr lang="ko-KR" altLang="en-US" sz="800" dirty="0">
                <a:solidFill>
                  <a:schemeClr val="tx1"/>
                </a:solidFill>
              </a:rPr>
              <a:t>박람회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Cebit</a:t>
            </a:r>
            <a:r>
              <a:rPr lang="en-US" altLang="ko-KR" sz="800" dirty="0">
                <a:solidFill>
                  <a:schemeClr val="tx1"/>
                </a:solidFill>
              </a:rPr>
              <a:t>, IFA, </a:t>
            </a:r>
            <a:r>
              <a:rPr lang="ko-KR" altLang="en-US" sz="800" dirty="0" err="1">
                <a:solidFill>
                  <a:schemeClr val="tx1"/>
                </a:solidFill>
              </a:rPr>
              <a:t>컴퓨텍스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홍콩전자전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에 신제품을 선보이며 해외까지 영역을 넓히고 있습니다</a:t>
            </a:r>
            <a:r>
              <a:rPr lang="en-US" altLang="ko-KR" sz="800" dirty="0">
                <a:solidFill>
                  <a:schemeClr val="tx1"/>
                </a:solidFill>
              </a:rPr>
              <a:t>. 2009</a:t>
            </a:r>
            <a:r>
              <a:rPr lang="ko-KR" altLang="en-US" sz="800" dirty="0">
                <a:solidFill>
                  <a:schemeClr val="tx1"/>
                </a:solidFill>
              </a:rPr>
              <a:t>년에는 ‘</a:t>
            </a:r>
            <a:r>
              <a:rPr lang="ko-KR" altLang="en-US" sz="800" dirty="0" err="1">
                <a:solidFill>
                  <a:schemeClr val="tx1"/>
                </a:solidFill>
              </a:rPr>
              <a:t>백만불</a:t>
            </a:r>
            <a:r>
              <a:rPr lang="ko-KR" altLang="en-US" sz="800" dirty="0">
                <a:solidFill>
                  <a:schemeClr val="tx1"/>
                </a:solidFill>
              </a:rPr>
              <a:t> 수출의 </a:t>
            </a:r>
            <a:r>
              <a:rPr lang="ko-KR" altLang="en-US" sz="800" dirty="0" err="1">
                <a:solidFill>
                  <a:schemeClr val="tx1"/>
                </a:solidFill>
              </a:rPr>
              <a:t>탑’을</a:t>
            </a:r>
            <a:r>
              <a:rPr lang="ko-KR" altLang="en-US" sz="800" dirty="0">
                <a:solidFill>
                  <a:schemeClr val="tx1"/>
                </a:solidFill>
              </a:rPr>
              <a:t> 수상하는 가시적인 성과를 이루었으며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러시아 </a:t>
            </a:r>
            <a:r>
              <a:rPr lang="en-US" altLang="ko-KR" sz="800" dirty="0">
                <a:solidFill>
                  <a:schemeClr val="tx1"/>
                </a:solidFill>
              </a:rPr>
              <a:t>HWP.ru, </a:t>
            </a:r>
            <a:r>
              <a:rPr lang="ko-KR" altLang="en-US" sz="800" dirty="0">
                <a:solidFill>
                  <a:schemeClr val="tx1"/>
                </a:solidFill>
              </a:rPr>
              <a:t>일본 </a:t>
            </a:r>
            <a:r>
              <a:rPr lang="en-US" altLang="ko-KR" sz="800" dirty="0">
                <a:solidFill>
                  <a:schemeClr val="tx1"/>
                </a:solidFill>
              </a:rPr>
              <a:t>Kakau.com</a:t>
            </a:r>
            <a:r>
              <a:rPr lang="ko-KR" altLang="en-US" sz="800" dirty="0">
                <a:solidFill>
                  <a:schemeClr val="tx1"/>
                </a:solidFill>
              </a:rPr>
              <a:t>로부터 베스트 상품으로 선정된 바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당사는 탄탄한 조직을 바탕으로 시장 변화에 빠르게 대응하고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실용적인 제품을 개발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제조하고 있습니다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오랜 기간 동안 쌓아온 국내 유통망과 지속적으로 도전하고 있는 해외 시장 개척을 통하여 판매 영역을 넓히고 안정적인 성장을 지속할 것입니다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642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914400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4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9097" y="1688780"/>
            <a:ext cx="6388042" cy="3043209"/>
            <a:chOff x="179512" y="411510"/>
            <a:chExt cx="1296144" cy="432049"/>
          </a:xfrm>
        </p:grpSpPr>
        <p:sp>
          <p:nvSpPr>
            <p:cNvPr id="20" name="직사각형 19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592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테이블 형태 게시판 </a:t>
            </a:r>
            <a:r>
              <a:rPr lang="en-US" altLang="ko-KR" dirty="0"/>
              <a:t>(max 10 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페이지 번호 부여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공지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166" y="1895939"/>
            <a:ext cx="5904656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번호      제목                                                                                            작성자                     작성일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1560" y="2178299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16         2021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설연휴 휴무 및 택배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마감일 안내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02-05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166" y="2416628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15         2020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추석연휴 일정 및 배송안내   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09-22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0378" y="2658375"/>
            <a:ext cx="5904656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14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여름 휴가 안내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07-28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0772" y="2940735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13   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~5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월 휴무 안내     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04-28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378" y="3180680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12         2020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설연휴 휴무 및 택배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마감일 안내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01-14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3154" y="2146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530464" y="404394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055" y="404394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645" y="4043948"/>
            <a:ext cx="395335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맨끝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2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16"/>
            <a:ext cx="9143999" cy="48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45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갤러리 형태 게시판 </a:t>
            </a:r>
            <a:r>
              <a:rPr lang="en-US" altLang="ko-KR" dirty="0"/>
              <a:t>(max 8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페이지 번호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제품소개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0502" y="252412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22524" y="1789407"/>
            <a:ext cx="754457" cy="737190"/>
            <a:chOff x="179512" y="411510"/>
            <a:chExt cx="1296144" cy="432049"/>
          </a:xfrm>
        </p:grpSpPr>
        <p:sp>
          <p:nvSpPr>
            <p:cNvPr id="25" name="직사각형 2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979712" y="2529608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981734" y="1794890"/>
            <a:ext cx="754457" cy="737190"/>
            <a:chOff x="179512" y="411510"/>
            <a:chExt cx="1296144" cy="432049"/>
          </a:xfrm>
        </p:grpSpPr>
        <p:sp>
          <p:nvSpPr>
            <p:cNvPr id="36" name="직사각형 3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3438922" y="252412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440944" y="1789407"/>
            <a:ext cx="754457" cy="737190"/>
            <a:chOff x="179512" y="411510"/>
            <a:chExt cx="1296144" cy="432049"/>
          </a:xfrm>
        </p:grpSpPr>
        <p:sp>
          <p:nvSpPr>
            <p:cNvPr id="40" name="직사각형 39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4898132" y="2529608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900154" y="1794890"/>
            <a:ext cx="754457" cy="737190"/>
            <a:chOff x="179512" y="411510"/>
            <a:chExt cx="1296144" cy="432049"/>
          </a:xfrm>
        </p:grpSpPr>
        <p:sp>
          <p:nvSpPr>
            <p:cNvPr id="44" name="직사각형 4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0502" y="3733612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22524" y="2998894"/>
            <a:ext cx="754457" cy="737190"/>
            <a:chOff x="179512" y="411510"/>
            <a:chExt cx="1296144" cy="432049"/>
          </a:xfrm>
        </p:grpSpPr>
        <p:sp>
          <p:nvSpPr>
            <p:cNvPr id="48" name="직사각형 4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1979712" y="373909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981734" y="3004377"/>
            <a:ext cx="754457" cy="737190"/>
            <a:chOff x="179512" y="411510"/>
            <a:chExt cx="1296144" cy="432049"/>
          </a:xfrm>
        </p:grpSpPr>
        <p:sp>
          <p:nvSpPr>
            <p:cNvPr id="52" name="직사각형 5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438922" y="3733612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440944" y="2998894"/>
            <a:ext cx="754457" cy="737190"/>
            <a:chOff x="179512" y="411510"/>
            <a:chExt cx="1296144" cy="432049"/>
          </a:xfrm>
        </p:grpSpPr>
        <p:sp>
          <p:nvSpPr>
            <p:cNvPr id="56" name="직사각형 5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4898132" y="373909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900154" y="3004377"/>
            <a:ext cx="754457" cy="737190"/>
            <a:chOff x="179512" y="411510"/>
            <a:chExt cx="1296144" cy="432049"/>
          </a:xfrm>
        </p:grpSpPr>
        <p:sp>
          <p:nvSpPr>
            <p:cNvPr id="68" name="직사각형 6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530464" y="447079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6055" y="447079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1645" y="4470798"/>
            <a:ext cx="395335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맨끝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03648" y="27157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2804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고객지원 화면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하단 본사 찾아 오시는 길 이미지 표기</a:t>
            </a:r>
            <a:endParaRPr lang="en-US" altLang="ko-KR" dirty="0"/>
          </a:p>
          <a:p>
            <a:r>
              <a:rPr lang="en-US" altLang="ko-KR" dirty="0"/>
              <a:t>2. A/S </a:t>
            </a:r>
            <a:r>
              <a:rPr lang="ko-KR" altLang="en-US" dirty="0" err="1"/>
              <a:t>약관공지</a:t>
            </a:r>
            <a:r>
              <a:rPr lang="en-US" altLang="ko-KR" dirty="0"/>
              <a:t>, A/S</a:t>
            </a:r>
            <a:r>
              <a:rPr lang="ko-KR" altLang="en-US" dirty="0"/>
              <a:t>접수</a:t>
            </a:r>
            <a:r>
              <a:rPr lang="en-US" altLang="ko-KR" dirty="0"/>
              <a:t>&amp;</a:t>
            </a:r>
            <a:r>
              <a:rPr lang="ko-KR" altLang="en-US" dirty="0" err="1"/>
              <a:t>택배조회</a:t>
            </a:r>
            <a:r>
              <a:rPr lang="ko-KR" altLang="en-US" dirty="0"/>
              <a:t> 클릭 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하단 공지와 접수</a:t>
            </a:r>
            <a:r>
              <a:rPr lang="en-US" altLang="ko-KR" dirty="0"/>
              <a:t>, </a:t>
            </a:r>
            <a:r>
              <a:rPr lang="ko-KR" altLang="en-US" dirty="0" err="1"/>
              <a:t>택배조회</a:t>
            </a:r>
            <a:r>
              <a:rPr lang="ko-KR" altLang="en-US" dirty="0"/>
              <a:t> 표기</a:t>
            </a:r>
            <a:endParaRPr lang="en-US" altLang="ko-KR" dirty="0"/>
          </a:p>
          <a:p>
            <a:r>
              <a:rPr lang="en-US" altLang="ko-KR" dirty="0"/>
              <a:t>3. 1:1 </a:t>
            </a:r>
            <a:r>
              <a:rPr lang="ko-KR" altLang="en-US" dirty="0"/>
              <a:t>문의 화면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시 이용 가능 표기 </a:t>
            </a:r>
            <a:r>
              <a:rPr lang="en-US" altLang="ko-KR" dirty="0"/>
              <a:t>(</a:t>
            </a:r>
            <a:r>
              <a:rPr lang="ko-KR" altLang="en-US" dirty="0"/>
              <a:t>경고문구</a:t>
            </a:r>
            <a:r>
              <a:rPr lang="en-US" altLang="ko-KR" dirty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고객지원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7545" y="1746020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약관공지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0" y="3075806"/>
            <a:ext cx="6870451" cy="2067694"/>
            <a:chOff x="179512" y="411510"/>
            <a:chExt cx="1296144" cy="432049"/>
          </a:xfrm>
        </p:grpSpPr>
        <p:sp>
          <p:nvSpPr>
            <p:cNvPr id="44" name="직사각형 4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1547664" y="1743559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자주묻는질문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27783" y="1743559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답변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702202" y="1743803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자료실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782321" y="1746020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택배조회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580" y="13320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237478" y="18176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998344" y="18360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22835" y="18176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85318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92"/>
            <a:ext cx="9144000" cy="48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6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91"/>
            <a:ext cx="9144000" cy="48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20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2749" y="1747055"/>
            <a:ext cx="2463147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35897" y="1747055"/>
            <a:ext cx="180019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4022" y="2098416"/>
            <a:ext cx="936102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1800" y="2098416"/>
            <a:ext cx="504056" cy="361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11203" y="2355501"/>
            <a:ext cx="936102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002" y="2459576"/>
            <a:ext cx="684074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2576" y="12756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5741" y="182329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회원로그인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06430" y="184752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2576" y="311212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회원로그인 안내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18597" y="3637919"/>
            <a:ext cx="1316917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비밀번호 찾기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45614" y="3629501"/>
            <a:ext cx="1084860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메인으로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돌아가기</a:t>
            </a:r>
          </a:p>
        </p:txBody>
      </p:sp>
    </p:spTree>
    <p:extLst>
      <p:ext uri="{BB962C8B-B14F-4D97-AF65-F5344CB8AC3E}">
        <p14:creationId xmlns:p14="http://schemas.microsoft.com/office/powerpoint/2010/main" val="99940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86"/>
            <a:ext cx="9144000" cy="48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주소 검색 처리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</a:t>
            </a:r>
            <a:r>
              <a:rPr lang="en-US" altLang="ko-KR" dirty="0"/>
              <a:t>API</a:t>
            </a:r>
            <a:r>
              <a:rPr lang="ko-KR" altLang="en-US" dirty="0"/>
              <a:t>를 이용하여 주소 검색기능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487" y="6995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3589" y="1174199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아이디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1174199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589" y="1487441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9672" y="1487441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3589" y="1796471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19672" y="1796471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91680" y="1248353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91680" y="1552954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91680" y="1875618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63589" y="2326415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19672" y="2326415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3589" y="2639657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619672" y="2639657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589" y="2948687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619672" y="2948687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91681" y="2400569"/>
            <a:ext cx="504056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91680" y="2705170"/>
            <a:ext cx="3888432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1680" y="3027834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3589" y="3259680"/>
            <a:ext cx="756084" cy="6287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19672" y="3259680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91681" y="3335740"/>
            <a:ext cx="360040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20850" y="3570959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92858" y="3647019"/>
            <a:ext cx="3887254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729" y="3336236"/>
            <a:ext cx="430870" cy="14135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11760" y="4333976"/>
            <a:ext cx="646895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211576" y="4333976"/>
            <a:ext cx="504056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89101" y="33082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46616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4.5.6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58"/>
            <a:ext cx="9144000" cy="48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cxnSpLocks/>
            <a:stCxn id="22" idx="2"/>
            <a:endCxn id="56" idx="0"/>
          </p:cNvCxnSpPr>
          <p:nvPr/>
        </p:nvCxnSpPr>
        <p:spPr>
          <a:xfrm flipH="1">
            <a:off x="1537486" y="2484884"/>
            <a:ext cx="3370" cy="12270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제품정보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회원정보찾기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13546" y="2672855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제품정보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10622" y="3022437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동영상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951547" y="3369519"/>
            <a:ext cx="117883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활용정보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62" idx="0"/>
          </p:cNvCxnSpPr>
          <p:nvPr/>
        </p:nvCxnSpPr>
        <p:spPr>
          <a:xfrm>
            <a:off x="2981016" y="2484884"/>
            <a:ext cx="8346" cy="16317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고객지원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408181" y="302096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보장정책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408181" y="338291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유지보수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52" idx="0"/>
          </p:cNvCxnSpPr>
          <p:nvPr/>
        </p:nvCxnSpPr>
        <p:spPr>
          <a:xfrm>
            <a:off x="5933344" y="2486359"/>
            <a:ext cx="8346" cy="16228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브랜드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19939" y="2679537"/>
            <a:ext cx="104350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브랜드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343416" y="3022437"/>
            <a:ext cx="119654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걸어온길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343417" y="3384387"/>
            <a:ext cx="119654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생산공장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cxnSpLocks/>
            <a:stCxn id="156" idx="2"/>
            <a:endCxn id="70" idx="0"/>
          </p:cNvCxnSpPr>
          <p:nvPr/>
        </p:nvCxnSpPr>
        <p:spPr>
          <a:xfrm>
            <a:off x="4328897" y="2484884"/>
            <a:ext cx="8346" cy="5325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판매정보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구입안내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구매 내역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303500" y="4109236"/>
            <a:ext cx="127638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휘슬러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서브브랜드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회원인증화면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396187" y="3744862"/>
            <a:ext cx="118635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전기자전거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규정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879405" y="30173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판매점</a:t>
            </a:r>
          </a:p>
        </p:txBody>
      </p:sp>
      <p:sp>
        <p:nvSpPr>
          <p:cNvPr id="56" name="모서리가 둥근 직사각형 115">
            <a:extLst>
              <a:ext uri="{FF2B5EF4-FFF2-40B4-BE49-F238E27FC236}">
                <a16:creationId xmlns:a16="http://schemas.microsoft.com/office/drawing/2014/main" id="{20AA90C4-5C63-4C66-A520-58A719885ECE}"/>
              </a:ext>
            </a:extLst>
          </p:cNvPr>
          <p:cNvSpPr/>
          <p:nvPr/>
        </p:nvSpPr>
        <p:spPr bwMode="auto">
          <a:xfrm>
            <a:off x="944589" y="3711969"/>
            <a:ext cx="118579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기술정보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59">
            <a:extLst>
              <a:ext uri="{FF2B5EF4-FFF2-40B4-BE49-F238E27FC236}">
                <a16:creationId xmlns:a16="http://schemas.microsoft.com/office/drawing/2014/main" id="{6E99CCD6-538E-4404-AFE1-773A2EF9B988}"/>
              </a:ext>
            </a:extLst>
          </p:cNvPr>
          <p:cNvSpPr/>
          <p:nvPr/>
        </p:nvSpPr>
        <p:spPr bwMode="auto">
          <a:xfrm>
            <a:off x="2531524" y="4116671"/>
            <a:ext cx="91567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기술문의</a:t>
            </a:r>
          </a:p>
        </p:txBody>
      </p:sp>
      <p:sp>
        <p:nvSpPr>
          <p:cNvPr id="67" name="모서리가 둥근 직사각형 149">
            <a:extLst>
              <a:ext uri="{FF2B5EF4-FFF2-40B4-BE49-F238E27FC236}">
                <a16:creationId xmlns:a16="http://schemas.microsoft.com/office/drawing/2014/main" id="{02F2693E-E252-42C0-9486-A3B38D260966}"/>
              </a:ext>
            </a:extLst>
          </p:cNvPr>
          <p:cNvSpPr/>
          <p:nvPr/>
        </p:nvSpPr>
        <p:spPr bwMode="auto">
          <a:xfrm>
            <a:off x="5608226" y="3741044"/>
            <a:ext cx="66692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회사소개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F42BDF-8D19-48E7-9B99-AD235E4E3502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Framwork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2.2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알폰스테크</a:t>
            </a:r>
            <a:r>
              <a:rPr lang="ko-KR" altLang="en-US" strike="sngStrike" dirty="0">
                <a:solidFill>
                  <a:schemeClr val="bg1">
                    <a:lumMod val="85000"/>
                  </a:schemeClr>
                </a:solidFill>
              </a:rPr>
              <a:t> 주식회사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2.3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컴투스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2.4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샤나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2.5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스카이디지탈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2.6 </a:t>
            </a:r>
            <a:r>
              <a:rPr lang="ko-KR" altLang="en-US" strike="sngStrike" dirty="0">
                <a:solidFill>
                  <a:schemeClr val="bg1">
                    <a:lumMod val="85000"/>
                  </a:schemeClr>
                </a:solidFill>
              </a:rPr>
              <a:t>쇼핑몰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7155C-99F5-409C-9181-2D752E3E757A}"/>
              </a:ext>
            </a:extLst>
          </p:cNvPr>
          <p:cNvGrpSpPr/>
          <p:nvPr/>
        </p:nvGrpSpPr>
        <p:grpSpPr>
          <a:xfrm>
            <a:off x="87977" y="663041"/>
            <a:ext cx="6731923" cy="803496"/>
            <a:chOff x="87977" y="663041"/>
            <a:chExt cx="6731923" cy="803496"/>
          </a:xfrm>
        </p:grpSpPr>
        <p:sp>
          <p:nvSpPr>
            <p:cNvPr id="3" name="직사각형 2"/>
            <p:cNvSpPr/>
            <p:nvPr/>
          </p:nvSpPr>
          <p:spPr>
            <a:xfrm>
              <a:off x="87977" y="663041"/>
              <a:ext cx="6731923" cy="80349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FE614A8-0F8B-4457-9184-42ACB80C267A}"/>
                </a:ext>
              </a:extLst>
            </p:cNvPr>
            <p:cNvGrpSpPr/>
            <p:nvPr/>
          </p:nvGrpSpPr>
          <p:grpSpPr>
            <a:xfrm>
              <a:off x="169686" y="724783"/>
              <a:ext cx="1666010" cy="371932"/>
              <a:chOff x="179512" y="411510"/>
              <a:chExt cx="1296144" cy="43204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A93C5A-874B-4B99-8BB6-625F1315F63F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2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44BFAD5-969A-4D3F-ADB1-989E341DE2E0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D64DEC-267B-4218-B814-2334118163D6}"/>
                </a:ext>
              </a:extLst>
            </p:cNvPr>
            <p:cNvSpPr txBox="1"/>
            <p:nvPr/>
          </p:nvSpPr>
          <p:spPr>
            <a:xfrm>
              <a:off x="699313" y="782728"/>
              <a:ext cx="655341" cy="2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99EE55-0E5C-4764-8A17-BB6B9529D41A}"/>
                </a:ext>
              </a:extLst>
            </p:cNvPr>
            <p:cNvSpPr txBox="1"/>
            <p:nvPr/>
          </p:nvSpPr>
          <p:spPr>
            <a:xfrm>
              <a:off x="417151" y="1168349"/>
              <a:ext cx="2751142" cy="20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제품정보    고객지원      판매정보      브랜드</a:t>
              </a:r>
              <a:endParaRPr lang="ko-KR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5822AC8-E514-47E9-BDAA-5528DD09B150}"/>
                </a:ext>
              </a:extLst>
            </p:cNvPr>
            <p:cNvGrpSpPr/>
            <p:nvPr/>
          </p:nvGrpSpPr>
          <p:grpSpPr>
            <a:xfrm>
              <a:off x="223732" y="1207112"/>
              <a:ext cx="144016" cy="128605"/>
              <a:chOff x="205851" y="1347050"/>
              <a:chExt cx="144016" cy="144016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D88FDD-BC2E-4083-A07E-7FF5B8683D04}"/>
                  </a:ext>
                </a:extLst>
              </p:cNvPr>
              <p:cNvCxnSpPr/>
              <p:nvPr/>
            </p:nvCxnSpPr>
            <p:spPr>
              <a:xfrm>
                <a:off x="205851" y="1347050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5714F2A-0A8A-4D8F-9A7A-D9DC8831C042}"/>
                  </a:ext>
                </a:extLst>
              </p:cNvPr>
              <p:cNvCxnSpPr/>
              <p:nvPr/>
            </p:nvCxnSpPr>
            <p:spPr>
              <a:xfrm>
                <a:off x="205851" y="1419058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96641D0-4DA1-4FE1-B9E6-73DA980A1195}"/>
                  </a:ext>
                </a:extLst>
              </p:cNvPr>
              <p:cNvCxnSpPr/>
              <p:nvPr/>
            </p:nvCxnSpPr>
            <p:spPr>
              <a:xfrm>
                <a:off x="205851" y="1491066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CB7624E-91AA-4321-A184-BCD929C14F9A}"/>
                </a:ext>
              </a:extLst>
            </p:cNvPr>
            <p:cNvSpPr/>
            <p:nvPr/>
          </p:nvSpPr>
          <p:spPr>
            <a:xfrm>
              <a:off x="2290163" y="798843"/>
              <a:ext cx="2327550" cy="2061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색어를 입력해주세요 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90C0D5-0C70-4F9A-9822-1B21BEB86EBC}"/>
                </a:ext>
              </a:extLst>
            </p:cNvPr>
            <p:cNvSpPr/>
            <p:nvPr/>
          </p:nvSpPr>
          <p:spPr>
            <a:xfrm>
              <a:off x="5177793" y="849193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354A570-D48F-4649-B644-5D72C2E88373}"/>
                </a:ext>
              </a:extLst>
            </p:cNvPr>
            <p:cNvSpPr/>
            <p:nvPr/>
          </p:nvSpPr>
          <p:spPr>
            <a:xfrm>
              <a:off x="5551825" y="849193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F571D3D-9378-4A7E-B3A5-ED3717762919}"/>
                </a:ext>
              </a:extLst>
            </p:cNvPr>
            <p:cNvSpPr/>
            <p:nvPr/>
          </p:nvSpPr>
          <p:spPr>
            <a:xfrm>
              <a:off x="5924168" y="849193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1010E3B-5F7B-4A96-9633-206431052699}"/>
                </a:ext>
              </a:extLst>
            </p:cNvPr>
            <p:cNvSpPr/>
            <p:nvPr/>
          </p:nvSpPr>
          <p:spPr>
            <a:xfrm>
              <a:off x="6290160" y="849193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8178A-7D9C-4B31-9938-321DD72880B0}"/>
                </a:ext>
              </a:extLst>
            </p:cNvPr>
            <p:cNvSpPr txBox="1"/>
            <p:nvPr/>
          </p:nvSpPr>
          <p:spPr>
            <a:xfrm>
              <a:off x="5095919" y="1133049"/>
              <a:ext cx="1708329" cy="15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      유지보수     구입안내      히스토리</a:t>
              </a:r>
            </a:p>
          </p:txBody>
        </p: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로고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홈화면으로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 err="1"/>
              <a:t>전체메뉴아이콘</a:t>
            </a:r>
            <a:r>
              <a:rPr lang="en-US" altLang="ko-KR" dirty="0"/>
              <a:t>, </a:t>
            </a:r>
            <a:r>
              <a:rPr lang="ko-KR" altLang="en-US" dirty="0" err="1"/>
              <a:t>상위메튜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가장 왼쪽에 전체메뉴 아이콘 </a:t>
            </a:r>
            <a:r>
              <a:rPr lang="ko-KR" altLang="en-US" dirty="0" err="1"/>
              <a:t>클릭시</a:t>
            </a:r>
            <a:r>
              <a:rPr lang="ko-KR" altLang="en-US" dirty="0"/>
              <a:t> 전체메뉴 확장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메뉴에 마우스 올릴 시 서브메뉴 활성화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메뉴바</a:t>
            </a:r>
            <a:r>
              <a:rPr lang="ko-KR" altLang="en-US" dirty="0"/>
              <a:t> 파란색 계열</a:t>
            </a:r>
            <a:r>
              <a:rPr lang="en-US" altLang="ko-KR" dirty="0"/>
              <a:t>, </a:t>
            </a:r>
            <a:r>
              <a:rPr lang="ko-KR" altLang="en-US" dirty="0"/>
              <a:t>메뉴명은 흰색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빠른메뉴</a:t>
            </a:r>
            <a:r>
              <a:rPr lang="ko-KR" altLang="en-US" dirty="0"/>
              <a:t> 아이콘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아이콘 </a:t>
            </a:r>
            <a:r>
              <a:rPr lang="ko-KR" altLang="en-US" dirty="0" err="1"/>
              <a:t>클릭시</a:t>
            </a:r>
            <a:r>
              <a:rPr lang="ko-KR" altLang="en-US" dirty="0"/>
              <a:t> 각각의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Footer</a:t>
            </a:r>
            <a:r>
              <a:rPr lang="ko-KR" altLang="en-US" dirty="0"/>
              <a:t>에 </a:t>
            </a:r>
            <a:r>
              <a:rPr lang="ko-KR" altLang="en-US" dirty="0" err="1"/>
              <a:t>메뉴작성하고</a:t>
            </a:r>
            <a:r>
              <a:rPr lang="ko-KR" altLang="en-US" dirty="0"/>
              <a:t> 해당링크 연결 </a:t>
            </a:r>
            <a:r>
              <a:rPr lang="en-US" altLang="ko-KR" dirty="0"/>
              <a:t>_self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상호명</a:t>
            </a:r>
            <a:r>
              <a:rPr lang="en-US" altLang="ko-KR" dirty="0"/>
              <a:t>,</a:t>
            </a:r>
            <a:r>
              <a:rPr lang="ko-KR" altLang="en-US" dirty="0"/>
              <a:t> 사업자등록번호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x),</a:t>
            </a:r>
          </a:p>
          <a:p>
            <a:pPr marL="0" indent="0">
              <a:buNone/>
            </a:pPr>
            <a:r>
              <a:rPr lang="en-US" altLang="ko-KR" dirty="0"/>
              <a:t>Copyright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  <a:r>
              <a:rPr lang="en-US" altLang="ko-KR" dirty="0"/>
              <a:t>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40529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D08642-F5D5-459A-9076-806309D330F9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752" y="380297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629913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0CA32E-089B-4658-99D4-99684DC128D9}"/>
              </a:ext>
            </a:extLst>
          </p:cNvPr>
          <p:cNvSpPr/>
          <p:nvPr/>
        </p:nvSpPr>
        <p:spPr>
          <a:xfrm>
            <a:off x="87977" y="1911137"/>
            <a:ext cx="6731924" cy="8034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301183-E180-4122-B2AB-88B283080C07}"/>
              </a:ext>
            </a:extLst>
          </p:cNvPr>
          <p:cNvGrpSpPr/>
          <p:nvPr/>
        </p:nvGrpSpPr>
        <p:grpSpPr>
          <a:xfrm>
            <a:off x="169686" y="1972879"/>
            <a:ext cx="1666010" cy="371932"/>
            <a:chOff x="179512" y="411510"/>
            <a:chExt cx="1296144" cy="4320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408B5-09A8-45D0-8E25-116B5CAD4414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121C786-05BE-4EE0-BFFE-0C3C369A2B7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C5A543A-4B44-45C5-BBDF-75E9111DEEA1}"/>
              </a:ext>
            </a:extLst>
          </p:cNvPr>
          <p:cNvSpPr txBox="1"/>
          <p:nvPr/>
        </p:nvSpPr>
        <p:spPr>
          <a:xfrm>
            <a:off x="699313" y="2030824"/>
            <a:ext cx="655341" cy="2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D4C100-6C97-497E-A6CC-820B8B85C552}"/>
              </a:ext>
            </a:extLst>
          </p:cNvPr>
          <p:cNvSpPr txBox="1"/>
          <p:nvPr/>
        </p:nvSpPr>
        <p:spPr>
          <a:xfrm>
            <a:off x="417151" y="2416445"/>
            <a:ext cx="2751142" cy="20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B18771-4F50-4F07-B400-C1920FF40993}"/>
              </a:ext>
            </a:extLst>
          </p:cNvPr>
          <p:cNvGrpSpPr/>
          <p:nvPr/>
        </p:nvGrpSpPr>
        <p:grpSpPr>
          <a:xfrm>
            <a:off x="223732" y="2455207"/>
            <a:ext cx="144016" cy="128605"/>
            <a:chOff x="205851" y="1347050"/>
            <a:chExt cx="144016" cy="144016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34389DE-B323-4514-9FFE-BBAEFD89807F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E9E1BCB-EC1C-458B-8FFB-93E80866FECC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0C75CD5-2FB5-4D92-95A4-33E8ECC28A4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B757A0-7A0E-418D-9C62-6722F09C0AFE}"/>
              </a:ext>
            </a:extLst>
          </p:cNvPr>
          <p:cNvSpPr/>
          <p:nvPr/>
        </p:nvSpPr>
        <p:spPr>
          <a:xfrm>
            <a:off x="2290163" y="2046939"/>
            <a:ext cx="2327550" cy="2061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5554E33-3D37-430C-AAE1-CDC7D385FCB3}"/>
              </a:ext>
            </a:extLst>
          </p:cNvPr>
          <p:cNvSpPr/>
          <p:nvPr/>
        </p:nvSpPr>
        <p:spPr>
          <a:xfrm>
            <a:off x="5177793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EE47569-3F45-4320-904D-E6DF1293FA84}"/>
              </a:ext>
            </a:extLst>
          </p:cNvPr>
          <p:cNvSpPr/>
          <p:nvPr/>
        </p:nvSpPr>
        <p:spPr>
          <a:xfrm>
            <a:off x="5551825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1BD4E3-D810-4B80-B9A6-3E66C7C1253D}"/>
              </a:ext>
            </a:extLst>
          </p:cNvPr>
          <p:cNvSpPr/>
          <p:nvPr/>
        </p:nvSpPr>
        <p:spPr>
          <a:xfrm>
            <a:off x="5924168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2F3612F-5B52-485D-8E46-D3C1CA3B4FE1}"/>
              </a:ext>
            </a:extLst>
          </p:cNvPr>
          <p:cNvSpPr/>
          <p:nvPr/>
        </p:nvSpPr>
        <p:spPr>
          <a:xfrm>
            <a:off x="6290160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D0B9DC-0BEB-4833-B186-0744BA1452F0}"/>
              </a:ext>
            </a:extLst>
          </p:cNvPr>
          <p:cNvSpPr txBox="1"/>
          <p:nvPr/>
        </p:nvSpPr>
        <p:spPr>
          <a:xfrm>
            <a:off x="5095919" y="2381145"/>
            <a:ext cx="1708329" cy="15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공지사항      유지보수     구입안내      히스토리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80F683E-3E62-4117-91E3-E7044C9A9656}"/>
              </a:ext>
            </a:extLst>
          </p:cNvPr>
          <p:cNvSpPr/>
          <p:nvPr/>
        </p:nvSpPr>
        <p:spPr>
          <a:xfrm>
            <a:off x="417151" y="2721773"/>
            <a:ext cx="2498665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제품정보            공지 사항                            구입안내                   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브랜드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동영상              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보장정책                판매점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         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걸어온길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활용정보           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유지보수                                              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생산공장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기술정보            전기자전거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 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규정                                              회사소개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                         AS 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기술문의                                                      휘슬러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서브브랜드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7E710F-AD0D-44B5-903F-C65D530DAAB3}"/>
              </a:ext>
            </a:extLst>
          </p:cNvPr>
          <p:cNvGrpSpPr/>
          <p:nvPr/>
        </p:nvGrpSpPr>
        <p:grpSpPr>
          <a:xfrm>
            <a:off x="101971" y="3723878"/>
            <a:ext cx="6708373" cy="1368152"/>
            <a:chOff x="101971" y="3490489"/>
            <a:chExt cx="6708373" cy="1601541"/>
          </a:xfrm>
        </p:grpSpPr>
        <p:sp>
          <p:nvSpPr>
            <p:cNvPr id="4" name="직사각형 3"/>
            <p:cNvSpPr/>
            <p:nvPr/>
          </p:nvSpPr>
          <p:spPr>
            <a:xfrm>
              <a:off x="101971" y="3490489"/>
              <a:ext cx="6708373" cy="16015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682" y="3808316"/>
              <a:ext cx="353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㈜ </a:t>
              </a:r>
              <a:r>
                <a:rPr lang="ko-KR" altLang="en-US" sz="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바이키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등록번호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.105-86-93851</a:t>
              </a:r>
            </a:p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Email. titicacamobility@gmail.com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915816" y="4368002"/>
              <a:ext cx="984060" cy="244572"/>
              <a:chOff x="179512" y="411510"/>
              <a:chExt cx="1296144" cy="4320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166545" y="4364189"/>
              <a:ext cx="482602" cy="252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5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806" y="3633193"/>
              <a:ext cx="36202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회사소개 </a:t>
              </a:r>
              <a:r>
                <a:rPr lang="en-US" altLang="ko-KR" sz="600" dirty="0">
                  <a:latin typeface="+mn-ea"/>
                </a:rPr>
                <a:t>_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브랜드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걸어온길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개인정보 처리방침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서비스이용약관 </a:t>
              </a:r>
              <a:r>
                <a:rPr lang="en-US" altLang="ko-KR" sz="600" dirty="0">
                  <a:latin typeface="+mn-ea"/>
                </a:rPr>
                <a:t>_ MOBILE</a:t>
              </a:r>
              <a:endParaRPr lang="ko-KR" altLang="en-US" sz="6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D1580-14BE-40D6-8D3E-32B4BBF293A6}"/>
                </a:ext>
              </a:extLst>
            </p:cNvPr>
            <p:cNvSpPr txBox="1"/>
            <p:nvPr/>
          </p:nvSpPr>
          <p:spPr>
            <a:xfrm>
              <a:off x="2363272" y="4688468"/>
              <a:ext cx="208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Copyright </a:t>
              </a:r>
              <a:r>
                <a:rPr lang="ko-KR" altLang="en-US" sz="600" dirty="0"/>
                <a:t>ⓒ </a:t>
              </a:r>
              <a:r>
                <a:rPr lang="en-US" altLang="ko-KR" sz="600" dirty="0"/>
                <a:t>TITICACA MOBILITY ALL rights reserved.</a:t>
              </a:r>
            </a:p>
            <a:p>
              <a:pPr algn="ctr"/>
              <a:r>
                <a:rPr lang="en-US" altLang="ko-KR" sz="600" dirty="0"/>
                <a:t>BIKEY </a:t>
              </a:r>
              <a:r>
                <a:rPr lang="en-US" altLang="ko-KR" sz="600" dirty="0" err="1"/>
                <a:t>inc</a:t>
              </a:r>
              <a:r>
                <a:rPr lang="en-US" altLang="ko-KR" sz="600" dirty="0"/>
                <a:t> since 2006- 2021</a:t>
              </a:r>
              <a:endParaRPr lang="ko-KR" altLang="en-US" sz="600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79716" y="66053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026781" y="785218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93701" y="1185770"/>
            <a:ext cx="188279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89133B-0843-4B59-80C2-37007796D0B6}"/>
              </a:ext>
            </a:extLst>
          </p:cNvPr>
          <p:cNvCxnSpPr>
            <a:cxnSpLocks/>
          </p:cNvCxnSpPr>
          <p:nvPr/>
        </p:nvCxnSpPr>
        <p:spPr>
          <a:xfrm>
            <a:off x="87977" y="1155600"/>
            <a:ext cx="6731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80">
            <a:extLst>
              <a:ext uri="{FF2B5EF4-FFF2-40B4-BE49-F238E27FC236}">
                <a16:creationId xmlns:a16="http://schemas.microsoft.com/office/drawing/2014/main" id="{913AB3EF-9135-44DC-A81C-E3C36A6FF6CA}"/>
              </a:ext>
            </a:extLst>
          </p:cNvPr>
          <p:cNvSpPr/>
          <p:nvPr/>
        </p:nvSpPr>
        <p:spPr>
          <a:xfrm>
            <a:off x="1450459" y="383362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499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 err="1"/>
              <a:t>컴투스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ko-KR" altLang="en-US" dirty="0" err="1"/>
              <a:t>샤나</a:t>
            </a:r>
            <a:endParaRPr lang="en-US" altLang="ko-KR" dirty="0"/>
          </a:p>
          <a:p>
            <a:r>
              <a:rPr lang="en-US" altLang="ko-KR" dirty="0"/>
              <a:t>3.5 </a:t>
            </a:r>
            <a:r>
              <a:rPr lang="ko-KR" altLang="en-US" dirty="0" err="1"/>
              <a:t>스카이디지탈</a:t>
            </a:r>
            <a:endParaRPr lang="en-US" altLang="ko-KR" dirty="0"/>
          </a:p>
          <a:p>
            <a:r>
              <a:rPr lang="en-US" altLang="ko-KR" dirty="0"/>
              <a:t>3.6 </a:t>
            </a:r>
            <a:r>
              <a:rPr lang="ko-KR" altLang="en-US" dirty="0"/>
              <a:t>쇼핑몰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ED703FE-6D86-4462-BC83-73953CE7B7FF}"/>
              </a:ext>
            </a:extLst>
          </p:cNvPr>
          <p:cNvSpPr/>
          <p:nvPr/>
        </p:nvSpPr>
        <p:spPr>
          <a:xfrm>
            <a:off x="5050412" y="2255064"/>
            <a:ext cx="1684352" cy="101566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910F6-24D1-4577-94FA-29D666C45672}"/>
              </a:ext>
            </a:extLst>
          </p:cNvPr>
          <p:cNvSpPr txBox="1"/>
          <p:nvPr/>
        </p:nvSpPr>
        <p:spPr>
          <a:xfrm>
            <a:off x="5044976" y="2267396"/>
            <a:ext cx="1683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ㆍ</a:t>
            </a:r>
            <a:r>
              <a:rPr lang="ko-KR" altLang="en-US" sz="600" dirty="0"/>
              <a:t> </a:t>
            </a:r>
            <a:r>
              <a:rPr lang="en-US" altLang="ko-KR" sz="600" dirty="0"/>
              <a:t>[</a:t>
            </a:r>
            <a:r>
              <a:rPr lang="ko-KR" altLang="en-US" sz="600" dirty="0" err="1"/>
              <a:t>티티카카</a:t>
            </a:r>
            <a:r>
              <a:rPr lang="ko-KR" altLang="en-US" sz="600" dirty="0"/>
              <a:t> 에어 </a:t>
            </a:r>
            <a:r>
              <a:rPr lang="en-US" altLang="ko-KR" sz="600" dirty="0"/>
              <a:t>P9 / P10 </a:t>
            </a:r>
            <a:r>
              <a:rPr lang="ko-KR" altLang="en-US" sz="600" dirty="0"/>
              <a:t>리콜 안내</a:t>
            </a:r>
            <a:r>
              <a:rPr lang="en-US" altLang="ko-KR" sz="600" dirty="0"/>
              <a:t>]</a:t>
            </a:r>
            <a:r>
              <a:rPr lang="ko-KR" altLang="en-US" sz="600" dirty="0"/>
              <a:t> </a:t>
            </a:r>
            <a:r>
              <a:rPr lang="en-US" altLang="ko-KR" sz="600" dirty="0"/>
              <a:t>2021</a:t>
            </a:r>
            <a:r>
              <a:rPr lang="ko-KR" altLang="en-US" sz="600" dirty="0"/>
              <a:t>년</a:t>
            </a:r>
            <a:r>
              <a:rPr lang="en-US" altLang="ko-KR" sz="600" dirty="0"/>
              <a:t> 3</a:t>
            </a:r>
            <a:r>
              <a:rPr lang="ko-KR" altLang="en-US" sz="600" dirty="0"/>
              <a:t>월 생산 제품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 err="1"/>
              <a:t>ㆍ</a:t>
            </a:r>
            <a:r>
              <a:rPr lang="en-US" altLang="ko-KR" sz="600" dirty="0"/>
              <a:t>[</a:t>
            </a:r>
            <a:r>
              <a:rPr lang="ko-KR" altLang="en-US" sz="600" dirty="0"/>
              <a:t>리콜 안내</a:t>
            </a:r>
            <a:r>
              <a:rPr lang="en-US" altLang="ko-KR" sz="600" dirty="0"/>
              <a:t>]</a:t>
            </a:r>
            <a:r>
              <a:rPr lang="ko-KR" altLang="en-US" sz="600" dirty="0"/>
              <a:t> </a:t>
            </a:r>
            <a:r>
              <a:rPr lang="ko-KR" altLang="en-US" sz="600" dirty="0" err="1"/>
              <a:t>티티카카</a:t>
            </a:r>
            <a:r>
              <a:rPr lang="ko-KR" altLang="en-US" sz="600" dirty="0"/>
              <a:t> 전기자전거 </a:t>
            </a:r>
            <a:r>
              <a:rPr lang="en-US" altLang="ko-KR" sz="600" dirty="0"/>
              <a:t>(</a:t>
            </a:r>
            <a:r>
              <a:rPr lang="ko-KR" altLang="en-US" sz="600" dirty="0"/>
              <a:t>최고속도 점검</a:t>
            </a:r>
            <a:r>
              <a:rPr lang="en-US" altLang="ko-KR" sz="600" dirty="0"/>
              <a:t>, </a:t>
            </a:r>
            <a:r>
              <a:rPr lang="ko-KR" altLang="en-US" sz="600" dirty="0" err="1"/>
              <a:t>조치건</a:t>
            </a:r>
            <a:r>
              <a:rPr lang="en-US" altLang="ko-KR" sz="600" dirty="0"/>
              <a:t>)</a:t>
            </a:r>
          </a:p>
          <a:p>
            <a:endParaRPr lang="en-US" altLang="ko-KR" sz="600" dirty="0"/>
          </a:p>
          <a:p>
            <a:r>
              <a:rPr lang="ko-KR" altLang="en-US" sz="600" dirty="0" err="1"/>
              <a:t>ㆍ</a:t>
            </a:r>
            <a:r>
              <a:rPr lang="ko-KR" altLang="en-US" sz="600" dirty="0"/>
              <a:t> </a:t>
            </a:r>
            <a:r>
              <a:rPr lang="ko-KR" altLang="en-US" sz="600" dirty="0" err="1"/>
              <a:t>티티카카에어</a:t>
            </a:r>
            <a:r>
              <a:rPr lang="ko-KR" altLang="en-US" sz="600" dirty="0"/>
              <a:t> </a:t>
            </a:r>
            <a:r>
              <a:rPr lang="en-US" altLang="ko-KR" sz="600" dirty="0"/>
              <a:t>2021</a:t>
            </a:r>
            <a:r>
              <a:rPr lang="ko-KR" altLang="en-US" sz="600" dirty="0"/>
              <a:t>년형 일반 모델 출시</a:t>
            </a:r>
            <a:r>
              <a:rPr lang="en-US" altLang="ko-KR" sz="600" dirty="0"/>
              <a:t>!</a:t>
            </a:r>
          </a:p>
          <a:p>
            <a:endParaRPr lang="en-US" altLang="ko-KR" sz="600" dirty="0"/>
          </a:p>
          <a:p>
            <a:r>
              <a:rPr lang="ko-KR" altLang="en-US" sz="600" dirty="0" err="1"/>
              <a:t>ㆍ</a:t>
            </a:r>
            <a:r>
              <a:rPr lang="en-US" altLang="ko-KR" sz="600" dirty="0"/>
              <a:t>2021</a:t>
            </a:r>
            <a:r>
              <a:rPr lang="ko-KR" altLang="en-US" sz="600" dirty="0"/>
              <a:t>년 </a:t>
            </a:r>
            <a:r>
              <a:rPr lang="ko-KR" altLang="en-US" sz="600" dirty="0" err="1"/>
              <a:t>티티카카</a:t>
            </a:r>
            <a:r>
              <a:rPr lang="ko-KR" altLang="en-US" sz="600" dirty="0"/>
              <a:t> 플라이트 </a:t>
            </a:r>
            <a:r>
              <a:rPr lang="en-US" altLang="ko-KR" sz="600" dirty="0"/>
              <a:t>P8 </a:t>
            </a:r>
            <a:r>
              <a:rPr lang="ko-KR" altLang="en-US" sz="600" dirty="0"/>
              <a:t>등 </a:t>
            </a:r>
            <a:r>
              <a:rPr lang="en-US" altLang="ko-KR" sz="600" dirty="0"/>
              <a:t>1</a:t>
            </a:r>
            <a:r>
              <a:rPr lang="ko-KR" altLang="en-US" sz="600" dirty="0"/>
              <a:t>차분 입고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9DB9716-8663-470A-AC87-3C0CE6733C74}"/>
              </a:ext>
            </a:extLst>
          </p:cNvPr>
          <p:cNvSpPr/>
          <p:nvPr/>
        </p:nvSpPr>
        <p:spPr>
          <a:xfrm>
            <a:off x="0" y="1322457"/>
            <a:ext cx="4932040" cy="12604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241B72-81DE-4444-A2EC-E20F7733D8FF}"/>
              </a:ext>
            </a:extLst>
          </p:cNvPr>
          <p:cNvSpPr/>
          <p:nvPr/>
        </p:nvSpPr>
        <p:spPr>
          <a:xfrm>
            <a:off x="0" y="796566"/>
            <a:ext cx="6804248" cy="3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슬리이드</a:t>
            </a:r>
            <a:r>
              <a:rPr lang="ko-KR" altLang="en-US" dirty="0"/>
              <a:t> 이미지 </a:t>
            </a:r>
            <a:r>
              <a:rPr lang="en-US" altLang="ko-KR" dirty="0"/>
              <a:t>(max 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이미지 마우스 올릴 시 확대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클릭 시 제품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고정된 이미지 배경 삽입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Notice (max 2</a:t>
            </a:r>
            <a:r>
              <a:rPr lang="ko-KR" altLang="en-US" dirty="0"/>
              <a:t>줄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자료실 게시판 </a:t>
            </a:r>
            <a:r>
              <a:rPr lang="en-US" altLang="ko-KR" dirty="0"/>
              <a:t>(max 2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온라인 문의</a:t>
            </a:r>
            <a:r>
              <a:rPr lang="en-US" altLang="ko-KR" dirty="0"/>
              <a:t>, CATALOGUE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온라인 문의 </a:t>
            </a:r>
            <a:r>
              <a:rPr lang="en-US" altLang="ko-KR" dirty="0"/>
              <a:t>1:1</a:t>
            </a:r>
            <a:r>
              <a:rPr lang="ko-KR" altLang="en-US" dirty="0"/>
              <a:t>문의 페이지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카탈로그 </a:t>
            </a:r>
            <a:r>
              <a:rPr lang="en-US" altLang="ko-KR" dirty="0"/>
              <a:t>PDF</a:t>
            </a:r>
            <a:r>
              <a:rPr lang="ko-KR" altLang="en-US" dirty="0"/>
              <a:t>파일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300990" y="25865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092280" y="2381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409002" y="389965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33" name="직사각형 132"/>
          <p:cNvSpPr/>
          <p:nvPr/>
        </p:nvSpPr>
        <p:spPr>
          <a:xfrm>
            <a:off x="5050412" y="1318516"/>
            <a:ext cx="1684352" cy="7491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341631" y="34487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0DEC4B-5E6C-4D30-B935-17F5627313EF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BC86BB-645D-477A-8FC7-C902858C0D20}"/>
              </a:ext>
            </a:extLst>
          </p:cNvPr>
          <p:cNvSpPr/>
          <p:nvPr/>
        </p:nvSpPr>
        <p:spPr>
          <a:xfrm>
            <a:off x="0" y="269860"/>
            <a:ext cx="6804248" cy="52465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628E088-FAA9-40F0-848C-D355FF2FEF0A}"/>
              </a:ext>
            </a:extLst>
          </p:cNvPr>
          <p:cNvGrpSpPr/>
          <p:nvPr/>
        </p:nvGrpSpPr>
        <p:grpSpPr>
          <a:xfrm>
            <a:off x="82587" y="338899"/>
            <a:ext cx="1683909" cy="415888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58E7EB3-952E-4A0D-A6DA-D0BFF6BF5C99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E00A30-0911-4423-B4E8-C0FE34746E7E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272D62-5E9C-4061-B0CB-6C59ADBC3D84}"/>
              </a:ext>
            </a:extLst>
          </p:cNvPr>
          <p:cNvSpPr txBox="1"/>
          <p:nvPr/>
        </p:nvSpPr>
        <p:spPr>
          <a:xfrm>
            <a:off x="617904" y="403692"/>
            <a:ext cx="662382" cy="27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AD42B6-4C2A-4D30-B789-EE7E55B0E857}"/>
              </a:ext>
            </a:extLst>
          </p:cNvPr>
          <p:cNvSpPr txBox="1"/>
          <p:nvPr/>
        </p:nvSpPr>
        <p:spPr>
          <a:xfrm>
            <a:off x="332711" y="834886"/>
            <a:ext cx="2780699" cy="2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B82E7B2-6AFF-43CF-B648-F18AAB09BC1E}"/>
              </a:ext>
            </a:extLst>
          </p:cNvPr>
          <p:cNvGrpSpPr/>
          <p:nvPr/>
        </p:nvGrpSpPr>
        <p:grpSpPr>
          <a:xfrm>
            <a:off x="137213" y="878231"/>
            <a:ext cx="145563" cy="143804"/>
            <a:chOff x="205851" y="1347050"/>
            <a:chExt cx="144016" cy="144016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F5F198A-E1D8-43A0-B327-1FB24040C612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6298201-1A14-41AA-8900-539E150A7315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57AF85A-F199-4226-AF8D-7AE7026A2BD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99C3C1B-712B-40E4-B45A-DFB6DB7F7A70}"/>
              </a:ext>
            </a:extLst>
          </p:cNvPr>
          <p:cNvSpPr/>
          <p:nvPr/>
        </p:nvSpPr>
        <p:spPr>
          <a:xfrm>
            <a:off x="2225845" y="421711"/>
            <a:ext cx="2352556" cy="2304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E45958-35F8-44B8-B8B4-9B8E27AAA474}"/>
              </a:ext>
            </a:extLst>
          </p:cNvPr>
          <p:cNvGrpSpPr/>
          <p:nvPr/>
        </p:nvGrpSpPr>
        <p:grpSpPr>
          <a:xfrm>
            <a:off x="5061745" y="339502"/>
            <a:ext cx="1726683" cy="486430"/>
            <a:chOff x="5061745" y="478012"/>
            <a:chExt cx="1726683" cy="48643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D5648B-1783-4821-A526-F9C4F439C95D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B4B4492-2B89-4645-A7C2-2AE98BABDB94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D567679-9590-40F0-A8AB-2EC413C74856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8893CCE-9B24-4418-9C5A-43CCA7DA8BA3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4F3111-DBF3-42F9-ABAA-5051B538648F}"/>
                </a:ext>
              </a:extLst>
            </p:cNvPr>
            <p:cNvSpPr txBox="1"/>
            <p:nvPr/>
          </p:nvSpPr>
          <p:spPr>
            <a:xfrm>
              <a:off x="5061745" y="795415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      유지보수     구입안내      히스토리</a:t>
              </a:r>
            </a:p>
          </p:txBody>
        </p:sp>
      </p:grpSp>
      <p:sp>
        <p:nvSpPr>
          <p:cNvPr id="153" name="모서리가 둥근 직사각형 122">
            <a:extLst>
              <a:ext uri="{FF2B5EF4-FFF2-40B4-BE49-F238E27FC236}">
                <a16:creationId xmlns:a16="http://schemas.microsoft.com/office/drawing/2014/main" id="{7A7A76D8-1842-4E04-8E8E-83DC1DE14678}"/>
              </a:ext>
            </a:extLst>
          </p:cNvPr>
          <p:cNvSpPr/>
          <p:nvPr/>
        </p:nvSpPr>
        <p:spPr>
          <a:xfrm>
            <a:off x="7300990" y="295252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F4C0052-BB5B-4503-8659-2470553CE90F}"/>
              </a:ext>
            </a:extLst>
          </p:cNvPr>
          <p:cNvSpPr/>
          <p:nvPr/>
        </p:nvSpPr>
        <p:spPr>
          <a:xfrm>
            <a:off x="-7801" y="1318516"/>
            <a:ext cx="4939841" cy="2666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제품정보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2143B-0896-429C-9F25-916533793B8A}"/>
              </a:ext>
            </a:extLst>
          </p:cNvPr>
          <p:cNvGrpSpPr/>
          <p:nvPr/>
        </p:nvGrpSpPr>
        <p:grpSpPr>
          <a:xfrm>
            <a:off x="209363" y="1720368"/>
            <a:ext cx="4650811" cy="853219"/>
            <a:chOff x="773008" y="1720368"/>
            <a:chExt cx="5599997" cy="853219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77300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73768" y="1721842"/>
              <a:ext cx="939629" cy="618523"/>
              <a:chOff x="99752" y="915566"/>
              <a:chExt cx="6711719" cy="202104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1917807" y="1720368"/>
              <a:ext cx="939629" cy="618523"/>
              <a:chOff x="99752" y="915566"/>
              <a:chExt cx="6711719" cy="20210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061378" y="1724509"/>
              <a:ext cx="939629" cy="618523"/>
              <a:chOff x="99752" y="915566"/>
              <a:chExt cx="6711719" cy="202104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4204949" y="1727625"/>
              <a:ext cx="939629" cy="618523"/>
              <a:chOff x="99752" y="915566"/>
              <a:chExt cx="6711719" cy="202104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75923644-F2F3-432B-8C09-14A2E6AB9C4A}"/>
                </a:ext>
              </a:extLst>
            </p:cNvPr>
            <p:cNvGrpSpPr/>
            <p:nvPr/>
          </p:nvGrpSpPr>
          <p:grpSpPr>
            <a:xfrm>
              <a:off x="5342370" y="1727625"/>
              <a:ext cx="939629" cy="618523"/>
              <a:chOff x="99752" y="915566"/>
              <a:chExt cx="6711719" cy="202104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2B23DF9-6153-401F-9475-3F94D13CCB5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E53BD6A-C492-480C-AD2D-4EBC1EE1A61A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모서리가 둥근 직사각형 105">
              <a:extLst>
                <a:ext uri="{FF2B5EF4-FFF2-40B4-BE49-F238E27FC236}">
                  <a16:creationId xmlns:a16="http://schemas.microsoft.com/office/drawing/2014/main" id="{E28B5594-69D6-43A2-97A3-AC03689A3B34}"/>
                </a:ext>
              </a:extLst>
            </p:cNvPr>
            <p:cNvSpPr/>
            <p:nvPr/>
          </p:nvSpPr>
          <p:spPr>
            <a:xfrm>
              <a:off x="1909961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9" name="모서리가 둥근 직사각형 105">
              <a:extLst>
                <a:ext uri="{FF2B5EF4-FFF2-40B4-BE49-F238E27FC236}">
                  <a16:creationId xmlns:a16="http://schemas.microsoft.com/office/drawing/2014/main" id="{3E5B48BF-16FC-4035-A655-213DFB80B359}"/>
                </a:ext>
              </a:extLst>
            </p:cNvPr>
            <p:cNvSpPr/>
            <p:nvPr/>
          </p:nvSpPr>
          <p:spPr>
            <a:xfrm>
              <a:off x="307055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60" name="모서리가 둥근 직사각형 105">
              <a:extLst>
                <a:ext uri="{FF2B5EF4-FFF2-40B4-BE49-F238E27FC236}">
                  <a16:creationId xmlns:a16="http://schemas.microsoft.com/office/drawing/2014/main" id="{D173EE8B-DD9A-4495-B79B-FC1EDBECF6F2}"/>
                </a:ext>
              </a:extLst>
            </p:cNvPr>
            <p:cNvSpPr/>
            <p:nvPr/>
          </p:nvSpPr>
          <p:spPr>
            <a:xfrm>
              <a:off x="418847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61" name="모서리가 둥근 직사각형 105">
              <a:extLst>
                <a:ext uri="{FF2B5EF4-FFF2-40B4-BE49-F238E27FC236}">
                  <a16:creationId xmlns:a16="http://schemas.microsoft.com/office/drawing/2014/main" id="{0E92316D-C724-4788-84D7-C00FE1BE0662}"/>
                </a:ext>
              </a:extLst>
            </p:cNvPr>
            <p:cNvSpPr/>
            <p:nvPr/>
          </p:nvSpPr>
          <p:spPr>
            <a:xfrm>
              <a:off x="5339592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십자형 8">
            <a:extLst>
              <a:ext uri="{FF2B5EF4-FFF2-40B4-BE49-F238E27FC236}">
                <a16:creationId xmlns:a16="http://schemas.microsoft.com/office/drawing/2014/main" id="{7EBE9B81-2BAB-4FDE-A078-0C79464ECB82}"/>
              </a:ext>
            </a:extLst>
          </p:cNvPr>
          <p:cNvSpPr/>
          <p:nvPr/>
        </p:nvSpPr>
        <p:spPr>
          <a:xfrm>
            <a:off x="4654082" y="1383892"/>
            <a:ext cx="130122" cy="130122"/>
          </a:xfrm>
          <a:prstGeom prst="plus">
            <a:avLst>
              <a:gd name="adj" fmla="val 3964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B4733-1364-4348-8312-2B9E121B403B}"/>
              </a:ext>
            </a:extLst>
          </p:cNvPr>
          <p:cNvGrpSpPr/>
          <p:nvPr/>
        </p:nvGrpSpPr>
        <p:grpSpPr>
          <a:xfrm>
            <a:off x="-7801" y="2661238"/>
            <a:ext cx="4939841" cy="1264351"/>
            <a:chOff x="-7801" y="2661238"/>
            <a:chExt cx="4939841" cy="1264351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990F502-60B1-40EF-A218-588F24D57DE4}"/>
                </a:ext>
              </a:extLst>
            </p:cNvPr>
            <p:cNvSpPr/>
            <p:nvPr/>
          </p:nvSpPr>
          <p:spPr>
            <a:xfrm>
              <a:off x="0" y="2665179"/>
              <a:ext cx="4932040" cy="1260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44E1DF3-9DD4-4962-86B1-FF101BA25C7C}"/>
                </a:ext>
              </a:extLst>
            </p:cNvPr>
            <p:cNvSpPr/>
            <p:nvPr/>
          </p:nvSpPr>
          <p:spPr>
            <a:xfrm>
              <a:off x="-7801" y="2661238"/>
              <a:ext cx="4939841" cy="2666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티티카카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활용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정보</a:t>
              </a: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45BF6FD-DB32-47A3-85E3-B899AE642004}"/>
                </a:ext>
              </a:extLst>
            </p:cNvPr>
            <p:cNvGrpSpPr/>
            <p:nvPr/>
          </p:nvGrpSpPr>
          <p:grpSpPr>
            <a:xfrm>
              <a:off x="209363" y="3063090"/>
              <a:ext cx="4575230" cy="853219"/>
              <a:chOff x="773008" y="1720368"/>
              <a:chExt cx="5508991" cy="853219"/>
            </a:xfrm>
          </p:grpSpPr>
          <p:sp>
            <p:nvSpPr>
              <p:cNvPr id="188" name="모서리가 둥근 직사각형 105">
                <a:extLst>
                  <a:ext uri="{FF2B5EF4-FFF2-40B4-BE49-F238E27FC236}">
                    <a16:creationId xmlns:a16="http://schemas.microsoft.com/office/drawing/2014/main" id="{E4B81DDB-C32B-4011-B5FB-82128E118DA2}"/>
                  </a:ext>
                </a:extLst>
              </p:cNvPr>
              <p:cNvSpPr/>
              <p:nvPr/>
            </p:nvSpPr>
            <p:spPr>
              <a:xfrm>
                <a:off x="773008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1011BD85-0077-4386-9E0D-D3061CABECB4}"/>
                  </a:ext>
                </a:extLst>
              </p:cNvPr>
              <p:cNvGrpSpPr/>
              <p:nvPr/>
            </p:nvGrpSpPr>
            <p:grpSpPr>
              <a:xfrm>
                <a:off x="773768" y="1721842"/>
                <a:ext cx="939629" cy="618523"/>
                <a:chOff x="99752" y="915566"/>
                <a:chExt cx="6711719" cy="2021043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D6E3B7E-2BEA-4B7D-AFB8-6DDDD5C49666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7BF9EE85-5DB8-48AF-A290-96784E1CE971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2713D71F-9508-4CAB-8D5C-A5D7D21DD51E}"/>
                  </a:ext>
                </a:extLst>
              </p:cNvPr>
              <p:cNvGrpSpPr/>
              <p:nvPr/>
            </p:nvGrpSpPr>
            <p:grpSpPr>
              <a:xfrm>
                <a:off x="1917807" y="1720368"/>
                <a:ext cx="939629" cy="618523"/>
                <a:chOff x="99752" y="915566"/>
                <a:chExt cx="6711719" cy="2021043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46E4F91-73DB-4113-8321-48844400D64D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426DCDB3-F018-4A63-8086-A5E39786F7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20E7C381-DE0E-4D22-826E-42E175DF4AA9}"/>
                  </a:ext>
                </a:extLst>
              </p:cNvPr>
              <p:cNvGrpSpPr/>
              <p:nvPr/>
            </p:nvGrpSpPr>
            <p:grpSpPr>
              <a:xfrm>
                <a:off x="3061378" y="1724509"/>
                <a:ext cx="939629" cy="618523"/>
                <a:chOff x="99752" y="915566"/>
                <a:chExt cx="6711719" cy="2021043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BBCDAD0-C778-49E6-8A5E-A3B474FFD855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16C5FC57-D147-4332-A59A-24BC96EC161E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F7DA28FD-E58C-405B-8713-387BB7B0FB1F}"/>
                  </a:ext>
                </a:extLst>
              </p:cNvPr>
              <p:cNvGrpSpPr/>
              <p:nvPr/>
            </p:nvGrpSpPr>
            <p:grpSpPr>
              <a:xfrm>
                <a:off x="4204949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01F64A1-CB90-4EA1-A06B-EAB09D6033C1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70917CA0-939E-4678-9BA6-953A9268DFD6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22686FB1-2B1C-44C7-ADC6-4EEADF64CAA2}"/>
                  </a:ext>
                </a:extLst>
              </p:cNvPr>
              <p:cNvGrpSpPr/>
              <p:nvPr/>
            </p:nvGrpSpPr>
            <p:grpSpPr>
              <a:xfrm>
                <a:off x="5342370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CBC13940-96D5-4B79-9384-5E38A1BCD189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76B2C359-BF16-42D3-8236-FA470A9FB3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모서리가 둥근 직사각형 105">
                <a:extLst>
                  <a:ext uri="{FF2B5EF4-FFF2-40B4-BE49-F238E27FC236}">
                    <a16:creationId xmlns:a16="http://schemas.microsoft.com/office/drawing/2014/main" id="{8CAD657F-F912-4670-B6D9-C4878FE32D49}"/>
                  </a:ext>
                </a:extLst>
              </p:cNvPr>
              <p:cNvSpPr/>
              <p:nvPr/>
            </p:nvSpPr>
            <p:spPr>
              <a:xfrm>
                <a:off x="190996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모서리가 둥근 직사각형 105">
                <a:extLst>
                  <a:ext uri="{FF2B5EF4-FFF2-40B4-BE49-F238E27FC236}">
                    <a16:creationId xmlns:a16="http://schemas.microsoft.com/office/drawing/2014/main" id="{F096CE61-42D0-46B1-9BC8-07A0FE21F064}"/>
                  </a:ext>
                </a:extLst>
              </p:cNvPr>
              <p:cNvSpPr/>
              <p:nvPr/>
            </p:nvSpPr>
            <p:spPr>
              <a:xfrm>
                <a:off x="306261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모서리가 둥근 직사각형 105">
                <a:extLst>
                  <a:ext uri="{FF2B5EF4-FFF2-40B4-BE49-F238E27FC236}">
                    <a16:creationId xmlns:a16="http://schemas.microsoft.com/office/drawing/2014/main" id="{8EBBF59B-B331-432E-A6B7-1C280A73F755}"/>
                  </a:ext>
                </a:extLst>
              </p:cNvPr>
              <p:cNvSpPr/>
              <p:nvPr/>
            </p:nvSpPr>
            <p:spPr>
              <a:xfrm>
                <a:off x="4205710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4" name="모서리가 둥근 직사각형 105">
                <a:extLst>
                  <a:ext uri="{FF2B5EF4-FFF2-40B4-BE49-F238E27FC236}">
                    <a16:creationId xmlns:a16="http://schemas.microsoft.com/office/drawing/2014/main" id="{0E99266D-42C0-45D5-BAF5-5AFB04A5C44D}"/>
                  </a:ext>
                </a:extLst>
              </p:cNvPr>
              <p:cNvSpPr/>
              <p:nvPr/>
            </p:nvSpPr>
            <p:spPr>
              <a:xfrm>
                <a:off x="5339592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0" name="십자형 209">
              <a:extLst>
                <a:ext uri="{FF2B5EF4-FFF2-40B4-BE49-F238E27FC236}">
                  <a16:creationId xmlns:a16="http://schemas.microsoft.com/office/drawing/2014/main" id="{DAAD8A61-272F-44B4-8FCD-96C7517B62E6}"/>
                </a:ext>
              </a:extLst>
            </p:cNvPr>
            <p:cNvSpPr/>
            <p:nvPr/>
          </p:nvSpPr>
          <p:spPr>
            <a:xfrm>
              <a:off x="4654082" y="2727605"/>
              <a:ext cx="130122" cy="130122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542FAEA-6711-4263-A562-17970A8B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931" y="4003960"/>
            <a:ext cx="4948892" cy="1139540"/>
          </a:xfrm>
          <a:prstGeom prst="rect">
            <a:avLst/>
          </a:prstGeom>
        </p:spPr>
      </p:pic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B75B66B0-85E9-4482-B4B9-F0BFC89BCE77}"/>
              </a:ext>
            </a:extLst>
          </p:cNvPr>
          <p:cNvSpPr/>
          <p:nvPr/>
        </p:nvSpPr>
        <p:spPr>
          <a:xfrm>
            <a:off x="5050412" y="2067694"/>
            <a:ext cx="1684352" cy="18466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614C5D5-F4DE-4935-B0F9-5497280AF23F}"/>
              </a:ext>
            </a:extLst>
          </p:cNvPr>
          <p:cNvSpPr/>
          <p:nvPr/>
        </p:nvSpPr>
        <p:spPr>
          <a:xfrm>
            <a:off x="5202812" y="1470916"/>
            <a:ext cx="1357131" cy="38075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로그인 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B8669-A949-4973-B0AA-D9B18AB6AEE9}"/>
              </a:ext>
            </a:extLst>
          </p:cNvPr>
          <p:cNvSpPr txBox="1"/>
          <p:nvPr/>
        </p:nvSpPr>
        <p:spPr>
          <a:xfrm>
            <a:off x="5061745" y="1851669"/>
            <a:ext cx="16666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자동로그인                 회원가입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정보찾기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8" name="십자형 267">
            <a:extLst>
              <a:ext uri="{FF2B5EF4-FFF2-40B4-BE49-F238E27FC236}">
                <a16:creationId xmlns:a16="http://schemas.microsoft.com/office/drawing/2014/main" id="{B35C4495-3E8D-426E-87C9-4616C3617F15}"/>
              </a:ext>
            </a:extLst>
          </p:cNvPr>
          <p:cNvSpPr/>
          <p:nvPr/>
        </p:nvSpPr>
        <p:spPr>
          <a:xfrm>
            <a:off x="6588224" y="2124775"/>
            <a:ext cx="58114" cy="58114"/>
          </a:xfrm>
          <a:prstGeom prst="plus">
            <a:avLst>
              <a:gd name="adj" fmla="val 3964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04482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2207</Words>
  <Application>Microsoft Office PowerPoint</Application>
  <PresentationFormat>화면 슬라이드 쇼(16:9)</PresentationFormat>
  <Paragraphs>726</Paragraphs>
  <Slides>42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Malgun Gothic</vt:lpstr>
      <vt:lpstr>Malgun Gothic</vt:lpstr>
      <vt:lpstr>Arial</vt:lpstr>
      <vt:lpstr>표지</vt:lpstr>
      <vt:lpstr>간지등</vt:lpstr>
      <vt:lpstr>1_디자인 사용자 지정</vt:lpstr>
      <vt:lpstr>웹페이지 기획</vt:lpstr>
      <vt:lpstr>Document History</vt:lpstr>
      <vt:lpstr>Index</vt:lpstr>
      <vt:lpstr>1. Information Architecture</vt:lpstr>
      <vt:lpstr>Information Architecture</vt:lpstr>
      <vt:lpstr>2. Framwork</vt:lpstr>
      <vt:lpstr>티티카카 Home 화면구조</vt:lpstr>
      <vt:lpstr>3. Main</vt:lpstr>
      <vt:lpstr>티티카카</vt:lpstr>
      <vt:lpstr>티티카카</vt:lpstr>
      <vt:lpstr>티티카카</vt:lpstr>
      <vt:lpstr>알폰스테크 주식회사</vt:lpstr>
      <vt:lpstr>알폰스테크 주식회사</vt:lpstr>
      <vt:lpstr>컴투스</vt:lpstr>
      <vt:lpstr>컴투스</vt:lpstr>
      <vt:lpstr>컴투스</vt:lpstr>
      <vt:lpstr>컴투스</vt:lpstr>
      <vt:lpstr>컴투스</vt:lpstr>
      <vt:lpstr>샤나</vt:lpstr>
      <vt:lpstr>스카이 디지탈</vt:lpstr>
      <vt:lpstr>스카이 디지탈</vt:lpstr>
      <vt:lpstr>스카이 디지탈</vt:lpstr>
      <vt:lpstr>스카이디지탈쇼핑몰</vt:lpstr>
      <vt:lpstr>스카이디지탈쇼핑몰</vt:lpstr>
      <vt:lpstr>4. Sub</vt:lpstr>
      <vt:lpstr>엠씨케이 주식회사</vt:lpstr>
      <vt:lpstr>알폰스테크 주식회사</vt:lpstr>
      <vt:lpstr>컴투스</vt:lpstr>
      <vt:lpstr>샤나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명 건희</cp:lastModifiedBy>
  <cp:revision>183</cp:revision>
  <dcterms:created xsi:type="dcterms:W3CDTF">2006-10-05T04:04:58Z</dcterms:created>
  <dcterms:modified xsi:type="dcterms:W3CDTF">2021-08-21T13:03:33Z</dcterms:modified>
</cp:coreProperties>
</file>