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1" r:id="rId8"/>
    <p:sldId id="260" r:id="rId9"/>
    <p:sldId id="271" r:id="rId10"/>
    <p:sldId id="266" r:id="rId11"/>
    <p:sldId id="268" r:id="rId12"/>
    <p:sldId id="311" r:id="rId13"/>
    <p:sldId id="312" r:id="rId14"/>
    <p:sldId id="285" r:id="rId15"/>
    <p:sldId id="291" r:id="rId16"/>
    <p:sldId id="31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6F6F6"/>
    <a:srgbClr val="E46C0A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276" autoAdjust="0"/>
  </p:normalViewPr>
  <p:slideViewPr>
    <p:cSldViewPr>
      <p:cViewPr>
        <p:scale>
          <a:sx n="125" d="100"/>
          <a:sy n="125" d="100"/>
        </p:scale>
        <p:origin x="1194" y="354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5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1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3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스카이 </a:t>
            </a:r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디지탈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 기획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Ver.1.4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웹페이지 기획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2021.08.20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명건희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5E21E-591F-4DF3-B646-399624E01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" t="-2" r="2867" b="-3376"/>
          <a:stretch/>
        </p:blipFill>
        <p:spPr>
          <a:xfrm>
            <a:off x="0" y="267494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1E456-9F26-4792-9F04-4894B5BFA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r="11176"/>
          <a:stretch/>
        </p:blipFill>
        <p:spPr>
          <a:xfrm>
            <a:off x="2685" y="263703"/>
            <a:ext cx="9141316" cy="48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4.2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알폰스테크</a:t>
            </a:r>
            <a:r>
              <a:rPr lang="ko-KR" altLang="en-US" strike="sngStrike" dirty="0">
                <a:solidFill>
                  <a:schemeClr val="bg1">
                    <a:lumMod val="85000"/>
                  </a:schemeClr>
                </a:solidFill>
              </a:rPr>
              <a:t> 주식회사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4.3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컴투스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4.4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샤나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4.5 </a:t>
            </a:r>
            <a:r>
              <a:rPr lang="ko-KR" altLang="en-US" strike="sngStrike" dirty="0" err="1">
                <a:solidFill>
                  <a:schemeClr val="bg1">
                    <a:lumMod val="85000"/>
                  </a:schemeClr>
                </a:solidFill>
              </a:rPr>
              <a:t>스카이디지탈</a:t>
            </a:r>
            <a:endParaRPr lang="en-US" altLang="ko-KR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5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상품</a:t>
            </a:r>
            <a:r>
              <a:rPr lang="en-US" altLang="ko-KR" dirty="0"/>
              <a:t>&amp;</a:t>
            </a:r>
            <a:r>
              <a:rPr lang="ko-KR" altLang="en-US" dirty="0"/>
              <a:t>페이지 카운터 </a:t>
            </a:r>
            <a:endParaRPr lang="en-US" altLang="ko-KR" dirty="0"/>
          </a:p>
          <a:p>
            <a:r>
              <a:rPr lang="en-US" altLang="ko-KR" dirty="0"/>
              <a:t>- Total </a:t>
            </a:r>
            <a:r>
              <a:rPr lang="ko-KR" altLang="en-US" dirty="0" err="1"/>
              <a:t>상품갯수와</a:t>
            </a:r>
            <a:r>
              <a:rPr lang="ko-KR" altLang="en-US" dirty="0"/>
              <a:t> 현재 페이지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상품 이미지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&amp; 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방문자수 </a:t>
            </a:r>
            <a:r>
              <a:rPr lang="en-US" altLang="ko-KR" dirty="0"/>
              <a:t>&amp; </a:t>
            </a:r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페이지를 방문한 방문자수와 상세페이지 작성 일자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756291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FCBB3-05C1-46E3-AD74-0E8515CC42EB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E1354-FA0A-426A-9140-B3F3BCE77940}"/>
              </a:ext>
            </a:extLst>
          </p:cNvPr>
          <p:cNvSpPr txBox="1"/>
          <p:nvPr/>
        </p:nvSpPr>
        <p:spPr>
          <a:xfrm>
            <a:off x="57804" y="924554"/>
            <a:ext cx="956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티티카카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제품정보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D47B6B-9A20-4C12-8F38-DE548D267F24}"/>
              </a:ext>
            </a:extLst>
          </p:cNvPr>
          <p:cNvGrpSpPr/>
          <p:nvPr/>
        </p:nvGrpSpPr>
        <p:grpSpPr>
          <a:xfrm>
            <a:off x="169963" y="1325077"/>
            <a:ext cx="5122480" cy="3789584"/>
            <a:chOff x="981203" y="728475"/>
            <a:chExt cx="5122480" cy="378958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D2A1C6-BF6B-4216-8C98-07CFB2B5193B}"/>
                </a:ext>
              </a:extLst>
            </p:cNvPr>
            <p:cNvSpPr/>
            <p:nvPr/>
          </p:nvSpPr>
          <p:spPr>
            <a:xfrm>
              <a:off x="982993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EE89B9D-5C8D-4C6B-AACA-7B14C2B6A666}"/>
                </a:ext>
              </a:extLst>
            </p:cNvPr>
            <p:cNvGrpSpPr/>
            <p:nvPr/>
          </p:nvGrpSpPr>
          <p:grpSpPr>
            <a:xfrm>
              <a:off x="982993" y="728475"/>
              <a:ext cx="1549774" cy="835164"/>
              <a:chOff x="99752" y="915566"/>
              <a:chExt cx="6711719" cy="202104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D63A10B-DE55-4DBA-A386-897D754A516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9A9C94A-FCF3-4E00-82AF-F5203CC0E721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DFB7CE8-FA0C-49E7-9A21-CD06DE3F3A80}"/>
                </a:ext>
              </a:extLst>
            </p:cNvPr>
            <p:cNvSpPr/>
            <p:nvPr/>
          </p:nvSpPr>
          <p:spPr>
            <a:xfrm>
              <a:off x="982993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BD787D-F609-471D-B0AD-0F098E3E3D64}"/>
                </a:ext>
              </a:extLst>
            </p:cNvPr>
            <p:cNvSpPr/>
            <p:nvPr/>
          </p:nvSpPr>
          <p:spPr>
            <a:xfrm>
              <a:off x="2745078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7C03333-F50A-4113-A660-D65861725850}"/>
                </a:ext>
              </a:extLst>
            </p:cNvPr>
            <p:cNvGrpSpPr/>
            <p:nvPr/>
          </p:nvGrpSpPr>
          <p:grpSpPr>
            <a:xfrm>
              <a:off x="2745078" y="728475"/>
              <a:ext cx="1549774" cy="835164"/>
              <a:chOff x="99752" y="915566"/>
              <a:chExt cx="6711719" cy="202104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67AECEC-1B0D-440E-BC9D-8B75A1D6B82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0F6AE88-63C4-4A50-ACE2-98A6CBE50D6B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9D64A9-4687-472C-8725-FAE38EBCA463}"/>
                </a:ext>
              </a:extLst>
            </p:cNvPr>
            <p:cNvSpPr/>
            <p:nvPr/>
          </p:nvSpPr>
          <p:spPr>
            <a:xfrm>
              <a:off x="2745078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4728CC-EF52-4759-9F24-65526CF0AA73}"/>
                </a:ext>
              </a:extLst>
            </p:cNvPr>
            <p:cNvSpPr/>
            <p:nvPr/>
          </p:nvSpPr>
          <p:spPr>
            <a:xfrm>
              <a:off x="4546880" y="728475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FD2FB3B-2D81-4EF5-9C37-E6F6FD42B118}"/>
                </a:ext>
              </a:extLst>
            </p:cNvPr>
            <p:cNvGrpSpPr/>
            <p:nvPr/>
          </p:nvGrpSpPr>
          <p:grpSpPr>
            <a:xfrm>
              <a:off x="4546880" y="728475"/>
              <a:ext cx="1549774" cy="835164"/>
              <a:chOff x="99752" y="915566"/>
              <a:chExt cx="6711719" cy="202104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8059A7-9024-4A19-96EA-71EA472EEA2C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253E271-36D4-4A80-8D1C-4C78398B8D5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F58BE1E-F3C5-49F3-9750-1F25D677C426}"/>
                </a:ext>
              </a:extLst>
            </p:cNvPr>
            <p:cNvSpPr/>
            <p:nvPr/>
          </p:nvSpPr>
          <p:spPr>
            <a:xfrm>
              <a:off x="4546880" y="2289553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2028774-9A84-45A7-9C20-45DE3111B8BC}"/>
                </a:ext>
              </a:extLst>
            </p:cNvPr>
            <p:cNvSpPr/>
            <p:nvPr/>
          </p:nvSpPr>
          <p:spPr>
            <a:xfrm>
              <a:off x="982993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A7412DE-8659-41A4-AC23-E11B0B557288}"/>
                </a:ext>
              </a:extLst>
            </p:cNvPr>
            <p:cNvGrpSpPr/>
            <p:nvPr/>
          </p:nvGrpSpPr>
          <p:grpSpPr>
            <a:xfrm>
              <a:off x="982993" y="2715767"/>
              <a:ext cx="1549774" cy="835164"/>
              <a:chOff x="99752" y="915566"/>
              <a:chExt cx="6711719" cy="202104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E9515A1-13C6-4DEF-9543-BAC22E7895B1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DD2AB4D-D100-47C1-83D9-F345F730AE1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4A4E57-124D-41FE-9C17-1AAA40DD57FE}"/>
                </a:ext>
              </a:extLst>
            </p:cNvPr>
            <p:cNvSpPr/>
            <p:nvPr/>
          </p:nvSpPr>
          <p:spPr>
            <a:xfrm>
              <a:off x="982993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2C7E354-9C90-465C-8183-CB48786077F8}"/>
                </a:ext>
              </a:extLst>
            </p:cNvPr>
            <p:cNvSpPr/>
            <p:nvPr/>
          </p:nvSpPr>
          <p:spPr>
            <a:xfrm>
              <a:off x="2745078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5F783A9-C1A2-4335-AEE1-BCB66C7F3A22}"/>
                </a:ext>
              </a:extLst>
            </p:cNvPr>
            <p:cNvGrpSpPr/>
            <p:nvPr/>
          </p:nvGrpSpPr>
          <p:grpSpPr>
            <a:xfrm>
              <a:off x="2745078" y="2715767"/>
              <a:ext cx="1549774" cy="835164"/>
              <a:chOff x="99752" y="915566"/>
              <a:chExt cx="6711719" cy="202104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32C1668-1E3E-4251-B41B-654E85BD5B96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27AD724-F715-4E8D-A687-161DD1CBA666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99DC7A8-3817-4D8B-8924-E37527DD0DE1}"/>
                </a:ext>
              </a:extLst>
            </p:cNvPr>
            <p:cNvSpPr/>
            <p:nvPr/>
          </p:nvSpPr>
          <p:spPr>
            <a:xfrm>
              <a:off x="2745078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875648-CA25-41B3-80A8-AFE771D5C199}"/>
                </a:ext>
              </a:extLst>
            </p:cNvPr>
            <p:cNvSpPr/>
            <p:nvPr/>
          </p:nvSpPr>
          <p:spPr>
            <a:xfrm>
              <a:off x="4546880" y="2715767"/>
              <a:ext cx="1547984" cy="180229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A84E635F-0E82-4B5D-BF96-53CDAEFB836B}"/>
                </a:ext>
              </a:extLst>
            </p:cNvPr>
            <p:cNvGrpSpPr/>
            <p:nvPr/>
          </p:nvGrpSpPr>
          <p:grpSpPr>
            <a:xfrm>
              <a:off x="4546880" y="2715767"/>
              <a:ext cx="1549774" cy="835164"/>
              <a:chOff x="99752" y="915566"/>
              <a:chExt cx="6711719" cy="202104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3BCA545-3733-4A46-9373-142BF0C6D4BE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2D2467C-5649-47AC-833D-661FD9246AB0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3C3E1B-DEA4-4A02-8E06-9F88C5E7786B}"/>
                </a:ext>
              </a:extLst>
            </p:cNvPr>
            <p:cNvSpPr/>
            <p:nvPr/>
          </p:nvSpPr>
          <p:spPr>
            <a:xfrm>
              <a:off x="4546880" y="4276845"/>
              <a:ext cx="1547984" cy="24121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E79D6D-8CB7-4DF9-AD88-8E47C6114474}"/>
                </a:ext>
              </a:extLst>
            </p:cNvPr>
            <p:cNvSpPr txBox="1"/>
            <p:nvPr/>
          </p:nvSpPr>
          <p:spPr>
            <a:xfrm>
              <a:off x="981203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S7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서스펜션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풀샥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앞뒤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쇼바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F4ED4E-92ED-4C3C-88F4-F68D674DD425}"/>
                </a:ext>
              </a:extLst>
            </p:cNvPr>
            <p:cNvSpPr txBox="1"/>
            <p:nvPr/>
          </p:nvSpPr>
          <p:spPr>
            <a:xfrm>
              <a:off x="2741141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워커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D7 (22)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바스켓 장착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프레임 접이식 자전거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바구니 자전거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0C4FA0D-3D86-4C97-B24E-6929912B6F71}"/>
                </a:ext>
              </a:extLst>
            </p:cNvPr>
            <p:cNvSpPr txBox="1"/>
            <p:nvPr/>
          </p:nvSpPr>
          <p:spPr>
            <a:xfrm>
              <a:off x="4553909" y="156164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디스크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(22)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고속주행형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 브레이크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5FD5E4C-6E49-4BF6-86B6-6903049E63A4}"/>
                </a:ext>
              </a:extLst>
            </p:cNvPr>
            <p:cNvSpPr txBox="1"/>
            <p:nvPr/>
          </p:nvSpPr>
          <p:spPr>
            <a:xfrm>
              <a:off x="981203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M9 MD :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스핀폴딩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접이식프레임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(LT) 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기계식디스크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빅애플 타이어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4CA3124-0786-4CF0-8EBC-B77FD2D7A240}"/>
                </a:ext>
              </a:extLst>
            </p:cNvPr>
            <p:cNvSpPr txBox="1"/>
            <p:nvPr/>
          </p:nvSpPr>
          <p:spPr>
            <a:xfrm>
              <a:off x="2741141" y="3546797"/>
              <a:ext cx="154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R9 MD : 20(451)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고속주행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슈발베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ONE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타이어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B36733-008F-4C55-838C-056D3A113800}"/>
                </a:ext>
              </a:extLst>
            </p:cNvPr>
            <p:cNvSpPr txBox="1"/>
            <p:nvPr/>
          </p:nvSpPr>
          <p:spPr>
            <a:xfrm>
              <a:off x="4553909" y="3546797"/>
              <a:ext cx="154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F9 V : </a:t>
              </a:r>
              <a:r>
                <a:rPr lang="ko-KR" altLang="en-US" sz="600" b="1" dirty="0" err="1">
                  <a:solidFill>
                    <a:schemeClr val="bg1">
                      <a:lumMod val="50000"/>
                    </a:schemeClr>
                  </a:solidFill>
                </a:rPr>
                <a:t>시마노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단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알루미늄 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브레이크</a:t>
              </a:r>
              <a:r>
                <a:rPr lang="en-US" altLang="ko-KR" sz="600" b="1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b="1" dirty="0">
                  <a:solidFill>
                    <a:schemeClr val="bg1">
                      <a:lumMod val="50000"/>
                    </a:schemeClr>
                  </a:solidFill>
                </a:rPr>
                <a:t>경량형 접이식 자전거 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67BBD6-8650-4122-B3D5-8C0D66F2C3A3}"/>
              </a:ext>
            </a:extLst>
          </p:cNvPr>
          <p:cNvGrpSpPr/>
          <p:nvPr/>
        </p:nvGrpSpPr>
        <p:grpSpPr>
          <a:xfrm>
            <a:off x="5409054" y="1321377"/>
            <a:ext cx="1325709" cy="1702959"/>
            <a:chOff x="5044976" y="1318516"/>
            <a:chExt cx="1689788" cy="217064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EA8D78-FCF1-41F0-BAB1-638102A72E2E}"/>
                </a:ext>
              </a:extLst>
            </p:cNvPr>
            <p:cNvSpPr/>
            <p:nvPr/>
          </p:nvSpPr>
          <p:spPr>
            <a:xfrm>
              <a:off x="5050412" y="2255064"/>
              <a:ext cx="1684352" cy="12340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2B0053-0BE7-4375-974D-5435D1FF742D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19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5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5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BC7FDF4-E9E4-4D77-A5DA-4DDFAC00902C}"/>
                </a:ext>
              </a:extLst>
            </p:cNvPr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1531D6F-9BBA-439A-B1DF-ECCFBE6940BD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F729507-ABEA-425B-8AAA-71AA7DAEE3AC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4CC7AB-2993-4273-ABF9-E05947F3D4DE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9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      회원가입</a:t>
              </a:r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4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십자형 113">
              <a:extLst>
                <a:ext uri="{FF2B5EF4-FFF2-40B4-BE49-F238E27FC236}">
                  <a16:creationId xmlns:a16="http://schemas.microsoft.com/office/drawing/2014/main" id="{192C0DB5-5507-4F9D-A41E-493D0AF6772D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63C38BF-4AE5-4ABB-8229-BE86DDDDC1B5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9E4F8E-9A36-493D-8AA5-25E02B125432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09D641A-B1E0-4C21-AB63-BA563C23D8DC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8DFEAA0-7F81-434D-AFCA-1F750ADB4E3B}"/>
              </a:ext>
            </a:extLst>
          </p:cNvPr>
          <p:cNvSpPr txBox="1"/>
          <p:nvPr/>
        </p:nvSpPr>
        <p:spPr>
          <a:xfrm>
            <a:off x="169963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5093F-BA37-4EAD-B175-0C3B993AE2E2}"/>
              </a:ext>
            </a:extLst>
          </p:cNvPr>
          <p:cNvSpPr txBox="1"/>
          <p:nvPr/>
        </p:nvSpPr>
        <p:spPr>
          <a:xfrm>
            <a:off x="1932048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64A5D7-DB45-421C-86D2-DA48B0C22136}"/>
              </a:ext>
            </a:extLst>
          </p:cNvPr>
          <p:cNvSpPr txBox="1"/>
          <p:nvPr/>
        </p:nvSpPr>
        <p:spPr>
          <a:xfrm>
            <a:off x="3733850" y="2688626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B4FCD6-7F75-4AF2-A6CA-27E7365F0906}"/>
              </a:ext>
            </a:extLst>
          </p:cNvPr>
          <p:cNvSpPr txBox="1"/>
          <p:nvPr/>
        </p:nvSpPr>
        <p:spPr>
          <a:xfrm>
            <a:off x="169963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4BB31E-F683-4496-92BC-FC81289E3F9B}"/>
              </a:ext>
            </a:extLst>
          </p:cNvPr>
          <p:cNvSpPr txBox="1"/>
          <p:nvPr/>
        </p:nvSpPr>
        <p:spPr>
          <a:xfrm>
            <a:off x="1932048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0493145-08EF-4F25-8511-862A2F1CE500}"/>
              </a:ext>
            </a:extLst>
          </p:cNvPr>
          <p:cNvSpPr txBox="1"/>
          <p:nvPr/>
        </p:nvSpPr>
        <p:spPr>
          <a:xfrm>
            <a:off x="3733850" y="4670753"/>
            <a:ext cx="8492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티티카카모빌리티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7EC2F3-4DA6-46E0-A8FA-58FFDFF2B0F8}"/>
              </a:ext>
            </a:extLst>
          </p:cNvPr>
          <p:cNvSpPr/>
          <p:nvPr/>
        </p:nvSpPr>
        <p:spPr>
          <a:xfrm>
            <a:off x="1262" y="720177"/>
            <a:ext cx="6804248" cy="2218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BA76D99-A366-4D2D-BEF8-7CAE1FD480DD}"/>
              </a:ext>
            </a:extLst>
          </p:cNvPr>
          <p:cNvSpPr/>
          <p:nvPr/>
        </p:nvSpPr>
        <p:spPr>
          <a:xfrm>
            <a:off x="1262" y="270052"/>
            <a:ext cx="6804248" cy="44837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ABD1A21-FE33-46CB-8462-C4D86A79DAF7}"/>
              </a:ext>
            </a:extLst>
          </p:cNvPr>
          <p:cNvGrpSpPr/>
          <p:nvPr/>
        </p:nvGrpSpPr>
        <p:grpSpPr>
          <a:xfrm>
            <a:off x="83849" y="329053"/>
            <a:ext cx="1683909" cy="355419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E7AC30C-0AF7-4D3F-8363-B7F257093A2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E5494CF-FCEA-4A0B-9BD8-8FE61F58B2C8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5B78EF13-660C-4201-A9B4-57E218202F5F}"/>
              </a:ext>
            </a:extLst>
          </p:cNvPr>
          <p:cNvSpPr txBox="1"/>
          <p:nvPr/>
        </p:nvSpPr>
        <p:spPr>
          <a:xfrm>
            <a:off x="619166" y="384425"/>
            <a:ext cx="662382" cy="2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AB0234-778F-4779-8ADB-5986A66B2A1D}"/>
              </a:ext>
            </a:extLst>
          </p:cNvPr>
          <p:cNvSpPr txBox="1"/>
          <p:nvPr/>
        </p:nvSpPr>
        <p:spPr>
          <a:xfrm>
            <a:off x="333973" y="735997"/>
            <a:ext cx="278069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1657CF3-8478-4B0E-BBCC-83B3BBF68597}"/>
              </a:ext>
            </a:extLst>
          </p:cNvPr>
          <p:cNvGrpSpPr/>
          <p:nvPr/>
        </p:nvGrpSpPr>
        <p:grpSpPr>
          <a:xfrm>
            <a:off x="136470" y="779228"/>
            <a:ext cx="145563" cy="122895"/>
            <a:chOff x="205851" y="1347050"/>
            <a:chExt cx="144016" cy="14401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AC4045D-7F27-40F6-8AC4-4DD8B808C9CA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073A91-00A0-414A-A2D0-F7D3E89077C6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D6A5CD6-B011-45D1-8A5E-E0D99A70365B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021020A-3A47-4E48-BDA9-2145509C1DF1}"/>
              </a:ext>
            </a:extLst>
          </p:cNvPr>
          <p:cNvSpPr/>
          <p:nvPr/>
        </p:nvSpPr>
        <p:spPr>
          <a:xfrm>
            <a:off x="2227107" y="329568"/>
            <a:ext cx="2352556" cy="1969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24344319-26ED-402B-AFAA-8B4183A19D4E}"/>
              </a:ext>
            </a:extLst>
          </p:cNvPr>
          <p:cNvGrpSpPr/>
          <p:nvPr/>
        </p:nvGrpSpPr>
        <p:grpSpPr>
          <a:xfrm>
            <a:off x="5063007" y="329568"/>
            <a:ext cx="1726683" cy="390603"/>
            <a:chOff x="5061745" y="478012"/>
            <a:chExt cx="1726683" cy="45705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E2F78C6-F6CB-47E8-B058-93DC838F4DB5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B9CEA27-9020-439A-99C2-DCEA0FEFDF66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08BC95B-1108-4B14-B8C9-D6686B0669F5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346EF8E7-B7A8-4C6B-B33C-24D5E0107630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52F3791-F9EB-4BEA-9C74-AE60B46B511D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pic>
        <p:nvPicPr>
          <p:cNvPr id="144" name="그래픽 143" descr="돋보기 단색으로 채워진">
            <a:extLst>
              <a:ext uri="{FF2B5EF4-FFF2-40B4-BE49-F238E27FC236}">
                <a16:creationId xmlns:a16="http://schemas.microsoft.com/office/drawing/2014/main" id="{CF5F8BC3-0172-4779-8CBD-08260FC65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246" y="382389"/>
            <a:ext cx="107523" cy="91889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0755E35-4031-42ED-95C9-EAB82DCC5460}"/>
              </a:ext>
            </a:extLst>
          </p:cNvPr>
          <p:cNvSpPr txBox="1"/>
          <p:nvPr/>
        </p:nvSpPr>
        <p:spPr>
          <a:xfrm>
            <a:off x="2059181" y="534019"/>
            <a:ext cx="2802114" cy="15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0B619F-997E-4C07-B533-43F18BE36018}"/>
              </a:ext>
            </a:extLst>
          </p:cNvPr>
          <p:cNvSpPr/>
          <p:nvPr/>
        </p:nvSpPr>
        <p:spPr>
          <a:xfrm>
            <a:off x="168152" y="1113623"/>
            <a:ext cx="515416" cy="1167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6E8FF-BB41-4504-9851-E451EF553445}"/>
              </a:ext>
            </a:extLst>
          </p:cNvPr>
          <p:cNvSpPr txBox="1"/>
          <p:nvPr/>
        </p:nvSpPr>
        <p:spPr>
          <a:xfrm>
            <a:off x="107504" y="1094310"/>
            <a:ext cx="6671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Total 54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건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</a:rPr>
              <a:t>페이지</a:t>
            </a:r>
          </a:p>
        </p:txBody>
      </p:sp>
      <p:sp>
        <p:nvSpPr>
          <p:cNvPr id="147" name="모서리가 둥근 직사각형 123">
            <a:extLst>
              <a:ext uri="{FF2B5EF4-FFF2-40B4-BE49-F238E27FC236}">
                <a16:creationId xmlns:a16="http://schemas.microsoft.com/office/drawing/2014/main" id="{E1C30E1A-F396-4B35-ACDC-156E5E50EB64}"/>
              </a:ext>
            </a:extLst>
          </p:cNvPr>
          <p:cNvSpPr/>
          <p:nvPr/>
        </p:nvSpPr>
        <p:spPr>
          <a:xfrm>
            <a:off x="711373" y="108889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8" name="모서리가 둥근 직사각형 123">
            <a:extLst>
              <a:ext uri="{FF2B5EF4-FFF2-40B4-BE49-F238E27FC236}">
                <a16:creationId xmlns:a16="http://schemas.microsoft.com/office/drawing/2014/main" id="{F77BB5D5-AF8A-4A85-A115-B4EF016009AE}"/>
              </a:ext>
            </a:extLst>
          </p:cNvPr>
          <p:cNvSpPr/>
          <p:nvPr/>
        </p:nvSpPr>
        <p:spPr>
          <a:xfrm>
            <a:off x="32770" y="1275217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6F68C1-149F-490B-985D-44C663686DE3}"/>
              </a:ext>
            </a:extLst>
          </p:cNvPr>
          <p:cNvGrpSpPr/>
          <p:nvPr/>
        </p:nvGrpSpPr>
        <p:grpSpPr>
          <a:xfrm>
            <a:off x="227625" y="2919409"/>
            <a:ext cx="1407753" cy="170893"/>
            <a:chOff x="227625" y="2919409"/>
            <a:chExt cx="1407753" cy="170893"/>
          </a:xfrm>
        </p:grpSpPr>
        <p:pic>
          <p:nvPicPr>
            <p:cNvPr id="16" name="그래픽 15" descr="눈 단색으로 채워진">
              <a:extLst>
                <a:ext uri="{FF2B5EF4-FFF2-40B4-BE49-F238E27FC236}">
                  <a16:creationId xmlns:a16="http://schemas.microsoft.com/office/drawing/2014/main" id="{2438E8BD-CD54-4007-98C7-AE28E94E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0DB86D-FD5A-4D43-9474-BFC2FFB7F220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" name="그래픽 18" descr="시계 단색으로 채워진">
              <a:extLst>
                <a:ext uri="{FF2B5EF4-FFF2-40B4-BE49-F238E27FC236}">
                  <a16:creationId xmlns:a16="http://schemas.microsoft.com/office/drawing/2014/main" id="{75EB46BB-D025-414E-8A68-22A4D186B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6F394D3-7037-4BB7-B216-BF1A2FE92A8C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811AE8C-6AAC-47D9-8174-32A12C3F57B0}"/>
              </a:ext>
            </a:extLst>
          </p:cNvPr>
          <p:cNvGrpSpPr/>
          <p:nvPr/>
        </p:nvGrpSpPr>
        <p:grpSpPr>
          <a:xfrm>
            <a:off x="1995632" y="2919409"/>
            <a:ext cx="1407753" cy="170893"/>
            <a:chOff x="227625" y="2919409"/>
            <a:chExt cx="1407753" cy="170893"/>
          </a:xfrm>
        </p:grpSpPr>
        <p:pic>
          <p:nvPicPr>
            <p:cNvPr id="152" name="그래픽 151" descr="눈 단색으로 채워진">
              <a:extLst>
                <a:ext uri="{FF2B5EF4-FFF2-40B4-BE49-F238E27FC236}">
                  <a16:creationId xmlns:a16="http://schemas.microsoft.com/office/drawing/2014/main" id="{1CC0E1CA-CA39-4682-B1D7-7D95A4D6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18B6D9D-D4D1-4CB4-B2A6-5C56CA1B0D06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4" name="그래픽 153" descr="시계 단색으로 채워진">
              <a:extLst>
                <a:ext uri="{FF2B5EF4-FFF2-40B4-BE49-F238E27FC236}">
                  <a16:creationId xmlns:a16="http://schemas.microsoft.com/office/drawing/2014/main" id="{E15C76B2-80ED-4448-B82C-BB05306B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6DF3E81-83CB-43BF-AE26-A634F18ACAF3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F28384A-3EFE-43C4-B6BD-D48BD6B38758}"/>
              </a:ext>
            </a:extLst>
          </p:cNvPr>
          <p:cNvGrpSpPr/>
          <p:nvPr/>
        </p:nvGrpSpPr>
        <p:grpSpPr>
          <a:xfrm>
            <a:off x="3813679" y="2919409"/>
            <a:ext cx="1407753" cy="170893"/>
            <a:chOff x="227625" y="2919409"/>
            <a:chExt cx="1407753" cy="170893"/>
          </a:xfrm>
        </p:grpSpPr>
        <p:pic>
          <p:nvPicPr>
            <p:cNvPr id="157" name="그래픽 156" descr="눈 단색으로 채워진">
              <a:extLst>
                <a:ext uri="{FF2B5EF4-FFF2-40B4-BE49-F238E27FC236}">
                  <a16:creationId xmlns:a16="http://schemas.microsoft.com/office/drawing/2014/main" id="{9D72EB86-2B62-4969-A11F-24F1C9B6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707F2C6-7C15-4237-A2F3-52BD99117454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9" name="그래픽 158" descr="시계 단색으로 채워진">
              <a:extLst>
                <a:ext uri="{FF2B5EF4-FFF2-40B4-BE49-F238E27FC236}">
                  <a16:creationId xmlns:a16="http://schemas.microsoft.com/office/drawing/2014/main" id="{DDD86829-29BE-4DEA-A003-DFB3C717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7F2919-7439-40C0-AD89-099C0E8D28E9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593DB46-7C2F-441F-80D3-F0B98C5B7E83}"/>
              </a:ext>
            </a:extLst>
          </p:cNvPr>
          <p:cNvGrpSpPr/>
          <p:nvPr/>
        </p:nvGrpSpPr>
        <p:grpSpPr>
          <a:xfrm>
            <a:off x="227625" y="4911381"/>
            <a:ext cx="1407753" cy="170893"/>
            <a:chOff x="227625" y="2919409"/>
            <a:chExt cx="1407753" cy="170893"/>
          </a:xfrm>
        </p:grpSpPr>
        <p:pic>
          <p:nvPicPr>
            <p:cNvPr id="162" name="그래픽 161" descr="눈 단색으로 채워진">
              <a:extLst>
                <a:ext uri="{FF2B5EF4-FFF2-40B4-BE49-F238E27FC236}">
                  <a16:creationId xmlns:a16="http://schemas.microsoft.com/office/drawing/2014/main" id="{A6BE1492-517F-4F26-B44A-21735401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907146D-F197-48B7-AF89-8B9994183BC2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4" name="그래픽 163" descr="시계 단색으로 채워진">
              <a:extLst>
                <a:ext uri="{FF2B5EF4-FFF2-40B4-BE49-F238E27FC236}">
                  <a16:creationId xmlns:a16="http://schemas.microsoft.com/office/drawing/2014/main" id="{48BC097D-04C8-4A5A-BE07-92973BC8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85791DC-7326-45C6-97E5-19097DEADE5A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BAE4DC8-110E-4DFA-8F84-F3D4A9B3E35E}"/>
              </a:ext>
            </a:extLst>
          </p:cNvPr>
          <p:cNvGrpSpPr/>
          <p:nvPr/>
        </p:nvGrpSpPr>
        <p:grpSpPr>
          <a:xfrm>
            <a:off x="1995632" y="4911381"/>
            <a:ext cx="1407753" cy="170893"/>
            <a:chOff x="227625" y="2919409"/>
            <a:chExt cx="1407753" cy="170893"/>
          </a:xfrm>
        </p:grpSpPr>
        <p:pic>
          <p:nvPicPr>
            <p:cNvPr id="167" name="그래픽 166" descr="눈 단색으로 채워진">
              <a:extLst>
                <a:ext uri="{FF2B5EF4-FFF2-40B4-BE49-F238E27FC236}">
                  <a16:creationId xmlns:a16="http://schemas.microsoft.com/office/drawing/2014/main" id="{AE038069-4018-4205-86C5-BCD4D1B0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BE2935-23B9-4F5E-9DFE-C81A9C467DFD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9" name="그래픽 168" descr="시계 단색으로 채워진">
              <a:extLst>
                <a:ext uri="{FF2B5EF4-FFF2-40B4-BE49-F238E27FC236}">
                  <a16:creationId xmlns:a16="http://schemas.microsoft.com/office/drawing/2014/main" id="{B24AB345-FDF9-47CF-8623-27EC58AE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956CC7D-2619-465E-ADE2-506A09E74671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3E88145-D097-49FF-8B5D-36DE62E81DD3}"/>
              </a:ext>
            </a:extLst>
          </p:cNvPr>
          <p:cNvGrpSpPr/>
          <p:nvPr/>
        </p:nvGrpSpPr>
        <p:grpSpPr>
          <a:xfrm>
            <a:off x="3813679" y="4911381"/>
            <a:ext cx="1407753" cy="170893"/>
            <a:chOff x="227625" y="2919409"/>
            <a:chExt cx="1407753" cy="170893"/>
          </a:xfrm>
        </p:grpSpPr>
        <p:pic>
          <p:nvPicPr>
            <p:cNvPr id="172" name="그래픽 171" descr="눈 단색으로 채워진">
              <a:extLst>
                <a:ext uri="{FF2B5EF4-FFF2-40B4-BE49-F238E27FC236}">
                  <a16:creationId xmlns:a16="http://schemas.microsoft.com/office/drawing/2014/main" id="{982C6430-0612-4351-B502-8405B72C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7625" y="2931468"/>
              <a:ext cx="144338" cy="144338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D2165E7-BB64-4704-8630-01FD691CC7D1}"/>
                </a:ext>
              </a:extLst>
            </p:cNvPr>
            <p:cNvSpPr txBox="1"/>
            <p:nvPr/>
          </p:nvSpPr>
          <p:spPr>
            <a:xfrm>
              <a:off x="328702" y="2920877"/>
              <a:ext cx="29046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706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74" name="그래픽 173" descr="시계 단색으로 채워진">
              <a:extLst>
                <a:ext uri="{FF2B5EF4-FFF2-40B4-BE49-F238E27FC236}">
                  <a16:creationId xmlns:a16="http://schemas.microsoft.com/office/drawing/2014/main" id="{29451A7A-D3C2-4F47-8252-CA7BB093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2130" y="2921401"/>
              <a:ext cx="168901" cy="168901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8718FD4-6517-4916-AA66-1CA2F1B2B0F4}"/>
                </a:ext>
              </a:extLst>
            </p:cNvPr>
            <p:cNvSpPr txBox="1"/>
            <p:nvPr/>
          </p:nvSpPr>
          <p:spPr>
            <a:xfrm>
              <a:off x="1278713" y="2919409"/>
              <a:ext cx="356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</a:rPr>
                <a:t>08-02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6" name="모서리가 둥근 직사각형 123">
            <a:extLst>
              <a:ext uri="{FF2B5EF4-FFF2-40B4-BE49-F238E27FC236}">
                <a16:creationId xmlns:a16="http://schemas.microsoft.com/office/drawing/2014/main" id="{98858BEF-5ED4-4B35-9392-0C756CC98036}"/>
              </a:ext>
            </a:extLst>
          </p:cNvPr>
          <p:cNvSpPr/>
          <p:nvPr/>
        </p:nvSpPr>
        <p:spPr>
          <a:xfrm>
            <a:off x="8898" y="2890628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3096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–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4.1.1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E28296-E36C-4EC8-90A6-E8B1117E5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7" r="4807"/>
          <a:stretch/>
        </p:blipFill>
        <p:spPr>
          <a:xfrm>
            <a:off x="0" y="245182"/>
            <a:ext cx="9144000" cy="49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31451"/>
              </p:ext>
            </p:extLst>
          </p:nvPr>
        </p:nvGraphicFramePr>
        <p:xfrm>
          <a:off x="217612" y="622201"/>
          <a:ext cx="8631436" cy="3815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명건희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v1.1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2021.03.08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3.5.1</a:t>
                      </a:r>
                      <a:r>
                        <a:rPr lang="en-US" altLang="ko-KR" sz="90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페이지 수정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페이지 슬라이드 반영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v1.2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2021.03.12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4.5.1P, 4.5.2P, 4.5.3P, 4.5.4P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서브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고객지원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v1.3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2021.03.15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로그인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폼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v1.4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sng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2021.03.17</a:t>
                      </a:r>
                      <a:endParaRPr lang="ko-KR" altLang="en-US" sz="900" strike="sng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회원가입 페이지 추가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주소 클릭 시 다음 </a:t>
                      </a:r>
                      <a:r>
                        <a:rPr lang="en-US" altLang="ko-KR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b="0" strike="sng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반영</a:t>
                      </a:r>
                      <a:endParaRPr lang="en-US" altLang="ko-KR" sz="900" b="0" strike="sngStrike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1.1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티티카카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Basic frame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2.1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Sub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latin typeface="+mn-ea"/>
                <a:cs typeface="Tahoma" pitchFamily="34" charset="0"/>
              </a:rPr>
              <a:t>4.1 </a:t>
            </a:r>
            <a:r>
              <a:rPr lang="ko-KR" altLang="en-US" sz="1050" dirty="0" err="1">
                <a:latin typeface="+mn-ea"/>
                <a:cs typeface="Tahoma" pitchFamily="34" charset="0"/>
              </a:rPr>
              <a:t>티티카카</a:t>
            </a:r>
            <a:endParaRPr lang="en-US" altLang="ko-KR" sz="1050" dirty="0"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endParaRPr lang="en-US" altLang="ko-KR" sz="1050" dirty="0">
              <a:latin typeface="+mn-ea"/>
            </a:endParaRPr>
          </a:p>
          <a:p>
            <a:pPr lvl="0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cxnSpLocks/>
            <a:stCxn id="22" idx="2"/>
            <a:endCxn id="56" idx="0"/>
          </p:cNvCxnSpPr>
          <p:nvPr/>
        </p:nvCxnSpPr>
        <p:spPr>
          <a:xfrm flipH="1">
            <a:off x="1537486" y="2484884"/>
            <a:ext cx="3370" cy="12270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제품정보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회원정보찾기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13546" y="2672855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제품정보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10622" y="3022437"/>
            <a:ext cx="107161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solidFill>
                  <a:schemeClr val="tx1"/>
                </a:solidFill>
                <a:latin typeface="+mn-ea"/>
              </a:rPr>
              <a:t>티티카카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동영상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951547" y="3369519"/>
            <a:ext cx="117883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활용정보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62" idx="0"/>
          </p:cNvCxnSpPr>
          <p:nvPr/>
        </p:nvCxnSpPr>
        <p:spPr>
          <a:xfrm>
            <a:off x="2981016" y="2484884"/>
            <a:ext cx="8346" cy="163178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고객지원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408181" y="302096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보장정책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408181" y="3382912"/>
            <a:ext cx="116236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유지보수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52" idx="0"/>
          </p:cNvCxnSpPr>
          <p:nvPr/>
        </p:nvCxnSpPr>
        <p:spPr>
          <a:xfrm>
            <a:off x="5933344" y="2486359"/>
            <a:ext cx="8346" cy="16228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브랜드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19939" y="2679537"/>
            <a:ext cx="104350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브랜드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343416" y="3022437"/>
            <a:ext cx="119654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걸어온길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343417" y="3384387"/>
            <a:ext cx="119654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생산공장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cxnSpLocks/>
            <a:stCxn id="156" idx="2"/>
            <a:endCxn id="70" idx="0"/>
          </p:cNvCxnSpPr>
          <p:nvPr/>
        </p:nvCxnSpPr>
        <p:spPr>
          <a:xfrm>
            <a:off x="4328897" y="2484884"/>
            <a:ext cx="8346" cy="5325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판매정보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구입안내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구매 내역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303500" y="4109236"/>
            <a:ext cx="127638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휘슬러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서브브랜드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회원인증화면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396187" y="3744862"/>
            <a:ext cx="118635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전기자전거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규정</a:t>
            </a: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879405" y="30173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판매점</a:t>
            </a:r>
          </a:p>
        </p:txBody>
      </p:sp>
      <p:sp>
        <p:nvSpPr>
          <p:cNvPr id="56" name="모서리가 둥근 직사각형 115">
            <a:extLst>
              <a:ext uri="{FF2B5EF4-FFF2-40B4-BE49-F238E27FC236}">
                <a16:creationId xmlns:a16="http://schemas.microsoft.com/office/drawing/2014/main" id="{20AA90C4-5C63-4C66-A520-58A719885ECE}"/>
              </a:ext>
            </a:extLst>
          </p:cNvPr>
          <p:cNvSpPr/>
          <p:nvPr/>
        </p:nvSpPr>
        <p:spPr bwMode="auto">
          <a:xfrm>
            <a:off x="944589" y="3711969"/>
            <a:ext cx="118579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티티카카</a:t>
            </a:r>
            <a:r>
              <a:rPr lang="ko-KR" altLang="en-US" sz="900" dirty="0">
                <a:latin typeface="+mn-ea"/>
              </a:rPr>
              <a:t> 기술정보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59">
            <a:extLst>
              <a:ext uri="{FF2B5EF4-FFF2-40B4-BE49-F238E27FC236}">
                <a16:creationId xmlns:a16="http://schemas.microsoft.com/office/drawing/2014/main" id="{6E99CCD6-538E-4404-AFE1-773A2EF9B988}"/>
              </a:ext>
            </a:extLst>
          </p:cNvPr>
          <p:cNvSpPr/>
          <p:nvPr/>
        </p:nvSpPr>
        <p:spPr bwMode="auto">
          <a:xfrm>
            <a:off x="2531524" y="4116671"/>
            <a:ext cx="915676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AS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기술문의</a:t>
            </a:r>
          </a:p>
        </p:txBody>
      </p:sp>
      <p:sp>
        <p:nvSpPr>
          <p:cNvPr id="67" name="모서리가 둥근 직사각형 149">
            <a:extLst>
              <a:ext uri="{FF2B5EF4-FFF2-40B4-BE49-F238E27FC236}">
                <a16:creationId xmlns:a16="http://schemas.microsoft.com/office/drawing/2014/main" id="{02F2693E-E252-42C0-9486-A3B38D260966}"/>
              </a:ext>
            </a:extLst>
          </p:cNvPr>
          <p:cNvSpPr/>
          <p:nvPr/>
        </p:nvSpPr>
        <p:spPr bwMode="auto">
          <a:xfrm>
            <a:off x="5608226" y="3741044"/>
            <a:ext cx="66692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회사소개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F42BDF-8D19-48E7-9B99-AD235E4E3502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Basic frame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티티카카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7155C-99F5-409C-9181-2D752E3E757A}"/>
              </a:ext>
            </a:extLst>
          </p:cNvPr>
          <p:cNvGrpSpPr/>
          <p:nvPr/>
        </p:nvGrpSpPr>
        <p:grpSpPr>
          <a:xfrm>
            <a:off x="87977" y="663041"/>
            <a:ext cx="6731923" cy="803496"/>
            <a:chOff x="87977" y="663041"/>
            <a:chExt cx="6731923" cy="803496"/>
          </a:xfrm>
        </p:grpSpPr>
        <p:sp>
          <p:nvSpPr>
            <p:cNvPr id="3" name="직사각형 2"/>
            <p:cNvSpPr/>
            <p:nvPr/>
          </p:nvSpPr>
          <p:spPr>
            <a:xfrm>
              <a:off x="87977" y="663041"/>
              <a:ext cx="6731923" cy="80349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FE614A8-0F8B-4457-9184-42ACB80C267A}"/>
                </a:ext>
              </a:extLst>
            </p:cNvPr>
            <p:cNvGrpSpPr/>
            <p:nvPr/>
          </p:nvGrpSpPr>
          <p:grpSpPr>
            <a:xfrm>
              <a:off x="169686" y="724783"/>
              <a:ext cx="1666010" cy="371932"/>
              <a:chOff x="179512" y="411510"/>
              <a:chExt cx="1296144" cy="43204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2A93C5A-874B-4B99-8BB6-625F1315F63F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sz="1200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44BFAD5-969A-4D3F-ADB1-989E341DE2E0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D64DEC-267B-4218-B814-2334118163D6}"/>
                </a:ext>
              </a:extLst>
            </p:cNvPr>
            <p:cNvSpPr txBox="1"/>
            <p:nvPr/>
          </p:nvSpPr>
          <p:spPr>
            <a:xfrm>
              <a:off x="699313" y="782728"/>
              <a:ext cx="655341" cy="2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99EE55-0E5C-4764-8A17-BB6B9529D41A}"/>
                </a:ext>
              </a:extLst>
            </p:cNvPr>
            <p:cNvSpPr txBox="1"/>
            <p:nvPr/>
          </p:nvSpPr>
          <p:spPr>
            <a:xfrm>
              <a:off x="417151" y="1168349"/>
              <a:ext cx="2751142" cy="20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제품정보    고객지원      판매정보      브랜드</a:t>
              </a:r>
              <a:endParaRPr lang="ko-KR" altLang="en-US" sz="900" b="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5822AC8-E514-47E9-BDAA-5528DD09B150}"/>
                </a:ext>
              </a:extLst>
            </p:cNvPr>
            <p:cNvGrpSpPr/>
            <p:nvPr/>
          </p:nvGrpSpPr>
          <p:grpSpPr>
            <a:xfrm>
              <a:off x="223732" y="1207112"/>
              <a:ext cx="144016" cy="128605"/>
              <a:chOff x="205851" y="1347050"/>
              <a:chExt cx="144016" cy="144016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D88FDD-BC2E-4083-A07E-7FF5B8683D04}"/>
                  </a:ext>
                </a:extLst>
              </p:cNvPr>
              <p:cNvCxnSpPr/>
              <p:nvPr/>
            </p:nvCxnSpPr>
            <p:spPr>
              <a:xfrm>
                <a:off x="205851" y="1347050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5714F2A-0A8A-4D8F-9A7A-D9DC8831C042}"/>
                  </a:ext>
                </a:extLst>
              </p:cNvPr>
              <p:cNvCxnSpPr/>
              <p:nvPr/>
            </p:nvCxnSpPr>
            <p:spPr>
              <a:xfrm>
                <a:off x="205851" y="1419058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96641D0-4DA1-4FE1-B9E6-73DA980A1195}"/>
                  </a:ext>
                </a:extLst>
              </p:cNvPr>
              <p:cNvCxnSpPr/>
              <p:nvPr/>
            </p:nvCxnSpPr>
            <p:spPr>
              <a:xfrm>
                <a:off x="205851" y="1491066"/>
                <a:ext cx="144016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CB7624E-91AA-4321-A184-BCD929C14F9A}"/>
                </a:ext>
              </a:extLst>
            </p:cNvPr>
            <p:cNvSpPr/>
            <p:nvPr/>
          </p:nvSpPr>
          <p:spPr>
            <a:xfrm>
              <a:off x="2290163" y="798843"/>
              <a:ext cx="2327550" cy="2061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검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색어를 입력해주세요 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90C0D5-0C70-4F9A-9822-1B21BEB86EBC}"/>
                </a:ext>
              </a:extLst>
            </p:cNvPr>
            <p:cNvSpPr/>
            <p:nvPr/>
          </p:nvSpPr>
          <p:spPr>
            <a:xfrm>
              <a:off x="5177793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354A570-D48F-4649-B644-5D72C2E88373}"/>
                </a:ext>
              </a:extLst>
            </p:cNvPr>
            <p:cNvSpPr/>
            <p:nvPr/>
          </p:nvSpPr>
          <p:spPr>
            <a:xfrm>
              <a:off x="5551825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F571D3D-9378-4A7E-B3A5-ED3717762919}"/>
                </a:ext>
              </a:extLst>
            </p:cNvPr>
            <p:cNvSpPr/>
            <p:nvPr/>
          </p:nvSpPr>
          <p:spPr>
            <a:xfrm>
              <a:off x="5924168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1010E3B-5F7B-4A96-9633-206431052699}"/>
                </a:ext>
              </a:extLst>
            </p:cNvPr>
            <p:cNvSpPr/>
            <p:nvPr/>
          </p:nvSpPr>
          <p:spPr>
            <a:xfrm>
              <a:off x="6290160" y="699542"/>
              <a:ext cx="288032" cy="257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8178A-7D9C-4B31-9938-321DD72880B0}"/>
                </a:ext>
              </a:extLst>
            </p:cNvPr>
            <p:cNvSpPr txBox="1"/>
            <p:nvPr/>
          </p:nvSpPr>
          <p:spPr>
            <a:xfrm>
              <a:off x="5095919" y="983398"/>
              <a:ext cx="1708329" cy="15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공지사항      유지보수     구입안내      히스토리</a:t>
              </a:r>
            </a:p>
          </p:txBody>
        </p: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로고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홈화면으로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검색창</a:t>
            </a:r>
            <a:r>
              <a:rPr lang="en-US" altLang="ko-KR" dirty="0"/>
              <a:t>, </a:t>
            </a:r>
            <a:r>
              <a:rPr lang="ko-KR" altLang="en-US" dirty="0"/>
              <a:t>검색버튼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사이트 내 검색기능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빠른메뉴</a:t>
            </a:r>
            <a:r>
              <a:rPr lang="ko-KR" altLang="en-US" dirty="0"/>
              <a:t> 아이콘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아이콘 </a:t>
            </a:r>
            <a:r>
              <a:rPr lang="ko-KR" altLang="en-US" dirty="0" err="1"/>
              <a:t>클릭시</a:t>
            </a:r>
            <a:r>
              <a:rPr lang="ko-KR" altLang="en-US" dirty="0"/>
              <a:t> 각각의 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전체메뉴아이콘</a:t>
            </a:r>
            <a:r>
              <a:rPr lang="en-US" altLang="ko-KR" dirty="0"/>
              <a:t>, </a:t>
            </a:r>
            <a:r>
              <a:rPr lang="ko-KR" altLang="en-US" dirty="0"/>
              <a:t>최상위메뉴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가장 왼쪽에 전체메뉴 아이콘 </a:t>
            </a:r>
            <a:r>
              <a:rPr lang="ko-KR" altLang="en-US" dirty="0" err="1"/>
              <a:t>클릭시</a:t>
            </a:r>
            <a:r>
              <a:rPr lang="ko-KR" altLang="en-US" dirty="0"/>
              <a:t> 전체메뉴로 확장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메뉴에 마우스 올릴 시 서브메뉴 활성화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메뉴바</a:t>
            </a:r>
            <a:r>
              <a:rPr lang="ko-KR" altLang="en-US" dirty="0"/>
              <a:t> 파란색 계열</a:t>
            </a:r>
            <a:r>
              <a:rPr lang="en-US" altLang="ko-KR" dirty="0"/>
              <a:t>, </a:t>
            </a:r>
            <a:r>
              <a:rPr lang="ko-KR" altLang="en-US" dirty="0"/>
              <a:t>메뉴명은 흰색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서브메뉴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Footer</a:t>
            </a:r>
            <a:r>
              <a:rPr lang="ko-KR" altLang="en-US" dirty="0"/>
              <a:t>에 </a:t>
            </a:r>
            <a:r>
              <a:rPr lang="ko-KR" altLang="en-US" dirty="0" err="1"/>
              <a:t>메뉴작성하고</a:t>
            </a:r>
            <a:r>
              <a:rPr lang="ko-KR" altLang="en-US" dirty="0"/>
              <a:t> 해당링크 연결 </a:t>
            </a:r>
            <a:r>
              <a:rPr lang="en-US" altLang="ko-KR" dirty="0"/>
              <a:t>_self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상호명</a:t>
            </a:r>
            <a:r>
              <a:rPr lang="en-US" altLang="ko-KR" dirty="0"/>
              <a:t>,</a:t>
            </a:r>
            <a:r>
              <a:rPr lang="ko-KR" altLang="en-US" dirty="0"/>
              <a:t> 사업자등록번호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링크</a:t>
            </a:r>
            <a:r>
              <a:rPr lang="en-US" altLang="ko-KR" dirty="0"/>
              <a:t>x),</a:t>
            </a:r>
          </a:p>
          <a:p>
            <a:pPr marL="0" indent="0">
              <a:buNone/>
            </a:pPr>
            <a:r>
              <a:rPr lang="en-US" altLang="ko-KR" dirty="0"/>
              <a:t>Copyright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frame -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40529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D08642-F5D5-459A-9076-806309D330F9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752" y="380297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629913"/>
            <a:ext cx="2311092" cy="205142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0CA32E-089B-4658-99D4-99684DC128D9}"/>
              </a:ext>
            </a:extLst>
          </p:cNvPr>
          <p:cNvSpPr/>
          <p:nvPr/>
        </p:nvSpPr>
        <p:spPr>
          <a:xfrm>
            <a:off x="87977" y="1911137"/>
            <a:ext cx="6731924" cy="80349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301183-E180-4122-B2AB-88B283080C07}"/>
              </a:ext>
            </a:extLst>
          </p:cNvPr>
          <p:cNvGrpSpPr/>
          <p:nvPr/>
        </p:nvGrpSpPr>
        <p:grpSpPr>
          <a:xfrm>
            <a:off x="169686" y="1972879"/>
            <a:ext cx="1666010" cy="371932"/>
            <a:chOff x="179512" y="411510"/>
            <a:chExt cx="1296144" cy="43204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408B5-09A8-45D0-8E25-116B5CAD4414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121C786-05BE-4EE0-BFFE-0C3C369A2B7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C5A543A-4B44-45C5-BBDF-75E9111DEEA1}"/>
              </a:ext>
            </a:extLst>
          </p:cNvPr>
          <p:cNvSpPr txBox="1"/>
          <p:nvPr/>
        </p:nvSpPr>
        <p:spPr>
          <a:xfrm>
            <a:off x="699313" y="2030824"/>
            <a:ext cx="655341" cy="2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D4C100-6C97-497E-A6CC-820B8B85C552}"/>
              </a:ext>
            </a:extLst>
          </p:cNvPr>
          <p:cNvSpPr txBox="1"/>
          <p:nvPr/>
        </p:nvSpPr>
        <p:spPr>
          <a:xfrm>
            <a:off x="417151" y="2416445"/>
            <a:ext cx="2751142" cy="20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B18771-4F50-4F07-B400-C1920FF40993}"/>
              </a:ext>
            </a:extLst>
          </p:cNvPr>
          <p:cNvGrpSpPr/>
          <p:nvPr/>
        </p:nvGrpSpPr>
        <p:grpSpPr>
          <a:xfrm>
            <a:off x="223732" y="2455207"/>
            <a:ext cx="144016" cy="128605"/>
            <a:chOff x="205851" y="1347050"/>
            <a:chExt cx="144016" cy="144016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34389DE-B323-4514-9FFE-BBAEFD89807F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E9E1BCB-EC1C-458B-8FFB-93E80866FECC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0C75CD5-2FB5-4D92-95A4-33E8ECC28A4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B757A0-7A0E-418D-9C62-6722F09C0AFE}"/>
              </a:ext>
            </a:extLst>
          </p:cNvPr>
          <p:cNvSpPr/>
          <p:nvPr/>
        </p:nvSpPr>
        <p:spPr>
          <a:xfrm>
            <a:off x="2290163" y="2046939"/>
            <a:ext cx="2327550" cy="20613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5554E33-3D37-430C-AAE1-CDC7D385FCB3}"/>
              </a:ext>
            </a:extLst>
          </p:cNvPr>
          <p:cNvSpPr/>
          <p:nvPr/>
        </p:nvSpPr>
        <p:spPr>
          <a:xfrm>
            <a:off x="5177793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EE47569-3F45-4320-904D-E6DF1293FA84}"/>
              </a:ext>
            </a:extLst>
          </p:cNvPr>
          <p:cNvSpPr/>
          <p:nvPr/>
        </p:nvSpPr>
        <p:spPr>
          <a:xfrm>
            <a:off x="5551825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1BD4E3-D810-4B80-B9A6-3E66C7C1253D}"/>
              </a:ext>
            </a:extLst>
          </p:cNvPr>
          <p:cNvSpPr/>
          <p:nvPr/>
        </p:nvSpPr>
        <p:spPr>
          <a:xfrm>
            <a:off x="5924168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2F3612F-5B52-485D-8E46-D3C1CA3B4FE1}"/>
              </a:ext>
            </a:extLst>
          </p:cNvPr>
          <p:cNvSpPr/>
          <p:nvPr/>
        </p:nvSpPr>
        <p:spPr>
          <a:xfrm>
            <a:off x="6290160" y="2097289"/>
            <a:ext cx="288032" cy="2572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D0B9DC-0BEB-4833-B186-0744BA1452F0}"/>
              </a:ext>
            </a:extLst>
          </p:cNvPr>
          <p:cNvSpPr txBox="1"/>
          <p:nvPr/>
        </p:nvSpPr>
        <p:spPr>
          <a:xfrm>
            <a:off x="5095919" y="2381145"/>
            <a:ext cx="1708329" cy="15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공지사항      유지보수     구입안내      히스토리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7E710F-AD0D-44B5-903F-C65D530DAAB3}"/>
              </a:ext>
            </a:extLst>
          </p:cNvPr>
          <p:cNvGrpSpPr/>
          <p:nvPr/>
        </p:nvGrpSpPr>
        <p:grpSpPr>
          <a:xfrm>
            <a:off x="101971" y="3723878"/>
            <a:ext cx="6708373" cy="1368152"/>
            <a:chOff x="101971" y="3490489"/>
            <a:chExt cx="6708373" cy="1601541"/>
          </a:xfrm>
        </p:grpSpPr>
        <p:sp>
          <p:nvSpPr>
            <p:cNvPr id="4" name="직사각형 3"/>
            <p:cNvSpPr/>
            <p:nvPr/>
          </p:nvSpPr>
          <p:spPr>
            <a:xfrm>
              <a:off x="101971" y="3490489"/>
              <a:ext cx="6708373" cy="1601541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43682" y="3808316"/>
              <a:ext cx="353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㈜ </a:t>
              </a:r>
              <a:r>
                <a:rPr lang="ko-KR" altLang="en-US" sz="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바이키</a:t>
              </a:r>
              <a:endPara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사업자 등록번호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.105-86-93851</a:t>
              </a:r>
            </a:p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Email. titicacamobility@gmail.com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915816" y="4368002"/>
              <a:ext cx="984060" cy="244572"/>
              <a:chOff x="179512" y="411510"/>
              <a:chExt cx="1296144" cy="43204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166545" y="4364189"/>
              <a:ext cx="482602" cy="252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5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806" y="3633193"/>
              <a:ext cx="36202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회사소개 </a:t>
              </a:r>
              <a:r>
                <a:rPr lang="en-US" altLang="ko-KR" sz="600" dirty="0">
                  <a:latin typeface="+mn-ea"/>
                </a:rPr>
                <a:t>_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브랜드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 err="1">
                  <a:latin typeface="+mn-ea"/>
                </a:rPr>
                <a:t>티티카카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ko-KR" altLang="en-US" sz="600" dirty="0" err="1">
                  <a:latin typeface="+mn-ea"/>
                </a:rPr>
                <a:t>걸어온길</a:t>
              </a:r>
              <a:r>
                <a:rPr lang="ko-KR" altLang="en-US" sz="600" dirty="0">
                  <a:latin typeface="+mn-ea"/>
                </a:rPr>
                <a:t>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개인정보 처리방침 </a:t>
              </a:r>
              <a:r>
                <a:rPr lang="en-US" altLang="ko-KR" sz="600" dirty="0">
                  <a:latin typeface="+mn-ea"/>
                </a:rPr>
                <a:t>_ </a:t>
              </a:r>
              <a:r>
                <a:rPr lang="ko-KR" altLang="en-US" sz="600" dirty="0">
                  <a:latin typeface="+mn-ea"/>
                </a:rPr>
                <a:t>서비스이용약관 </a:t>
              </a:r>
              <a:r>
                <a:rPr lang="en-US" altLang="ko-KR" sz="600" dirty="0">
                  <a:latin typeface="+mn-ea"/>
                </a:rPr>
                <a:t>_ MOBILE</a:t>
              </a:r>
              <a:endParaRPr lang="ko-KR" altLang="en-US" sz="6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D1580-14BE-40D6-8D3E-32B4BBF293A6}"/>
                </a:ext>
              </a:extLst>
            </p:cNvPr>
            <p:cNvSpPr txBox="1"/>
            <p:nvPr/>
          </p:nvSpPr>
          <p:spPr>
            <a:xfrm>
              <a:off x="2363272" y="4688468"/>
              <a:ext cx="208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Copyright </a:t>
              </a:r>
              <a:r>
                <a:rPr lang="ko-KR" altLang="en-US" sz="600" dirty="0"/>
                <a:t>ⓒ </a:t>
              </a:r>
              <a:r>
                <a:rPr lang="en-US" altLang="ko-KR" sz="600" dirty="0"/>
                <a:t>TITICACA MOBILITY ALL rights reserved.</a:t>
              </a:r>
            </a:p>
            <a:p>
              <a:pPr algn="ctr"/>
              <a:r>
                <a:rPr lang="en-US" altLang="ko-KR" sz="600" dirty="0"/>
                <a:t>BIKEY </a:t>
              </a:r>
              <a:r>
                <a:rPr lang="en-US" altLang="ko-KR" sz="600" dirty="0" err="1"/>
                <a:t>inc</a:t>
              </a:r>
              <a:r>
                <a:rPr lang="en-US" altLang="ko-KR" sz="600" dirty="0"/>
                <a:t> since 2006- 2021</a:t>
              </a:r>
              <a:endParaRPr lang="ko-KR" altLang="en-US" sz="600" dirty="0"/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79716" y="66053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24507" y="75916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54593" y="713752"/>
            <a:ext cx="188279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89133B-0843-4B59-80C2-37007796D0B6}"/>
              </a:ext>
            </a:extLst>
          </p:cNvPr>
          <p:cNvCxnSpPr>
            <a:cxnSpLocks/>
          </p:cNvCxnSpPr>
          <p:nvPr/>
        </p:nvCxnSpPr>
        <p:spPr>
          <a:xfrm>
            <a:off x="87977" y="1155600"/>
            <a:ext cx="6731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80">
            <a:extLst>
              <a:ext uri="{FF2B5EF4-FFF2-40B4-BE49-F238E27FC236}">
                <a16:creationId xmlns:a16="http://schemas.microsoft.com/office/drawing/2014/main" id="{913AB3EF-9135-44DC-A81C-E3C36A6FF6CA}"/>
              </a:ext>
            </a:extLst>
          </p:cNvPr>
          <p:cNvSpPr/>
          <p:nvPr/>
        </p:nvSpPr>
        <p:spPr>
          <a:xfrm>
            <a:off x="1450459" y="383362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99" name="모서리가 둥근 직사각형 80">
            <a:extLst>
              <a:ext uri="{FF2B5EF4-FFF2-40B4-BE49-F238E27FC236}">
                <a16:creationId xmlns:a16="http://schemas.microsoft.com/office/drawing/2014/main" id="{4FE74CE6-0FDE-430C-9010-EA311E38EBED}"/>
              </a:ext>
            </a:extLst>
          </p:cNvPr>
          <p:cNvSpPr/>
          <p:nvPr/>
        </p:nvSpPr>
        <p:spPr>
          <a:xfrm>
            <a:off x="-7944" y="1107413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00" name="모서리가 둥근 직사각형 80">
            <a:extLst>
              <a:ext uri="{FF2B5EF4-FFF2-40B4-BE49-F238E27FC236}">
                <a16:creationId xmlns:a16="http://schemas.microsoft.com/office/drawing/2014/main" id="{81C242FB-DD92-41B1-8BD5-B99AB518A0E5}"/>
              </a:ext>
            </a:extLst>
          </p:cNvPr>
          <p:cNvSpPr/>
          <p:nvPr/>
        </p:nvSpPr>
        <p:spPr>
          <a:xfrm>
            <a:off x="185431" y="2765198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25" name="그래픽 24" descr="돋보기 단색으로 채워진">
            <a:extLst>
              <a:ext uri="{FF2B5EF4-FFF2-40B4-BE49-F238E27FC236}">
                <a16:creationId xmlns:a16="http://schemas.microsoft.com/office/drawing/2014/main" id="{245219FC-22ED-4084-B98B-5FEAF5630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566" y="2097289"/>
            <a:ext cx="107523" cy="107523"/>
          </a:xfrm>
          <a:prstGeom prst="rect">
            <a:avLst/>
          </a:prstGeom>
        </p:spPr>
      </p:pic>
      <p:pic>
        <p:nvPicPr>
          <p:cNvPr id="101" name="그래픽 100" descr="돋보기 단색으로 채워진">
            <a:extLst>
              <a:ext uri="{FF2B5EF4-FFF2-40B4-BE49-F238E27FC236}">
                <a16:creationId xmlns:a16="http://schemas.microsoft.com/office/drawing/2014/main" id="{1065A40E-EA57-4AAB-B502-4B5638FF4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420" y="847346"/>
            <a:ext cx="107523" cy="107523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8924DD-352C-4FD7-9096-C1BD0BD3EE38}"/>
              </a:ext>
            </a:extLst>
          </p:cNvPr>
          <p:cNvSpPr/>
          <p:nvPr/>
        </p:nvSpPr>
        <p:spPr>
          <a:xfrm>
            <a:off x="433564" y="2713777"/>
            <a:ext cx="613862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제품정보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동영상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활용정보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기술정보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243CBC2-AE9F-4AA4-AAB1-745DA37E652F}"/>
              </a:ext>
            </a:extLst>
          </p:cNvPr>
          <p:cNvSpPr/>
          <p:nvPr/>
        </p:nvSpPr>
        <p:spPr>
          <a:xfrm>
            <a:off x="1088936" y="2713777"/>
            <a:ext cx="673047" cy="594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공지 사항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보장정책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유지보수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전기자전거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 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규정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A5E40C3-DE9B-41F6-A359-F4DED4A255DC}"/>
              </a:ext>
            </a:extLst>
          </p:cNvPr>
          <p:cNvSpPr/>
          <p:nvPr/>
        </p:nvSpPr>
        <p:spPr>
          <a:xfrm>
            <a:off x="1803493" y="2715806"/>
            <a:ext cx="538588" cy="25698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구입안내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판매점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AFABE8-4E14-48D7-B56F-143F3917A8F7}"/>
              </a:ext>
            </a:extLst>
          </p:cNvPr>
          <p:cNvSpPr/>
          <p:nvPr/>
        </p:nvSpPr>
        <p:spPr>
          <a:xfrm>
            <a:off x="2398436" y="2713777"/>
            <a:ext cx="641555" cy="65832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브랜드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걸어온길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티티카카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생산공장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회사소개</a:t>
            </a:r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휘슬러 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서브브랜드</a:t>
            </a:r>
            <a:r>
              <a:rPr lang="en-US" altLang="ko-KR" sz="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티티카카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9DB9716-8663-470A-AC87-3C0CE6733C74}"/>
              </a:ext>
            </a:extLst>
          </p:cNvPr>
          <p:cNvSpPr/>
          <p:nvPr/>
        </p:nvSpPr>
        <p:spPr>
          <a:xfrm>
            <a:off x="0" y="1322457"/>
            <a:ext cx="4932040" cy="12604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A241B72-81DE-4444-A2EC-E20F7733D8FF}"/>
              </a:ext>
            </a:extLst>
          </p:cNvPr>
          <p:cNvSpPr/>
          <p:nvPr/>
        </p:nvSpPr>
        <p:spPr>
          <a:xfrm>
            <a:off x="0" y="796566"/>
            <a:ext cx="6804248" cy="3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티티카카</a:t>
            </a:r>
            <a:r>
              <a:rPr lang="ko-KR" altLang="en-US" dirty="0"/>
              <a:t> 제품정보</a:t>
            </a:r>
            <a:r>
              <a:rPr lang="en-US" altLang="ko-KR" dirty="0"/>
              <a:t>&amp; 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전체 제품정보 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박스 안 </a:t>
            </a:r>
            <a:r>
              <a:rPr lang="ko-KR" altLang="en-US" dirty="0" err="1"/>
              <a:t>상품이미지</a:t>
            </a:r>
            <a:r>
              <a:rPr lang="en-US" altLang="ko-KR" dirty="0"/>
              <a:t>&amp;</a:t>
            </a:r>
            <a:r>
              <a:rPr lang="ko-KR" altLang="en-US" dirty="0" err="1"/>
              <a:t>상품텍스트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상품 상세페이지로 링크연결</a:t>
            </a:r>
            <a:r>
              <a:rPr lang="en-US" altLang="ko-KR" dirty="0"/>
              <a:t>(</a:t>
            </a:r>
            <a:r>
              <a:rPr lang="ko-KR" altLang="en-US" dirty="0" err="1"/>
              <a:t>새창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콘텐츠라인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티티카카</a:t>
            </a:r>
            <a:r>
              <a:rPr lang="ko-KR" altLang="en-US" dirty="0"/>
              <a:t> </a:t>
            </a:r>
            <a:r>
              <a:rPr lang="ko-KR" altLang="en-US" dirty="0" err="1"/>
              <a:t>걸어온길</a:t>
            </a:r>
            <a:r>
              <a:rPr lang="ko-KR" altLang="en-US" dirty="0"/>
              <a:t> 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로그인박스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자동로그인 라디오박스 </a:t>
            </a:r>
            <a:r>
              <a:rPr lang="ko-KR" altLang="en-US" dirty="0" err="1"/>
              <a:t>체크시</a:t>
            </a:r>
            <a:r>
              <a:rPr lang="ko-KR" altLang="en-US" dirty="0"/>
              <a:t> 팝업문구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공지사항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공지사항</a:t>
            </a:r>
            <a:r>
              <a:rPr lang="en-US" altLang="ko-KR" dirty="0"/>
              <a:t>&amp;</a:t>
            </a:r>
            <a:r>
              <a:rPr lang="ko-KR" altLang="en-US" dirty="0"/>
              <a:t>플러스아이콘</a:t>
            </a:r>
            <a:r>
              <a:rPr lang="en-US" altLang="ko-KR" dirty="0"/>
              <a:t>(+) </a:t>
            </a:r>
            <a:r>
              <a:rPr lang="ko-KR" altLang="en-US" dirty="0" err="1"/>
              <a:t>클릭시</a:t>
            </a:r>
            <a:r>
              <a:rPr lang="ko-KR" altLang="en-US" dirty="0"/>
              <a:t> 공지사항 페이지로 링크연결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최근 공지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각각 해당페이지로 링크연결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 err="1"/>
              <a:t>티티카카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0DEC4B-5E6C-4D30-B935-17F5627313EF}"/>
              </a:ext>
            </a:extLst>
          </p:cNvPr>
          <p:cNvSpPr/>
          <p:nvPr/>
        </p:nvSpPr>
        <p:spPr>
          <a:xfrm>
            <a:off x="6884332" y="4948014"/>
            <a:ext cx="2259668" cy="195486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티티카카</a:t>
            </a:r>
            <a:r>
              <a: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 기획       </a:t>
            </a:r>
            <a:r>
              <a:rPr lang="en-US" altLang="ko-KR" sz="900" b="1" dirty="0">
                <a:latin typeface="굴림" panose="020B0600000101010101" pitchFamily="50" charset="-127"/>
                <a:ea typeface="굴림" panose="020B0600000101010101" pitchFamily="50" charset="-127"/>
              </a:rPr>
              <a:t>| Ver_1.0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BC86BB-645D-477A-8FC7-C902858C0D20}"/>
              </a:ext>
            </a:extLst>
          </p:cNvPr>
          <p:cNvSpPr/>
          <p:nvPr/>
        </p:nvSpPr>
        <p:spPr>
          <a:xfrm>
            <a:off x="0" y="269860"/>
            <a:ext cx="6804248" cy="52465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628E088-FAA9-40F0-848C-D355FF2FEF0A}"/>
              </a:ext>
            </a:extLst>
          </p:cNvPr>
          <p:cNvGrpSpPr/>
          <p:nvPr/>
        </p:nvGrpSpPr>
        <p:grpSpPr>
          <a:xfrm>
            <a:off x="82587" y="338899"/>
            <a:ext cx="1683909" cy="415888"/>
            <a:chOff x="179512" y="411510"/>
            <a:chExt cx="1296144" cy="432049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58E7EB3-952E-4A0D-A6DA-D0BFF6BF5C99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sz="12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7E00A30-0911-4423-B4E8-C0FE34746E7E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272D62-5E9C-4061-B0CB-6C59ADBC3D84}"/>
              </a:ext>
            </a:extLst>
          </p:cNvPr>
          <p:cNvSpPr txBox="1"/>
          <p:nvPr/>
        </p:nvSpPr>
        <p:spPr>
          <a:xfrm>
            <a:off x="617904" y="403692"/>
            <a:ext cx="662382" cy="27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AD42B6-4C2A-4D30-B789-EE7E55B0E857}"/>
              </a:ext>
            </a:extLst>
          </p:cNvPr>
          <p:cNvSpPr txBox="1"/>
          <p:nvPr/>
        </p:nvSpPr>
        <p:spPr>
          <a:xfrm>
            <a:off x="332711" y="834886"/>
            <a:ext cx="2780699" cy="2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제품정보    고객지원      판매정보      브랜드</a:t>
            </a:r>
            <a:endParaRPr lang="ko-KR" altLang="en-US" sz="900" b="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B82E7B2-6AFF-43CF-B648-F18AAB09BC1E}"/>
              </a:ext>
            </a:extLst>
          </p:cNvPr>
          <p:cNvGrpSpPr/>
          <p:nvPr/>
        </p:nvGrpSpPr>
        <p:grpSpPr>
          <a:xfrm>
            <a:off x="137213" y="878231"/>
            <a:ext cx="145563" cy="143804"/>
            <a:chOff x="205851" y="1347050"/>
            <a:chExt cx="144016" cy="144016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F5F198A-E1D8-43A0-B327-1FB24040C612}"/>
                </a:ext>
              </a:extLst>
            </p:cNvPr>
            <p:cNvCxnSpPr/>
            <p:nvPr/>
          </p:nvCxnSpPr>
          <p:spPr>
            <a:xfrm>
              <a:off x="205851" y="1347050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6298201-1A14-41AA-8900-539E150A7315}"/>
                </a:ext>
              </a:extLst>
            </p:cNvPr>
            <p:cNvCxnSpPr/>
            <p:nvPr/>
          </p:nvCxnSpPr>
          <p:spPr>
            <a:xfrm>
              <a:off x="205851" y="1419058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57AF85A-F199-4226-AF8D-7AE7026A2BDC}"/>
                </a:ext>
              </a:extLst>
            </p:cNvPr>
            <p:cNvCxnSpPr/>
            <p:nvPr/>
          </p:nvCxnSpPr>
          <p:spPr>
            <a:xfrm>
              <a:off x="205851" y="1491066"/>
              <a:ext cx="14401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99C3C1B-712B-40E4-B45A-DFB6DB7F7A70}"/>
              </a:ext>
            </a:extLst>
          </p:cNvPr>
          <p:cNvSpPr/>
          <p:nvPr/>
        </p:nvSpPr>
        <p:spPr>
          <a:xfrm>
            <a:off x="2225845" y="339502"/>
            <a:ext cx="2352556" cy="2304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색어를 입력해주세요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E45958-35F8-44B8-B8B4-9B8E27AAA474}"/>
              </a:ext>
            </a:extLst>
          </p:cNvPr>
          <p:cNvGrpSpPr/>
          <p:nvPr/>
        </p:nvGrpSpPr>
        <p:grpSpPr>
          <a:xfrm>
            <a:off x="5061745" y="339502"/>
            <a:ext cx="1726683" cy="457059"/>
            <a:chOff x="5061745" y="478012"/>
            <a:chExt cx="1726683" cy="457059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D5648B-1783-4821-A526-F9C4F439C95D}"/>
                </a:ext>
              </a:extLst>
            </p:cNvPr>
            <p:cNvSpPr/>
            <p:nvPr/>
          </p:nvSpPr>
          <p:spPr>
            <a:xfrm>
              <a:off x="514449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7B4B4492-2B89-4645-A7C2-2AE98BABDB94}"/>
                </a:ext>
              </a:extLst>
            </p:cNvPr>
            <p:cNvSpPr/>
            <p:nvPr/>
          </p:nvSpPr>
          <p:spPr>
            <a:xfrm>
              <a:off x="5522549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D567679-9590-40F0-A8AB-2EC413C74856}"/>
                </a:ext>
              </a:extLst>
            </p:cNvPr>
            <p:cNvSpPr/>
            <p:nvPr/>
          </p:nvSpPr>
          <p:spPr>
            <a:xfrm>
              <a:off x="5898893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8893CCE-9B24-4418-9C5A-43CCA7DA8BA3}"/>
                </a:ext>
              </a:extLst>
            </p:cNvPr>
            <p:cNvSpPr/>
            <p:nvPr/>
          </p:nvSpPr>
          <p:spPr>
            <a:xfrm>
              <a:off x="6268817" y="478012"/>
              <a:ext cx="291126" cy="287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4F3111-DBF3-42F9-ABAA-5051B538648F}"/>
                </a:ext>
              </a:extLst>
            </p:cNvPr>
            <p:cNvSpPr txBox="1"/>
            <p:nvPr/>
          </p:nvSpPr>
          <p:spPr>
            <a:xfrm>
              <a:off x="5061745" y="766044"/>
              <a:ext cx="1726683" cy="169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solidFill>
                    <a:schemeClr val="bg1">
                      <a:lumMod val="50000"/>
                    </a:schemeClr>
                  </a:solidFill>
                </a:rPr>
                <a:t>공지사항      유지보수     구입안내      히스토리</a:t>
              </a: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F4C0052-BB5B-4503-8659-2470553CE90F}"/>
              </a:ext>
            </a:extLst>
          </p:cNvPr>
          <p:cNvSpPr/>
          <p:nvPr/>
        </p:nvSpPr>
        <p:spPr>
          <a:xfrm>
            <a:off x="-7801" y="1318516"/>
            <a:ext cx="4939841" cy="26661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티티카카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제품정보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2143B-0896-429C-9F25-916533793B8A}"/>
              </a:ext>
            </a:extLst>
          </p:cNvPr>
          <p:cNvGrpSpPr/>
          <p:nvPr/>
        </p:nvGrpSpPr>
        <p:grpSpPr>
          <a:xfrm>
            <a:off x="209363" y="1720368"/>
            <a:ext cx="4650811" cy="853219"/>
            <a:chOff x="773008" y="1720368"/>
            <a:chExt cx="5599997" cy="853219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77300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773768" y="1721842"/>
              <a:ext cx="939629" cy="618523"/>
              <a:chOff x="99752" y="915566"/>
              <a:chExt cx="6711719" cy="2021043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1917807" y="1720368"/>
              <a:ext cx="939629" cy="618523"/>
              <a:chOff x="99752" y="915566"/>
              <a:chExt cx="6711719" cy="20210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061378" y="1724509"/>
              <a:ext cx="939629" cy="618523"/>
              <a:chOff x="99752" y="915566"/>
              <a:chExt cx="6711719" cy="202104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4204949" y="1727625"/>
              <a:ext cx="939629" cy="618523"/>
              <a:chOff x="99752" y="915566"/>
              <a:chExt cx="6711719" cy="202104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75923644-F2F3-432B-8C09-14A2E6AB9C4A}"/>
                </a:ext>
              </a:extLst>
            </p:cNvPr>
            <p:cNvGrpSpPr/>
            <p:nvPr/>
          </p:nvGrpSpPr>
          <p:grpSpPr>
            <a:xfrm>
              <a:off x="5342370" y="1727625"/>
              <a:ext cx="939629" cy="618523"/>
              <a:chOff x="99752" y="915566"/>
              <a:chExt cx="6711719" cy="2021043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2B23DF9-6153-401F-9475-3F94D13CCB5A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E53BD6A-C492-480C-AD2D-4EBC1EE1A61A}"/>
                  </a:ext>
                </a:extLst>
              </p:cNvPr>
              <p:cNvCxnSpPr/>
              <p:nvPr/>
            </p:nvCxnSpPr>
            <p:spPr>
              <a:xfrm flipH="1">
                <a:off x="107504" y="940751"/>
                <a:ext cx="6703967" cy="19910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모서리가 둥근 직사각형 105">
              <a:extLst>
                <a:ext uri="{FF2B5EF4-FFF2-40B4-BE49-F238E27FC236}">
                  <a16:creationId xmlns:a16="http://schemas.microsoft.com/office/drawing/2014/main" id="{E28B5594-69D6-43A2-97A3-AC03689A3B34}"/>
                </a:ext>
              </a:extLst>
            </p:cNvPr>
            <p:cNvSpPr/>
            <p:nvPr/>
          </p:nvSpPr>
          <p:spPr>
            <a:xfrm>
              <a:off x="1909961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59" name="모서리가 둥근 직사각형 105">
              <a:extLst>
                <a:ext uri="{FF2B5EF4-FFF2-40B4-BE49-F238E27FC236}">
                  <a16:creationId xmlns:a16="http://schemas.microsoft.com/office/drawing/2014/main" id="{3E5B48BF-16FC-4035-A655-213DFB80B359}"/>
                </a:ext>
              </a:extLst>
            </p:cNvPr>
            <p:cNvSpPr/>
            <p:nvPr/>
          </p:nvSpPr>
          <p:spPr>
            <a:xfrm>
              <a:off x="307055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0" name="모서리가 둥근 직사각형 105">
              <a:extLst>
                <a:ext uri="{FF2B5EF4-FFF2-40B4-BE49-F238E27FC236}">
                  <a16:creationId xmlns:a16="http://schemas.microsoft.com/office/drawing/2014/main" id="{D173EE8B-DD9A-4495-B79B-FC1EDBECF6F2}"/>
                </a:ext>
              </a:extLst>
            </p:cNvPr>
            <p:cNvSpPr/>
            <p:nvPr/>
          </p:nvSpPr>
          <p:spPr>
            <a:xfrm>
              <a:off x="4188478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1" name="모서리가 둥근 직사각형 105">
              <a:extLst>
                <a:ext uri="{FF2B5EF4-FFF2-40B4-BE49-F238E27FC236}">
                  <a16:creationId xmlns:a16="http://schemas.microsoft.com/office/drawing/2014/main" id="{0E92316D-C724-4788-84D7-C00FE1BE0662}"/>
                </a:ext>
              </a:extLst>
            </p:cNvPr>
            <p:cNvSpPr/>
            <p:nvPr/>
          </p:nvSpPr>
          <p:spPr>
            <a:xfrm>
              <a:off x="5339592" y="2343862"/>
              <a:ext cx="1033413" cy="229725"/>
            </a:xfrm>
            <a:prstGeom prst="roundRect">
              <a:avLst>
                <a:gd name="adj" fmla="val 981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제품명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제품설명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십자형 8">
            <a:extLst>
              <a:ext uri="{FF2B5EF4-FFF2-40B4-BE49-F238E27FC236}">
                <a16:creationId xmlns:a16="http://schemas.microsoft.com/office/drawing/2014/main" id="{7EBE9B81-2BAB-4FDE-A078-0C79464ECB82}"/>
              </a:ext>
            </a:extLst>
          </p:cNvPr>
          <p:cNvSpPr/>
          <p:nvPr/>
        </p:nvSpPr>
        <p:spPr>
          <a:xfrm>
            <a:off x="4654082" y="1383892"/>
            <a:ext cx="130122" cy="130122"/>
          </a:xfrm>
          <a:prstGeom prst="plus">
            <a:avLst>
              <a:gd name="adj" fmla="val 3964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B4733-1364-4348-8312-2B9E121B403B}"/>
              </a:ext>
            </a:extLst>
          </p:cNvPr>
          <p:cNvGrpSpPr/>
          <p:nvPr/>
        </p:nvGrpSpPr>
        <p:grpSpPr>
          <a:xfrm>
            <a:off x="-7801" y="2661238"/>
            <a:ext cx="4939841" cy="1264351"/>
            <a:chOff x="-7801" y="2661238"/>
            <a:chExt cx="4939841" cy="1264351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990F502-60B1-40EF-A218-588F24D57DE4}"/>
                </a:ext>
              </a:extLst>
            </p:cNvPr>
            <p:cNvSpPr/>
            <p:nvPr/>
          </p:nvSpPr>
          <p:spPr>
            <a:xfrm>
              <a:off x="0" y="2665179"/>
              <a:ext cx="4932040" cy="1260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44E1DF3-9DD4-4962-86B1-FF101BA25C7C}"/>
                </a:ext>
              </a:extLst>
            </p:cNvPr>
            <p:cNvSpPr/>
            <p:nvPr/>
          </p:nvSpPr>
          <p:spPr>
            <a:xfrm>
              <a:off x="-7801" y="2661238"/>
              <a:ext cx="4939841" cy="2666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티티카카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활용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정보</a:t>
              </a: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45BF6FD-DB32-47A3-85E3-B899AE642004}"/>
                </a:ext>
              </a:extLst>
            </p:cNvPr>
            <p:cNvGrpSpPr/>
            <p:nvPr/>
          </p:nvGrpSpPr>
          <p:grpSpPr>
            <a:xfrm>
              <a:off x="209363" y="3063090"/>
              <a:ext cx="4575230" cy="853219"/>
              <a:chOff x="773008" y="1720368"/>
              <a:chExt cx="5508991" cy="853219"/>
            </a:xfrm>
          </p:grpSpPr>
          <p:sp>
            <p:nvSpPr>
              <p:cNvPr id="188" name="모서리가 둥근 직사각형 105">
                <a:extLst>
                  <a:ext uri="{FF2B5EF4-FFF2-40B4-BE49-F238E27FC236}">
                    <a16:creationId xmlns:a16="http://schemas.microsoft.com/office/drawing/2014/main" id="{E4B81DDB-C32B-4011-B5FB-82128E118DA2}"/>
                  </a:ext>
                </a:extLst>
              </p:cNvPr>
              <p:cNvSpPr/>
              <p:nvPr/>
            </p:nvSpPr>
            <p:spPr>
              <a:xfrm>
                <a:off x="773008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1011BD85-0077-4386-9E0D-D3061CABECB4}"/>
                  </a:ext>
                </a:extLst>
              </p:cNvPr>
              <p:cNvGrpSpPr/>
              <p:nvPr/>
            </p:nvGrpSpPr>
            <p:grpSpPr>
              <a:xfrm>
                <a:off x="773768" y="1721842"/>
                <a:ext cx="939629" cy="618523"/>
                <a:chOff x="99752" y="915566"/>
                <a:chExt cx="6711719" cy="2021043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ED6E3B7E-2BEA-4B7D-AFB8-6DDDD5C49666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7BF9EE85-5DB8-48AF-A290-96784E1CE971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2713D71F-9508-4CAB-8D5C-A5D7D21DD51E}"/>
                  </a:ext>
                </a:extLst>
              </p:cNvPr>
              <p:cNvGrpSpPr/>
              <p:nvPr/>
            </p:nvGrpSpPr>
            <p:grpSpPr>
              <a:xfrm>
                <a:off x="1917807" y="1720368"/>
                <a:ext cx="939629" cy="618523"/>
                <a:chOff x="99752" y="915566"/>
                <a:chExt cx="6711719" cy="2021043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946E4F91-73DB-4113-8321-48844400D64D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426DCDB3-F018-4A63-8086-A5E39786F7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20E7C381-DE0E-4D22-826E-42E175DF4AA9}"/>
                  </a:ext>
                </a:extLst>
              </p:cNvPr>
              <p:cNvGrpSpPr/>
              <p:nvPr/>
            </p:nvGrpSpPr>
            <p:grpSpPr>
              <a:xfrm>
                <a:off x="3061378" y="1724509"/>
                <a:ext cx="939629" cy="618523"/>
                <a:chOff x="99752" y="915566"/>
                <a:chExt cx="6711719" cy="2021043"/>
              </a:xfrm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BBCDAD0-C778-49E6-8A5E-A3B474FFD855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16C5FC57-D147-4332-A59A-24BC96EC161E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F7DA28FD-E58C-405B-8713-387BB7B0FB1F}"/>
                  </a:ext>
                </a:extLst>
              </p:cNvPr>
              <p:cNvGrpSpPr/>
              <p:nvPr/>
            </p:nvGrpSpPr>
            <p:grpSpPr>
              <a:xfrm>
                <a:off x="4204949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01F64A1-CB90-4EA1-A06B-EAB09D6033C1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70917CA0-939E-4678-9BA6-953A9268DFD6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22686FB1-2B1C-44C7-ADC6-4EEADF64CAA2}"/>
                  </a:ext>
                </a:extLst>
              </p:cNvPr>
              <p:cNvGrpSpPr/>
              <p:nvPr/>
            </p:nvGrpSpPr>
            <p:grpSpPr>
              <a:xfrm>
                <a:off x="5342370" y="1727625"/>
                <a:ext cx="939629" cy="618523"/>
                <a:chOff x="99752" y="915566"/>
                <a:chExt cx="6711719" cy="2021043"/>
              </a:xfrm>
            </p:grpSpPr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CBC13940-96D5-4B79-9384-5E38A1BCD189}"/>
                    </a:ext>
                  </a:extLst>
                </p:cNvPr>
                <p:cNvSpPr/>
                <p:nvPr/>
              </p:nvSpPr>
              <p:spPr>
                <a:xfrm>
                  <a:off x="99752" y="915566"/>
                  <a:ext cx="6708373" cy="202104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b="1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76B2C359-BF16-42D3-8236-FA470A9FB38B}"/>
                    </a:ext>
                  </a:extLst>
                </p:cNvPr>
                <p:cNvCxnSpPr/>
                <p:nvPr/>
              </p:nvCxnSpPr>
              <p:spPr>
                <a:xfrm flipH="1">
                  <a:off x="107504" y="940751"/>
                  <a:ext cx="6703967" cy="199103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모서리가 둥근 직사각형 105">
                <a:extLst>
                  <a:ext uri="{FF2B5EF4-FFF2-40B4-BE49-F238E27FC236}">
                    <a16:creationId xmlns:a16="http://schemas.microsoft.com/office/drawing/2014/main" id="{8CAD657F-F912-4670-B6D9-C4878FE32D49}"/>
                  </a:ext>
                </a:extLst>
              </p:cNvPr>
              <p:cNvSpPr/>
              <p:nvPr/>
            </p:nvSpPr>
            <p:spPr>
              <a:xfrm>
                <a:off x="190996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2" name="모서리가 둥근 직사각형 105">
                <a:extLst>
                  <a:ext uri="{FF2B5EF4-FFF2-40B4-BE49-F238E27FC236}">
                    <a16:creationId xmlns:a16="http://schemas.microsoft.com/office/drawing/2014/main" id="{F096CE61-42D0-46B1-9BC8-07A0FE21F064}"/>
                  </a:ext>
                </a:extLst>
              </p:cNvPr>
              <p:cNvSpPr/>
              <p:nvPr/>
            </p:nvSpPr>
            <p:spPr>
              <a:xfrm>
                <a:off x="3062611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모서리가 둥근 직사각형 105">
                <a:extLst>
                  <a:ext uri="{FF2B5EF4-FFF2-40B4-BE49-F238E27FC236}">
                    <a16:creationId xmlns:a16="http://schemas.microsoft.com/office/drawing/2014/main" id="{8EBBF59B-B331-432E-A6B7-1C280A73F755}"/>
                  </a:ext>
                </a:extLst>
              </p:cNvPr>
              <p:cNvSpPr/>
              <p:nvPr/>
            </p:nvSpPr>
            <p:spPr>
              <a:xfrm>
                <a:off x="4205710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4" name="모서리가 둥근 직사각형 105">
                <a:extLst>
                  <a:ext uri="{FF2B5EF4-FFF2-40B4-BE49-F238E27FC236}">
                    <a16:creationId xmlns:a16="http://schemas.microsoft.com/office/drawing/2014/main" id="{0E99266D-42C0-45D5-BAF5-5AFB04A5C44D}"/>
                  </a:ext>
                </a:extLst>
              </p:cNvPr>
              <p:cNvSpPr/>
              <p:nvPr/>
            </p:nvSpPr>
            <p:spPr>
              <a:xfrm>
                <a:off x="5339592" y="2343862"/>
                <a:ext cx="939160" cy="229725"/>
              </a:xfrm>
              <a:prstGeom prst="roundRect">
                <a:avLst>
                  <a:gd name="adj" fmla="val 9813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사진 설명</a:t>
                </a: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0" name="십자형 209">
              <a:extLst>
                <a:ext uri="{FF2B5EF4-FFF2-40B4-BE49-F238E27FC236}">
                  <a16:creationId xmlns:a16="http://schemas.microsoft.com/office/drawing/2014/main" id="{DAAD8A61-272F-44B4-8FCD-96C7517B62E6}"/>
                </a:ext>
              </a:extLst>
            </p:cNvPr>
            <p:cNvSpPr/>
            <p:nvPr/>
          </p:nvSpPr>
          <p:spPr>
            <a:xfrm>
              <a:off x="4654082" y="2727605"/>
              <a:ext cx="130122" cy="130122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542FAEA-6711-4263-A562-17970A8B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4"/>
          <a:stretch/>
        </p:blipFill>
        <p:spPr>
          <a:xfrm>
            <a:off x="931" y="4003960"/>
            <a:ext cx="4948892" cy="1139540"/>
          </a:xfrm>
          <a:prstGeom prst="rect">
            <a:avLst/>
          </a:prstGeom>
        </p:spPr>
      </p:pic>
      <p:pic>
        <p:nvPicPr>
          <p:cNvPr id="271" name="그래픽 270" descr="돋보기 단색으로 채워진">
            <a:extLst>
              <a:ext uri="{FF2B5EF4-FFF2-40B4-BE49-F238E27FC236}">
                <a16:creationId xmlns:a16="http://schemas.microsoft.com/office/drawing/2014/main" id="{AE9A4B28-7781-4AAA-8306-2681C0C16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984" y="401309"/>
            <a:ext cx="107523" cy="107523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28549" y="1170773"/>
            <a:ext cx="18081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835696" y="5555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0B50B-9B0E-4FC9-A8A2-E2C73AC07BA3}"/>
              </a:ext>
            </a:extLst>
          </p:cNvPr>
          <p:cNvSpPr txBox="1"/>
          <p:nvPr/>
        </p:nvSpPr>
        <p:spPr>
          <a:xfrm>
            <a:off x="2057919" y="578737"/>
            <a:ext cx="28021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600" u="sng" dirty="0" err="1">
                <a:solidFill>
                  <a:schemeClr val="bg1">
                    <a:lumMod val="50000"/>
                  </a:schemeClr>
                </a:solidFill>
              </a:rPr>
              <a:t>티티카카가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걸어온 길이 대한민국 접이식 자전거의 역사입니다</a:t>
            </a:r>
            <a:r>
              <a:rPr lang="en-US" altLang="ko-KR" sz="600" u="sng" dirty="0">
                <a:solidFill>
                  <a:schemeClr val="bg1">
                    <a:lumMod val="50000"/>
                  </a:schemeClr>
                </a:solidFill>
              </a:rPr>
              <a:t>.(since 2007)”</a:t>
            </a:r>
            <a:r>
              <a:rPr lang="ko-KR" altLang="en-US" sz="600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3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7E6699-7CA8-49FE-B86C-8B65DA01D0F8}"/>
              </a:ext>
            </a:extLst>
          </p:cNvPr>
          <p:cNvGrpSpPr/>
          <p:nvPr/>
        </p:nvGrpSpPr>
        <p:grpSpPr>
          <a:xfrm>
            <a:off x="5044976" y="1318516"/>
            <a:ext cx="1689788" cy="1964543"/>
            <a:chOff x="5044976" y="1318516"/>
            <a:chExt cx="1689788" cy="1964543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ED703FE-6D86-4462-BC83-73953CE7B7FF}"/>
                </a:ext>
              </a:extLst>
            </p:cNvPr>
            <p:cNvSpPr/>
            <p:nvPr/>
          </p:nvSpPr>
          <p:spPr>
            <a:xfrm>
              <a:off x="5050412" y="2255064"/>
              <a:ext cx="1684352" cy="10156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D910F6-24D1-4577-94FA-29D666C45672}"/>
                </a:ext>
              </a:extLst>
            </p:cNvPr>
            <p:cNvSpPr txBox="1"/>
            <p:nvPr/>
          </p:nvSpPr>
          <p:spPr>
            <a:xfrm>
              <a:off x="5044976" y="2267396"/>
              <a:ext cx="1683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에어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P9 / P10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 3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월 생산 제품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리콜 안내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전기자전거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최고속도 점검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조치건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티티카카에어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년형 일반 모델 출시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endParaRPr lang="en-US" altLang="ko-KR" sz="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2021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년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티티카카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플라이트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P8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등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차분 입고</a:t>
              </a: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50412" y="1318516"/>
              <a:ext cx="1684352" cy="74917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75B66B0-85E9-4482-B4B9-F0BFC89BCE77}"/>
                </a:ext>
              </a:extLst>
            </p:cNvPr>
            <p:cNvSpPr/>
            <p:nvPr/>
          </p:nvSpPr>
          <p:spPr>
            <a:xfrm>
              <a:off x="5050412" y="2067694"/>
              <a:ext cx="1684352" cy="1846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614C5D5-F4DE-4935-B0F9-5497280AF23F}"/>
                </a:ext>
              </a:extLst>
            </p:cNvPr>
            <p:cNvSpPr/>
            <p:nvPr/>
          </p:nvSpPr>
          <p:spPr>
            <a:xfrm>
              <a:off x="5202813" y="1470917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B8669-A949-4973-B0AA-D9B18AB6AEE9}"/>
                </a:ext>
              </a:extLst>
            </p:cNvPr>
            <p:cNvSpPr txBox="1"/>
            <p:nvPr/>
          </p:nvSpPr>
          <p:spPr>
            <a:xfrm>
              <a:off x="5061745" y="1851669"/>
              <a:ext cx="16666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  자동로그인              회원가입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정보찾기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십자형 267">
              <a:extLst>
                <a:ext uri="{FF2B5EF4-FFF2-40B4-BE49-F238E27FC236}">
                  <a16:creationId xmlns:a16="http://schemas.microsoft.com/office/drawing/2014/main" id="{B35C4495-3E8D-426E-87C9-4616C3617F15}"/>
                </a:ext>
              </a:extLst>
            </p:cNvPr>
            <p:cNvSpPr/>
            <p:nvPr/>
          </p:nvSpPr>
          <p:spPr>
            <a:xfrm>
              <a:off x="6588224" y="2124775"/>
              <a:ext cx="58114" cy="58114"/>
            </a:xfrm>
            <a:prstGeom prst="plus">
              <a:avLst>
                <a:gd name="adj" fmla="val 3964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886BECA0-E7F1-447A-96D0-94716EA9BBD4}"/>
                </a:ext>
              </a:extLst>
            </p:cNvPr>
            <p:cNvSpPr/>
            <p:nvPr/>
          </p:nvSpPr>
          <p:spPr>
            <a:xfrm>
              <a:off x="5202813" y="1630454"/>
              <a:ext cx="881356" cy="11421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FF21A2A9-0C95-4DB0-861A-3942D01A1EE9}"/>
                </a:ext>
              </a:extLst>
            </p:cNvPr>
            <p:cNvSpPr/>
            <p:nvPr/>
          </p:nvSpPr>
          <p:spPr>
            <a:xfrm>
              <a:off x="6171997" y="1470916"/>
              <a:ext cx="474341" cy="273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로그인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25CF5BE-58B3-4124-B186-7140D73035F9}"/>
                </a:ext>
              </a:extLst>
            </p:cNvPr>
            <p:cNvSpPr/>
            <p:nvPr/>
          </p:nvSpPr>
          <p:spPr>
            <a:xfrm>
              <a:off x="5153722" y="1916498"/>
              <a:ext cx="45719" cy="457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2" name="모서리가 둥근 직사각형 136">
            <a:extLst>
              <a:ext uri="{FF2B5EF4-FFF2-40B4-BE49-F238E27FC236}">
                <a16:creationId xmlns:a16="http://schemas.microsoft.com/office/drawing/2014/main" id="{380884EA-7206-497B-B2A3-F970257E7F91}"/>
              </a:ext>
            </a:extLst>
          </p:cNvPr>
          <p:cNvSpPr/>
          <p:nvPr/>
        </p:nvSpPr>
        <p:spPr>
          <a:xfrm>
            <a:off x="4996847" y="131457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60032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104482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916</Words>
  <Application>Microsoft Office PowerPoint</Application>
  <PresentationFormat>화면 슬라이드 쇼(16:9)</PresentationFormat>
  <Paragraphs>323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표지</vt:lpstr>
      <vt:lpstr>간지등</vt:lpstr>
      <vt:lpstr>1_디자인 사용자 지정</vt:lpstr>
      <vt:lpstr>웹페이지 기획</vt:lpstr>
      <vt:lpstr>Document History</vt:lpstr>
      <vt:lpstr>Index</vt:lpstr>
      <vt:lpstr>1. Information Architecture</vt:lpstr>
      <vt:lpstr>Information Architecture - 티티카카</vt:lpstr>
      <vt:lpstr>2. Basic frame</vt:lpstr>
      <vt:lpstr>Basic frame - 티티카카 </vt:lpstr>
      <vt:lpstr>3. Main</vt:lpstr>
      <vt:lpstr>Main - 티티카카</vt:lpstr>
      <vt:lpstr>Main - 티티카카</vt:lpstr>
      <vt:lpstr>Main - 티티카카</vt:lpstr>
      <vt:lpstr>4. Sub</vt:lpstr>
      <vt:lpstr>Sub – 티티카카 제품정보</vt:lpstr>
      <vt:lpstr>Sub – 티티카카 제품정보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명 건희</cp:lastModifiedBy>
  <cp:revision>193</cp:revision>
  <dcterms:created xsi:type="dcterms:W3CDTF">2006-10-05T04:04:58Z</dcterms:created>
  <dcterms:modified xsi:type="dcterms:W3CDTF">2021-08-21T16:59:18Z</dcterms:modified>
</cp:coreProperties>
</file>