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71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385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A4E6"/>
    <a:srgbClr val="EF364A"/>
    <a:srgbClr val="FF4C00"/>
    <a:srgbClr val="E84275"/>
    <a:srgbClr val="CDF1FF"/>
    <a:srgbClr val="97E1FF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888" y="17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2021. 3. 5.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2021. 3. 5.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658168" y="5796756"/>
            <a:ext cx="8234312" cy="1008112"/>
          </a:xfrm>
        </p:spPr>
        <p:txBody>
          <a:bodyPr/>
          <a:lstStyle/>
          <a:p>
            <a:pPr algn="l" eaLnBrk="1" hangingPunct="1"/>
            <a:r>
              <a:rPr lang="en-US" altLang="ko-KR" sz="2800" b="1" dirty="0">
                <a:solidFill>
                  <a:schemeClr val="bg1"/>
                </a:solidFill>
              </a:rPr>
              <a:t>Chapter . </a:t>
            </a:r>
            <a:r>
              <a:rPr lang="ko-KR" altLang="en-US" sz="2800" b="1" dirty="0">
                <a:solidFill>
                  <a:schemeClr val="bg1"/>
                </a:solidFill>
              </a:rPr>
              <a:t>스토리보드 작성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683567" y="5617727"/>
            <a:ext cx="7481455" cy="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Part . </a:t>
            </a:r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스토리보드 제작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서비스 흐름도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5950414" cy="492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23762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메뉴와 주요 서비스의 흐름을 한눈에 알아볼 수 있도록 도식화 한 것을 말한다</a:t>
            </a:r>
            <a:r>
              <a:rPr lang="en-US" altLang="ko-KR" sz="1200" b="0" dirty="0"/>
              <a:t>. 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서비스 흐름도는 대부분 시작과 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판단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입출력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처리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연결선과 설명에 해당하는 주석으로 구성된다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15240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1726438"/>
            <a:ext cx="7128000" cy="487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1726438"/>
            <a:ext cx="7128000" cy="488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0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스토리보드의 서비스 흐름도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서비스 흐름도의 개념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2492896"/>
            <a:ext cx="7920000" cy="355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서비스 흐름도</a:t>
            </a:r>
            <a:r>
              <a:rPr lang="en-US" altLang="ko-KR" sz="1200" b="0" dirty="0"/>
              <a:t>(Flow Chart)</a:t>
            </a:r>
            <a:r>
              <a:rPr lang="ko-KR" altLang="en-US" sz="1200" b="0" dirty="0"/>
              <a:t>는 각 메뉴와 주요 서비스의 흐름을 한눈에 알아볼 수 있도록 도식화 한 것을 말한다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98125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스토리보드의 서비스 흐름도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서비스 흐름도의 사례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78" y="1700808"/>
            <a:ext cx="6169245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86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설계의 필요성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스토리보드의 화면을 설계할 때에는 디지털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기획자의 의도가 명확하게 전달될 수 있도록 </a:t>
            </a:r>
            <a:r>
              <a:rPr lang="ko-KR" altLang="en-US" sz="1200" b="0" dirty="0"/>
              <a:t>상세 </a:t>
            </a:r>
            <a:r>
              <a:rPr lang="ko-KR" altLang="en-US" sz="1200" b="0" dirty="0" err="1"/>
              <a:t>콘텐츠의</a:t>
            </a:r>
            <a:r>
              <a:rPr lang="ko-KR" altLang="en-US" sz="1200" b="0" dirty="0"/>
              <a:t> 내용이나 마우스 이벤트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슬라이딩 등의 인터페이스 동작 방식 및 페이지의 흐름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링크될 페이지의 위치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팝업 메시지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경고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메시지와 같이 디자인과 개발 작업에 필요한 모든 정보가 상세히 명시되어야 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2899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 페이지의 구성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744"/>
            <a:ext cx="7200000" cy="4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1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 페이지의 구성 </a:t>
            </a:r>
            <a:r>
              <a:rPr lang="en-US" altLang="ko-KR" dirty="0"/>
              <a:t>: </a:t>
            </a:r>
            <a:r>
              <a:rPr lang="ko-KR" altLang="en-US" dirty="0"/>
              <a:t>페이지 정보 영역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화면의 고유 코드명에 해당되는 화면 </a:t>
            </a:r>
            <a:r>
              <a:rPr lang="en-US" altLang="ko-KR" sz="1200" b="0" dirty="0"/>
              <a:t>ID, </a:t>
            </a:r>
            <a:r>
              <a:rPr lang="ko-KR" altLang="en-US" sz="1200" b="0" dirty="0"/>
              <a:t>해당 화면의 이름이나 주제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목적에 해당되는 화면 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그리고 전체 페이지 중 어느 단계에 속하는지에 대한 화면 경로를 표시한다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8833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 페이지의 구성 </a:t>
            </a:r>
            <a:r>
              <a:rPr lang="en-US" altLang="ko-KR" dirty="0"/>
              <a:t>: </a:t>
            </a:r>
            <a:r>
              <a:rPr lang="ko-KR" altLang="en-US" dirty="0"/>
              <a:t>상세 화면 설계 영역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로그인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회원가입 등 하나의 프로세스나 각 상세 페이지의 화면 구조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내용 구성 등을 표시한다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53642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 페이지의 구성 </a:t>
            </a:r>
            <a:r>
              <a:rPr lang="en-US" altLang="ko-KR" dirty="0"/>
              <a:t>: </a:t>
            </a:r>
            <a:r>
              <a:rPr lang="ko-KR" altLang="en-US" dirty="0"/>
              <a:t>상세 화면 설계 영역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79512" y="2538292"/>
            <a:ext cx="8829822" cy="4203076"/>
            <a:chOff x="179512" y="1988840"/>
            <a:chExt cx="8829822" cy="4203076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110"/>
            <a:stretch/>
          </p:blipFill>
          <p:spPr bwMode="auto">
            <a:xfrm>
              <a:off x="179512" y="1988840"/>
              <a:ext cx="4320000" cy="4203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36" b="89086"/>
            <a:stretch/>
          </p:blipFill>
          <p:spPr bwMode="auto">
            <a:xfrm>
              <a:off x="4572000" y="2231570"/>
              <a:ext cx="4320000" cy="413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31773"/>
              <a:ext cx="4437334" cy="2567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상세 화면 설계 영역에는 로그인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회원가입 등 하나의 프로세스나 각 상세 페이지의 화면 구조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내용 구성 등을 표시한다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4299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+mj-ea"/>
                <a:ea typeface="+mj-ea"/>
              </a:rPr>
              <a:t>01</a:t>
            </a:r>
            <a:r>
              <a:rPr lang="en-US" altLang="ko-KR" sz="1600" b="1" dirty="0">
                <a:solidFill>
                  <a:srgbClr val="EF364A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스토리보드의 이해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+mj-ea"/>
                <a:ea typeface="+mj-ea"/>
              </a:rPr>
              <a:t>02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스토리보드의 서비스 흐름도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+mj-ea"/>
                <a:ea typeface="+mj-ea"/>
              </a:rPr>
              <a:t>03</a:t>
            </a:r>
            <a:r>
              <a:rPr lang="en-US" altLang="ko-KR" sz="1600" b="1" dirty="0">
                <a:solidFill>
                  <a:srgbClr val="EF364A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스토리보드의 화면 설계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화면 설계 페이지의 구성 </a:t>
            </a:r>
            <a:r>
              <a:rPr lang="en-US" altLang="ko-KR" dirty="0"/>
              <a:t>: </a:t>
            </a:r>
            <a:r>
              <a:rPr lang="ko-KR" altLang="en-US" dirty="0"/>
              <a:t>부가 설명 영역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28498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</a:pPr>
            <a:r>
              <a:rPr lang="ko-KR" altLang="en-US"/>
              <a:t>화면 설계 페이지의 구성 </a:t>
            </a:r>
            <a:r>
              <a:rPr lang="en-US" altLang="ko-KR"/>
              <a:t>: </a:t>
            </a:r>
            <a:r>
              <a:rPr lang="ko-KR" altLang="en-US"/>
              <a:t>하단 영역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상세 화면 설계 영역에 대한 링크 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상세 동작 방식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상세 기능과 같이 부가 설명이 필요한 부분은 넘버링하고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우측의 부가 설명 영역에 상세 내용을 작성하여 디자이너나 개발자들의 이해를 도울 수 있도록 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작성자와 회사명 등 카피라이트를 기입하고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클라이언트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디자이너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개발자와의 협업 시 해당 페이지를 바로 찾을 수 있도록 페이지 숫자를 작성한다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3040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웹 사이트 스토리보드 화면설계의 예</a:t>
            </a:r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0" y="1798446"/>
            <a:ext cx="7128000" cy="487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62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0" y="1798446"/>
            <a:ext cx="7128000" cy="489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웹 사이트 스토리보드 화면설계의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880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0" y="1798446"/>
            <a:ext cx="7128000" cy="489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웹 사이트 스토리보드 화면설계의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20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0" y="1798446"/>
            <a:ext cx="7128000" cy="485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웹 사이트 스토리보드 화면설계의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32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0" y="1798446"/>
            <a:ext cx="7128000" cy="47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웹 사이트 스토리보드 화면설계의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63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695000"/>
            <a:ext cx="7920000" cy="488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 err="1"/>
              <a:t>모바일</a:t>
            </a:r>
            <a:r>
              <a:rPr lang="ko-KR" altLang="en-US" dirty="0"/>
              <a:t> 어플리케이션 스토리보드 화면 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01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640570"/>
            <a:ext cx="7920000" cy="520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 err="1"/>
              <a:t>모바일</a:t>
            </a:r>
            <a:r>
              <a:rPr lang="ko-KR" altLang="en-US" dirty="0"/>
              <a:t> 어플리케이션 스토리보드 화면 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4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640570"/>
            <a:ext cx="7920000" cy="517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 err="1"/>
              <a:t>모바일</a:t>
            </a:r>
            <a:r>
              <a:rPr lang="ko-KR" altLang="en-US" dirty="0"/>
              <a:t> 어플리케이션 스토리보드 화면 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800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640570"/>
            <a:ext cx="7920000" cy="520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 err="1"/>
              <a:t>모바일</a:t>
            </a:r>
            <a:r>
              <a:rPr lang="ko-KR" altLang="en-US" dirty="0"/>
              <a:t> 어플리케이션 스토리보드 화면 설계의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62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개념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 의미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영화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드라마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광고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애니메이션을 작업할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실제 촬영에 앞서 핵심 아이디어나 각 장면의 줄거리를 담아내는 것으로 인물의 위치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카메라의 앵글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조명의 각도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배경음과</a:t>
            </a:r>
            <a:r>
              <a:rPr lang="ko-KR" altLang="en-US" sz="1200" b="0" dirty="0"/>
              <a:t> 효과음 등을 콘티의 형식으로 작성한 문서를 의미한다</a:t>
            </a:r>
            <a:r>
              <a:rPr lang="en-US" altLang="ko-KR" sz="1200" b="0" dirty="0"/>
              <a:t>.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디지털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기획에서의 의미 </a:t>
            </a:r>
            <a:r>
              <a:rPr lang="en-US" altLang="ko-KR" sz="1200" dirty="0"/>
              <a:t>: </a:t>
            </a:r>
            <a:r>
              <a:rPr lang="en-US" altLang="ko-KR" sz="1200" b="0" dirty="0"/>
              <a:t>‘</a:t>
            </a:r>
            <a:r>
              <a:rPr lang="ko-KR" altLang="en-US" sz="1200" b="0" dirty="0"/>
              <a:t>화면 설계서’를 의미하며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제공하고자 하는 서비스의 상세 화면에 대한 구성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내용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흐름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동작 방식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기능을 설계하고 정의하는 것을 말한다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현업에서는 간단히 줄여서 </a:t>
            </a:r>
            <a:r>
              <a:rPr lang="en-US" altLang="ko-KR" sz="1200" b="0" dirty="0"/>
              <a:t>SB</a:t>
            </a:r>
            <a:r>
              <a:rPr lang="ko-KR" altLang="en-US" sz="1200" b="0" dirty="0"/>
              <a:t>라고 부른다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896211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목적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화면의 상세 설계를 통해 프로젝트를 진행할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작업 지침이나 가이드라인의 역할을 수행하기 위함이다</a:t>
            </a:r>
            <a:r>
              <a:rPr lang="en-US" altLang="ko-KR" sz="1200" b="0" dirty="0"/>
              <a:t>.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화면 설계를 바탕으로 </a:t>
            </a:r>
            <a:r>
              <a:rPr lang="ko-KR" altLang="en-US" sz="1200" b="0" dirty="0" err="1"/>
              <a:t>프로토타이핑</a:t>
            </a:r>
            <a:r>
              <a:rPr lang="en-US" altLang="ko-KR" sz="1200" b="0" dirty="0"/>
              <a:t>(Prototyping) </a:t>
            </a:r>
            <a:r>
              <a:rPr lang="ko-KR" altLang="en-US" sz="1200" b="0" dirty="0"/>
              <a:t>작업을 통해 구체적인 디자인 작업에 들어가기 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사용성</a:t>
            </a:r>
            <a:r>
              <a:rPr lang="ko-KR" altLang="en-US" sz="1200" b="0" dirty="0"/>
              <a:t> 테스트를 시행하여 </a:t>
            </a:r>
            <a:r>
              <a:rPr lang="en-US" altLang="ko-KR" sz="1200" b="0" dirty="0"/>
              <a:t>UI</a:t>
            </a:r>
            <a:r>
              <a:rPr lang="ko-KR" altLang="en-US" sz="1200" b="0" dirty="0"/>
              <a:t>설계에 대한 문제점들을 보완할 수 있다</a:t>
            </a:r>
            <a:r>
              <a:rPr lang="en-US" altLang="ko-KR" sz="1200" b="0" dirty="0"/>
              <a:t>.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기획자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디자이너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개발자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클라이언트와 같이 프로젝트에 참여하는 모든 구성원들과의 효과적인 커뮤니케이션을 하기 위해서다</a:t>
            </a:r>
            <a:r>
              <a:rPr lang="en-US" altLang="ko-KR" sz="1200" b="0" dirty="0"/>
              <a:t>.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601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2676526"/>
            <a:ext cx="7920000" cy="118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7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표지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표지에는 </a:t>
            </a:r>
            <a:r>
              <a:rPr lang="ko-KR" altLang="en-US" sz="1200" b="0" dirty="0" err="1"/>
              <a:t>프로젝트명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문서명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서비스 </a:t>
            </a:r>
            <a:r>
              <a:rPr lang="en-US" altLang="ko-KR" sz="1200" b="0" dirty="0"/>
              <a:t>ID, </a:t>
            </a:r>
            <a:r>
              <a:rPr lang="ko-KR" altLang="en-US" sz="1200" b="0" dirty="0"/>
              <a:t>작성자의 이름 및 소속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작성 연월일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문서 버전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담당자별</a:t>
            </a:r>
            <a:r>
              <a:rPr lang="ko-KR" altLang="en-US" sz="1200" b="0" dirty="0"/>
              <a:t> 결제 영역 등의 정보로 구성된다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24" y="2398209"/>
            <a:ext cx="6866953" cy="427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endParaRPr lang="en-US" altLang="ko-KR" dirty="0"/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dirty="0"/>
              <a:t>     : </a:t>
            </a:r>
            <a:r>
              <a:rPr lang="ko-KR" altLang="en-US" dirty="0"/>
              <a:t>개정 이력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46" y="1182283"/>
            <a:ext cx="5400000" cy="555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988840"/>
            <a:ext cx="28083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수정된 내용을 한눈에 알아볼 수 있도록 수정 버전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날짜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상세 내용 등이 개정 이력에 표시된다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70459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441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글로벌 </a:t>
            </a:r>
            <a:r>
              <a:rPr lang="ko-KR" altLang="en-US" sz="1200" b="0" dirty="0" err="1"/>
              <a:t>내비게이션</a:t>
            </a:r>
            <a:r>
              <a:rPr lang="ko-KR" altLang="en-US" sz="1200" b="0" dirty="0"/>
              <a:t> 바</a:t>
            </a:r>
            <a:r>
              <a:rPr lang="en-US" altLang="ko-KR" sz="1200" b="0" dirty="0"/>
              <a:t>(GNB), </a:t>
            </a:r>
            <a:r>
              <a:rPr lang="ko-KR" altLang="en-US" sz="1200" b="0" dirty="0"/>
              <a:t>로컬 </a:t>
            </a:r>
            <a:r>
              <a:rPr lang="ko-KR" altLang="en-US" sz="1200" b="0" dirty="0" err="1"/>
              <a:t>내비게이션</a:t>
            </a:r>
            <a:r>
              <a:rPr lang="ko-KR" altLang="en-US" sz="1200" b="0" dirty="0"/>
              <a:t> 바</a:t>
            </a:r>
            <a:r>
              <a:rPr lang="en-US" altLang="ko-KR" sz="1200" b="0" dirty="0"/>
              <a:t>(LNB), </a:t>
            </a:r>
            <a:r>
              <a:rPr lang="ko-KR" altLang="en-US" sz="1200" b="0" dirty="0" err="1"/>
              <a:t>푸터</a:t>
            </a:r>
            <a:r>
              <a:rPr lang="en-US" altLang="ko-KR" sz="1200" b="0" dirty="0"/>
              <a:t>(Footer), </a:t>
            </a:r>
            <a:r>
              <a:rPr lang="ko-KR" altLang="en-US" sz="1200" b="0" dirty="0"/>
              <a:t>로그인 영역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버튼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입력창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팝업 등 스토리보드에 공통으로 표현되는 </a:t>
            </a:r>
            <a:r>
              <a:rPr lang="en-US" altLang="ko-KR" sz="1200" b="0" dirty="0"/>
              <a:t>UI</a:t>
            </a:r>
            <a:r>
              <a:rPr lang="ko-KR" altLang="en-US" sz="1200" b="0" dirty="0"/>
              <a:t>에 대한 종류와 설명이 공통 </a:t>
            </a:r>
            <a:r>
              <a:rPr lang="en-US" altLang="ko-KR" sz="1200" b="0" dirty="0"/>
              <a:t>UI </a:t>
            </a:r>
            <a:r>
              <a:rPr lang="ko-KR" altLang="en-US" sz="1200" b="0" dirty="0"/>
              <a:t>정의에 포함된다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28752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스토리보드의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정보구성도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67088"/>
            <a:ext cx="7200000" cy="45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전체 정보의 흐름을 파악할 수 있도록 정보구성도</a:t>
            </a:r>
            <a:r>
              <a:rPr lang="en-US" altLang="ko-KR" sz="1200" b="0" dirty="0"/>
              <a:t>(Information Architecture, IA)</a:t>
            </a:r>
            <a:r>
              <a:rPr lang="ko-KR" altLang="en-US" sz="1200" b="0" dirty="0"/>
              <a:t>가 표시된다</a:t>
            </a:r>
            <a:r>
              <a:rPr lang="en-US" altLang="ko-KR" sz="1200" b="0" dirty="0"/>
              <a:t>.</a:t>
            </a:r>
            <a:endParaRPr kumimoji="0"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3851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7368</TotalTime>
  <Words>756</Words>
  <Application>Microsoft Macintosh PowerPoint</Application>
  <PresentationFormat>화면 슬라이드 쇼(4:3)</PresentationFormat>
  <Paragraphs>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HY견고딕</vt:lpstr>
      <vt:lpstr>맑은 고딕</vt:lpstr>
      <vt:lpstr>Arial</vt:lpstr>
      <vt:lpstr>Verdana</vt:lpstr>
      <vt:lpstr>Wingdings</vt:lpstr>
      <vt:lpstr>Office 테마</vt:lpstr>
      <vt:lpstr>Chapter . 스토리보드 작성</vt:lpstr>
      <vt:lpstr>PowerPoint 프레젠테이션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02. 스토리보드의 서비스 흐름도</vt:lpstr>
      <vt:lpstr>02. 스토리보드의 서비스 흐름도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PARK JANGWOO</cp:lastModifiedBy>
  <cp:revision>710</cp:revision>
  <dcterms:created xsi:type="dcterms:W3CDTF">2012-07-11T10:23:22Z</dcterms:created>
  <dcterms:modified xsi:type="dcterms:W3CDTF">2021-03-05T01:12:05Z</dcterms:modified>
</cp:coreProperties>
</file>