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04" r:id="rId4"/>
    <p:sldId id="312" r:id="rId5"/>
    <p:sldId id="288" r:id="rId6"/>
    <p:sldId id="289" r:id="rId7"/>
    <p:sldId id="281" r:id="rId8"/>
    <p:sldId id="307" r:id="rId9"/>
    <p:sldId id="292" r:id="rId10"/>
    <p:sldId id="276" r:id="rId11"/>
    <p:sldId id="291" r:id="rId12"/>
    <p:sldId id="290" r:id="rId13"/>
    <p:sldId id="308" r:id="rId14"/>
    <p:sldId id="294" r:id="rId15"/>
    <p:sldId id="293" r:id="rId16"/>
    <p:sldId id="295" r:id="rId17"/>
    <p:sldId id="298" r:id="rId18"/>
    <p:sldId id="299" r:id="rId19"/>
    <p:sldId id="305" r:id="rId20"/>
    <p:sldId id="306" r:id="rId21"/>
    <p:sldId id="297" r:id="rId22"/>
    <p:sldId id="309" r:id="rId23"/>
    <p:sldId id="310" r:id="rId24"/>
    <p:sldId id="286" r:id="rId25"/>
    <p:sldId id="287" r:id="rId26"/>
    <p:sldId id="301" r:id="rId27"/>
    <p:sldId id="3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C11"/>
    <a:srgbClr val="8B103D"/>
    <a:srgbClr val="065381"/>
    <a:srgbClr val="FFCA5A"/>
    <a:srgbClr val="FE912A"/>
    <a:srgbClr val="E34856"/>
    <a:srgbClr val="34B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8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30048161482106E-2"/>
          <c:y val="0.16886310410900573"/>
          <c:w val="0.85825541653819248"/>
          <c:h val="0.63969738571208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Per Customer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A81-4E15-BE5B-32323789C6DC}"/>
              </c:ext>
            </c:extLst>
          </c:dPt>
          <c:dPt>
            <c:idx val="1"/>
            <c:invertIfNegative val="0"/>
            <c:bubble3D val="0"/>
            <c:spPr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84-4792-8123-81205881228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A81-4E15-BE5B-32323789C6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Retain Everyone</c:v>
                </c:pt>
                <c:pt idx="1">
                  <c:v>Predictive Model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352150</c:v>
                </c:pt>
                <c:pt idx="1">
                  <c:v>206501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4-4792-8123-8120588122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477960"/>
        <c:axId val="475472384"/>
      </c:barChart>
      <c:catAx>
        <c:axId val="475477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72384"/>
        <c:crosses val="autoZero"/>
        <c:auto val="1"/>
        <c:lblAlgn val="ctr"/>
        <c:lblOffset val="100"/>
        <c:noMultiLvlLbl val="0"/>
      </c:catAx>
      <c:valAx>
        <c:axId val="475472384"/>
        <c:scaling>
          <c:orientation val="minMax"/>
        </c:scaling>
        <c:delete val="1"/>
        <c:axPos val="l"/>
        <c:numFmt formatCode="&quot;$&quot;#,##0_);[Red]\(&quot;$&quot;#,##0\)" sourceLinked="1"/>
        <c:majorTickMark val="out"/>
        <c:minorTickMark val="none"/>
        <c:tickLblPos val="nextTo"/>
        <c:crossAx val="47547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197413377972434E-2"/>
          <c:y val="0.28434586784333854"/>
          <c:w val="0.84057809167832342"/>
          <c:h val="0.44980166689248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Per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D4-4458-A9DC-8DEF508D464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D4-4458-A9DC-8DEF508D46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Retain Everyone</c:v>
                </c:pt>
                <c:pt idx="1">
                  <c:v>Logistic Regression Model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352150</c:v>
                </c:pt>
                <c:pt idx="1">
                  <c:v>206501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D4-4458-A9DC-8DEF508D46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477960"/>
        <c:axId val="475472384"/>
      </c:barChart>
      <c:catAx>
        <c:axId val="475477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72384"/>
        <c:crosses val="autoZero"/>
        <c:auto val="1"/>
        <c:lblAlgn val="ctr"/>
        <c:lblOffset val="100"/>
        <c:noMultiLvlLbl val="0"/>
      </c:catAx>
      <c:valAx>
        <c:axId val="475472384"/>
        <c:scaling>
          <c:orientation val="minMax"/>
        </c:scaling>
        <c:delete val="1"/>
        <c:axPos val="l"/>
        <c:numFmt formatCode="&quot;$&quot;#,##0_);[Red]\(&quot;$&quot;#,##0\)" sourceLinked="1"/>
        <c:majorTickMark val="out"/>
        <c:minorTickMark val="none"/>
        <c:tickLblPos val="nextTo"/>
        <c:crossAx val="47547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021482222521878"/>
          <c:y val="9.9872882074503636E-2"/>
          <c:w val="0.48605446427289706"/>
          <c:h val="0.81797287574110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6B6-47C3-AF7D-3508668CCF1B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6-47C3-AF7D-3508668CCF1B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855-4D15-9912-59364E9B648A}"/>
              </c:ext>
            </c:extLst>
          </c:dPt>
          <c:dLbls>
            <c:dLbl>
              <c:idx val="0"/>
              <c:layout>
                <c:manualLayout>
                  <c:x val="-0.11357215491279589"/>
                  <c:y val="4.395310791733747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B6-47C3-AF7D-3508668CCF1B}"/>
                </c:ext>
              </c:extLst>
            </c:dLbl>
            <c:dLbl>
              <c:idx val="1"/>
              <c:layout>
                <c:manualLayout>
                  <c:x val="-9.265096848149138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B6-47C3-AF7D-3508668CC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Two Year</c:v>
                </c:pt>
                <c:pt idx="1">
                  <c:v>One Year</c:v>
                </c:pt>
                <c:pt idx="2">
                  <c:v>Month-to-Month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0.97</c:v>
                </c:pt>
                <c:pt idx="1">
                  <c:v>0.89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9-4C3F-A2CC-9B7D6A7C15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E6B6-47C3-AF7D-3508668CCF1B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6-47C3-AF7D-3508668CCF1B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B6-47C3-AF7D-3508668CCF1B}"/>
              </c:ext>
            </c:extLst>
          </c:dPt>
          <c:dLbls>
            <c:dLbl>
              <c:idx val="0"/>
              <c:layout>
                <c:manualLayout>
                  <c:x val="4.7389664274967928E-2"/>
                  <c:y val="1.081523324737674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B6-47C3-AF7D-3508668CCF1B}"/>
                </c:ext>
              </c:extLst>
            </c:dLbl>
            <c:dLbl>
              <c:idx val="1"/>
              <c:layout>
                <c:manualLayout>
                  <c:x val="7.4718522968944517E-2"/>
                  <c:y val="5.0204812915487101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B6-47C3-AF7D-3508668CCF1B}"/>
                </c:ext>
              </c:extLst>
            </c:dLbl>
            <c:dLbl>
              <c:idx val="2"/>
              <c:layout>
                <c:manualLayout>
                  <c:x val="0.15346949283890615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B6-47C3-AF7D-3508668CC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Two Year</c:v>
                </c:pt>
                <c:pt idx="1">
                  <c:v>One Year</c:v>
                </c:pt>
                <c:pt idx="2">
                  <c:v>Month-to-Month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0.03</c:v>
                </c:pt>
                <c:pt idx="1">
                  <c:v>0.11</c:v>
                </c:pt>
                <c:pt idx="2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9-4C3F-A2CC-9B7D6A7C15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66769608"/>
        <c:axId val="466774528"/>
      </c:barChart>
      <c:catAx>
        <c:axId val="4667696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774528"/>
        <c:crosses val="autoZero"/>
        <c:auto val="1"/>
        <c:lblAlgn val="ctr"/>
        <c:lblOffset val="100"/>
        <c:noMultiLvlLbl val="0"/>
      </c:catAx>
      <c:valAx>
        <c:axId val="46677452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466769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071449173242947E-2"/>
          <c:y val="0.12888731851252894"/>
          <c:w val="0.92599994755901816"/>
          <c:h val="0.7433971430852572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0070C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6DA-4049-A191-5980FB789052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0070C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DA-4049-A191-5980FB789052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DA-4049-A191-5980FB78905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DA-4049-A191-5980FB78905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E6DA-4049-A191-5980FB789052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DA-4049-A191-5980FB789052}"/>
              </c:ext>
            </c:extLst>
          </c:dPt>
          <c:dLbls>
            <c:dLbl>
              <c:idx val="0"/>
              <c:layout>
                <c:manualLayout>
                  <c:x val="-5.0942668272082126E-3"/>
                  <c:y val="-3.1519152268561536E-2"/>
                </c:manualLayout>
              </c:layout>
              <c:tx>
                <c:rich>
                  <a:bodyPr/>
                  <a:lstStyle/>
                  <a:p>
                    <a:fld id="{5EB9AE60-1E31-4BD1-851D-660F474CC345}" type="VALUE">
                      <a:rPr lang="en-US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6DA-4049-A191-5980FB789052}"/>
                </c:ext>
              </c:extLst>
            </c:dLbl>
            <c:dLbl>
              <c:idx val="1"/>
              <c:layout>
                <c:manualLayout>
                  <c:x val="2.8343102200398635E-3"/>
                  <c:y val="-4.4463432408604377E-2"/>
                </c:manualLayout>
              </c:layout>
              <c:tx>
                <c:rich>
                  <a:bodyPr/>
                  <a:lstStyle/>
                  <a:p>
                    <a:fld id="{C2FEFA3B-E232-4D39-BDCD-5A444E9F465A}" type="VALUE">
                      <a:rPr lang="en-US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6DA-4049-A191-5980FB789052}"/>
                </c:ext>
              </c:extLst>
            </c:dLbl>
            <c:dLbl>
              <c:idx val="2"/>
              <c:layout>
                <c:manualLayout>
                  <c:x val="-7.7371258429575719E-3"/>
                  <c:y val="-5.74077125486472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DA-4049-A191-5980FB789052}"/>
                </c:ext>
              </c:extLst>
            </c:dLbl>
            <c:dLbl>
              <c:idx val="3"/>
              <c:layout>
                <c:manualLayout>
                  <c:x val="-1.037998485870693E-2"/>
                  <c:y val="-4.87781924552854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DA-4049-A191-5980FB789052}"/>
                </c:ext>
              </c:extLst>
            </c:dLbl>
            <c:dLbl>
              <c:idx val="4"/>
              <c:layout>
                <c:manualLayout>
                  <c:x val="-1.8308561905955006E-2"/>
                  <c:y val="-4.87781924552854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DA-4049-A191-5980FB789052}"/>
                </c:ext>
              </c:extLst>
            </c:dLbl>
            <c:dLbl>
              <c:idx val="5"/>
              <c:layout>
                <c:manualLayout>
                  <c:x val="-1.5579757947410212E-2"/>
                  <c:y val="-5.7407712548647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DA-4049-A191-5980FB789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0-12</c:v>
                </c:pt>
                <c:pt idx="1">
                  <c:v>12-24</c:v>
                </c:pt>
                <c:pt idx="2">
                  <c:v>24-36</c:v>
                </c:pt>
                <c:pt idx="3">
                  <c:v>36-48</c:v>
                </c:pt>
                <c:pt idx="4">
                  <c:v>48-60</c:v>
                </c:pt>
                <c:pt idx="5">
                  <c:v>60-72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0.47</c:v>
                </c:pt>
                <c:pt idx="1">
                  <c:v>0.28999999999999998</c:v>
                </c:pt>
                <c:pt idx="2">
                  <c:v>0.22</c:v>
                </c:pt>
                <c:pt idx="3">
                  <c:v>0.19</c:v>
                </c:pt>
                <c:pt idx="4">
                  <c:v>0.14000000000000001</c:v>
                </c:pt>
                <c:pt idx="5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40-47B1-B24C-001B5B464F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25232216"/>
        <c:axId val="325232544"/>
      </c:lineChart>
      <c:catAx>
        <c:axId val="325232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232544"/>
        <c:crosses val="autoZero"/>
        <c:auto val="1"/>
        <c:lblAlgn val="ctr"/>
        <c:lblOffset val="100"/>
        <c:noMultiLvlLbl val="0"/>
      </c:catAx>
      <c:valAx>
        <c:axId val="32523254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25232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033765633617123"/>
          <c:y val="4.8175188019448013E-2"/>
          <c:w val="0.56672444143590617"/>
          <c:h val="0.903649623961103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F8F-4525-B5F9-A1C17F17DE4E}"/>
              </c:ext>
            </c:extLst>
          </c:dPt>
          <c:dLbls>
            <c:dLbl>
              <c:idx val="0"/>
              <c:layout>
                <c:manualLayout>
                  <c:x val="-9.462377376049351E-2"/>
                  <c:y val="4.379562547222386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8F-4525-B5F9-A1C17F17DE4E}"/>
                </c:ext>
              </c:extLst>
            </c:dLbl>
            <c:dLbl>
              <c:idx val="1"/>
              <c:layout>
                <c:manualLayout>
                  <c:x val="-8.5872933426923037E-2"/>
                  <c:y val="-1.8285903149378586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F8F-4525-B5F9-A1C17F17DE4E}"/>
                </c:ext>
              </c:extLst>
            </c:dLbl>
            <c:dLbl>
              <c:idx val="2"/>
              <c:layout>
                <c:manualLayout>
                  <c:x val="-7.9768142538043735E-2"/>
                  <c:y val="-4.379635467467078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8F-4525-B5F9-A1C17F17DE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Credit Card</c:v>
                </c:pt>
                <c:pt idx="1">
                  <c:v>Bank Tansfer</c:v>
                </c:pt>
                <c:pt idx="2">
                  <c:v>Mailed Check</c:v>
                </c:pt>
                <c:pt idx="3">
                  <c:v>Electronic Check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0.85</c:v>
                </c:pt>
                <c:pt idx="1">
                  <c:v>0.83</c:v>
                </c:pt>
                <c:pt idx="2">
                  <c:v>0.81</c:v>
                </c:pt>
                <c:pt idx="3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A9-4B30-8B9B-F751146AB9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8F-4525-B5F9-A1C17F17DE4E}"/>
              </c:ext>
            </c:extLst>
          </c:dPt>
          <c:dLbls>
            <c:dLbl>
              <c:idx val="0"/>
              <c:layout>
                <c:manualLayout>
                  <c:x val="8.098739226609812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8F-4525-B5F9-A1C17F17DE4E}"/>
                </c:ext>
              </c:extLst>
            </c:dLbl>
            <c:dLbl>
              <c:idx val="1"/>
              <c:layout>
                <c:manualLayout>
                  <c:x val="8.9331710722792987E-2"/>
                  <c:y val="3.6571806298748807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8F-4525-B5F9-A1C17F17DE4E}"/>
                </c:ext>
              </c:extLst>
            </c:dLbl>
            <c:dLbl>
              <c:idx val="2"/>
              <c:layout>
                <c:manualLayout>
                  <c:x val="9.1446854816984405E-2"/>
                  <c:y val="3.830699121450370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F8F-4525-B5F9-A1C17F17DE4E}"/>
                </c:ext>
              </c:extLst>
            </c:dLbl>
            <c:dLbl>
              <c:idx val="3"/>
              <c:layout>
                <c:manualLayout>
                  <c:x val="0.16910006160836374"/>
                  <c:y val="5.4893634601670875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8F-4525-B5F9-A1C17F17DE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Credit Card</c:v>
                </c:pt>
                <c:pt idx="1">
                  <c:v>Bank Tansfer</c:v>
                </c:pt>
                <c:pt idx="2">
                  <c:v>Mailed Check</c:v>
                </c:pt>
                <c:pt idx="3">
                  <c:v>Electronic Check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0.15</c:v>
                </c:pt>
                <c:pt idx="1">
                  <c:v>0.17</c:v>
                </c:pt>
                <c:pt idx="2">
                  <c:v>0.19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A9-4B30-8B9B-F751146AB9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179664"/>
        <c:axId val="471172448"/>
      </c:barChart>
      <c:catAx>
        <c:axId val="47117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172448"/>
        <c:crosses val="autoZero"/>
        <c:auto val="1"/>
        <c:lblAlgn val="ctr"/>
        <c:lblOffset val="100"/>
        <c:noMultiLvlLbl val="0"/>
      </c:catAx>
      <c:valAx>
        <c:axId val="471172448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47117966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541443365107758"/>
          <c:y val="4.8175125241939031E-2"/>
          <c:w val="0.62910361818313765"/>
          <c:h val="0.903649623961103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3F-4D3D-8466-2EE6D0EEA0D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33F-4D3D-8466-2EE6D0EEA0D4}"/>
              </c:ext>
            </c:extLst>
          </c:dPt>
          <c:dLbls>
            <c:dLbl>
              <c:idx val="0"/>
              <c:layout>
                <c:manualLayout>
                  <c:x val="-0.121365831195930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911-4A5D-8B34-76854A0FCDDF}"/>
                </c:ext>
              </c:extLst>
            </c:dLbl>
            <c:dLbl>
              <c:idx val="1"/>
              <c:layout>
                <c:manualLayout>
                  <c:x val="-8.185137452748772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F-4D3D-8466-2EE6D0EEA0D4}"/>
                </c:ext>
              </c:extLst>
            </c:dLbl>
            <c:dLbl>
              <c:idx val="2"/>
              <c:layout>
                <c:manualLayout>
                  <c:x val="-5.644922381206105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33F-4D3D-8466-2EE6D0EEA0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Internet</c:v>
                </c:pt>
                <c:pt idx="1">
                  <c:v>DSL</c:v>
                </c:pt>
                <c:pt idx="2">
                  <c:v>Fiber Optic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0.93</c:v>
                </c:pt>
                <c:pt idx="1">
                  <c:v>0.81</c:v>
                </c:pt>
                <c:pt idx="2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3F-4D3D-8466-2EE6D0EEA0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911-4A5D-8B34-76854A0FCDDF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3F-4D3D-8466-2EE6D0EEA0D4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33F-4D3D-8466-2EE6D0EEA0D4}"/>
              </c:ext>
            </c:extLst>
          </c:dPt>
          <c:dLbls>
            <c:dLbl>
              <c:idx val="0"/>
              <c:layout>
                <c:manualLayout>
                  <c:x val="6.7739068574472747E-2"/>
                  <c:y val="-8.759125094445093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11-4A5D-8B34-76854A0FCDDF}"/>
                </c:ext>
              </c:extLst>
            </c:dLbl>
            <c:dLbl>
              <c:idx val="1"/>
              <c:layout>
                <c:manualLayout>
                  <c:x val="0.10725352524291501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33F-4D3D-8466-2EE6D0EEA0D4}"/>
                </c:ext>
              </c:extLst>
            </c:dLbl>
            <c:dLbl>
              <c:idx val="2"/>
              <c:layout>
                <c:manualLayout>
                  <c:x val="0.17781505500799066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F-4D3D-8466-2EE6D0EEA0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No Internet</c:v>
                </c:pt>
                <c:pt idx="1">
                  <c:v>DSL</c:v>
                </c:pt>
                <c:pt idx="2">
                  <c:v>Fiber Optic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0.19</c:v>
                </c:pt>
                <c:pt idx="2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3F-4D3D-8466-2EE6D0EEA0D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179664"/>
        <c:axId val="471172448"/>
      </c:barChart>
      <c:catAx>
        <c:axId val="4711796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172448"/>
        <c:crosses val="autoZero"/>
        <c:auto val="1"/>
        <c:lblAlgn val="ctr"/>
        <c:lblOffset val="100"/>
        <c:noMultiLvlLbl val="0"/>
      </c:catAx>
      <c:valAx>
        <c:axId val="47117244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47117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5A27-FF67-40F6-8231-A540D579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D95E3-7F78-4F6C-BCAD-E2124B9F9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E1A6-4F89-4FA8-8A4E-EFE07220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945C-637C-41B8-ADC2-66DEDFDB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CC54-CEB8-47CB-8E1B-800ECBE1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946E-E757-420E-AA1C-247A2097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66DDD-A529-4148-95DE-0BD202E25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6A9C-7C84-466E-8868-8AE168A2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5D17E-510B-43BF-944E-EC1ED527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9B4C-99EC-452A-85A3-36770848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E0BD6-33DC-4F51-B24D-FDDECFD07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B978-E894-4056-94E9-3083E830D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3C330-DE64-4D07-8D09-F50DBB39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B702-B7FC-4908-B7CE-B83C2E53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2B5F-3D50-47FA-9369-6BFA2627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55F6-C2D0-4E6C-B980-482B7E92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1092-4145-4DEA-8BB9-4C23832D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72E1-A237-4603-8D71-98A3B685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849B-2C40-470E-B485-EAB5AA03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3181-079C-407B-8E64-576327C0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93CF-1835-4FF8-919B-9D7C2BDD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FD4D-A14D-4328-A2E8-75D5A9DA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0EBD-8FB7-42E2-98E4-D963883D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4BAE-0B10-4C6B-AE35-C6DE6008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EAD3-80A5-4DCE-B5DE-40CCCF7D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5CF3-231B-4773-AAEC-A0EFC366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1CC6-5229-47FA-8D4D-A447365E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40FE1-F2A7-4B37-B116-54AC28FE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040D9-E0D3-490A-A830-9AEB1EEC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44272-CE3E-4856-AFF7-889C704E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9FA5-4D6A-4CB4-A045-DBD6A7CA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96DB-A46E-47A9-A9D7-269216E7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2EC9-BCE7-4055-AD42-EB13723C5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EC3F-8244-40C1-82B1-30C531D23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E31E4-DD30-471B-B1A2-B287ED97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3DE7A-C7C6-4811-9453-B0C9D4143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8D211-50FB-42BB-9076-4B42714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4E9D3-BB03-439F-B086-E66B20A6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797BD-A7D0-44BF-A5F2-50917D50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7C1-E76B-46FC-A7D3-78FE9FDC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12AB6-84ED-42EE-98DC-1BB26C09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7F0ED-ED7E-4D10-B4F4-9B51882F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746-3276-42FD-8F4D-BC557477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4989D-42DD-4703-AF23-7BC12B95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693BF-74F6-46D7-9F0C-41379D15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42DE-E15A-4483-9801-5A15D338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6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B6E1-5D7A-4EF0-BF17-E0F4790C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A30A-4533-427F-9DEF-3CE30D8C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92989-32AC-4640-90F6-066853432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71462-91CD-4EF8-BF4A-5EBA90EE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E53B6-81D1-4462-AE98-AAC30DC1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5E21E-98B1-4303-BBF9-CF9B3F22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4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34AE-9C36-45B3-9563-6E892C1F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C3075-A845-4B19-AB3F-C5A3420C5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43DE1-3036-421C-B8EB-B03BE0B89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5D1A4-ACE9-4131-9291-99E4F0C9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A3F3-E53A-4C5F-B31D-C58DE532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57727-1508-4413-8101-14D2D3CD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362FC-67FC-45EE-BC96-D15FFDC5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8EEF4-0271-48E4-A753-08FB812B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E947-FA49-4D11-A310-F50982E5A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3685-8E30-4504-BF74-9634DED61E0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3400-F37C-4F7A-9E9C-9958BA535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D8BA-833C-40AC-8ACE-210CA5764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1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14904D-9F8B-41BE-8463-1B046071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2387"/>
            <a:ext cx="10477500" cy="6753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99EDEE-869A-4B6C-8DA8-AAC68E0D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2349810"/>
            <a:ext cx="12191999" cy="2387600"/>
          </a:xfrm>
          <a:solidFill>
            <a:schemeClr val="bg1">
              <a:lumMod val="95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 b="1"/>
              <a:t>Predicting Customer Churn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8024F-AE0B-4498-9B6D-DC6B7C85E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4737410"/>
            <a:ext cx="12191998" cy="1655762"/>
          </a:xfrm>
          <a:solidFill>
            <a:schemeClr val="bg1">
              <a:lumMod val="95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/>
              <a:t>Tony Ramsett</a:t>
            </a:r>
          </a:p>
          <a:p>
            <a:r>
              <a:rPr lang="en-US"/>
              <a:t>06/24/2020</a:t>
            </a:r>
          </a:p>
          <a:p>
            <a:r>
              <a:rPr lang="en-US"/>
              <a:t>MSDS692 – Data Practicum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6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54E6-3362-4C94-A5C4-07008A5A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FAA39-0A93-45DA-9903-4C2F35B611E8}"/>
              </a:ext>
            </a:extLst>
          </p:cNvPr>
          <p:cNvSpPr txBox="1"/>
          <p:nvPr/>
        </p:nvSpPr>
        <p:spPr>
          <a:xfrm>
            <a:off x="1498332" y="1891581"/>
            <a:ext cx="216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Pre Data Cleaning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123C213-B6B5-4D6C-81CB-D87D2EEB4D04}"/>
              </a:ext>
            </a:extLst>
          </p:cNvPr>
          <p:cNvSpPr/>
          <p:nvPr/>
        </p:nvSpPr>
        <p:spPr>
          <a:xfrm>
            <a:off x="4716589" y="2427853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F1F701-751E-4940-8146-529502299CFF}"/>
              </a:ext>
            </a:extLst>
          </p:cNvPr>
          <p:cNvSpPr/>
          <p:nvPr/>
        </p:nvSpPr>
        <p:spPr>
          <a:xfrm>
            <a:off x="4716589" y="3289376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6A13E03-857E-46AC-8152-6BB571B0B5DD}"/>
              </a:ext>
            </a:extLst>
          </p:cNvPr>
          <p:cNvSpPr/>
          <p:nvPr/>
        </p:nvSpPr>
        <p:spPr>
          <a:xfrm>
            <a:off x="4716589" y="4498398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54778FC-05C1-4DB4-9F29-1A6DA98B6B7E}"/>
              </a:ext>
            </a:extLst>
          </p:cNvPr>
          <p:cNvSpPr/>
          <p:nvPr/>
        </p:nvSpPr>
        <p:spPr>
          <a:xfrm>
            <a:off x="4716589" y="5703314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76E8A5-01FB-484B-AA2D-B53E1F62BE56}"/>
              </a:ext>
            </a:extLst>
          </p:cNvPr>
          <p:cNvSpPr txBox="1"/>
          <p:nvPr/>
        </p:nvSpPr>
        <p:spPr>
          <a:xfrm>
            <a:off x="7913358" y="1891581"/>
            <a:ext cx="2233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Post 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0F935-70A6-4A4F-BA7C-5953D25A7764}"/>
              </a:ext>
            </a:extLst>
          </p:cNvPr>
          <p:cNvSpPr txBox="1"/>
          <p:nvPr/>
        </p:nvSpPr>
        <p:spPr>
          <a:xfrm>
            <a:off x="614322" y="2427853"/>
            <a:ext cx="393080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Focus solely on Service and Plan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74D50-7540-4295-9EF6-7DCD58F7DF49}"/>
              </a:ext>
            </a:extLst>
          </p:cNvPr>
          <p:cNvSpPr txBox="1"/>
          <p:nvPr/>
        </p:nvSpPr>
        <p:spPr>
          <a:xfrm>
            <a:off x="614322" y="3166266"/>
            <a:ext cx="393080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11 NA’s in data set: </a:t>
            </a:r>
          </a:p>
          <a:p>
            <a:pPr algn="r"/>
            <a:r>
              <a:rPr lang="en-US" sz="1600" dirty="0"/>
              <a:t>All within Total Charges feature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4529B-4426-4DE8-89FC-B370F1877F0A}"/>
              </a:ext>
            </a:extLst>
          </p:cNvPr>
          <p:cNvSpPr txBox="1"/>
          <p:nvPr/>
        </p:nvSpPr>
        <p:spPr>
          <a:xfrm>
            <a:off x="614322" y="4005956"/>
            <a:ext cx="393080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Wrangling:</a:t>
            </a:r>
          </a:p>
          <a:p>
            <a:pPr algn="r"/>
            <a:r>
              <a:rPr lang="en-US" sz="1600" dirty="0" err="1"/>
              <a:t>MultipleLines</a:t>
            </a:r>
            <a:r>
              <a:rPr lang="en-US" sz="1600" dirty="0"/>
              <a:t>, </a:t>
            </a:r>
            <a:r>
              <a:rPr lang="en-US" sz="1600" dirty="0" err="1"/>
              <a:t>OnlineSecurity</a:t>
            </a:r>
            <a:r>
              <a:rPr lang="en-US" sz="1600" dirty="0"/>
              <a:t>, </a:t>
            </a:r>
            <a:r>
              <a:rPr lang="en-US" sz="1600" dirty="0" err="1"/>
              <a:t>OnlineBackup</a:t>
            </a:r>
            <a:r>
              <a:rPr lang="en-US" sz="1600" dirty="0"/>
              <a:t>, </a:t>
            </a:r>
            <a:r>
              <a:rPr lang="en-US" sz="1600" dirty="0" err="1"/>
              <a:t>DeviceProtection</a:t>
            </a:r>
            <a:r>
              <a:rPr lang="en-US" sz="1600" dirty="0"/>
              <a:t>, </a:t>
            </a:r>
            <a:r>
              <a:rPr lang="en-US" sz="1600" dirty="0" err="1"/>
              <a:t>TechSupport</a:t>
            </a:r>
            <a:r>
              <a:rPr lang="en-US" sz="1600" dirty="0"/>
              <a:t>, </a:t>
            </a:r>
            <a:r>
              <a:rPr lang="en-US" sz="1600" dirty="0" err="1"/>
              <a:t>StreamingTV</a:t>
            </a:r>
            <a:r>
              <a:rPr lang="en-US" sz="1600" dirty="0"/>
              <a:t> , </a:t>
            </a:r>
            <a:r>
              <a:rPr lang="en-US" sz="1600" dirty="0" err="1"/>
              <a:t>StreamingMovies</a:t>
            </a:r>
            <a:r>
              <a:rPr lang="en-US" sz="1600" dirty="0"/>
              <a:t> contain values of ‘Yes’, ‘No’, and ‘No Internet Service’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B8D2C-EF93-45D1-84C4-C44C72B891B7}"/>
              </a:ext>
            </a:extLst>
          </p:cNvPr>
          <p:cNvSpPr txBox="1"/>
          <p:nvPr/>
        </p:nvSpPr>
        <p:spPr>
          <a:xfrm>
            <a:off x="614322" y="5703314"/>
            <a:ext cx="393080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Dimensions: 7043x21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99E03-B5B9-49B2-B0EA-FD364B49204B}"/>
              </a:ext>
            </a:extLst>
          </p:cNvPr>
          <p:cNvSpPr txBox="1"/>
          <p:nvPr/>
        </p:nvSpPr>
        <p:spPr>
          <a:xfrm>
            <a:off x="6570666" y="2304743"/>
            <a:ext cx="491849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Remove Demographic variables:</a:t>
            </a:r>
          </a:p>
          <a:p>
            <a:r>
              <a:rPr lang="en-US" sz="1600" dirty="0"/>
              <a:t>Customer ID, Gender, Senior Citizen, Partner, Dependents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83B52-C8F8-4EF6-B889-3AE793916A6F}"/>
              </a:ext>
            </a:extLst>
          </p:cNvPr>
          <p:cNvSpPr txBox="1"/>
          <p:nvPr/>
        </p:nvSpPr>
        <p:spPr>
          <a:xfrm>
            <a:off x="6570666" y="3289376"/>
            <a:ext cx="49184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Remove 11 rows (customers) containing NA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03D84-5F2E-44FA-B149-8613190C9DF9}"/>
              </a:ext>
            </a:extLst>
          </p:cNvPr>
          <p:cNvSpPr txBox="1"/>
          <p:nvPr/>
        </p:nvSpPr>
        <p:spPr>
          <a:xfrm>
            <a:off x="6570666" y="4498398"/>
            <a:ext cx="49184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Map ‘No Internet Service’ values to ‘No’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0A4D54-89A2-4693-8ABF-9870386F0A43}"/>
              </a:ext>
            </a:extLst>
          </p:cNvPr>
          <p:cNvSpPr txBox="1"/>
          <p:nvPr/>
        </p:nvSpPr>
        <p:spPr>
          <a:xfrm>
            <a:off x="6570666" y="5703314"/>
            <a:ext cx="49184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Data Dimensions: 7032x15</a:t>
            </a:r>
          </a:p>
        </p:txBody>
      </p:sp>
    </p:spTree>
    <p:extLst>
      <p:ext uri="{BB962C8B-B14F-4D97-AF65-F5344CB8AC3E}">
        <p14:creationId xmlns:p14="http://schemas.microsoft.com/office/powerpoint/2010/main" val="199825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F000F2-761A-491B-9910-36EDE953C9CD}"/>
              </a:ext>
            </a:extLst>
          </p:cNvPr>
          <p:cNvSpPr txBox="1"/>
          <p:nvPr/>
        </p:nvSpPr>
        <p:spPr>
          <a:xfrm>
            <a:off x="6599492" y="1909116"/>
            <a:ext cx="5070569" cy="4674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75954-8392-4D7E-8757-C1D5A875BAE1}"/>
              </a:ext>
            </a:extLst>
          </p:cNvPr>
          <p:cNvSpPr txBox="1"/>
          <p:nvPr/>
        </p:nvSpPr>
        <p:spPr>
          <a:xfrm>
            <a:off x="511626" y="1909116"/>
            <a:ext cx="5070569" cy="4674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C3088-75DB-46A9-997F-AE65C6D3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CEC90-78FF-4200-BCCF-B21060B0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39" y="6064979"/>
            <a:ext cx="3574627" cy="3355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8F508-F7D7-46CC-A970-BA12F23F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38" y="6088526"/>
            <a:ext cx="4517761" cy="2639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16286D-C616-438E-BFA1-8DD82D1449D3}"/>
              </a:ext>
            </a:extLst>
          </p:cNvPr>
          <p:cNvSpPr txBox="1"/>
          <p:nvPr/>
        </p:nvSpPr>
        <p:spPr>
          <a:xfrm>
            <a:off x="748173" y="2083297"/>
            <a:ext cx="451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tenure set-up numerically by individual years ranging from 0 – 72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A1672-455B-4893-9430-28AB86DA1D4E}"/>
              </a:ext>
            </a:extLst>
          </p:cNvPr>
          <p:cNvSpPr txBox="1"/>
          <p:nvPr/>
        </p:nvSpPr>
        <p:spPr>
          <a:xfrm>
            <a:off x="6836039" y="2109532"/>
            <a:ext cx="451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Engineered to number of years to distinguish tenure group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45FC8D-BC24-4308-BA07-08BBFC69EDC4}"/>
              </a:ext>
            </a:extLst>
          </p:cNvPr>
          <p:cNvSpPr/>
          <p:nvPr/>
        </p:nvSpPr>
        <p:spPr>
          <a:xfrm>
            <a:off x="5198496" y="4060601"/>
            <a:ext cx="1667547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4D95A9-B52C-4DE7-938E-124CBCBCB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91" y="2993415"/>
            <a:ext cx="3763286" cy="28478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FBE209-3F17-4A59-95F1-5B0C0D6D1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612" y="3010091"/>
            <a:ext cx="3763285" cy="28312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02C492-0266-401A-A077-FD66D8E5BCFA}"/>
              </a:ext>
            </a:extLst>
          </p:cNvPr>
          <p:cNvSpPr txBox="1"/>
          <p:nvPr/>
        </p:nvSpPr>
        <p:spPr>
          <a:xfrm>
            <a:off x="7691913" y="1481924"/>
            <a:ext cx="288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Post Feature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35130-4766-4776-8975-5B591D620D2D}"/>
              </a:ext>
            </a:extLst>
          </p:cNvPr>
          <p:cNvSpPr txBox="1"/>
          <p:nvPr/>
        </p:nvSpPr>
        <p:spPr>
          <a:xfrm>
            <a:off x="7874240" y="6339551"/>
            <a:ext cx="24413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Code output – sorted alphabetically, not by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ED3D47-32A4-4779-B8EA-779FE31BCB81}"/>
              </a:ext>
            </a:extLst>
          </p:cNvPr>
          <p:cNvSpPr txBox="1"/>
          <p:nvPr/>
        </p:nvSpPr>
        <p:spPr>
          <a:xfrm>
            <a:off x="1547171" y="1509006"/>
            <a:ext cx="288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Pre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95170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5580-E37C-48EE-B092-BE9D57E4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76E52-1FA9-45C7-B48E-E0E7601D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27" y="1941531"/>
            <a:ext cx="4212713" cy="41087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611DD-01E4-40E4-8503-6C9DD67D41F4}"/>
              </a:ext>
            </a:extLst>
          </p:cNvPr>
          <p:cNvSpPr txBox="1"/>
          <p:nvPr/>
        </p:nvSpPr>
        <p:spPr>
          <a:xfrm>
            <a:off x="6912428" y="3920798"/>
            <a:ext cx="4336869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Several categorical variables converted to numerical variable for correlation plot usage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‘Monthly Charges’ shows moderate to good correlations with several variables but not with ‘Churn’ classifier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No other concerns with correlations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B9E82-9CEA-43CB-91F2-836B88F95282}"/>
              </a:ext>
            </a:extLst>
          </p:cNvPr>
          <p:cNvSpPr txBox="1"/>
          <p:nvPr/>
        </p:nvSpPr>
        <p:spPr>
          <a:xfrm>
            <a:off x="8313417" y="3535928"/>
            <a:ext cx="153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095F3-D0C7-4EE5-BEF9-0DCD2B05AF4C}"/>
              </a:ext>
            </a:extLst>
          </p:cNvPr>
          <p:cNvSpPr txBox="1"/>
          <p:nvPr/>
        </p:nvSpPr>
        <p:spPr>
          <a:xfrm>
            <a:off x="6912428" y="2352428"/>
            <a:ext cx="433686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Correlation plots used to quickly interpret correlations between variables in a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401D4-126A-49A5-98FD-66F81EFC87BD}"/>
              </a:ext>
            </a:extLst>
          </p:cNvPr>
          <p:cNvSpPr txBox="1"/>
          <p:nvPr/>
        </p:nvSpPr>
        <p:spPr>
          <a:xfrm>
            <a:off x="8644343" y="1941531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92B1C-E976-4F95-96BD-CEDFBD5D7536}"/>
              </a:ext>
            </a:extLst>
          </p:cNvPr>
          <p:cNvSpPr txBox="1"/>
          <p:nvPr/>
        </p:nvSpPr>
        <p:spPr>
          <a:xfrm>
            <a:off x="2920669" y="1432937"/>
            <a:ext cx="191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Correlation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C4B57-442B-4301-8181-1D7A86C3CB98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(An Introduction to </a:t>
            </a:r>
            <a:r>
              <a:rPr lang="en-US" sz="900" i="1" dirty="0" err="1"/>
              <a:t>corrplot</a:t>
            </a:r>
            <a:r>
              <a:rPr lang="en-US" sz="900" i="1" dirty="0"/>
              <a:t> Package, n.d.), (</a:t>
            </a:r>
            <a:r>
              <a:rPr lang="en-US" sz="900" i="1" dirty="0" err="1"/>
              <a:t>Braglia</a:t>
            </a:r>
            <a:r>
              <a:rPr lang="en-US" sz="900" i="1" dirty="0"/>
              <a:t>, L., 2014), &amp; (</a:t>
            </a:r>
            <a:r>
              <a:rPr lang="en-US" sz="900" i="1" dirty="0" err="1"/>
              <a:t>Ramsett</a:t>
            </a:r>
            <a:r>
              <a:rPr lang="en-US" sz="900" i="1" dirty="0"/>
              <a:t>, 2019))</a:t>
            </a:r>
          </a:p>
        </p:txBody>
      </p:sp>
    </p:spTree>
    <p:extLst>
      <p:ext uri="{BB962C8B-B14F-4D97-AF65-F5344CB8AC3E}">
        <p14:creationId xmlns:p14="http://schemas.microsoft.com/office/powerpoint/2010/main" val="319050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Predictive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Models</a:t>
            </a:r>
          </a:p>
        </p:txBody>
      </p:sp>
      <p:pic>
        <p:nvPicPr>
          <p:cNvPr id="5" name="Graphic 4" descr="Workflow">
            <a:extLst>
              <a:ext uri="{FF2B5EF4-FFF2-40B4-BE49-F238E27FC236}">
                <a16:creationId xmlns:a16="http://schemas.microsoft.com/office/drawing/2014/main" id="{EE9FB256-213C-40F8-8AB1-89C0DA94E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56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7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5A4D-8141-41AF-B927-52445815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Training/Test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69DDA-CB0B-4F1A-BE91-BC364D4B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28" y="3299174"/>
            <a:ext cx="1935967" cy="576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FF561-71BB-4486-8319-7CAA105853F6}"/>
              </a:ext>
            </a:extLst>
          </p:cNvPr>
          <p:cNvSpPr txBox="1"/>
          <p:nvPr/>
        </p:nvSpPr>
        <p:spPr>
          <a:xfrm>
            <a:off x="4909404" y="3291070"/>
            <a:ext cx="270278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Data split into 75/25 split with 75% churn rate in each set</a:t>
            </a:r>
          </a:p>
          <a:p>
            <a:endParaRPr lang="en-US" sz="1600" dirty="0"/>
          </a:p>
          <a:p>
            <a:r>
              <a:rPr lang="en-US" sz="1600" dirty="0"/>
              <a:t>75% of data in Training set</a:t>
            </a:r>
          </a:p>
          <a:p>
            <a:r>
              <a:rPr lang="en-US" sz="1600" dirty="0"/>
              <a:t>25% of data in Test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1F190-CD4B-404D-BD27-6C8446929B59}"/>
              </a:ext>
            </a:extLst>
          </p:cNvPr>
          <p:cNvSpPr txBox="1"/>
          <p:nvPr/>
        </p:nvSpPr>
        <p:spPr>
          <a:xfrm>
            <a:off x="838200" y="3291070"/>
            <a:ext cx="3594462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Training data set used for model set-up</a:t>
            </a:r>
          </a:p>
          <a:p>
            <a:endParaRPr lang="en-US" sz="1600" dirty="0"/>
          </a:p>
          <a:p>
            <a:r>
              <a:rPr lang="en-US" sz="1600" dirty="0"/>
              <a:t>Test data set used for predictive modeling and model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BA591-B463-47CE-95AA-127AB81741EA}"/>
              </a:ext>
            </a:extLst>
          </p:cNvPr>
          <p:cNvSpPr txBox="1"/>
          <p:nvPr/>
        </p:nvSpPr>
        <p:spPr>
          <a:xfrm>
            <a:off x="8088933" y="4075900"/>
            <a:ext cx="343335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Training set: 5,274 columns by 15 rows</a:t>
            </a:r>
          </a:p>
          <a:p>
            <a:r>
              <a:rPr lang="en-US" sz="1600" dirty="0"/>
              <a:t>Test set: 1,758 columns by 15 rows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8C19-87AD-400B-A2C5-00AEF1FF4921}"/>
              </a:ext>
            </a:extLst>
          </p:cNvPr>
          <p:cNvSpPr txBox="1"/>
          <p:nvPr/>
        </p:nvSpPr>
        <p:spPr>
          <a:xfrm>
            <a:off x="2198913" y="2840930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EED4F-B3E7-453B-A7B6-32BCE6AB4EF5}"/>
              </a:ext>
            </a:extLst>
          </p:cNvPr>
          <p:cNvSpPr txBox="1"/>
          <p:nvPr/>
        </p:nvSpPr>
        <p:spPr>
          <a:xfrm>
            <a:off x="5836465" y="2865945"/>
            <a:ext cx="76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Splits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FBD3B-D6DF-4DE1-83D6-1D215E749323}"/>
              </a:ext>
            </a:extLst>
          </p:cNvPr>
          <p:cNvSpPr txBox="1"/>
          <p:nvPr/>
        </p:nvSpPr>
        <p:spPr>
          <a:xfrm>
            <a:off x="9369092" y="2840930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5F72554-FFEF-4920-93CE-534A1DE3FDFF}"/>
              </a:ext>
            </a:extLst>
          </p:cNvPr>
          <p:cNvSpPr/>
          <p:nvPr/>
        </p:nvSpPr>
        <p:spPr>
          <a:xfrm>
            <a:off x="3508983" y="2077009"/>
            <a:ext cx="2031391" cy="900794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9B37C4BC-022E-49CD-8AFA-1191C7C46FA5}"/>
              </a:ext>
            </a:extLst>
          </p:cNvPr>
          <p:cNvSpPr/>
          <p:nvPr/>
        </p:nvSpPr>
        <p:spPr>
          <a:xfrm>
            <a:off x="6736570" y="4927776"/>
            <a:ext cx="2031390" cy="866517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2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4AD61D8-90D7-4247-BB1B-0FF7351E6933}"/>
              </a:ext>
            </a:extLst>
          </p:cNvPr>
          <p:cNvSpPr txBox="1"/>
          <p:nvPr/>
        </p:nvSpPr>
        <p:spPr>
          <a:xfrm>
            <a:off x="6024656" y="5857725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2862F-F474-4747-AA42-7271C6B8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526C9-2820-4466-B696-F2A01512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91" y="2758425"/>
            <a:ext cx="3415367" cy="34848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9680D-D012-478E-8C52-82F409B4E8A7}"/>
              </a:ext>
            </a:extLst>
          </p:cNvPr>
          <p:cNvSpPr txBox="1"/>
          <p:nvPr/>
        </p:nvSpPr>
        <p:spPr>
          <a:xfrm>
            <a:off x="7478452" y="1202653"/>
            <a:ext cx="2636211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b="1" dirty="0"/>
              <a:t>Tenure Year </a:t>
            </a:r>
            <a:r>
              <a:rPr lang="en-US" sz="1400" dirty="0"/>
              <a:t>– First Year</a:t>
            </a:r>
          </a:p>
          <a:p>
            <a:r>
              <a:rPr lang="en-US" sz="1400" dirty="0"/>
              <a:t>2. </a:t>
            </a:r>
            <a:r>
              <a:rPr lang="en-US" sz="1400" b="1" dirty="0"/>
              <a:t>Contract</a:t>
            </a:r>
            <a:r>
              <a:rPr lang="en-US" sz="1400" dirty="0"/>
              <a:t> – Two Year</a:t>
            </a:r>
          </a:p>
          <a:p>
            <a:r>
              <a:rPr lang="en-US" sz="1400" dirty="0"/>
              <a:t>3. </a:t>
            </a:r>
            <a:r>
              <a:rPr lang="en-US" sz="1400" b="1" dirty="0"/>
              <a:t>Contract </a:t>
            </a:r>
            <a:r>
              <a:rPr lang="en-US" sz="1400" dirty="0"/>
              <a:t>– One year</a:t>
            </a:r>
          </a:p>
          <a:p>
            <a:r>
              <a:rPr lang="en-US" sz="1400" dirty="0"/>
              <a:t>4. </a:t>
            </a:r>
            <a:r>
              <a:rPr lang="en-US" sz="1400" b="1" dirty="0"/>
              <a:t>Paperless Billing </a:t>
            </a:r>
            <a:r>
              <a:rPr lang="en-US" sz="1400" dirty="0"/>
              <a:t>– Yes</a:t>
            </a:r>
          </a:p>
          <a:p>
            <a:r>
              <a:rPr lang="en-US" sz="1400" dirty="0"/>
              <a:t>5. </a:t>
            </a:r>
            <a:r>
              <a:rPr lang="en-US" sz="1400" b="1" dirty="0"/>
              <a:t>Tenure Year </a:t>
            </a:r>
            <a:r>
              <a:rPr lang="en-US" sz="1400" dirty="0"/>
              <a:t>– Second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01B8B-EF99-4040-ABB1-71E1494157A3}"/>
              </a:ext>
            </a:extLst>
          </p:cNvPr>
          <p:cNvSpPr txBox="1"/>
          <p:nvPr/>
        </p:nvSpPr>
        <p:spPr>
          <a:xfrm>
            <a:off x="1905637" y="2372204"/>
            <a:ext cx="15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E442F-341F-426C-A27C-B2585AF46B8F}"/>
              </a:ext>
            </a:extLst>
          </p:cNvPr>
          <p:cNvSpPr txBox="1"/>
          <p:nvPr/>
        </p:nvSpPr>
        <p:spPr>
          <a:xfrm>
            <a:off x="7662311" y="801114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D6F4F-79BE-43BC-9F49-1D152F5D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70" y="3020675"/>
            <a:ext cx="3804797" cy="26040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F56177-E308-48C0-9E23-8B96DF6605D4}"/>
              </a:ext>
            </a:extLst>
          </p:cNvPr>
          <p:cNvSpPr txBox="1"/>
          <p:nvPr/>
        </p:nvSpPr>
        <p:spPr>
          <a:xfrm>
            <a:off x="7827207" y="2616461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0D41D-54B2-4A40-B3E3-2BB7509E190E}"/>
              </a:ext>
            </a:extLst>
          </p:cNvPr>
          <p:cNvSpPr txBox="1"/>
          <p:nvPr/>
        </p:nvSpPr>
        <p:spPr>
          <a:xfrm>
            <a:off x="7028412" y="5940127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0.8083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0.6705</a:t>
            </a:r>
            <a:r>
              <a:rPr lang="en-US" sz="1600" b="1" dirty="0"/>
              <a:t>, Precision: </a:t>
            </a:r>
            <a:r>
              <a:rPr lang="en-US" sz="1600" dirty="0"/>
              <a:t>0.5132</a:t>
            </a:r>
            <a:r>
              <a:rPr lang="en-US" sz="1600" b="1" dirty="0"/>
              <a:t>, F1 Score: </a:t>
            </a:r>
            <a:r>
              <a:rPr lang="en-US" sz="1600" dirty="0"/>
              <a:t>0.5814</a:t>
            </a:r>
          </a:p>
        </p:txBody>
      </p:sp>
      <p:pic>
        <p:nvPicPr>
          <p:cNvPr id="13" name="Graphic 12" descr="Bullseye">
            <a:extLst>
              <a:ext uri="{FF2B5EF4-FFF2-40B4-BE49-F238E27FC236}">
                <a16:creationId xmlns:a16="http://schemas.microsoft.com/office/drawing/2014/main" id="{8B47C2DC-26D4-4253-83AD-2FAD951A2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2137" y="5857725"/>
            <a:ext cx="749587" cy="74958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2204C-3CDD-43D8-A387-3EF195D507FB}"/>
              </a:ext>
            </a:extLst>
          </p:cNvPr>
          <p:cNvCxnSpPr>
            <a:cxnSpLocks/>
          </p:cNvCxnSpPr>
          <p:nvPr/>
        </p:nvCxnSpPr>
        <p:spPr>
          <a:xfrm>
            <a:off x="5158185" y="1649004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39B1A-0AAB-435E-92FA-6D839FD600A2}"/>
              </a:ext>
            </a:extLst>
          </p:cNvPr>
          <p:cNvCxnSpPr>
            <a:cxnSpLocks/>
          </p:cNvCxnSpPr>
          <p:nvPr/>
        </p:nvCxnSpPr>
        <p:spPr>
          <a:xfrm flipH="1">
            <a:off x="5696113" y="2529888"/>
            <a:ext cx="6039871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FADFD7-0FB9-412E-953D-2420B3B538E1}"/>
              </a:ext>
            </a:extLst>
          </p:cNvPr>
          <p:cNvSpPr txBox="1"/>
          <p:nvPr/>
        </p:nvSpPr>
        <p:spPr>
          <a:xfrm>
            <a:off x="927001" y="1762042"/>
            <a:ext cx="359446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Supervised learning classification algorithm to learn about relationships between variables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DCA041-D9DA-40EF-9F67-7A476CC6BCCF}"/>
              </a:ext>
            </a:extLst>
          </p:cNvPr>
          <p:cNvSpPr txBox="1"/>
          <p:nvPr/>
        </p:nvSpPr>
        <p:spPr>
          <a:xfrm>
            <a:off x="2287714" y="1352280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92438-E03F-456F-99BB-4BBDBEEC5EAC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(Saraswat, M., n.d.), (</a:t>
            </a:r>
            <a:r>
              <a:rPr lang="en-US" sz="900" i="1" dirty="0" err="1"/>
              <a:t>Shulga</a:t>
            </a:r>
            <a:r>
              <a:rPr lang="en-US" sz="900" i="1" dirty="0"/>
              <a:t>, D., 2018)</a:t>
            </a:r>
          </a:p>
        </p:txBody>
      </p:sp>
    </p:spTree>
    <p:extLst>
      <p:ext uri="{BB962C8B-B14F-4D97-AF65-F5344CB8AC3E}">
        <p14:creationId xmlns:p14="http://schemas.microsoft.com/office/powerpoint/2010/main" val="384358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601FEAD-2190-4C62-AFE0-A33511E8FAF9}"/>
              </a:ext>
            </a:extLst>
          </p:cNvPr>
          <p:cNvSpPr txBox="1"/>
          <p:nvPr/>
        </p:nvSpPr>
        <p:spPr>
          <a:xfrm>
            <a:off x="6334847" y="5743295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75392-C85E-4705-8778-AB76E41F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0920" cy="1325563"/>
          </a:xfrm>
        </p:spPr>
        <p:txBody>
          <a:bodyPr/>
          <a:lstStyle/>
          <a:p>
            <a:r>
              <a:rPr lang="en-US" b="1" dirty="0"/>
              <a:t>Logistic Regression with 10-Fold  Cross-Validation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79AE6-7B3D-457A-87E3-4EA5FE34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49" y="2697116"/>
            <a:ext cx="4541205" cy="16274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41325-FC5D-4D40-8EBA-11657F695816}"/>
              </a:ext>
            </a:extLst>
          </p:cNvPr>
          <p:cNvSpPr txBox="1"/>
          <p:nvPr/>
        </p:nvSpPr>
        <p:spPr>
          <a:xfrm>
            <a:off x="7208330" y="5825702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0.8038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0.5241</a:t>
            </a:r>
            <a:r>
              <a:rPr lang="en-US" sz="1600" b="1" dirty="0"/>
              <a:t>, Precision: </a:t>
            </a:r>
            <a:r>
              <a:rPr lang="en-US" sz="1600" dirty="0"/>
              <a:t>0.6512</a:t>
            </a:r>
            <a:r>
              <a:rPr lang="en-US" sz="1600" b="1" dirty="0"/>
              <a:t>, F1 Score: </a:t>
            </a:r>
            <a:r>
              <a:rPr lang="en-US" sz="1600" dirty="0"/>
              <a:t>0.5808</a:t>
            </a:r>
          </a:p>
        </p:txBody>
      </p:sp>
      <p:pic>
        <p:nvPicPr>
          <p:cNvPr id="6" name="Graphic 5" descr="Bullseye">
            <a:extLst>
              <a:ext uri="{FF2B5EF4-FFF2-40B4-BE49-F238E27FC236}">
                <a16:creationId xmlns:a16="http://schemas.microsoft.com/office/drawing/2014/main" id="{45BAD6B2-8768-4178-81C8-CEDF697A5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743" y="5743295"/>
            <a:ext cx="749587" cy="749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F2D90-D1C9-43EE-8513-B0497EE9F849}"/>
              </a:ext>
            </a:extLst>
          </p:cNvPr>
          <p:cNvSpPr txBox="1"/>
          <p:nvPr/>
        </p:nvSpPr>
        <p:spPr>
          <a:xfrm>
            <a:off x="1157969" y="2257413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Fine tuning technique to reduce model bias and variance as well as risk of over-fitting model.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1635A-52D3-412A-B17A-F4CA75C8552B}"/>
              </a:ext>
            </a:extLst>
          </p:cNvPr>
          <p:cNvSpPr txBox="1"/>
          <p:nvPr/>
        </p:nvSpPr>
        <p:spPr>
          <a:xfrm>
            <a:off x="2518682" y="1847651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BA6AA-42E1-4675-827A-669070EB4C51}"/>
              </a:ext>
            </a:extLst>
          </p:cNvPr>
          <p:cNvSpPr txBox="1"/>
          <p:nvPr/>
        </p:nvSpPr>
        <p:spPr>
          <a:xfrm>
            <a:off x="2263822" y="3365280"/>
            <a:ext cx="15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5415B-BE08-4D6A-9C58-CE90F91EA126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(Saraswat, M., n.d.)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A4BBD-0F2D-4690-B857-1FAE14118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98" y="3756637"/>
            <a:ext cx="4943314" cy="18796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0A37C-610B-40A4-A68B-6A10B1B95FB6}"/>
              </a:ext>
            </a:extLst>
          </p:cNvPr>
          <p:cNvSpPr txBox="1"/>
          <p:nvPr/>
        </p:nvSpPr>
        <p:spPr>
          <a:xfrm>
            <a:off x="7991087" y="2286581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519D0A-32AC-4132-88F8-55A05CD5379A}"/>
              </a:ext>
            </a:extLst>
          </p:cNvPr>
          <p:cNvCxnSpPr>
            <a:cxnSpLocks/>
          </p:cNvCxnSpPr>
          <p:nvPr/>
        </p:nvCxnSpPr>
        <p:spPr>
          <a:xfrm>
            <a:off x="5936529" y="1672616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8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742F-CF6D-4E92-A1A6-F79CBE8A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0E1DD-7C88-4030-9CA4-B2A6F679BE6C}"/>
              </a:ext>
            </a:extLst>
          </p:cNvPr>
          <p:cNvSpPr txBox="1"/>
          <p:nvPr/>
        </p:nvSpPr>
        <p:spPr>
          <a:xfrm>
            <a:off x="1119087" y="1742385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Classifier algorithm that models a tree structure to model relationships between variables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A91E-2339-4AE1-9B40-CDBDCCC2AB15}"/>
              </a:ext>
            </a:extLst>
          </p:cNvPr>
          <p:cNvSpPr txBox="1"/>
          <p:nvPr/>
        </p:nvSpPr>
        <p:spPr>
          <a:xfrm>
            <a:off x="2479800" y="1321572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AA3C5-0080-4149-B963-0428639036FE}"/>
              </a:ext>
            </a:extLst>
          </p:cNvPr>
          <p:cNvSpPr txBox="1"/>
          <p:nvPr/>
        </p:nvSpPr>
        <p:spPr>
          <a:xfrm>
            <a:off x="7741281" y="806384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1E5FD-600C-4E82-B43B-5BB1BA1E5BA9}"/>
              </a:ext>
            </a:extLst>
          </p:cNvPr>
          <p:cNvSpPr txBox="1"/>
          <p:nvPr/>
        </p:nvSpPr>
        <p:spPr>
          <a:xfrm>
            <a:off x="6295997" y="5743288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33BA0-787A-4DF2-99E2-3DA36B6F0255}"/>
              </a:ext>
            </a:extLst>
          </p:cNvPr>
          <p:cNvSpPr txBox="1"/>
          <p:nvPr/>
        </p:nvSpPr>
        <p:spPr>
          <a:xfrm>
            <a:off x="7169480" y="5825695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0.8009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0.4189</a:t>
            </a:r>
            <a:r>
              <a:rPr lang="en-US" sz="1600" b="1" dirty="0"/>
              <a:t>, Precision: </a:t>
            </a:r>
            <a:r>
              <a:rPr lang="en-US" sz="1600" dirty="0"/>
              <a:t>0.6920</a:t>
            </a:r>
            <a:r>
              <a:rPr lang="en-US" sz="1600" b="1" dirty="0"/>
              <a:t>, F1 Score: </a:t>
            </a:r>
            <a:r>
              <a:rPr lang="en-US" sz="1600" dirty="0"/>
              <a:t>0.5219</a:t>
            </a:r>
          </a:p>
        </p:txBody>
      </p:sp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44FEB1BA-C838-4306-9909-B55E478C0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9893" y="5743288"/>
            <a:ext cx="749587" cy="7495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D7121F-9777-40C7-B815-1429A04F4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264" y="3042428"/>
            <a:ext cx="3249834" cy="23320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53A8B0-A8D0-47B3-A17F-07104B74EE48}"/>
              </a:ext>
            </a:extLst>
          </p:cNvPr>
          <p:cNvSpPr txBox="1"/>
          <p:nvPr/>
        </p:nvSpPr>
        <p:spPr>
          <a:xfrm>
            <a:off x="8002217" y="2627204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90CEF-86E9-4A3C-B36F-468B6397BA1C}"/>
              </a:ext>
            </a:extLst>
          </p:cNvPr>
          <p:cNvSpPr txBox="1"/>
          <p:nvPr/>
        </p:nvSpPr>
        <p:spPr>
          <a:xfrm>
            <a:off x="1954257" y="2563119"/>
            <a:ext cx="200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 Plot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2EC1E1-0E9E-4B45-8F89-BAF0DFF70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72" y="2953559"/>
            <a:ext cx="4941390" cy="35393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F026EC-86AB-4F54-8C75-91D6BE4040E5}"/>
              </a:ext>
            </a:extLst>
          </p:cNvPr>
          <p:cNvSpPr txBox="1"/>
          <p:nvPr/>
        </p:nvSpPr>
        <p:spPr>
          <a:xfrm>
            <a:off x="7478452" y="1202653"/>
            <a:ext cx="2636211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b="1" dirty="0"/>
              <a:t>Contract</a:t>
            </a:r>
            <a:endParaRPr lang="en-US" sz="1400" dirty="0"/>
          </a:p>
          <a:p>
            <a:r>
              <a:rPr lang="en-US" sz="1400" dirty="0"/>
              <a:t>2. </a:t>
            </a:r>
            <a:r>
              <a:rPr lang="en-US" sz="1400" b="1" dirty="0"/>
              <a:t>Tenure</a:t>
            </a:r>
            <a:endParaRPr lang="en-US" sz="1400" dirty="0"/>
          </a:p>
          <a:p>
            <a:r>
              <a:rPr lang="en-US" sz="1400" dirty="0"/>
              <a:t>3. </a:t>
            </a:r>
            <a:r>
              <a:rPr lang="en-US" sz="1400" b="1" dirty="0"/>
              <a:t>Payment Method</a:t>
            </a:r>
            <a:endParaRPr lang="en-US" sz="1400" dirty="0"/>
          </a:p>
          <a:p>
            <a:r>
              <a:rPr lang="en-US" sz="1400" dirty="0"/>
              <a:t>4. </a:t>
            </a:r>
            <a:r>
              <a:rPr lang="en-US" sz="1400" b="1" dirty="0"/>
              <a:t>Monthly Charges</a:t>
            </a:r>
            <a:endParaRPr lang="en-US" sz="1400" dirty="0"/>
          </a:p>
          <a:p>
            <a:r>
              <a:rPr lang="en-US" sz="1400" dirty="0"/>
              <a:t>5. </a:t>
            </a:r>
            <a:r>
              <a:rPr lang="en-US" sz="1400" b="1" dirty="0"/>
              <a:t>Internet Service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9E4794-B266-485C-B9E8-778F9675A2DB}"/>
              </a:ext>
            </a:extLst>
          </p:cNvPr>
          <p:cNvCxnSpPr>
            <a:cxnSpLocks/>
          </p:cNvCxnSpPr>
          <p:nvPr/>
        </p:nvCxnSpPr>
        <p:spPr>
          <a:xfrm>
            <a:off x="5776495" y="1690688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1D7043-6043-490B-BBDE-502BE9397141}"/>
              </a:ext>
            </a:extLst>
          </p:cNvPr>
          <p:cNvCxnSpPr>
            <a:cxnSpLocks/>
          </p:cNvCxnSpPr>
          <p:nvPr/>
        </p:nvCxnSpPr>
        <p:spPr>
          <a:xfrm flipH="1">
            <a:off x="6245420" y="2532687"/>
            <a:ext cx="556160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3D8A85-779B-42A3-9F82-21B122799699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(Lantz, B., 2019)</a:t>
            </a:r>
          </a:p>
        </p:txBody>
      </p:sp>
    </p:spTree>
    <p:extLst>
      <p:ext uri="{BB962C8B-B14F-4D97-AF65-F5344CB8AC3E}">
        <p14:creationId xmlns:p14="http://schemas.microsoft.com/office/powerpoint/2010/main" val="3555179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DE25-F3E3-4439-8CD3-2906F998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– Pruned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9E040-D9A5-44E3-AE59-95BB78C8824D}"/>
              </a:ext>
            </a:extLst>
          </p:cNvPr>
          <p:cNvSpPr txBox="1"/>
          <p:nvPr/>
        </p:nvSpPr>
        <p:spPr>
          <a:xfrm>
            <a:off x="1265175" y="2057477"/>
            <a:ext cx="359446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Fine tuning method to reduce the size of the tree and prevent overfitting of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7FD72-039A-4035-B66D-0AD15731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534" y="2117314"/>
            <a:ext cx="4086913" cy="2889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0842F-B4AA-4CFE-BA6A-4876F70C5499}"/>
              </a:ext>
            </a:extLst>
          </p:cNvPr>
          <p:cNvSpPr txBox="1"/>
          <p:nvPr/>
        </p:nvSpPr>
        <p:spPr>
          <a:xfrm>
            <a:off x="6369590" y="5743288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2673A-BF93-4F94-ABC5-CD615DAB0BE7}"/>
              </a:ext>
            </a:extLst>
          </p:cNvPr>
          <p:cNvSpPr txBox="1"/>
          <p:nvPr/>
        </p:nvSpPr>
        <p:spPr>
          <a:xfrm>
            <a:off x="7243073" y="5825695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0.7969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0.3377</a:t>
            </a:r>
            <a:r>
              <a:rPr lang="en-US" sz="1600" b="1" dirty="0"/>
              <a:t>, Precision: </a:t>
            </a:r>
            <a:r>
              <a:rPr lang="en-US" sz="1600" dirty="0"/>
              <a:t>0.7368</a:t>
            </a:r>
            <a:r>
              <a:rPr lang="en-US" sz="1600" b="1" dirty="0"/>
              <a:t>, F1 Score: </a:t>
            </a:r>
            <a:r>
              <a:rPr lang="en-US" sz="1600" dirty="0"/>
              <a:t>0.4632</a:t>
            </a:r>
          </a:p>
        </p:txBody>
      </p:sp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DB957AB3-6BE7-4E2F-AA88-255E6314C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486" y="5743288"/>
            <a:ext cx="749587" cy="7495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9D322-E404-4BB9-8025-8961C30AB8B6}"/>
              </a:ext>
            </a:extLst>
          </p:cNvPr>
          <p:cNvSpPr txBox="1"/>
          <p:nvPr/>
        </p:nvSpPr>
        <p:spPr>
          <a:xfrm>
            <a:off x="2625888" y="1664105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FFFBF-A333-4C1B-BB96-DC18359E8E3B}"/>
              </a:ext>
            </a:extLst>
          </p:cNvPr>
          <p:cNvSpPr txBox="1"/>
          <p:nvPr/>
        </p:nvSpPr>
        <p:spPr>
          <a:xfrm>
            <a:off x="8181026" y="1688145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EEC4A-C26C-4D08-B298-C7F9FFCD6AF2}"/>
              </a:ext>
            </a:extLst>
          </p:cNvPr>
          <p:cNvSpPr txBox="1"/>
          <p:nvPr/>
        </p:nvSpPr>
        <p:spPr>
          <a:xfrm>
            <a:off x="2091667" y="2947486"/>
            <a:ext cx="191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 Plot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10827E-5252-4BE8-AF72-A1A7C779D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79" y="3363195"/>
            <a:ext cx="5466176" cy="2897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0391DA-C0C5-492A-85D6-8CA22F662C73}"/>
              </a:ext>
            </a:extLst>
          </p:cNvPr>
          <p:cNvCxnSpPr>
            <a:cxnSpLocks/>
          </p:cNvCxnSpPr>
          <p:nvPr/>
        </p:nvCxnSpPr>
        <p:spPr>
          <a:xfrm>
            <a:off x="6096000" y="1610921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1D71F4-E8FF-4223-8E88-FD4B80ED66AB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(Das, S., 2017), (Lantz, B., 2019)</a:t>
            </a:r>
          </a:p>
        </p:txBody>
      </p:sp>
    </p:spTree>
    <p:extLst>
      <p:ext uri="{BB962C8B-B14F-4D97-AF65-F5344CB8AC3E}">
        <p14:creationId xmlns:p14="http://schemas.microsoft.com/office/powerpoint/2010/main" val="379830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8ADB-5B29-4370-AF4C-4A9BCFA4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57CA2-7562-4BB1-8313-3FC8A207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41" y="3987364"/>
            <a:ext cx="5009411" cy="15343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AF8AB-5D35-48B5-A5DE-FD8F05DA0508}"/>
              </a:ext>
            </a:extLst>
          </p:cNvPr>
          <p:cNvSpPr txBox="1"/>
          <p:nvPr/>
        </p:nvSpPr>
        <p:spPr>
          <a:xfrm>
            <a:off x="1151976" y="2247442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Ensemble method that utilizes multiple decision trees and uses vote system for model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3DEC5-F8D0-4B20-95E5-3819CB506C5A}"/>
              </a:ext>
            </a:extLst>
          </p:cNvPr>
          <p:cNvSpPr txBox="1"/>
          <p:nvPr/>
        </p:nvSpPr>
        <p:spPr>
          <a:xfrm>
            <a:off x="2594128" y="1853341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96D03-B455-4D9B-9E55-EAF9858A22EE}"/>
              </a:ext>
            </a:extLst>
          </p:cNvPr>
          <p:cNvSpPr txBox="1"/>
          <p:nvPr/>
        </p:nvSpPr>
        <p:spPr>
          <a:xfrm>
            <a:off x="8098626" y="264889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C9564E-480D-4068-9CD7-299E5EDE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55" y="3380419"/>
            <a:ext cx="3483563" cy="24364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8A7D91-4226-485C-8D85-B4AE607A3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929" y="657098"/>
            <a:ext cx="3837617" cy="2013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0ADC2B-7BFC-4A9C-9315-BE160771747B}"/>
              </a:ext>
            </a:extLst>
          </p:cNvPr>
          <p:cNvSpPr txBox="1"/>
          <p:nvPr/>
        </p:nvSpPr>
        <p:spPr>
          <a:xfrm>
            <a:off x="6398636" y="5976356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37777-CD19-46FC-B899-AC52EAA8DA4D}"/>
              </a:ext>
            </a:extLst>
          </p:cNvPr>
          <p:cNvSpPr txBox="1"/>
          <p:nvPr/>
        </p:nvSpPr>
        <p:spPr>
          <a:xfrm>
            <a:off x="7272119" y="6058763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0.8060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0.5197</a:t>
            </a:r>
            <a:r>
              <a:rPr lang="en-US" sz="1600" b="1" dirty="0"/>
              <a:t>, Precision: </a:t>
            </a:r>
            <a:r>
              <a:rPr lang="en-US" sz="1600" dirty="0"/>
              <a:t>0.6602</a:t>
            </a:r>
            <a:r>
              <a:rPr lang="en-US" sz="1600" b="1" dirty="0"/>
              <a:t>, F1 Score: </a:t>
            </a:r>
            <a:r>
              <a:rPr lang="en-US" sz="1600" dirty="0"/>
              <a:t>0.5816</a:t>
            </a:r>
          </a:p>
        </p:txBody>
      </p:sp>
      <p:pic>
        <p:nvPicPr>
          <p:cNvPr id="13" name="Graphic 12" descr="Bullseye">
            <a:extLst>
              <a:ext uri="{FF2B5EF4-FFF2-40B4-BE49-F238E27FC236}">
                <a16:creationId xmlns:a16="http://schemas.microsoft.com/office/drawing/2014/main" id="{454775BB-98F5-4B7A-80E5-64B4A56DA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532" y="5976356"/>
            <a:ext cx="749587" cy="7495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DB06C2-40D9-4E8F-9ED6-D5EF636326B6}"/>
              </a:ext>
            </a:extLst>
          </p:cNvPr>
          <p:cNvSpPr txBox="1"/>
          <p:nvPr/>
        </p:nvSpPr>
        <p:spPr>
          <a:xfrm>
            <a:off x="1749417" y="3618032"/>
            <a:ext cx="239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Output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E8B5D5-461C-4554-BF15-05E2145F4A60}"/>
              </a:ext>
            </a:extLst>
          </p:cNvPr>
          <p:cNvCxnSpPr>
            <a:cxnSpLocks/>
          </p:cNvCxnSpPr>
          <p:nvPr/>
        </p:nvCxnSpPr>
        <p:spPr>
          <a:xfrm>
            <a:off x="5854869" y="1227909"/>
            <a:ext cx="0" cy="541562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77E5A4-1050-4D09-B0C6-6DEDB0F44787}"/>
              </a:ext>
            </a:extLst>
          </p:cNvPr>
          <p:cNvSpPr txBox="1"/>
          <p:nvPr/>
        </p:nvSpPr>
        <p:spPr>
          <a:xfrm>
            <a:off x="8199399" y="2984336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2554C7-0CA6-46E3-8A3D-D06D052392E6}"/>
              </a:ext>
            </a:extLst>
          </p:cNvPr>
          <p:cNvCxnSpPr>
            <a:cxnSpLocks/>
          </p:cNvCxnSpPr>
          <p:nvPr/>
        </p:nvCxnSpPr>
        <p:spPr>
          <a:xfrm flipH="1">
            <a:off x="5910403" y="2895173"/>
            <a:ext cx="591704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E713D4-9F24-4686-9BF8-2B08888E178E}"/>
              </a:ext>
            </a:extLst>
          </p:cNvPr>
          <p:cNvSpPr txBox="1"/>
          <p:nvPr/>
        </p:nvSpPr>
        <p:spPr>
          <a:xfrm>
            <a:off x="7275762" y="852245"/>
            <a:ext cx="1811383" cy="557347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 w="19050"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EAED9-8CE7-476E-BB64-E957D9B2ED28}"/>
              </a:ext>
            </a:extLst>
          </p:cNvPr>
          <p:cNvSpPr txBox="1"/>
          <p:nvPr/>
        </p:nvSpPr>
        <p:spPr>
          <a:xfrm>
            <a:off x="6394037" y="900085"/>
            <a:ext cx="79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Top 5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B32A6-BED9-4165-82C1-54467983AB0A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(Lantz, B., 2019)</a:t>
            </a:r>
          </a:p>
        </p:txBody>
      </p:sp>
    </p:spTree>
    <p:extLst>
      <p:ext uri="{BB962C8B-B14F-4D97-AF65-F5344CB8AC3E}">
        <p14:creationId xmlns:p14="http://schemas.microsoft.com/office/powerpoint/2010/main" val="396272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706F-4C62-4074-A912-255C5282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C5AFA-C022-48CC-BBD0-ECA54C5205B5}"/>
              </a:ext>
            </a:extLst>
          </p:cNvPr>
          <p:cNvSpPr/>
          <p:nvPr/>
        </p:nvSpPr>
        <p:spPr>
          <a:xfrm>
            <a:off x="1787884" y="2900878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A6A6E-9328-4EA6-9A21-932626C5498D}"/>
              </a:ext>
            </a:extLst>
          </p:cNvPr>
          <p:cNvSpPr txBox="1"/>
          <p:nvPr/>
        </p:nvSpPr>
        <p:spPr>
          <a:xfrm>
            <a:off x="2663245" y="2970607"/>
            <a:ext cx="172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Set-up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8037D-3DA6-44F7-BCBF-716B1F548684}"/>
              </a:ext>
            </a:extLst>
          </p:cNvPr>
          <p:cNvSpPr txBox="1"/>
          <p:nvPr/>
        </p:nvSpPr>
        <p:spPr>
          <a:xfrm>
            <a:off x="2663245" y="3918618"/>
            <a:ext cx="249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Predictive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D9CCF-304D-452B-A773-8E19F9A77853}"/>
              </a:ext>
            </a:extLst>
          </p:cNvPr>
          <p:cNvSpPr txBox="1"/>
          <p:nvPr/>
        </p:nvSpPr>
        <p:spPr>
          <a:xfrm>
            <a:off x="2663245" y="4866629"/>
            <a:ext cx="23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 Impacts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23DFF-B946-4C65-9C8C-154682D054B0}"/>
              </a:ext>
            </a:extLst>
          </p:cNvPr>
          <p:cNvSpPr/>
          <p:nvPr/>
        </p:nvSpPr>
        <p:spPr>
          <a:xfrm>
            <a:off x="1787884" y="3848889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D2FC2-416D-4025-8D3C-0B421C86315F}"/>
              </a:ext>
            </a:extLst>
          </p:cNvPr>
          <p:cNvSpPr/>
          <p:nvPr/>
        </p:nvSpPr>
        <p:spPr>
          <a:xfrm>
            <a:off x="1787884" y="4796900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96F014-9132-4017-AF0A-7BC1726CCB44}"/>
              </a:ext>
            </a:extLst>
          </p:cNvPr>
          <p:cNvSpPr/>
          <p:nvPr/>
        </p:nvSpPr>
        <p:spPr>
          <a:xfrm>
            <a:off x="1787884" y="1952867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E7967-03BB-4130-891B-65D85D3784F1}"/>
              </a:ext>
            </a:extLst>
          </p:cNvPr>
          <p:cNvSpPr txBox="1"/>
          <p:nvPr/>
        </p:nvSpPr>
        <p:spPr>
          <a:xfrm>
            <a:off x="2663245" y="2022596"/>
            <a:ext cx="187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9466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FC5B-A0BE-49B8-AC2F-45FC5676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with 10-CV Cross-Validation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55E31-542E-49F2-B3EB-B4E4E6709B8E}"/>
              </a:ext>
            </a:extLst>
          </p:cNvPr>
          <p:cNvSpPr txBox="1"/>
          <p:nvPr/>
        </p:nvSpPr>
        <p:spPr>
          <a:xfrm>
            <a:off x="2519562" y="1715874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E95F1-9B41-4E68-9EC6-7B728545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281" y="3048647"/>
            <a:ext cx="3414492" cy="9261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DD3532-5274-4C9F-889E-CB7045227505}"/>
              </a:ext>
            </a:extLst>
          </p:cNvPr>
          <p:cNvSpPr txBox="1"/>
          <p:nvPr/>
        </p:nvSpPr>
        <p:spPr>
          <a:xfrm>
            <a:off x="6285798" y="5743295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85E2C-9B48-4544-8085-7C1F14AE105F}"/>
              </a:ext>
            </a:extLst>
          </p:cNvPr>
          <p:cNvSpPr txBox="1"/>
          <p:nvPr/>
        </p:nvSpPr>
        <p:spPr>
          <a:xfrm>
            <a:off x="7159281" y="5825702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0.7907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0.5044,</a:t>
            </a:r>
            <a:r>
              <a:rPr lang="en-US" sz="1600" b="1" dirty="0"/>
              <a:t> Precision: </a:t>
            </a:r>
            <a:r>
              <a:rPr lang="en-US" sz="1600" dirty="0"/>
              <a:t>0.6183</a:t>
            </a:r>
            <a:r>
              <a:rPr lang="en-US" sz="1600" b="1" dirty="0"/>
              <a:t>, F1 Score: </a:t>
            </a:r>
            <a:r>
              <a:rPr lang="en-US" sz="1600" dirty="0"/>
              <a:t>0.5556</a:t>
            </a:r>
          </a:p>
        </p:txBody>
      </p:sp>
      <p:pic>
        <p:nvPicPr>
          <p:cNvPr id="10" name="Graphic 9" descr="Bullseye">
            <a:extLst>
              <a:ext uri="{FF2B5EF4-FFF2-40B4-BE49-F238E27FC236}">
                <a16:creationId xmlns:a16="http://schemas.microsoft.com/office/drawing/2014/main" id="{29EF3462-9859-442A-A693-430B919B3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9694" y="5743295"/>
            <a:ext cx="749587" cy="749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BF818-5740-4918-A298-981BC370796D}"/>
              </a:ext>
            </a:extLst>
          </p:cNvPr>
          <p:cNvSpPr txBox="1"/>
          <p:nvPr/>
        </p:nvSpPr>
        <p:spPr>
          <a:xfrm>
            <a:off x="2066177" y="3322806"/>
            <a:ext cx="15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D7EF1-6C01-47FA-92C7-1EAA1590DE00}"/>
              </a:ext>
            </a:extLst>
          </p:cNvPr>
          <p:cNvSpPr txBox="1"/>
          <p:nvPr/>
        </p:nvSpPr>
        <p:spPr>
          <a:xfrm>
            <a:off x="7913563" y="2638112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839FCB-090D-4AEF-A621-0AD968FFF66E}"/>
              </a:ext>
            </a:extLst>
          </p:cNvPr>
          <p:cNvCxnSpPr>
            <a:cxnSpLocks/>
          </p:cNvCxnSpPr>
          <p:nvPr/>
        </p:nvCxnSpPr>
        <p:spPr>
          <a:xfrm>
            <a:off x="5898414" y="1664105"/>
            <a:ext cx="0" cy="497943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7EAF641-BE2F-4E8B-A263-0850672A3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90" y="3696738"/>
            <a:ext cx="4930980" cy="25564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FE9E89-B946-4AF9-9DAA-14C772B7BAC4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(Das, S., 2017), (Lantz, B., 2019)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6CCC4-AE6E-4EAD-8C2F-FB688914FEFF}"/>
              </a:ext>
            </a:extLst>
          </p:cNvPr>
          <p:cNvSpPr txBox="1"/>
          <p:nvPr/>
        </p:nvSpPr>
        <p:spPr>
          <a:xfrm>
            <a:off x="1137155" y="2117185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Fine tuning technique to reduce model bias and variance as well as risk of over-fitting model. </a:t>
            </a:r>
          </a:p>
        </p:txBody>
      </p:sp>
    </p:spTree>
    <p:extLst>
      <p:ext uri="{BB962C8B-B14F-4D97-AF65-F5344CB8AC3E}">
        <p14:creationId xmlns:p14="http://schemas.microsoft.com/office/powerpoint/2010/main" val="70034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4A8F-161A-4DAC-807A-62EF8CE3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F6736A-A6AD-4806-BEF8-BE7209538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18140"/>
              </p:ext>
            </p:extLst>
          </p:nvPr>
        </p:nvGraphicFramePr>
        <p:xfrm>
          <a:off x="1879119" y="1830376"/>
          <a:ext cx="8495047" cy="2863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475">
                  <a:extLst>
                    <a:ext uri="{9D8B030D-6E8A-4147-A177-3AD203B41FA5}">
                      <a16:colId xmlns:a16="http://schemas.microsoft.com/office/drawing/2014/main" val="2392601549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318205839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857579244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93425765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3945890960"/>
                    </a:ext>
                  </a:extLst>
                </a:gridCol>
              </a:tblGrid>
              <a:tr h="432862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611204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Logistic Regression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84005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Random Forest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882264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Logistic Regression – 10CV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312812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Decision Tree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105188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Decision Tree – Pruned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651232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Random Forest – 10CV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607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49F2BE-A404-4F9A-B4EA-C34FC26922F8}"/>
              </a:ext>
            </a:extLst>
          </p:cNvPr>
          <p:cNvSpPr txBox="1"/>
          <p:nvPr/>
        </p:nvSpPr>
        <p:spPr>
          <a:xfrm>
            <a:off x="2230686" y="5082978"/>
            <a:ext cx="779191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Logistic Regression </a:t>
            </a:r>
            <a:r>
              <a:rPr lang="en-US" dirty="0"/>
              <a:t>is the </a:t>
            </a:r>
            <a:r>
              <a:rPr lang="en-US" b="1" dirty="0">
                <a:solidFill>
                  <a:srgbClr val="0070C0"/>
                </a:solidFill>
              </a:rPr>
              <a:t>MOST ACCURATE </a:t>
            </a:r>
            <a:r>
              <a:rPr lang="en-US" dirty="0"/>
              <a:t>model with the </a:t>
            </a:r>
            <a:r>
              <a:rPr lang="en-US" b="1" dirty="0">
                <a:solidFill>
                  <a:srgbClr val="0070C0"/>
                </a:solidFill>
              </a:rPr>
              <a:t>HIGHEST RECALL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rate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model is the selection for the </a:t>
            </a:r>
            <a:r>
              <a:rPr lang="en-US" b="1" dirty="0">
                <a:solidFill>
                  <a:srgbClr val="00B050"/>
                </a:solidFill>
              </a:rPr>
              <a:t>Cost Savings Model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24E60284-681B-4A06-9E36-EEBC3362FED5}"/>
              </a:ext>
            </a:extLst>
          </p:cNvPr>
          <p:cNvSpPr/>
          <p:nvPr/>
        </p:nvSpPr>
        <p:spPr>
          <a:xfrm>
            <a:off x="1402322" y="2274513"/>
            <a:ext cx="367777" cy="364185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8161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Impacts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F16BCD1D-546E-483E-8FD6-AC6E5255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0286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5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ACC-535F-4D71-8AAA-927523B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Savings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FC894-C97F-48DB-AB7D-D11F627FE103}"/>
              </a:ext>
            </a:extLst>
          </p:cNvPr>
          <p:cNvSpPr txBox="1"/>
          <p:nvPr/>
        </p:nvSpPr>
        <p:spPr>
          <a:xfrm>
            <a:off x="3988855" y="4604033"/>
            <a:ext cx="194840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True Negatives = 1,187</a:t>
            </a:r>
          </a:p>
          <a:p>
            <a:r>
              <a:rPr lang="en-US" sz="1400" dirty="0"/>
              <a:t>True Positives = 234 </a:t>
            </a:r>
          </a:p>
          <a:p>
            <a:r>
              <a:rPr lang="en-US" sz="1400" dirty="0"/>
              <a:t>False Positives = 222</a:t>
            </a:r>
          </a:p>
          <a:p>
            <a:r>
              <a:rPr lang="en-US" sz="1400" dirty="0"/>
              <a:t>False Negatives = 115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5F6DC-1315-4915-9FE2-A4CC2773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85" y="3954292"/>
            <a:ext cx="3473983" cy="2370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D03024-E51C-4FDC-9E29-FE3172FB88DB}"/>
              </a:ext>
            </a:extLst>
          </p:cNvPr>
          <p:cNvSpPr txBox="1"/>
          <p:nvPr/>
        </p:nvSpPr>
        <p:spPr>
          <a:xfrm>
            <a:off x="7467053" y="2933637"/>
            <a:ext cx="325700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Apply Cost Per Customer to All Customers</a:t>
            </a:r>
          </a:p>
          <a:p>
            <a:r>
              <a:rPr lang="en-US" sz="1400" dirty="0"/>
              <a:t>$29.32 * 7,043 = </a:t>
            </a:r>
            <a:r>
              <a:rPr lang="en-US" sz="1400" b="1" dirty="0">
                <a:solidFill>
                  <a:srgbClr val="00B050"/>
                </a:solidFill>
              </a:rPr>
              <a:t>$206,501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EB818D9-A421-4AFA-8A04-DE6197B48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7372"/>
              </p:ext>
            </p:extLst>
          </p:nvPr>
        </p:nvGraphicFramePr>
        <p:xfrm>
          <a:off x="6697940" y="3428611"/>
          <a:ext cx="4360900" cy="2996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9DB8CA3-D2D6-40B9-87A5-944BA724C376}"/>
              </a:ext>
            </a:extLst>
          </p:cNvPr>
          <p:cNvSpPr txBox="1"/>
          <p:nvPr/>
        </p:nvSpPr>
        <p:spPr>
          <a:xfrm>
            <a:off x="6697940" y="3575149"/>
            <a:ext cx="299632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Cost Per Strategy</a:t>
            </a:r>
          </a:p>
          <a:p>
            <a:r>
              <a:rPr lang="en-US" sz="1050" b="1" dirty="0"/>
              <a:t>n = 7,043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AC4098-62F2-4BA0-A45C-93FD8C7BE950}"/>
              </a:ext>
            </a:extLst>
          </p:cNvPr>
          <p:cNvSpPr txBox="1"/>
          <p:nvPr/>
        </p:nvSpPr>
        <p:spPr>
          <a:xfrm>
            <a:off x="6479177" y="6366302"/>
            <a:ext cx="501613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Over $140,000 dollars SAVED </a:t>
            </a:r>
            <a:r>
              <a:rPr lang="en-US" sz="1600" dirty="0"/>
              <a:t>compared to nearest model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D9057BF-6790-4328-A2F1-D1BF19EED666}"/>
              </a:ext>
            </a:extLst>
          </p:cNvPr>
          <p:cNvSpPr/>
          <p:nvPr/>
        </p:nvSpPr>
        <p:spPr>
          <a:xfrm rot="16200000">
            <a:off x="8870106" y="4061432"/>
            <a:ext cx="234282" cy="4143186"/>
          </a:xfrm>
          <a:prstGeom prst="rightBrace">
            <a:avLst>
              <a:gd name="adj1" fmla="val 57113"/>
              <a:gd name="adj2" fmla="val 71485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73214-4B0B-411D-A254-C51FA4BCFEEE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</a:t>
            </a:r>
            <a:r>
              <a:rPr lang="en-US" sz="900" i="1" dirty="0" err="1"/>
              <a:t>DataOptimal</a:t>
            </a:r>
            <a:r>
              <a:rPr lang="en-US" sz="900" i="1" dirty="0"/>
              <a:t>, 2020), (</a:t>
            </a:r>
            <a:r>
              <a:rPr lang="en-US" sz="900" i="1" dirty="0" err="1"/>
              <a:t>Heintz</a:t>
            </a:r>
            <a:r>
              <a:rPr lang="en-US" sz="900" i="1" dirty="0"/>
              <a:t>, 2018)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0B2FCF-0C22-436A-8EEF-D9B7E1777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82344"/>
              </p:ext>
            </p:extLst>
          </p:nvPr>
        </p:nvGraphicFramePr>
        <p:xfrm>
          <a:off x="7051945" y="607833"/>
          <a:ext cx="4087222" cy="215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255">
                  <a:extLst>
                    <a:ext uri="{9D8B030D-6E8A-4147-A177-3AD203B41FA5}">
                      <a16:colId xmlns:a16="http://schemas.microsoft.com/office/drawing/2014/main" val="2030528213"/>
                    </a:ext>
                  </a:extLst>
                </a:gridCol>
                <a:gridCol w="2299967">
                  <a:extLst>
                    <a:ext uri="{9D8B030D-6E8A-4147-A177-3AD203B41FA5}">
                      <a16:colId xmlns:a16="http://schemas.microsoft.com/office/drawing/2014/main" val="1089489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Model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Costs per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85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$0 * (1,187/1,758) = $0.00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 Positives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$50 * (234/1,758 ) = $6.66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72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 Positives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$50 * (222/1,758)= $6.31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3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$250 * (115/1,758 ) = $16.35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0186133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$29.32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28624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896B4E-744A-4B0B-8CBE-F7B5EA9DB953}"/>
              </a:ext>
            </a:extLst>
          </p:cNvPr>
          <p:cNvCxnSpPr>
            <a:cxnSpLocks/>
          </p:cNvCxnSpPr>
          <p:nvPr/>
        </p:nvCxnSpPr>
        <p:spPr>
          <a:xfrm>
            <a:off x="6096000" y="1584960"/>
            <a:ext cx="0" cy="504220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6B6CAC-0B92-4E4B-B316-A0DA05A01897}"/>
              </a:ext>
            </a:extLst>
          </p:cNvPr>
          <p:cNvSpPr txBox="1"/>
          <p:nvPr/>
        </p:nvSpPr>
        <p:spPr>
          <a:xfrm>
            <a:off x="343503" y="1626793"/>
            <a:ext cx="5356417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Model Choice </a:t>
            </a:r>
            <a:r>
              <a:rPr lang="en-US" sz="1400" dirty="0"/>
              <a:t>= Logistic Regression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Assumptions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Acquiring new customer costs $250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Retaining a customer costs $50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Reminders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Test Set = 1,758 Customers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Current ‘Retain Everyone’ strategy </a:t>
            </a:r>
            <a:r>
              <a:rPr lang="en-US" sz="1400" dirty="0"/>
              <a:t>= Spend $50 an </a:t>
            </a:r>
            <a:r>
              <a:rPr lang="en-US" sz="1400" u="sng" dirty="0"/>
              <a:t>ALL</a:t>
            </a:r>
            <a:r>
              <a:rPr lang="en-US" sz="1400" dirty="0"/>
              <a:t> customers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13FF0-8722-4FE7-A691-FB00B4D2708A}"/>
              </a:ext>
            </a:extLst>
          </p:cNvPr>
          <p:cNvSpPr txBox="1"/>
          <p:nvPr/>
        </p:nvSpPr>
        <p:spPr>
          <a:xfrm>
            <a:off x="431677" y="3575149"/>
            <a:ext cx="332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Logistic Regression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46752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62D8AC-831E-4507-9A6E-515E82B74609}"/>
              </a:ext>
            </a:extLst>
          </p:cNvPr>
          <p:cNvCxnSpPr>
            <a:cxnSpLocks/>
          </p:cNvCxnSpPr>
          <p:nvPr/>
        </p:nvCxnSpPr>
        <p:spPr>
          <a:xfrm>
            <a:off x="2062952" y="2377434"/>
            <a:ext cx="0" cy="240332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021903-8E21-4FC1-A290-11806F8D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8CEBD5-8AB4-4416-9B01-87555B607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061152"/>
              </p:ext>
            </p:extLst>
          </p:nvPr>
        </p:nvGraphicFramePr>
        <p:xfrm>
          <a:off x="6371996" y="2278975"/>
          <a:ext cx="4249281" cy="2889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A12155-401C-4DA4-938F-C68039709F6F}"/>
              </a:ext>
            </a:extLst>
          </p:cNvPr>
          <p:cNvSpPr txBox="1"/>
          <p:nvPr/>
        </p:nvSpPr>
        <p:spPr>
          <a:xfrm>
            <a:off x="6595056" y="1932135"/>
            <a:ext cx="26765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Contract</a:t>
            </a:r>
          </a:p>
          <a:p>
            <a:r>
              <a:rPr lang="en-US" sz="1000" b="1" dirty="0"/>
              <a:t>n = 7,032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A8D9C-7E9B-4992-9849-AA5852C12E91}"/>
              </a:ext>
            </a:extLst>
          </p:cNvPr>
          <p:cNvSpPr txBox="1"/>
          <p:nvPr/>
        </p:nvSpPr>
        <p:spPr>
          <a:xfrm>
            <a:off x="7185298" y="3008119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3,875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92A80-99C0-4109-AE6D-9BB1245EB1EB}"/>
              </a:ext>
            </a:extLst>
          </p:cNvPr>
          <p:cNvSpPr txBox="1"/>
          <p:nvPr/>
        </p:nvSpPr>
        <p:spPr>
          <a:xfrm>
            <a:off x="7210697" y="4590385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1,685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0138F-83F7-4EF1-A7A2-0A692BF4AE0A}"/>
              </a:ext>
            </a:extLst>
          </p:cNvPr>
          <p:cNvSpPr txBox="1"/>
          <p:nvPr/>
        </p:nvSpPr>
        <p:spPr>
          <a:xfrm>
            <a:off x="7210695" y="3799252"/>
            <a:ext cx="614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1,472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37824-198F-4FC5-8AAC-F5FDB35F50E4}"/>
              </a:ext>
            </a:extLst>
          </p:cNvPr>
          <p:cNvSpPr txBox="1"/>
          <p:nvPr/>
        </p:nvSpPr>
        <p:spPr>
          <a:xfrm>
            <a:off x="7254240" y="5660956"/>
            <a:ext cx="4220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Sign new customers to two year contracts with an ongoing strategy to transition customers with month-to-month contracts to two year contracts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5ED59B88-28D0-411F-BDD9-A01273345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097598"/>
              </p:ext>
            </p:extLst>
          </p:nvPr>
        </p:nvGraphicFramePr>
        <p:xfrm>
          <a:off x="825061" y="2220635"/>
          <a:ext cx="4805402" cy="2943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FA0B884-8B59-4B12-936F-39545B6EB32F}"/>
              </a:ext>
            </a:extLst>
          </p:cNvPr>
          <p:cNvSpPr txBox="1"/>
          <p:nvPr/>
        </p:nvSpPr>
        <p:spPr>
          <a:xfrm>
            <a:off x="824057" y="1932135"/>
            <a:ext cx="2216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Tenure</a:t>
            </a:r>
          </a:p>
          <a:p>
            <a:r>
              <a:rPr lang="en-US" sz="900" b="1" dirty="0"/>
              <a:t>n = 7,032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14637-9D70-4681-B46F-4944B5AB8DAC}"/>
              </a:ext>
            </a:extLst>
          </p:cNvPr>
          <p:cNvSpPr txBox="1"/>
          <p:nvPr/>
        </p:nvSpPr>
        <p:spPr>
          <a:xfrm>
            <a:off x="8246045" y="2439349"/>
            <a:ext cx="1389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No Churn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Churn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0DCFA-D5A9-4C80-8E71-1A8EFD8AD7AC}"/>
              </a:ext>
            </a:extLst>
          </p:cNvPr>
          <p:cNvSpPr txBox="1"/>
          <p:nvPr/>
        </p:nvSpPr>
        <p:spPr>
          <a:xfrm>
            <a:off x="2097886" y="2372577"/>
            <a:ext cx="1793324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High churn rate </a:t>
            </a:r>
            <a:r>
              <a:rPr lang="en-US" sz="1100" dirty="0"/>
              <a:t>for customers in </a:t>
            </a:r>
            <a:r>
              <a:rPr lang="en-US" sz="1100" b="1" dirty="0">
                <a:solidFill>
                  <a:srgbClr val="0070C0"/>
                </a:solidFill>
              </a:rPr>
              <a:t>first two years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3E3964-0D36-462E-ACB9-081F29C2A33C}"/>
              </a:ext>
            </a:extLst>
          </p:cNvPr>
          <p:cNvCxnSpPr>
            <a:cxnSpLocks/>
          </p:cNvCxnSpPr>
          <p:nvPr/>
        </p:nvCxnSpPr>
        <p:spPr>
          <a:xfrm flipH="1">
            <a:off x="6168380" y="1810209"/>
            <a:ext cx="0" cy="483106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486A8AA-DB76-4B77-9473-0AFA22B862BA}"/>
              </a:ext>
            </a:extLst>
          </p:cNvPr>
          <p:cNvSpPr/>
          <p:nvPr/>
        </p:nvSpPr>
        <p:spPr>
          <a:xfrm>
            <a:off x="853602" y="5724821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D7E079-60BD-412B-B4DC-256D22D66F8E}"/>
              </a:ext>
            </a:extLst>
          </p:cNvPr>
          <p:cNvSpPr/>
          <p:nvPr/>
        </p:nvSpPr>
        <p:spPr>
          <a:xfrm>
            <a:off x="6908803" y="5724821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205A75-745F-4BE8-8748-1E594E59F9F9}"/>
              </a:ext>
            </a:extLst>
          </p:cNvPr>
          <p:cNvSpPr txBox="1"/>
          <p:nvPr/>
        </p:nvSpPr>
        <p:spPr>
          <a:xfrm>
            <a:off x="10503706" y="4235953"/>
            <a:ext cx="152807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Lowest churn rate for customers in </a:t>
            </a:r>
            <a:r>
              <a:rPr lang="en-US" sz="1100" b="1" dirty="0">
                <a:solidFill>
                  <a:srgbClr val="0070C0"/>
                </a:solidFill>
              </a:rPr>
              <a:t>Two Year </a:t>
            </a:r>
            <a:r>
              <a:rPr lang="en-US" sz="1100" dirty="0"/>
              <a:t>contracts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35CA7-AC11-429F-BAED-ACF335742B71}"/>
              </a:ext>
            </a:extLst>
          </p:cNvPr>
          <p:cNvSpPr txBox="1"/>
          <p:nvPr/>
        </p:nvSpPr>
        <p:spPr>
          <a:xfrm>
            <a:off x="10503705" y="2679323"/>
            <a:ext cx="152807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Highest churn rate for customers in </a:t>
            </a:r>
            <a:r>
              <a:rPr lang="en-US" sz="1100" b="1" dirty="0">
                <a:solidFill>
                  <a:srgbClr val="0070C0"/>
                </a:solidFill>
              </a:rPr>
              <a:t>Month-to-Month </a:t>
            </a:r>
            <a:r>
              <a:rPr lang="en-US" sz="1100" dirty="0"/>
              <a:t>contracts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A16EB0-9A49-4700-A07D-EEE66230E498}"/>
              </a:ext>
            </a:extLst>
          </p:cNvPr>
          <p:cNvSpPr txBox="1"/>
          <p:nvPr/>
        </p:nvSpPr>
        <p:spPr>
          <a:xfrm>
            <a:off x="1192679" y="5677032"/>
            <a:ext cx="4437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Review current business and communication strategies with newer customers to enhance their experience with methods such as service improvements and feedback</a:t>
            </a:r>
          </a:p>
        </p:txBody>
      </p:sp>
    </p:spTree>
    <p:extLst>
      <p:ext uri="{BB962C8B-B14F-4D97-AF65-F5344CB8AC3E}">
        <p14:creationId xmlns:p14="http://schemas.microsoft.com/office/powerpoint/2010/main" val="317346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903-8E21-4FC1-A290-11806F8D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EAB35838-7915-4C55-A1A1-E6AE757C7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010363"/>
              </p:ext>
            </p:extLst>
          </p:nvPr>
        </p:nvGraphicFramePr>
        <p:xfrm>
          <a:off x="129365" y="2504489"/>
          <a:ext cx="4799673" cy="278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004AA8B-9F0C-496A-8F5E-908482A3595F}"/>
              </a:ext>
            </a:extLst>
          </p:cNvPr>
          <p:cNvSpPr txBox="1"/>
          <p:nvPr/>
        </p:nvSpPr>
        <p:spPr>
          <a:xfrm>
            <a:off x="1296198" y="5674696"/>
            <a:ext cx="449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Review the payment system with an electronic check payments focus for customer pain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8D522-B193-44CB-9275-C2EF4981F607}"/>
              </a:ext>
            </a:extLst>
          </p:cNvPr>
          <p:cNvSpPr txBox="1"/>
          <p:nvPr/>
        </p:nvSpPr>
        <p:spPr>
          <a:xfrm>
            <a:off x="352912" y="2035286"/>
            <a:ext cx="33527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Payment Method</a:t>
            </a:r>
          </a:p>
          <a:p>
            <a:r>
              <a:rPr lang="en-US" sz="1000" b="1" dirty="0"/>
              <a:t>n = 7,032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8A426-702B-452F-A9F7-5917D46B9B2E}"/>
              </a:ext>
            </a:extLst>
          </p:cNvPr>
          <p:cNvSpPr txBox="1"/>
          <p:nvPr/>
        </p:nvSpPr>
        <p:spPr>
          <a:xfrm>
            <a:off x="6982165" y="2006110"/>
            <a:ext cx="33527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Internet Service</a:t>
            </a:r>
          </a:p>
          <a:p>
            <a:r>
              <a:rPr lang="en-US" sz="1000" b="1" dirty="0"/>
              <a:t>n = 7,032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DCB3470-96E7-45F9-AB8C-1F6B39EFA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399764"/>
              </p:ext>
            </p:extLst>
          </p:nvPr>
        </p:nvGraphicFramePr>
        <p:xfrm>
          <a:off x="6715900" y="2527729"/>
          <a:ext cx="3940486" cy="2760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ECCC88-2F05-445B-AEE6-522D5E52CBFC}"/>
              </a:ext>
            </a:extLst>
          </p:cNvPr>
          <p:cNvSpPr txBox="1"/>
          <p:nvPr/>
        </p:nvSpPr>
        <p:spPr>
          <a:xfrm>
            <a:off x="2335135" y="2446832"/>
            <a:ext cx="138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No Churn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Churn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A015F1-76BE-4934-B547-B85C58913F49}"/>
              </a:ext>
            </a:extLst>
          </p:cNvPr>
          <p:cNvSpPr txBox="1"/>
          <p:nvPr/>
        </p:nvSpPr>
        <p:spPr>
          <a:xfrm>
            <a:off x="8309919" y="2514928"/>
            <a:ext cx="135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No Churn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Churn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F824DD-0A2D-498A-9F85-C04CC65295B5}"/>
              </a:ext>
            </a:extLst>
          </p:cNvPr>
          <p:cNvCxnSpPr>
            <a:cxnSpLocks/>
          </p:cNvCxnSpPr>
          <p:nvPr/>
        </p:nvCxnSpPr>
        <p:spPr>
          <a:xfrm>
            <a:off x="6490601" y="1250799"/>
            <a:ext cx="0" cy="541562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10163F2-0BA0-4C01-BFFF-1E2D994B66EC}"/>
              </a:ext>
            </a:extLst>
          </p:cNvPr>
          <p:cNvSpPr/>
          <p:nvPr/>
        </p:nvSpPr>
        <p:spPr>
          <a:xfrm>
            <a:off x="950550" y="5741078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DE32D7-4EBE-467E-BE3D-9AD3B34FBFE2}"/>
              </a:ext>
            </a:extLst>
          </p:cNvPr>
          <p:cNvSpPr/>
          <p:nvPr/>
        </p:nvSpPr>
        <p:spPr>
          <a:xfrm>
            <a:off x="6866588" y="5718241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D0C41-0BE9-4B95-A993-5313BB121ECD}"/>
              </a:ext>
            </a:extLst>
          </p:cNvPr>
          <p:cNvSpPr txBox="1"/>
          <p:nvPr/>
        </p:nvSpPr>
        <p:spPr>
          <a:xfrm>
            <a:off x="887829" y="2996932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2,365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AC6024-9FE5-4C31-B37E-137D02D7F019}"/>
              </a:ext>
            </a:extLst>
          </p:cNvPr>
          <p:cNvSpPr txBox="1"/>
          <p:nvPr/>
        </p:nvSpPr>
        <p:spPr>
          <a:xfrm>
            <a:off x="887829" y="3630237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1,604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BE5F17-C939-460B-9B5A-DD90F0970C88}"/>
              </a:ext>
            </a:extLst>
          </p:cNvPr>
          <p:cNvSpPr txBox="1"/>
          <p:nvPr/>
        </p:nvSpPr>
        <p:spPr>
          <a:xfrm>
            <a:off x="887829" y="4263542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1,542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6A35EB-A001-4333-A2B6-F3405EA928A0}"/>
              </a:ext>
            </a:extLst>
          </p:cNvPr>
          <p:cNvSpPr txBox="1"/>
          <p:nvPr/>
        </p:nvSpPr>
        <p:spPr>
          <a:xfrm>
            <a:off x="887829" y="4896847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1,521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38F8C7-BD52-4EC8-B472-E26BD779FCA3}"/>
              </a:ext>
            </a:extLst>
          </p:cNvPr>
          <p:cNvSpPr txBox="1"/>
          <p:nvPr/>
        </p:nvSpPr>
        <p:spPr>
          <a:xfrm>
            <a:off x="7067560" y="3102766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3.096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AE8B4-6FED-4B4F-8411-EE2C5553F9F7}"/>
              </a:ext>
            </a:extLst>
          </p:cNvPr>
          <p:cNvSpPr txBox="1"/>
          <p:nvPr/>
        </p:nvSpPr>
        <p:spPr>
          <a:xfrm>
            <a:off x="7067560" y="3946386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2,416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63BF2-F03B-4CFE-8EA2-57519F9A8812}"/>
              </a:ext>
            </a:extLst>
          </p:cNvPr>
          <p:cNvSpPr txBox="1"/>
          <p:nvPr/>
        </p:nvSpPr>
        <p:spPr>
          <a:xfrm>
            <a:off x="7067560" y="4781431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1,520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8E4959-7525-46E5-BE2E-960500AB17DA}"/>
              </a:ext>
            </a:extLst>
          </p:cNvPr>
          <p:cNvSpPr txBox="1"/>
          <p:nvPr/>
        </p:nvSpPr>
        <p:spPr>
          <a:xfrm>
            <a:off x="4858813" y="2696850"/>
            <a:ext cx="152807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Highest churn rate for customers paying with  </a:t>
            </a:r>
            <a:r>
              <a:rPr lang="en-US" sz="1100" b="1" dirty="0">
                <a:solidFill>
                  <a:srgbClr val="0070C0"/>
                </a:solidFill>
              </a:rPr>
              <a:t>Electron Check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34A428-EAE5-41EE-B8F0-90374CC74D04}"/>
              </a:ext>
            </a:extLst>
          </p:cNvPr>
          <p:cNvSpPr txBox="1"/>
          <p:nvPr/>
        </p:nvSpPr>
        <p:spPr>
          <a:xfrm>
            <a:off x="10597690" y="2790142"/>
            <a:ext cx="152807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Highest churn rate for customers with </a:t>
            </a:r>
            <a:r>
              <a:rPr lang="en-US" sz="1100" b="1" dirty="0">
                <a:solidFill>
                  <a:srgbClr val="0070C0"/>
                </a:solidFill>
              </a:rPr>
              <a:t>Fiber Optic </a:t>
            </a:r>
            <a:r>
              <a:rPr lang="en-US" sz="1100" dirty="0"/>
              <a:t>internet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27EBB4-EA18-4EDB-B203-ACCCE7A609A8}"/>
              </a:ext>
            </a:extLst>
          </p:cNvPr>
          <p:cNvSpPr txBox="1"/>
          <p:nvPr/>
        </p:nvSpPr>
        <p:spPr>
          <a:xfrm>
            <a:off x="7198192" y="5635444"/>
            <a:ext cx="464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Analyze customer feedback regarding fiber optic internet to understand where negative experiences occur</a:t>
            </a:r>
          </a:p>
        </p:txBody>
      </p:sp>
    </p:spTree>
    <p:extLst>
      <p:ext uri="{BB962C8B-B14F-4D97-AF65-F5344CB8AC3E}">
        <p14:creationId xmlns:p14="http://schemas.microsoft.com/office/powerpoint/2010/main" val="2120260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C484-935C-4091-8C17-FC5E4FD8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1103F-29B8-47E1-9278-22BB0952577F}"/>
              </a:ext>
            </a:extLst>
          </p:cNvPr>
          <p:cNvSpPr txBox="1"/>
          <p:nvPr/>
        </p:nvSpPr>
        <p:spPr>
          <a:xfrm>
            <a:off x="838200" y="1506583"/>
            <a:ext cx="114343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Introduction to </a:t>
            </a:r>
            <a:r>
              <a:rPr lang="en-US" sz="1400" dirty="0" err="1"/>
              <a:t>corrplot</a:t>
            </a:r>
            <a:r>
              <a:rPr lang="en-US" sz="1400" dirty="0"/>
              <a:t> Package. (n. d.) https://cran.r-project.org/web/packages/corrplot/vignettes/corrplot-intro.html</a:t>
            </a:r>
          </a:p>
          <a:p>
            <a:endParaRPr lang="en-US" sz="1400" dirty="0"/>
          </a:p>
          <a:p>
            <a:r>
              <a:rPr lang="en-US" sz="1400" dirty="0" err="1"/>
              <a:t>Braglia</a:t>
            </a:r>
            <a:r>
              <a:rPr lang="en-US" sz="1400" dirty="0"/>
              <a:t>, L. (2014, April 2). Converting multiple columns from character to numeric format in r. </a:t>
            </a:r>
          </a:p>
          <a:p>
            <a:endParaRPr lang="en-US" sz="1400" dirty="0"/>
          </a:p>
          <a:p>
            <a:r>
              <a:rPr lang="en-US" sz="1400" dirty="0"/>
              <a:t>	https://stackoverflow.com/questions/22772279/converting-multiple-columns-from-character-to-numeric-format-in-r</a:t>
            </a:r>
          </a:p>
          <a:p>
            <a:endParaRPr lang="en-US" sz="1400" dirty="0"/>
          </a:p>
          <a:p>
            <a:r>
              <a:rPr lang="en-US" sz="1400" dirty="0"/>
              <a:t>Das, S. (2017). </a:t>
            </a:r>
            <a:r>
              <a:rPr lang="en-US" sz="1400" i="1" dirty="0"/>
              <a:t>Decision Trees and Pruning in R</a:t>
            </a:r>
            <a:r>
              <a:rPr lang="en-US" sz="1400" dirty="0"/>
              <a:t>. </a:t>
            </a:r>
            <a:r>
              <a:rPr lang="en-US" sz="1400" dirty="0" err="1"/>
              <a:t>DZone</a:t>
            </a:r>
            <a:r>
              <a:rPr lang="en-US" sz="1400" dirty="0"/>
              <a:t>. https://dzone.com/articles/decision-trees-and-pruning-in-r</a:t>
            </a:r>
          </a:p>
          <a:p>
            <a:endParaRPr lang="en-US" sz="1400" dirty="0"/>
          </a:p>
          <a:p>
            <a:r>
              <a:rPr lang="en-US" sz="1400" dirty="0" err="1"/>
              <a:t>DataOptimal</a:t>
            </a:r>
            <a:r>
              <a:rPr lang="en-US" sz="1400" dirty="0"/>
              <a:t>. (2020). </a:t>
            </a:r>
            <a:r>
              <a:rPr lang="en-US" sz="1400" i="1" dirty="0"/>
              <a:t>Create Better Data Science Projects With Business Impact: Churn Prediction with R. </a:t>
            </a:r>
            <a:r>
              <a:rPr lang="en-US" sz="1400" dirty="0" err="1"/>
              <a:t>DataOptimal</a:t>
            </a:r>
            <a:r>
              <a:rPr lang="en-US" sz="1400" dirty="0"/>
              <a:t>.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https://www.dataoptimal.com/churn-prediction-with-r/</a:t>
            </a:r>
          </a:p>
          <a:p>
            <a:endParaRPr lang="en-US" sz="1400" dirty="0"/>
          </a:p>
          <a:p>
            <a:r>
              <a:rPr lang="en-US" sz="1400" dirty="0" err="1"/>
              <a:t>Fendarkar</a:t>
            </a:r>
            <a:r>
              <a:rPr lang="en-US" sz="1400" dirty="0"/>
              <a:t>, P. (2018). Telco Customer Churn. https://www.kaggle.com/palashfendarkar/wa-fnusec-telcocustomerchurn</a:t>
            </a:r>
          </a:p>
          <a:p>
            <a:endParaRPr lang="en-US" sz="1400" dirty="0"/>
          </a:p>
          <a:p>
            <a:r>
              <a:rPr lang="en-US" sz="1400" dirty="0"/>
              <a:t>Gallo, A. (2014). </a:t>
            </a:r>
            <a:r>
              <a:rPr lang="en-US" sz="1400" i="1" dirty="0"/>
              <a:t>The Value of Keeping the Right Customers</a:t>
            </a:r>
            <a:r>
              <a:rPr lang="en-US" sz="1400" dirty="0"/>
              <a:t>. Harvard Business Review. https://hbr.org/2014/10/the-value-of-keeping-the-right-customers</a:t>
            </a:r>
          </a:p>
        </p:txBody>
      </p:sp>
    </p:spTree>
    <p:extLst>
      <p:ext uri="{BB962C8B-B14F-4D97-AF65-F5344CB8AC3E}">
        <p14:creationId xmlns:p14="http://schemas.microsoft.com/office/powerpoint/2010/main" val="2071193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C484-935C-4091-8C17-FC5E4FD8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063B9-B466-4087-B9CB-B436ABFECFDC}"/>
              </a:ext>
            </a:extLst>
          </p:cNvPr>
          <p:cNvSpPr txBox="1"/>
          <p:nvPr/>
        </p:nvSpPr>
        <p:spPr>
          <a:xfrm>
            <a:off x="838200" y="1541417"/>
            <a:ext cx="110076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Heintz</a:t>
            </a:r>
            <a:r>
              <a:rPr lang="en-US" sz="1400" dirty="0"/>
              <a:t>, B. (2018). </a:t>
            </a:r>
            <a:r>
              <a:rPr lang="en-US" sz="1400" i="1" dirty="0"/>
              <a:t>Cutting the Cord: Predicting Customer Churn for a Telecom Company</a:t>
            </a:r>
            <a:r>
              <a:rPr lang="en-US" sz="1400" dirty="0"/>
              <a:t>. Towards Data Science. </a:t>
            </a:r>
          </a:p>
          <a:p>
            <a:endParaRPr lang="en-US" sz="1400" dirty="0"/>
          </a:p>
          <a:p>
            <a:r>
              <a:rPr lang="en-US" sz="1400" dirty="0"/>
              <a:t>	https://towardsdatascience.com/cutting-the-cord-predicting-customer-churn-for-a-telecom-company-268e65f177a5</a:t>
            </a:r>
          </a:p>
          <a:p>
            <a:endParaRPr lang="en-US" sz="1400" dirty="0"/>
          </a:p>
          <a:p>
            <a:r>
              <a:rPr lang="en-US" sz="1400" dirty="0"/>
              <a:t>Lantz, B. (2019). </a:t>
            </a:r>
            <a:r>
              <a:rPr lang="en-US" sz="1400" i="1" dirty="0"/>
              <a:t>Machine learning with R: expert techniques for predictive modeling.</a:t>
            </a:r>
            <a:r>
              <a:rPr lang="en-US" sz="1400" dirty="0"/>
              <a:t> </a:t>
            </a:r>
            <a:r>
              <a:rPr lang="en-US" sz="1400" dirty="0" err="1"/>
              <a:t>Packt</a:t>
            </a:r>
            <a:r>
              <a:rPr lang="en-US" sz="1400" dirty="0"/>
              <a:t> Publishing.</a:t>
            </a:r>
          </a:p>
          <a:p>
            <a:endParaRPr lang="en-US" sz="1400" dirty="0"/>
          </a:p>
          <a:p>
            <a:r>
              <a:rPr lang="en-US" sz="1400" dirty="0" err="1"/>
              <a:t>Parimi</a:t>
            </a:r>
            <a:r>
              <a:rPr lang="en-US" sz="1400" dirty="0"/>
              <a:t>, S. (2018). </a:t>
            </a:r>
            <a:r>
              <a:rPr lang="en-US" sz="1400" i="1" dirty="0"/>
              <a:t>Predict Customer Churn with R. http://rstudio-pubs-static.s3.amazonaws.com/425842_7f6b2293079f4a5d8fc7d62aeac2a545.html</a:t>
            </a:r>
            <a:r>
              <a:rPr lang="en-US" sz="1400" dirty="0"/>
              <a:t>	</a:t>
            </a:r>
          </a:p>
          <a:p>
            <a:r>
              <a:rPr lang="en-US" sz="1400" dirty="0" err="1"/>
              <a:t>Ramsett</a:t>
            </a:r>
            <a:r>
              <a:rPr lang="en-US" sz="1400" dirty="0"/>
              <a:t>, A. (2019). </a:t>
            </a:r>
            <a:r>
              <a:rPr lang="en-US" sz="1400" i="1" dirty="0"/>
              <a:t>Week4_DecisionTreesAndRF.docx</a:t>
            </a:r>
            <a:r>
              <a:rPr lang="en-US" sz="1400" dirty="0"/>
              <a:t>. Regis University.</a:t>
            </a:r>
          </a:p>
          <a:p>
            <a:endParaRPr lang="en-US" sz="1400" dirty="0"/>
          </a:p>
          <a:p>
            <a:r>
              <a:rPr lang="en-US" sz="1400" dirty="0" err="1"/>
              <a:t>Ramsett</a:t>
            </a:r>
            <a:r>
              <a:rPr lang="en-US" sz="1400" dirty="0"/>
              <a:t>, A. (2019). </a:t>
            </a:r>
            <a:r>
              <a:rPr lang="en-US" sz="1400" i="1" dirty="0"/>
              <a:t>Week5_SVMandANN.docx</a:t>
            </a:r>
            <a:r>
              <a:rPr lang="en-US" sz="1400" dirty="0"/>
              <a:t>. Regis University.</a:t>
            </a:r>
          </a:p>
          <a:p>
            <a:endParaRPr lang="en-US" dirty="0"/>
          </a:p>
          <a:p>
            <a:r>
              <a:rPr lang="en-US" sz="1400" dirty="0"/>
              <a:t>Saraswat, M. (n.d.). </a:t>
            </a:r>
            <a:r>
              <a:rPr lang="en-US" sz="1400" i="1" dirty="0"/>
              <a:t>Practical Guide to Logistic Regression Analysis in R.</a:t>
            </a:r>
            <a:r>
              <a:rPr lang="en-US" sz="1400" dirty="0"/>
              <a:t> </a:t>
            </a:r>
            <a:r>
              <a:rPr lang="en-US" sz="1400" dirty="0" err="1"/>
              <a:t>Hackerearth</a:t>
            </a:r>
            <a:r>
              <a:rPr lang="en-US" sz="1400" dirty="0"/>
              <a:t>. https://www.hackerearth.com/practice/machine-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learning/machine-learning-algorithms/logistic-regression-analysis-r/tutorial/</a:t>
            </a:r>
          </a:p>
          <a:p>
            <a:r>
              <a:rPr lang="en-US" sz="1400" dirty="0" err="1"/>
              <a:t>Shulga</a:t>
            </a:r>
            <a:r>
              <a:rPr lang="en-US" sz="1400" dirty="0"/>
              <a:t>, D. (2018). </a:t>
            </a:r>
            <a:r>
              <a:rPr lang="en-US" sz="1400" i="1" dirty="0"/>
              <a:t>5 Reasons “Logistic Regression should be the first thing you learn when becoming a Data Scientist</a:t>
            </a:r>
            <a:r>
              <a:rPr lang="en-US" sz="1400" dirty="0"/>
              <a:t>. Towards Data Science. </a:t>
            </a:r>
          </a:p>
          <a:p>
            <a:endParaRPr lang="en-US" sz="1400" u="sng" dirty="0"/>
          </a:p>
          <a:p>
            <a:r>
              <a:rPr lang="en-US" sz="1400" i="1" dirty="0"/>
              <a:t>	</a:t>
            </a:r>
            <a:r>
              <a:rPr lang="en-US" sz="1400" u="sng" dirty="0"/>
              <a:t>https://towardsdatascience.com/5-</a:t>
            </a:r>
            <a:r>
              <a:rPr lang="en-US" sz="1400" dirty="0"/>
              <a:t>reasons-logistic-regression-should-be-the-first-thing-you-learn-when-become-a-data-scientist-</a:t>
            </a:r>
          </a:p>
          <a:p>
            <a:endParaRPr lang="en-US" sz="1400" dirty="0"/>
          </a:p>
          <a:p>
            <a:r>
              <a:rPr lang="en-US" sz="1400" dirty="0"/>
              <a:t>	fcaae46605c4</a:t>
            </a:r>
          </a:p>
          <a:p>
            <a:endParaRPr lang="en-US" sz="1400" dirty="0"/>
          </a:p>
          <a:p>
            <a:r>
              <a:rPr lang="en-US" sz="1400" dirty="0" err="1"/>
              <a:t>TutorialsPoint</a:t>
            </a:r>
            <a:r>
              <a:rPr lang="en-US" sz="1400" dirty="0"/>
              <a:t>. (2020). R-Functions. https://www.tutorialspoint.com/r/r_functions.htm</a:t>
            </a:r>
          </a:p>
        </p:txBody>
      </p:sp>
    </p:spTree>
    <p:extLst>
      <p:ext uri="{BB962C8B-B14F-4D97-AF65-F5344CB8AC3E}">
        <p14:creationId xmlns:p14="http://schemas.microsoft.com/office/powerpoint/2010/main" val="374711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Graphic 3" descr="Signpost">
            <a:extLst>
              <a:ext uri="{FF2B5EF4-FFF2-40B4-BE49-F238E27FC236}">
                <a16:creationId xmlns:a16="http://schemas.microsoft.com/office/drawing/2014/main" id="{9DB877C7-1DAA-4419-9758-C6F72B6A2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428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7B94-4FC8-47B0-8285-BF2D3D8A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Business Description</a:t>
            </a:r>
          </a:p>
        </p:txBody>
      </p:sp>
      <p:pic>
        <p:nvPicPr>
          <p:cNvPr id="12" name="Graphic 11" descr="Chess pieces">
            <a:extLst>
              <a:ext uri="{FF2B5EF4-FFF2-40B4-BE49-F238E27FC236}">
                <a16:creationId xmlns:a16="http://schemas.microsoft.com/office/drawing/2014/main" id="{6852B5A3-6C05-46AE-A3A2-7622BAE99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513" y="1309625"/>
            <a:ext cx="2999232" cy="2999232"/>
          </a:xfrm>
          <a:prstGeom prst="rect">
            <a:avLst/>
          </a:prstGeom>
        </p:spPr>
      </p:pic>
      <p:pic>
        <p:nvPicPr>
          <p:cNvPr id="16" name="Graphic 15" descr="Group brainstorm">
            <a:extLst>
              <a:ext uri="{FF2B5EF4-FFF2-40B4-BE49-F238E27FC236}">
                <a16:creationId xmlns:a16="http://schemas.microsoft.com/office/drawing/2014/main" id="{6C6056B5-D1AC-43C4-AE7B-4E2168D0A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480" y="1229233"/>
            <a:ext cx="2999125" cy="2999125"/>
          </a:xfrm>
          <a:prstGeom prst="rect">
            <a:avLst/>
          </a:prstGeom>
        </p:spPr>
      </p:pic>
      <p:pic>
        <p:nvPicPr>
          <p:cNvPr id="20" name="Graphic 19" descr="Bar graph with downward trend">
            <a:extLst>
              <a:ext uri="{FF2B5EF4-FFF2-40B4-BE49-F238E27FC236}">
                <a16:creationId xmlns:a16="http://schemas.microsoft.com/office/drawing/2014/main" id="{AC7A06EA-6854-443B-962E-A3391A0D1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0503" y="3858768"/>
            <a:ext cx="2999232" cy="2999232"/>
          </a:xfrm>
          <a:prstGeom prst="rect">
            <a:avLst/>
          </a:prstGeom>
        </p:spPr>
      </p:pic>
      <p:pic>
        <p:nvPicPr>
          <p:cNvPr id="22" name="Graphic 21" descr="Monthly calendar">
            <a:extLst>
              <a:ext uri="{FF2B5EF4-FFF2-40B4-BE49-F238E27FC236}">
                <a16:creationId xmlns:a16="http://schemas.microsoft.com/office/drawing/2014/main" id="{6CC02955-C85C-4FE4-B805-2575B9A000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5361" y="3858768"/>
            <a:ext cx="2999232" cy="2999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A2074F-F824-42CC-AFC4-D2208492630D}"/>
              </a:ext>
            </a:extLst>
          </p:cNvPr>
          <p:cNvSpPr txBox="1"/>
          <p:nvPr/>
        </p:nvSpPr>
        <p:spPr>
          <a:xfrm>
            <a:off x="8011886" y="6627168"/>
            <a:ext cx="4180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Business description/strategies/assumptions are made up for purposes of this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92187A-5123-4CF1-913A-36FC33255F95}"/>
              </a:ext>
            </a:extLst>
          </p:cNvPr>
          <p:cNvSpPr/>
          <p:nvPr/>
        </p:nvSpPr>
        <p:spPr>
          <a:xfrm>
            <a:off x="6851962" y="2043280"/>
            <a:ext cx="1645920" cy="164592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Lack churn deflection and retention strategies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9ED644-1BFF-4281-BD78-0B61F05674AB}"/>
              </a:ext>
            </a:extLst>
          </p:cNvPr>
          <p:cNvSpPr/>
          <p:nvPr/>
        </p:nvSpPr>
        <p:spPr>
          <a:xfrm>
            <a:off x="3942017" y="2031551"/>
            <a:ext cx="1645920" cy="1645920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telecom company called Telco with 7,043 customers that offers internet/television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B47FE-2D6E-4252-8580-2ADC356C1D77}"/>
              </a:ext>
            </a:extLst>
          </p:cNvPr>
          <p:cNvSpPr/>
          <p:nvPr/>
        </p:nvSpPr>
        <p:spPr>
          <a:xfrm>
            <a:off x="3942017" y="4535424"/>
            <a:ext cx="1645920" cy="1645920"/>
          </a:xfrm>
          <a:prstGeom prst="rect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Provided one month of customer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572B2-54FB-461A-A3CD-F286D824E25E}"/>
              </a:ext>
            </a:extLst>
          </p:cNvPr>
          <p:cNvSpPr/>
          <p:nvPr/>
        </p:nvSpPr>
        <p:spPr>
          <a:xfrm>
            <a:off x="6847169" y="4535424"/>
            <a:ext cx="1645920" cy="1645920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Desire predictive model and insights to anticipate churn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ED4B34-D582-46A3-BA25-15548A8A2791}"/>
              </a:ext>
            </a:extLst>
          </p:cNvPr>
          <p:cNvCxnSpPr>
            <a:cxnSpLocks/>
          </p:cNvCxnSpPr>
          <p:nvPr/>
        </p:nvCxnSpPr>
        <p:spPr>
          <a:xfrm flipH="1">
            <a:off x="6215853" y="1665542"/>
            <a:ext cx="1" cy="4763588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222289-1E74-4B8E-B50B-ACFC27038E01}"/>
              </a:ext>
            </a:extLst>
          </p:cNvPr>
          <p:cNvCxnSpPr>
            <a:cxnSpLocks/>
          </p:cNvCxnSpPr>
          <p:nvPr/>
        </p:nvCxnSpPr>
        <p:spPr>
          <a:xfrm>
            <a:off x="3197352" y="4040685"/>
            <a:ext cx="5904417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4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ACC-535F-4D71-8AAA-927523B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Purpose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B6CAC-0B92-4E4B-B316-A0DA05A01897}"/>
              </a:ext>
            </a:extLst>
          </p:cNvPr>
          <p:cNvSpPr txBox="1"/>
          <p:nvPr/>
        </p:nvSpPr>
        <p:spPr>
          <a:xfrm>
            <a:off x="349359" y="4173179"/>
            <a:ext cx="5648533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Project Goals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Sustain long-term growth by reducing customer churn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Reduce costs compared to current business strategies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Provide actionable recommendations and insights to Telco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Model Choices</a:t>
            </a:r>
            <a:r>
              <a:rPr lang="en-US" sz="1400" dirty="0"/>
              <a:t>: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Logistic Regression, Decision Trees, and Random Forest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Assumptions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Acquiring a new customer costs $250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Retaining a customer costs $50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04B33-6B61-43F9-890E-B483FF43328C}"/>
              </a:ext>
            </a:extLst>
          </p:cNvPr>
          <p:cNvSpPr txBox="1"/>
          <p:nvPr/>
        </p:nvSpPr>
        <p:spPr>
          <a:xfrm>
            <a:off x="1030891" y="2466780"/>
            <a:ext cx="4285466" cy="1341656"/>
          </a:xfrm>
          <a:prstGeom prst="wedgeEllipseCallout">
            <a:avLst>
              <a:gd name="adj1" fmla="val -37921"/>
              <a:gd name="adj2" fmla="val 56039"/>
            </a:avLst>
          </a:prstGeom>
          <a:noFill/>
          <a:ln w="28575">
            <a:solidFill>
              <a:schemeClr val="tx2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400" dirty="0"/>
              <a:t>“…acquiring a new customer is anywhere from five to 25 times more expensive than retaining an existing one.”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- Harvard Business Review, 2017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98ACB37-C5F2-4627-9A8C-B8EA5CD47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050707"/>
              </p:ext>
            </p:extLst>
          </p:nvPr>
        </p:nvGraphicFramePr>
        <p:xfrm>
          <a:off x="7014046" y="3800650"/>
          <a:ext cx="4605340" cy="272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689EC75-EC30-479D-90F0-FAF737184B80}"/>
              </a:ext>
            </a:extLst>
          </p:cNvPr>
          <p:cNvSpPr txBox="1"/>
          <p:nvPr/>
        </p:nvSpPr>
        <p:spPr>
          <a:xfrm>
            <a:off x="7014046" y="3446362"/>
            <a:ext cx="299632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Cost Per Strategy</a:t>
            </a:r>
          </a:p>
          <a:p>
            <a:r>
              <a:rPr lang="en-US" sz="1050" b="1" dirty="0"/>
              <a:t>n = 7032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E97F-406C-4D0B-8BAE-2FDA4EA35E0B}"/>
              </a:ext>
            </a:extLst>
          </p:cNvPr>
          <p:cNvSpPr/>
          <p:nvPr/>
        </p:nvSpPr>
        <p:spPr>
          <a:xfrm>
            <a:off x="9940699" y="4835839"/>
            <a:ext cx="771787" cy="276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$???,???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01E93D-2EA7-4219-82A2-F3A217C4E65E}"/>
              </a:ext>
            </a:extLst>
          </p:cNvPr>
          <p:cNvCxnSpPr>
            <a:cxnSpLocks/>
          </p:cNvCxnSpPr>
          <p:nvPr/>
        </p:nvCxnSpPr>
        <p:spPr>
          <a:xfrm>
            <a:off x="6281594" y="1269254"/>
            <a:ext cx="0" cy="539999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2D804D-6A03-4E40-9B2E-95A5A22A7763}"/>
              </a:ext>
            </a:extLst>
          </p:cNvPr>
          <p:cNvSpPr txBox="1"/>
          <p:nvPr/>
        </p:nvSpPr>
        <p:spPr>
          <a:xfrm>
            <a:off x="349359" y="1456913"/>
            <a:ext cx="56485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Purpose</a:t>
            </a:r>
            <a:r>
              <a:rPr lang="en-US" sz="1400" dirty="0"/>
              <a:t>: Determine a predictive model that effectively predicts customer churn and provide Telco with actionable recommendations and insights to begin reducing churn through improved business strategies.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8AD76-E61A-49D9-AFC2-3D992A9B67BA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</a:t>
            </a:r>
            <a:r>
              <a:rPr lang="en-US" sz="900" i="1" dirty="0" err="1"/>
              <a:t>Fendarkar</a:t>
            </a:r>
            <a:r>
              <a:rPr lang="en-US" sz="900" i="1" dirty="0"/>
              <a:t>, P., 2018), (Gallo, A., 2014), (</a:t>
            </a:r>
            <a:r>
              <a:rPr lang="en-US" sz="900" i="1" dirty="0" err="1"/>
              <a:t>Heintz</a:t>
            </a:r>
            <a:r>
              <a:rPr lang="en-US" sz="900" i="1" dirty="0"/>
              <a:t>, B., 2018)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810A7-4537-4B72-A331-14A871AAF97A}"/>
              </a:ext>
            </a:extLst>
          </p:cNvPr>
          <p:cNvSpPr txBox="1"/>
          <p:nvPr/>
        </p:nvSpPr>
        <p:spPr>
          <a:xfrm>
            <a:off x="6604374" y="1456913"/>
            <a:ext cx="524457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Current Telco Strategy</a:t>
            </a:r>
            <a:r>
              <a:rPr lang="en-US" sz="1400" b="1" dirty="0"/>
              <a:t>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Retain Everyone </a:t>
            </a:r>
            <a:r>
              <a:rPr lang="en-US" sz="1400" dirty="0"/>
              <a:t>– Telco spends $50 on </a:t>
            </a:r>
            <a:r>
              <a:rPr lang="en-US" sz="1400" u="sng" dirty="0"/>
              <a:t>ALL</a:t>
            </a:r>
            <a:r>
              <a:rPr lang="en-US" sz="1400" dirty="0"/>
              <a:t> customers in effort to reduce churn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Predictive Model Strategy</a:t>
            </a:r>
            <a:r>
              <a:rPr lang="en-US" sz="1400" dirty="0"/>
              <a:t>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B050"/>
                </a:solidFill>
              </a:rPr>
              <a:t>Predictive Model </a:t>
            </a:r>
            <a:r>
              <a:rPr lang="en-US" sz="1400" dirty="0"/>
              <a:t>– Effectively predict which customers will churn to focus retention efforts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A92987-8C13-40BC-9920-CF4FED6A1F64}"/>
              </a:ext>
            </a:extLst>
          </p:cNvPr>
          <p:cNvSpPr txBox="1"/>
          <p:nvPr/>
        </p:nvSpPr>
        <p:spPr>
          <a:xfrm>
            <a:off x="8011886" y="6627168"/>
            <a:ext cx="4180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Business description/strategies/assumptions are made up for purposes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281151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B9CC-8687-4A70-B085-8F46F489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 Summary</a:t>
            </a:r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5D7BDDC1-71D8-4443-AF82-B848D4C4265E}"/>
              </a:ext>
            </a:extLst>
          </p:cNvPr>
          <p:cNvSpPr/>
          <p:nvPr/>
        </p:nvSpPr>
        <p:spPr>
          <a:xfrm>
            <a:off x="5977852" y="2735550"/>
            <a:ext cx="2284825" cy="1131056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 ID, Gender, Senior Citizen, Partner, Dependents</a:t>
            </a:r>
          </a:p>
        </p:txBody>
      </p: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9BCE05D8-9330-404D-80D5-DD544386C6E7}"/>
              </a:ext>
            </a:extLst>
          </p:cNvPr>
          <p:cNvSpPr/>
          <p:nvPr/>
        </p:nvSpPr>
        <p:spPr>
          <a:xfrm>
            <a:off x="8694490" y="2701960"/>
            <a:ext cx="2464965" cy="234901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Tenure, Phone Service, Multiple Lines, Internet Service, Online Security, Online Backup, Device Protection, Tech Support, Streaming TV, Streaming Movies, Contract, Paperless Billing, Payment Method, Monthly Charges, Total Charges</a:t>
            </a:r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4CC3A218-8CC0-4659-ADE6-52BA4F088329}"/>
              </a:ext>
            </a:extLst>
          </p:cNvPr>
          <p:cNvSpPr/>
          <p:nvPr/>
        </p:nvSpPr>
        <p:spPr>
          <a:xfrm>
            <a:off x="3066871" y="2755317"/>
            <a:ext cx="2464965" cy="111128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7,043 rows x 21 columns</a:t>
            </a: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6D321EC-3598-41DB-9A49-4B03176DFA85}"/>
              </a:ext>
            </a:extLst>
          </p:cNvPr>
          <p:cNvSpPr/>
          <p:nvPr/>
        </p:nvSpPr>
        <p:spPr>
          <a:xfrm>
            <a:off x="3066875" y="4512570"/>
            <a:ext cx="2464962" cy="1034790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27%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FF8511F-3148-4172-B0CC-426CBA81C981}"/>
              </a:ext>
            </a:extLst>
          </p:cNvPr>
          <p:cNvSpPr/>
          <p:nvPr/>
        </p:nvSpPr>
        <p:spPr>
          <a:xfrm>
            <a:off x="3066873" y="4351082"/>
            <a:ext cx="2464959" cy="32297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Churn Rate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DFF72CD8-96A2-4334-97B8-9D923A25AC06}"/>
              </a:ext>
            </a:extLst>
          </p:cNvPr>
          <p:cNvSpPr/>
          <p:nvPr/>
        </p:nvSpPr>
        <p:spPr>
          <a:xfrm>
            <a:off x="5977853" y="2412572"/>
            <a:ext cx="2284824" cy="32297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Demographics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69543C9-D1B4-4CF4-B77A-1E9A5FA5A605}"/>
              </a:ext>
            </a:extLst>
          </p:cNvPr>
          <p:cNvSpPr/>
          <p:nvPr/>
        </p:nvSpPr>
        <p:spPr>
          <a:xfrm>
            <a:off x="8694489" y="2398752"/>
            <a:ext cx="2464963" cy="32297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Service/Plan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FBA5537-E5C2-42C9-A9B2-DA9F2CF1CC88}"/>
              </a:ext>
            </a:extLst>
          </p:cNvPr>
          <p:cNvSpPr/>
          <p:nvPr/>
        </p:nvSpPr>
        <p:spPr>
          <a:xfrm>
            <a:off x="3066873" y="2432341"/>
            <a:ext cx="2464960" cy="32297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Dimensions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F1B6F-1A19-4A82-99E3-2F328A92CAC4}"/>
              </a:ext>
            </a:extLst>
          </p:cNvPr>
          <p:cNvSpPr txBox="1"/>
          <p:nvPr/>
        </p:nvSpPr>
        <p:spPr>
          <a:xfrm>
            <a:off x="731233" y="2432341"/>
            <a:ext cx="1702966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Size/Variables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90091C-CCF1-4F83-94B0-C7F5AE3501B1}"/>
              </a:ext>
            </a:extLst>
          </p:cNvPr>
          <p:cNvSpPr txBox="1"/>
          <p:nvPr/>
        </p:nvSpPr>
        <p:spPr>
          <a:xfrm>
            <a:off x="731235" y="4282480"/>
            <a:ext cx="1702966" cy="4086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Churn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F021A4-E67C-4A5A-9FD0-4561F26B2A0F}"/>
              </a:ext>
            </a:extLst>
          </p:cNvPr>
          <p:cNvCxnSpPr>
            <a:cxnSpLocks/>
          </p:cNvCxnSpPr>
          <p:nvPr/>
        </p:nvCxnSpPr>
        <p:spPr>
          <a:xfrm>
            <a:off x="2737203" y="2081349"/>
            <a:ext cx="0" cy="380564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DE3DB4-044A-4E51-9C7C-5BBE67E25803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</a:t>
            </a:r>
            <a:r>
              <a:rPr lang="en-US" sz="900" i="1" dirty="0" err="1"/>
              <a:t>Fendarkar</a:t>
            </a:r>
            <a:r>
              <a:rPr lang="en-US" sz="900" i="1" dirty="0"/>
              <a:t>, P., 2018)</a:t>
            </a:r>
          </a:p>
        </p:txBody>
      </p:sp>
    </p:spTree>
    <p:extLst>
      <p:ext uri="{BB962C8B-B14F-4D97-AF65-F5344CB8AC3E}">
        <p14:creationId xmlns:p14="http://schemas.microsoft.com/office/powerpoint/2010/main" val="306529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BCF7EDC-7007-401E-9EC1-3B79AE78E0E2}"/>
              </a:ext>
            </a:extLst>
          </p:cNvPr>
          <p:cNvSpPr txBox="1"/>
          <p:nvPr/>
        </p:nvSpPr>
        <p:spPr>
          <a:xfrm>
            <a:off x="596660" y="2444097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22A839-FF88-42EF-8839-25F5AA92AEF2}"/>
              </a:ext>
            </a:extLst>
          </p:cNvPr>
          <p:cNvSpPr txBox="1"/>
          <p:nvPr/>
        </p:nvSpPr>
        <p:spPr>
          <a:xfrm>
            <a:off x="1986693" y="2444097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E0724-4F24-4BB8-9B56-8AFCC0349803}"/>
              </a:ext>
            </a:extLst>
          </p:cNvPr>
          <p:cNvSpPr txBox="1"/>
          <p:nvPr/>
        </p:nvSpPr>
        <p:spPr>
          <a:xfrm>
            <a:off x="3376719" y="244954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F703FF-B2A6-403E-B6B3-E8C608E3A4AD}"/>
              </a:ext>
            </a:extLst>
          </p:cNvPr>
          <p:cNvSpPr txBox="1"/>
          <p:nvPr/>
        </p:nvSpPr>
        <p:spPr>
          <a:xfrm>
            <a:off x="4766740" y="244409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902FDB-563B-4489-9EE3-223185B3AC9B}"/>
              </a:ext>
            </a:extLst>
          </p:cNvPr>
          <p:cNvSpPr txBox="1"/>
          <p:nvPr/>
        </p:nvSpPr>
        <p:spPr>
          <a:xfrm>
            <a:off x="6156761" y="244409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5E2175-C64C-4AF5-8763-DE3D88761914}"/>
              </a:ext>
            </a:extLst>
          </p:cNvPr>
          <p:cNvSpPr txBox="1"/>
          <p:nvPr/>
        </p:nvSpPr>
        <p:spPr>
          <a:xfrm>
            <a:off x="7546794" y="244409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8A9E2-A97D-4195-9521-6A879EFD3715}"/>
              </a:ext>
            </a:extLst>
          </p:cNvPr>
          <p:cNvSpPr txBox="1"/>
          <p:nvPr/>
        </p:nvSpPr>
        <p:spPr>
          <a:xfrm>
            <a:off x="8936819" y="2436730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D680AE-DFCE-4924-AC1C-9911C12C57DF}"/>
              </a:ext>
            </a:extLst>
          </p:cNvPr>
          <p:cNvSpPr txBox="1"/>
          <p:nvPr/>
        </p:nvSpPr>
        <p:spPr>
          <a:xfrm>
            <a:off x="10326846" y="2433046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3578A-0780-4D62-B966-9318AAFA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8BDFA-6881-48A7-B994-C46083B41EA9}"/>
              </a:ext>
            </a:extLst>
          </p:cNvPr>
          <p:cNvSpPr txBox="1"/>
          <p:nvPr/>
        </p:nvSpPr>
        <p:spPr>
          <a:xfrm>
            <a:off x="1986694" y="2060116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A3F2E-66E8-4DD8-8E83-A40AE27BB824}"/>
              </a:ext>
            </a:extLst>
          </p:cNvPr>
          <p:cNvSpPr txBox="1"/>
          <p:nvPr/>
        </p:nvSpPr>
        <p:spPr>
          <a:xfrm>
            <a:off x="3376719" y="2067484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D62F4-CDFB-4891-8106-4DFE31FDDAA9}"/>
              </a:ext>
            </a:extLst>
          </p:cNvPr>
          <p:cNvSpPr txBox="1"/>
          <p:nvPr/>
        </p:nvSpPr>
        <p:spPr>
          <a:xfrm>
            <a:off x="4766744" y="2069326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07B71-5918-4122-86AA-94D847EAB741}"/>
              </a:ext>
            </a:extLst>
          </p:cNvPr>
          <p:cNvSpPr txBox="1"/>
          <p:nvPr/>
        </p:nvSpPr>
        <p:spPr>
          <a:xfrm>
            <a:off x="6156769" y="2071165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47F88D-FC6B-4F63-9D8F-EB9E78888D9C}"/>
              </a:ext>
            </a:extLst>
          </p:cNvPr>
          <p:cNvSpPr txBox="1"/>
          <p:nvPr/>
        </p:nvSpPr>
        <p:spPr>
          <a:xfrm>
            <a:off x="7546794" y="2061958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7E063-BC0D-4291-88F3-D76EF51ECAB4}"/>
              </a:ext>
            </a:extLst>
          </p:cNvPr>
          <p:cNvSpPr txBox="1"/>
          <p:nvPr/>
        </p:nvSpPr>
        <p:spPr>
          <a:xfrm>
            <a:off x="8936819" y="2065642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676C35-D942-4810-9ACA-299C7003E9EE}"/>
              </a:ext>
            </a:extLst>
          </p:cNvPr>
          <p:cNvSpPr txBox="1"/>
          <p:nvPr/>
        </p:nvSpPr>
        <p:spPr>
          <a:xfrm>
            <a:off x="10326847" y="2063800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2656B-B6D5-4F94-803A-91663ED8940F}"/>
              </a:ext>
            </a:extLst>
          </p:cNvPr>
          <p:cNvSpPr txBox="1"/>
          <p:nvPr/>
        </p:nvSpPr>
        <p:spPr>
          <a:xfrm>
            <a:off x="596669" y="2058274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806BC-A833-4D4A-B470-92667BEBD52B}"/>
              </a:ext>
            </a:extLst>
          </p:cNvPr>
          <p:cNvSpPr txBox="1"/>
          <p:nvPr/>
        </p:nvSpPr>
        <p:spPr>
          <a:xfrm>
            <a:off x="596670" y="2592178"/>
            <a:ext cx="1314971" cy="430887"/>
          </a:xfrm>
          <a:prstGeom prst="rect">
            <a:avLst/>
          </a:prstGeom>
          <a:solidFill>
            <a:srgbClr val="95BC1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Understanding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2AACC0-8E1B-4CF3-B75E-BBDED77B86E8}"/>
              </a:ext>
            </a:extLst>
          </p:cNvPr>
          <p:cNvSpPr txBox="1"/>
          <p:nvPr/>
        </p:nvSpPr>
        <p:spPr>
          <a:xfrm>
            <a:off x="596670" y="3137596"/>
            <a:ext cx="2704996" cy="475488"/>
          </a:xfrm>
          <a:prstGeom prst="rect">
            <a:avLst/>
          </a:prstGeom>
          <a:solidFill>
            <a:srgbClr val="34B2E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Mining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6A55BD-51F1-4297-A6FA-87A90025F55F}"/>
              </a:ext>
            </a:extLst>
          </p:cNvPr>
          <p:cNvSpPr txBox="1"/>
          <p:nvPr/>
        </p:nvSpPr>
        <p:spPr>
          <a:xfrm>
            <a:off x="1986695" y="3704695"/>
            <a:ext cx="1314971" cy="475488"/>
          </a:xfrm>
          <a:prstGeom prst="rect">
            <a:avLst/>
          </a:prstGeom>
          <a:solidFill>
            <a:srgbClr val="06538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4A404C-FA9F-4B95-A152-23FB038A74C7}"/>
              </a:ext>
            </a:extLst>
          </p:cNvPr>
          <p:cNvSpPr txBox="1"/>
          <p:nvPr/>
        </p:nvSpPr>
        <p:spPr>
          <a:xfrm>
            <a:off x="1986695" y="4271794"/>
            <a:ext cx="1314971" cy="475488"/>
          </a:xfrm>
          <a:prstGeom prst="rect">
            <a:avLst/>
          </a:prstGeom>
          <a:solidFill>
            <a:srgbClr val="8B103D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93EB4-0A33-4F87-9CDB-08930466C969}"/>
              </a:ext>
            </a:extLst>
          </p:cNvPr>
          <p:cNvSpPr txBox="1"/>
          <p:nvPr/>
        </p:nvSpPr>
        <p:spPr>
          <a:xfrm>
            <a:off x="1986695" y="4838893"/>
            <a:ext cx="2704996" cy="475488"/>
          </a:xfrm>
          <a:prstGeom prst="rect">
            <a:avLst/>
          </a:prstGeom>
          <a:solidFill>
            <a:srgbClr val="E3485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2CE39F-2577-459B-A1EB-C41A21A1458E}"/>
              </a:ext>
            </a:extLst>
          </p:cNvPr>
          <p:cNvSpPr txBox="1"/>
          <p:nvPr/>
        </p:nvSpPr>
        <p:spPr>
          <a:xfrm>
            <a:off x="3376719" y="5405992"/>
            <a:ext cx="4095022" cy="476726"/>
          </a:xfrm>
          <a:prstGeom prst="rect">
            <a:avLst/>
          </a:prstGeom>
          <a:solidFill>
            <a:srgbClr val="FE912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Predictive Modeling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4BF047-CA35-4AFA-9650-AD4325156E57}"/>
              </a:ext>
            </a:extLst>
          </p:cNvPr>
          <p:cNvSpPr txBox="1"/>
          <p:nvPr/>
        </p:nvSpPr>
        <p:spPr>
          <a:xfrm>
            <a:off x="7546792" y="5974330"/>
            <a:ext cx="4095025" cy="475488"/>
          </a:xfrm>
          <a:prstGeom prst="rect">
            <a:avLst/>
          </a:prstGeom>
          <a:solidFill>
            <a:srgbClr val="FFCA5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E67E5-6F1C-45D7-9191-F4BD80D045DF}"/>
              </a:ext>
            </a:extLst>
          </p:cNvPr>
          <p:cNvSpPr txBox="1"/>
          <p:nvPr/>
        </p:nvSpPr>
        <p:spPr>
          <a:xfrm>
            <a:off x="1911631" y="1496445"/>
            <a:ext cx="84408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8 week project spanning from 05/06/20 – 06/24/20 followed the Data Science Lifecycle</a:t>
            </a:r>
          </a:p>
        </p:txBody>
      </p:sp>
    </p:spTree>
    <p:extLst>
      <p:ext uri="{BB962C8B-B14F-4D97-AF65-F5344CB8AC3E}">
        <p14:creationId xmlns:p14="http://schemas.microsoft.com/office/powerpoint/2010/main" val="265988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Set-up</a:t>
            </a:r>
          </a:p>
        </p:txBody>
      </p:sp>
      <p:pic>
        <p:nvPicPr>
          <p:cNvPr id="4" name="Graphic 3" descr="Playbook">
            <a:extLst>
              <a:ext uri="{FF2B5EF4-FFF2-40B4-BE49-F238E27FC236}">
                <a16:creationId xmlns:a16="http://schemas.microsoft.com/office/drawing/2014/main" id="{513E832B-5C84-4C6D-AECC-B7ADDA378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5783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2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717D-FDF2-4867-A664-37AE830F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2706C-8888-4B8D-A55D-8B9CAC9B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8" y="1870418"/>
            <a:ext cx="2720323" cy="31960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54BA9-25C7-4141-8375-C768E3A28926}"/>
              </a:ext>
            </a:extLst>
          </p:cNvPr>
          <p:cNvSpPr txBox="1"/>
          <p:nvPr/>
        </p:nvSpPr>
        <p:spPr>
          <a:xfrm>
            <a:off x="1267223" y="1428804"/>
            <a:ext cx="1584552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B36D1-6526-4F69-91EF-5A4AB7A06EE2}"/>
              </a:ext>
            </a:extLst>
          </p:cNvPr>
          <p:cNvSpPr txBox="1"/>
          <p:nvPr/>
        </p:nvSpPr>
        <p:spPr>
          <a:xfrm>
            <a:off x="5193816" y="1428804"/>
            <a:ext cx="164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F5928-640D-41C0-8224-2D1FAAEEC3AC}"/>
              </a:ext>
            </a:extLst>
          </p:cNvPr>
          <p:cNvSpPr txBox="1"/>
          <p:nvPr/>
        </p:nvSpPr>
        <p:spPr>
          <a:xfrm>
            <a:off x="9372309" y="1417918"/>
            <a:ext cx="139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Pivot Tables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B27433-385C-4109-8110-50149347C870}"/>
              </a:ext>
            </a:extLst>
          </p:cNvPr>
          <p:cNvSpPr txBox="1"/>
          <p:nvPr/>
        </p:nvSpPr>
        <p:spPr>
          <a:xfrm>
            <a:off x="699338" y="5246193"/>
            <a:ext cx="272032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structured with various data 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33BD0-204F-48F7-964B-6AADD8F3A53D}"/>
              </a:ext>
            </a:extLst>
          </p:cNvPr>
          <p:cNvSpPr txBox="1"/>
          <p:nvPr/>
        </p:nvSpPr>
        <p:spPr>
          <a:xfrm>
            <a:off x="8562572" y="3947602"/>
            <a:ext cx="301737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Several pivot tables to view how churn relates to 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2B8B1-5A32-4E76-8D62-40111634E512}"/>
              </a:ext>
            </a:extLst>
          </p:cNvPr>
          <p:cNvSpPr txBox="1"/>
          <p:nvPr/>
        </p:nvSpPr>
        <p:spPr>
          <a:xfrm>
            <a:off x="3759498" y="6082623"/>
            <a:ext cx="446323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Quickly view variable distributions, NA’s, and descriptive statistics of numeric variables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681596-2C19-4811-A287-7E5027E3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498" y="4689112"/>
            <a:ext cx="4463238" cy="12254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6718B8-D95A-4F54-87B6-4C10EF4DF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498" y="1859532"/>
            <a:ext cx="4463238" cy="27959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E1569A-C76E-4A92-91D8-DE15F1F9D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200" y="1798136"/>
            <a:ext cx="3238118" cy="1993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72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1608</Words>
  <Application>Microsoft Office PowerPoint</Application>
  <PresentationFormat>Widescreen</PresentationFormat>
  <Paragraphs>383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Predicting Customer Churn</vt:lpstr>
      <vt:lpstr>Agenda</vt:lpstr>
      <vt:lpstr>Introduction</vt:lpstr>
      <vt:lpstr>Business Description</vt:lpstr>
      <vt:lpstr>Project Purpose</vt:lpstr>
      <vt:lpstr>Data Set Summary</vt:lpstr>
      <vt:lpstr>Project Timeline</vt:lpstr>
      <vt:lpstr>Data Set-up</vt:lpstr>
      <vt:lpstr>Data Exploration</vt:lpstr>
      <vt:lpstr>Data Cleaning</vt:lpstr>
      <vt:lpstr>Feature Engineering</vt:lpstr>
      <vt:lpstr>Data Exploration </vt:lpstr>
      <vt:lpstr>Predictive  Models</vt:lpstr>
      <vt:lpstr>Training/Test Sets</vt:lpstr>
      <vt:lpstr>Logistic Regression</vt:lpstr>
      <vt:lpstr>Logistic Regression with 10-Fold  Cross-Validation</vt:lpstr>
      <vt:lpstr>Decision Tree</vt:lpstr>
      <vt:lpstr>Decision Tree – Pruned </vt:lpstr>
      <vt:lpstr>Random Forest</vt:lpstr>
      <vt:lpstr>Random Forest with 10-CV Cross-Validation</vt:lpstr>
      <vt:lpstr>Model Comparison </vt:lpstr>
      <vt:lpstr>Business  Impacts</vt:lpstr>
      <vt:lpstr>Cost Savings Model</vt:lpstr>
      <vt:lpstr>Recommendations</vt:lpstr>
      <vt:lpstr>Recommendations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Ram</dc:creator>
  <cp:lastModifiedBy>Tony Ram</cp:lastModifiedBy>
  <cp:revision>242</cp:revision>
  <dcterms:created xsi:type="dcterms:W3CDTF">2020-05-12T15:26:40Z</dcterms:created>
  <dcterms:modified xsi:type="dcterms:W3CDTF">2020-06-20T18:56:18Z</dcterms:modified>
</cp:coreProperties>
</file>