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95" r:id="rId13"/>
    <p:sldId id="289" r:id="rId14"/>
    <p:sldId id="290" r:id="rId15"/>
    <p:sldId id="291" r:id="rId16"/>
    <p:sldId id="292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47111-997D-4394-B3CB-E9D612873D84}" v="34" dt="2021-06-04T17:33:59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177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5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mkearney/ncaa-mens-cbb-teams" TargetMode="External"/><Relationship Id="rId2" Type="http://schemas.openxmlformats.org/officeDocument/2006/relationships/hyperlink" Target="https://data.world/michaelaroy/ncaa-tournament-results/workspace/file?filename=Big_Dance_CSV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NCAA_Division_I_institutions" TargetMode="External"/><Relationship Id="rId5" Type="http://schemas.openxmlformats.org/officeDocument/2006/relationships/hyperlink" Target="http://rpiarchive.ncaa.org/" TargetMode="External"/><Relationship Id="rId4" Type="http://schemas.openxmlformats.org/officeDocument/2006/relationships/hyperlink" Target="https://www.collegerpi.com/subs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DSC 530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Ramsey King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82C0-946F-4493-AD2A-7856D8B2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Analytical Distribution - Pareto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D52D-53A5-486A-B8C9-42CEF1BE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67" y="1257300"/>
            <a:ext cx="11267874" cy="1346415"/>
          </a:xfrm>
        </p:spPr>
        <p:txBody>
          <a:bodyPr/>
          <a:lstStyle/>
          <a:p>
            <a:r>
              <a:rPr lang="en-US" dirty="0"/>
              <a:t>The analytical distribution that the data set most resembles is the Pareto distribution.  The left-hand plot is a randomly created Pareto distribution, and the right-hand plot is our data set of Final Four teams and their seedings.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E272E-F597-492A-998D-2DEB4940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7" y="2581029"/>
            <a:ext cx="5425013" cy="4031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4406E-F514-4347-962E-4678EE7B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44" y="2603715"/>
            <a:ext cx="5303113" cy="40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82C0-946F-4493-AD2A-7856D8B2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57300"/>
          </a:xfrm>
        </p:spPr>
        <p:txBody>
          <a:bodyPr>
            <a:normAutofit/>
          </a:bodyPr>
          <a:lstStyle/>
          <a:p>
            <a:r>
              <a:rPr lang="en-US" sz="4000" dirty="0"/>
              <a:t>Scatter Plots (Winning Percentage vs RPI, RPI vs Strength of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D52D-53A5-486A-B8C9-42CEF1BE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68" y="1326691"/>
            <a:ext cx="11418474" cy="1943667"/>
          </a:xfrm>
        </p:spPr>
        <p:txBody>
          <a:bodyPr>
            <a:normAutofit/>
          </a:bodyPr>
          <a:lstStyle/>
          <a:p>
            <a:r>
              <a:rPr lang="en-US" dirty="0"/>
              <a:t>Variables used: Winning Percentage vs RPI, and RPI vs Strength of Schedule</a:t>
            </a:r>
          </a:p>
          <a:p>
            <a:r>
              <a:rPr lang="en-US" dirty="0"/>
              <a:t>Winning Percentage and RPI correlation = 0.29; covariance = 0.0007</a:t>
            </a:r>
          </a:p>
          <a:p>
            <a:r>
              <a:rPr lang="en-US" dirty="0"/>
              <a:t>RPI and Strength of Schedule correlation = 0.14; covariance = 0.009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5D4A8-9E06-4821-92DC-093B0FA6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74" y="2845433"/>
            <a:ext cx="5200250" cy="3937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5F376-F72F-42B5-A79C-5C722CFC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05" y="2845433"/>
            <a:ext cx="5200250" cy="39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82C0-946F-4493-AD2A-7856D8B2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57300"/>
          </a:xfrm>
        </p:spPr>
        <p:txBody>
          <a:bodyPr>
            <a:normAutofit/>
          </a:bodyPr>
          <a:lstStyle/>
          <a:p>
            <a:r>
              <a:rPr lang="en-US" sz="3600" dirty="0"/>
              <a:t>Correlation Testing of Seeding and Tournament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D52D-53A5-486A-B8C9-42CEF1BE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959684"/>
            <a:ext cx="10353762" cy="30127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‘seed’ as our x variable, and ‘</a:t>
            </a:r>
            <a:r>
              <a:rPr lang="en-US" dirty="0" err="1"/>
              <a:t>ncaa_numeric</a:t>
            </a:r>
            <a:r>
              <a:rPr lang="en-US" dirty="0"/>
              <a:t>’ as our y variable, Pearson R’s correlation calculates to -0.477 with a p-value of essentially 0 (1.33 x 10e-96)</a:t>
            </a:r>
          </a:p>
          <a:p>
            <a:r>
              <a:rPr lang="en-US" dirty="0"/>
              <a:t>When shuffling our seeds and running the simulated models over 1,000 iterations, the largest correlation value we receive is 0.079.  </a:t>
            </a:r>
          </a:p>
          <a:p>
            <a:r>
              <a:rPr lang="en-US" dirty="0"/>
              <a:t>The observed correlation is statistically significant, meaning that success based on seeding is not random.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D74C6-1FB4-4140-BBC7-C651F268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90" y="3972393"/>
            <a:ext cx="3644752" cy="28112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82EE3A-3A92-4AA8-AC39-76CA2539C12D}"/>
              </a:ext>
            </a:extLst>
          </p:cNvPr>
          <p:cNvSpPr txBox="1">
            <a:spLocks/>
          </p:cNvSpPr>
          <p:nvPr/>
        </p:nvSpPr>
        <p:spPr>
          <a:xfrm>
            <a:off x="2953468" y="3972394"/>
            <a:ext cx="3951616" cy="26982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400" dirty="0"/>
              <a:t>‘</a:t>
            </a:r>
            <a:r>
              <a:rPr lang="en-US" sz="1400" dirty="0" err="1"/>
              <a:t>ncaa_numeric</a:t>
            </a:r>
            <a:r>
              <a:rPr lang="en-US" sz="1400" dirty="0"/>
              <a:t>’</a:t>
            </a:r>
          </a:p>
          <a:p>
            <a:pPr lvl="1"/>
            <a:r>
              <a:rPr lang="en-US" sz="1400" dirty="0"/>
              <a:t>48 – Won national championship</a:t>
            </a:r>
          </a:p>
          <a:p>
            <a:pPr lvl="1"/>
            <a:r>
              <a:rPr lang="en-US" sz="1400" dirty="0"/>
              <a:t>40 – Lost national championship</a:t>
            </a:r>
          </a:p>
          <a:p>
            <a:pPr lvl="1"/>
            <a:r>
              <a:rPr lang="en-US" sz="1400" dirty="0"/>
              <a:t>32 – Final Four</a:t>
            </a:r>
          </a:p>
          <a:p>
            <a:pPr lvl="1"/>
            <a:r>
              <a:rPr lang="en-US" sz="1400" dirty="0"/>
              <a:t>16 – Elite 8</a:t>
            </a:r>
          </a:p>
          <a:p>
            <a:pPr lvl="1"/>
            <a:r>
              <a:rPr lang="en-US" sz="1400" dirty="0"/>
              <a:t>8 – Sweet 16</a:t>
            </a:r>
          </a:p>
          <a:p>
            <a:pPr lvl="1"/>
            <a:r>
              <a:rPr lang="en-US" sz="1400" dirty="0"/>
              <a:t>4 – Lost in Round of 32</a:t>
            </a:r>
          </a:p>
          <a:p>
            <a:pPr lvl="1"/>
            <a:r>
              <a:rPr lang="en-US" sz="1400" dirty="0"/>
              <a:t>1 &amp; 2  -- Lost in Round of 64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333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82C0-946F-4493-AD2A-7856D8B2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A36D8-F1DF-404C-96AB-5BF636ED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6" y="1257300"/>
            <a:ext cx="6083613" cy="481354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2666EF-BE32-4499-AFBC-301C3B53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740" y="1257299"/>
            <a:ext cx="5508885" cy="4813547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dirty="0"/>
              <a:t>We used the following exploratory variables in our regression analysis to predict tournament success (</a:t>
            </a:r>
            <a:r>
              <a:rPr lang="en-US" dirty="0" err="1"/>
              <a:t>ncaa_numeric</a:t>
            </a:r>
            <a:r>
              <a:rPr lang="en-US" dirty="0"/>
              <a:t>):</a:t>
            </a:r>
          </a:p>
          <a:p>
            <a:r>
              <a:rPr lang="en-US" dirty="0"/>
              <a:t>Seed</a:t>
            </a:r>
          </a:p>
          <a:p>
            <a:r>
              <a:rPr lang="en-US" dirty="0"/>
              <a:t>Wins</a:t>
            </a:r>
          </a:p>
          <a:p>
            <a:r>
              <a:rPr lang="en-US" dirty="0"/>
              <a:t>RPI Rating</a:t>
            </a:r>
          </a:p>
          <a:p>
            <a:pPr marL="36900" indent="0">
              <a:buNone/>
            </a:pPr>
            <a:r>
              <a:rPr lang="en-US" dirty="0"/>
              <a:t>Statistical Findings:</a:t>
            </a:r>
          </a:p>
          <a:p>
            <a:r>
              <a:rPr lang="en-US" dirty="0"/>
              <a:t>R-squared = 0.39</a:t>
            </a:r>
          </a:p>
          <a:p>
            <a:r>
              <a:rPr lang="en-US" dirty="0"/>
              <a:t>P values of seed and wins = 0 (which means that these are statistically significant variables when determining tournament success)</a:t>
            </a:r>
          </a:p>
          <a:p>
            <a:r>
              <a:rPr lang="en-US" dirty="0"/>
              <a:t>Seed coefficient = -0.34, meaning that as the seed increases (from 1 to 16), the tournament success (</a:t>
            </a:r>
            <a:r>
              <a:rPr lang="en-US" dirty="0" err="1"/>
              <a:t>ncaa_numeric</a:t>
            </a:r>
            <a:r>
              <a:rPr lang="en-US" dirty="0"/>
              <a:t>) decreases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D2FB-17CD-4565-ADAE-F3A3E5E3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F82F-940C-41E4-9E1B-9D33129B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" y="864704"/>
            <a:ext cx="11817626" cy="562603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Hypothesis -- #1 seeds do make the Final Four more often than other seeds</a:t>
            </a:r>
          </a:p>
          <a:p>
            <a:r>
              <a:rPr lang="en-US" sz="2400" dirty="0"/>
              <a:t>Variables used </a:t>
            </a:r>
          </a:p>
          <a:p>
            <a:pPr lvl="1"/>
            <a:r>
              <a:rPr lang="en-US" sz="2000" dirty="0"/>
              <a:t>Wins, Winning Percentage, Strength of Schedule, </a:t>
            </a:r>
            <a:r>
              <a:rPr lang="en-US" sz="2000" dirty="0" err="1"/>
              <a:t>NCAA_Result</a:t>
            </a:r>
            <a:r>
              <a:rPr lang="en-US" sz="2000" dirty="0"/>
              <a:t>, </a:t>
            </a:r>
            <a:r>
              <a:rPr lang="en-US" sz="2000" dirty="0" err="1"/>
              <a:t>NCAA_Numeric</a:t>
            </a:r>
            <a:r>
              <a:rPr lang="en-US" sz="2000" dirty="0"/>
              <a:t>, Year, Seed, RPI, </a:t>
            </a:r>
            <a:r>
              <a:rPr lang="en-US" sz="2000" dirty="0" err="1"/>
              <a:t>RPI_Rank</a:t>
            </a:r>
            <a:r>
              <a:rPr lang="en-US" sz="2000" dirty="0"/>
              <a:t>  </a:t>
            </a:r>
          </a:p>
          <a:p>
            <a:r>
              <a:rPr lang="en-US" sz="2400" dirty="0"/>
              <a:t>Histogram of 5 variables</a:t>
            </a:r>
          </a:p>
          <a:p>
            <a:pPr lvl="1"/>
            <a:r>
              <a:rPr lang="en-US" sz="2000" dirty="0"/>
              <a:t>Wins, Winning Percentage, Strength of Schedule, </a:t>
            </a:r>
            <a:r>
              <a:rPr lang="en-US" sz="2000" dirty="0" err="1"/>
              <a:t>RPI_Rank</a:t>
            </a:r>
            <a:r>
              <a:rPr lang="en-US" sz="2000" dirty="0"/>
              <a:t>, Seed</a:t>
            </a:r>
          </a:p>
          <a:p>
            <a:pPr lvl="2"/>
            <a:r>
              <a:rPr lang="en-US" sz="1700" dirty="0"/>
              <a:t>Outliers – there some higher seeds that reached the Final Four round</a:t>
            </a:r>
          </a:p>
          <a:p>
            <a:r>
              <a:rPr lang="en-US" sz="2400" dirty="0"/>
              <a:t>PMF of which seeds remain in the Sweet 16 round and the Final Four round</a:t>
            </a:r>
          </a:p>
          <a:p>
            <a:r>
              <a:rPr lang="en-US" sz="2400" dirty="0"/>
              <a:t>CDF of Final Four Seedings</a:t>
            </a:r>
          </a:p>
          <a:p>
            <a:r>
              <a:rPr lang="en-US" sz="2400" dirty="0"/>
              <a:t>Pareto Distribution</a:t>
            </a:r>
          </a:p>
          <a:p>
            <a:pPr lvl="1"/>
            <a:r>
              <a:rPr lang="en-US" sz="2200" dirty="0"/>
              <a:t>Final Four seedings follow a Pareto distribution, the top 4 seeds (25%) make up 80% of the Final Four teams remaining</a:t>
            </a:r>
          </a:p>
          <a:p>
            <a:r>
              <a:rPr lang="en-US" sz="2400" dirty="0"/>
              <a:t>Winning Percentage vs RPI and RPI vs Strength of Schedule scatter plots</a:t>
            </a:r>
          </a:p>
          <a:p>
            <a:pPr lvl="1"/>
            <a:r>
              <a:rPr lang="en-US" sz="2200" dirty="0"/>
              <a:t>Both variable pairs show a positive correlation to each other</a:t>
            </a:r>
          </a:p>
          <a:p>
            <a:r>
              <a:rPr lang="en-US" sz="2400" dirty="0"/>
              <a:t>Correlation Hypothesis Test</a:t>
            </a:r>
          </a:p>
          <a:p>
            <a:pPr lvl="1"/>
            <a:r>
              <a:rPr lang="en-US" sz="2200" dirty="0"/>
              <a:t>Seeding and how well a team does in the tournament is not random</a:t>
            </a:r>
          </a:p>
          <a:p>
            <a:r>
              <a:rPr lang="en-US" sz="2400" dirty="0"/>
              <a:t>Regression Analysis</a:t>
            </a:r>
          </a:p>
          <a:p>
            <a:pPr lvl="1"/>
            <a:r>
              <a:rPr lang="en-US" sz="2200" dirty="0"/>
              <a:t>A team’s success (</a:t>
            </a:r>
            <a:r>
              <a:rPr lang="en-US" sz="2200" dirty="0" err="1"/>
              <a:t>ncaa_numeric</a:t>
            </a:r>
            <a:r>
              <a:rPr lang="en-US" sz="2200" dirty="0"/>
              <a:t>) can be modeled by the number of wins they have, and what their seed is in a given year</a:t>
            </a:r>
          </a:p>
        </p:txBody>
      </p:sp>
    </p:spTree>
    <p:extLst>
      <p:ext uri="{BB962C8B-B14F-4D97-AF65-F5344CB8AC3E}">
        <p14:creationId xmlns:p14="http://schemas.microsoft.com/office/powerpoint/2010/main" val="32886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D2FB-17CD-4565-ADAE-F3A3E5E3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F82F-940C-41E4-9E1B-9D33129B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33670"/>
            <a:ext cx="10353762" cy="545707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Hypothesis – Do #1 seeds make the Final Four more often than other teams?</a:t>
            </a:r>
          </a:p>
          <a:p>
            <a:r>
              <a:rPr lang="en-US" sz="2400" dirty="0"/>
              <a:t>Variables used </a:t>
            </a:r>
          </a:p>
          <a:p>
            <a:pPr lvl="1"/>
            <a:r>
              <a:rPr lang="en-US" sz="2000" dirty="0"/>
              <a:t>Wins, Winning Percentage, Strength of Schedule, </a:t>
            </a:r>
            <a:r>
              <a:rPr lang="en-US" sz="2000" dirty="0" err="1"/>
              <a:t>NCAA_Result</a:t>
            </a:r>
            <a:r>
              <a:rPr lang="en-US" sz="2000" dirty="0"/>
              <a:t>, </a:t>
            </a:r>
            <a:r>
              <a:rPr lang="en-US" sz="2000" dirty="0" err="1"/>
              <a:t>NCAA_Numeric</a:t>
            </a:r>
            <a:r>
              <a:rPr lang="en-US" sz="2000" dirty="0"/>
              <a:t>, Year, Seed, RPI, </a:t>
            </a:r>
            <a:r>
              <a:rPr lang="en-US" sz="2000" dirty="0" err="1"/>
              <a:t>RPI_Rank</a:t>
            </a:r>
            <a:r>
              <a:rPr lang="en-US" sz="2000" dirty="0"/>
              <a:t>  </a:t>
            </a:r>
          </a:p>
          <a:p>
            <a:r>
              <a:rPr lang="en-US" sz="2400" dirty="0"/>
              <a:t>Histogram of 5 variables</a:t>
            </a:r>
          </a:p>
          <a:p>
            <a:pPr lvl="1"/>
            <a:r>
              <a:rPr lang="en-US" sz="2000" dirty="0"/>
              <a:t>Wins, Winning Percentage, Strength of Schedule, </a:t>
            </a:r>
            <a:r>
              <a:rPr lang="en-US" sz="2000" dirty="0" err="1"/>
              <a:t>RPI_Rank</a:t>
            </a:r>
            <a:r>
              <a:rPr lang="en-US" sz="2000" dirty="0"/>
              <a:t>, Seed</a:t>
            </a:r>
          </a:p>
          <a:p>
            <a:r>
              <a:rPr lang="en-US" sz="2400" dirty="0"/>
              <a:t>Mean, Mode, Spread, Tails of Histogram Variables</a:t>
            </a:r>
          </a:p>
          <a:p>
            <a:r>
              <a:rPr lang="en-US" sz="2400" dirty="0"/>
              <a:t>PMF of which seeds remain in the Sweet 16 round and the Final Four round</a:t>
            </a:r>
          </a:p>
          <a:p>
            <a:r>
              <a:rPr lang="en-US" sz="2400" dirty="0"/>
              <a:t>CDF of Final Four Seedings</a:t>
            </a:r>
          </a:p>
          <a:p>
            <a:r>
              <a:rPr lang="en-US" sz="2400" dirty="0"/>
              <a:t>Pareto Distribution</a:t>
            </a:r>
          </a:p>
          <a:p>
            <a:r>
              <a:rPr lang="en-US" sz="2400" dirty="0"/>
              <a:t>Winning Percentage vs RPI and RPI vs Strength of Schedule scatter plots</a:t>
            </a:r>
          </a:p>
          <a:p>
            <a:r>
              <a:rPr lang="en-US" sz="2400" dirty="0"/>
              <a:t>Correlation Hypothesis Test</a:t>
            </a:r>
          </a:p>
          <a:p>
            <a:r>
              <a:rPr lang="en-US" sz="2400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5688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BDCB-823B-4C5A-9DE3-E439CDFF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C31C-29F9-4CA3-9405-DE46CC9E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17" y="2076450"/>
            <a:ext cx="11948672" cy="371474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#1 seeds make the Final Four more often than other seeds in the NCAA Men’s Basketball Tournament</a:t>
            </a:r>
          </a:p>
        </p:txBody>
      </p:sp>
    </p:spTree>
    <p:extLst>
      <p:ext uri="{BB962C8B-B14F-4D97-AF65-F5344CB8AC3E}">
        <p14:creationId xmlns:p14="http://schemas.microsoft.com/office/powerpoint/2010/main" val="377780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0BFA-F3DA-46BB-813D-05A5A6CA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Dataset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18EF-7421-45E8-92EB-55D94BEC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34" y="1064300"/>
            <a:ext cx="11460586" cy="50292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Datasets used</a:t>
            </a:r>
          </a:p>
          <a:p>
            <a:pPr lvl="1"/>
            <a:r>
              <a:rPr lang="en-US" dirty="0" err="1"/>
              <a:t>Big_Dance_CSV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https://data.world/michaelaroy/ncaa-tournament-results/workspace/file?filename=Big_Dance_CSV.csv</a:t>
            </a:r>
            <a:endParaRPr lang="en-US" dirty="0"/>
          </a:p>
          <a:p>
            <a:pPr lvl="2"/>
            <a:r>
              <a:rPr lang="en-US" dirty="0"/>
              <a:t>The original purpose of the Big Dance CSV data set was to provide “every NCAA tournament game result since 1985 (when the tournament was expanded to the 64-team bracket). The dataset contains the year, round (1-6), seed of the teams (1-16), region (1-4) and the scores.”</a:t>
            </a:r>
          </a:p>
          <a:p>
            <a:pPr lvl="1"/>
            <a:r>
              <a:rPr lang="en-US" dirty="0" err="1"/>
              <a:t>Ncaa</a:t>
            </a:r>
            <a:r>
              <a:rPr lang="en-US" dirty="0"/>
              <a:t>-team-data</a:t>
            </a:r>
          </a:p>
          <a:p>
            <a:pPr lvl="2"/>
            <a:r>
              <a:rPr lang="en-US" dirty="0">
                <a:hlinkClick r:id="rId3"/>
              </a:rPr>
              <a:t>https://data.world/mkearney/ncaa-mens-cbb-teams</a:t>
            </a:r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dirty="0" err="1"/>
              <a:t>ncaa</a:t>
            </a:r>
            <a:r>
              <a:rPr lang="en-US" dirty="0"/>
              <a:t>-team-data data set was obtained from the above link. The description of the data set is “I scraped data from sports-reference.com and made it tidy.”</a:t>
            </a:r>
          </a:p>
          <a:p>
            <a:pPr lvl="1"/>
            <a:r>
              <a:rPr lang="en-US" dirty="0" err="1"/>
              <a:t>RPIStats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https://www.collegerpi.com/subs/index.html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http://rpiarchive.ncaa.org/</a:t>
            </a:r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dirty="0" err="1"/>
              <a:t>RPIStats</a:t>
            </a:r>
            <a:r>
              <a:rPr lang="en-US" dirty="0"/>
              <a:t> dataset was obtained from multiple sources and combined into one. For the years 1994 through 2017, the data was obtained from </a:t>
            </a:r>
            <a:r>
              <a:rPr lang="en-US" dirty="0">
                <a:hlinkClick r:id="rId4"/>
              </a:rPr>
              <a:t>College RPI</a:t>
            </a:r>
            <a:r>
              <a:rPr lang="en-US" dirty="0"/>
              <a:t>. For the years 1985 through 1993, the data was obtained from the </a:t>
            </a:r>
            <a:r>
              <a:rPr lang="en-US" dirty="0">
                <a:hlinkClick r:id="rId4"/>
              </a:rPr>
              <a:t>RPI Archive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NCAA Institutions</a:t>
            </a:r>
          </a:p>
          <a:p>
            <a:pPr lvl="2"/>
            <a:r>
              <a:rPr lang="en-US" dirty="0">
                <a:hlinkClick r:id="rId6"/>
              </a:rPr>
              <a:t>https://en.wikipedia.org/wiki/List_of_NCAA_Division_I_institutions</a:t>
            </a:r>
            <a:endParaRPr lang="en-US" dirty="0"/>
          </a:p>
          <a:p>
            <a:pPr lvl="2"/>
            <a:r>
              <a:rPr lang="en-US" dirty="0"/>
              <a:t>The NCAA Institutions data set was obtained from Wikipedia. The data was collected and then put into a CSV file to be used for joining the other data sets together.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3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A82-4852-4591-9F22-E90DA78B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485"/>
            <a:ext cx="10353762" cy="1257300"/>
          </a:xfrm>
        </p:spPr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E88D-56C6-4A07-81BD-08D50B02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4302"/>
            <a:ext cx="10353762" cy="4204741"/>
          </a:xfrm>
        </p:spPr>
        <p:txBody>
          <a:bodyPr>
            <a:normAutofit/>
          </a:bodyPr>
          <a:lstStyle/>
          <a:p>
            <a:r>
              <a:rPr lang="en-US" dirty="0"/>
              <a:t>W (Wins)</a:t>
            </a:r>
          </a:p>
          <a:p>
            <a:r>
              <a:rPr lang="en-US" dirty="0"/>
              <a:t>WL (Winning %)</a:t>
            </a:r>
          </a:p>
          <a:p>
            <a:r>
              <a:rPr lang="en-US" dirty="0" err="1"/>
              <a:t>sos</a:t>
            </a:r>
            <a:r>
              <a:rPr lang="en-US" dirty="0"/>
              <a:t> (Strength of schedule) </a:t>
            </a:r>
          </a:p>
          <a:p>
            <a:r>
              <a:rPr lang="en-US" dirty="0" err="1"/>
              <a:t>ncaa_result</a:t>
            </a:r>
            <a:r>
              <a:rPr lang="en-US" dirty="0"/>
              <a:t> (How the team fared in the NCAA single elimination tournament)</a:t>
            </a:r>
          </a:p>
          <a:p>
            <a:r>
              <a:rPr lang="en-US" dirty="0" err="1"/>
              <a:t>ncaa_numeric</a:t>
            </a:r>
            <a:r>
              <a:rPr lang="en-US" dirty="0"/>
              <a:t> (a numerical representation of </a:t>
            </a:r>
            <a:r>
              <a:rPr lang="en-US" dirty="0" err="1"/>
              <a:t>ncaa_result</a:t>
            </a:r>
            <a:r>
              <a:rPr lang="en-US" dirty="0"/>
              <a:t>)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Seed</a:t>
            </a:r>
          </a:p>
          <a:p>
            <a:r>
              <a:rPr lang="en-US" dirty="0"/>
              <a:t>RPI</a:t>
            </a:r>
          </a:p>
        </p:txBody>
      </p:sp>
    </p:spTree>
    <p:extLst>
      <p:ext uri="{BB962C8B-B14F-4D97-AF65-F5344CB8AC3E}">
        <p14:creationId xmlns:p14="http://schemas.microsoft.com/office/powerpoint/2010/main" val="15207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EB0F15A-AE84-4517-B388-EFB78D27A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" r="-1"/>
          <a:stretch/>
        </p:blipFill>
        <p:spPr>
          <a:xfrm>
            <a:off x="104459" y="876095"/>
            <a:ext cx="3821741" cy="2912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E9A9F9-4EDF-4E86-AFD0-E43DCE19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Histogram of Final Four Teams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9433A-A9C2-40B0-B8D1-D0775AE6D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6" t="3035" r="2843"/>
          <a:stretch/>
        </p:blipFill>
        <p:spPr>
          <a:xfrm>
            <a:off x="92365" y="3860798"/>
            <a:ext cx="3826454" cy="29826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A5B8EA-8A1A-438B-9278-7C34CDBB83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5" t="4924"/>
          <a:stretch/>
        </p:blipFill>
        <p:spPr>
          <a:xfrm>
            <a:off x="8414326" y="4110182"/>
            <a:ext cx="3676077" cy="27478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9D1FCE-45CE-488E-8BD4-3E055D409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854" y="1880579"/>
            <a:ext cx="4036291" cy="30968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7E84BA-DAA4-4F37-9D3B-6BD9F15889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9"/>
          <a:stretch/>
        </p:blipFill>
        <p:spPr>
          <a:xfrm>
            <a:off x="8377381" y="1007842"/>
            <a:ext cx="3752109" cy="29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1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B0D6-5302-4A2F-A225-4CFB563F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Mean, Mode, Spread, Tails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1E0C48-5919-4B8B-924F-D15355E66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543994"/>
              </p:ext>
            </p:extLst>
          </p:nvPr>
        </p:nvGraphicFramePr>
        <p:xfrm>
          <a:off x="406400" y="2076450"/>
          <a:ext cx="113699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993">
                  <a:extLst>
                    <a:ext uri="{9D8B030D-6E8A-4147-A177-3AD203B41FA5}">
                      <a16:colId xmlns:a16="http://schemas.microsoft.com/office/drawing/2014/main" val="1923755693"/>
                    </a:ext>
                  </a:extLst>
                </a:gridCol>
                <a:gridCol w="2273993">
                  <a:extLst>
                    <a:ext uri="{9D8B030D-6E8A-4147-A177-3AD203B41FA5}">
                      <a16:colId xmlns:a16="http://schemas.microsoft.com/office/drawing/2014/main" val="2676915254"/>
                    </a:ext>
                  </a:extLst>
                </a:gridCol>
                <a:gridCol w="2273993">
                  <a:extLst>
                    <a:ext uri="{9D8B030D-6E8A-4147-A177-3AD203B41FA5}">
                      <a16:colId xmlns:a16="http://schemas.microsoft.com/office/drawing/2014/main" val="1432503306"/>
                    </a:ext>
                  </a:extLst>
                </a:gridCol>
                <a:gridCol w="2273993">
                  <a:extLst>
                    <a:ext uri="{9D8B030D-6E8A-4147-A177-3AD203B41FA5}">
                      <a16:colId xmlns:a16="http://schemas.microsoft.com/office/drawing/2014/main" val="1632685255"/>
                    </a:ext>
                  </a:extLst>
                </a:gridCol>
                <a:gridCol w="2273993">
                  <a:extLst>
                    <a:ext uri="{9D8B030D-6E8A-4147-A177-3AD203B41FA5}">
                      <a16:colId xmlns:a16="http://schemas.microsoft.com/office/drawing/2014/main" val="174909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Winning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RPI_Rank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8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3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E48A90-153F-4F4F-AD9D-5A7AD93F9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" t="4385"/>
          <a:stretch/>
        </p:blipFill>
        <p:spPr>
          <a:xfrm>
            <a:off x="5002306" y="1321654"/>
            <a:ext cx="7105435" cy="5367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482C0-946F-4493-AD2A-7856D8B2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PMF Scenario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D52D-53A5-486A-B8C9-42CEF1BE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6" y="1321654"/>
            <a:ext cx="4696589" cy="536754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Seeds remaining based on rounds</a:t>
            </a:r>
          </a:p>
          <a:p>
            <a:pPr marL="36900" indent="0">
              <a:buNone/>
            </a:pPr>
            <a:r>
              <a:rPr lang="en-US" dirty="0"/>
              <a:t>These plots show that the further you go in the tournament, the lower the seeds become.</a:t>
            </a:r>
          </a:p>
        </p:txBody>
      </p:sp>
    </p:spTree>
    <p:extLst>
      <p:ext uri="{BB962C8B-B14F-4D97-AF65-F5344CB8AC3E}">
        <p14:creationId xmlns:p14="http://schemas.microsoft.com/office/powerpoint/2010/main" val="36869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82C0-946F-4493-AD2A-7856D8B2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CDF of Final Four Seedings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D52D-53A5-486A-B8C9-42CEF1BE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07" y="960249"/>
            <a:ext cx="4443295" cy="3890397"/>
          </a:xfrm>
        </p:spPr>
        <p:txBody>
          <a:bodyPr/>
          <a:lstStyle/>
          <a:p>
            <a:r>
              <a:rPr lang="en-US" dirty="0"/>
              <a:t>This tells me that the overwhelming majority of Final Four Teams are #1 seeds.</a:t>
            </a:r>
          </a:p>
          <a:p>
            <a:r>
              <a:rPr lang="en-US" dirty="0"/>
              <a:t>It also shows that #2 seeds are often found in the Final Four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E31B5-45CE-4551-83EA-BAEC29B9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502" y="960572"/>
            <a:ext cx="7299702" cy="55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purl.org/dc/dcmitype/"/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{23998E9A-796F-4B5D-9842-25E96D21610D}tf11665031_win32</Template>
  <TotalTime>4518</TotalTime>
  <Words>1032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Nova</vt:lpstr>
      <vt:lpstr>Arial Nova Light</vt:lpstr>
      <vt:lpstr>Wingdings 2</vt:lpstr>
      <vt:lpstr>SlateVTI</vt:lpstr>
      <vt:lpstr>DSC 530 – Final Project</vt:lpstr>
      <vt:lpstr>Outline</vt:lpstr>
      <vt:lpstr>Hypothesis</vt:lpstr>
      <vt:lpstr>Dataset explanation</vt:lpstr>
      <vt:lpstr>Variables Used</vt:lpstr>
      <vt:lpstr>Histogram of Final Four Teams</vt:lpstr>
      <vt:lpstr>Mean, Mode, Spread, Tails</vt:lpstr>
      <vt:lpstr>PMF Scenario Comparison</vt:lpstr>
      <vt:lpstr>CDF of Final Four Seedings</vt:lpstr>
      <vt:lpstr>Analytical Distribution - Pareto</vt:lpstr>
      <vt:lpstr>Scatter Plots (Winning Percentage vs RPI, RPI vs Strength of Schedule</vt:lpstr>
      <vt:lpstr>Correlation Testing of Seeding and Tournament Success</vt:lpstr>
      <vt:lpstr>Regression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Ramsey King</dc:creator>
  <cp:lastModifiedBy>Ramsey King</cp:lastModifiedBy>
  <cp:revision>2</cp:revision>
  <dcterms:created xsi:type="dcterms:W3CDTF">2021-05-31T15:26:30Z</dcterms:created>
  <dcterms:modified xsi:type="dcterms:W3CDTF">2021-06-04T18:22:48Z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