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7" roundtripDataSignature="AMtx7mjbSkne/MkKgq4vrG/ZQg7x/6l2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822478-D05A-4670-B917-6F78DDB9D833}">
  <a:tblStyle styleId="{DC822478-D05A-4670-B917-6F78DDB9D83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2e648657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2e64865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b549267a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b549267a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b549267a5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b549267a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b549267a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12b549267a5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b549267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2b549267a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4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5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3" name="Shape 23"/>
        <p:cNvGrpSpPr/>
        <p:nvPr/>
      </p:nvGrpSpPr>
      <p:grpSpPr>
        <a:xfrm>
          <a:off x="0" y="0"/>
          <a:ext cx="0" cy="0"/>
          <a:chOff x="0" y="0"/>
          <a:chExt cx="0" cy="0"/>
        </a:xfrm>
      </p:grpSpPr>
      <p:sp>
        <p:nvSpPr>
          <p:cNvPr id="24" name="Google Shape;2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7"/>
          <p:cNvSpPr/>
          <p:nvPr>
            <p:ph idx="2" type="pic"/>
          </p:nvPr>
        </p:nvSpPr>
        <p:spPr>
          <a:xfrm>
            <a:off x="5183188" y="987425"/>
            <a:ext cx="6172200" cy="4873625"/>
          </a:xfrm>
          <a:prstGeom prst="rect">
            <a:avLst/>
          </a:prstGeom>
          <a:noFill/>
          <a:ln>
            <a:noFill/>
          </a:ln>
        </p:spPr>
      </p:sp>
      <p:sp>
        <p:nvSpPr>
          <p:cNvPr id="64" name="Google Shape;64;p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python.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72e6486573_2_0"/>
          <p:cNvSpPr txBox="1"/>
          <p:nvPr>
            <p:ph type="title"/>
          </p:nvPr>
        </p:nvSpPr>
        <p:spPr>
          <a:xfrm>
            <a:off x="838200" y="2442225"/>
            <a:ext cx="10515600" cy="1325700"/>
          </a:xfrm>
          <a:prstGeom prst="rect">
            <a:avLst/>
          </a:prstGeom>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115000"/>
              </a:lnSpc>
              <a:spcBef>
                <a:spcPts val="1200"/>
              </a:spcBef>
              <a:spcAft>
                <a:spcPts val="1200"/>
              </a:spcAft>
              <a:buClr>
                <a:schemeClr val="dk1"/>
              </a:buClr>
              <a:buSzPts val="1100"/>
              <a:buFont typeface="Arial"/>
              <a:buNone/>
            </a:pPr>
            <a:r>
              <a:rPr b="1" lang="fr-FR" sz="3400">
                <a:latin typeface="Arial"/>
                <a:ea typeface="Arial"/>
                <a:cs typeface="Arial"/>
                <a:sym typeface="Arial"/>
              </a:rPr>
              <a:t>“Veille Technologique” sur le Langage Python</a:t>
            </a:r>
            <a:endParaRPr sz="5900"/>
          </a:p>
        </p:txBody>
      </p:sp>
      <p:sp>
        <p:nvSpPr>
          <p:cNvPr id="85" name="Google Shape;85;g172e6486573_2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6"/>
            <a:ext cx="10515600" cy="863174"/>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Introduction au langage Python</a:t>
            </a:r>
            <a:endParaRPr b="1"/>
          </a:p>
        </p:txBody>
      </p:sp>
      <p:sp>
        <p:nvSpPr>
          <p:cNvPr id="145" name="Google Shape;145;p9"/>
          <p:cNvSpPr txBox="1"/>
          <p:nvPr>
            <p:ph idx="1" type="body"/>
          </p:nvPr>
        </p:nvSpPr>
        <p:spPr>
          <a:xfrm>
            <a:off x="715250" y="1253325"/>
            <a:ext cx="10638600" cy="53796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50000"/>
              </a:lnSpc>
              <a:spcBef>
                <a:spcPts val="0"/>
              </a:spcBef>
              <a:spcAft>
                <a:spcPts val="0"/>
              </a:spcAft>
              <a:buClr>
                <a:schemeClr val="dk1"/>
              </a:buClr>
              <a:buSzPct val="100000"/>
              <a:buNone/>
            </a:pPr>
            <a:r>
              <a:rPr lang="fr-FR" sz="6000"/>
              <a:t>Python est un langage de programmation </a:t>
            </a:r>
            <a:r>
              <a:rPr lang="fr-FR" sz="6000"/>
              <a:t>interprété, crée en</a:t>
            </a:r>
            <a:r>
              <a:rPr lang="fr-FR" sz="6000"/>
              <a:t> 1989 par Guido Van Rossum, aux Pays-Bas. Ce langage de programmation présente de nombreuses caractéristiques intéressantes :</a:t>
            </a:r>
            <a:endParaRPr/>
          </a:p>
          <a:p>
            <a:pPr indent="-285750" lvl="0" marL="228600" rtl="0" algn="l">
              <a:lnSpc>
                <a:spcPct val="170000"/>
              </a:lnSpc>
              <a:spcBef>
                <a:spcPts val="1000"/>
              </a:spcBef>
              <a:spcAft>
                <a:spcPts val="0"/>
              </a:spcAft>
              <a:buClr>
                <a:schemeClr val="dk1"/>
              </a:buClr>
              <a:buSzPct val="100000"/>
              <a:buChar char="•"/>
            </a:pPr>
            <a:r>
              <a:rPr lang="fr-FR" sz="6000"/>
              <a:t> Il est multiplateforme. </a:t>
            </a:r>
            <a:endParaRPr sz="6000"/>
          </a:p>
          <a:p>
            <a:pPr indent="-285750" lvl="0" marL="228600" rtl="0" algn="l">
              <a:lnSpc>
                <a:spcPct val="170000"/>
              </a:lnSpc>
              <a:spcBef>
                <a:spcPts val="1000"/>
              </a:spcBef>
              <a:spcAft>
                <a:spcPts val="0"/>
              </a:spcAft>
              <a:buClr>
                <a:schemeClr val="dk1"/>
              </a:buClr>
              <a:buSzPct val="100000"/>
              <a:buChar char="•"/>
            </a:pPr>
            <a:r>
              <a:rPr lang="fr-FR" sz="6000"/>
              <a:t>Il est open source</a:t>
            </a:r>
            <a:endParaRPr sz="6000"/>
          </a:p>
          <a:p>
            <a:pPr indent="-285750" lvl="0" marL="228600" rtl="0" algn="l">
              <a:lnSpc>
                <a:spcPct val="170000"/>
              </a:lnSpc>
              <a:spcBef>
                <a:spcPts val="1000"/>
              </a:spcBef>
              <a:spcAft>
                <a:spcPts val="0"/>
              </a:spcAft>
              <a:buClr>
                <a:schemeClr val="dk1"/>
              </a:buClr>
              <a:buSzPct val="100000"/>
              <a:buChar char="•"/>
            </a:pPr>
            <a:r>
              <a:rPr lang="fr-FR" sz="6000"/>
              <a:t>Enfin,</a:t>
            </a:r>
            <a:r>
              <a:rPr lang="fr-FR" sz="6000"/>
              <a:t> il est très utilisé en analyse de données.</a:t>
            </a:r>
            <a:endParaRPr/>
          </a:p>
        </p:txBody>
      </p:sp>
      <p:sp>
        <p:nvSpPr>
          <p:cNvPr id="146" name="Google Shape;146;p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988325" y="133113"/>
            <a:ext cx="10515600" cy="685753"/>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fr-FR"/>
              <a:t>Python 2 vs 3</a:t>
            </a:r>
            <a:endParaRPr b="1"/>
          </a:p>
        </p:txBody>
      </p:sp>
      <p:sp>
        <p:nvSpPr>
          <p:cNvPr id="152" name="Google Shape;152;p10"/>
          <p:cNvSpPr txBox="1"/>
          <p:nvPr>
            <p:ph idx="1" type="body"/>
          </p:nvPr>
        </p:nvSpPr>
        <p:spPr>
          <a:xfrm>
            <a:off x="838200" y="829338"/>
            <a:ext cx="10515600" cy="6028661"/>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None/>
            </a:pPr>
            <a:r>
              <a:rPr lang="fr-FR"/>
              <a:t>Les versions 2 et 3 du langage python se </a:t>
            </a:r>
            <a:r>
              <a:rPr lang="fr-FR"/>
              <a:t>diffèrent</a:t>
            </a:r>
            <a:r>
              <a:rPr lang="fr-FR"/>
              <a:t> en termes de </a:t>
            </a:r>
            <a:r>
              <a:rPr lang="fr-FR"/>
              <a:t>syntaxe.</a:t>
            </a:r>
            <a:r>
              <a:rPr lang="fr-FR"/>
              <a:t> </a:t>
            </a:r>
            <a:endParaRPr/>
          </a:p>
          <a:p>
            <a:pPr indent="0" lvl="0" marL="0" rtl="0" algn="l">
              <a:lnSpc>
                <a:spcPct val="150000"/>
              </a:lnSpc>
              <a:spcBef>
                <a:spcPts val="1000"/>
              </a:spcBef>
              <a:spcAft>
                <a:spcPts val="0"/>
              </a:spcAft>
              <a:buClr>
                <a:schemeClr val="dk1"/>
              </a:buClr>
              <a:buSzPct val="100000"/>
              <a:buNone/>
            </a:pPr>
            <a:r>
              <a:rPr lang="fr-FR"/>
              <a:t>En Python 2, le mot-clé </a:t>
            </a:r>
            <a:r>
              <a:rPr lang="fr-FR">
                <a:solidFill>
                  <a:srgbClr val="FF0000"/>
                </a:solidFill>
              </a:rPr>
              <a:t>print</a:t>
            </a:r>
            <a:r>
              <a:rPr lang="fr-FR"/>
              <a:t> s’utilise ainsi sans parenthèse, par contre en Python 3, </a:t>
            </a:r>
            <a:r>
              <a:rPr lang="fr-FR">
                <a:solidFill>
                  <a:srgbClr val="FF0000"/>
                </a:solidFill>
              </a:rPr>
              <a:t>print () </a:t>
            </a:r>
            <a:r>
              <a:rPr lang="fr-FR"/>
              <a:t>est une fonction. Ainsi, si vous n’utilisez pas de parenthèse, Python vous renverra une erreur </a:t>
            </a:r>
            <a:endParaRPr/>
          </a:p>
          <a:p>
            <a:pPr indent="-228600" lvl="0" marL="228600" rtl="0" algn="l">
              <a:lnSpc>
                <a:spcPct val="90000"/>
              </a:lnSpc>
              <a:spcBef>
                <a:spcPts val="1000"/>
              </a:spcBef>
              <a:spcAft>
                <a:spcPts val="0"/>
              </a:spcAft>
              <a:buClr>
                <a:srgbClr val="0000FF"/>
              </a:buClr>
              <a:buSzPct val="100000"/>
              <a:buChar char="•"/>
            </a:pPr>
            <a:r>
              <a:rPr lang="fr-FR">
                <a:solidFill>
                  <a:srgbClr val="0000FF"/>
                </a:solidFill>
              </a:rPr>
              <a:t>&gt;&gt;&gt; Print 12</a:t>
            </a:r>
            <a:endParaRPr>
              <a:solidFill>
                <a:srgbClr val="0000FF"/>
              </a:solidFill>
            </a:endParaRPr>
          </a:p>
          <a:p>
            <a:pPr indent="-228600" lvl="0" marL="228600" rtl="0" algn="l">
              <a:lnSpc>
                <a:spcPct val="90000"/>
              </a:lnSpc>
              <a:spcBef>
                <a:spcPts val="1000"/>
              </a:spcBef>
              <a:spcAft>
                <a:spcPts val="0"/>
              </a:spcAft>
              <a:buClr>
                <a:srgbClr val="0000FF"/>
              </a:buClr>
              <a:buSzPct val="100000"/>
              <a:buChar char="•"/>
            </a:pPr>
            <a:r>
              <a:rPr lang="fr-FR">
                <a:solidFill>
                  <a:srgbClr val="0000FF"/>
                </a:solidFill>
              </a:rPr>
              <a:t>  12  </a:t>
            </a:r>
            <a:endParaRPr>
              <a:solidFill>
                <a:srgbClr val="0000FF"/>
              </a:solidFill>
            </a:endParaRPr>
          </a:p>
          <a:p>
            <a:pPr indent="-228600" lvl="0" marL="228600" rtl="0" algn="l">
              <a:lnSpc>
                <a:spcPct val="90000"/>
              </a:lnSpc>
              <a:spcBef>
                <a:spcPts val="1000"/>
              </a:spcBef>
              <a:spcAft>
                <a:spcPts val="0"/>
              </a:spcAft>
              <a:buClr>
                <a:srgbClr val="0000FF"/>
              </a:buClr>
              <a:buSzPct val="100000"/>
              <a:buChar char="•"/>
            </a:pPr>
            <a:r>
              <a:rPr lang="fr-FR">
                <a:solidFill>
                  <a:srgbClr val="0000FF"/>
                </a:solidFill>
              </a:rPr>
              <a:t>&gt;&gt;&gt; Print "girafe" </a:t>
            </a:r>
            <a:endParaRPr>
              <a:solidFill>
                <a:srgbClr val="0000FF"/>
              </a:solidFill>
            </a:endParaRPr>
          </a:p>
          <a:p>
            <a:pPr indent="-228600" lvl="0" marL="228600" rtl="0" algn="l">
              <a:lnSpc>
                <a:spcPct val="90000"/>
              </a:lnSpc>
              <a:spcBef>
                <a:spcPts val="1000"/>
              </a:spcBef>
              <a:spcAft>
                <a:spcPts val="0"/>
              </a:spcAft>
              <a:buClr>
                <a:srgbClr val="0000FF"/>
              </a:buClr>
              <a:buSzPct val="100000"/>
              <a:buChar char="•"/>
            </a:pPr>
            <a:r>
              <a:rPr lang="fr-FR">
                <a:solidFill>
                  <a:srgbClr val="0000FF"/>
                </a:solidFill>
              </a:rPr>
              <a:t> girafe</a:t>
            </a:r>
            <a:endParaRPr>
              <a:solidFill>
                <a:srgbClr val="0000FF"/>
              </a:solidFill>
            </a:endParaRPr>
          </a:p>
          <a:p>
            <a:pPr indent="0" lvl="0" marL="0" rtl="0" algn="l">
              <a:lnSpc>
                <a:spcPct val="90000"/>
              </a:lnSpc>
              <a:spcBef>
                <a:spcPts val="1000"/>
              </a:spcBef>
              <a:spcAft>
                <a:spcPts val="0"/>
              </a:spcAft>
              <a:buClr>
                <a:schemeClr val="dk1"/>
              </a:buClr>
              <a:buSzPct val="100000"/>
              <a:buNone/>
            </a:pPr>
            <a:r>
              <a:rPr lang="fr-FR"/>
              <a:t>………………………………………………………..</a:t>
            </a:r>
            <a:endParaRPr/>
          </a:p>
          <a:p>
            <a:pPr indent="-228600" lvl="0" marL="228600" rtl="0" algn="l">
              <a:lnSpc>
                <a:spcPct val="90000"/>
              </a:lnSpc>
              <a:spcBef>
                <a:spcPts val="1000"/>
              </a:spcBef>
              <a:spcAft>
                <a:spcPts val="0"/>
              </a:spcAft>
              <a:buClr>
                <a:srgbClr val="FF0000"/>
              </a:buClr>
              <a:buSzPct val="100000"/>
              <a:buChar char="•"/>
            </a:pPr>
            <a:r>
              <a:rPr lang="fr-FR">
                <a:solidFill>
                  <a:srgbClr val="FF0000"/>
                </a:solidFill>
              </a:rPr>
              <a:t>&gt;&gt;&gt; print 12 </a:t>
            </a:r>
            <a:endParaRPr>
              <a:solidFill>
                <a:srgbClr val="FF0000"/>
              </a:solidFill>
            </a:endParaRPr>
          </a:p>
          <a:p>
            <a:pPr indent="-228600" lvl="0" marL="228600" rtl="0" algn="l">
              <a:lnSpc>
                <a:spcPct val="90000"/>
              </a:lnSpc>
              <a:spcBef>
                <a:spcPts val="1000"/>
              </a:spcBef>
              <a:spcAft>
                <a:spcPts val="0"/>
              </a:spcAft>
              <a:buClr>
                <a:srgbClr val="FF0000"/>
              </a:buClr>
              <a:buSzPct val="100000"/>
              <a:buChar char="•"/>
            </a:pPr>
            <a:r>
              <a:rPr lang="fr-FR">
                <a:solidFill>
                  <a:srgbClr val="FF0000"/>
                </a:solidFill>
              </a:rPr>
              <a:t> File "&lt;stdin&gt;", line 1 </a:t>
            </a:r>
            <a:endParaRPr>
              <a:solidFill>
                <a:srgbClr val="FF0000"/>
              </a:solidFill>
            </a:endParaRPr>
          </a:p>
          <a:p>
            <a:pPr indent="-228600" lvl="0" marL="228600" rtl="0" algn="l">
              <a:lnSpc>
                <a:spcPct val="90000"/>
              </a:lnSpc>
              <a:spcBef>
                <a:spcPts val="1000"/>
              </a:spcBef>
              <a:spcAft>
                <a:spcPts val="0"/>
              </a:spcAft>
              <a:buClr>
                <a:srgbClr val="FF0000"/>
              </a:buClr>
              <a:buSzPct val="100000"/>
              <a:buChar char="•"/>
            </a:pPr>
            <a:r>
              <a:rPr lang="fr-FR">
                <a:solidFill>
                  <a:srgbClr val="FF0000"/>
                </a:solidFill>
              </a:rPr>
              <a:t> Print 12 </a:t>
            </a:r>
            <a:endParaRPr>
              <a:solidFill>
                <a:srgbClr val="FF0000"/>
              </a:solidFill>
            </a:endParaRPr>
          </a:p>
          <a:p>
            <a:pPr indent="-228600" lvl="0" marL="228600" rtl="0" algn="l">
              <a:lnSpc>
                <a:spcPct val="90000"/>
              </a:lnSpc>
              <a:spcBef>
                <a:spcPts val="1000"/>
              </a:spcBef>
              <a:spcAft>
                <a:spcPts val="0"/>
              </a:spcAft>
              <a:buClr>
                <a:srgbClr val="FF0000"/>
              </a:buClr>
              <a:buSzPct val="100000"/>
              <a:buChar char="•"/>
            </a:pPr>
            <a:r>
              <a:rPr lang="fr-FR">
                <a:solidFill>
                  <a:srgbClr val="FF0000"/>
                </a:solidFill>
              </a:rPr>
              <a:t>SyntaxError: Missing parentheses in call to 'print'</a:t>
            </a:r>
            <a:endParaRPr>
              <a:solidFill>
                <a:srgbClr val="FF0000"/>
              </a:solidFill>
            </a:endParaRPr>
          </a:p>
        </p:txBody>
      </p:sp>
      <p:sp>
        <p:nvSpPr>
          <p:cNvPr id="153" name="Google Shape;153;p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idx="1" type="body"/>
          </p:nvPr>
        </p:nvSpPr>
        <p:spPr>
          <a:xfrm>
            <a:off x="1561531" y="1457135"/>
            <a:ext cx="10515600" cy="2241407"/>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None/>
            </a:pPr>
            <a:r>
              <a:rPr lang="fr-FR"/>
              <a:t>La dernière version de </a:t>
            </a:r>
            <a:r>
              <a:rPr lang="fr-FR"/>
              <a:t>Python</a:t>
            </a:r>
            <a:r>
              <a:rPr lang="fr-FR"/>
              <a:t> est la version 3.10.8. Cette version est téléchargeable à travers le lien ci dessous : </a:t>
            </a:r>
            <a:r>
              <a:rPr lang="fr-FR" u="sng">
                <a:solidFill>
                  <a:srgbClr val="2F5496"/>
                </a:solidFill>
              </a:rPr>
              <a:t>https://WWW.python.org/downloads/</a:t>
            </a:r>
            <a:endParaRPr u="sng">
              <a:solidFill>
                <a:srgbClr val="2F5496"/>
              </a:solidFill>
            </a:endParaRPr>
          </a:p>
        </p:txBody>
      </p:sp>
      <p:sp>
        <p:nvSpPr>
          <p:cNvPr id="159" name="Google Shape;159;p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838200" y="365126"/>
            <a:ext cx="10515600" cy="808582"/>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Interpréteur Python</a:t>
            </a:r>
            <a:endParaRPr b="1"/>
          </a:p>
        </p:txBody>
      </p:sp>
      <p:sp>
        <p:nvSpPr>
          <p:cNvPr id="165" name="Google Shape;165;p12"/>
          <p:cNvSpPr txBox="1"/>
          <p:nvPr>
            <p:ph idx="1" type="body"/>
          </p:nvPr>
        </p:nvSpPr>
        <p:spPr>
          <a:xfrm>
            <a:off x="933735" y="1348865"/>
            <a:ext cx="10515600" cy="1735529"/>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None/>
            </a:pPr>
            <a:r>
              <a:rPr lang="fr-FR"/>
              <a:t>Un interpréteur python </a:t>
            </a:r>
            <a:r>
              <a:rPr lang="fr-FR"/>
              <a:t>est un programme</a:t>
            </a:r>
            <a:r>
              <a:rPr lang="fr-FR"/>
              <a:t> permettant de traduire directement le code python.  Pour son installation, voir le cas pratique</a:t>
            </a:r>
            <a:endParaRPr/>
          </a:p>
        </p:txBody>
      </p:sp>
      <p:sp>
        <p:nvSpPr>
          <p:cNvPr id="166" name="Google Shape;166;p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838200" y="163774"/>
            <a:ext cx="10515600" cy="941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Script Python</a:t>
            </a:r>
            <a:endParaRPr b="1"/>
          </a:p>
        </p:txBody>
      </p:sp>
      <p:pic>
        <p:nvPicPr>
          <p:cNvPr id="172" name="Google Shape;172;p13"/>
          <p:cNvPicPr preferRelativeResize="0"/>
          <p:nvPr/>
        </p:nvPicPr>
        <p:blipFill>
          <a:blip r:embed="rId3">
            <a:alphaModFix/>
          </a:blip>
          <a:stretch>
            <a:fillRect/>
          </a:stretch>
        </p:blipFill>
        <p:spPr>
          <a:xfrm>
            <a:off x="589213" y="1105475"/>
            <a:ext cx="11013575" cy="5340700"/>
          </a:xfrm>
          <a:prstGeom prst="rect">
            <a:avLst/>
          </a:prstGeom>
          <a:noFill/>
          <a:ln>
            <a:noFill/>
          </a:ln>
        </p:spPr>
      </p:pic>
      <p:sp>
        <p:nvSpPr>
          <p:cNvPr id="173" name="Google Shape;173;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12b549267a5_0_2"/>
          <p:cNvPicPr preferRelativeResize="0"/>
          <p:nvPr/>
        </p:nvPicPr>
        <p:blipFill>
          <a:blip r:embed="rId3">
            <a:alphaModFix/>
          </a:blip>
          <a:stretch>
            <a:fillRect/>
          </a:stretch>
        </p:blipFill>
        <p:spPr>
          <a:xfrm>
            <a:off x="1844325" y="1486200"/>
            <a:ext cx="8218850" cy="3294700"/>
          </a:xfrm>
          <a:prstGeom prst="rect">
            <a:avLst/>
          </a:prstGeom>
          <a:noFill/>
          <a:ln>
            <a:noFill/>
          </a:ln>
        </p:spPr>
      </p:pic>
      <p:sp>
        <p:nvSpPr>
          <p:cNvPr id="179" name="Google Shape;179;g12b549267a5_0_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606188" y="133114"/>
            <a:ext cx="10515600" cy="808582"/>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Relation Python &amp; Anaconda</a:t>
            </a:r>
            <a:endParaRPr b="1"/>
          </a:p>
        </p:txBody>
      </p:sp>
      <p:sp>
        <p:nvSpPr>
          <p:cNvPr id="185" name="Google Shape;185;p14"/>
          <p:cNvSpPr txBox="1"/>
          <p:nvPr>
            <p:ph idx="1" type="body"/>
          </p:nvPr>
        </p:nvSpPr>
        <p:spPr>
          <a:xfrm>
            <a:off x="1233985" y="941696"/>
            <a:ext cx="10515600" cy="405338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None/>
            </a:pPr>
            <a:r>
              <a:rPr lang="fr-FR"/>
              <a:t>Python est l’un des </a:t>
            </a:r>
            <a:r>
              <a:rPr lang="fr-FR"/>
              <a:t>langages</a:t>
            </a:r>
            <a:r>
              <a:rPr lang="fr-FR"/>
              <a:t> sur </a:t>
            </a:r>
            <a:r>
              <a:rPr lang="fr-FR"/>
              <a:t>lequel</a:t>
            </a:r>
            <a:r>
              <a:rPr lang="fr-FR"/>
              <a:t> Anaconda se base. Anaconda permet à python d’accéder à toutes les bibliothèques de la Data science et de l’offrir un gestionnaire </a:t>
            </a:r>
            <a:r>
              <a:rPr lang="fr-FR"/>
              <a:t>d'environnement</a:t>
            </a:r>
            <a:r>
              <a:rPr lang="fr-FR"/>
              <a:t>  virtuel de développement.</a:t>
            </a:r>
            <a:endParaRPr/>
          </a:p>
        </p:txBody>
      </p:sp>
      <p:sp>
        <p:nvSpPr>
          <p:cNvPr id="186" name="Google Shape;186;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715370" y="146762"/>
            <a:ext cx="10515600" cy="917764"/>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Installation et prise en mains d’Anaconda</a:t>
            </a:r>
            <a:endParaRPr/>
          </a:p>
        </p:txBody>
      </p:sp>
      <p:pic>
        <p:nvPicPr>
          <p:cNvPr id="192" name="Google Shape;192;p15"/>
          <p:cNvPicPr preferRelativeResize="0"/>
          <p:nvPr>
            <p:ph idx="1" type="body"/>
          </p:nvPr>
        </p:nvPicPr>
        <p:blipFill rotWithShape="1">
          <a:blip r:embed="rId3">
            <a:alphaModFix/>
          </a:blip>
          <a:srcRect b="0" l="0" r="0" t="0"/>
          <a:stretch/>
        </p:blipFill>
        <p:spPr>
          <a:xfrm>
            <a:off x="2697705" y="1116013"/>
            <a:ext cx="7742832" cy="4957143"/>
          </a:xfrm>
          <a:prstGeom prst="rect">
            <a:avLst/>
          </a:prstGeom>
          <a:noFill/>
          <a:ln>
            <a:noFill/>
          </a:ln>
        </p:spPr>
      </p:pic>
      <p:sp>
        <p:nvSpPr>
          <p:cNvPr id="193" name="Google Shape;193;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838200" y="365126"/>
            <a:ext cx="10515600" cy="808582"/>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Jupyter Notebook et JupyterLab</a:t>
            </a:r>
            <a:endParaRPr/>
          </a:p>
        </p:txBody>
      </p:sp>
      <p:sp>
        <p:nvSpPr>
          <p:cNvPr id="199" name="Google Shape;199;p16"/>
          <p:cNvSpPr txBox="1"/>
          <p:nvPr>
            <p:ph idx="1" type="body"/>
          </p:nvPr>
        </p:nvSpPr>
        <p:spPr>
          <a:xfrm>
            <a:off x="1506941" y="1173708"/>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None/>
            </a:pPr>
            <a:r>
              <a:rPr lang="fr-FR"/>
              <a:t>JupyterLab est une interface Web pour le projet Jupyter qui vous permet de gérer et de travailler facilement avec le bloc-note Jupyter.</a:t>
            </a:r>
            <a:endParaRPr/>
          </a:p>
          <a:p>
            <a:pPr indent="0" lvl="0" marL="0" rtl="0" algn="l">
              <a:lnSpc>
                <a:spcPct val="150000"/>
              </a:lnSpc>
              <a:spcBef>
                <a:spcPts val="1000"/>
              </a:spcBef>
              <a:spcAft>
                <a:spcPts val="0"/>
              </a:spcAft>
              <a:buClr>
                <a:schemeClr val="dk1"/>
              </a:buClr>
              <a:buSzPts val="2800"/>
              <a:buNone/>
            </a:pPr>
            <a:r>
              <a:rPr lang="fr-FR"/>
              <a:t>Jupyter Notebooks : (le plus populaire du projet Jupyter) vous permet de créer, exécuter, visualiser et présenter rapidement des expériences scientifiques.</a:t>
            </a:r>
            <a:endParaRPr/>
          </a:p>
        </p:txBody>
      </p:sp>
      <p:sp>
        <p:nvSpPr>
          <p:cNvPr id="200" name="Google Shape;200;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Les base du langage Python</a:t>
            </a:r>
            <a:br>
              <a:rPr lang="fr-FR"/>
            </a:br>
            <a:endParaRPr/>
          </a:p>
        </p:txBody>
      </p:sp>
      <p:sp>
        <p:nvSpPr>
          <p:cNvPr id="206" name="Google Shape;20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fr-FR"/>
              <a:t>Installation de packages</a:t>
            </a:r>
            <a:endParaRPr/>
          </a:p>
          <a:p>
            <a:pPr indent="-228600" lvl="0" marL="228600" rtl="0" algn="l">
              <a:lnSpc>
                <a:spcPct val="90000"/>
              </a:lnSpc>
              <a:spcBef>
                <a:spcPts val="1000"/>
              </a:spcBef>
              <a:spcAft>
                <a:spcPts val="0"/>
              </a:spcAft>
              <a:buClr>
                <a:schemeClr val="dk1"/>
              </a:buClr>
              <a:buSzPct val="100000"/>
              <a:buChar char="●"/>
            </a:pPr>
            <a:r>
              <a:rPr lang="fr-FR"/>
              <a:t>Gestion de module</a:t>
            </a:r>
            <a:endParaRPr/>
          </a:p>
          <a:p>
            <a:pPr indent="-228600" lvl="0" marL="228600" rtl="0" algn="l">
              <a:lnSpc>
                <a:spcPct val="90000"/>
              </a:lnSpc>
              <a:spcBef>
                <a:spcPts val="1000"/>
              </a:spcBef>
              <a:spcAft>
                <a:spcPts val="0"/>
              </a:spcAft>
              <a:buClr>
                <a:schemeClr val="dk1"/>
              </a:buClr>
              <a:buSzPct val="100000"/>
              <a:buChar char="●"/>
            </a:pPr>
            <a:r>
              <a:rPr lang="fr-FR"/>
              <a:t>Les variables : nommage, types, déclaration, affectation, portée etc.</a:t>
            </a:r>
            <a:endParaRPr/>
          </a:p>
          <a:p>
            <a:pPr indent="-228600" lvl="0" marL="228600" rtl="0" algn="l">
              <a:lnSpc>
                <a:spcPct val="90000"/>
              </a:lnSpc>
              <a:spcBef>
                <a:spcPts val="1000"/>
              </a:spcBef>
              <a:spcAft>
                <a:spcPts val="0"/>
              </a:spcAft>
              <a:buClr>
                <a:schemeClr val="dk1"/>
              </a:buClr>
              <a:buSzPct val="100000"/>
              <a:buChar char="●"/>
            </a:pPr>
            <a:r>
              <a:rPr lang="fr-FR"/>
              <a:t> Les opérateurs et expressions</a:t>
            </a:r>
            <a:endParaRPr/>
          </a:p>
          <a:p>
            <a:pPr indent="-228600" lvl="0" marL="228600" rtl="0" algn="l">
              <a:lnSpc>
                <a:spcPct val="90000"/>
              </a:lnSpc>
              <a:spcBef>
                <a:spcPts val="1000"/>
              </a:spcBef>
              <a:spcAft>
                <a:spcPts val="0"/>
              </a:spcAft>
              <a:buClr>
                <a:schemeClr val="dk1"/>
              </a:buClr>
              <a:buSzPct val="100000"/>
              <a:buChar char="●"/>
            </a:pPr>
            <a:r>
              <a:rPr lang="fr-FR"/>
              <a:t>Structures de données</a:t>
            </a:r>
            <a:endParaRPr/>
          </a:p>
          <a:p>
            <a:pPr indent="-228600" lvl="0" marL="228600" rtl="0" algn="l">
              <a:lnSpc>
                <a:spcPct val="90000"/>
              </a:lnSpc>
              <a:spcBef>
                <a:spcPts val="1000"/>
              </a:spcBef>
              <a:spcAft>
                <a:spcPts val="0"/>
              </a:spcAft>
              <a:buClr>
                <a:schemeClr val="dk1"/>
              </a:buClr>
              <a:buSzPct val="100000"/>
              <a:buChar char="●"/>
            </a:pPr>
            <a:r>
              <a:rPr lang="fr-FR"/>
              <a:t>Boucles</a:t>
            </a:r>
            <a:endParaRPr/>
          </a:p>
          <a:p>
            <a:pPr indent="-228600" lvl="0" marL="228600" rtl="0" algn="l">
              <a:lnSpc>
                <a:spcPct val="90000"/>
              </a:lnSpc>
              <a:spcBef>
                <a:spcPts val="1000"/>
              </a:spcBef>
              <a:spcAft>
                <a:spcPts val="0"/>
              </a:spcAft>
              <a:buClr>
                <a:schemeClr val="dk1"/>
              </a:buClr>
              <a:buSzPct val="100000"/>
              <a:buChar char="●"/>
            </a:pPr>
            <a:r>
              <a:rPr lang="fr-FR"/>
              <a:t>Conditions</a:t>
            </a:r>
            <a:endParaRPr/>
          </a:p>
          <a:p>
            <a:pPr indent="-228600" lvl="0" marL="228600" rtl="0" algn="l">
              <a:lnSpc>
                <a:spcPct val="90000"/>
              </a:lnSpc>
              <a:spcBef>
                <a:spcPts val="1000"/>
              </a:spcBef>
              <a:spcAft>
                <a:spcPts val="0"/>
              </a:spcAft>
              <a:buClr>
                <a:schemeClr val="dk1"/>
              </a:buClr>
              <a:buSzPct val="100000"/>
              <a:buChar char="●"/>
            </a:pPr>
            <a:r>
              <a:rPr lang="fr-FR"/>
              <a:t>Fonctions usuelles</a:t>
            </a:r>
            <a:endParaRPr/>
          </a:p>
          <a:p>
            <a:pPr indent="-228600" lvl="0" marL="228600" rtl="0" algn="l">
              <a:lnSpc>
                <a:spcPct val="90000"/>
              </a:lnSpc>
              <a:spcBef>
                <a:spcPts val="1000"/>
              </a:spcBef>
              <a:spcAft>
                <a:spcPts val="0"/>
              </a:spcAft>
              <a:buClr>
                <a:schemeClr val="dk1"/>
              </a:buClr>
              <a:buSzPct val="100000"/>
              <a:buChar char="●"/>
            </a:pPr>
            <a:r>
              <a:rPr lang="fr-FR"/>
              <a:t>Fonction : déclaration et appel</a:t>
            </a:r>
            <a:endParaRPr/>
          </a:p>
          <a:p>
            <a:pPr indent="-228600" lvl="0" marL="228600" rtl="0" algn="l">
              <a:lnSpc>
                <a:spcPct val="90000"/>
              </a:lnSpc>
              <a:spcBef>
                <a:spcPts val="1000"/>
              </a:spcBef>
              <a:spcAft>
                <a:spcPts val="0"/>
              </a:spcAft>
              <a:buClr>
                <a:schemeClr val="dk1"/>
              </a:buClr>
              <a:buSzPct val="100000"/>
              <a:buChar char="●"/>
            </a:pPr>
            <a:r>
              <a:rPr lang="fr-FR"/>
              <a:t> Fonction Lambda</a:t>
            </a:r>
            <a:endParaRPr/>
          </a:p>
          <a:p>
            <a:pPr indent="-228600" lvl="0" marL="228600" rtl="0" algn="l">
              <a:lnSpc>
                <a:spcPct val="90000"/>
              </a:lnSpc>
              <a:spcBef>
                <a:spcPts val="1000"/>
              </a:spcBef>
              <a:spcAft>
                <a:spcPts val="0"/>
              </a:spcAft>
              <a:buClr>
                <a:schemeClr val="dk1"/>
              </a:buClr>
              <a:buSzPct val="100000"/>
              <a:buChar char="●"/>
            </a:pPr>
            <a:r>
              <a:rPr lang="fr-FR"/>
              <a:t>Gestion d’exceptions</a:t>
            </a:r>
            <a:endParaRPr/>
          </a:p>
          <a:p>
            <a:pPr indent="-228600" lvl="0" marL="228600" rtl="0" algn="l">
              <a:lnSpc>
                <a:spcPct val="90000"/>
              </a:lnSpc>
              <a:spcBef>
                <a:spcPts val="1000"/>
              </a:spcBef>
              <a:spcAft>
                <a:spcPts val="0"/>
              </a:spcAft>
              <a:buClr>
                <a:schemeClr val="dk1"/>
              </a:buClr>
              <a:buSzPct val="100000"/>
              <a:buChar char="●"/>
            </a:pPr>
            <a:r>
              <a:rPr lang="fr-FR"/>
              <a:t>Gestion de fichiers</a:t>
            </a:r>
            <a:endParaRPr/>
          </a:p>
          <a:p>
            <a:pPr indent="-200025" lvl="0" marL="228600" rtl="0" algn="l">
              <a:lnSpc>
                <a:spcPct val="90000"/>
              </a:lnSpc>
              <a:spcBef>
                <a:spcPts val="1000"/>
              </a:spcBef>
              <a:spcAft>
                <a:spcPts val="0"/>
              </a:spcAft>
              <a:buSzPct val="66463"/>
              <a:buChar char="●"/>
            </a:pPr>
            <a:r>
              <a:rPr lang="fr-FR" sz="2981"/>
              <a:t>Module</a:t>
            </a:r>
            <a:endParaRPr sz="2981"/>
          </a:p>
          <a:p>
            <a:pPr indent="-228600" lvl="0" marL="228600" rtl="0" algn="l">
              <a:lnSpc>
                <a:spcPct val="90000"/>
              </a:lnSpc>
              <a:spcBef>
                <a:spcPts val="1000"/>
              </a:spcBef>
              <a:spcAft>
                <a:spcPts val="0"/>
              </a:spcAft>
              <a:buClr>
                <a:schemeClr val="dk1"/>
              </a:buClr>
              <a:buSzPct val="100000"/>
              <a:buChar char="●"/>
            </a:pPr>
            <a:r>
              <a:rPr lang="fr-FR"/>
              <a:t> POO : concepts</a:t>
            </a:r>
            <a:endParaRPr/>
          </a:p>
          <a:p>
            <a:pPr indent="-228600" lvl="0" marL="228600" rtl="0" algn="l">
              <a:lnSpc>
                <a:spcPct val="90000"/>
              </a:lnSpc>
              <a:spcBef>
                <a:spcPts val="1000"/>
              </a:spcBef>
              <a:spcAft>
                <a:spcPts val="0"/>
              </a:spcAft>
              <a:buClr>
                <a:schemeClr val="dk1"/>
              </a:buClr>
              <a:buSzPct val="100000"/>
              <a:buChar char="●"/>
            </a:pPr>
            <a:r>
              <a:rPr lang="fr-FR"/>
              <a:t> POO avec Python</a:t>
            </a:r>
            <a:endParaRPr/>
          </a:p>
        </p:txBody>
      </p:sp>
      <p:sp>
        <p:nvSpPr>
          <p:cNvPr id="207" name="Google Shape;207;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524000" y="2156345"/>
            <a:ext cx="9144000" cy="955345"/>
          </a:xfrm>
          <a:prstGeom prst="rect">
            <a:avLst/>
          </a:prstGeom>
          <a:noFill/>
          <a:ln>
            <a:noFill/>
          </a:ln>
          <a:effectLst>
            <a:outerShdw blurRad="57150" rotWithShape="0" algn="bl" dir="5400000" dist="19050">
              <a:srgbClr val="000000">
                <a:alpha val="50000"/>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fr-FR"/>
              <a:t>Langages de programmation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422564" y="18140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Installation de python et packages</a:t>
            </a:r>
            <a:endParaRPr b="1"/>
          </a:p>
        </p:txBody>
      </p:sp>
      <p:sp>
        <p:nvSpPr>
          <p:cNvPr id="213" name="Google Shape;213;p18"/>
          <p:cNvSpPr txBox="1"/>
          <p:nvPr>
            <p:ph idx="1" type="body"/>
          </p:nvPr>
        </p:nvSpPr>
        <p:spPr>
          <a:xfrm>
            <a:off x="422564" y="1692391"/>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fr-FR" u="sng"/>
              <a:t>Installer python et vérifier:</a:t>
            </a:r>
            <a:endParaRPr b="1" u="sng"/>
          </a:p>
          <a:p>
            <a:pPr indent="0" lvl="0" marL="0" rtl="0" algn="just">
              <a:lnSpc>
                <a:spcPct val="90000"/>
              </a:lnSpc>
              <a:spcBef>
                <a:spcPts val="0"/>
              </a:spcBef>
              <a:spcAft>
                <a:spcPts val="0"/>
              </a:spcAft>
              <a:buClr>
                <a:schemeClr val="dk1"/>
              </a:buClr>
              <a:buSzPts val="2800"/>
              <a:buNone/>
            </a:pPr>
            <a:r>
              <a:rPr lang="fr-FR"/>
              <a:t>De nombreux PC et Mac auront déjà installé Python.</a:t>
            </a:r>
            <a:endParaRPr/>
          </a:p>
          <a:p>
            <a:pPr indent="0" lvl="0" marL="0" rtl="0" algn="just">
              <a:lnSpc>
                <a:spcPct val="90000"/>
              </a:lnSpc>
              <a:spcBef>
                <a:spcPts val="1000"/>
              </a:spcBef>
              <a:spcAft>
                <a:spcPts val="0"/>
              </a:spcAft>
              <a:buClr>
                <a:schemeClr val="dk1"/>
              </a:buClr>
              <a:buSzPts val="2800"/>
              <a:buNone/>
            </a:pPr>
            <a:r>
              <a:rPr lang="fr-FR"/>
              <a:t>Pour vérifier si Python est installé sur un PC Windows, recherchez Python dans la barre de démarrage ou exécutez ce qui suit sur la ligne de commande (cmd.exe) :</a:t>
            </a:r>
            <a:endParaRPr/>
          </a:p>
          <a:p>
            <a:pPr indent="0" lvl="0" marL="0" rtl="0" algn="just">
              <a:lnSpc>
                <a:spcPct val="90000"/>
              </a:lnSpc>
              <a:spcBef>
                <a:spcPts val="1000"/>
              </a:spcBef>
              <a:spcAft>
                <a:spcPts val="0"/>
              </a:spcAft>
              <a:buClr>
                <a:schemeClr val="dk1"/>
              </a:buClr>
              <a:buSzPts val="2800"/>
              <a:buNone/>
            </a:pPr>
            <a:r>
              <a:rPr lang="fr-FR"/>
              <a:t>Pour vérifier si vous avez installé python sur un Linux ou un Mac, puis sur linux ouvrez la ligne de commande ou sur Mac ouvrez le Terminal et tapez :</a:t>
            </a:r>
            <a:endParaRPr/>
          </a:p>
          <a:p>
            <a:pPr indent="0" lvl="0" marL="0" rtl="0" algn="just">
              <a:lnSpc>
                <a:spcPct val="90000"/>
              </a:lnSpc>
              <a:spcBef>
                <a:spcPts val="1000"/>
              </a:spcBef>
              <a:spcAft>
                <a:spcPts val="0"/>
              </a:spcAft>
              <a:buClr>
                <a:schemeClr val="dk1"/>
              </a:buClr>
              <a:buSzPts val="2800"/>
              <a:buNone/>
            </a:pPr>
            <a:r>
              <a:rPr lang="fr-FR"/>
              <a:t>Si vous constatez que Python n'est pas installé sur votre ordinateur, vous pouvez le télécharger gratuitement à partir du site Web suivant :</a:t>
            </a:r>
            <a:endParaRPr/>
          </a:p>
        </p:txBody>
      </p:sp>
      <p:graphicFrame>
        <p:nvGraphicFramePr>
          <p:cNvPr id="214" name="Google Shape;214;p18"/>
          <p:cNvGraphicFramePr/>
          <p:nvPr/>
        </p:nvGraphicFramePr>
        <p:xfrm>
          <a:off x="4401128" y="3070962"/>
          <a:ext cx="3000000" cy="3000000"/>
        </p:xfrm>
        <a:graphic>
          <a:graphicData uri="http://schemas.openxmlformats.org/drawingml/2006/table">
            <a:tbl>
              <a:tblPr bandRow="1" firstRow="1">
                <a:noFill/>
                <a:tableStyleId>{DC822478-D05A-4670-B917-6F78DDB9D833}</a:tableStyleId>
              </a:tblPr>
              <a:tblGrid>
                <a:gridCol w="4133275"/>
              </a:tblGrid>
              <a:tr h="370850">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C:\Users\</a:t>
                      </a:r>
                      <a:r>
                        <a:rPr i="1" lang="fr-FR" sz="1800" u="none" cap="none" strike="noStrike"/>
                        <a:t>Your Name</a:t>
                      </a:r>
                      <a:r>
                        <a:rPr lang="fr-FR" sz="1800" u="none" cap="none" strike="noStrike"/>
                        <a:t>&gt;python --version</a:t>
                      </a:r>
                      <a:endParaRPr/>
                    </a:p>
                  </a:txBody>
                  <a:tcPr marT="45725" marB="45725" marR="91450" marL="91450">
                    <a:solidFill>
                      <a:schemeClr val="dk1"/>
                    </a:solidFill>
                  </a:tcPr>
                </a:tc>
              </a:tr>
            </a:tbl>
          </a:graphicData>
        </a:graphic>
      </p:graphicFrame>
      <p:graphicFrame>
        <p:nvGraphicFramePr>
          <p:cNvPr id="215" name="Google Shape;215;p18"/>
          <p:cNvGraphicFramePr/>
          <p:nvPr/>
        </p:nvGraphicFramePr>
        <p:xfrm>
          <a:off x="1616364" y="4336987"/>
          <a:ext cx="3000000" cy="3000000"/>
        </p:xfrm>
        <a:graphic>
          <a:graphicData uri="http://schemas.openxmlformats.org/drawingml/2006/table">
            <a:tbl>
              <a:tblPr bandRow="1" firstRow="1">
                <a:noFill/>
                <a:tableStyleId>{DC822478-D05A-4670-B917-6F78DDB9D833}</a:tableStyleId>
              </a:tblPr>
              <a:tblGrid>
                <a:gridCol w="2124375"/>
              </a:tblGrid>
              <a:tr h="370850">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python --version</a:t>
                      </a:r>
                      <a:endParaRPr/>
                    </a:p>
                  </a:txBody>
                  <a:tcPr marT="45725" marB="45725" marR="91450" marL="91450">
                    <a:solidFill>
                      <a:schemeClr val="dk1"/>
                    </a:solidFill>
                  </a:tcPr>
                </a:tc>
              </a:tr>
            </a:tbl>
          </a:graphicData>
        </a:graphic>
      </p:graphicFrame>
      <p:graphicFrame>
        <p:nvGraphicFramePr>
          <p:cNvPr id="216" name="Google Shape;216;p18"/>
          <p:cNvGraphicFramePr/>
          <p:nvPr/>
        </p:nvGraphicFramePr>
        <p:xfrm>
          <a:off x="3846945" y="5562052"/>
          <a:ext cx="3000000" cy="3000000"/>
        </p:xfrm>
        <a:graphic>
          <a:graphicData uri="http://schemas.openxmlformats.org/drawingml/2006/table">
            <a:tbl>
              <a:tblPr bandRow="1" firstRow="1">
                <a:noFill/>
                <a:tableStyleId>{DC822478-D05A-4670-B917-6F78DDB9D833}</a:tableStyleId>
              </a:tblPr>
              <a:tblGrid>
                <a:gridCol w="2872500"/>
              </a:tblGrid>
              <a:tr h="370850">
                <a:tc>
                  <a:txBody>
                    <a:bodyPr/>
                    <a:lstStyle/>
                    <a:p>
                      <a:pPr indent="0" lvl="0" marL="0" marR="0" rtl="0" algn="l">
                        <a:lnSpc>
                          <a:spcPct val="100000"/>
                        </a:lnSpc>
                        <a:spcBef>
                          <a:spcPts val="0"/>
                        </a:spcBef>
                        <a:spcAft>
                          <a:spcPts val="0"/>
                        </a:spcAft>
                        <a:buClr>
                          <a:schemeClr val="dk1"/>
                        </a:buClr>
                        <a:buSzPts val="1800"/>
                        <a:buFont typeface="Calibri"/>
                        <a:buNone/>
                      </a:pPr>
                      <a:r>
                        <a:rPr lang="fr-FR" sz="1800" u="sng" cap="none" strike="noStrike">
                          <a:solidFill>
                            <a:schemeClr val="hlink"/>
                          </a:solidFill>
                          <a:hlinkClick r:id="rId3"/>
                        </a:rPr>
                        <a:t>https://www.python.org/</a:t>
                      </a:r>
                      <a:endParaRPr sz="1800" u="none" cap="none" strike="noStrike"/>
                    </a:p>
                  </a:txBody>
                  <a:tcPr marT="45725" marB="45725" marR="91450" marL="91450">
                    <a:solidFill>
                      <a:schemeClr val="lt2"/>
                    </a:solidFill>
                  </a:tcPr>
                </a:tc>
              </a:tr>
            </a:tbl>
          </a:graphicData>
        </a:graphic>
      </p:graphicFrame>
      <p:sp>
        <p:nvSpPr>
          <p:cNvPr id="217" name="Google Shape;217;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2b549267a5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Installation de python et packages</a:t>
            </a:r>
            <a:endParaRPr/>
          </a:p>
        </p:txBody>
      </p:sp>
      <p:sp>
        <p:nvSpPr>
          <p:cNvPr id="223" name="Google Shape;223;g12b549267a5_2_0"/>
          <p:cNvSpPr txBox="1"/>
          <p:nvPr>
            <p:ph idx="1" type="body"/>
          </p:nvPr>
        </p:nvSpPr>
        <p:spPr>
          <a:xfrm>
            <a:off x="838200" y="1690825"/>
            <a:ext cx="10997700" cy="4665900"/>
          </a:xfrm>
          <a:prstGeom prst="rect">
            <a:avLst/>
          </a:prstGeom>
        </p:spPr>
        <p:txBody>
          <a:bodyPr anchorCtr="0" anchor="t" bIns="45700" lIns="91425" spcFirstLastPara="1" rIns="91425" wrap="square" tIns="45700">
            <a:normAutofit/>
          </a:bodyPr>
          <a:lstStyle/>
          <a:p>
            <a:pPr indent="0" lvl="0" marL="0" rtl="0" algn="just">
              <a:spcBef>
                <a:spcPts val="0"/>
              </a:spcBef>
              <a:spcAft>
                <a:spcPts val="0"/>
              </a:spcAft>
              <a:buNone/>
            </a:pPr>
            <a:r>
              <a:rPr b="1" lang="fr-FR" u="sng"/>
              <a:t>Installation d’un package:</a:t>
            </a:r>
            <a:endParaRPr b="1" u="sng"/>
          </a:p>
          <a:p>
            <a:pPr indent="0" lvl="0" marL="0" rtl="0" algn="just">
              <a:spcBef>
                <a:spcPts val="0"/>
              </a:spcBef>
              <a:spcAft>
                <a:spcPts val="0"/>
              </a:spcAft>
              <a:buNone/>
            </a:pPr>
            <a:r>
              <a:rPr lang="fr-FR"/>
              <a:t>Comment installer des packages avec pip ?</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Clr>
                <a:schemeClr val="dk1"/>
              </a:buClr>
              <a:buSzPts val="1100"/>
              <a:buFont typeface="Arial"/>
              <a:buNone/>
            </a:pPr>
            <a:r>
              <a:rPr lang="fr-FR"/>
              <a:t>Assurez-vous que vous pouvez exécuter pip à partir de la ligne de commande</a:t>
            </a:r>
            <a:endParaRPr/>
          </a:p>
          <a:p>
            <a:pPr indent="0" lvl="0" marL="0" rtl="0" algn="l">
              <a:spcBef>
                <a:spcPts val="0"/>
              </a:spcBef>
              <a:spcAft>
                <a:spcPts val="0"/>
              </a:spcAft>
              <a:buNone/>
            </a:pPr>
            <a:r>
              <a:rPr lang="fr-FR"/>
              <a:t>Télécharger en toute sécurité get-pip.py (</a:t>
            </a:r>
            <a:r>
              <a:rPr i="1" lang="fr-FR" sz="2400"/>
              <a:t>https: //bootstrap.pypa.io /get-pip.py</a:t>
            </a:r>
            <a:r>
              <a:rPr lang="fr-FR"/>
              <a:t>)</a:t>
            </a:r>
            <a:endParaRPr/>
          </a:p>
          <a:p>
            <a:pPr indent="0" lvl="0" marL="0" rtl="0" algn="just">
              <a:spcBef>
                <a:spcPts val="0"/>
              </a:spcBef>
              <a:spcAft>
                <a:spcPts val="0"/>
              </a:spcAft>
              <a:buNone/>
            </a:pPr>
            <a:r>
              <a:rPr lang="fr-FR"/>
              <a:t>1.Exécutez python get-pip.py . </a:t>
            </a:r>
            <a:endParaRPr/>
          </a:p>
          <a:p>
            <a:pPr indent="0" lvl="0" marL="0" rtl="0" algn="just">
              <a:spcBef>
                <a:spcPts val="0"/>
              </a:spcBef>
              <a:spcAft>
                <a:spcPts val="0"/>
              </a:spcAft>
              <a:buNone/>
            </a:pPr>
            <a:r>
              <a:rPr lang="fr-FR"/>
              <a:t>2.Cela installera ou mettra à jour pip. De plus, il installera setuptools et wheel s'ils ne sont pas déjà installés. Avertissement.</a:t>
            </a:r>
            <a:endParaRPr/>
          </a:p>
          <a:p>
            <a:pPr indent="0" lvl="0" marL="0" rtl="0" algn="just">
              <a:spcBef>
                <a:spcPts val="0"/>
              </a:spcBef>
              <a:spcAft>
                <a:spcPts val="0"/>
              </a:spcAft>
              <a:buNone/>
            </a:pPr>
            <a:r>
              <a:rPr lang="fr-FR"/>
              <a:t>3.Exécuter </a:t>
            </a:r>
            <a:r>
              <a:rPr i="1" lang="fr-FR"/>
              <a:t>pip install </a:t>
            </a:r>
            <a:r>
              <a:rPr b="1" i="1" lang="fr-FR"/>
              <a:t>nom_Package </a:t>
            </a:r>
            <a:r>
              <a:rPr lang="fr-FR"/>
              <a:t>: cette dernière commande installera le module dénommé “</a:t>
            </a:r>
            <a:r>
              <a:rPr b="1" i="1" lang="fr-FR"/>
              <a:t>nom_Package </a:t>
            </a:r>
            <a:r>
              <a:rPr lang="fr-FR"/>
              <a:t>”</a:t>
            </a:r>
            <a:endParaRPr b="1" u="sng"/>
          </a:p>
        </p:txBody>
      </p:sp>
      <p:sp>
        <p:nvSpPr>
          <p:cNvPr id="224" name="Google Shape;224;g12b549267a5_2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Gestion de module</a:t>
            </a:r>
            <a:endParaRPr/>
          </a:p>
        </p:txBody>
      </p:sp>
      <p:sp>
        <p:nvSpPr>
          <p:cNvPr id="230" name="Google Shape;23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fr-FR"/>
              <a:t>Python est livré avec des bibliothèques standard étendues, et vous êtes fortement encouragé à utiliser ces packages autant que possible, car cela garantira que votre code peut être exécuté sur n'importe quelle plate-forme prenant en charge Python.</a:t>
            </a:r>
            <a:endParaRPr/>
          </a:p>
          <a:p>
            <a:pPr indent="0" lvl="0" marL="0" rtl="0" algn="l">
              <a:lnSpc>
                <a:spcPct val="90000"/>
              </a:lnSpc>
              <a:spcBef>
                <a:spcPts val="1000"/>
              </a:spcBef>
              <a:spcAft>
                <a:spcPts val="0"/>
              </a:spcAft>
              <a:buClr>
                <a:schemeClr val="dk1"/>
              </a:buClr>
              <a:buSzPts val="2800"/>
              <a:buNone/>
            </a:pPr>
            <a:r>
              <a:rPr lang="fr-FR"/>
              <a:t>Pour vérifier quels packages Python sont installés, on utilise l’utilitaire pip. Il listera tous les packages installés pour la distribution Python que vous utilisez, y compris ceux que vous avez installés, c'est-à-dire ceux de votre variable d’environnement PYTHONPATH.</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t>Exécutez :</a:t>
            </a:r>
            <a:endParaRPr/>
          </a:p>
        </p:txBody>
      </p:sp>
      <p:graphicFrame>
        <p:nvGraphicFramePr>
          <p:cNvPr id="231" name="Google Shape;231;p19"/>
          <p:cNvGraphicFramePr/>
          <p:nvPr/>
        </p:nvGraphicFramePr>
        <p:xfrm>
          <a:off x="2807855" y="5180268"/>
          <a:ext cx="3000000" cy="3000000"/>
        </p:xfrm>
        <a:graphic>
          <a:graphicData uri="http://schemas.openxmlformats.org/drawingml/2006/table">
            <a:tbl>
              <a:tblPr bandRow="1" firstRow="1">
                <a:noFill/>
                <a:tableStyleId>{DC822478-D05A-4670-B917-6F78DDB9D833}</a:tableStyleId>
              </a:tblPr>
              <a:tblGrid>
                <a:gridCol w="1514775"/>
              </a:tblGrid>
              <a:tr h="370850">
                <a:tc>
                  <a:txBody>
                    <a:bodyPr/>
                    <a:lstStyle/>
                    <a:p>
                      <a:pPr indent="0" lvl="0" marL="0" marR="0" rtl="0" algn="l">
                        <a:spcBef>
                          <a:spcPts val="0"/>
                        </a:spcBef>
                        <a:spcAft>
                          <a:spcPts val="0"/>
                        </a:spcAft>
                        <a:buNone/>
                      </a:pPr>
                      <a:r>
                        <a:rPr lang="fr-FR" sz="1800" u="none" cap="none" strike="noStrike"/>
                        <a:t>$ pip freeze</a:t>
                      </a:r>
                      <a:endParaRPr sz="1800"/>
                    </a:p>
                  </a:txBody>
                  <a:tcPr marT="45725" marB="45725" marR="91450" marL="91450">
                    <a:solidFill>
                      <a:schemeClr val="dk1"/>
                    </a:solidFill>
                  </a:tcPr>
                </a:tc>
              </a:tr>
            </a:tbl>
          </a:graphicData>
        </a:graphic>
      </p:graphicFrame>
      <p:sp>
        <p:nvSpPr>
          <p:cNvPr id="232" name="Google Shape;232;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727363" y="4286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Les variables</a:t>
            </a:r>
            <a:endParaRPr b="1"/>
          </a:p>
        </p:txBody>
      </p:sp>
      <p:sp>
        <p:nvSpPr>
          <p:cNvPr id="238" name="Google Shape;238;p20"/>
          <p:cNvSpPr txBox="1"/>
          <p:nvPr>
            <p:ph idx="1" type="body"/>
          </p:nvPr>
        </p:nvSpPr>
        <p:spPr>
          <a:xfrm>
            <a:off x="574975" y="1368425"/>
            <a:ext cx="10515600" cy="70134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3300"/>
              <a:buNone/>
            </a:pPr>
            <a:r>
              <a:rPr lang="fr-FR" sz="1723"/>
              <a:t>Les variables sont utilisées comme conteneurs ou boîtes (du monde réel) dans notre programme Python.</a:t>
            </a:r>
            <a:endParaRPr sz="1223"/>
          </a:p>
          <a:p>
            <a:pPr indent="0" lvl="0" marL="0" rtl="0" algn="l">
              <a:lnSpc>
                <a:spcPct val="90000"/>
              </a:lnSpc>
              <a:spcBef>
                <a:spcPts val="1000"/>
              </a:spcBef>
              <a:spcAft>
                <a:spcPts val="0"/>
              </a:spcAft>
              <a:buClr>
                <a:schemeClr val="dk1"/>
              </a:buClr>
              <a:buSzPts val="3300"/>
              <a:buNone/>
            </a:pPr>
            <a:r>
              <a:rPr lang="fr-FR" sz="1723"/>
              <a:t>Règles pour créer des variables en Python : </a:t>
            </a:r>
            <a:endParaRPr sz="1223"/>
          </a:p>
          <a:p>
            <a:pPr indent="-238511" lvl="0" marL="228600" rtl="0" algn="l">
              <a:lnSpc>
                <a:spcPct val="90000"/>
              </a:lnSpc>
              <a:spcBef>
                <a:spcPts val="1000"/>
              </a:spcBef>
              <a:spcAft>
                <a:spcPts val="0"/>
              </a:spcAft>
              <a:buClr>
                <a:schemeClr val="dk1"/>
              </a:buClr>
              <a:buSzPts val="1723"/>
              <a:buFont typeface="Noto Sans Symbols"/>
              <a:buChar char="⮚"/>
            </a:pPr>
            <a:r>
              <a:rPr lang="fr-FR" sz="1723"/>
              <a:t>Le nom commence par des caractères minuscules ou majuscules ou un trait de soulignement _</a:t>
            </a:r>
            <a:endParaRPr sz="1223"/>
          </a:p>
          <a:p>
            <a:pPr indent="-238511" lvl="0" marL="228600" rtl="0" algn="l">
              <a:lnSpc>
                <a:spcPct val="90000"/>
              </a:lnSpc>
              <a:spcBef>
                <a:spcPts val="1000"/>
              </a:spcBef>
              <a:spcAft>
                <a:spcPts val="0"/>
              </a:spcAft>
              <a:buClr>
                <a:schemeClr val="dk1"/>
              </a:buClr>
              <a:buSzPts val="1723"/>
              <a:buFont typeface="Noto Sans Symbols"/>
              <a:buChar char="⮚"/>
            </a:pPr>
            <a:r>
              <a:rPr lang="fr-FR" sz="1723"/>
              <a:t>Impossible de commencer par un numéro</a:t>
            </a:r>
            <a:endParaRPr sz="1223"/>
          </a:p>
          <a:p>
            <a:pPr indent="-238511" lvl="0" marL="228600" rtl="0" algn="l">
              <a:lnSpc>
                <a:spcPct val="90000"/>
              </a:lnSpc>
              <a:spcBef>
                <a:spcPts val="1000"/>
              </a:spcBef>
              <a:spcAft>
                <a:spcPts val="0"/>
              </a:spcAft>
              <a:buClr>
                <a:schemeClr val="dk1"/>
              </a:buClr>
              <a:buSzPts val="1723"/>
              <a:buFont typeface="Noto Sans Symbols"/>
              <a:buChar char="⮚"/>
            </a:pPr>
            <a:r>
              <a:rPr lang="fr-FR" sz="1723"/>
              <a:t>Peut contenir un nombre, un trait de soulignement, un caractère</a:t>
            </a:r>
            <a:endParaRPr sz="1223"/>
          </a:p>
          <a:p>
            <a:pPr indent="-238511" lvl="0" marL="228600" rtl="0" algn="l">
              <a:lnSpc>
                <a:spcPct val="90000"/>
              </a:lnSpc>
              <a:spcBef>
                <a:spcPts val="1000"/>
              </a:spcBef>
              <a:spcAft>
                <a:spcPts val="0"/>
              </a:spcAft>
              <a:buClr>
                <a:schemeClr val="dk1"/>
              </a:buClr>
              <a:buSzPts val="1723"/>
              <a:buFont typeface="Noto Sans Symbols"/>
              <a:buChar char="⮚"/>
            </a:pPr>
            <a:r>
              <a:rPr lang="fr-FR" sz="1723"/>
              <a:t>Aucune restriction de longueur</a:t>
            </a:r>
            <a:endParaRPr sz="1223"/>
          </a:p>
          <a:p>
            <a:pPr indent="-238511" lvl="0" marL="228600" rtl="0" algn="l">
              <a:lnSpc>
                <a:spcPct val="90000"/>
              </a:lnSpc>
              <a:spcBef>
                <a:spcPts val="1000"/>
              </a:spcBef>
              <a:spcAft>
                <a:spcPts val="0"/>
              </a:spcAft>
              <a:buClr>
                <a:schemeClr val="dk1"/>
              </a:buClr>
              <a:buSzPts val="1723"/>
              <a:buFont typeface="Noto Sans Symbols"/>
              <a:buChar char="⮚"/>
            </a:pPr>
            <a:r>
              <a:rPr lang="fr-FR" sz="1723"/>
              <a:t>Peut être réaffecter à différents types.</a:t>
            </a:r>
            <a:endParaRPr sz="1223"/>
          </a:p>
          <a:p>
            <a:pPr indent="-238511" lvl="0" marL="228600" rtl="0" algn="l">
              <a:lnSpc>
                <a:spcPct val="90000"/>
              </a:lnSpc>
              <a:spcBef>
                <a:spcPts val="1000"/>
              </a:spcBef>
              <a:spcAft>
                <a:spcPts val="0"/>
              </a:spcAft>
              <a:buClr>
                <a:schemeClr val="dk1"/>
              </a:buClr>
              <a:buSzPts val="1723"/>
              <a:buFont typeface="Noto Sans Symbols"/>
              <a:buChar char="⮚"/>
            </a:pPr>
            <a:r>
              <a:rPr lang="fr-FR" sz="1723"/>
              <a:t>Sensible à la casse.</a:t>
            </a:r>
            <a:endParaRPr sz="1223"/>
          </a:p>
          <a:p>
            <a:pPr indent="-238511" lvl="0" marL="228600" rtl="0" algn="l">
              <a:lnSpc>
                <a:spcPct val="90000"/>
              </a:lnSpc>
              <a:spcBef>
                <a:spcPts val="1000"/>
              </a:spcBef>
              <a:spcAft>
                <a:spcPts val="0"/>
              </a:spcAft>
              <a:buClr>
                <a:schemeClr val="dk1"/>
              </a:buClr>
              <a:buSzPts val="1723"/>
              <a:buFont typeface="Noto Sans Symbols"/>
              <a:buChar char="⮚"/>
            </a:pPr>
            <a:r>
              <a:rPr lang="fr-FR" sz="1723"/>
              <a:t>Les mots réservés ne peuvent pas être utilisés </a:t>
            </a:r>
            <a:endParaRPr sz="1723"/>
          </a:p>
          <a:p>
            <a:pPr indent="-238511" lvl="0" marL="228600" rtl="0" algn="l">
              <a:lnSpc>
                <a:spcPct val="90000"/>
              </a:lnSpc>
              <a:spcBef>
                <a:spcPts val="1000"/>
              </a:spcBef>
              <a:spcAft>
                <a:spcPts val="0"/>
              </a:spcAft>
              <a:buClr>
                <a:schemeClr val="dk1"/>
              </a:buClr>
              <a:buSzPts val="1723"/>
              <a:buFont typeface="Noto Sans Symbols"/>
              <a:buChar char="⮚"/>
            </a:pPr>
            <a:r>
              <a:rPr lang="fr-FR" sz="1723"/>
              <a:t>Doit être attribué avant  de l'utiliser</a:t>
            </a:r>
            <a:endParaRPr sz="1223"/>
          </a:p>
          <a:p>
            <a:pPr indent="0" lvl="0" marL="0" rtl="0" algn="l">
              <a:lnSpc>
                <a:spcPct val="90000"/>
              </a:lnSpc>
              <a:spcBef>
                <a:spcPts val="1000"/>
              </a:spcBef>
              <a:spcAft>
                <a:spcPts val="0"/>
              </a:spcAft>
              <a:buNone/>
            </a:pPr>
            <a:r>
              <a:rPr lang="fr-FR" sz="1723"/>
              <a:t>Une variable créée à l'intérieur d'une fonction appartient à la </a:t>
            </a:r>
            <a:r>
              <a:rPr i="1" lang="fr-FR" sz="1723"/>
              <a:t>portée locale</a:t>
            </a:r>
            <a:r>
              <a:rPr lang="fr-FR" sz="1723"/>
              <a:t> de cette fonction et ne peut être utilisée qu'à l'intérieur de cette fonction.</a:t>
            </a:r>
            <a:endParaRPr sz="1223"/>
          </a:p>
          <a:p>
            <a:pPr indent="0" lvl="0" marL="0" rtl="0" algn="l">
              <a:lnSpc>
                <a:spcPct val="90000"/>
              </a:lnSpc>
              <a:spcBef>
                <a:spcPts val="1000"/>
              </a:spcBef>
              <a:spcAft>
                <a:spcPts val="0"/>
              </a:spcAft>
              <a:buNone/>
            </a:pPr>
            <a:r>
              <a:rPr lang="fr-FR" sz="1723"/>
              <a:t>Une variable créée dans le corps principal du code Python est une variable globale et appartient à la portée globale.</a:t>
            </a:r>
            <a:endParaRPr sz="1223"/>
          </a:p>
          <a:p>
            <a:pPr indent="0" lvl="0" marL="0" rtl="0" algn="l">
              <a:lnSpc>
                <a:spcPct val="90000"/>
              </a:lnSpc>
              <a:spcBef>
                <a:spcPts val="1000"/>
              </a:spcBef>
              <a:spcAft>
                <a:spcPts val="0"/>
              </a:spcAft>
              <a:buNone/>
            </a:pPr>
            <a:r>
              <a:rPr lang="fr-FR" sz="1723"/>
              <a:t>Les variables globales sont disponibles dans n'importe quelle portée, globale et locale.</a:t>
            </a:r>
            <a:endParaRPr sz="1223"/>
          </a:p>
          <a:p>
            <a:pPr indent="0" lvl="0" marL="0" rtl="0" algn="l">
              <a:lnSpc>
                <a:spcPct val="90000"/>
              </a:lnSpc>
              <a:spcBef>
                <a:spcPts val="1000"/>
              </a:spcBef>
              <a:spcAft>
                <a:spcPts val="0"/>
              </a:spcAft>
              <a:buClr>
                <a:schemeClr val="dk1"/>
              </a:buClr>
              <a:buSzPts val="3300"/>
              <a:buNone/>
            </a:pPr>
            <a:r>
              <a:t/>
            </a:r>
            <a:endParaRPr sz="3423"/>
          </a:p>
          <a:p>
            <a:pPr indent="-144145" lvl="0" marL="228600" rtl="0" algn="l">
              <a:lnSpc>
                <a:spcPct val="90000"/>
              </a:lnSpc>
              <a:spcBef>
                <a:spcPts val="1000"/>
              </a:spcBef>
              <a:spcAft>
                <a:spcPts val="0"/>
              </a:spcAft>
              <a:buClr>
                <a:schemeClr val="dk1"/>
              </a:buClr>
              <a:buSzPts val="2800"/>
              <a:buFont typeface="Noto Sans Symbols"/>
              <a:buNone/>
            </a:pPr>
            <a:r>
              <a:t/>
            </a:r>
            <a:endParaRPr sz="2400"/>
          </a:p>
          <a:p>
            <a:pPr indent="-144145" lvl="0" marL="228600" rtl="0" algn="l">
              <a:lnSpc>
                <a:spcPct val="90000"/>
              </a:lnSpc>
              <a:spcBef>
                <a:spcPts val="1000"/>
              </a:spcBef>
              <a:spcAft>
                <a:spcPts val="0"/>
              </a:spcAft>
              <a:buClr>
                <a:schemeClr val="dk1"/>
              </a:buClr>
              <a:buSzPts val="2800"/>
              <a:buFont typeface="Noto Sans Symbols"/>
              <a:buNone/>
            </a:pPr>
            <a:r>
              <a:t/>
            </a:r>
            <a:endParaRPr sz="2400"/>
          </a:p>
          <a:p>
            <a:pPr indent="-144145" lvl="0" marL="228600" rtl="0" algn="l">
              <a:lnSpc>
                <a:spcPct val="90000"/>
              </a:lnSpc>
              <a:spcBef>
                <a:spcPts val="1000"/>
              </a:spcBef>
              <a:spcAft>
                <a:spcPts val="0"/>
              </a:spcAft>
              <a:buClr>
                <a:schemeClr val="dk1"/>
              </a:buClr>
              <a:buSzPts val="2800"/>
              <a:buFont typeface="Noto Sans Symbols"/>
              <a:buNone/>
            </a:pPr>
            <a:r>
              <a:t/>
            </a:r>
            <a:endParaRPr/>
          </a:p>
        </p:txBody>
      </p:sp>
      <p:sp>
        <p:nvSpPr>
          <p:cNvPr id="239" name="Google Shape;239;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Les opérateurs et expressions</a:t>
            </a:r>
            <a:r>
              <a:rPr lang="fr-FR"/>
              <a:t>		</a:t>
            </a:r>
            <a:endParaRPr/>
          </a:p>
        </p:txBody>
      </p:sp>
      <p:sp>
        <p:nvSpPr>
          <p:cNvPr id="245" name="Google Shape;24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fr-FR"/>
              <a:t>Une expression est une combinaison de valeurs, de variables et d'opérateurs.</a:t>
            </a:r>
            <a:endParaRPr/>
          </a:p>
          <a:p>
            <a:pPr indent="0" lvl="0" marL="0" rtl="0" algn="l">
              <a:lnSpc>
                <a:spcPct val="90000"/>
              </a:lnSpc>
              <a:spcBef>
                <a:spcPts val="1000"/>
              </a:spcBef>
              <a:spcAft>
                <a:spcPts val="0"/>
              </a:spcAft>
              <a:buClr>
                <a:schemeClr val="dk1"/>
              </a:buClr>
              <a:buSzPts val="2800"/>
              <a:buNone/>
            </a:pPr>
            <a:r>
              <a:rPr lang="fr-FR"/>
              <a:t>Python a tellement d'opérateurs intégrés pour effectuer différentes opérations arithmétiques et logiques. Il en existe plusieurs types d'opérateurs en Python.</a:t>
            </a:r>
            <a:endParaRPr/>
          </a:p>
          <a:p>
            <a:pPr indent="0" lvl="0" marL="0" rtl="0" algn="l">
              <a:lnSpc>
                <a:spcPct val="90000"/>
              </a:lnSpc>
              <a:spcBef>
                <a:spcPts val="1000"/>
              </a:spcBef>
              <a:spcAft>
                <a:spcPts val="0"/>
              </a:spcAft>
              <a:buClr>
                <a:schemeClr val="dk1"/>
              </a:buClr>
              <a:buSzPts val="2800"/>
              <a:buNone/>
            </a:pPr>
            <a:r>
              <a:t/>
            </a:r>
            <a:endParaRPr/>
          </a:p>
        </p:txBody>
      </p:sp>
      <p:sp>
        <p:nvSpPr>
          <p:cNvPr id="246" name="Google Shape;246;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741218" y="226579"/>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fr-FR"/>
              <a:t>Opérateurs Arithmétiques </a:t>
            </a:r>
            <a:br>
              <a:rPr b="1" lang="fr-FR"/>
            </a:br>
            <a:br>
              <a:rPr lang="fr-FR"/>
            </a:br>
            <a:endParaRPr/>
          </a:p>
        </p:txBody>
      </p:sp>
      <p:pic>
        <p:nvPicPr>
          <p:cNvPr descr="Capture d’écran" id="252" name="Google Shape;252;p22"/>
          <p:cNvPicPr preferRelativeResize="0"/>
          <p:nvPr>
            <p:ph idx="1" type="body"/>
          </p:nvPr>
        </p:nvPicPr>
        <p:blipFill rotWithShape="1">
          <a:blip r:embed="rId3">
            <a:alphaModFix/>
          </a:blip>
          <a:srcRect b="0" l="0" r="0" t="0"/>
          <a:stretch/>
        </p:blipFill>
        <p:spPr>
          <a:xfrm>
            <a:off x="2029690" y="2189451"/>
            <a:ext cx="7938655" cy="3228109"/>
          </a:xfrm>
          <a:prstGeom prst="rect">
            <a:avLst/>
          </a:prstGeom>
          <a:noFill/>
          <a:ln>
            <a:noFill/>
          </a:ln>
        </p:spPr>
      </p:pic>
      <p:sp>
        <p:nvSpPr>
          <p:cNvPr id="253" name="Google Shape;253;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Opérateurs relationnels</a:t>
            </a:r>
            <a:endParaRPr/>
          </a:p>
        </p:txBody>
      </p:sp>
      <p:pic>
        <p:nvPicPr>
          <p:cNvPr descr="Capture d’écran" id="259" name="Google Shape;259;p23"/>
          <p:cNvPicPr preferRelativeResize="0"/>
          <p:nvPr>
            <p:ph idx="1" type="body"/>
          </p:nvPr>
        </p:nvPicPr>
        <p:blipFill rotWithShape="1">
          <a:blip r:embed="rId3">
            <a:alphaModFix/>
          </a:blip>
          <a:srcRect b="0" l="0" r="0" t="0"/>
          <a:stretch/>
        </p:blipFill>
        <p:spPr>
          <a:xfrm>
            <a:off x="3172691" y="1912959"/>
            <a:ext cx="6719455" cy="2791215"/>
          </a:xfrm>
          <a:prstGeom prst="rect">
            <a:avLst/>
          </a:prstGeom>
          <a:noFill/>
          <a:ln>
            <a:noFill/>
          </a:ln>
        </p:spPr>
      </p:pic>
      <p:sp>
        <p:nvSpPr>
          <p:cNvPr id="260" name="Google Shape;260;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Opérateurs au niveau du bit</a:t>
            </a:r>
            <a:endParaRPr/>
          </a:p>
        </p:txBody>
      </p:sp>
      <p:pic>
        <p:nvPicPr>
          <p:cNvPr descr="Capture d’écran" id="266" name="Google Shape;266;p24"/>
          <p:cNvPicPr preferRelativeResize="0"/>
          <p:nvPr>
            <p:ph idx="1" type="body"/>
          </p:nvPr>
        </p:nvPicPr>
        <p:blipFill rotWithShape="1">
          <a:blip r:embed="rId3">
            <a:alphaModFix/>
          </a:blip>
          <a:srcRect b="0" l="0" r="0" t="0"/>
          <a:stretch/>
        </p:blipFill>
        <p:spPr>
          <a:xfrm>
            <a:off x="1830200" y="1430500"/>
            <a:ext cx="9193800" cy="4501800"/>
          </a:xfrm>
          <a:prstGeom prst="rect">
            <a:avLst/>
          </a:prstGeom>
          <a:noFill/>
          <a:ln>
            <a:noFill/>
          </a:ln>
        </p:spPr>
      </p:pic>
      <p:sp>
        <p:nvSpPr>
          <p:cNvPr id="267" name="Google Shape;267;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Opérateurs d'affectation</a:t>
            </a:r>
            <a:endParaRPr/>
          </a:p>
        </p:txBody>
      </p:sp>
      <p:pic>
        <p:nvPicPr>
          <p:cNvPr descr="Capture d’écran" id="273" name="Google Shape;273;p25"/>
          <p:cNvPicPr preferRelativeResize="0"/>
          <p:nvPr>
            <p:ph idx="1" type="body"/>
          </p:nvPr>
        </p:nvPicPr>
        <p:blipFill rotWithShape="1">
          <a:blip r:embed="rId3">
            <a:alphaModFix/>
          </a:blip>
          <a:srcRect b="0" l="0" r="0" t="0"/>
          <a:stretch/>
        </p:blipFill>
        <p:spPr>
          <a:xfrm>
            <a:off x="2376054" y="1820656"/>
            <a:ext cx="7439891" cy="4001058"/>
          </a:xfrm>
          <a:prstGeom prst="rect">
            <a:avLst/>
          </a:prstGeom>
          <a:noFill/>
          <a:ln>
            <a:noFill/>
          </a:ln>
        </p:spPr>
      </p:pic>
      <p:sp>
        <p:nvSpPr>
          <p:cNvPr id="274" name="Google Shape;274;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Opérateurs d'identité</a:t>
            </a:r>
            <a:endParaRPr/>
          </a:p>
        </p:txBody>
      </p:sp>
      <p:pic>
        <p:nvPicPr>
          <p:cNvPr descr="Capture d’écran" id="280" name="Google Shape;280;p26"/>
          <p:cNvPicPr preferRelativeResize="0"/>
          <p:nvPr>
            <p:ph idx="1" type="body"/>
          </p:nvPr>
        </p:nvPicPr>
        <p:blipFill rotWithShape="1">
          <a:blip r:embed="rId3">
            <a:alphaModFix/>
          </a:blip>
          <a:srcRect b="0" l="0" r="0" t="0"/>
          <a:stretch/>
        </p:blipFill>
        <p:spPr>
          <a:xfrm>
            <a:off x="2745884" y="1981634"/>
            <a:ext cx="6966152" cy="2910765"/>
          </a:xfrm>
          <a:prstGeom prst="rect">
            <a:avLst/>
          </a:prstGeom>
          <a:noFill/>
          <a:ln>
            <a:noFill/>
          </a:ln>
        </p:spPr>
      </p:pic>
      <p:sp>
        <p:nvSpPr>
          <p:cNvPr id="281" name="Google Shape;281;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7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Introduction </a:t>
            </a:r>
            <a:endParaRPr b="1"/>
          </a:p>
        </p:txBody>
      </p:sp>
      <p:sp>
        <p:nvSpPr>
          <p:cNvPr id="96" name="Google Shape;96;p2"/>
          <p:cNvSpPr txBox="1"/>
          <p:nvPr>
            <p:ph idx="4294967295" type="body"/>
          </p:nvPr>
        </p:nvSpPr>
        <p:spPr>
          <a:xfrm>
            <a:off x="483350" y="948899"/>
            <a:ext cx="10515600" cy="49602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68531"/>
              <a:buNone/>
            </a:pPr>
            <a:r>
              <a:rPr b="1" lang="fr-FR" sz="4085"/>
              <a:t>Programmation</a:t>
            </a:r>
            <a:endParaRPr sz="4085"/>
          </a:p>
          <a:p>
            <a:pPr indent="0" lvl="0" marL="0" rtl="0" algn="l">
              <a:lnSpc>
                <a:spcPct val="150000"/>
              </a:lnSpc>
              <a:spcBef>
                <a:spcPts val="1000"/>
              </a:spcBef>
              <a:spcAft>
                <a:spcPts val="0"/>
              </a:spcAft>
              <a:buClr>
                <a:schemeClr val="dk1"/>
              </a:buClr>
              <a:buSzPct val="68531"/>
              <a:buNone/>
            </a:pPr>
            <a:r>
              <a:rPr lang="fr-FR" sz="4085"/>
              <a:t>La programmation est l’ensemble des activités destinées à la conception, la réalisation et la maintenance des programmes.</a:t>
            </a:r>
            <a:endParaRPr sz="4085"/>
          </a:p>
          <a:p>
            <a:pPr indent="0" lvl="0" marL="0" rtl="0" algn="l">
              <a:lnSpc>
                <a:spcPct val="150000"/>
              </a:lnSpc>
              <a:spcBef>
                <a:spcPts val="1000"/>
              </a:spcBef>
              <a:spcAft>
                <a:spcPts val="0"/>
              </a:spcAft>
              <a:buClr>
                <a:schemeClr val="dk1"/>
              </a:buClr>
              <a:buSzPct val="63475"/>
              <a:buNone/>
            </a:pPr>
            <a:r>
              <a:rPr b="1" lang="fr-FR" sz="4411"/>
              <a:t>Principe</a:t>
            </a:r>
            <a:r>
              <a:rPr lang="fr-FR" sz="4411"/>
              <a:t>: il s’agit de dire </a:t>
            </a:r>
            <a:r>
              <a:rPr lang="fr-FR" sz="4411"/>
              <a:t>à l'ordinateur</a:t>
            </a:r>
            <a:r>
              <a:rPr lang="fr-FR" sz="4411"/>
              <a:t> ce que vous voulez qu’il fasse. L’ordinateur ne comprenant pas le langage humain et l’homme ne pouvant s’exprimer dans le langage machine, il est ainsi nécessaire pour ce dernier, de recourir </a:t>
            </a:r>
            <a:r>
              <a:rPr lang="fr-FR" sz="4411"/>
              <a:t>à des</a:t>
            </a:r>
            <a:r>
              <a:rPr lang="fr-FR" sz="4411"/>
              <a:t> techniques lui permettant d’expliquer en détail à l’ordinateur ce qu’il doit faire. Pour ce faire, on utilise ce qu’on appelle un </a:t>
            </a:r>
            <a:r>
              <a:rPr b="1" lang="fr-FR" sz="4411">
                <a:solidFill>
                  <a:srgbClr val="FF0000"/>
                </a:solidFill>
              </a:rPr>
              <a:t>langage de programmation</a:t>
            </a:r>
            <a:endParaRPr/>
          </a:p>
        </p:txBody>
      </p:sp>
      <p:sp>
        <p:nvSpPr>
          <p:cNvPr id="97" name="Google Shape;97;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Opérateurs d'adhésion</a:t>
            </a:r>
            <a:endParaRPr/>
          </a:p>
        </p:txBody>
      </p:sp>
      <p:pic>
        <p:nvPicPr>
          <p:cNvPr descr="Capture d’écran" id="287" name="Google Shape;287;p27"/>
          <p:cNvPicPr preferRelativeResize="0"/>
          <p:nvPr>
            <p:ph idx="1" type="body"/>
          </p:nvPr>
        </p:nvPicPr>
        <p:blipFill rotWithShape="1">
          <a:blip r:embed="rId3">
            <a:alphaModFix/>
          </a:blip>
          <a:srcRect b="0" l="0" r="0" t="0"/>
          <a:stretch/>
        </p:blipFill>
        <p:spPr>
          <a:xfrm>
            <a:off x="3268026" y="2036619"/>
            <a:ext cx="6180773" cy="2278652"/>
          </a:xfrm>
          <a:prstGeom prst="rect">
            <a:avLst/>
          </a:prstGeom>
          <a:noFill/>
          <a:ln>
            <a:noFill/>
          </a:ln>
        </p:spPr>
      </p:pic>
      <p:sp>
        <p:nvSpPr>
          <p:cNvPr id="288" name="Google Shape;288;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Structures de données</a:t>
            </a:r>
            <a:endParaRPr b="1"/>
          </a:p>
        </p:txBody>
      </p:sp>
      <p:sp>
        <p:nvSpPr>
          <p:cNvPr id="294" name="Google Shape;294;p28"/>
          <p:cNvSpPr txBox="1"/>
          <p:nvPr>
            <p:ph idx="1" type="body"/>
          </p:nvPr>
        </p:nvSpPr>
        <p:spPr>
          <a:xfrm>
            <a:off x="1101437" y="2075007"/>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fr-FR"/>
              <a:t>En Python, les structures de données offrent une plus grande flexibilité dans le stockage de différents types de données et un traitement plus rapide dans l'environnement python.</a:t>
            </a:r>
            <a:endParaRPr/>
          </a:p>
          <a:p>
            <a:pPr indent="0" lvl="0" marL="0" rtl="0" algn="l">
              <a:lnSpc>
                <a:spcPct val="90000"/>
              </a:lnSpc>
              <a:spcBef>
                <a:spcPts val="1000"/>
              </a:spcBef>
              <a:spcAft>
                <a:spcPts val="0"/>
              </a:spcAft>
              <a:buClr>
                <a:schemeClr val="dk1"/>
              </a:buClr>
              <a:buSzPct val="100000"/>
              <a:buNone/>
            </a:pPr>
            <a:r>
              <a:rPr lang="fr-FR"/>
              <a:t>Il existe quatre types de données de collecte dans le langage de programmation Python :</a:t>
            </a:r>
            <a:endParaRPr/>
          </a:p>
          <a:p>
            <a:pPr indent="-228600" lvl="0" marL="228600" rtl="0" algn="l">
              <a:lnSpc>
                <a:spcPct val="90000"/>
              </a:lnSpc>
              <a:spcBef>
                <a:spcPts val="1000"/>
              </a:spcBef>
              <a:spcAft>
                <a:spcPts val="0"/>
              </a:spcAft>
              <a:buClr>
                <a:schemeClr val="dk1"/>
              </a:buClr>
              <a:buSzPct val="100000"/>
              <a:buFont typeface="Noto Sans Symbols"/>
              <a:buChar char="⮚"/>
            </a:pPr>
            <a:r>
              <a:rPr b="1" lang="fr-FR"/>
              <a:t>Liste</a:t>
            </a:r>
            <a:r>
              <a:rPr lang="fr-FR"/>
              <a:t> est une collection ordonnée et modifiable. Autorise les membres en double.</a:t>
            </a:r>
            <a:endParaRPr/>
          </a:p>
          <a:p>
            <a:pPr indent="-228600" lvl="0" marL="228600" rtl="0" algn="l">
              <a:lnSpc>
                <a:spcPct val="90000"/>
              </a:lnSpc>
              <a:spcBef>
                <a:spcPts val="1000"/>
              </a:spcBef>
              <a:spcAft>
                <a:spcPts val="0"/>
              </a:spcAft>
              <a:buClr>
                <a:schemeClr val="dk1"/>
              </a:buClr>
              <a:buSzPct val="100000"/>
              <a:buFont typeface="Noto Sans Symbols"/>
              <a:buChar char="⮚"/>
            </a:pPr>
            <a:r>
              <a:rPr b="1" lang="fr-FR"/>
              <a:t>Tuple</a:t>
            </a:r>
            <a:r>
              <a:rPr lang="fr-FR"/>
              <a:t> est une collection ordonnée et immuable. Autorise les membres en double.</a:t>
            </a:r>
            <a:endParaRPr/>
          </a:p>
          <a:p>
            <a:pPr indent="-228600" lvl="0" marL="228600" rtl="0" algn="l">
              <a:lnSpc>
                <a:spcPct val="90000"/>
              </a:lnSpc>
              <a:spcBef>
                <a:spcPts val="1000"/>
              </a:spcBef>
              <a:spcAft>
                <a:spcPts val="0"/>
              </a:spcAft>
              <a:buClr>
                <a:schemeClr val="dk1"/>
              </a:buClr>
              <a:buSzPct val="100000"/>
              <a:buFont typeface="Noto Sans Symbols"/>
              <a:buChar char="⮚"/>
            </a:pPr>
            <a:r>
              <a:rPr b="1" lang="fr-FR"/>
              <a:t>Set </a:t>
            </a:r>
            <a:r>
              <a:rPr lang="fr-FR"/>
              <a:t>(Ensemble) est une collection non ordonnée, non modifiable et non indexée. Aucun membre en double.</a:t>
            </a:r>
            <a:endParaRPr/>
          </a:p>
          <a:p>
            <a:pPr indent="-228600" lvl="0" marL="228600" rtl="0" algn="l">
              <a:lnSpc>
                <a:spcPct val="90000"/>
              </a:lnSpc>
              <a:spcBef>
                <a:spcPts val="1000"/>
              </a:spcBef>
              <a:spcAft>
                <a:spcPts val="0"/>
              </a:spcAft>
              <a:buClr>
                <a:schemeClr val="dk1"/>
              </a:buClr>
              <a:buSzPct val="100000"/>
              <a:buFont typeface="Noto Sans Symbols"/>
              <a:buChar char="⮚"/>
            </a:pPr>
            <a:r>
              <a:rPr b="1" lang="fr-FR"/>
              <a:t>Dictionnaire</a:t>
            </a:r>
            <a:r>
              <a:rPr lang="fr-FR"/>
              <a:t> est une collection ordonnée et modifiable. Aucun membre en double.</a:t>
            </a:r>
            <a:endParaRPr/>
          </a:p>
          <a:p>
            <a:pPr indent="0" lvl="0" marL="0" rtl="0" algn="l">
              <a:lnSpc>
                <a:spcPct val="90000"/>
              </a:lnSpc>
              <a:spcBef>
                <a:spcPts val="1000"/>
              </a:spcBef>
              <a:spcAft>
                <a:spcPts val="0"/>
              </a:spcAft>
              <a:buClr>
                <a:schemeClr val="dk1"/>
              </a:buClr>
              <a:buSzPct val="100000"/>
              <a:buNone/>
            </a:pPr>
            <a:br>
              <a:rPr lang="fr-FR"/>
            </a:br>
            <a:endParaRPr/>
          </a:p>
          <a:p>
            <a:pPr indent="-77470" lvl="0" marL="228600" rtl="0" algn="l">
              <a:lnSpc>
                <a:spcPct val="90000"/>
              </a:lnSpc>
              <a:spcBef>
                <a:spcPts val="1000"/>
              </a:spcBef>
              <a:spcAft>
                <a:spcPts val="0"/>
              </a:spcAft>
              <a:buClr>
                <a:schemeClr val="dk1"/>
              </a:buClr>
              <a:buSzPct val="100000"/>
              <a:buFont typeface="Noto Sans Symbols"/>
              <a:buNone/>
            </a:pPr>
            <a:r>
              <a:t/>
            </a:r>
            <a:endParaRPr/>
          </a:p>
        </p:txBody>
      </p:sp>
      <p:sp>
        <p:nvSpPr>
          <p:cNvPr id="295" name="Google Shape;295;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699655" y="478631"/>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Les boucles</a:t>
            </a:r>
            <a:endParaRPr b="1"/>
          </a:p>
        </p:txBody>
      </p:sp>
      <p:sp>
        <p:nvSpPr>
          <p:cNvPr id="301" name="Google Shape;30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fr-FR"/>
              <a:t>Le langage de programmation Python fournit les types de boucles suivants qui diffèrent par leur syntaxe et leur temps de vérification des conditions. On distingue : </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t>La boucle while :</a:t>
            </a:r>
            <a:endParaRPr/>
          </a:p>
          <a:p>
            <a:pPr indent="0" lvl="0" marL="0" rtl="0" algn="l">
              <a:lnSpc>
                <a:spcPct val="90000"/>
              </a:lnSpc>
              <a:spcBef>
                <a:spcPts val="1000"/>
              </a:spcBef>
              <a:spcAft>
                <a:spcPts val="0"/>
              </a:spcAft>
              <a:buClr>
                <a:schemeClr val="dk1"/>
              </a:buClr>
              <a:buSzPts val="2800"/>
              <a:buNone/>
            </a:pPr>
            <a:r>
              <a:rPr lang="fr-FR"/>
              <a:t>	Syntaxe : </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t>La boucle for :</a:t>
            </a:r>
            <a:endParaRPr/>
          </a:p>
          <a:p>
            <a:pPr indent="0" lvl="0" marL="0" rtl="0" algn="l">
              <a:lnSpc>
                <a:spcPct val="90000"/>
              </a:lnSpc>
              <a:spcBef>
                <a:spcPts val="1000"/>
              </a:spcBef>
              <a:spcAft>
                <a:spcPts val="0"/>
              </a:spcAft>
              <a:buClr>
                <a:schemeClr val="dk1"/>
              </a:buClr>
              <a:buSzPts val="2800"/>
              <a:buNone/>
            </a:pPr>
            <a:r>
              <a:rPr lang="fr-FR"/>
              <a:t>	Syntaxe : </a:t>
            </a:r>
            <a:endParaRPr/>
          </a:p>
        </p:txBody>
      </p:sp>
      <p:sp>
        <p:nvSpPr>
          <p:cNvPr id="302" name="Google Shape;302;p29"/>
          <p:cNvSpPr/>
          <p:nvPr/>
        </p:nvSpPr>
        <p:spPr>
          <a:xfrm>
            <a:off x="3269673" y="3608965"/>
            <a:ext cx="3546763" cy="582182"/>
          </a:xfrm>
          <a:prstGeom prst="rect">
            <a:avLst/>
          </a:prstGeom>
          <a:noFill/>
          <a:ln>
            <a:noFill/>
          </a:ln>
        </p:spPr>
        <p:txBody>
          <a:bodyPr anchorCtr="0" anchor="ctr" bIns="88850" lIns="0" spcFirstLastPara="1" rIns="0" wrap="square" tIns="0">
            <a:spAutoFit/>
          </a:bodyPr>
          <a:lstStyle/>
          <a:p>
            <a:pPr indent="0" lvl="0" marL="0" marR="0" rtl="0" algn="l">
              <a:lnSpc>
                <a:spcPct val="100000"/>
              </a:lnSpc>
              <a:spcBef>
                <a:spcPts val="0"/>
              </a:spcBef>
              <a:spcAft>
                <a:spcPts val="0"/>
              </a:spcAft>
              <a:buClr>
                <a:srgbClr val="273239"/>
              </a:buClr>
              <a:buSzPts val="1600"/>
              <a:buFont typeface="Consolas"/>
              <a:buNone/>
            </a:pPr>
            <a:r>
              <a:rPr b="0" i="0" lang="fr-FR" sz="1600" u="none" cap="none" strike="noStrike">
                <a:solidFill>
                  <a:srgbClr val="273239"/>
                </a:solidFill>
                <a:latin typeface="Consolas"/>
                <a:ea typeface="Consolas"/>
                <a:cs typeface="Consolas"/>
                <a:sym typeface="Consolas"/>
              </a:rPr>
              <a:t>while expression : </a:t>
            </a:r>
            <a:endParaRPr/>
          </a:p>
          <a:p>
            <a:pPr indent="0" lvl="0" marL="0" marR="0" rtl="0" algn="l">
              <a:lnSpc>
                <a:spcPct val="100000"/>
              </a:lnSpc>
              <a:spcBef>
                <a:spcPts val="0"/>
              </a:spcBef>
              <a:spcAft>
                <a:spcPts val="0"/>
              </a:spcAft>
              <a:buClr>
                <a:srgbClr val="273239"/>
              </a:buClr>
              <a:buSzPts val="1600"/>
              <a:buFont typeface="Consolas"/>
              <a:buNone/>
            </a:pPr>
            <a:r>
              <a:rPr b="0" i="0" lang="fr-FR" sz="1600" u="none" cap="none" strike="noStrike">
                <a:solidFill>
                  <a:srgbClr val="273239"/>
                </a:solidFill>
                <a:latin typeface="Consolas"/>
                <a:ea typeface="Consolas"/>
                <a:cs typeface="Consolas"/>
                <a:sym typeface="Consolas"/>
              </a:rPr>
              <a:t>  déclaration(s)</a:t>
            </a:r>
            <a:r>
              <a:rPr b="0" i="0" lang="fr-FR" sz="1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Arial"/>
              <a:ea typeface="Arial"/>
              <a:cs typeface="Arial"/>
              <a:sym typeface="Arial"/>
            </a:endParaRPr>
          </a:p>
        </p:txBody>
      </p:sp>
      <p:sp>
        <p:nvSpPr>
          <p:cNvPr id="303" name="Google Shape;303;p29"/>
          <p:cNvSpPr/>
          <p:nvPr/>
        </p:nvSpPr>
        <p:spPr>
          <a:xfrm>
            <a:off x="3224646" y="4725919"/>
            <a:ext cx="4090554" cy="459072"/>
          </a:xfrm>
          <a:prstGeom prst="rect">
            <a:avLst/>
          </a:prstGeom>
          <a:noFill/>
          <a:ln>
            <a:noFill/>
          </a:ln>
        </p:spPr>
        <p:txBody>
          <a:bodyPr anchorCtr="0" anchor="ctr" bIns="88850" lIns="0" spcFirstLastPara="1" rIns="0" wrap="square" tIns="0">
            <a:spAutoFit/>
          </a:bodyPr>
          <a:lstStyle/>
          <a:p>
            <a:pPr indent="0" lvl="0" marL="0" marR="0" rtl="0" algn="l">
              <a:lnSpc>
                <a:spcPct val="100000"/>
              </a:lnSpc>
              <a:spcBef>
                <a:spcPts val="0"/>
              </a:spcBef>
              <a:spcAft>
                <a:spcPts val="0"/>
              </a:spcAft>
              <a:buClr>
                <a:srgbClr val="273239"/>
              </a:buClr>
              <a:buSzPts val="1200"/>
              <a:buFont typeface="Consolas"/>
              <a:buNone/>
            </a:pPr>
            <a:r>
              <a:rPr b="0" i="0" lang="fr-FR" sz="1200" u="none" cap="none" strike="noStrike">
                <a:solidFill>
                  <a:srgbClr val="273239"/>
                </a:solidFill>
                <a:latin typeface="Consolas"/>
                <a:ea typeface="Consolas"/>
                <a:cs typeface="Consolas"/>
                <a:sym typeface="Consolas"/>
              </a:rPr>
              <a:t>For iterator_var dans l'ordre : </a:t>
            </a:r>
            <a:endParaRPr/>
          </a:p>
          <a:p>
            <a:pPr indent="0" lvl="0" marL="0" marR="0" rtl="0" algn="l">
              <a:lnSpc>
                <a:spcPct val="100000"/>
              </a:lnSpc>
              <a:spcBef>
                <a:spcPts val="0"/>
              </a:spcBef>
              <a:spcAft>
                <a:spcPts val="0"/>
              </a:spcAft>
              <a:buClr>
                <a:srgbClr val="273239"/>
              </a:buClr>
              <a:buSzPts val="1200"/>
              <a:buFont typeface="Consolas"/>
              <a:buNone/>
            </a:pPr>
            <a:r>
              <a:rPr b="0" i="0" lang="fr-FR" sz="1200" u="none" cap="none" strike="noStrike">
                <a:solidFill>
                  <a:srgbClr val="273239"/>
                </a:solidFill>
                <a:latin typeface="Consolas"/>
                <a:ea typeface="Consolas"/>
                <a:cs typeface="Consolas"/>
                <a:sym typeface="Consolas"/>
              </a:rPr>
              <a:t>    déclaration(s)</a:t>
            </a:r>
            <a:r>
              <a:rPr b="0" i="0" lang="fr-FR"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304" name="Google Shape;304;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Les conditions</a:t>
            </a:r>
            <a:endParaRPr b="1"/>
          </a:p>
        </p:txBody>
      </p:sp>
      <p:sp>
        <p:nvSpPr>
          <p:cNvPr id="310" name="Google Shape;310;p30"/>
          <p:cNvSpPr txBox="1"/>
          <p:nvPr>
            <p:ph idx="1" type="body"/>
          </p:nvPr>
        </p:nvSpPr>
        <p:spPr>
          <a:xfrm>
            <a:off x="838200" y="1825625"/>
            <a:ext cx="10515600" cy="46444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fr-FR" sz="2000"/>
              <a:t>Les conditions peuvent être utilisées de plusieurs manières, le plus souvent dans </a:t>
            </a:r>
            <a:r>
              <a:rPr lang="fr-FR" sz="2000"/>
              <a:t>des instructions</a:t>
            </a:r>
            <a:r>
              <a:rPr lang="fr-FR" sz="2000"/>
              <a:t> </a:t>
            </a:r>
            <a:r>
              <a:rPr lang="fr-FR" sz="2000"/>
              <a:t>if et</a:t>
            </a:r>
            <a:r>
              <a:rPr lang="fr-FR" sz="2000"/>
              <a:t> des boucles.</a:t>
            </a:r>
            <a:endParaRPr/>
          </a:p>
          <a:p>
            <a:pPr indent="0" lvl="0" marL="0" rtl="0" algn="l">
              <a:lnSpc>
                <a:spcPct val="90000"/>
              </a:lnSpc>
              <a:spcBef>
                <a:spcPts val="1000"/>
              </a:spcBef>
              <a:spcAft>
                <a:spcPts val="0"/>
              </a:spcAft>
              <a:buClr>
                <a:schemeClr val="dk1"/>
              </a:buClr>
              <a:buSzPts val="2000"/>
              <a:buNone/>
            </a:pPr>
            <a:r>
              <a:rPr lang="fr-FR" sz="2000"/>
              <a:t>Une "instruction if" est écrite à l'aide du mot- clé if .</a:t>
            </a:r>
            <a:endParaRPr/>
          </a:p>
          <a:p>
            <a:pPr indent="0" lvl="0" marL="0" rtl="0" algn="l">
              <a:lnSpc>
                <a:spcPct val="90000"/>
              </a:lnSpc>
              <a:spcBef>
                <a:spcPts val="1000"/>
              </a:spcBef>
              <a:spcAft>
                <a:spcPts val="0"/>
              </a:spcAft>
              <a:buClr>
                <a:schemeClr val="dk1"/>
              </a:buClr>
              <a:buSzPts val="2000"/>
              <a:buNone/>
            </a:pPr>
            <a:r>
              <a:rPr lang="fr-FR" sz="2000"/>
              <a:t>Le mot-clé elif est une façon python de dire "si les conditions précédentes n'étaient pas vraies, alors essayez cette condition".</a:t>
            </a:r>
            <a:endParaRPr/>
          </a:p>
          <a:p>
            <a:pPr indent="0" lvl="0" marL="0" rtl="0" algn="l">
              <a:lnSpc>
                <a:spcPct val="90000"/>
              </a:lnSpc>
              <a:spcBef>
                <a:spcPts val="1000"/>
              </a:spcBef>
              <a:spcAft>
                <a:spcPts val="0"/>
              </a:spcAft>
              <a:buClr>
                <a:schemeClr val="dk1"/>
              </a:buClr>
              <a:buSzPts val="2000"/>
              <a:buNone/>
            </a:pPr>
            <a:r>
              <a:rPr lang="fr-FR" sz="2000"/>
              <a:t>Le mot-clé else intercepte tout ce qui n'est pas intercepté par les conditions précédentes.</a:t>
            </a:r>
            <a:endParaRPr/>
          </a:p>
          <a:p>
            <a:pPr indent="0" lvl="0" marL="0" rtl="0" algn="l">
              <a:lnSpc>
                <a:spcPct val="90000"/>
              </a:lnSpc>
              <a:spcBef>
                <a:spcPts val="1000"/>
              </a:spcBef>
              <a:spcAft>
                <a:spcPts val="0"/>
              </a:spcAft>
              <a:buClr>
                <a:schemeClr val="dk1"/>
              </a:buClr>
              <a:buSzPts val="2000"/>
              <a:buNone/>
            </a:pPr>
            <a:r>
              <a:rPr lang="fr-FR" sz="2000"/>
              <a:t>Syntaxe :</a:t>
            </a:r>
            <a:endParaRPr sz="2000"/>
          </a:p>
          <a:p>
            <a:pPr indent="0" lvl="0" marL="0" rtl="0" algn="l">
              <a:lnSpc>
                <a:spcPct val="90000"/>
              </a:lnSpc>
              <a:spcBef>
                <a:spcPts val="1000"/>
              </a:spcBef>
              <a:spcAft>
                <a:spcPts val="0"/>
              </a:spcAft>
              <a:buClr>
                <a:schemeClr val="dk1"/>
              </a:buClr>
              <a:buSzPts val="2800"/>
              <a:buNone/>
            </a:pPr>
            <a:r>
              <a:t/>
            </a:r>
            <a:endParaRPr/>
          </a:p>
        </p:txBody>
      </p:sp>
      <p:graphicFrame>
        <p:nvGraphicFramePr>
          <p:cNvPr id="311" name="Google Shape;311;p30"/>
          <p:cNvGraphicFramePr/>
          <p:nvPr/>
        </p:nvGraphicFramePr>
        <p:xfrm>
          <a:off x="2032000" y="4001294"/>
          <a:ext cx="3000000" cy="3000000"/>
        </p:xfrm>
        <a:graphic>
          <a:graphicData uri="http://schemas.openxmlformats.org/drawingml/2006/table">
            <a:tbl>
              <a:tblPr bandRow="1" firstRow="1">
                <a:noFill/>
                <a:tableStyleId>{DC822478-D05A-4670-B917-6F78DDB9D833}</a:tableStyleId>
              </a:tblPr>
              <a:tblGrid>
                <a:gridCol w="8128000"/>
              </a:tblGrid>
              <a:tr h="370850">
                <a:tc>
                  <a:txBody>
                    <a:bodyPr/>
                    <a:lstStyle/>
                    <a:p>
                      <a:pPr indent="0" lvl="0" marL="0" marR="0" rtl="0" algn="l">
                        <a:spcBef>
                          <a:spcPts val="0"/>
                        </a:spcBef>
                        <a:spcAft>
                          <a:spcPts val="0"/>
                        </a:spcAft>
                        <a:buNone/>
                      </a:pPr>
                      <a:r>
                        <a:rPr b="0" i="0" lang="fr-FR" sz="1800">
                          <a:solidFill>
                            <a:schemeClr val="lt1"/>
                          </a:solidFill>
                          <a:latin typeface="Calibri"/>
                          <a:ea typeface="Calibri"/>
                          <a:cs typeface="Calibri"/>
                          <a:sym typeface="Calibri"/>
                        </a:rPr>
                        <a:t>a = 200</a:t>
                      </a:r>
                      <a:br>
                        <a:rPr lang="fr-FR" sz="1800"/>
                      </a:br>
                      <a:r>
                        <a:rPr b="0" i="0" lang="fr-FR" sz="1800">
                          <a:solidFill>
                            <a:schemeClr val="lt1"/>
                          </a:solidFill>
                          <a:latin typeface="Calibri"/>
                          <a:ea typeface="Calibri"/>
                          <a:cs typeface="Calibri"/>
                          <a:sym typeface="Calibri"/>
                        </a:rPr>
                        <a:t>b = 33</a:t>
                      </a:r>
                      <a:br>
                        <a:rPr lang="fr-FR" sz="1800"/>
                      </a:br>
                      <a:r>
                        <a:rPr b="0" i="0" lang="fr-FR" sz="1800">
                          <a:solidFill>
                            <a:schemeClr val="lt1"/>
                          </a:solidFill>
                          <a:latin typeface="Calibri"/>
                          <a:ea typeface="Calibri"/>
                          <a:cs typeface="Calibri"/>
                          <a:sym typeface="Calibri"/>
                        </a:rPr>
                        <a:t>if b &gt; a:</a:t>
                      </a:r>
                      <a:br>
                        <a:rPr lang="fr-FR" sz="1800"/>
                      </a:br>
                      <a:r>
                        <a:rPr b="0" i="0" lang="fr-FR" sz="1800">
                          <a:solidFill>
                            <a:schemeClr val="lt1"/>
                          </a:solidFill>
                          <a:latin typeface="Calibri"/>
                          <a:ea typeface="Calibri"/>
                          <a:cs typeface="Calibri"/>
                          <a:sym typeface="Calibri"/>
                        </a:rPr>
                        <a:t>    print("b est</a:t>
                      </a:r>
                      <a:r>
                        <a:rPr b="0" i="0" lang="fr-FR" sz="1800">
                          <a:solidFill>
                            <a:schemeClr val="lt1"/>
                          </a:solidFill>
                          <a:latin typeface="Calibri"/>
                          <a:ea typeface="Calibri"/>
                          <a:cs typeface="Calibri"/>
                          <a:sym typeface="Calibri"/>
                        </a:rPr>
                        <a:t> supérieur à</a:t>
                      </a:r>
                      <a:r>
                        <a:rPr b="0" i="0" lang="fr-FR" sz="1800">
                          <a:solidFill>
                            <a:schemeClr val="lt1"/>
                          </a:solidFill>
                          <a:latin typeface="Calibri"/>
                          <a:ea typeface="Calibri"/>
                          <a:cs typeface="Calibri"/>
                          <a:sym typeface="Calibri"/>
                        </a:rPr>
                        <a:t> a")</a:t>
                      </a:r>
                      <a:br>
                        <a:rPr lang="fr-FR" sz="1800"/>
                      </a:br>
                      <a:r>
                        <a:rPr b="0" i="0" lang="fr-FR" sz="1800">
                          <a:solidFill>
                            <a:schemeClr val="lt1"/>
                          </a:solidFill>
                          <a:latin typeface="Calibri"/>
                          <a:ea typeface="Calibri"/>
                          <a:cs typeface="Calibri"/>
                          <a:sym typeface="Calibri"/>
                        </a:rPr>
                        <a:t>elif a == b:</a:t>
                      </a:r>
                      <a:br>
                        <a:rPr lang="fr-FR" sz="1800"/>
                      </a:br>
                      <a:r>
                        <a:rPr b="0" i="0" lang="fr-FR" sz="1800">
                          <a:solidFill>
                            <a:schemeClr val="lt1"/>
                          </a:solidFill>
                          <a:latin typeface="Calibri"/>
                          <a:ea typeface="Calibri"/>
                          <a:cs typeface="Calibri"/>
                          <a:sym typeface="Calibri"/>
                        </a:rPr>
                        <a:t>    print("a et</a:t>
                      </a:r>
                      <a:r>
                        <a:rPr b="0" i="0" lang="fr-FR" sz="1800">
                          <a:solidFill>
                            <a:schemeClr val="lt1"/>
                          </a:solidFill>
                          <a:latin typeface="Calibri"/>
                          <a:ea typeface="Calibri"/>
                          <a:cs typeface="Calibri"/>
                          <a:sym typeface="Calibri"/>
                        </a:rPr>
                        <a:t> </a:t>
                      </a:r>
                      <a:r>
                        <a:rPr b="0" i="0" lang="fr-FR" sz="1800">
                          <a:solidFill>
                            <a:schemeClr val="lt1"/>
                          </a:solidFill>
                          <a:latin typeface="Calibri"/>
                          <a:ea typeface="Calibri"/>
                          <a:cs typeface="Calibri"/>
                          <a:sym typeface="Calibri"/>
                        </a:rPr>
                        <a:t>b sont</a:t>
                      </a:r>
                      <a:r>
                        <a:rPr b="0" i="0" lang="fr-FR" sz="1800">
                          <a:solidFill>
                            <a:schemeClr val="lt1"/>
                          </a:solidFill>
                          <a:latin typeface="Calibri"/>
                          <a:ea typeface="Calibri"/>
                          <a:cs typeface="Calibri"/>
                          <a:sym typeface="Calibri"/>
                        </a:rPr>
                        <a:t> égaux</a:t>
                      </a:r>
                      <a:r>
                        <a:rPr b="0" i="0" lang="fr-FR" sz="1800">
                          <a:solidFill>
                            <a:schemeClr val="lt1"/>
                          </a:solidFill>
                          <a:latin typeface="Calibri"/>
                          <a:ea typeface="Calibri"/>
                          <a:cs typeface="Calibri"/>
                          <a:sym typeface="Calibri"/>
                        </a:rPr>
                        <a:t>")</a:t>
                      </a:r>
                      <a:br>
                        <a:rPr lang="fr-FR" sz="1800"/>
                      </a:br>
                      <a:r>
                        <a:rPr b="0" i="0" lang="fr-FR" sz="1800">
                          <a:solidFill>
                            <a:schemeClr val="lt1"/>
                          </a:solidFill>
                          <a:latin typeface="Calibri"/>
                          <a:ea typeface="Calibri"/>
                          <a:cs typeface="Calibri"/>
                          <a:sym typeface="Calibri"/>
                        </a:rPr>
                        <a:t>else:</a:t>
                      </a:r>
                      <a:br>
                        <a:rPr lang="fr-FR" sz="1800"/>
                      </a:br>
                      <a:r>
                        <a:rPr b="0" i="0" lang="fr-FR" sz="1800">
                          <a:solidFill>
                            <a:schemeClr val="lt1"/>
                          </a:solidFill>
                          <a:latin typeface="Calibri"/>
                          <a:ea typeface="Calibri"/>
                          <a:cs typeface="Calibri"/>
                          <a:sym typeface="Calibri"/>
                        </a:rPr>
                        <a:t>    print("a est</a:t>
                      </a:r>
                      <a:r>
                        <a:rPr b="0" i="0" lang="fr-FR" sz="1800">
                          <a:solidFill>
                            <a:schemeClr val="lt1"/>
                          </a:solidFill>
                          <a:latin typeface="Calibri"/>
                          <a:ea typeface="Calibri"/>
                          <a:cs typeface="Calibri"/>
                          <a:sym typeface="Calibri"/>
                        </a:rPr>
                        <a:t> supérieur à</a:t>
                      </a:r>
                      <a:r>
                        <a:rPr b="0" i="0" lang="fr-FR" sz="1800">
                          <a:solidFill>
                            <a:schemeClr val="lt1"/>
                          </a:solidFill>
                          <a:latin typeface="Calibri"/>
                          <a:ea typeface="Calibri"/>
                          <a:cs typeface="Calibri"/>
                          <a:sym typeface="Calibri"/>
                        </a:rPr>
                        <a:t> b")</a:t>
                      </a:r>
                      <a:endParaRPr sz="1800"/>
                    </a:p>
                  </a:txBody>
                  <a:tcPr marT="45725" marB="45725" marR="91450" marL="91450">
                    <a:solidFill>
                      <a:schemeClr val="dk1"/>
                    </a:solidFill>
                  </a:tcPr>
                </a:tc>
              </a:tr>
            </a:tbl>
          </a:graphicData>
        </a:graphic>
      </p:graphicFrame>
      <p:sp>
        <p:nvSpPr>
          <p:cNvPr id="312" name="Google Shape;312;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Les fonctions</a:t>
            </a:r>
            <a:endParaRPr b="1"/>
          </a:p>
        </p:txBody>
      </p:sp>
      <p:sp>
        <p:nvSpPr>
          <p:cNvPr id="318" name="Google Shape;318;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fr-FR"/>
              <a:t>Une fonction est un bloc de code qui ne s'exécute que lorsqu'elle est appelée.</a:t>
            </a:r>
            <a:endParaRPr/>
          </a:p>
          <a:p>
            <a:pPr indent="0" lvl="0" marL="0" rtl="0" algn="l">
              <a:lnSpc>
                <a:spcPct val="90000"/>
              </a:lnSpc>
              <a:spcBef>
                <a:spcPts val="1000"/>
              </a:spcBef>
              <a:spcAft>
                <a:spcPts val="0"/>
              </a:spcAft>
              <a:buClr>
                <a:schemeClr val="dk1"/>
              </a:buClr>
              <a:buSzPct val="100000"/>
              <a:buNone/>
            </a:pPr>
            <a:r>
              <a:rPr lang="fr-FR"/>
              <a:t>Dans une fonction, vous pouvez transmettre des données, appelées paramètres.</a:t>
            </a:r>
            <a:endParaRPr/>
          </a:p>
          <a:p>
            <a:pPr indent="0" lvl="0" marL="0" rtl="0" algn="l">
              <a:lnSpc>
                <a:spcPct val="90000"/>
              </a:lnSpc>
              <a:spcBef>
                <a:spcPts val="1000"/>
              </a:spcBef>
              <a:spcAft>
                <a:spcPts val="0"/>
              </a:spcAft>
              <a:buClr>
                <a:schemeClr val="dk1"/>
              </a:buClr>
              <a:buSzPct val="100000"/>
              <a:buNone/>
            </a:pPr>
            <a:r>
              <a:rPr lang="fr-FR"/>
              <a:t>Elle peut aussi renvoyer des données en conséquence.</a:t>
            </a:r>
            <a:endParaRPr/>
          </a:p>
          <a:p>
            <a:pPr indent="-228600" lvl="0" marL="228600" rtl="0" algn="l">
              <a:lnSpc>
                <a:spcPct val="90000"/>
              </a:lnSpc>
              <a:spcBef>
                <a:spcPts val="1000"/>
              </a:spcBef>
              <a:spcAft>
                <a:spcPts val="0"/>
              </a:spcAft>
              <a:buClr>
                <a:schemeClr val="dk1"/>
              </a:buClr>
              <a:buSzPct val="100000"/>
              <a:buFont typeface="Noto Sans Symbols"/>
              <a:buChar char="⮚"/>
            </a:pPr>
            <a:r>
              <a:rPr lang="fr-FR"/>
              <a:t>En Python, une fonction est définie à l'aide du mot-clé </a:t>
            </a:r>
            <a:r>
              <a:rPr lang="fr-FR" sz="3016">
                <a:solidFill>
                  <a:srgbClr val="FF0000"/>
                </a:solidFill>
              </a:rPr>
              <a:t>def</a:t>
            </a:r>
            <a:r>
              <a:rPr lang="fr-FR"/>
              <a:t>.</a:t>
            </a:r>
            <a:endParaRPr/>
          </a:p>
          <a:p>
            <a:pPr indent="-228600" lvl="0" marL="228600" rtl="0" algn="l">
              <a:lnSpc>
                <a:spcPct val="90000"/>
              </a:lnSpc>
              <a:spcBef>
                <a:spcPts val="1000"/>
              </a:spcBef>
              <a:spcAft>
                <a:spcPts val="0"/>
              </a:spcAft>
              <a:buClr>
                <a:schemeClr val="dk1"/>
              </a:buClr>
              <a:buSzPct val="100000"/>
              <a:buFont typeface="Noto Sans Symbols"/>
              <a:buChar char="⮚"/>
            </a:pPr>
            <a:r>
              <a:rPr lang="fr-FR"/>
              <a:t>Pour appeler une fonction, utilisez le nom de la fonction suivi de parenthèses.</a:t>
            </a:r>
            <a:endParaRPr/>
          </a:p>
          <a:p>
            <a:pPr indent="0" lvl="0" marL="0" rtl="0" algn="l">
              <a:lnSpc>
                <a:spcPct val="90000"/>
              </a:lnSpc>
              <a:spcBef>
                <a:spcPts val="1000"/>
              </a:spcBef>
              <a:spcAft>
                <a:spcPts val="0"/>
              </a:spcAft>
              <a:buClr>
                <a:schemeClr val="dk1"/>
              </a:buClr>
              <a:buSzPct val="100000"/>
              <a:buNone/>
            </a:pPr>
            <a:r>
              <a:rPr lang="fr-FR"/>
              <a:t>Syntaxe :</a:t>
            </a:r>
            <a:endParaRPr/>
          </a:p>
          <a:p>
            <a:pPr indent="0" lvl="0" marL="0" rtl="0" algn="l">
              <a:lnSpc>
                <a:spcPct val="90000"/>
              </a:lnSpc>
              <a:spcBef>
                <a:spcPts val="1000"/>
              </a:spcBef>
              <a:spcAft>
                <a:spcPts val="0"/>
              </a:spcAft>
              <a:buClr>
                <a:schemeClr val="dk1"/>
              </a:buClr>
              <a:buSzPct val="100000"/>
              <a:buNone/>
            </a:pPr>
            <a:r>
              <a:rPr lang="fr-FR"/>
              <a:t> </a:t>
            </a:r>
            <a:endParaRPr/>
          </a:p>
        </p:txBody>
      </p:sp>
      <p:graphicFrame>
        <p:nvGraphicFramePr>
          <p:cNvPr id="319" name="Google Shape;319;p31"/>
          <p:cNvGraphicFramePr/>
          <p:nvPr/>
        </p:nvGraphicFramePr>
        <p:xfrm>
          <a:off x="2327563" y="4930054"/>
          <a:ext cx="3000000" cy="3000000"/>
        </p:xfrm>
        <a:graphic>
          <a:graphicData uri="http://schemas.openxmlformats.org/drawingml/2006/table">
            <a:tbl>
              <a:tblPr bandRow="1" firstRow="1">
                <a:noFill/>
                <a:tableStyleId>{DC822478-D05A-4670-B917-6F78DDB9D833}</a:tableStyleId>
              </a:tblPr>
              <a:tblGrid>
                <a:gridCol w="7107375"/>
              </a:tblGrid>
              <a:tr h="805725">
                <a:tc>
                  <a:txBody>
                    <a:bodyPr/>
                    <a:lstStyle/>
                    <a:p>
                      <a:pPr indent="0" lvl="0" marL="0" marR="0" rtl="0" algn="l">
                        <a:spcBef>
                          <a:spcPts val="0"/>
                        </a:spcBef>
                        <a:spcAft>
                          <a:spcPts val="0"/>
                        </a:spcAft>
                        <a:buNone/>
                      </a:pPr>
                      <a:r>
                        <a:rPr b="0" i="0" lang="fr-FR" sz="1800">
                          <a:solidFill>
                            <a:schemeClr val="lt1"/>
                          </a:solidFill>
                          <a:latin typeface="Calibri"/>
                          <a:ea typeface="Calibri"/>
                          <a:cs typeface="Calibri"/>
                          <a:sym typeface="Calibri"/>
                        </a:rPr>
                        <a:t>def my_function():</a:t>
                      </a:r>
                      <a:br>
                        <a:rPr lang="fr-FR" sz="1800"/>
                      </a:br>
                      <a:r>
                        <a:rPr b="0" i="0" lang="fr-FR" sz="1800">
                          <a:solidFill>
                            <a:schemeClr val="lt1"/>
                          </a:solidFill>
                          <a:latin typeface="Calibri"/>
                          <a:ea typeface="Calibri"/>
                          <a:cs typeface="Calibri"/>
                          <a:sym typeface="Calibri"/>
                        </a:rPr>
                        <a:t>    print("Hello from a function")</a:t>
                      </a:r>
                      <a:br>
                        <a:rPr lang="fr-FR" sz="1800"/>
                      </a:br>
                      <a:br>
                        <a:rPr lang="fr-FR" sz="1800"/>
                      </a:br>
                      <a:r>
                        <a:rPr b="1" i="0" lang="fr-FR" sz="1800">
                          <a:solidFill>
                            <a:schemeClr val="lt1"/>
                          </a:solidFill>
                          <a:latin typeface="Calibri"/>
                          <a:ea typeface="Calibri"/>
                          <a:cs typeface="Calibri"/>
                          <a:sym typeface="Calibri"/>
                        </a:rPr>
                        <a:t>my_function()</a:t>
                      </a:r>
                      <a:endParaRPr sz="1800"/>
                    </a:p>
                  </a:txBody>
                  <a:tcPr marT="45725" marB="45725" marR="91450" marL="91450">
                    <a:solidFill>
                      <a:schemeClr val="dk1"/>
                    </a:solidFill>
                  </a:tcPr>
                </a:tc>
              </a:tr>
            </a:tbl>
          </a:graphicData>
        </a:graphic>
      </p:graphicFrame>
      <p:sp>
        <p:nvSpPr>
          <p:cNvPr id="320" name="Google Shape;320;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t>Fonctions usuelles</a:t>
            </a:r>
            <a:br>
              <a:rPr lang="fr-FR"/>
            </a:br>
            <a:r>
              <a:rPr lang="fr-FR" sz="2800"/>
              <a:t>On distingue :</a:t>
            </a:r>
            <a:endParaRPr/>
          </a:p>
        </p:txBody>
      </p:sp>
      <p:sp>
        <p:nvSpPr>
          <p:cNvPr id="326" name="Google Shape;326;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fr-FR"/>
              <a:t>print( ) function</a:t>
            </a:r>
            <a:endParaRPr/>
          </a:p>
          <a:p>
            <a:pPr indent="-228600" lvl="0" marL="228600" rtl="0" algn="l">
              <a:lnSpc>
                <a:spcPct val="90000"/>
              </a:lnSpc>
              <a:spcBef>
                <a:spcPts val="1000"/>
              </a:spcBef>
              <a:spcAft>
                <a:spcPts val="0"/>
              </a:spcAft>
              <a:buClr>
                <a:schemeClr val="dk1"/>
              </a:buClr>
              <a:buSzPct val="100000"/>
              <a:buChar char="•"/>
            </a:pPr>
            <a:r>
              <a:rPr lang="fr-FR"/>
              <a:t>type( ) function</a:t>
            </a:r>
            <a:endParaRPr/>
          </a:p>
          <a:p>
            <a:pPr indent="-228600" lvl="0" marL="228600" rtl="0" algn="l">
              <a:lnSpc>
                <a:spcPct val="90000"/>
              </a:lnSpc>
              <a:spcBef>
                <a:spcPts val="1000"/>
              </a:spcBef>
              <a:spcAft>
                <a:spcPts val="0"/>
              </a:spcAft>
              <a:buClr>
                <a:schemeClr val="dk1"/>
              </a:buClr>
              <a:buSzPct val="100000"/>
              <a:buChar char="•"/>
            </a:pPr>
            <a:r>
              <a:rPr lang="fr-FR"/>
              <a:t>input( ) function</a:t>
            </a:r>
            <a:endParaRPr/>
          </a:p>
          <a:p>
            <a:pPr indent="-228600" lvl="0" marL="228600" rtl="0" algn="l">
              <a:lnSpc>
                <a:spcPct val="90000"/>
              </a:lnSpc>
              <a:spcBef>
                <a:spcPts val="1000"/>
              </a:spcBef>
              <a:spcAft>
                <a:spcPts val="0"/>
              </a:spcAft>
              <a:buClr>
                <a:schemeClr val="dk1"/>
              </a:buClr>
              <a:buSzPct val="100000"/>
              <a:buChar char="•"/>
            </a:pPr>
            <a:r>
              <a:rPr lang="fr-FR"/>
              <a:t>abs( ) function</a:t>
            </a:r>
            <a:endParaRPr/>
          </a:p>
          <a:p>
            <a:pPr indent="-228600" lvl="0" marL="228600" rtl="0" algn="l">
              <a:lnSpc>
                <a:spcPct val="90000"/>
              </a:lnSpc>
              <a:spcBef>
                <a:spcPts val="1000"/>
              </a:spcBef>
              <a:spcAft>
                <a:spcPts val="0"/>
              </a:spcAft>
              <a:buClr>
                <a:schemeClr val="dk1"/>
              </a:buClr>
              <a:buSzPct val="100000"/>
              <a:buChar char="•"/>
            </a:pPr>
            <a:r>
              <a:rPr lang="fr-FR"/>
              <a:t>pow( ) function</a:t>
            </a:r>
            <a:endParaRPr/>
          </a:p>
          <a:p>
            <a:pPr indent="-228600" lvl="0" marL="228600" rtl="0" algn="l">
              <a:lnSpc>
                <a:spcPct val="90000"/>
              </a:lnSpc>
              <a:spcBef>
                <a:spcPts val="1000"/>
              </a:spcBef>
              <a:spcAft>
                <a:spcPts val="0"/>
              </a:spcAft>
              <a:buClr>
                <a:schemeClr val="dk1"/>
              </a:buClr>
              <a:buSzPct val="100000"/>
              <a:buChar char="•"/>
            </a:pPr>
            <a:r>
              <a:rPr lang="fr-FR"/>
              <a:t>dir( ) function</a:t>
            </a:r>
            <a:endParaRPr/>
          </a:p>
          <a:p>
            <a:pPr indent="-228600" lvl="0" marL="228600" rtl="0" algn="l">
              <a:lnSpc>
                <a:spcPct val="90000"/>
              </a:lnSpc>
              <a:spcBef>
                <a:spcPts val="1000"/>
              </a:spcBef>
              <a:spcAft>
                <a:spcPts val="0"/>
              </a:spcAft>
              <a:buClr>
                <a:schemeClr val="dk1"/>
              </a:buClr>
              <a:buSzPct val="100000"/>
              <a:buChar char="•"/>
            </a:pPr>
            <a:r>
              <a:rPr lang="fr-FR"/>
              <a:t>sorted( ) function</a:t>
            </a:r>
            <a:endParaRPr/>
          </a:p>
          <a:p>
            <a:pPr indent="-228600" lvl="0" marL="228600" rtl="0" algn="l">
              <a:lnSpc>
                <a:spcPct val="90000"/>
              </a:lnSpc>
              <a:spcBef>
                <a:spcPts val="1000"/>
              </a:spcBef>
              <a:spcAft>
                <a:spcPts val="0"/>
              </a:spcAft>
              <a:buClr>
                <a:schemeClr val="dk1"/>
              </a:buClr>
              <a:buSzPct val="100000"/>
              <a:buChar char="•"/>
            </a:pPr>
            <a:r>
              <a:rPr lang="fr-FR"/>
              <a:t>max( ) function</a:t>
            </a:r>
            <a:endParaRPr/>
          </a:p>
          <a:p>
            <a:pPr indent="-228600" lvl="0" marL="228600" rtl="0" algn="l">
              <a:lnSpc>
                <a:spcPct val="90000"/>
              </a:lnSpc>
              <a:spcBef>
                <a:spcPts val="1000"/>
              </a:spcBef>
              <a:spcAft>
                <a:spcPts val="0"/>
              </a:spcAft>
              <a:buClr>
                <a:schemeClr val="dk1"/>
              </a:buClr>
              <a:buSzPct val="100000"/>
              <a:buChar char="•"/>
            </a:pPr>
            <a:r>
              <a:rPr lang="fr-FR"/>
              <a:t>round( ) function</a:t>
            </a:r>
            <a:endParaRPr/>
          </a:p>
          <a:p>
            <a:pPr indent="-228600" lvl="0" marL="228600" rtl="0" algn="l">
              <a:lnSpc>
                <a:spcPct val="90000"/>
              </a:lnSpc>
              <a:spcBef>
                <a:spcPts val="1000"/>
              </a:spcBef>
              <a:spcAft>
                <a:spcPts val="0"/>
              </a:spcAft>
              <a:buClr>
                <a:schemeClr val="dk1"/>
              </a:buClr>
              <a:buSzPct val="100000"/>
              <a:buChar char="•"/>
            </a:pPr>
            <a:r>
              <a:rPr lang="fr-FR"/>
              <a:t>divmod( ) function</a:t>
            </a:r>
            <a:endParaRPr/>
          </a:p>
          <a:p>
            <a:pPr indent="-228600" lvl="0" marL="228600" rtl="0" algn="l">
              <a:lnSpc>
                <a:spcPct val="90000"/>
              </a:lnSpc>
              <a:spcBef>
                <a:spcPts val="1000"/>
              </a:spcBef>
              <a:spcAft>
                <a:spcPts val="0"/>
              </a:spcAft>
              <a:buClr>
                <a:schemeClr val="dk1"/>
              </a:buClr>
              <a:buSzPct val="100000"/>
              <a:buChar char="•"/>
            </a:pPr>
            <a:r>
              <a:rPr lang="fr-FR"/>
              <a:t>id( ) function</a:t>
            </a:r>
            <a:endParaRPr/>
          </a:p>
          <a:p>
            <a:pPr indent="-228600" lvl="0" marL="228600" rtl="0" algn="l">
              <a:lnSpc>
                <a:spcPct val="90000"/>
              </a:lnSpc>
              <a:spcBef>
                <a:spcPts val="1000"/>
              </a:spcBef>
              <a:spcAft>
                <a:spcPts val="0"/>
              </a:spcAft>
              <a:buClr>
                <a:schemeClr val="dk1"/>
              </a:buClr>
              <a:buSzPct val="100000"/>
              <a:buChar char="•"/>
            </a:pPr>
            <a:r>
              <a:rPr lang="fr-FR"/>
              <a:t>ord( ) function</a:t>
            </a:r>
            <a:endParaRPr/>
          </a:p>
          <a:p>
            <a:pPr indent="-228600" lvl="0" marL="228600" rtl="0" algn="l">
              <a:lnSpc>
                <a:spcPct val="90000"/>
              </a:lnSpc>
              <a:spcBef>
                <a:spcPts val="1000"/>
              </a:spcBef>
              <a:spcAft>
                <a:spcPts val="0"/>
              </a:spcAft>
              <a:buClr>
                <a:schemeClr val="dk1"/>
              </a:buClr>
              <a:buSzPct val="100000"/>
              <a:buChar char="•"/>
            </a:pPr>
            <a:r>
              <a:rPr lang="fr-FR"/>
              <a:t>len( ) function</a:t>
            </a:r>
            <a:endParaRPr/>
          </a:p>
          <a:p>
            <a:pPr indent="-228600" lvl="0" marL="228600" rtl="0" algn="l">
              <a:lnSpc>
                <a:spcPct val="90000"/>
              </a:lnSpc>
              <a:spcBef>
                <a:spcPts val="1000"/>
              </a:spcBef>
              <a:spcAft>
                <a:spcPts val="0"/>
              </a:spcAft>
              <a:buClr>
                <a:schemeClr val="dk1"/>
              </a:buClr>
              <a:buSzPct val="100000"/>
              <a:buChar char="•"/>
            </a:pPr>
            <a:r>
              <a:rPr lang="fr-FR"/>
              <a:t>sum( ) function</a:t>
            </a:r>
            <a:endParaRPr/>
          </a:p>
          <a:p>
            <a:pPr indent="-228600" lvl="0" marL="228600" rtl="0" algn="l">
              <a:lnSpc>
                <a:spcPct val="90000"/>
              </a:lnSpc>
              <a:spcBef>
                <a:spcPts val="1000"/>
              </a:spcBef>
              <a:spcAft>
                <a:spcPts val="0"/>
              </a:spcAft>
              <a:buClr>
                <a:schemeClr val="dk1"/>
              </a:buClr>
              <a:buSzPct val="100000"/>
              <a:buChar char="•"/>
            </a:pPr>
            <a:r>
              <a:rPr lang="fr-FR"/>
              <a:t>help( ) function</a:t>
            </a:r>
            <a:endParaRPr/>
          </a:p>
          <a:p>
            <a:pPr indent="-13081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327" name="Google Shape;327;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Fonction Lambda</a:t>
            </a:r>
            <a:endParaRPr b="1"/>
          </a:p>
        </p:txBody>
      </p:sp>
      <p:sp>
        <p:nvSpPr>
          <p:cNvPr id="333" name="Google Shape;33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fr-FR"/>
              <a:t>Les fonctions Python Lambda</a:t>
            </a:r>
            <a:r>
              <a:rPr lang="fr-FR"/>
              <a:t> sont des fonctions anonymes signifiant que la fonction est sans nom. Le mot clé </a:t>
            </a:r>
            <a:r>
              <a:rPr i="1" lang="fr-FR"/>
              <a:t>lambda</a:t>
            </a:r>
            <a:r>
              <a:rPr lang="fr-FR"/>
              <a:t> est utilisé pour définir une fonction anonyme en Python. </a:t>
            </a:r>
            <a:endParaRPr/>
          </a:p>
          <a:p>
            <a:pPr indent="0" lvl="0" marL="0" rtl="0" algn="l">
              <a:lnSpc>
                <a:spcPct val="90000"/>
              </a:lnSpc>
              <a:spcBef>
                <a:spcPts val="1000"/>
              </a:spcBef>
              <a:spcAft>
                <a:spcPts val="0"/>
              </a:spcAft>
              <a:buClr>
                <a:schemeClr val="dk1"/>
              </a:buClr>
              <a:buSzPts val="2800"/>
              <a:buNone/>
            </a:pPr>
            <a:r>
              <a:rPr lang="fr-FR"/>
              <a:t>Syntaxe :</a:t>
            </a:r>
            <a:endParaRPr/>
          </a:p>
          <a:p>
            <a:pPr indent="0" lvl="0" marL="0" rtl="0" algn="l">
              <a:lnSpc>
                <a:spcPct val="90000"/>
              </a:lnSpc>
              <a:spcBef>
                <a:spcPts val="1000"/>
              </a:spcBef>
              <a:spcAft>
                <a:spcPts val="0"/>
              </a:spcAft>
              <a:buClr>
                <a:schemeClr val="dk1"/>
              </a:buClr>
              <a:buSzPts val="2800"/>
              <a:buNone/>
            </a:pPr>
            <a:r>
              <a:rPr lang="fr-FR"/>
              <a:t>L'expression est exécutée et le résultat est renvoyé.</a:t>
            </a:r>
            <a:endParaRPr/>
          </a:p>
          <a:p>
            <a:pPr indent="0" lvl="0" marL="0" rtl="0" algn="l">
              <a:lnSpc>
                <a:spcPct val="90000"/>
              </a:lnSpc>
              <a:spcBef>
                <a:spcPts val="1000"/>
              </a:spcBef>
              <a:spcAft>
                <a:spcPts val="0"/>
              </a:spcAft>
              <a:buClr>
                <a:schemeClr val="dk1"/>
              </a:buClr>
              <a:buSzPts val="2800"/>
              <a:buNone/>
            </a:pPr>
            <a:r>
              <a:rPr lang="fr-FR"/>
              <a:t>Les fonctions Lambda peuvent prendre n'importe quel nombre d'arguments. </a:t>
            </a:r>
            <a:endParaRPr/>
          </a:p>
        </p:txBody>
      </p:sp>
      <p:graphicFrame>
        <p:nvGraphicFramePr>
          <p:cNvPr id="334" name="Google Shape;334;p33"/>
          <p:cNvGraphicFramePr/>
          <p:nvPr/>
        </p:nvGraphicFramePr>
        <p:xfrm>
          <a:off x="2253673" y="3158066"/>
          <a:ext cx="3000000" cy="3000000"/>
        </p:xfrm>
        <a:graphic>
          <a:graphicData uri="http://schemas.openxmlformats.org/drawingml/2006/table">
            <a:tbl>
              <a:tblPr bandRow="1" firstRow="1">
                <a:noFill/>
                <a:tableStyleId>{DC822478-D05A-4670-B917-6F78DDB9D833}</a:tableStyleId>
              </a:tblPr>
              <a:tblGrid>
                <a:gridCol w="3426700"/>
              </a:tblGrid>
              <a:tr h="370850">
                <a:tc>
                  <a:txBody>
                    <a:bodyPr/>
                    <a:lstStyle/>
                    <a:p>
                      <a:pPr indent="0" lvl="0" marL="0" marR="0" rtl="0" algn="l">
                        <a:spcBef>
                          <a:spcPts val="0"/>
                        </a:spcBef>
                        <a:spcAft>
                          <a:spcPts val="0"/>
                        </a:spcAft>
                        <a:buNone/>
                      </a:pPr>
                      <a:r>
                        <a:rPr b="0" i="0" lang="fr-FR" sz="1800">
                          <a:solidFill>
                            <a:schemeClr val="lt1"/>
                          </a:solidFill>
                          <a:latin typeface="Calibri"/>
                          <a:ea typeface="Calibri"/>
                          <a:cs typeface="Calibri"/>
                          <a:sym typeface="Calibri"/>
                        </a:rPr>
                        <a:t>lambda </a:t>
                      </a:r>
                      <a:r>
                        <a:rPr b="0" i="1" lang="fr-FR" sz="1800">
                          <a:solidFill>
                            <a:schemeClr val="lt1"/>
                          </a:solidFill>
                          <a:latin typeface="Calibri"/>
                          <a:ea typeface="Calibri"/>
                          <a:cs typeface="Calibri"/>
                          <a:sym typeface="Calibri"/>
                        </a:rPr>
                        <a:t>arguments </a:t>
                      </a:r>
                      <a:r>
                        <a:rPr b="0" i="0" lang="fr-FR" sz="1800">
                          <a:solidFill>
                            <a:schemeClr val="lt1"/>
                          </a:solidFill>
                          <a:latin typeface="Calibri"/>
                          <a:ea typeface="Calibri"/>
                          <a:cs typeface="Calibri"/>
                          <a:sym typeface="Calibri"/>
                        </a:rPr>
                        <a:t>: </a:t>
                      </a:r>
                      <a:r>
                        <a:rPr b="0" i="1" lang="fr-FR" sz="1800">
                          <a:solidFill>
                            <a:schemeClr val="lt1"/>
                          </a:solidFill>
                          <a:latin typeface="Calibri"/>
                          <a:ea typeface="Calibri"/>
                          <a:cs typeface="Calibri"/>
                          <a:sym typeface="Calibri"/>
                        </a:rPr>
                        <a:t>expression</a:t>
                      </a:r>
                      <a:endParaRPr sz="1800"/>
                    </a:p>
                  </a:txBody>
                  <a:tcPr marT="45725" marB="45725" marR="91450" marL="91450">
                    <a:solidFill>
                      <a:schemeClr val="dk1"/>
                    </a:solidFill>
                  </a:tcPr>
                </a:tc>
              </a:tr>
            </a:tbl>
          </a:graphicData>
        </a:graphic>
      </p:graphicFrame>
      <p:sp>
        <p:nvSpPr>
          <p:cNvPr id="335" name="Google Shape;335;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Gestion d’exceptions</a:t>
            </a:r>
            <a:endParaRPr b="1"/>
          </a:p>
        </p:txBody>
      </p:sp>
      <p:sp>
        <p:nvSpPr>
          <p:cNvPr id="341" name="Google Shape;34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fr-FR"/>
              <a:t>Les exceptions sont déclenchées lorsque le programme est syntaxiquement correct, mais que le code a généré une erreur. Cette erreur n'arrête pas l'exécution du programme, cependant, elle modifie le déroulement normal du programme.</a:t>
            </a:r>
            <a:endParaRPr/>
          </a:p>
          <a:p>
            <a:pPr indent="0" lvl="0" marL="0" rtl="0" algn="l">
              <a:lnSpc>
                <a:spcPct val="90000"/>
              </a:lnSpc>
              <a:spcBef>
                <a:spcPts val="1000"/>
              </a:spcBef>
              <a:spcAft>
                <a:spcPts val="0"/>
              </a:spcAft>
              <a:buClr>
                <a:schemeClr val="dk1"/>
              </a:buClr>
              <a:buSzPts val="2800"/>
              <a:buNone/>
            </a:pPr>
            <a:r>
              <a:rPr lang="fr-FR"/>
              <a:t>Les instructions try et except sont utilisées pour intercepter et gérer les exceptions en Python. Les instructions qui peuvent déclencher des exceptions sont conservées dans la clause try et les instructions qui gèrent l'exception sont écrites dans la clause except.</a:t>
            </a:r>
            <a:endParaRPr/>
          </a:p>
          <a:p>
            <a:pPr indent="0" lvl="0" marL="0" rtl="0" algn="l">
              <a:lnSpc>
                <a:spcPct val="90000"/>
              </a:lnSpc>
              <a:spcBef>
                <a:spcPts val="1000"/>
              </a:spcBef>
              <a:spcAft>
                <a:spcPts val="0"/>
              </a:spcAft>
              <a:buClr>
                <a:schemeClr val="dk1"/>
              </a:buClr>
              <a:buSzPts val="2800"/>
              <a:buNone/>
            </a:pPr>
            <a:r>
              <a:rPr lang="fr-FR"/>
              <a:t>Syntaxe : </a:t>
            </a:r>
            <a:endParaRPr/>
          </a:p>
        </p:txBody>
      </p:sp>
      <p:graphicFrame>
        <p:nvGraphicFramePr>
          <p:cNvPr id="342" name="Google Shape;342;p34"/>
          <p:cNvGraphicFramePr/>
          <p:nvPr/>
        </p:nvGraphicFramePr>
        <p:xfrm>
          <a:off x="2322946" y="5123180"/>
          <a:ext cx="3000000" cy="3000000"/>
        </p:xfrm>
        <a:graphic>
          <a:graphicData uri="http://schemas.openxmlformats.org/drawingml/2006/table">
            <a:tbl>
              <a:tblPr bandRow="1" firstRow="1">
                <a:noFill/>
                <a:tableStyleId>{DC822478-D05A-4670-B917-6F78DDB9D833}</a:tableStyleId>
              </a:tblPr>
              <a:tblGrid>
                <a:gridCol w="2941775"/>
              </a:tblGrid>
              <a:tr h="370850">
                <a:tc>
                  <a:txBody>
                    <a:bodyPr/>
                    <a:lstStyle/>
                    <a:p>
                      <a:pPr indent="0" lvl="0" marL="0" marR="0" rtl="0" algn="l">
                        <a:spcBef>
                          <a:spcPts val="0"/>
                        </a:spcBef>
                        <a:spcAft>
                          <a:spcPts val="0"/>
                        </a:spcAft>
                        <a:buNone/>
                      </a:pPr>
                      <a:r>
                        <a:rPr b="0" i="0" lang="fr-FR" sz="1800">
                          <a:solidFill>
                            <a:schemeClr val="lt1"/>
                          </a:solidFill>
                          <a:latin typeface="Calibri"/>
                          <a:ea typeface="Calibri"/>
                          <a:cs typeface="Calibri"/>
                          <a:sym typeface="Calibri"/>
                        </a:rPr>
                        <a:t>try:</a:t>
                      </a:r>
                      <a:br>
                        <a:rPr lang="fr-FR" sz="1800"/>
                      </a:br>
                      <a:r>
                        <a:rPr b="0" i="0" lang="fr-FR" sz="1800">
                          <a:solidFill>
                            <a:schemeClr val="lt1"/>
                          </a:solidFill>
                          <a:latin typeface="Calibri"/>
                          <a:ea typeface="Calibri"/>
                          <a:cs typeface="Calibri"/>
                          <a:sym typeface="Calibri"/>
                        </a:rPr>
                        <a:t>  </a:t>
                      </a:r>
                      <a:r>
                        <a:rPr b="0" i="0" lang="fr-FR" sz="1800">
                          <a:solidFill>
                            <a:schemeClr val="lt1"/>
                          </a:solidFill>
                          <a:latin typeface="Calibri"/>
                          <a:ea typeface="Calibri"/>
                          <a:cs typeface="Calibri"/>
                          <a:sym typeface="Calibri"/>
                        </a:rPr>
                        <a:t> instruction</a:t>
                      </a:r>
                      <a:br>
                        <a:rPr lang="fr-FR" sz="1800"/>
                      </a:br>
                      <a:r>
                        <a:rPr b="0" i="0" lang="fr-FR" sz="1800">
                          <a:solidFill>
                            <a:schemeClr val="lt1"/>
                          </a:solidFill>
                          <a:latin typeface="Calibri"/>
                          <a:ea typeface="Calibri"/>
                          <a:cs typeface="Calibri"/>
                          <a:sym typeface="Calibri"/>
                        </a:rPr>
                        <a:t>except nom_exception:</a:t>
                      </a:r>
                      <a:br>
                        <a:rPr lang="fr-FR" sz="1800"/>
                      </a:br>
                      <a:r>
                        <a:rPr b="0" i="0" lang="fr-FR" sz="1800">
                          <a:solidFill>
                            <a:schemeClr val="lt1"/>
                          </a:solidFill>
                          <a:latin typeface="Calibri"/>
                          <a:ea typeface="Calibri"/>
                          <a:cs typeface="Calibri"/>
                          <a:sym typeface="Calibri"/>
                        </a:rPr>
                        <a:t>   instruction</a:t>
                      </a:r>
                      <a:endParaRPr sz="1800"/>
                    </a:p>
                  </a:txBody>
                  <a:tcPr marT="45725" marB="45725" marR="91450" marL="91450">
                    <a:solidFill>
                      <a:schemeClr val="dk1"/>
                    </a:solidFill>
                  </a:tcPr>
                </a:tc>
              </a:tr>
            </a:tbl>
          </a:graphicData>
        </a:graphic>
      </p:graphicFrame>
      <p:sp>
        <p:nvSpPr>
          <p:cNvPr id="343" name="Google Shape;343;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Gestion de fichiers</a:t>
            </a:r>
            <a:endParaRPr b="1"/>
          </a:p>
        </p:txBody>
      </p:sp>
      <p:sp>
        <p:nvSpPr>
          <p:cNvPr id="349" name="Google Shape;34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fr-FR" sz="1800"/>
              <a:t>La fonction clé pour travailler avec des fichiers en Python est la fonction open(). </a:t>
            </a:r>
            <a:endParaRPr/>
          </a:p>
          <a:p>
            <a:pPr indent="0" lvl="0" marL="0" rtl="0" algn="l">
              <a:lnSpc>
                <a:spcPct val="90000"/>
              </a:lnSpc>
              <a:spcBef>
                <a:spcPts val="1000"/>
              </a:spcBef>
              <a:spcAft>
                <a:spcPts val="0"/>
              </a:spcAft>
              <a:buClr>
                <a:schemeClr val="dk1"/>
              </a:buClr>
              <a:buSzPct val="100000"/>
              <a:buNone/>
            </a:pPr>
            <a:r>
              <a:rPr lang="fr-FR" sz="1800"/>
              <a:t>Elle prend deux paramètres : </a:t>
            </a:r>
            <a:r>
              <a:rPr i="1" lang="fr-FR" sz="1800"/>
              <a:t>nom de fichier</a:t>
            </a:r>
            <a:r>
              <a:rPr lang="fr-FR" sz="1800"/>
              <a:t> et </a:t>
            </a:r>
            <a:r>
              <a:rPr i="1" lang="fr-FR" sz="1800"/>
              <a:t>mode.</a:t>
            </a:r>
            <a:endParaRPr/>
          </a:p>
          <a:p>
            <a:pPr indent="0" lvl="0" marL="0" rtl="0" algn="l">
              <a:lnSpc>
                <a:spcPct val="90000"/>
              </a:lnSpc>
              <a:spcBef>
                <a:spcPts val="1000"/>
              </a:spcBef>
              <a:spcAft>
                <a:spcPts val="0"/>
              </a:spcAft>
              <a:buClr>
                <a:schemeClr val="dk1"/>
              </a:buClr>
              <a:buSzPct val="100000"/>
              <a:buNone/>
            </a:pPr>
            <a:r>
              <a:rPr lang="fr-FR" sz="1800"/>
              <a:t>Il existe quatre méthodes (modes) différentes pour ouvrir un fichier : </a:t>
            </a:r>
            <a:endParaRPr sz="1800"/>
          </a:p>
          <a:p>
            <a:pPr indent="0" lvl="0" marL="0" rtl="0" algn="l">
              <a:lnSpc>
                <a:spcPct val="90000"/>
              </a:lnSpc>
              <a:spcBef>
                <a:spcPts val="1000"/>
              </a:spcBef>
              <a:spcAft>
                <a:spcPts val="0"/>
              </a:spcAft>
              <a:buClr>
                <a:schemeClr val="dk1"/>
              </a:buClr>
              <a:buSzPct val="100000"/>
              <a:buNone/>
            </a:pPr>
            <a:r>
              <a:rPr lang="fr-FR" sz="1800"/>
              <a:t>« r » - Lecture - Valeur par défaut. Ouvre un fichier en lecture, erreur si le fichier n'existe pas.</a:t>
            </a:r>
            <a:endParaRPr/>
          </a:p>
          <a:p>
            <a:pPr indent="0" lvl="0" marL="0" rtl="0" algn="l">
              <a:lnSpc>
                <a:spcPct val="90000"/>
              </a:lnSpc>
              <a:spcBef>
                <a:spcPts val="1000"/>
              </a:spcBef>
              <a:spcAft>
                <a:spcPts val="0"/>
              </a:spcAft>
              <a:buClr>
                <a:schemeClr val="dk1"/>
              </a:buClr>
              <a:buSzPct val="100000"/>
              <a:buNone/>
            </a:pPr>
            <a:r>
              <a:rPr lang="fr-FR" sz="1800"/>
              <a:t>« a » - Append - Ouvre un fichier pour l'ajout, crée le fichier s'il n'existe pas.</a:t>
            </a:r>
            <a:endParaRPr/>
          </a:p>
          <a:p>
            <a:pPr indent="0" lvl="0" marL="0" rtl="0" algn="l">
              <a:lnSpc>
                <a:spcPct val="90000"/>
              </a:lnSpc>
              <a:spcBef>
                <a:spcPts val="1000"/>
              </a:spcBef>
              <a:spcAft>
                <a:spcPts val="0"/>
              </a:spcAft>
              <a:buClr>
                <a:schemeClr val="dk1"/>
              </a:buClr>
              <a:buSzPct val="100000"/>
              <a:buNone/>
            </a:pPr>
            <a:r>
              <a:rPr lang="fr-FR" sz="1800"/>
              <a:t>« w » - Ecrire - Ouvre un fichier en écriture, crée le fichier s'il n'existe pas.</a:t>
            </a:r>
            <a:endParaRPr/>
          </a:p>
          <a:p>
            <a:pPr indent="0" lvl="0" marL="0" rtl="0" algn="l">
              <a:lnSpc>
                <a:spcPct val="90000"/>
              </a:lnSpc>
              <a:spcBef>
                <a:spcPts val="1000"/>
              </a:spcBef>
              <a:spcAft>
                <a:spcPts val="0"/>
              </a:spcAft>
              <a:buClr>
                <a:schemeClr val="dk1"/>
              </a:buClr>
              <a:buSzPct val="100000"/>
              <a:buNone/>
            </a:pPr>
            <a:r>
              <a:rPr lang="fr-FR" sz="1800"/>
              <a:t>« x » - Créer - Crée le fichier spécifié, renvoie une erreur si le fichier existe.</a:t>
            </a:r>
            <a:endParaRPr/>
          </a:p>
          <a:p>
            <a:pPr indent="0" lvl="0" marL="0" rtl="0" algn="l">
              <a:lnSpc>
                <a:spcPct val="90000"/>
              </a:lnSpc>
              <a:spcBef>
                <a:spcPts val="1000"/>
              </a:spcBef>
              <a:spcAft>
                <a:spcPts val="0"/>
              </a:spcAft>
              <a:buClr>
                <a:schemeClr val="dk1"/>
              </a:buClr>
              <a:buSzPct val="100000"/>
              <a:buNone/>
            </a:pPr>
            <a:r>
              <a:rPr lang="fr-FR" sz="1800"/>
              <a:t>De plus, vous pouvez spécifier si le fichier doit être traité en mode binaire ou texte :</a:t>
            </a:r>
            <a:endParaRPr/>
          </a:p>
          <a:p>
            <a:pPr indent="0" lvl="0" marL="0" rtl="0" algn="l">
              <a:lnSpc>
                <a:spcPct val="90000"/>
              </a:lnSpc>
              <a:spcBef>
                <a:spcPts val="1000"/>
              </a:spcBef>
              <a:spcAft>
                <a:spcPts val="0"/>
              </a:spcAft>
              <a:buClr>
                <a:schemeClr val="dk1"/>
              </a:buClr>
              <a:buSzPct val="100000"/>
              <a:buNone/>
            </a:pPr>
            <a:r>
              <a:rPr lang="fr-FR" sz="1800"/>
              <a:t>« t » -Texte - Valeur par défaut. Mode texte.</a:t>
            </a:r>
            <a:endParaRPr/>
          </a:p>
          <a:p>
            <a:pPr indent="0" lvl="0" marL="0" rtl="0" algn="l">
              <a:lnSpc>
                <a:spcPct val="90000"/>
              </a:lnSpc>
              <a:spcBef>
                <a:spcPts val="1000"/>
              </a:spcBef>
              <a:spcAft>
                <a:spcPts val="0"/>
              </a:spcAft>
              <a:buClr>
                <a:schemeClr val="dk1"/>
              </a:buClr>
              <a:buSzPct val="100000"/>
              <a:buNone/>
            </a:pPr>
            <a:r>
              <a:rPr lang="fr-FR" sz="1800"/>
              <a:t>« b » - Binaire - Mode binaire (par exemple, images).</a:t>
            </a:r>
            <a:endParaRPr/>
          </a:p>
          <a:p>
            <a:pPr indent="0" lvl="0" marL="0" rtl="0" algn="l">
              <a:lnSpc>
                <a:spcPct val="90000"/>
              </a:lnSpc>
              <a:spcBef>
                <a:spcPts val="1000"/>
              </a:spcBef>
              <a:spcAft>
                <a:spcPts val="0"/>
              </a:spcAft>
              <a:buClr>
                <a:schemeClr val="dk1"/>
              </a:buClr>
              <a:buSzPct val="100000"/>
              <a:buNone/>
            </a:pPr>
            <a:r>
              <a:rPr lang="fr-FR" sz="1800"/>
              <a:t>Syntaxe : </a:t>
            </a:r>
            <a:endParaRPr/>
          </a:p>
          <a:p>
            <a:pPr indent="0" lvl="0" marL="0" rtl="0" algn="l">
              <a:lnSpc>
                <a:spcPct val="90000"/>
              </a:lnSpc>
              <a:spcBef>
                <a:spcPts val="1000"/>
              </a:spcBef>
              <a:spcAft>
                <a:spcPts val="0"/>
              </a:spcAft>
              <a:buClr>
                <a:schemeClr val="dk1"/>
              </a:buClr>
              <a:buSzPct val="100000"/>
              <a:buNone/>
            </a:pPr>
            <a:r>
              <a:t/>
            </a:r>
            <a:endParaRPr sz="1800"/>
          </a:p>
          <a:p>
            <a:pPr indent="0" lvl="0" marL="0" rtl="0" algn="l">
              <a:lnSpc>
                <a:spcPct val="90000"/>
              </a:lnSpc>
              <a:spcBef>
                <a:spcPts val="1000"/>
              </a:spcBef>
              <a:spcAft>
                <a:spcPts val="0"/>
              </a:spcAft>
              <a:buClr>
                <a:schemeClr val="dk1"/>
              </a:buClr>
              <a:buSzPct val="100000"/>
              <a:buNone/>
            </a:pPr>
            <a:r>
              <a:rPr lang="fr-FR" sz="1800"/>
              <a:t> </a:t>
            </a:r>
            <a:endParaRPr sz="1800"/>
          </a:p>
        </p:txBody>
      </p:sp>
      <p:graphicFrame>
        <p:nvGraphicFramePr>
          <p:cNvPr id="350" name="Google Shape;350;p35"/>
          <p:cNvGraphicFramePr/>
          <p:nvPr/>
        </p:nvGraphicFramePr>
        <p:xfrm>
          <a:off x="1814945" y="5112327"/>
          <a:ext cx="3000000" cy="3000000"/>
        </p:xfrm>
        <a:graphic>
          <a:graphicData uri="http://schemas.openxmlformats.org/drawingml/2006/table">
            <a:tbl>
              <a:tblPr bandRow="1" firstRow="1">
                <a:noFill/>
                <a:tableStyleId>{DC822478-D05A-4670-B917-6F78DDB9D833}</a:tableStyleId>
              </a:tblPr>
              <a:tblGrid>
                <a:gridCol w="3255825"/>
              </a:tblGrid>
              <a:tr h="425500">
                <a:tc>
                  <a:txBody>
                    <a:bodyPr/>
                    <a:lstStyle/>
                    <a:p>
                      <a:pPr indent="0" lvl="0" marL="0" marR="0" rtl="0" algn="l">
                        <a:spcBef>
                          <a:spcPts val="0"/>
                        </a:spcBef>
                        <a:spcAft>
                          <a:spcPts val="0"/>
                        </a:spcAft>
                        <a:buNone/>
                      </a:pPr>
                      <a:r>
                        <a:rPr b="0" i="0" lang="fr-FR" sz="1800">
                          <a:solidFill>
                            <a:schemeClr val="lt1"/>
                          </a:solidFill>
                          <a:latin typeface="Calibri"/>
                          <a:ea typeface="Calibri"/>
                          <a:cs typeface="Calibri"/>
                          <a:sym typeface="Calibri"/>
                        </a:rPr>
                        <a:t>f = open("demofile.txt", "rt")</a:t>
                      </a:r>
                      <a:endParaRPr sz="1800"/>
                    </a:p>
                  </a:txBody>
                  <a:tcPr marT="45725" marB="45725" marR="91450" marL="91450">
                    <a:solidFill>
                      <a:schemeClr val="dk1"/>
                    </a:solidFill>
                  </a:tcPr>
                </a:tc>
              </a:tr>
            </a:tbl>
          </a:graphicData>
        </a:graphic>
      </p:graphicFrame>
      <p:sp>
        <p:nvSpPr>
          <p:cNvPr id="351" name="Google Shape;351;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Gestion de fichiers (suite)</a:t>
            </a:r>
            <a:endParaRPr/>
          </a:p>
        </p:txBody>
      </p:sp>
      <p:sp>
        <p:nvSpPr>
          <p:cNvPr id="357" name="Google Shape;35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fr-FR"/>
              <a:t>Pour supprimer un fichier, vous devez importer le module OS et exécuter sa fonction os.remove().</a:t>
            </a:r>
            <a:endParaRPr/>
          </a:p>
          <a:p>
            <a:pPr indent="0" lvl="0" marL="0" rtl="0" algn="l">
              <a:lnSpc>
                <a:spcPct val="90000"/>
              </a:lnSpc>
              <a:spcBef>
                <a:spcPts val="1000"/>
              </a:spcBef>
              <a:spcAft>
                <a:spcPts val="0"/>
              </a:spcAft>
              <a:buClr>
                <a:schemeClr val="dk1"/>
              </a:buClr>
              <a:buSzPts val="2800"/>
              <a:buNone/>
            </a:pPr>
            <a:r>
              <a:rPr lang="fr-FR"/>
              <a:t>Syntaxe : </a:t>
            </a:r>
            <a:endParaRPr/>
          </a:p>
          <a:p>
            <a:pPr indent="0" lvl="0" marL="0" rtl="0" algn="l">
              <a:lnSpc>
                <a:spcPct val="90000"/>
              </a:lnSpc>
              <a:spcBef>
                <a:spcPts val="1000"/>
              </a:spcBef>
              <a:spcAft>
                <a:spcPts val="0"/>
              </a:spcAft>
              <a:buClr>
                <a:schemeClr val="dk1"/>
              </a:buClr>
              <a:buSzPts val="2800"/>
              <a:buNone/>
            </a:pPr>
            <a:r>
              <a:rPr lang="fr-FR"/>
              <a:t>Pour supprimer un dossier entier, utilisez la méthode os.rmdir().</a:t>
            </a:r>
            <a:endParaRPr/>
          </a:p>
          <a:p>
            <a:pPr indent="0" lvl="0" marL="0" rtl="0" algn="l">
              <a:lnSpc>
                <a:spcPct val="90000"/>
              </a:lnSpc>
              <a:spcBef>
                <a:spcPts val="1000"/>
              </a:spcBef>
              <a:spcAft>
                <a:spcPts val="0"/>
              </a:spcAft>
              <a:buClr>
                <a:schemeClr val="dk1"/>
              </a:buClr>
              <a:buSzPts val="2800"/>
              <a:buNone/>
            </a:pPr>
            <a:r>
              <a:rPr lang="fr-FR"/>
              <a:t>Syntaxe : </a:t>
            </a:r>
            <a:endParaRPr/>
          </a:p>
        </p:txBody>
      </p:sp>
      <p:graphicFrame>
        <p:nvGraphicFramePr>
          <p:cNvPr id="358" name="Google Shape;358;p36"/>
          <p:cNvGraphicFramePr/>
          <p:nvPr/>
        </p:nvGraphicFramePr>
        <p:xfrm>
          <a:off x="2239818" y="2659302"/>
          <a:ext cx="3000000" cy="3000000"/>
        </p:xfrm>
        <a:graphic>
          <a:graphicData uri="http://schemas.openxmlformats.org/drawingml/2006/table">
            <a:tbl>
              <a:tblPr bandRow="1" firstRow="1">
                <a:noFill/>
                <a:tableStyleId>{DC822478-D05A-4670-B917-6F78DDB9D833}</a:tableStyleId>
              </a:tblPr>
              <a:tblGrid>
                <a:gridCol w="2817100"/>
              </a:tblGrid>
              <a:tr h="370850">
                <a:tc>
                  <a:txBody>
                    <a:bodyPr/>
                    <a:lstStyle/>
                    <a:p>
                      <a:pPr indent="0" lvl="0" marL="0" marR="0" rtl="0" algn="l">
                        <a:spcBef>
                          <a:spcPts val="0"/>
                        </a:spcBef>
                        <a:spcAft>
                          <a:spcPts val="0"/>
                        </a:spcAft>
                        <a:buNone/>
                      </a:pPr>
                      <a:r>
                        <a:rPr b="0" i="0" lang="fr-FR" sz="1800">
                          <a:solidFill>
                            <a:schemeClr val="lt1"/>
                          </a:solidFill>
                          <a:latin typeface="Calibri"/>
                          <a:ea typeface="Calibri"/>
                          <a:cs typeface="Calibri"/>
                          <a:sym typeface="Calibri"/>
                        </a:rPr>
                        <a:t>import os</a:t>
                      </a:r>
                      <a:br>
                        <a:rPr lang="fr-FR" sz="1800"/>
                      </a:br>
                      <a:r>
                        <a:rPr b="0" i="0" lang="fr-FR" sz="1800">
                          <a:solidFill>
                            <a:schemeClr val="lt1"/>
                          </a:solidFill>
                          <a:latin typeface="Calibri"/>
                          <a:ea typeface="Calibri"/>
                          <a:cs typeface="Calibri"/>
                          <a:sym typeface="Calibri"/>
                        </a:rPr>
                        <a:t>os.remove("demofile.txt")</a:t>
                      </a:r>
                      <a:endParaRPr sz="1800"/>
                    </a:p>
                  </a:txBody>
                  <a:tcPr marT="45725" marB="45725" marR="91450" marL="91450">
                    <a:solidFill>
                      <a:schemeClr val="dk1"/>
                    </a:solidFill>
                  </a:tcPr>
                </a:tc>
              </a:tr>
            </a:tbl>
          </a:graphicData>
        </a:graphic>
      </p:graphicFrame>
      <p:graphicFrame>
        <p:nvGraphicFramePr>
          <p:cNvPr id="359" name="Google Shape;359;p36"/>
          <p:cNvGraphicFramePr/>
          <p:nvPr/>
        </p:nvGraphicFramePr>
        <p:xfrm>
          <a:off x="2239818" y="3681254"/>
          <a:ext cx="3000000" cy="3000000"/>
        </p:xfrm>
        <a:graphic>
          <a:graphicData uri="http://schemas.openxmlformats.org/drawingml/2006/table">
            <a:tbl>
              <a:tblPr bandRow="1" firstRow="1">
                <a:noFill/>
                <a:tableStyleId>{DC822478-D05A-4670-B917-6F78DDB9D833}</a:tableStyleId>
              </a:tblPr>
              <a:tblGrid>
                <a:gridCol w="2817100"/>
              </a:tblGrid>
              <a:tr h="370850">
                <a:tc>
                  <a:txBody>
                    <a:bodyPr/>
                    <a:lstStyle/>
                    <a:p>
                      <a:pPr indent="0" lvl="0" marL="0" marR="0" rtl="0" algn="l">
                        <a:spcBef>
                          <a:spcPts val="0"/>
                        </a:spcBef>
                        <a:spcAft>
                          <a:spcPts val="0"/>
                        </a:spcAft>
                        <a:buNone/>
                      </a:pPr>
                      <a:r>
                        <a:rPr b="0" i="0" lang="fr-FR" sz="1800">
                          <a:solidFill>
                            <a:schemeClr val="lt1"/>
                          </a:solidFill>
                          <a:latin typeface="Calibri"/>
                          <a:ea typeface="Calibri"/>
                          <a:cs typeface="Calibri"/>
                          <a:sym typeface="Calibri"/>
                        </a:rPr>
                        <a:t>import os</a:t>
                      </a:r>
                      <a:br>
                        <a:rPr lang="fr-FR" sz="1800"/>
                      </a:br>
                      <a:r>
                        <a:rPr b="0" i="0" lang="fr-FR" sz="1800">
                          <a:solidFill>
                            <a:schemeClr val="lt1"/>
                          </a:solidFill>
                          <a:latin typeface="Calibri"/>
                          <a:ea typeface="Calibri"/>
                          <a:cs typeface="Calibri"/>
                          <a:sym typeface="Calibri"/>
                        </a:rPr>
                        <a:t>os.rmdir("mon_dossier")</a:t>
                      </a:r>
                      <a:endParaRPr sz="1800"/>
                    </a:p>
                  </a:txBody>
                  <a:tcPr marT="45725" marB="45725" marR="91450" marL="91450">
                    <a:solidFill>
                      <a:schemeClr val="dk1"/>
                    </a:solidFill>
                  </a:tcPr>
                </a:tc>
              </a:tr>
            </a:tbl>
          </a:graphicData>
        </a:graphic>
      </p:graphicFrame>
      <p:sp>
        <p:nvSpPr>
          <p:cNvPr id="360" name="Google Shape;360;p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551597" y="122830"/>
            <a:ext cx="10515600" cy="1103834"/>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Le langage de programmation </a:t>
            </a:r>
            <a:endParaRPr/>
          </a:p>
        </p:txBody>
      </p:sp>
      <p:sp>
        <p:nvSpPr>
          <p:cNvPr id="103" name="Google Shape;103;p3"/>
          <p:cNvSpPr txBox="1"/>
          <p:nvPr>
            <p:ph idx="1" type="body"/>
          </p:nvPr>
        </p:nvSpPr>
        <p:spPr>
          <a:xfrm>
            <a:off x="974678" y="1402544"/>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50000"/>
              </a:lnSpc>
              <a:spcBef>
                <a:spcPts val="0"/>
              </a:spcBef>
              <a:spcAft>
                <a:spcPts val="0"/>
              </a:spcAft>
              <a:buClr>
                <a:schemeClr val="dk1"/>
              </a:buClr>
              <a:buSzPts val="2400"/>
              <a:buNone/>
            </a:pPr>
            <a:r>
              <a:rPr b="1" lang="fr-FR" sz="2400"/>
              <a:t>Un langage de programmation</a:t>
            </a:r>
            <a:r>
              <a:rPr lang="fr-FR" sz="2400"/>
              <a:t> est un langage informatique utilisant un ensemble de symboles et de règles destiné à définir des ensembles d’instructions qu’un ordinateur doit exécuter.</a:t>
            </a:r>
            <a:endParaRPr/>
          </a:p>
          <a:p>
            <a:pPr indent="0" lvl="0" marL="0" rtl="0" algn="l">
              <a:lnSpc>
                <a:spcPct val="150000"/>
              </a:lnSpc>
              <a:spcBef>
                <a:spcPts val="1000"/>
              </a:spcBef>
              <a:spcAft>
                <a:spcPts val="0"/>
              </a:spcAft>
              <a:buClr>
                <a:schemeClr val="dk1"/>
              </a:buClr>
              <a:buSzPts val="2400"/>
              <a:buNone/>
            </a:pPr>
            <a:r>
              <a:rPr lang="fr-FR" sz="2400"/>
              <a:t>C’est un langage intermédiaire compréhensible par l’homme et lui permettant de donner des instructions à un ordinateur.</a:t>
            </a:r>
            <a:endParaRPr/>
          </a:p>
          <a:p>
            <a:pPr indent="0" lvl="0" marL="0" rtl="0" algn="l">
              <a:lnSpc>
                <a:spcPct val="150000"/>
              </a:lnSpc>
              <a:spcBef>
                <a:spcPts val="1000"/>
              </a:spcBef>
              <a:spcAft>
                <a:spcPts val="0"/>
              </a:spcAft>
              <a:buClr>
                <a:schemeClr val="dk1"/>
              </a:buClr>
              <a:buSzPts val="2400"/>
              <a:buNone/>
            </a:pPr>
            <a:r>
              <a:rPr b="1" lang="fr-FR" sz="2400"/>
              <a:t>Un langage de programmation </a:t>
            </a:r>
            <a:r>
              <a:rPr lang="fr-FR" sz="2400"/>
              <a:t>est constitué d’identificateur, de mots-clés, les opérateurs, les chaînes de caractères, constantes, symboles…. </a:t>
            </a:r>
            <a:endParaRPr sz="2400"/>
          </a:p>
          <a:p>
            <a:pPr indent="0" lvl="0" marL="0" rtl="0" algn="l">
              <a:lnSpc>
                <a:spcPct val="150000"/>
              </a:lnSpc>
              <a:spcBef>
                <a:spcPts val="1000"/>
              </a:spcBef>
              <a:spcAft>
                <a:spcPts val="0"/>
              </a:spcAft>
              <a:buClr>
                <a:schemeClr val="dk1"/>
              </a:buClr>
              <a:buSzPts val="2400"/>
              <a:buNone/>
            </a:pPr>
            <a:r>
              <a:t/>
            </a:r>
            <a:endParaRPr sz="2400"/>
          </a:p>
        </p:txBody>
      </p:sp>
      <p:sp>
        <p:nvSpPr>
          <p:cNvPr id="104" name="Google Shape;104;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Module</a:t>
            </a:r>
            <a:endParaRPr b="1"/>
          </a:p>
        </p:txBody>
      </p:sp>
      <p:sp>
        <p:nvSpPr>
          <p:cNvPr id="366" name="Google Shape;366;p37"/>
          <p:cNvSpPr txBox="1"/>
          <p:nvPr>
            <p:ph idx="1" type="body"/>
          </p:nvPr>
        </p:nvSpPr>
        <p:spPr>
          <a:xfrm>
            <a:off x="838200" y="1825625"/>
            <a:ext cx="10515600"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fr-FR"/>
              <a:t>Un module est un fichier avec l’extension « .py » contenant un ensemble de fonctions que vous souhaitez inclure dans votre application.</a:t>
            </a:r>
            <a:endParaRPr/>
          </a:p>
          <a:p>
            <a:pPr indent="0" lvl="0" marL="0" rtl="0" algn="l">
              <a:lnSpc>
                <a:spcPct val="90000"/>
              </a:lnSpc>
              <a:spcBef>
                <a:spcPts val="1000"/>
              </a:spcBef>
              <a:spcAft>
                <a:spcPts val="0"/>
              </a:spcAft>
              <a:buClr>
                <a:schemeClr val="dk1"/>
              </a:buClr>
              <a:buSzPts val="2800"/>
              <a:buNone/>
            </a:pPr>
            <a:r>
              <a:rPr lang="fr-FR"/>
              <a:t>Pour importer un module on utilise le mot-clé import.</a:t>
            </a:r>
            <a:endParaRPr/>
          </a:p>
          <a:p>
            <a:pPr indent="0" lvl="0" marL="0" rtl="0" algn="l">
              <a:lnSpc>
                <a:spcPct val="90000"/>
              </a:lnSpc>
              <a:spcBef>
                <a:spcPts val="1000"/>
              </a:spcBef>
              <a:spcAft>
                <a:spcPts val="0"/>
              </a:spcAft>
              <a:buClr>
                <a:schemeClr val="dk1"/>
              </a:buClr>
              <a:buSzPts val="2800"/>
              <a:buNone/>
            </a:pPr>
            <a:r>
              <a:rPr lang="fr-FR"/>
              <a:t>Syntaxe :</a:t>
            </a:r>
            <a:endParaRPr/>
          </a:p>
          <a:p>
            <a:pPr indent="0" lvl="0" marL="0" rtl="0" algn="l">
              <a:lnSpc>
                <a:spcPct val="90000"/>
              </a:lnSpc>
              <a:spcBef>
                <a:spcPts val="1000"/>
              </a:spcBef>
              <a:spcAft>
                <a:spcPts val="0"/>
              </a:spcAft>
              <a:buClr>
                <a:schemeClr val="dk1"/>
              </a:buClr>
              <a:buSzPts val="2800"/>
              <a:buNone/>
            </a:pPr>
            <a:r>
              <a:rPr lang="fr-FR"/>
              <a:t> </a:t>
            </a:r>
            <a:endParaRPr/>
          </a:p>
        </p:txBody>
      </p:sp>
      <p:graphicFrame>
        <p:nvGraphicFramePr>
          <p:cNvPr id="367" name="Google Shape;367;p37"/>
          <p:cNvGraphicFramePr/>
          <p:nvPr/>
        </p:nvGraphicFramePr>
        <p:xfrm>
          <a:off x="2267527" y="3575035"/>
          <a:ext cx="3000000" cy="3000000"/>
        </p:xfrm>
        <a:graphic>
          <a:graphicData uri="http://schemas.openxmlformats.org/drawingml/2006/table">
            <a:tbl>
              <a:tblPr bandRow="1" firstRow="1">
                <a:noFill/>
                <a:tableStyleId>{DC822478-D05A-4670-B917-6F78DDB9D833}</a:tableStyleId>
              </a:tblPr>
              <a:tblGrid>
                <a:gridCol w="2553850"/>
              </a:tblGrid>
              <a:tr h="370850">
                <a:tc>
                  <a:txBody>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import</a:t>
                      </a:r>
                      <a:r>
                        <a:rPr lang="fr-FR" sz="1800"/>
                        <a:t> </a:t>
                      </a:r>
                      <a:r>
                        <a:rPr b="1" lang="fr-FR" sz="1800">
                          <a:solidFill>
                            <a:schemeClr val="lt1"/>
                          </a:solidFill>
                          <a:latin typeface="Calibri"/>
                          <a:ea typeface="Calibri"/>
                          <a:cs typeface="Calibri"/>
                          <a:sym typeface="Calibri"/>
                        </a:rPr>
                        <a:t>nom_module</a:t>
                      </a:r>
                      <a:endParaRPr sz="1800"/>
                    </a:p>
                    <a:p>
                      <a:pPr indent="0" lvl="0" marL="0" marR="0" rtl="0" algn="l">
                        <a:spcBef>
                          <a:spcPts val="0"/>
                        </a:spcBef>
                        <a:spcAft>
                          <a:spcPts val="0"/>
                        </a:spcAft>
                        <a:buNone/>
                      </a:pPr>
                      <a:r>
                        <a:rPr b="1" lang="fr-FR" sz="1800">
                          <a:solidFill>
                            <a:schemeClr val="lt1"/>
                          </a:solidFill>
                          <a:latin typeface="Calibri"/>
                          <a:ea typeface="Calibri"/>
                          <a:cs typeface="Calibri"/>
                          <a:sym typeface="Calibri"/>
                        </a:rPr>
                        <a:t>instruction</a:t>
                      </a:r>
                      <a:endParaRPr sz="1800"/>
                    </a:p>
                  </a:txBody>
                  <a:tcPr marT="45725" marB="45725" marR="91450" marL="91450">
                    <a:solidFill>
                      <a:schemeClr val="dk1"/>
                    </a:solidFill>
                  </a:tcPr>
                </a:tc>
              </a:tr>
            </a:tbl>
          </a:graphicData>
        </a:graphic>
      </p:graphicFrame>
      <p:sp>
        <p:nvSpPr>
          <p:cNvPr id="368" name="Google Shape;368;p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ph type="title"/>
          </p:nvPr>
        </p:nvSpPr>
        <p:spPr>
          <a:xfrm>
            <a:off x="838200" y="365125"/>
            <a:ext cx="10515600" cy="1103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POO en Python</a:t>
            </a:r>
            <a:endParaRPr b="1"/>
          </a:p>
        </p:txBody>
      </p:sp>
      <p:sp>
        <p:nvSpPr>
          <p:cNvPr id="374" name="Google Shape;374;p40"/>
          <p:cNvSpPr txBox="1"/>
          <p:nvPr>
            <p:ph idx="1" type="body"/>
          </p:nvPr>
        </p:nvSpPr>
        <p:spPr>
          <a:xfrm>
            <a:off x="838200" y="1289226"/>
            <a:ext cx="10515600" cy="4887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fr-FR" sz="1800"/>
              <a:t>En Python, la programmation orientée objet (POO) est un paradigme de programmation qui utilise des objets et des classes dans la programmation. Il vise à implémenter des entités du monde réel comme l'héritage, les polymorphismes, l'encapsulation, etc. dans la programmation.</a:t>
            </a:r>
            <a:endParaRPr/>
          </a:p>
          <a:p>
            <a:pPr indent="-228600" lvl="0" marL="228600" rtl="0" algn="l">
              <a:lnSpc>
                <a:spcPct val="90000"/>
              </a:lnSpc>
              <a:spcBef>
                <a:spcPts val="1000"/>
              </a:spcBef>
              <a:spcAft>
                <a:spcPts val="0"/>
              </a:spcAft>
              <a:buClr>
                <a:schemeClr val="dk1"/>
              </a:buClr>
              <a:buSzPts val="1800"/>
              <a:buFont typeface="Noto Sans Symbols"/>
              <a:buChar char="⮚"/>
            </a:pPr>
            <a:r>
              <a:rPr lang="fr-FR" sz="1800"/>
              <a:t>Class : C’est une collection d'objets, elle est une entité logique qui contient des attributs et des méthodes. </a:t>
            </a:r>
            <a:endParaRPr sz="1800"/>
          </a:p>
          <a:p>
            <a:pPr indent="-228600" lvl="0" marL="228600" rtl="0" algn="l">
              <a:lnSpc>
                <a:spcPct val="90000"/>
              </a:lnSpc>
              <a:spcBef>
                <a:spcPts val="1000"/>
              </a:spcBef>
              <a:spcAft>
                <a:spcPts val="0"/>
              </a:spcAft>
              <a:buClr>
                <a:schemeClr val="dk1"/>
              </a:buClr>
              <a:buSzPts val="2000"/>
              <a:buFont typeface="Noto Sans Symbols"/>
              <a:buChar char="⮚"/>
            </a:pPr>
            <a:r>
              <a:rPr lang="fr-FR" sz="2000"/>
              <a:t>Toutes les classes ont une fonction appelée __init__(), qui est toujours exécutée lorsque la classe est lancée.</a:t>
            </a:r>
            <a:endParaRPr/>
          </a:p>
          <a:p>
            <a:pPr indent="-228600" lvl="0" marL="228600" rtl="0" algn="l">
              <a:lnSpc>
                <a:spcPct val="90000"/>
              </a:lnSpc>
              <a:spcBef>
                <a:spcPts val="1000"/>
              </a:spcBef>
              <a:spcAft>
                <a:spcPts val="0"/>
              </a:spcAft>
              <a:buClr>
                <a:schemeClr val="dk1"/>
              </a:buClr>
              <a:buSzPts val="2000"/>
              <a:buFont typeface="Noto Sans Symbols"/>
              <a:buChar char="⮚"/>
            </a:pPr>
            <a:r>
              <a:rPr lang="fr-FR" sz="2000"/>
              <a:t>Utilisez la fonction __init__() pour affecter des valeurs aux propriétés de l'objet ou à d'autres opérations nécessaires lors de la création de l'objet.</a:t>
            </a:r>
            <a:endParaRPr sz="1800"/>
          </a:p>
          <a:p>
            <a:pPr indent="0" lvl="0" marL="228600" rtl="0" algn="l">
              <a:lnSpc>
                <a:spcPct val="90000"/>
              </a:lnSpc>
              <a:spcBef>
                <a:spcPts val="1000"/>
              </a:spcBef>
              <a:spcAft>
                <a:spcPts val="0"/>
              </a:spcAft>
              <a:buNone/>
            </a:pPr>
            <a:r>
              <a:rPr lang="fr-FR" sz="1800"/>
              <a:t>Syntaxe : </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800"/>
              <a:buNone/>
            </a:pPr>
            <a:r>
              <a:t/>
            </a:r>
            <a:endParaRPr/>
          </a:p>
        </p:txBody>
      </p:sp>
      <p:graphicFrame>
        <p:nvGraphicFramePr>
          <p:cNvPr id="375" name="Google Shape;375;p40"/>
          <p:cNvGraphicFramePr/>
          <p:nvPr/>
        </p:nvGraphicFramePr>
        <p:xfrm>
          <a:off x="2399379" y="4177278"/>
          <a:ext cx="3000000" cy="3000000"/>
        </p:xfrm>
        <a:graphic>
          <a:graphicData uri="http://schemas.openxmlformats.org/drawingml/2006/table">
            <a:tbl>
              <a:tblPr bandRow="1" firstRow="1">
                <a:noFill/>
                <a:tableStyleId>{DC822478-D05A-4670-B917-6F78DDB9D833}</a:tableStyleId>
              </a:tblPr>
              <a:tblGrid>
                <a:gridCol w="3232725"/>
              </a:tblGrid>
              <a:tr h="370850">
                <a:tc>
                  <a:txBody>
                    <a:bodyPr/>
                    <a:lstStyle/>
                    <a:p>
                      <a:pPr indent="0" lvl="0" marL="0" marR="0" rtl="0" algn="l">
                        <a:spcBef>
                          <a:spcPts val="0"/>
                        </a:spcBef>
                        <a:spcAft>
                          <a:spcPts val="0"/>
                        </a:spcAft>
                        <a:buNone/>
                      </a:pPr>
                      <a:r>
                        <a:rPr lang="fr-FR" sz="1800"/>
                        <a:t>class NomClasse : </a:t>
                      </a:r>
                      <a:endParaRPr/>
                    </a:p>
                    <a:p>
                      <a:pPr indent="0" lvl="0" marL="0" marR="0" rtl="0" algn="l">
                        <a:spcBef>
                          <a:spcPts val="0"/>
                        </a:spcBef>
                        <a:spcAft>
                          <a:spcPts val="0"/>
                        </a:spcAft>
                        <a:buNone/>
                      </a:pPr>
                      <a:r>
                        <a:rPr lang="fr-FR" sz="1800"/>
                        <a:t># Déclaration-1</a:t>
                      </a:r>
                      <a:endParaRPr/>
                    </a:p>
                    <a:p>
                      <a:pPr indent="0" lvl="0" marL="0" marR="0" rtl="0" algn="l">
                        <a:spcBef>
                          <a:spcPts val="0"/>
                        </a:spcBef>
                        <a:spcAft>
                          <a:spcPts val="0"/>
                        </a:spcAft>
                        <a:buNone/>
                      </a:pPr>
                      <a:r>
                        <a:rPr lang="fr-FR" sz="1800"/>
                        <a:t> .</a:t>
                      </a:r>
                      <a:endParaRPr/>
                    </a:p>
                    <a:p>
                      <a:pPr indent="0" lvl="0" marL="0" marR="0" rtl="0" algn="l">
                        <a:spcBef>
                          <a:spcPts val="0"/>
                        </a:spcBef>
                        <a:spcAft>
                          <a:spcPts val="0"/>
                        </a:spcAft>
                        <a:buNone/>
                      </a:pPr>
                      <a:r>
                        <a:rPr lang="fr-FR" sz="1800"/>
                        <a:t> .</a:t>
                      </a:r>
                      <a:endParaRPr/>
                    </a:p>
                    <a:p>
                      <a:pPr indent="0" lvl="0" marL="0" marR="0" rtl="0" algn="l">
                        <a:spcBef>
                          <a:spcPts val="0"/>
                        </a:spcBef>
                        <a:spcAft>
                          <a:spcPts val="0"/>
                        </a:spcAft>
                        <a:buNone/>
                      </a:pPr>
                      <a:r>
                        <a:rPr lang="fr-FR" sz="1800"/>
                        <a:t> . </a:t>
                      </a:r>
                      <a:endParaRPr/>
                    </a:p>
                    <a:p>
                      <a:pPr indent="0" lvl="0" marL="0" marR="0" rtl="0" algn="l">
                        <a:spcBef>
                          <a:spcPts val="0"/>
                        </a:spcBef>
                        <a:spcAft>
                          <a:spcPts val="0"/>
                        </a:spcAft>
                        <a:buNone/>
                      </a:pPr>
                      <a:r>
                        <a:rPr lang="fr-FR" sz="1800"/>
                        <a:t># Déclaration-N</a:t>
                      </a:r>
                      <a:endParaRPr sz="1800"/>
                    </a:p>
                  </a:txBody>
                  <a:tcPr marT="45725" marB="45725" marR="91450" marL="91450">
                    <a:solidFill>
                      <a:schemeClr val="dk1"/>
                    </a:solidFill>
                  </a:tcPr>
                </a:tc>
              </a:tr>
            </a:tbl>
          </a:graphicData>
        </a:graphic>
      </p:graphicFrame>
      <p:sp>
        <p:nvSpPr>
          <p:cNvPr id="376" name="Google Shape;376;p4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POO-Concepts clés</a:t>
            </a:r>
            <a:endParaRPr b="1"/>
          </a:p>
        </p:txBody>
      </p:sp>
      <p:sp>
        <p:nvSpPr>
          <p:cNvPr id="382" name="Google Shape;382;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400"/>
              <a:buNone/>
            </a:pPr>
            <a:r>
              <a:rPr b="1" lang="fr-FR" sz="2400"/>
              <a:t>Une représentation picturale d'une implémentation POO</a:t>
            </a:r>
            <a:endParaRPr b="1" sz="2400"/>
          </a:p>
        </p:txBody>
      </p:sp>
      <p:pic>
        <p:nvPicPr>
          <p:cNvPr descr="Capture d’écran" id="383" name="Google Shape;383;p39"/>
          <p:cNvPicPr preferRelativeResize="0"/>
          <p:nvPr/>
        </p:nvPicPr>
        <p:blipFill rotWithShape="1">
          <a:blip r:embed="rId3">
            <a:alphaModFix/>
          </a:blip>
          <a:srcRect b="0" l="0" r="0" t="0"/>
          <a:stretch/>
        </p:blipFill>
        <p:spPr>
          <a:xfrm>
            <a:off x="4017818" y="2207433"/>
            <a:ext cx="4211782" cy="3001875"/>
          </a:xfrm>
          <a:prstGeom prst="rect">
            <a:avLst/>
          </a:prstGeom>
          <a:noFill/>
          <a:ln>
            <a:noFill/>
          </a:ln>
        </p:spPr>
      </p:pic>
      <p:sp>
        <p:nvSpPr>
          <p:cNvPr id="384" name="Google Shape;384;p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POO en Python (suite)</a:t>
            </a:r>
            <a:endParaRPr b="1"/>
          </a:p>
        </p:txBody>
      </p:sp>
      <p:sp>
        <p:nvSpPr>
          <p:cNvPr id="390" name="Google Shape;390;p41"/>
          <p:cNvSpPr txBox="1"/>
          <p:nvPr>
            <p:ph idx="1" type="body"/>
          </p:nvPr>
        </p:nvSpPr>
        <p:spPr>
          <a:xfrm>
            <a:off x="838200" y="1825625"/>
            <a:ext cx="10515600"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fr-FR"/>
              <a:t>Objet : C’est une entité qui a un état et un comportement qui lui sont associés.</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t>Un objet est composé de :</a:t>
            </a:r>
            <a:endParaRPr/>
          </a:p>
          <a:p>
            <a:pPr indent="-228600" lvl="1" marL="685800" rtl="0" algn="l">
              <a:lnSpc>
                <a:spcPct val="90000"/>
              </a:lnSpc>
              <a:spcBef>
                <a:spcPts val="500"/>
              </a:spcBef>
              <a:spcAft>
                <a:spcPts val="0"/>
              </a:spcAft>
              <a:buClr>
                <a:schemeClr val="dk1"/>
              </a:buClr>
              <a:buSzPts val="2400"/>
              <a:buFont typeface="Noto Sans Symbols"/>
              <a:buChar char="▪"/>
            </a:pPr>
            <a:r>
              <a:rPr b="1" lang="fr-FR"/>
              <a:t>État</a:t>
            </a:r>
            <a:r>
              <a:rPr b="1" lang="fr-FR"/>
              <a:t> :</a:t>
            </a:r>
            <a:r>
              <a:rPr lang="fr-FR"/>
              <a:t> Il est représenté par les attributs d'un objet. Il reflète également les propriétés d'un objet.</a:t>
            </a:r>
            <a:endParaRPr/>
          </a:p>
          <a:p>
            <a:pPr indent="-228600" lvl="1" marL="685800" rtl="0" algn="l">
              <a:lnSpc>
                <a:spcPct val="90000"/>
              </a:lnSpc>
              <a:spcBef>
                <a:spcPts val="500"/>
              </a:spcBef>
              <a:spcAft>
                <a:spcPts val="0"/>
              </a:spcAft>
              <a:buClr>
                <a:schemeClr val="dk1"/>
              </a:buClr>
              <a:buSzPts val="2400"/>
              <a:buFont typeface="Noto Sans Symbols"/>
              <a:buChar char="▪"/>
            </a:pPr>
            <a:r>
              <a:rPr b="1" lang="fr-FR"/>
              <a:t>Comportement :</a:t>
            </a:r>
            <a:r>
              <a:rPr lang="fr-FR"/>
              <a:t> Il est représenté par les méthodes d'un objet. Il reflète également la réponse d'un objet à d'autres objets.</a:t>
            </a:r>
            <a:endParaRPr/>
          </a:p>
          <a:p>
            <a:pPr indent="-228600" lvl="1" marL="685800" rtl="0" algn="l">
              <a:lnSpc>
                <a:spcPct val="90000"/>
              </a:lnSpc>
              <a:spcBef>
                <a:spcPts val="500"/>
              </a:spcBef>
              <a:spcAft>
                <a:spcPts val="0"/>
              </a:spcAft>
              <a:buClr>
                <a:schemeClr val="dk1"/>
              </a:buClr>
              <a:buSzPts val="2400"/>
              <a:buFont typeface="Noto Sans Symbols"/>
              <a:buChar char="▪"/>
            </a:pPr>
            <a:r>
              <a:rPr b="1" lang="fr-FR"/>
              <a:t>Identité :</a:t>
            </a:r>
            <a:r>
              <a:rPr lang="fr-FR"/>
              <a:t> donne un nom unique à un objet et permet à un objet d'interagir avec d'autres objets.</a:t>
            </a:r>
            <a:endParaRPr/>
          </a:p>
          <a:p>
            <a:pPr indent="0" lvl="1" marL="457200" rtl="0" algn="l">
              <a:lnSpc>
                <a:spcPct val="90000"/>
              </a:lnSpc>
              <a:spcBef>
                <a:spcPts val="500"/>
              </a:spcBef>
              <a:spcAft>
                <a:spcPts val="0"/>
              </a:spcAft>
              <a:buClr>
                <a:schemeClr val="dk1"/>
              </a:buClr>
              <a:buSzPts val="2400"/>
              <a:buNone/>
            </a:pPr>
            <a:r>
              <a:rPr lang="fr-FR"/>
              <a:t>Syntaxe : 	</a:t>
            </a:r>
            <a:endParaRPr/>
          </a:p>
        </p:txBody>
      </p:sp>
      <p:graphicFrame>
        <p:nvGraphicFramePr>
          <p:cNvPr id="391" name="Google Shape;391;p41"/>
          <p:cNvGraphicFramePr/>
          <p:nvPr/>
        </p:nvGraphicFramePr>
        <p:xfrm>
          <a:off x="2544618" y="5347085"/>
          <a:ext cx="3000000" cy="3000000"/>
        </p:xfrm>
        <a:graphic>
          <a:graphicData uri="http://schemas.openxmlformats.org/drawingml/2006/table">
            <a:tbl>
              <a:tblPr bandRow="1" firstRow="1">
                <a:noFill/>
                <a:tableStyleId>{DC822478-D05A-4670-B917-6F78DDB9D833}</a:tableStyleId>
              </a:tblPr>
              <a:tblGrid>
                <a:gridCol w="2540000"/>
              </a:tblGrid>
              <a:tr h="370850">
                <a:tc>
                  <a:txBody>
                    <a:bodyPr/>
                    <a:lstStyle/>
                    <a:p>
                      <a:pPr indent="0" lvl="0" marL="0" marR="0" rtl="0" algn="l">
                        <a:spcBef>
                          <a:spcPts val="0"/>
                        </a:spcBef>
                        <a:spcAft>
                          <a:spcPts val="0"/>
                        </a:spcAft>
                        <a:buNone/>
                      </a:pPr>
                      <a:r>
                        <a:rPr b="0" i="0" lang="fr-FR" sz="1800">
                          <a:solidFill>
                            <a:schemeClr val="lt1"/>
                          </a:solidFill>
                          <a:latin typeface="Calibri"/>
                          <a:ea typeface="Calibri"/>
                          <a:cs typeface="Calibri"/>
                          <a:sym typeface="Calibri"/>
                        </a:rPr>
                        <a:t>p1 = nomClasse()</a:t>
                      </a:r>
                      <a:br>
                        <a:rPr lang="fr-FR" sz="1800"/>
                      </a:br>
                      <a:r>
                        <a:rPr b="0" i="0" lang="fr-FR" sz="1800">
                          <a:solidFill>
                            <a:schemeClr val="lt1"/>
                          </a:solidFill>
                          <a:latin typeface="Calibri"/>
                          <a:ea typeface="Calibri"/>
                          <a:cs typeface="Calibri"/>
                          <a:sym typeface="Calibri"/>
                        </a:rPr>
                        <a:t>print(p1.x)</a:t>
                      </a:r>
                      <a:endParaRPr sz="1800"/>
                    </a:p>
                  </a:txBody>
                  <a:tcPr marT="45725" marB="45725" marR="91450" marL="91450">
                    <a:solidFill>
                      <a:schemeClr val="dk1"/>
                    </a:solidFill>
                  </a:tcPr>
                </a:tc>
              </a:tr>
            </a:tbl>
          </a:graphicData>
        </a:graphic>
      </p:graphicFrame>
      <p:sp>
        <p:nvSpPr>
          <p:cNvPr id="392" name="Google Shape;392;p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POO en Python (suite)</a:t>
            </a:r>
            <a:endParaRPr b="1"/>
          </a:p>
        </p:txBody>
      </p:sp>
      <p:sp>
        <p:nvSpPr>
          <p:cNvPr id="398" name="Google Shape;398;p42"/>
          <p:cNvSpPr txBox="1"/>
          <p:nvPr>
            <p:ph idx="1" type="body"/>
          </p:nvPr>
        </p:nvSpPr>
        <p:spPr>
          <a:xfrm>
            <a:off x="838200" y="1825625"/>
            <a:ext cx="10515600"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fr-FR"/>
              <a:t>Héritage : C’est la capacité d'une classe à dériver ou hériter des propriétés d'une autre classe. La classe qui dérive les propriétés est appelée classe dérivée ou classe fille et la classe dont les propriétés sont dérivées est appelée classe de base ou classe mère. </a:t>
            </a:r>
            <a:endParaRPr/>
          </a:p>
          <a:p>
            <a:pPr indent="0" lvl="0" marL="0" rtl="0" algn="l">
              <a:lnSpc>
                <a:spcPct val="90000"/>
              </a:lnSpc>
              <a:spcBef>
                <a:spcPts val="1000"/>
              </a:spcBef>
              <a:spcAft>
                <a:spcPts val="0"/>
              </a:spcAft>
              <a:buClr>
                <a:schemeClr val="dk1"/>
              </a:buClr>
              <a:buSzPts val="2800"/>
              <a:buNone/>
            </a:pPr>
            <a:r>
              <a:rPr lang="fr-FR"/>
              <a:t>Syntaxe : </a:t>
            </a:r>
            <a:endParaRPr/>
          </a:p>
        </p:txBody>
      </p:sp>
      <p:graphicFrame>
        <p:nvGraphicFramePr>
          <p:cNvPr id="399" name="Google Shape;399;p42"/>
          <p:cNvGraphicFramePr/>
          <p:nvPr/>
        </p:nvGraphicFramePr>
        <p:xfrm>
          <a:off x="2281381" y="3365885"/>
          <a:ext cx="3000000" cy="3000000"/>
        </p:xfrm>
        <a:graphic>
          <a:graphicData uri="http://schemas.openxmlformats.org/drawingml/2006/table">
            <a:tbl>
              <a:tblPr bandRow="1" firstRow="1">
                <a:noFill/>
                <a:tableStyleId>{DC822478-D05A-4670-B917-6F78DDB9D833}</a:tableStyleId>
              </a:tblPr>
              <a:tblGrid>
                <a:gridCol w="5588000"/>
              </a:tblGrid>
              <a:tr h="370850">
                <a:tc>
                  <a:txBody>
                    <a:bodyPr/>
                    <a:lstStyle/>
                    <a:p>
                      <a:pPr indent="0" lvl="0" marL="0" marR="0" rtl="0" algn="l">
                        <a:spcBef>
                          <a:spcPts val="0"/>
                        </a:spcBef>
                        <a:spcAft>
                          <a:spcPts val="0"/>
                        </a:spcAft>
                        <a:buNone/>
                      </a:pPr>
                      <a:r>
                        <a:rPr b="0" i="0" lang="fr-FR" sz="1800">
                          <a:solidFill>
                            <a:schemeClr val="lt1"/>
                          </a:solidFill>
                          <a:latin typeface="Calibri"/>
                          <a:ea typeface="Calibri"/>
                          <a:cs typeface="Calibri"/>
                          <a:sym typeface="Calibri"/>
                        </a:rPr>
                        <a:t>class Person:</a:t>
                      </a:r>
                      <a:br>
                        <a:rPr lang="fr-FR" sz="1800"/>
                      </a:br>
                      <a:r>
                        <a:rPr b="0" i="0" lang="fr-FR" sz="1800">
                          <a:solidFill>
                            <a:schemeClr val="lt1"/>
                          </a:solidFill>
                          <a:latin typeface="Calibri"/>
                          <a:ea typeface="Calibri"/>
                          <a:cs typeface="Calibri"/>
                          <a:sym typeface="Calibri"/>
                        </a:rPr>
                        <a:t>  def __init__(self, fname, lname):</a:t>
                      </a:r>
                      <a:br>
                        <a:rPr lang="fr-FR" sz="1800"/>
                      </a:br>
                      <a:r>
                        <a:rPr b="0" i="0" lang="fr-FR" sz="1800">
                          <a:solidFill>
                            <a:schemeClr val="lt1"/>
                          </a:solidFill>
                          <a:latin typeface="Calibri"/>
                          <a:ea typeface="Calibri"/>
                          <a:cs typeface="Calibri"/>
                          <a:sym typeface="Calibri"/>
                        </a:rPr>
                        <a:t>    self.firstname = fname</a:t>
                      </a:r>
                      <a:br>
                        <a:rPr lang="fr-FR" sz="1800"/>
                      </a:br>
                      <a:r>
                        <a:rPr b="0" i="0" lang="fr-FR" sz="1800">
                          <a:solidFill>
                            <a:schemeClr val="lt1"/>
                          </a:solidFill>
                          <a:latin typeface="Calibri"/>
                          <a:ea typeface="Calibri"/>
                          <a:cs typeface="Calibri"/>
                          <a:sym typeface="Calibri"/>
                        </a:rPr>
                        <a:t>    self.lastname = lname</a:t>
                      </a:r>
                      <a:br>
                        <a:rPr lang="fr-FR" sz="1800"/>
                      </a:br>
                      <a:br>
                        <a:rPr lang="fr-FR" sz="1800"/>
                      </a:br>
                      <a:r>
                        <a:rPr b="0" i="0" lang="fr-FR" sz="1800">
                          <a:solidFill>
                            <a:schemeClr val="lt1"/>
                          </a:solidFill>
                          <a:latin typeface="Calibri"/>
                          <a:ea typeface="Calibri"/>
                          <a:cs typeface="Calibri"/>
                          <a:sym typeface="Calibri"/>
                        </a:rPr>
                        <a:t>  def printname(self):</a:t>
                      </a:r>
                      <a:br>
                        <a:rPr lang="fr-FR" sz="1800"/>
                      </a:br>
                      <a:r>
                        <a:rPr b="0" i="0" lang="fr-FR" sz="1800">
                          <a:solidFill>
                            <a:schemeClr val="lt1"/>
                          </a:solidFill>
                          <a:latin typeface="Calibri"/>
                          <a:ea typeface="Calibri"/>
                          <a:cs typeface="Calibri"/>
                          <a:sym typeface="Calibri"/>
                        </a:rPr>
                        <a:t>    print(self.firstname, self.lastname)</a:t>
                      </a:r>
                      <a:endParaRPr/>
                    </a:p>
                    <a:p>
                      <a:pPr indent="0" lvl="0" marL="0" marR="0" rtl="0" algn="l">
                        <a:spcBef>
                          <a:spcPts val="0"/>
                        </a:spcBef>
                        <a:spcAft>
                          <a:spcPts val="0"/>
                        </a:spcAft>
                        <a:buNone/>
                      </a:pPr>
                      <a:r>
                        <a:t/>
                      </a:r>
                      <a:endParaRPr b="1" i="0" sz="1800">
                        <a:solidFill>
                          <a:schemeClr val="lt1"/>
                        </a:solidFill>
                        <a:latin typeface="Calibri"/>
                        <a:ea typeface="Calibri"/>
                        <a:cs typeface="Calibri"/>
                        <a:sym typeface="Calibri"/>
                      </a:endParaRPr>
                    </a:p>
                    <a:p>
                      <a:pPr indent="0" lvl="0" marL="0" marR="0" rtl="0" algn="l">
                        <a:spcBef>
                          <a:spcPts val="0"/>
                        </a:spcBef>
                        <a:spcAft>
                          <a:spcPts val="0"/>
                        </a:spcAft>
                        <a:buNone/>
                      </a:pPr>
                      <a:r>
                        <a:rPr b="1" i="0" lang="fr-FR" sz="1800">
                          <a:solidFill>
                            <a:schemeClr val="lt1"/>
                          </a:solidFill>
                          <a:latin typeface="Calibri"/>
                          <a:ea typeface="Calibri"/>
                          <a:cs typeface="Calibri"/>
                          <a:sym typeface="Calibri"/>
                        </a:rPr>
                        <a:t>#Création</a:t>
                      </a:r>
                      <a:r>
                        <a:rPr b="1" i="0" lang="fr-FR" sz="1800">
                          <a:solidFill>
                            <a:schemeClr val="lt1"/>
                          </a:solidFill>
                          <a:latin typeface="Calibri"/>
                          <a:ea typeface="Calibri"/>
                          <a:cs typeface="Calibri"/>
                          <a:sym typeface="Calibri"/>
                        </a:rPr>
                        <a:t> d</a:t>
                      </a:r>
                      <a:r>
                        <a:rPr lang="fr-FR" sz="1800"/>
                        <a:t>’</a:t>
                      </a:r>
                      <a:r>
                        <a:rPr b="1" i="0" lang="fr-FR" sz="1800">
                          <a:solidFill>
                            <a:schemeClr val="lt1"/>
                          </a:solidFill>
                          <a:latin typeface="Calibri"/>
                          <a:ea typeface="Calibri"/>
                          <a:cs typeface="Calibri"/>
                          <a:sym typeface="Calibri"/>
                        </a:rPr>
                        <a:t>une classe fille à partir de la classe mère</a:t>
                      </a:r>
                      <a:endParaRPr/>
                    </a:p>
                    <a:p>
                      <a:pPr indent="0" lvl="0" marL="0" marR="0" rtl="0" algn="l">
                        <a:spcBef>
                          <a:spcPts val="0"/>
                        </a:spcBef>
                        <a:spcAft>
                          <a:spcPts val="0"/>
                        </a:spcAft>
                        <a:buNone/>
                      </a:pPr>
                      <a:r>
                        <a:t/>
                      </a:r>
                      <a:endParaRPr b="1" i="0" sz="1800">
                        <a:solidFill>
                          <a:schemeClr val="lt1"/>
                        </a:solidFill>
                        <a:latin typeface="Calibri"/>
                        <a:ea typeface="Calibri"/>
                        <a:cs typeface="Calibri"/>
                        <a:sym typeface="Calibri"/>
                      </a:endParaRPr>
                    </a:p>
                    <a:p>
                      <a:pPr indent="0" lvl="0" marL="0" marR="0" rtl="0" algn="l">
                        <a:spcBef>
                          <a:spcPts val="0"/>
                        </a:spcBef>
                        <a:spcAft>
                          <a:spcPts val="0"/>
                        </a:spcAft>
                        <a:buNone/>
                      </a:pPr>
                      <a:r>
                        <a:rPr b="0" i="0" lang="fr-FR" sz="1800">
                          <a:solidFill>
                            <a:schemeClr val="lt1"/>
                          </a:solidFill>
                          <a:latin typeface="Calibri"/>
                          <a:ea typeface="Calibri"/>
                          <a:cs typeface="Calibri"/>
                          <a:sym typeface="Calibri"/>
                        </a:rPr>
                        <a:t>class Student(Person):</a:t>
                      </a:r>
                      <a:br>
                        <a:rPr lang="fr-FR" sz="1800"/>
                      </a:br>
                      <a:r>
                        <a:rPr b="0" i="0" lang="fr-FR" sz="1800">
                          <a:solidFill>
                            <a:schemeClr val="lt1"/>
                          </a:solidFill>
                          <a:latin typeface="Calibri"/>
                          <a:ea typeface="Calibri"/>
                          <a:cs typeface="Calibri"/>
                          <a:sym typeface="Calibri"/>
                        </a:rPr>
                        <a:t>    pass</a:t>
                      </a:r>
                      <a:endParaRPr b="0" i="0" sz="1800">
                        <a:solidFill>
                          <a:schemeClr val="lt1"/>
                        </a:solidFill>
                        <a:latin typeface="Calibri"/>
                        <a:ea typeface="Calibri"/>
                        <a:cs typeface="Calibri"/>
                        <a:sym typeface="Calibri"/>
                      </a:endParaRPr>
                    </a:p>
                  </a:txBody>
                  <a:tcPr marT="45725" marB="45725" marR="91450" marL="91450">
                    <a:solidFill>
                      <a:schemeClr val="dk1"/>
                    </a:solidFill>
                  </a:tcPr>
                </a:tc>
              </a:tr>
            </a:tbl>
          </a:graphicData>
        </a:graphic>
      </p:graphicFrame>
      <p:sp>
        <p:nvSpPr>
          <p:cNvPr id="400" name="Google Shape;400;p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POO en Python (suite héritage)</a:t>
            </a:r>
            <a:endParaRPr b="1"/>
          </a:p>
        </p:txBody>
      </p:sp>
      <p:sp>
        <p:nvSpPr>
          <p:cNvPr id="406" name="Google Shape;406;p43"/>
          <p:cNvSpPr txBox="1"/>
          <p:nvPr>
            <p:ph idx="1" type="body"/>
          </p:nvPr>
        </p:nvSpPr>
        <p:spPr>
          <a:xfrm>
            <a:off x="838200" y="1825625"/>
            <a:ext cx="10515600"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fr-FR"/>
              <a:t> On utilise le mot-clé « pass » lorsqu’on ne souhaite pas ajouter d'autres propriétés ou méthodes à la classe.</a:t>
            </a:r>
            <a:endParaRPr/>
          </a:p>
          <a:p>
            <a:pPr indent="0" lvl="0" marL="0" rtl="0" algn="l">
              <a:lnSpc>
                <a:spcPct val="90000"/>
              </a:lnSpc>
              <a:spcBef>
                <a:spcPts val="1000"/>
              </a:spcBef>
              <a:spcAft>
                <a:spcPts val="0"/>
              </a:spcAft>
              <a:buClr>
                <a:schemeClr val="dk1"/>
              </a:buClr>
              <a:buSzPts val="2800"/>
              <a:buNone/>
            </a:pPr>
            <a:r>
              <a:rPr lang="fr-FR"/>
              <a:t>Syntaxe : </a:t>
            </a:r>
            <a:endParaRPr/>
          </a:p>
        </p:txBody>
      </p:sp>
      <p:graphicFrame>
        <p:nvGraphicFramePr>
          <p:cNvPr id="407" name="Google Shape;407;p43"/>
          <p:cNvGraphicFramePr/>
          <p:nvPr/>
        </p:nvGraphicFramePr>
        <p:xfrm>
          <a:off x="2309091" y="2783993"/>
          <a:ext cx="3000000" cy="3000000"/>
        </p:xfrm>
        <a:graphic>
          <a:graphicData uri="http://schemas.openxmlformats.org/drawingml/2006/table">
            <a:tbl>
              <a:tblPr bandRow="1" firstRow="1">
                <a:noFill/>
                <a:tableStyleId>{DC822478-D05A-4670-B917-6F78DDB9D833}</a:tableStyleId>
              </a:tblPr>
              <a:tblGrid>
                <a:gridCol w="3482100"/>
              </a:tblGrid>
              <a:tr h="370850">
                <a:tc>
                  <a:txBody>
                    <a:bodyPr/>
                    <a:lstStyle/>
                    <a:p>
                      <a:pPr indent="0" lvl="0" marL="0" marR="0" rtl="0" algn="l">
                        <a:spcBef>
                          <a:spcPts val="0"/>
                        </a:spcBef>
                        <a:spcAft>
                          <a:spcPts val="0"/>
                        </a:spcAft>
                        <a:buNone/>
                      </a:pPr>
                      <a:r>
                        <a:rPr b="0" i="0" lang="fr-FR" sz="1800">
                          <a:solidFill>
                            <a:schemeClr val="lt1"/>
                          </a:solidFill>
                          <a:latin typeface="Calibri"/>
                          <a:ea typeface="Calibri"/>
                          <a:cs typeface="Calibri"/>
                          <a:sym typeface="Calibri"/>
                        </a:rPr>
                        <a:t>class Student(Person):</a:t>
                      </a:r>
                      <a:endParaRPr/>
                    </a:p>
                    <a:p>
                      <a:pPr indent="0" lvl="0" marL="0" marR="0" rtl="0" algn="l">
                        <a:spcBef>
                          <a:spcPts val="0"/>
                        </a:spcBef>
                        <a:spcAft>
                          <a:spcPts val="0"/>
                        </a:spcAft>
                        <a:buNone/>
                      </a:pPr>
                      <a:r>
                        <a:rPr b="0" i="0" lang="fr-FR" sz="1800">
                          <a:solidFill>
                            <a:schemeClr val="lt1"/>
                          </a:solidFill>
                          <a:latin typeface="Calibri"/>
                          <a:ea typeface="Calibri"/>
                          <a:cs typeface="Calibri"/>
                          <a:sym typeface="Calibri"/>
                        </a:rPr>
                        <a:t>x = Student("Mike", "Olsen")</a:t>
                      </a:r>
                      <a:br>
                        <a:rPr b="0" i="0" lang="fr-FR" sz="1800">
                          <a:solidFill>
                            <a:schemeClr val="lt1"/>
                          </a:solidFill>
                          <a:latin typeface="Calibri"/>
                          <a:ea typeface="Calibri"/>
                          <a:cs typeface="Calibri"/>
                          <a:sym typeface="Calibri"/>
                        </a:rPr>
                      </a:br>
                      <a:r>
                        <a:rPr b="0" i="0" lang="fr-FR" sz="1800">
                          <a:solidFill>
                            <a:schemeClr val="lt1"/>
                          </a:solidFill>
                          <a:latin typeface="Calibri"/>
                          <a:ea typeface="Calibri"/>
                          <a:cs typeface="Calibri"/>
                          <a:sym typeface="Calibri"/>
                        </a:rPr>
                        <a:t>x.printname()</a:t>
                      </a:r>
                      <a:endParaRPr/>
                    </a:p>
                  </a:txBody>
                  <a:tcPr marT="45725" marB="45725" marR="91450" marL="91450">
                    <a:solidFill>
                      <a:schemeClr val="dk1"/>
                    </a:solidFill>
                  </a:tcPr>
                </a:tc>
              </a:tr>
            </a:tbl>
          </a:graphicData>
        </a:graphic>
      </p:graphicFrame>
      <p:sp>
        <p:nvSpPr>
          <p:cNvPr id="408" name="Google Shape;408;p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POO en Python (suite)</a:t>
            </a:r>
            <a:endParaRPr b="1"/>
          </a:p>
        </p:txBody>
      </p:sp>
      <p:sp>
        <p:nvSpPr>
          <p:cNvPr id="414" name="Google Shape;414;p44"/>
          <p:cNvSpPr txBox="1"/>
          <p:nvPr>
            <p:ph idx="1" type="body"/>
          </p:nvPr>
        </p:nvSpPr>
        <p:spPr>
          <a:xfrm>
            <a:off x="838200" y="1825625"/>
            <a:ext cx="10515600"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fr-FR"/>
              <a:t>Polymorphisme : Il signifie simplement avoir plusieurs formes. Par exemple, nous devons déterminer si l'espèce d'oiseau donnée vole ou non, en utilisant le polymorphisme, nous pouvons le faire en utilisant une seule fonction.</a:t>
            </a:r>
            <a:endParaRPr/>
          </a:p>
          <a:p>
            <a:pPr indent="0" lvl="0" marL="0" rtl="0" algn="l">
              <a:lnSpc>
                <a:spcPct val="90000"/>
              </a:lnSpc>
              <a:spcBef>
                <a:spcPts val="1000"/>
              </a:spcBef>
              <a:spcAft>
                <a:spcPts val="0"/>
              </a:spcAft>
              <a:buClr>
                <a:schemeClr val="dk1"/>
              </a:buClr>
              <a:buSzPts val="1800"/>
              <a:buNone/>
            </a:pPr>
            <a:r>
              <a:rPr lang="fr-FR" sz="1800"/>
              <a:t>Syntaxe : </a:t>
            </a:r>
            <a:endParaRPr sz="1800"/>
          </a:p>
        </p:txBody>
      </p:sp>
      <p:sp>
        <p:nvSpPr>
          <p:cNvPr id="415" name="Google Shape;415;p4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graphicFrame>
        <p:nvGraphicFramePr>
          <p:cNvPr id="420" name="Google Shape;420;p45"/>
          <p:cNvGraphicFramePr/>
          <p:nvPr/>
        </p:nvGraphicFramePr>
        <p:xfrm>
          <a:off x="3581400" y="107660"/>
          <a:ext cx="3000000" cy="3000000"/>
        </p:xfrm>
        <a:graphic>
          <a:graphicData uri="http://schemas.openxmlformats.org/drawingml/2006/table">
            <a:tbl>
              <a:tblPr bandRow="1" firstRow="1">
                <a:noFill/>
                <a:tableStyleId>{DC822478-D05A-4670-B917-6F78DDB9D833}</a:tableStyleId>
              </a:tblPr>
              <a:tblGrid>
                <a:gridCol w="5243950"/>
              </a:tblGrid>
              <a:tr h="6597950">
                <a:tc>
                  <a:txBody>
                    <a:bodyPr/>
                    <a:lstStyle/>
                    <a:p>
                      <a:pPr indent="0" lvl="0" marL="0" marR="0" rtl="0" algn="l">
                        <a:spcBef>
                          <a:spcPts val="0"/>
                        </a:spcBef>
                        <a:spcAft>
                          <a:spcPts val="0"/>
                        </a:spcAft>
                        <a:buNone/>
                      </a:pPr>
                      <a:r>
                        <a:rPr b="0" i="0" lang="fr-FR" sz="1400">
                          <a:solidFill>
                            <a:schemeClr val="lt1"/>
                          </a:solidFill>
                          <a:latin typeface="Calibri"/>
                          <a:ea typeface="Calibri"/>
                          <a:cs typeface="Calibri"/>
                          <a:sym typeface="Calibri"/>
                        </a:rPr>
                        <a:t>class Bird:</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def intro(self):</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print("There are many types of birds.")</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def flight(self):</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print("Most of the birds can fly but some cannot.")</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class sparrow(Bird):</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def flight(self):</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print("Sparrows can fly.")</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class ostrich(Bird):</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def flight(self):</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print("Ostriches cannot fly.")</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obj_bird = Bird()</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obj_spr = sparrow()</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obj_ost = ostrich()</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obj_bird.intro()</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obj_bird.flight()</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obj_spr.intro()</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obj_spr.flight()</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obj_ost.intro()</a:t>
                      </a:r>
                      <a:endParaRPr/>
                    </a:p>
                    <a:p>
                      <a:pPr indent="0" lvl="0" marL="0" marR="0" rtl="0" algn="l">
                        <a:spcBef>
                          <a:spcPts val="0"/>
                        </a:spcBef>
                        <a:spcAft>
                          <a:spcPts val="0"/>
                        </a:spcAft>
                        <a:buNone/>
                      </a:pPr>
                      <a:r>
                        <a:rPr b="0" i="0" lang="fr-FR" sz="1400">
                          <a:solidFill>
                            <a:schemeClr val="lt1"/>
                          </a:solidFill>
                          <a:latin typeface="Calibri"/>
                          <a:ea typeface="Calibri"/>
                          <a:cs typeface="Calibri"/>
                          <a:sym typeface="Calibri"/>
                        </a:rPr>
                        <a:t>obj_ost.flight()</a:t>
                      </a:r>
                      <a:endParaRPr/>
                    </a:p>
                  </a:txBody>
                  <a:tcPr marT="45725" marB="45725" marR="91450" marL="91450">
                    <a:solidFill>
                      <a:schemeClr val="dk1"/>
                    </a:solidFill>
                  </a:tcPr>
                </a:tc>
              </a:tr>
            </a:tbl>
          </a:graphicData>
        </a:graphic>
      </p:graphicFrame>
      <p:sp>
        <p:nvSpPr>
          <p:cNvPr id="421" name="Google Shape;421;p4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POO en Python (suite)</a:t>
            </a:r>
            <a:endParaRPr b="1"/>
          </a:p>
        </p:txBody>
      </p:sp>
      <p:sp>
        <p:nvSpPr>
          <p:cNvPr id="427" name="Google Shape;427;p46"/>
          <p:cNvSpPr txBox="1"/>
          <p:nvPr>
            <p:ph idx="1" type="body"/>
          </p:nvPr>
        </p:nvSpPr>
        <p:spPr>
          <a:xfrm>
            <a:off x="838200" y="1825625"/>
            <a:ext cx="10515600"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fr-FR"/>
              <a:t>Encapsulation : Il décrit l'idée d'envelopper les données et les méthodes qui fonctionnent sur les données dans une unité. Cela impose des restrictions sur l'accès direct aux variables et aux méthodes et peut empêcher la modification accidentelle des données.</a:t>
            </a:r>
            <a:endParaRPr/>
          </a:p>
          <a:p>
            <a:pPr indent="0" lvl="0" marL="0" rtl="0" algn="l">
              <a:lnSpc>
                <a:spcPct val="90000"/>
              </a:lnSpc>
              <a:spcBef>
                <a:spcPts val="1000"/>
              </a:spcBef>
              <a:spcAft>
                <a:spcPts val="0"/>
              </a:spcAft>
              <a:buClr>
                <a:schemeClr val="dk1"/>
              </a:buClr>
              <a:buSzPts val="2800"/>
              <a:buNone/>
            </a:pPr>
            <a:r>
              <a:rPr lang="fr-FR"/>
              <a:t>Une classe est un exemple d'encapsulation car elle encapsule toutes les données qui sont des fonctions membres, des variables, etc.</a:t>
            </a:r>
            <a:endParaRPr/>
          </a:p>
        </p:txBody>
      </p:sp>
      <p:sp>
        <p:nvSpPr>
          <p:cNvPr id="428" name="Google Shape;428;p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POO en Python (suite)</a:t>
            </a:r>
            <a:endParaRPr b="1"/>
          </a:p>
        </p:txBody>
      </p:sp>
      <p:sp>
        <p:nvSpPr>
          <p:cNvPr id="434" name="Google Shape;434;p47"/>
          <p:cNvSpPr txBox="1"/>
          <p:nvPr>
            <p:ph idx="1" type="body"/>
          </p:nvPr>
        </p:nvSpPr>
        <p:spPr>
          <a:xfrm>
            <a:off x="838200" y="1825625"/>
            <a:ext cx="10515600"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Noto Sans Symbols"/>
              <a:buChar char="⮚"/>
            </a:pPr>
            <a:r>
              <a:rPr lang="fr-FR"/>
              <a:t>Abstraction : Il cache les détails de code inutiles à l'utilisateur. Aussi, lorsque nous ne voulons pas divulguer des parties sensibles de notre implémentation de code et c'est là que l'abstraction de données est venue.</a:t>
            </a:r>
            <a:endParaRPr/>
          </a:p>
        </p:txBody>
      </p:sp>
      <p:sp>
        <p:nvSpPr>
          <p:cNvPr id="435" name="Google Shape;435;p4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360529" y="119465"/>
            <a:ext cx="10515600" cy="917765"/>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Catégories de langage</a:t>
            </a:r>
            <a:endParaRPr b="1"/>
          </a:p>
        </p:txBody>
      </p:sp>
      <p:sp>
        <p:nvSpPr>
          <p:cNvPr id="110" name="Google Shape;110;p4"/>
          <p:cNvSpPr txBox="1"/>
          <p:nvPr>
            <p:ph idx="1" type="body"/>
          </p:nvPr>
        </p:nvSpPr>
        <p:spPr>
          <a:xfrm>
            <a:off x="961030" y="1143237"/>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None/>
            </a:pPr>
            <a:r>
              <a:rPr lang="fr-FR"/>
              <a:t>Les langages de programmation peuvent être classés selon deux grandes catégories: </a:t>
            </a:r>
            <a:endParaRPr/>
          </a:p>
          <a:p>
            <a:pPr indent="-228600" lvl="0" marL="228600" rtl="0" algn="l">
              <a:lnSpc>
                <a:spcPct val="150000"/>
              </a:lnSpc>
              <a:spcBef>
                <a:spcPts val="1000"/>
              </a:spcBef>
              <a:spcAft>
                <a:spcPts val="0"/>
              </a:spcAft>
              <a:buClr>
                <a:schemeClr val="dk1"/>
              </a:buClr>
              <a:buSzPts val="2800"/>
              <a:buFont typeface="Noto Sans Symbols"/>
              <a:buChar char="⮚"/>
            </a:pPr>
            <a:r>
              <a:rPr lang="fr-FR"/>
              <a:t> Les langages interprétés (PHP, Matlab)</a:t>
            </a:r>
            <a:endParaRPr/>
          </a:p>
          <a:p>
            <a:pPr indent="-228600" lvl="0" marL="228600" rtl="0" algn="l">
              <a:lnSpc>
                <a:spcPct val="150000"/>
              </a:lnSpc>
              <a:spcBef>
                <a:spcPts val="1000"/>
              </a:spcBef>
              <a:spcAft>
                <a:spcPts val="0"/>
              </a:spcAft>
              <a:buClr>
                <a:schemeClr val="dk1"/>
              </a:buClr>
              <a:buSzPts val="2800"/>
              <a:buFont typeface="Noto Sans Symbols"/>
              <a:buChar char="⮚"/>
            </a:pPr>
            <a:r>
              <a:rPr lang="fr-FR"/>
              <a:t> Les langages compilés(C, C++)</a:t>
            </a:r>
            <a:endParaRPr/>
          </a:p>
          <a:p>
            <a:pPr indent="0" lvl="0" marL="0" rtl="0" algn="l">
              <a:lnSpc>
                <a:spcPct val="90000"/>
              </a:lnSpc>
              <a:spcBef>
                <a:spcPts val="1000"/>
              </a:spcBef>
              <a:spcAft>
                <a:spcPts val="0"/>
              </a:spcAft>
              <a:buClr>
                <a:schemeClr val="dk1"/>
              </a:buClr>
              <a:buSzPts val="2800"/>
              <a:buNone/>
            </a:pPr>
            <a:r>
              <a:t/>
            </a:r>
            <a:endParaRPr/>
          </a:p>
        </p:txBody>
      </p:sp>
      <p:sp>
        <p:nvSpPr>
          <p:cNvPr id="111" name="Google Shape;111;p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12b549267a5_1_6"/>
          <p:cNvSpPr txBox="1"/>
          <p:nvPr>
            <p:ph type="title"/>
          </p:nvPr>
        </p:nvSpPr>
        <p:spPr>
          <a:xfrm>
            <a:off x="838200" y="248247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FIN</a:t>
            </a:r>
            <a:endParaRPr b="1"/>
          </a:p>
        </p:txBody>
      </p:sp>
      <p:sp>
        <p:nvSpPr>
          <p:cNvPr id="441" name="Google Shape;441;g12b549267a5_1_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401471" y="218365"/>
            <a:ext cx="10515600" cy="9144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Langage interprété vs compilé</a:t>
            </a:r>
            <a:endParaRPr b="1"/>
          </a:p>
        </p:txBody>
      </p:sp>
      <p:sp>
        <p:nvSpPr>
          <p:cNvPr id="117" name="Google Shape;117;p5"/>
          <p:cNvSpPr txBox="1"/>
          <p:nvPr>
            <p:ph idx="1" type="body"/>
          </p:nvPr>
        </p:nvSpPr>
        <p:spPr>
          <a:xfrm>
            <a:off x="838200" y="125333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600"/>
              <a:buNone/>
            </a:pPr>
            <a:r>
              <a:rPr lang="fr-FR" sz="2600"/>
              <a:t>Dans un langage interprété les instructions sont transcrites en langage machine au fur et à mesure de leur lecture.</a:t>
            </a:r>
            <a:endParaRPr sz="2600"/>
          </a:p>
          <a:p>
            <a:pPr indent="0" lvl="0" marL="0" rtl="0" algn="l">
              <a:lnSpc>
                <a:spcPct val="150000"/>
              </a:lnSpc>
              <a:spcBef>
                <a:spcPts val="1000"/>
              </a:spcBef>
              <a:spcAft>
                <a:spcPts val="0"/>
              </a:spcAft>
              <a:buClr>
                <a:schemeClr val="dk1"/>
              </a:buClr>
              <a:buSzPts val="2400"/>
              <a:buNone/>
            </a:pPr>
            <a:r>
              <a:rPr lang="fr-FR" sz="2400"/>
              <a:t>Un programme interprété est beaucoup plus portable et plus souple mais son exécution est moins rapide que le même programme en langage compilé </a:t>
            </a:r>
            <a:r>
              <a:rPr lang="fr-FR" sz="2400">
                <a:solidFill>
                  <a:srgbClr val="FF0000"/>
                </a:solidFill>
              </a:rPr>
              <a:t>et moins sécurisé</a:t>
            </a:r>
            <a:r>
              <a:rPr lang="fr-FR" sz="2400"/>
              <a:t>.</a:t>
            </a:r>
            <a:endParaRPr/>
          </a:p>
          <a:p>
            <a:pPr indent="0" lvl="0" marL="0" rtl="0" algn="l">
              <a:lnSpc>
                <a:spcPct val="150000"/>
              </a:lnSpc>
              <a:spcBef>
                <a:spcPts val="1000"/>
              </a:spcBef>
              <a:spcAft>
                <a:spcPts val="0"/>
              </a:spcAft>
              <a:buClr>
                <a:schemeClr val="dk1"/>
              </a:buClr>
              <a:buSzPts val="2800"/>
              <a:buNone/>
            </a:pPr>
            <a:r>
              <a:t/>
            </a:r>
            <a:endParaRPr/>
          </a:p>
        </p:txBody>
      </p:sp>
      <p:sp>
        <p:nvSpPr>
          <p:cNvPr id="118" name="Google Shape;118;p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2b549267a5_1_0"/>
          <p:cNvSpPr txBox="1"/>
          <p:nvPr>
            <p:ph type="title"/>
          </p:nvPr>
        </p:nvSpPr>
        <p:spPr>
          <a:xfrm>
            <a:off x="674427" y="201352"/>
            <a:ext cx="10515600" cy="13257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Paradigme de programmation</a:t>
            </a:r>
            <a:endParaRPr b="1"/>
          </a:p>
        </p:txBody>
      </p:sp>
      <p:sp>
        <p:nvSpPr>
          <p:cNvPr id="124" name="Google Shape;124;g12b549267a5_1_0"/>
          <p:cNvSpPr txBox="1"/>
          <p:nvPr>
            <p:ph idx="1" type="body"/>
          </p:nvPr>
        </p:nvSpPr>
        <p:spPr>
          <a:xfrm>
            <a:off x="674427" y="152691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None/>
            </a:pPr>
            <a:r>
              <a:rPr lang="fr-FR"/>
              <a:t>Un paradigme de programmation est une approche qu’utilise un développeur pour un problème. On peut distinguer les paradigmes de programmation suivants:</a:t>
            </a:r>
            <a:endParaRPr/>
          </a:p>
          <a:p>
            <a:pPr indent="0" lvl="0" marL="228600" rtl="0" algn="l">
              <a:lnSpc>
                <a:spcPct val="150000"/>
              </a:lnSpc>
              <a:spcBef>
                <a:spcPts val="1000"/>
              </a:spcBef>
              <a:spcAft>
                <a:spcPts val="0"/>
              </a:spcAft>
              <a:buNone/>
            </a:pPr>
            <a:r>
              <a:t/>
            </a:r>
            <a:endParaRPr/>
          </a:p>
        </p:txBody>
      </p:sp>
      <p:sp>
        <p:nvSpPr>
          <p:cNvPr id="125" name="Google Shape;125;g12b549267a5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674427" y="201352"/>
            <a:ext cx="10515600" cy="1325563"/>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fr-FR"/>
              <a:t>Paradigme de programmation</a:t>
            </a:r>
            <a:endParaRPr b="1"/>
          </a:p>
        </p:txBody>
      </p:sp>
      <p:sp>
        <p:nvSpPr>
          <p:cNvPr id="131" name="Google Shape;131;p6"/>
          <p:cNvSpPr txBox="1"/>
          <p:nvPr>
            <p:ph idx="1" type="body"/>
          </p:nvPr>
        </p:nvSpPr>
        <p:spPr>
          <a:xfrm>
            <a:off x="674427" y="152691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150000"/>
              </a:lnSpc>
              <a:spcBef>
                <a:spcPts val="1000"/>
              </a:spcBef>
              <a:spcAft>
                <a:spcPts val="0"/>
              </a:spcAft>
              <a:buNone/>
            </a:pPr>
            <a:r>
              <a:t/>
            </a:r>
            <a:endParaRPr/>
          </a:p>
        </p:txBody>
      </p:sp>
      <p:pic>
        <p:nvPicPr>
          <p:cNvPr id="132" name="Google Shape;132;p6"/>
          <p:cNvPicPr preferRelativeResize="0"/>
          <p:nvPr/>
        </p:nvPicPr>
        <p:blipFill>
          <a:blip r:embed="rId3">
            <a:alphaModFix/>
          </a:blip>
          <a:stretch>
            <a:fillRect/>
          </a:stretch>
        </p:blipFill>
        <p:spPr>
          <a:xfrm>
            <a:off x="580875" y="1602325"/>
            <a:ext cx="10609151" cy="4674800"/>
          </a:xfrm>
          <a:prstGeom prst="rect">
            <a:avLst/>
          </a:prstGeom>
          <a:noFill/>
          <a:ln>
            <a:noFill/>
          </a:ln>
        </p:spPr>
      </p:pic>
      <p:sp>
        <p:nvSpPr>
          <p:cNvPr id="133" name="Google Shape;133;p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2183641" y="2243327"/>
            <a:ext cx="7397086" cy="1185673"/>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fr-FR" sz="6000"/>
              <a:t>Langage PYTHON</a:t>
            </a:r>
            <a:endParaRPr b="1" sz="6000"/>
          </a:p>
        </p:txBody>
      </p:sp>
      <p:sp>
        <p:nvSpPr>
          <p:cNvPr id="139" name="Google Shape;139;p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2022-10-21T09:38:57Z</dcterms:created>
  <dc:creator>flayoro</dc:creator>
</cp:coreProperties>
</file>