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9"/>
  </p:notesMasterIdLst>
  <p:sldIdLst>
    <p:sldId id="256" r:id="rId2"/>
    <p:sldId id="290" r:id="rId3"/>
    <p:sldId id="307" r:id="rId4"/>
    <p:sldId id="292" r:id="rId5"/>
    <p:sldId id="293" r:id="rId6"/>
    <p:sldId id="294" r:id="rId7"/>
    <p:sldId id="298" r:id="rId8"/>
    <p:sldId id="295" r:id="rId9"/>
    <p:sldId id="300" r:id="rId10"/>
    <p:sldId id="301" r:id="rId11"/>
    <p:sldId id="304" r:id="rId12"/>
    <p:sldId id="308" r:id="rId13"/>
    <p:sldId id="309" r:id="rId14"/>
    <p:sldId id="303" r:id="rId15"/>
    <p:sldId id="305" r:id="rId16"/>
    <p:sldId id="285" r:id="rId17"/>
    <p:sldId id="30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4319bb1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4319bb1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135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88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06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74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657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733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729d97241_0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729d9724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44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89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226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21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84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74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06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47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840acf4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840acf4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56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6400" y="1531900"/>
            <a:ext cx="3351600" cy="1627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6400" y="3196700"/>
            <a:ext cx="3351600" cy="414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3105039" y="1332212"/>
            <a:ext cx="3110024" cy="162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latin typeface="Times New Roman" panose="02020603050405020304" pitchFamily="18" charset="0"/>
                <a:cs typeface="Times New Roman" panose="02020603050405020304" pitchFamily="18" charset="0"/>
              </a:rPr>
              <a:t>VIELLE 8</a:t>
            </a:r>
            <a:br>
              <a:rPr lang="en" sz="4800" dirty="0">
                <a:latin typeface="Times New Roman" panose="02020603050405020304" pitchFamily="18" charset="0"/>
                <a:cs typeface="Times New Roman" panose="02020603050405020304" pitchFamily="18" charset="0"/>
              </a:rPr>
            </a:br>
            <a:r>
              <a:rPr lang="fr-FR" sz="4800" dirty="0">
                <a:latin typeface="Times New Roman" panose="02020603050405020304" pitchFamily="18" charset="0"/>
                <a:cs typeface="Times New Roman" panose="02020603050405020304" pitchFamily="18" charset="0"/>
              </a:rPr>
              <a:t>Clustering</a:t>
            </a:r>
            <a:endParaRPr sz="4800" dirty="0">
              <a:latin typeface="Times New Roman" panose="02020603050405020304" pitchFamily="18" charset="0"/>
              <a:cs typeface="Times New Roman" panose="02020603050405020304" pitchFamily="18" charset="0"/>
            </a:endParaRPr>
          </a:p>
        </p:txBody>
      </p:sp>
      <p:sp>
        <p:nvSpPr>
          <p:cNvPr id="56" name="Google Shape;56;p15"/>
          <p:cNvSpPr txBox="1">
            <a:spLocks noGrp="1"/>
          </p:cNvSpPr>
          <p:nvPr>
            <p:ph type="subTitle" idx="1"/>
          </p:nvPr>
        </p:nvSpPr>
        <p:spPr>
          <a:xfrm>
            <a:off x="2343542" y="394847"/>
            <a:ext cx="4233663" cy="41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latin typeface="Times New Roman" panose="02020603050405020304" pitchFamily="18" charset="0"/>
                <a:cs typeface="Times New Roman" panose="02020603050405020304" pitchFamily="18" charset="0"/>
              </a:rPr>
              <a:t>Apprentissage Automatique Non Supervisé</a:t>
            </a:r>
            <a:endParaRPr sz="1800" dirty="0">
              <a:latin typeface="Times New Roman" panose="02020603050405020304" pitchFamily="18" charset="0"/>
              <a:cs typeface="Times New Roman" panose="02020603050405020304" pitchFamily="18" charset="0"/>
            </a:endParaRPr>
          </a:p>
        </p:txBody>
      </p:sp>
      <p:sp>
        <p:nvSpPr>
          <p:cNvPr id="34" name="Google Shape;56;p15">
            <a:extLst>
              <a:ext uri="{FF2B5EF4-FFF2-40B4-BE49-F238E27FC236}">
                <a16:creationId xmlns:a16="http://schemas.microsoft.com/office/drawing/2014/main" id="{6C298ED8-DF00-4219-8DBD-EC1298588445}"/>
              </a:ext>
            </a:extLst>
          </p:cNvPr>
          <p:cNvSpPr txBox="1">
            <a:spLocks/>
          </p:cNvSpPr>
          <p:nvPr/>
        </p:nvSpPr>
        <p:spPr>
          <a:xfrm>
            <a:off x="366911" y="3931003"/>
            <a:ext cx="1111845" cy="41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fr-FR" sz="1800" dirty="0">
                <a:latin typeface="Times New Roman" panose="02020603050405020304" pitchFamily="18" charset="0"/>
                <a:cs typeface="Times New Roman" panose="02020603050405020304" pitchFamily="18" charset="0"/>
              </a:rPr>
              <a:t>Groupe 4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14" name="Google Shape;189;p18">
            <a:extLst>
              <a:ext uri="{FF2B5EF4-FFF2-40B4-BE49-F238E27FC236}">
                <a16:creationId xmlns:a16="http://schemas.microsoft.com/office/drawing/2014/main" id="{A6AD3ABF-C7C6-4D3B-97B7-8B4ED7BE2670}"/>
              </a:ext>
            </a:extLst>
          </p:cNvPr>
          <p:cNvGrpSpPr/>
          <p:nvPr/>
        </p:nvGrpSpPr>
        <p:grpSpPr>
          <a:xfrm>
            <a:off x="51096" y="84773"/>
            <a:ext cx="2635535" cy="1073465"/>
            <a:chOff x="1258163" y="1712948"/>
            <a:chExt cx="2635535" cy="1073465"/>
          </a:xfrm>
        </p:grpSpPr>
        <p:sp>
          <p:nvSpPr>
            <p:cNvPr id="15" name="Google Shape;190;p18">
              <a:extLst>
                <a:ext uri="{FF2B5EF4-FFF2-40B4-BE49-F238E27FC236}">
                  <a16:creationId xmlns:a16="http://schemas.microsoft.com/office/drawing/2014/main" id="{D4972EC5-9C91-4546-B2DA-9AFE8FC1FFE0}"/>
                </a:ext>
              </a:extLst>
            </p:cNvPr>
            <p:cNvSpPr/>
            <p:nvPr/>
          </p:nvSpPr>
          <p:spPr>
            <a:xfrm rot="162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p18">
              <a:extLst>
                <a:ext uri="{FF2B5EF4-FFF2-40B4-BE49-F238E27FC236}">
                  <a16:creationId xmlns:a16="http://schemas.microsoft.com/office/drawing/2014/main" id="{5CF54297-DF81-466C-A262-EE181010B6DD}"/>
                </a:ext>
              </a:extLst>
            </p:cNvPr>
            <p:cNvSpPr txBox="1"/>
            <p:nvPr/>
          </p:nvSpPr>
          <p:spPr>
            <a:xfrm>
              <a:off x="1387563"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K-</a:t>
              </a:r>
              <a:r>
                <a:rPr lang="fr-FR" sz="18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Means</a:t>
              </a:r>
              <a:br>
                <a:rPr lang="en" sz="1200" b="1" dirty="0">
                  <a:solidFill>
                    <a:srgbClr val="FFFFFF"/>
                  </a:solidFill>
                  <a:latin typeface="Roboto"/>
                  <a:ea typeface="Roboto"/>
                  <a:cs typeface="Roboto"/>
                  <a:sym typeface="Roboto"/>
                </a:rPr>
              </a:br>
              <a:r>
                <a:rPr lang="en" sz="1200" b="1" dirty="0">
                  <a:solidFill>
                    <a:srgbClr val="FFFFFF"/>
                  </a:solidFill>
                  <a:latin typeface="Roboto"/>
                  <a:ea typeface="Roboto"/>
                  <a:cs typeface="Roboto"/>
                  <a:sym typeface="Roboto"/>
                </a:rPr>
                <a:t>K-moyenne</a:t>
              </a:r>
              <a:endParaRPr sz="1200" dirty="0">
                <a:solidFill>
                  <a:srgbClr val="FFFFFF"/>
                </a:solidFill>
                <a:latin typeface="Roboto"/>
                <a:ea typeface="Roboto"/>
                <a:cs typeface="Roboto"/>
                <a:sym typeface="Roboto"/>
              </a:endParaRPr>
            </a:p>
          </p:txBody>
        </p:sp>
        <p:sp>
          <p:nvSpPr>
            <p:cNvPr id="17" name="Google Shape;192;p18">
              <a:extLst>
                <a:ext uri="{FF2B5EF4-FFF2-40B4-BE49-F238E27FC236}">
                  <a16:creationId xmlns:a16="http://schemas.microsoft.com/office/drawing/2014/main" id="{5A558C71-EAA6-4B9B-BB1F-79E73678A7A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1</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8" name="Google Shape;193;p18">
              <a:extLst>
                <a:ext uri="{FF2B5EF4-FFF2-40B4-BE49-F238E27FC236}">
                  <a16:creationId xmlns:a16="http://schemas.microsoft.com/office/drawing/2014/main" id="{DA84C8B4-CA0D-453C-B7D0-ECDF1305FD53}"/>
                </a:ext>
              </a:extLst>
            </p:cNvPr>
            <p:cNvGrpSpPr/>
            <p:nvPr/>
          </p:nvGrpSpPr>
          <p:grpSpPr>
            <a:xfrm>
              <a:off x="3262250" y="1712948"/>
              <a:ext cx="631448" cy="1073465"/>
              <a:chOff x="3262250" y="1712948"/>
              <a:chExt cx="631448" cy="1073465"/>
            </a:xfrm>
          </p:grpSpPr>
          <p:sp>
            <p:nvSpPr>
              <p:cNvPr id="19" name="Google Shape;194;p18">
                <a:extLst>
                  <a:ext uri="{FF2B5EF4-FFF2-40B4-BE49-F238E27FC236}">
                    <a16:creationId xmlns:a16="http://schemas.microsoft.com/office/drawing/2014/main" id="{D0168B59-B5A1-4573-A87B-77D921661093}"/>
                  </a:ext>
                </a:extLst>
              </p:cNvPr>
              <p:cNvSpPr/>
              <p:nvPr/>
            </p:nvSpPr>
            <p:spPr>
              <a:xfrm rot="162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p18">
                <a:extLst>
                  <a:ext uri="{FF2B5EF4-FFF2-40B4-BE49-F238E27FC236}">
                    <a16:creationId xmlns:a16="http://schemas.microsoft.com/office/drawing/2014/main" id="{4F19D05D-5EC5-456B-BAF9-439E9896E006}"/>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Flèche : droite 2">
            <a:extLst>
              <a:ext uri="{FF2B5EF4-FFF2-40B4-BE49-F238E27FC236}">
                <a16:creationId xmlns:a16="http://schemas.microsoft.com/office/drawing/2014/main" id="{12D33BE9-C7D6-41D5-9BA2-EFB9BC466F8D}"/>
              </a:ext>
            </a:extLst>
          </p:cNvPr>
          <p:cNvSpPr/>
          <p:nvPr/>
        </p:nvSpPr>
        <p:spPr>
          <a:xfrm>
            <a:off x="2762067" y="1662560"/>
            <a:ext cx="497640" cy="216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Google Shape;425;p23">
            <a:extLst>
              <a:ext uri="{FF2B5EF4-FFF2-40B4-BE49-F238E27FC236}">
                <a16:creationId xmlns:a16="http://schemas.microsoft.com/office/drawing/2014/main" id="{133312DD-DA2E-4725-A29F-16385A18E3FD}"/>
              </a:ext>
            </a:extLst>
          </p:cNvPr>
          <p:cNvSpPr/>
          <p:nvPr/>
        </p:nvSpPr>
        <p:spPr>
          <a:xfrm>
            <a:off x="1023046" y="1491227"/>
            <a:ext cx="1543350" cy="606350"/>
          </a:xfrm>
          <a:custGeom>
            <a:avLst/>
            <a:gdLst/>
            <a:ahLst/>
            <a:cxnLst/>
            <a:rect l="l" t="t" r="r" b="b"/>
            <a:pathLst>
              <a:path w="54817" h="24254" extrusionOk="0">
                <a:moveTo>
                  <a:pt x="1060" y="1"/>
                </a:moveTo>
                <a:cubicBezTo>
                  <a:pt x="477" y="1"/>
                  <a:pt x="1" y="477"/>
                  <a:pt x="1" y="1060"/>
                </a:cubicBezTo>
                <a:lnTo>
                  <a:pt x="1" y="23194"/>
                </a:lnTo>
                <a:cubicBezTo>
                  <a:pt x="1" y="23778"/>
                  <a:pt x="477" y="24254"/>
                  <a:pt x="1060" y="24254"/>
                </a:cubicBezTo>
                <a:lnTo>
                  <a:pt x="53757" y="24254"/>
                </a:lnTo>
                <a:cubicBezTo>
                  <a:pt x="54341" y="24254"/>
                  <a:pt x="54817" y="23778"/>
                  <a:pt x="54817" y="23194"/>
                </a:cubicBezTo>
                <a:lnTo>
                  <a:pt x="54817" y="1060"/>
                </a:lnTo>
                <a:cubicBezTo>
                  <a:pt x="54817" y="477"/>
                  <a:pt x="54341" y="1"/>
                  <a:pt x="53757" y="1"/>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Choisir le nombre K de cluster</a:t>
            </a:r>
            <a:endParaRPr sz="1200" dirty="0">
              <a:solidFill>
                <a:srgbClr val="FFFFFF"/>
              </a:solidFill>
              <a:latin typeface="Roboto"/>
              <a:ea typeface="Roboto"/>
              <a:cs typeface="Roboto"/>
              <a:sym typeface="Roboto"/>
            </a:endParaRPr>
          </a:p>
        </p:txBody>
      </p:sp>
      <p:sp>
        <p:nvSpPr>
          <p:cNvPr id="177" name="Google Shape;437;p23">
            <a:extLst>
              <a:ext uri="{FF2B5EF4-FFF2-40B4-BE49-F238E27FC236}">
                <a16:creationId xmlns:a16="http://schemas.microsoft.com/office/drawing/2014/main" id="{BAEB465B-8CC8-4C93-9616-ADC0395B51EC}"/>
              </a:ext>
            </a:extLst>
          </p:cNvPr>
          <p:cNvSpPr/>
          <p:nvPr/>
        </p:nvSpPr>
        <p:spPr>
          <a:xfrm>
            <a:off x="3459531" y="1475604"/>
            <a:ext cx="1543373" cy="606350"/>
          </a:xfrm>
          <a:custGeom>
            <a:avLst/>
            <a:gdLst/>
            <a:ahLst/>
            <a:cxnLst/>
            <a:rect l="l" t="t" r="r" b="b"/>
            <a:pathLst>
              <a:path w="54817" h="24254" extrusionOk="0">
                <a:moveTo>
                  <a:pt x="1060" y="1"/>
                </a:moveTo>
                <a:cubicBezTo>
                  <a:pt x="476" y="1"/>
                  <a:pt x="0" y="477"/>
                  <a:pt x="0" y="1060"/>
                </a:cubicBezTo>
                <a:lnTo>
                  <a:pt x="0" y="23194"/>
                </a:lnTo>
                <a:cubicBezTo>
                  <a:pt x="0" y="23777"/>
                  <a:pt x="476" y="24254"/>
                  <a:pt x="1060" y="24254"/>
                </a:cubicBezTo>
                <a:lnTo>
                  <a:pt x="53757" y="24254"/>
                </a:lnTo>
                <a:cubicBezTo>
                  <a:pt x="54340" y="24254"/>
                  <a:pt x="54817" y="23777"/>
                  <a:pt x="54817" y="23194"/>
                </a:cubicBezTo>
                <a:lnTo>
                  <a:pt x="54817" y="1060"/>
                </a:lnTo>
                <a:cubicBezTo>
                  <a:pt x="54817" y="477"/>
                  <a:pt x="54340" y="1"/>
                  <a:pt x="53757"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200" dirty="0">
                <a:solidFill>
                  <a:srgbClr val="FFFFFF"/>
                </a:solidFill>
                <a:latin typeface="Roboto"/>
                <a:ea typeface="Roboto"/>
                <a:cs typeface="Roboto"/>
                <a:sym typeface="Roboto"/>
              </a:rPr>
              <a:t>Sélectionner au hasard k centroïdes</a:t>
            </a:r>
            <a:endParaRPr sz="1200" dirty="0">
              <a:solidFill>
                <a:srgbClr val="FFFFFF"/>
              </a:solidFill>
              <a:latin typeface="Roboto"/>
              <a:ea typeface="Roboto"/>
              <a:cs typeface="Roboto"/>
              <a:sym typeface="Roboto"/>
            </a:endParaRPr>
          </a:p>
        </p:txBody>
      </p:sp>
      <p:sp>
        <p:nvSpPr>
          <p:cNvPr id="179" name="Google Shape;446;p23">
            <a:extLst>
              <a:ext uri="{FF2B5EF4-FFF2-40B4-BE49-F238E27FC236}">
                <a16:creationId xmlns:a16="http://schemas.microsoft.com/office/drawing/2014/main" id="{B9A68F0A-E54F-4731-833C-CF960EA5A914}"/>
              </a:ext>
            </a:extLst>
          </p:cNvPr>
          <p:cNvSpPr/>
          <p:nvPr/>
        </p:nvSpPr>
        <p:spPr>
          <a:xfrm>
            <a:off x="5776880" y="1491227"/>
            <a:ext cx="2106201" cy="606350"/>
          </a:xfrm>
          <a:custGeom>
            <a:avLst/>
            <a:gdLst/>
            <a:ahLst/>
            <a:cxnLst/>
            <a:rect l="l" t="t" r="r" b="b"/>
            <a:pathLst>
              <a:path w="54817" h="24254" extrusionOk="0">
                <a:moveTo>
                  <a:pt x="1060" y="0"/>
                </a:moveTo>
                <a:cubicBezTo>
                  <a:pt x="477" y="0"/>
                  <a:pt x="1" y="477"/>
                  <a:pt x="1" y="1060"/>
                </a:cubicBezTo>
                <a:lnTo>
                  <a:pt x="1" y="23194"/>
                </a:lnTo>
                <a:cubicBezTo>
                  <a:pt x="1" y="23777"/>
                  <a:pt x="477" y="24253"/>
                  <a:pt x="1060" y="24253"/>
                </a:cubicBezTo>
                <a:lnTo>
                  <a:pt x="53757" y="24253"/>
                </a:lnTo>
                <a:cubicBezTo>
                  <a:pt x="54341" y="24253"/>
                  <a:pt x="54817" y="23777"/>
                  <a:pt x="54817" y="23194"/>
                </a:cubicBezTo>
                <a:lnTo>
                  <a:pt x="54817" y="1060"/>
                </a:lnTo>
                <a:cubicBezTo>
                  <a:pt x="54817" y="477"/>
                  <a:pt x="54341" y="0"/>
                  <a:pt x="53757" y="0"/>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200" dirty="0">
                <a:solidFill>
                  <a:srgbClr val="FFFFFF"/>
                </a:solidFill>
                <a:latin typeface="Roboto"/>
                <a:ea typeface="Roboto"/>
                <a:cs typeface="Roboto"/>
                <a:sym typeface="Roboto"/>
              </a:rPr>
              <a:t>Assigner chaque point de données au centroïde le plus proches</a:t>
            </a:r>
            <a:endParaRPr sz="1200" dirty="0">
              <a:solidFill>
                <a:srgbClr val="FFFFFF"/>
              </a:solidFill>
              <a:latin typeface="Roboto"/>
              <a:ea typeface="Roboto"/>
              <a:cs typeface="Roboto"/>
              <a:sym typeface="Roboto"/>
            </a:endParaRPr>
          </a:p>
        </p:txBody>
      </p:sp>
      <p:sp>
        <p:nvSpPr>
          <p:cNvPr id="180" name="Flèche : droite 179">
            <a:extLst>
              <a:ext uri="{FF2B5EF4-FFF2-40B4-BE49-F238E27FC236}">
                <a16:creationId xmlns:a16="http://schemas.microsoft.com/office/drawing/2014/main" id="{11ECEBE1-BCC3-4571-BA71-B0E697051AD5}"/>
              </a:ext>
            </a:extLst>
          </p:cNvPr>
          <p:cNvSpPr/>
          <p:nvPr/>
        </p:nvSpPr>
        <p:spPr>
          <a:xfrm>
            <a:off x="5141625" y="1648488"/>
            <a:ext cx="497640" cy="216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Google Shape;415;p23">
            <a:extLst>
              <a:ext uri="{FF2B5EF4-FFF2-40B4-BE49-F238E27FC236}">
                <a16:creationId xmlns:a16="http://schemas.microsoft.com/office/drawing/2014/main" id="{58BAC682-E81C-4BE9-9D54-AD77089F8155}"/>
              </a:ext>
            </a:extLst>
          </p:cNvPr>
          <p:cNvSpPr/>
          <p:nvPr/>
        </p:nvSpPr>
        <p:spPr>
          <a:xfrm>
            <a:off x="5598834" y="3597487"/>
            <a:ext cx="2307678" cy="606350"/>
          </a:xfrm>
          <a:custGeom>
            <a:avLst/>
            <a:gdLst/>
            <a:ahLst/>
            <a:cxnLst/>
            <a:rect l="l" t="t" r="r" b="b"/>
            <a:pathLst>
              <a:path w="54829" h="24254" extrusionOk="0">
                <a:moveTo>
                  <a:pt x="1072" y="0"/>
                </a:moveTo>
                <a:cubicBezTo>
                  <a:pt x="477" y="0"/>
                  <a:pt x="1" y="476"/>
                  <a:pt x="1" y="1060"/>
                </a:cubicBezTo>
                <a:lnTo>
                  <a:pt x="1" y="23182"/>
                </a:lnTo>
                <a:cubicBezTo>
                  <a:pt x="1" y="23777"/>
                  <a:pt x="477" y="24253"/>
                  <a:pt x="1072" y="24253"/>
                </a:cubicBezTo>
                <a:lnTo>
                  <a:pt x="53757" y="24253"/>
                </a:lnTo>
                <a:cubicBezTo>
                  <a:pt x="54353" y="24253"/>
                  <a:pt x="54829" y="23777"/>
                  <a:pt x="54829" y="23182"/>
                </a:cubicBezTo>
                <a:lnTo>
                  <a:pt x="54829" y="1060"/>
                </a:lnTo>
                <a:cubicBezTo>
                  <a:pt x="54829" y="476"/>
                  <a:pt x="54353" y="0"/>
                  <a:pt x="53757"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Calculer et placer le nouveau </a:t>
            </a:r>
            <a:r>
              <a:rPr lang="fr-FR" sz="1200" dirty="0">
                <a:solidFill>
                  <a:srgbClr val="FFFFFF"/>
                </a:solidFill>
                <a:latin typeface="Roboto"/>
                <a:ea typeface="Roboto"/>
                <a:cs typeface="Roboto"/>
                <a:sym typeface="Roboto"/>
              </a:rPr>
              <a:t>centroïde</a:t>
            </a:r>
            <a:r>
              <a:rPr lang="en" sz="1200" dirty="0">
                <a:solidFill>
                  <a:srgbClr val="FFFFFF"/>
                </a:solidFill>
                <a:latin typeface="Roboto"/>
                <a:ea typeface="Roboto"/>
                <a:cs typeface="Roboto"/>
                <a:sym typeface="Roboto"/>
              </a:rPr>
              <a:t> de chaque cluster</a:t>
            </a:r>
            <a:endParaRPr sz="1200" dirty="0">
              <a:solidFill>
                <a:srgbClr val="FFFFFF"/>
              </a:solidFill>
              <a:latin typeface="Roboto"/>
              <a:ea typeface="Roboto"/>
              <a:cs typeface="Roboto"/>
              <a:sym typeface="Roboto"/>
            </a:endParaRPr>
          </a:p>
        </p:txBody>
      </p:sp>
      <p:sp>
        <p:nvSpPr>
          <p:cNvPr id="182" name="Google Shape;415;p23">
            <a:extLst>
              <a:ext uri="{FF2B5EF4-FFF2-40B4-BE49-F238E27FC236}">
                <a16:creationId xmlns:a16="http://schemas.microsoft.com/office/drawing/2014/main" id="{1DAEF459-59A1-4B89-81F5-703647B9E8AC}"/>
              </a:ext>
            </a:extLst>
          </p:cNvPr>
          <p:cNvSpPr/>
          <p:nvPr/>
        </p:nvSpPr>
        <p:spPr>
          <a:xfrm>
            <a:off x="4504246" y="2554916"/>
            <a:ext cx="1455864" cy="606350"/>
          </a:xfrm>
          <a:custGeom>
            <a:avLst/>
            <a:gdLst/>
            <a:ahLst/>
            <a:cxnLst/>
            <a:rect l="l" t="t" r="r" b="b"/>
            <a:pathLst>
              <a:path w="54829" h="24254" extrusionOk="0">
                <a:moveTo>
                  <a:pt x="1072" y="0"/>
                </a:moveTo>
                <a:cubicBezTo>
                  <a:pt x="477" y="0"/>
                  <a:pt x="1" y="476"/>
                  <a:pt x="1" y="1060"/>
                </a:cubicBezTo>
                <a:lnTo>
                  <a:pt x="1" y="23182"/>
                </a:lnTo>
                <a:cubicBezTo>
                  <a:pt x="1" y="23777"/>
                  <a:pt x="477" y="24253"/>
                  <a:pt x="1072" y="24253"/>
                </a:cubicBezTo>
                <a:lnTo>
                  <a:pt x="53757" y="24253"/>
                </a:lnTo>
                <a:cubicBezTo>
                  <a:pt x="54353" y="24253"/>
                  <a:pt x="54829" y="23777"/>
                  <a:pt x="54829" y="23182"/>
                </a:cubicBezTo>
                <a:lnTo>
                  <a:pt x="54829" y="1060"/>
                </a:lnTo>
                <a:cubicBezTo>
                  <a:pt x="54829" y="476"/>
                  <a:pt x="54353" y="0"/>
                  <a:pt x="53757" y="0"/>
                </a:cubicBezTo>
                <a:close/>
              </a:path>
            </a:pathLst>
          </a:cu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Si au moins un point  change de cluster retour à 4</a:t>
            </a:r>
            <a:endParaRPr sz="1200" dirty="0">
              <a:solidFill>
                <a:srgbClr val="FFFFFF"/>
              </a:solidFill>
              <a:latin typeface="Roboto"/>
              <a:ea typeface="Roboto"/>
              <a:cs typeface="Roboto"/>
              <a:sym typeface="Roboto"/>
            </a:endParaRPr>
          </a:p>
        </p:txBody>
      </p:sp>
      <p:sp>
        <p:nvSpPr>
          <p:cNvPr id="183" name="Flèche : droite 182">
            <a:extLst>
              <a:ext uri="{FF2B5EF4-FFF2-40B4-BE49-F238E27FC236}">
                <a16:creationId xmlns:a16="http://schemas.microsoft.com/office/drawing/2014/main" id="{A83A8CFD-EB84-47A9-A457-7F505E657F8B}"/>
              </a:ext>
            </a:extLst>
          </p:cNvPr>
          <p:cNvSpPr/>
          <p:nvPr/>
        </p:nvSpPr>
        <p:spPr>
          <a:xfrm rot="10800000">
            <a:off x="4453173" y="3825092"/>
            <a:ext cx="1011962" cy="204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Flèche : droite 184">
            <a:extLst>
              <a:ext uri="{FF2B5EF4-FFF2-40B4-BE49-F238E27FC236}">
                <a16:creationId xmlns:a16="http://schemas.microsoft.com/office/drawing/2014/main" id="{8759DA94-936C-41EC-8A6B-FFAF62E1849D}"/>
              </a:ext>
            </a:extLst>
          </p:cNvPr>
          <p:cNvSpPr/>
          <p:nvPr/>
        </p:nvSpPr>
        <p:spPr>
          <a:xfrm rot="5400000">
            <a:off x="6344740" y="2788806"/>
            <a:ext cx="1202129" cy="216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Flèche : droite 185">
            <a:extLst>
              <a:ext uri="{FF2B5EF4-FFF2-40B4-BE49-F238E27FC236}">
                <a16:creationId xmlns:a16="http://schemas.microsoft.com/office/drawing/2014/main" id="{E84A18F9-40A5-4557-99CE-469F3A668EB0}"/>
              </a:ext>
            </a:extLst>
          </p:cNvPr>
          <p:cNvSpPr/>
          <p:nvPr/>
        </p:nvSpPr>
        <p:spPr>
          <a:xfrm rot="16200000">
            <a:off x="5811391" y="2788807"/>
            <a:ext cx="1202129" cy="216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Google Shape;415;p23">
            <a:extLst>
              <a:ext uri="{FF2B5EF4-FFF2-40B4-BE49-F238E27FC236}">
                <a16:creationId xmlns:a16="http://schemas.microsoft.com/office/drawing/2014/main" id="{81828F87-61AB-40AF-8E11-02265586CFF5}"/>
              </a:ext>
            </a:extLst>
          </p:cNvPr>
          <p:cNvSpPr/>
          <p:nvPr/>
        </p:nvSpPr>
        <p:spPr>
          <a:xfrm>
            <a:off x="3672187" y="3635702"/>
            <a:ext cx="599525" cy="606350"/>
          </a:xfrm>
          <a:custGeom>
            <a:avLst/>
            <a:gdLst/>
            <a:ahLst/>
            <a:cxnLst/>
            <a:rect l="l" t="t" r="r" b="b"/>
            <a:pathLst>
              <a:path w="54829" h="24254" extrusionOk="0">
                <a:moveTo>
                  <a:pt x="1072" y="0"/>
                </a:moveTo>
                <a:cubicBezTo>
                  <a:pt x="477" y="0"/>
                  <a:pt x="1" y="476"/>
                  <a:pt x="1" y="1060"/>
                </a:cubicBezTo>
                <a:lnTo>
                  <a:pt x="1" y="23182"/>
                </a:lnTo>
                <a:cubicBezTo>
                  <a:pt x="1" y="23777"/>
                  <a:pt x="477" y="24253"/>
                  <a:pt x="1072" y="24253"/>
                </a:cubicBezTo>
                <a:lnTo>
                  <a:pt x="53757" y="24253"/>
                </a:lnTo>
                <a:cubicBezTo>
                  <a:pt x="54353" y="24253"/>
                  <a:pt x="54829" y="23777"/>
                  <a:pt x="54829" y="23182"/>
                </a:cubicBezTo>
                <a:lnTo>
                  <a:pt x="54829" y="1060"/>
                </a:lnTo>
                <a:cubicBezTo>
                  <a:pt x="54829" y="476"/>
                  <a:pt x="54353" y="0"/>
                  <a:pt x="53757" y="0"/>
                </a:cubicBezTo>
                <a:close/>
              </a:path>
            </a:pathLst>
          </a:cu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rgbClr val="FFFFFF"/>
                </a:solidFill>
                <a:latin typeface="Roboto"/>
                <a:ea typeface="Roboto"/>
                <a:cs typeface="Roboto"/>
                <a:sym typeface="Roboto"/>
              </a:rPr>
              <a:t>FiN</a:t>
            </a:r>
            <a:endParaRPr sz="1200" dirty="0">
              <a:solidFill>
                <a:srgbClr val="FFFFFF"/>
              </a:solidFill>
              <a:latin typeface="Roboto"/>
              <a:ea typeface="Roboto"/>
              <a:cs typeface="Roboto"/>
              <a:sym typeface="Roboto"/>
            </a:endParaRPr>
          </a:p>
        </p:txBody>
      </p:sp>
      <p:sp>
        <p:nvSpPr>
          <p:cNvPr id="26" name="Ellipse 25">
            <a:extLst>
              <a:ext uri="{FF2B5EF4-FFF2-40B4-BE49-F238E27FC236}">
                <a16:creationId xmlns:a16="http://schemas.microsoft.com/office/drawing/2014/main" id="{CC1AFA09-B93F-4A39-8D85-90F19667D604}"/>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9/15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376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14" name="Google Shape;189;p18">
            <a:extLst>
              <a:ext uri="{FF2B5EF4-FFF2-40B4-BE49-F238E27FC236}">
                <a16:creationId xmlns:a16="http://schemas.microsoft.com/office/drawing/2014/main" id="{A6AD3ABF-C7C6-4D3B-97B7-8B4ED7BE2670}"/>
              </a:ext>
            </a:extLst>
          </p:cNvPr>
          <p:cNvGrpSpPr/>
          <p:nvPr/>
        </p:nvGrpSpPr>
        <p:grpSpPr>
          <a:xfrm>
            <a:off x="51096" y="84773"/>
            <a:ext cx="2635535" cy="1073465"/>
            <a:chOff x="1258163" y="1712948"/>
            <a:chExt cx="2635535" cy="1073465"/>
          </a:xfrm>
        </p:grpSpPr>
        <p:sp>
          <p:nvSpPr>
            <p:cNvPr id="15" name="Google Shape;190;p18">
              <a:extLst>
                <a:ext uri="{FF2B5EF4-FFF2-40B4-BE49-F238E27FC236}">
                  <a16:creationId xmlns:a16="http://schemas.microsoft.com/office/drawing/2014/main" id="{D4972EC5-9C91-4546-B2DA-9AFE8FC1FFE0}"/>
                </a:ext>
              </a:extLst>
            </p:cNvPr>
            <p:cNvSpPr/>
            <p:nvPr/>
          </p:nvSpPr>
          <p:spPr>
            <a:xfrm rot="162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p18">
              <a:extLst>
                <a:ext uri="{FF2B5EF4-FFF2-40B4-BE49-F238E27FC236}">
                  <a16:creationId xmlns:a16="http://schemas.microsoft.com/office/drawing/2014/main" id="{5CF54297-DF81-466C-A262-EE181010B6DD}"/>
                </a:ext>
              </a:extLst>
            </p:cNvPr>
            <p:cNvSpPr txBox="1"/>
            <p:nvPr/>
          </p:nvSpPr>
          <p:spPr>
            <a:xfrm>
              <a:off x="1387563"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K-</a:t>
              </a:r>
              <a:r>
                <a:rPr lang="fr-FR" sz="18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Means</a:t>
              </a:r>
              <a:br>
                <a:rPr lang="en" sz="1200" b="1" dirty="0">
                  <a:solidFill>
                    <a:srgbClr val="FFFFFF"/>
                  </a:solidFill>
                  <a:latin typeface="Roboto"/>
                  <a:ea typeface="Roboto"/>
                  <a:cs typeface="Roboto"/>
                  <a:sym typeface="Roboto"/>
                </a:rPr>
              </a:br>
              <a:r>
                <a:rPr lang="en" sz="1200" b="1" dirty="0">
                  <a:solidFill>
                    <a:srgbClr val="FFFFFF"/>
                  </a:solidFill>
                  <a:latin typeface="Roboto"/>
                  <a:ea typeface="Roboto"/>
                  <a:cs typeface="Roboto"/>
                  <a:sym typeface="Roboto"/>
                </a:rPr>
                <a:t>K-moyenne</a:t>
              </a:r>
              <a:endParaRPr sz="1200" dirty="0">
                <a:solidFill>
                  <a:srgbClr val="FFFFFF"/>
                </a:solidFill>
                <a:latin typeface="Roboto"/>
                <a:ea typeface="Roboto"/>
                <a:cs typeface="Roboto"/>
                <a:sym typeface="Roboto"/>
              </a:endParaRPr>
            </a:p>
          </p:txBody>
        </p:sp>
        <p:sp>
          <p:nvSpPr>
            <p:cNvPr id="17" name="Google Shape;192;p18">
              <a:extLst>
                <a:ext uri="{FF2B5EF4-FFF2-40B4-BE49-F238E27FC236}">
                  <a16:creationId xmlns:a16="http://schemas.microsoft.com/office/drawing/2014/main" id="{5A558C71-EAA6-4B9B-BB1F-79E73678A7A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1</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8" name="Google Shape;193;p18">
              <a:extLst>
                <a:ext uri="{FF2B5EF4-FFF2-40B4-BE49-F238E27FC236}">
                  <a16:creationId xmlns:a16="http://schemas.microsoft.com/office/drawing/2014/main" id="{DA84C8B4-CA0D-453C-B7D0-ECDF1305FD53}"/>
                </a:ext>
              </a:extLst>
            </p:cNvPr>
            <p:cNvGrpSpPr/>
            <p:nvPr/>
          </p:nvGrpSpPr>
          <p:grpSpPr>
            <a:xfrm>
              <a:off x="3262250" y="1712948"/>
              <a:ext cx="631448" cy="1073465"/>
              <a:chOff x="3262250" y="1712948"/>
              <a:chExt cx="631448" cy="1073465"/>
            </a:xfrm>
          </p:grpSpPr>
          <p:sp>
            <p:nvSpPr>
              <p:cNvPr id="19" name="Google Shape;194;p18">
                <a:extLst>
                  <a:ext uri="{FF2B5EF4-FFF2-40B4-BE49-F238E27FC236}">
                    <a16:creationId xmlns:a16="http://schemas.microsoft.com/office/drawing/2014/main" id="{D0168B59-B5A1-4573-A87B-77D921661093}"/>
                  </a:ext>
                </a:extLst>
              </p:cNvPr>
              <p:cNvSpPr/>
              <p:nvPr/>
            </p:nvSpPr>
            <p:spPr>
              <a:xfrm rot="162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p18">
                <a:extLst>
                  <a:ext uri="{FF2B5EF4-FFF2-40B4-BE49-F238E27FC236}">
                    <a16:creationId xmlns:a16="http://schemas.microsoft.com/office/drawing/2014/main" id="{4F19D05D-5EC5-456B-BAF9-439E9896E006}"/>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raphique 3">
            <a:extLst>
              <a:ext uri="{FF2B5EF4-FFF2-40B4-BE49-F238E27FC236}">
                <a16:creationId xmlns:a16="http://schemas.microsoft.com/office/drawing/2014/main" id="{3F29D4FE-BDC2-4B7A-90E7-C22C70BBFB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418" y="1246206"/>
            <a:ext cx="4636430" cy="3519112"/>
          </a:xfrm>
          <a:prstGeom prst="rect">
            <a:avLst/>
          </a:prstGeom>
        </p:spPr>
      </p:pic>
      <p:pic>
        <p:nvPicPr>
          <p:cNvPr id="6" name="Graphique 5">
            <a:extLst>
              <a:ext uri="{FF2B5EF4-FFF2-40B4-BE49-F238E27FC236}">
                <a16:creationId xmlns:a16="http://schemas.microsoft.com/office/drawing/2014/main" id="{F26AF935-6D24-4EF8-BC9F-96B96C34F45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16926" y="1555393"/>
            <a:ext cx="4229100" cy="3209925"/>
          </a:xfrm>
          <a:prstGeom prst="rect">
            <a:avLst/>
          </a:prstGeom>
        </p:spPr>
      </p:pic>
      <p:sp>
        <p:nvSpPr>
          <p:cNvPr id="7" name="Rectangle 6">
            <a:extLst>
              <a:ext uri="{FF2B5EF4-FFF2-40B4-BE49-F238E27FC236}">
                <a16:creationId xmlns:a16="http://schemas.microsoft.com/office/drawing/2014/main" id="{F14B9306-BC81-4DCB-A8BA-4548093A7132}"/>
              </a:ext>
            </a:extLst>
          </p:cNvPr>
          <p:cNvSpPr/>
          <p:nvPr/>
        </p:nvSpPr>
        <p:spPr>
          <a:xfrm>
            <a:off x="1428540" y="4401586"/>
            <a:ext cx="874111"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775C10F4-B993-4BC8-A5AC-4998D5056666}"/>
              </a:ext>
            </a:extLst>
          </p:cNvPr>
          <p:cNvSpPr/>
          <p:nvPr/>
        </p:nvSpPr>
        <p:spPr>
          <a:xfrm>
            <a:off x="6727563" y="4489554"/>
            <a:ext cx="874111"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82022B00-50E2-41DD-AA10-1E5E994AD726}"/>
              </a:ext>
            </a:extLst>
          </p:cNvPr>
          <p:cNvSpPr/>
          <p:nvPr/>
        </p:nvSpPr>
        <p:spPr>
          <a:xfrm>
            <a:off x="4616290" y="2867880"/>
            <a:ext cx="874111"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ABAD9C9A-09DC-4AD7-B033-9E7C29251D81}"/>
              </a:ext>
            </a:extLst>
          </p:cNvPr>
          <p:cNvSpPr/>
          <p:nvPr/>
        </p:nvSpPr>
        <p:spPr>
          <a:xfrm>
            <a:off x="3574494" y="2653148"/>
            <a:ext cx="1601774" cy="507207"/>
          </a:xfrm>
          <a:prstGeom prst="rightArrow">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K-</a:t>
            </a:r>
            <a:r>
              <a:rPr lang="fr-FR" dirty="0" err="1"/>
              <a:t>Means</a:t>
            </a:r>
            <a:endParaRPr lang="fr-FR" dirty="0"/>
          </a:p>
        </p:txBody>
      </p:sp>
      <p:sp>
        <p:nvSpPr>
          <p:cNvPr id="10" name="ZoneTexte 9">
            <a:extLst>
              <a:ext uri="{FF2B5EF4-FFF2-40B4-BE49-F238E27FC236}">
                <a16:creationId xmlns:a16="http://schemas.microsoft.com/office/drawing/2014/main" id="{5B0424CE-D6E4-44D2-A4F2-57B4D4DD3323}"/>
              </a:ext>
            </a:extLst>
          </p:cNvPr>
          <p:cNvSpPr txBox="1"/>
          <p:nvPr/>
        </p:nvSpPr>
        <p:spPr>
          <a:xfrm>
            <a:off x="3863320" y="2470665"/>
            <a:ext cx="771313" cy="276999"/>
          </a:xfrm>
          <a:prstGeom prst="rect">
            <a:avLst/>
          </a:prstGeom>
          <a:noFill/>
        </p:spPr>
        <p:txBody>
          <a:bodyPr wrap="square" rtlCol="0">
            <a:spAutoFit/>
          </a:bodyPr>
          <a:lstStyle/>
          <a:p>
            <a:r>
              <a:rPr lang="fr-FR" sz="1200" i="1" dirty="0">
                <a:latin typeface="Times New Roman" panose="02020603050405020304" pitchFamily="18" charset="0"/>
                <a:cs typeface="Times New Roman" panose="02020603050405020304" pitchFamily="18" charset="0"/>
              </a:rPr>
              <a:t>Si K=3</a:t>
            </a:r>
          </a:p>
        </p:txBody>
      </p:sp>
      <p:sp>
        <p:nvSpPr>
          <p:cNvPr id="22" name="Ellipse 21">
            <a:extLst>
              <a:ext uri="{FF2B5EF4-FFF2-40B4-BE49-F238E27FC236}">
                <a16:creationId xmlns:a16="http://schemas.microsoft.com/office/drawing/2014/main" id="{8C4B5299-5888-4FA3-9525-9FE6165EFDA8}"/>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10/15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551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14" name="Google Shape;189;p18">
            <a:extLst>
              <a:ext uri="{FF2B5EF4-FFF2-40B4-BE49-F238E27FC236}">
                <a16:creationId xmlns:a16="http://schemas.microsoft.com/office/drawing/2014/main" id="{A6AD3ABF-C7C6-4D3B-97B7-8B4ED7BE2670}"/>
              </a:ext>
            </a:extLst>
          </p:cNvPr>
          <p:cNvGrpSpPr/>
          <p:nvPr/>
        </p:nvGrpSpPr>
        <p:grpSpPr>
          <a:xfrm>
            <a:off x="534323" y="84774"/>
            <a:ext cx="2152308" cy="872490"/>
            <a:chOff x="1258163" y="1712948"/>
            <a:chExt cx="2635535" cy="1073465"/>
          </a:xfrm>
        </p:grpSpPr>
        <p:sp>
          <p:nvSpPr>
            <p:cNvPr id="15" name="Google Shape;190;p18">
              <a:extLst>
                <a:ext uri="{FF2B5EF4-FFF2-40B4-BE49-F238E27FC236}">
                  <a16:creationId xmlns:a16="http://schemas.microsoft.com/office/drawing/2014/main" id="{D4972EC5-9C91-4546-B2DA-9AFE8FC1FFE0}"/>
                </a:ext>
              </a:extLst>
            </p:cNvPr>
            <p:cNvSpPr/>
            <p:nvPr/>
          </p:nvSpPr>
          <p:spPr>
            <a:xfrm rot="162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p18">
              <a:extLst>
                <a:ext uri="{FF2B5EF4-FFF2-40B4-BE49-F238E27FC236}">
                  <a16:creationId xmlns:a16="http://schemas.microsoft.com/office/drawing/2014/main" id="{5CF54297-DF81-466C-A262-EE181010B6DD}"/>
                </a:ext>
              </a:extLst>
            </p:cNvPr>
            <p:cNvSpPr txBox="1"/>
            <p:nvPr/>
          </p:nvSpPr>
          <p:spPr>
            <a:xfrm>
              <a:off x="1387563"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K-</a:t>
              </a:r>
              <a:r>
                <a:rPr lang="fr-FR" sz="18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Means</a:t>
              </a:r>
              <a:br>
                <a:rPr lang="en" sz="1200" b="1" dirty="0">
                  <a:solidFill>
                    <a:srgbClr val="FFFFFF"/>
                  </a:solidFill>
                  <a:latin typeface="Roboto"/>
                  <a:ea typeface="Roboto"/>
                  <a:cs typeface="Roboto"/>
                  <a:sym typeface="Roboto"/>
                </a:rPr>
              </a:br>
              <a:r>
                <a:rPr lang="en" sz="1200" b="1" dirty="0">
                  <a:solidFill>
                    <a:srgbClr val="FFFFFF"/>
                  </a:solidFill>
                  <a:latin typeface="Roboto"/>
                  <a:ea typeface="Roboto"/>
                  <a:cs typeface="Roboto"/>
                  <a:sym typeface="Roboto"/>
                </a:rPr>
                <a:t>K-moyenne</a:t>
              </a:r>
              <a:endParaRPr sz="1200" dirty="0">
                <a:solidFill>
                  <a:srgbClr val="FFFFFF"/>
                </a:solidFill>
                <a:latin typeface="Roboto"/>
                <a:ea typeface="Roboto"/>
                <a:cs typeface="Roboto"/>
                <a:sym typeface="Roboto"/>
              </a:endParaRPr>
            </a:p>
          </p:txBody>
        </p:sp>
        <p:sp>
          <p:nvSpPr>
            <p:cNvPr id="17" name="Google Shape;192;p18">
              <a:extLst>
                <a:ext uri="{FF2B5EF4-FFF2-40B4-BE49-F238E27FC236}">
                  <a16:creationId xmlns:a16="http://schemas.microsoft.com/office/drawing/2014/main" id="{5A558C71-EAA6-4B9B-BB1F-79E73678A7A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1</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8" name="Google Shape;193;p18">
              <a:extLst>
                <a:ext uri="{FF2B5EF4-FFF2-40B4-BE49-F238E27FC236}">
                  <a16:creationId xmlns:a16="http://schemas.microsoft.com/office/drawing/2014/main" id="{DA84C8B4-CA0D-453C-B7D0-ECDF1305FD53}"/>
                </a:ext>
              </a:extLst>
            </p:cNvPr>
            <p:cNvGrpSpPr/>
            <p:nvPr/>
          </p:nvGrpSpPr>
          <p:grpSpPr>
            <a:xfrm>
              <a:off x="3262250" y="1712948"/>
              <a:ext cx="631448" cy="1073465"/>
              <a:chOff x="3262250" y="1712948"/>
              <a:chExt cx="631448" cy="1073465"/>
            </a:xfrm>
          </p:grpSpPr>
          <p:sp>
            <p:nvSpPr>
              <p:cNvPr id="19" name="Google Shape;194;p18">
                <a:extLst>
                  <a:ext uri="{FF2B5EF4-FFF2-40B4-BE49-F238E27FC236}">
                    <a16:creationId xmlns:a16="http://schemas.microsoft.com/office/drawing/2014/main" id="{D0168B59-B5A1-4573-A87B-77D921661093}"/>
                  </a:ext>
                </a:extLst>
              </p:cNvPr>
              <p:cNvSpPr/>
              <p:nvPr/>
            </p:nvSpPr>
            <p:spPr>
              <a:xfrm rot="162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p18">
                <a:extLst>
                  <a:ext uri="{FF2B5EF4-FFF2-40B4-BE49-F238E27FC236}">
                    <a16:creationId xmlns:a16="http://schemas.microsoft.com/office/drawing/2014/main" id="{4F19D05D-5EC5-456B-BAF9-439E9896E006}"/>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Rectangle 6">
            <a:extLst>
              <a:ext uri="{FF2B5EF4-FFF2-40B4-BE49-F238E27FC236}">
                <a16:creationId xmlns:a16="http://schemas.microsoft.com/office/drawing/2014/main" id="{F14B9306-BC81-4DCB-A8BA-4548093A7132}"/>
              </a:ext>
            </a:extLst>
          </p:cNvPr>
          <p:cNvSpPr/>
          <p:nvPr/>
        </p:nvSpPr>
        <p:spPr>
          <a:xfrm>
            <a:off x="1428540" y="4401586"/>
            <a:ext cx="874111"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775C10F4-B993-4BC8-A5AC-4998D5056666}"/>
              </a:ext>
            </a:extLst>
          </p:cNvPr>
          <p:cNvSpPr/>
          <p:nvPr/>
        </p:nvSpPr>
        <p:spPr>
          <a:xfrm>
            <a:off x="6727563" y="4489554"/>
            <a:ext cx="874111"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8C4B5299-5888-4FA3-9525-9FE6165EFDA8}"/>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11/15</a:t>
            </a:r>
            <a:endParaRPr lang="fr-FR" sz="1050" b="1" dirty="0">
              <a:latin typeface="Times New Roman" panose="02020603050405020304" pitchFamily="18" charset="0"/>
              <a:cs typeface="Times New Roman" panose="02020603050405020304" pitchFamily="18" charset="0"/>
            </a:endParaRPr>
          </a:p>
        </p:txBody>
      </p:sp>
      <p:sp>
        <p:nvSpPr>
          <p:cNvPr id="24" name="ZoneTexte 23">
            <a:extLst>
              <a:ext uri="{FF2B5EF4-FFF2-40B4-BE49-F238E27FC236}">
                <a16:creationId xmlns:a16="http://schemas.microsoft.com/office/drawing/2014/main" id="{B6FCA32D-E223-4C42-97A0-0E964D92E5CD}"/>
              </a:ext>
            </a:extLst>
          </p:cNvPr>
          <p:cNvSpPr txBox="1"/>
          <p:nvPr/>
        </p:nvSpPr>
        <p:spPr>
          <a:xfrm>
            <a:off x="1610795" y="983091"/>
            <a:ext cx="5753845" cy="523220"/>
          </a:xfrm>
          <a:prstGeom prst="rect">
            <a:avLst/>
          </a:prstGeom>
          <a:noFill/>
        </p:spPr>
        <p:txBody>
          <a:bodyPr wrap="square">
            <a:spAutoFit/>
          </a:bodyPr>
          <a:lstStyle/>
          <a:p>
            <a:pPr rtl="0">
              <a:spcBef>
                <a:spcPts val="0"/>
              </a:spcBef>
              <a:spcAft>
                <a:spcPts val="0"/>
              </a:spcAft>
            </a:pPr>
            <a:r>
              <a:rPr lang="fr-FR" sz="2800" b="0" i="0" u="none" strike="noStrike" dirty="0">
                <a:solidFill>
                  <a:srgbClr val="000000"/>
                </a:solidFill>
                <a:effectLst/>
                <a:latin typeface="Times New Roman" panose="02020603050405020304" pitchFamily="18" charset="0"/>
                <a:cs typeface="Times New Roman" panose="02020603050405020304" pitchFamily="18" charset="0"/>
              </a:rPr>
              <a:t>Avantages et Inconvénients : K-</a:t>
            </a:r>
            <a:r>
              <a:rPr lang="fr-FR" sz="2800" b="0" i="0" u="none" strike="noStrike" dirty="0" err="1">
                <a:solidFill>
                  <a:srgbClr val="000000"/>
                </a:solidFill>
                <a:effectLst/>
                <a:latin typeface="Times New Roman" panose="02020603050405020304" pitchFamily="18" charset="0"/>
                <a:cs typeface="Times New Roman" panose="02020603050405020304" pitchFamily="18" charset="0"/>
              </a:rPr>
              <a:t>Means</a:t>
            </a:r>
            <a:endParaRPr lang="fr-FR" sz="1800" b="0" dirty="0">
              <a:effectLst/>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5792FD33-6EAF-4E9B-A89B-CE696E7583F5}"/>
              </a:ext>
            </a:extLst>
          </p:cNvPr>
          <p:cNvSpPr txBox="1"/>
          <p:nvPr/>
        </p:nvSpPr>
        <p:spPr>
          <a:xfrm>
            <a:off x="415885" y="2059836"/>
            <a:ext cx="4156115" cy="1538883"/>
          </a:xfrm>
          <a:prstGeom prst="rect">
            <a:avLst/>
          </a:prstGeom>
          <a:noFill/>
        </p:spPr>
        <p:txBody>
          <a:bodyPr wrap="square" rtlCol="0">
            <a:spAutoFit/>
          </a:bodyPr>
          <a:lstStyle/>
          <a:p>
            <a:pPr rtl="0">
              <a:spcBef>
                <a:spcPts val="0"/>
              </a:spcBef>
              <a:spcAft>
                <a:spcPts val="1200"/>
              </a:spcAft>
            </a:pPr>
            <a:r>
              <a:rPr lang="fr-FR" b="0" i="0" u="none" strike="noStrike" dirty="0">
                <a:solidFill>
                  <a:srgbClr val="000000"/>
                </a:solidFill>
                <a:effectLst/>
                <a:latin typeface="Times New Roman" panose="02020603050405020304" pitchFamily="18" charset="0"/>
                <a:cs typeface="Times New Roman" panose="02020603050405020304" pitchFamily="18" charset="0"/>
              </a:rPr>
              <a:t>Avantages:</a:t>
            </a:r>
          </a:p>
          <a:p>
            <a:pPr marL="285750" indent="-285750" rtl="0" fontAlgn="base">
              <a:spcBef>
                <a:spcPts val="0"/>
              </a:spcBef>
              <a:spcAft>
                <a:spcPts val="0"/>
              </a:spcAft>
              <a:buFont typeface="Wingdings" panose="05000000000000000000" pitchFamily="2" charset="2"/>
              <a:buChar char="ü"/>
            </a:pPr>
            <a:r>
              <a:rPr lang="fr-FR" b="0" i="0" u="none" strike="noStrike" dirty="0">
                <a:solidFill>
                  <a:srgbClr val="000000"/>
                </a:solidFill>
                <a:effectLst/>
                <a:latin typeface="Times New Roman" panose="02020603050405020304" pitchFamily="18" charset="0"/>
                <a:cs typeface="Times New Roman" panose="02020603050405020304" pitchFamily="18" charset="0"/>
              </a:rPr>
              <a:t>Simple</a:t>
            </a:r>
          </a:p>
          <a:p>
            <a:pPr marL="285750" indent="-285750" rtl="0" fontAlgn="base">
              <a:spcBef>
                <a:spcPts val="0"/>
              </a:spcBef>
              <a:spcAft>
                <a:spcPts val="0"/>
              </a:spcAft>
              <a:buFont typeface="Wingdings" panose="05000000000000000000" pitchFamily="2" charset="2"/>
              <a:buChar char="ü"/>
            </a:pPr>
            <a:r>
              <a:rPr lang="fr-FR" b="0" i="0" u="none" strike="noStrike" dirty="0">
                <a:solidFill>
                  <a:srgbClr val="000000"/>
                </a:solidFill>
                <a:effectLst/>
                <a:latin typeface="Times New Roman" panose="02020603050405020304" pitchFamily="18" charset="0"/>
                <a:cs typeface="Times New Roman" panose="02020603050405020304" pitchFamily="18" charset="0"/>
              </a:rPr>
              <a:t>Facile à implémenter</a:t>
            </a:r>
          </a:p>
          <a:p>
            <a:pPr marL="285750" indent="-285750" rtl="0" fontAlgn="base">
              <a:spcBef>
                <a:spcPts val="0"/>
              </a:spcBef>
              <a:spcAft>
                <a:spcPts val="0"/>
              </a:spcAft>
              <a:buFont typeface="Wingdings" panose="05000000000000000000" pitchFamily="2" charset="2"/>
              <a:buChar char="ü"/>
            </a:pPr>
            <a:r>
              <a:rPr lang="fr-FR" b="0" i="0" u="none" strike="noStrike" dirty="0">
                <a:solidFill>
                  <a:srgbClr val="000000"/>
                </a:solidFill>
                <a:effectLst/>
                <a:latin typeface="Times New Roman" panose="02020603050405020304" pitchFamily="18" charset="0"/>
                <a:cs typeface="Times New Roman" panose="02020603050405020304" pitchFamily="18" charset="0"/>
              </a:rPr>
              <a:t>Peut être appliquer à des données très volumineuses.</a:t>
            </a:r>
          </a:p>
          <a:p>
            <a:endParaRPr lang="fr-FR" dirty="0"/>
          </a:p>
        </p:txBody>
      </p:sp>
      <p:sp>
        <p:nvSpPr>
          <p:cNvPr id="5" name="ZoneTexte 4">
            <a:extLst>
              <a:ext uri="{FF2B5EF4-FFF2-40B4-BE49-F238E27FC236}">
                <a16:creationId xmlns:a16="http://schemas.microsoft.com/office/drawing/2014/main" id="{B8428409-4A86-4B33-9935-5A9D3D9A84BE}"/>
              </a:ext>
            </a:extLst>
          </p:cNvPr>
          <p:cNvSpPr txBox="1"/>
          <p:nvPr/>
        </p:nvSpPr>
        <p:spPr>
          <a:xfrm>
            <a:off x="4680704" y="2059836"/>
            <a:ext cx="4156115" cy="1723549"/>
          </a:xfrm>
          <a:prstGeom prst="rect">
            <a:avLst/>
          </a:prstGeom>
          <a:noFill/>
        </p:spPr>
        <p:txBody>
          <a:bodyPr wrap="square" rtlCol="0">
            <a:spAutoFit/>
          </a:bodyPr>
          <a:lstStyle/>
          <a:p>
            <a:pPr rtl="0">
              <a:spcBef>
                <a:spcPts val="0"/>
              </a:spcBef>
              <a:spcAft>
                <a:spcPts val="1200"/>
              </a:spcAft>
            </a:pPr>
            <a:r>
              <a:rPr lang="fr-FR" sz="1600" b="0" i="0" u="none" strike="noStrike" dirty="0">
                <a:solidFill>
                  <a:srgbClr val="000000"/>
                </a:solidFill>
                <a:effectLst/>
                <a:latin typeface="Times New Roman" panose="02020603050405020304" pitchFamily="18" charset="0"/>
                <a:cs typeface="Times New Roman" panose="02020603050405020304" pitchFamily="18" charset="0"/>
              </a:rPr>
              <a:t>Inconvénients:</a:t>
            </a:r>
            <a:endParaRPr lang="fr-FR" sz="1600" b="0" dirty="0">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Courier New" panose="02070309020205020404" pitchFamily="49" charset="0"/>
              <a:buChar char="o"/>
            </a:pPr>
            <a:r>
              <a:rPr lang="fr-FR" sz="1600" b="0" i="0" u="none" strike="noStrike" dirty="0">
                <a:solidFill>
                  <a:srgbClr val="000000"/>
                </a:solidFill>
                <a:effectLst/>
                <a:latin typeface="Times New Roman" panose="02020603050405020304" pitchFamily="18" charset="0"/>
                <a:cs typeface="Times New Roman" panose="02020603050405020304" pitchFamily="18" charset="0"/>
              </a:rPr>
              <a:t>Il faut préciser le </a:t>
            </a:r>
            <a:r>
              <a:rPr lang="fr-FR" sz="1600" b="1" i="0" u="none" strike="noStrike" dirty="0">
                <a:solidFill>
                  <a:srgbClr val="000000"/>
                </a:solidFill>
                <a:effectLst/>
                <a:latin typeface="Times New Roman" panose="02020603050405020304" pitchFamily="18" charset="0"/>
                <a:cs typeface="Times New Roman" panose="02020603050405020304" pitchFamily="18" charset="0"/>
              </a:rPr>
              <a:t>nombre</a:t>
            </a:r>
            <a:r>
              <a:rPr lang="fr-FR" sz="1600" b="0" i="0" u="none" strike="noStrike" dirty="0">
                <a:solidFill>
                  <a:srgbClr val="000000"/>
                </a:solidFill>
                <a:effectLst/>
                <a:latin typeface="Times New Roman" panose="02020603050405020304" pitchFamily="18" charset="0"/>
                <a:cs typeface="Times New Roman" panose="02020603050405020304" pitchFamily="18" charset="0"/>
              </a:rPr>
              <a:t> de </a:t>
            </a:r>
            <a:r>
              <a:rPr lang="fr-FR" sz="1600" b="1" i="0" u="none" strike="noStrike" dirty="0">
                <a:solidFill>
                  <a:srgbClr val="000000"/>
                </a:solidFill>
                <a:effectLst/>
                <a:latin typeface="Times New Roman" panose="02020603050405020304" pitchFamily="18" charset="0"/>
                <a:cs typeface="Times New Roman" panose="02020603050405020304" pitchFamily="18" charset="0"/>
              </a:rPr>
              <a:t>clusters</a:t>
            </a:r>
          </a:p>
          <a:p>
            <a:pPr marL="285750" indent="-285750" rtl="0" fontAlgn="base">
              <a:spcBef>
                <a:spcPts val="0"/>
              </a:spcBef>
              <a:spcAft>
                <a:spcPts val="0"/>
              </a:spcAft>
              <a:buFont typeface="Courier New" panose="02070309020205020404" pitchFamily="49" charset="0"/>
              <a:buChar char="o"/>
            </a:pPr>
            <a:r>
              <a:rPr lang="fr-FR" sz="1600" b="0" i="0" u="none" strike="noStrike" dirty="0">
                <a:solidFill>
                  <a:srgbClr val="000000"/>
                </a:solidFill>
                <a:effectLst/>
                <a:latin typeface="Times New Roman" panose="02020603050405020304" pitchFamily="18" charset="0"/>
                <a:cs typeface="Times New Roman" panose="02020603050405020304" pitchFamily="18" charset="0"/>
              </a:rPr>
              <a:t>Le résultat est souvent très sensible au positionnement </a:t>
            </a:r>
            <a:r>
              <a:rPr lang="fr-FR" sz="1600" b="1" i="0" u="none" strike="noStrike" dirty="0">
                <a:solidFill>
                  <a:srgbClr val="000000"/>
                </a:solidFill>
                <a:effectLst/>
                <a:latin typeface="Times New Roman" panose="02020603050405020304" pitchFamily="18" charset="0"/>
                <a:cs typeface="Times New Roman" panose="02020603050405020304" pitchFamily="18" charset="0"/>
              </a:rPr>
              <a:t>aléatoire</a:t>
            </a:r>
            <a:r>
              <a:rPr lang="fr-FR" sz="1600" b="0" i="0" u="none" strike="noStrike" dirty="0">
                <a:solidFill>
                  <a:srgbClr val="000000"/>
                </a:solidFill>
                <a:effectLst/>
                <a:latin typeface="Times New Roman" panose="02020603050405020304" pitchFamily="18" charset="0"/>
                <a:cs typeface="Times New Roman" panose="02020603050405020304" pitchFamily="18" charset="0"/>
              </a:rPr>
              <a:t> de départ des </a:t>
            </a:r>
            <a:r>
              <a:rPr lang="fr-FR" sz="1600" b="1" i="0" u="none" strike="noStrike" dirty="0">
                <a:solidFill>
                  <a:srgbClr val="000000"/>
                </a:solidFill>
                <a:effectLst/>
                <a:latin typeface="Times New Roman" panose="02020603050405020304" pitchFamily="18" charset="0"/>
                <a:cs typeface="Times New Roman" panose="02020603050405020304" pitchFamily="18" charset="0"/>
              </a:rPr>
              <a:t>centres</a:t>
            </a:r>
            <a:r>
              <a:rPr lang="fr-FR" sz="1600" b="0" i="0" u="none" strike="noStrike" dirty="0">
                <a:solidFill>
                  <a:srgbClr val="000000"/>
                </a:solidFill>
                <a:effectLst/>
                <a:latin typeface="Times New Roman" panose="02020603050405020304" pitchFamily="18" charset="0"/>
                <a:cs typeface="Times New Roman" panose="02020603050405020304" pitchFamily="18" charset="0"/>
              </a:rPr>
              <a:t>.</a:t>
            </a:r>
          </a:p>
          <a:p>
            <a:endParaRPr lang="fr-FR" sz="1600" dirty="0"/>
          </a:p>
        </p:txBody>
      </p:sp>
    </p:spTree>
    <p:extLst>
      <p:ext uri="{BB962C8B-B14F-4D97-AF65-F5344CB8AC3E}">
        <p14:creationId xmlns:p14="http://schemas.microsoft.com/office/powerpoint/2010/main" val="1636117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14" name="Google Shape;189;p18">
            <a:extLst>
              <a:ext uri="{FF2B5EF4-FFF2-40B4-BE49-F238E27FC236}">
                <a16:creationId xmlns:a16="http://schemas.microsoft.com/office/drawing/2014/main" id="{A6AD3ABF-C7C6-4D3B-97B7-8B4ED7BE2670}"/>
              </a:ext>
            </a:extLst>
          </p:cNvPr>
          <p:cNvGrpSpPr/>
          <p:nvPr/>
        </p:nvGrpSpPr>
        <p:grpSpPr>
          <a:xfrm>
            <a:off x="534323" y="84774"/>
            <a:ext cx="2152308" cy="872490"/>
            <a:chOff x="1258163" y="1712948"/>
            <a:chExt cx="2635535" cy="1073465"/>
          </a:xfrm>
        </p:grpSpPr>
        <p:sp>
          <p:nvSpPr>
            <p:cNvPr id="15" name="Google Shape;190;p18">
              <a:extLst>
                <a:ext uri="{FF2B5EF4-FFF2-40B4-BE49-F238E27FC236}">
                  <a16:creationId xmlns:a16="http://schemas.microsoft.com/office/drawing/2014/main" id="{D4972EC5-9C91-4546-B2DA-9AFE8FC1FFE0}"/>
                </a:ext>
              </a:extLst>
            </p:cNvPr>
            <p:cNvSpPr/>
            <p:nvPr/>
          </p:nvSpPr>
          <p:spPr>
            <a:xfrm rot="162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p18">
              <a:extLst>
                <a:ext uri="{FF2B5EF4-FFF2-40B4-BE49-F238E27FC236}">
                  <a16:creationId xmlns:a16="http://schemas.microsoft.com/office/drawing/2014/main" id="{5CF54297-DF81-466C-A262-EE181010B6DD}"/>
                </a:ext>
              </a:extLst>
            </p:cNvPr>
            <p:cNvSpPr txBox="1"/>
            <p:nvPr/>
          </p:nvSpPr>
          <p:spPr>
            <a:xfrm>
              <a:off x="1387563"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K-</a:t>
              </a:r>
              <a:r>
                <a:rPr lang="fr-FR" sz="18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Means</a:t>
              </a:r>
              <a:br>
                <a:rPr lang="en" sz="1200" b="1" dirty="0">
                  <a:solidFill>
                    <a:srgbClr val="FFFFFF"/>
                  </a:solidFill>
                  <a:latin typeface="Roboto"/>
                  <a:ea typeface="Roboto"/>
                  <a:cs typeface="Roboto"/>
                  <a:sym typeface="Roboto"/>
                </a:rPr>
              </a:br>
              <a:r>
                <a:rPr lang="en" sz="1200" b="1" dirty="0">
                  <a:solidFill>
                    <a:srgbClr val="FFFFFF"/>
                  </a:solidFill>
                  <a:latin typeface="Roboto"/>
                  <a:ea typeface="Roboto"/>
                  <a:cs typeface="Roboto"/>
                  <a:sym typeface="Roboto"/>
                </a:rPr>
                <a:t>K-moyenne</a:t>
              </a:r>
              <a:endParaRPr sz="1200" dirty="0">
                <a:solidFill>
                  <a:srgbClr val="FFFFFF"/>
                </a:solidFill>
                <a:latin typeface="Roboto"/>
                <a:ea typeface="Roboto"/>
                <a:cs typeface="Roboto"/>
                <a:sym typeface="Roboto"/>
              </a:endParaRPr>
            </a:p>
          </p:txBody>
        </p:sp>
        <p:sp>
          <p:nvSpPr>
            <p:cNvPr id="17" name="Google Shape;192;p18">
              <a:extLst>
                <a:ext uri="{FF2B5EF4-FFF2-40B4-BE49-F238E27FC236}">
                  <a16:creationId xmlns:a16="http://schemas.microsoft.com/office/drawing/2014/main" id="{5A558C71-EAA6-4B9B-BB1F-79E73678A7A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1</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8" name="Google Shape;193;p18">
              <a:extLst>
                <a:ext uri="{FF2B5EF4-FFF2-40B4-BE49-F238E27FC236}">
                  <a16:creationId xmlns:a16="http://schemas.microsoft.com/office/drawing/2014/main" id="{DA84C8B4-CA0D-453C-B7D0-ECDF1305FD53}"/>
                </a:ext>
              </a:extLst>
            </p:cNvPr>
            <p:cNvGrpSpPr/>
            <p:nvPr/>
          </p:nvGrpSpPr>
          <p:grpSpPr>
            <a:xfrm>
              <a:off x="3262250" y="1712948"/>
              <a:ext cx="631448" cy="1073465"/>
              <a:chOff x="3262250" y="1712948"/>
              <a:chExt cx="631448" cy="1073465"/>
            </a:xfrm>
          </p:grpSpPr>
          <p:sp>
            <p:nvSpPr>
              <p:cNvPr id="19" name="Google Shape;194;p18">
                <a:extLst>
                  <a:ext uri="{FF2B5EF4-FFF2-40B4-BE49-F238E27FC236}">
                    <a16:creationId xmlns:a16="http://schemas.microsoft.com/office/drawing/2014/main" id="{D0168B59-B5A1-4573-A87B-77D921661093}"/>
                  </a:ext>
                </a:extLst>
              </p:cNvPr>
              <p:cNvSpPr/>
              <p:nvPr/>
            </p:nvSpPr>
            <p:spPr>
              <a:xfrm rot="162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p18">
                <a:extLst>
                  <a:ext uri="{FF2B5EF4-FFF2-40B4-BE49-F238E27FC236}">
                    <a16:creationId xmlns:a16="http://schemas.microsoft.com/office/drawing/2014/main" id="{4F19D05D-5EC5-456B-BAF9-439E9896E006}"/>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Rectangle 6">
            <a:extLst>
              <a:ext uri="{FF2B5EF4-FFF2-40B4-BE49-F238E27FC236}">
                <a16:creationId xmlns:a16="http://schemas.microsoft.com/office/drawing/2014/main" id="{F14B9306-BC81-4DCB-A8BA-4548093A7132}"/>
              </a:ext>
            </a:extLst>
          </p:cNvPr>
          <p:cNvSpPr/>
          <p:nvPr/>
        </p:nvSpPr>
        <p:spPr>
          <a:xfrm>
            <a:off x="5238273" y="3781886"/>
            <a:ext cx="2833324"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b="1" dirty="0">
                <a:solidFill>
                  <a:srgbClr val="202124"/>
                </a:solidFill>
                <a:latin typeface="Times New Roman" panose="02020603050405020304" pitchFamily="18" charset="0"/>
                <a:cs typeface="Times New Roman" panose="02020603050405020304" pitchFamily="18" charset="0"/>
              </a:rPr>
              <a:t>distance de Manhattan</a:t>
            </a:r>
          </a:p>
        </p:txBody>
      </p:sp>
      <p:sp>
        <p:nvSpPr>
          <p:cNvPr id="32" name="Rectangle 31">
            <a:extLst>
              <a:ext uri="{FF2B5EF4-FFF2-40B4-BE49-F238E27FC236}">
                <a16:creationId xmlns:a16="http://schemas.microsoft.com/office/drawing/2014/main" id="{775C10F4-B993-4BC8-A5AC-4998D5056666}"/>
              </a:ext>
            </a:extLst>
          </p:cNvPr>
          <p:cNvSpPr/>
          <p:nvPr/>
        </p:nvSpPr>
        <p:spPr>
          <a:xfrm>
            <a:off x="6727563" y="4489554"/>
            <a:ext cx="874111" cy="275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8C4B5299-5888-4FA3-9525-9FE6165EFDA8}"/>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12/15</a:t>
            </a:r>
            <a:endParaRPr lang="fr-FR" sz="1050" b="1" dirty="0">
              <a:latin typeface="Times New Roman" panose="02020603050405020304" pitchFamily="18" charset="0"/>
              <a:cs typeface="Times New Roman" panose="02020603050405020304" pitchFamily="18" charset="0"/>
            </a:endParaRPr>
          </a:p>
        </p:txBody>
      </p:sp>
      <p:sp>
        <p:nvSpPr>
          <p:cNvPr id="24" name="ZoneTexte 23">
            <a:extLst>
              <a:ext uri="{FF2B5EF4-FFF2-40B4-BE49-F238E27FC236}">
                <a16:creationId xmlns:a16="http://schemas.microsoft.com/office/drawing/2014/main" id="{B6FCA32D-E223-4C42-97A0-0E964D92E5CD}"/>
              </a:ext>
            </a:extLst>
          </p:cNvPr>
          <p:cNvSpPr txBox="1"/>
          <p:nvPr/>
        </p:nvSpPr>
        <p:spPr>
          <a:xfrm>
            <a:off x="1608117" y="985330"/>
            <a:ext cx="5927765" cy="523220"/>
          </a:xfrm>
          <a:prstGeom prst="rect">
            <a:avLst/>
          </a:prstGeom>
          <a:noFill/>
        </p:spPr>
        <p:txBody>
          <a:bodyPr wrap="square">
            <a:spAutoFit/>
          </a:bodyPr>
          <a:lstStyle/>
          <a:p>
            <a:pPr rtl="0">
              <a:spcBef>
                <a:spcPts val="0"/>
              </a:spcBef>
              <a:spcAft>
                <a:spcPts val="0"/>
              </a:spcAft>
            </a:pPr>
            <a:r>
              <a:rPr lang="fr-FR" sz="2800" dirty="0">
                <a:latin typeface="Times New Roman" panose="02020603050405020304" pitchFamily="18" charset="0"/>
                <a:cs typeface="Times New Roman" panose="02020603050405020304" pitchFamily="18" charset="0"/>
              </a:rPr>
              <a:t>U</a:t>
            </a:r>
            <a:r>
              <a:rPr lang="fr-FR" sz="2800" b="0" i="0" u="none" strike="noStrike" dirty="0">
                <a:solidFill>
                  <a:srgbClr val="000000"/>
                </a:solidFill>
                <a:effectLst/>
                <a:latin typeface="Times New Roman" panose="02020603050405020304" pitchFamily="18" charset="0"/>
                <a:cs typeface="Times New Roman" panose="02020603050405020304" pitchFamily="18" charset="0"/>
              </a:rPr>
              <a:t>ne variante de K-</a:t>
            </a:r>
            <a:r>
              <a:rPr lang="fr-FR" sz="2800" b="0" i="0" u="none" strike="noStrike" dirty="0" err="1">
                <a:solidFill>
                  <a:srgbClr val="000000"/>
                </a:solidFill>
                <a:effectLst/>
                <a:latin typeface="Times New Roman" panose="02020603050405020304" pitchFamily="18" charset="0"/>
                <a:cs typeface="Times New Roman" panose="02020603050405020304" pitchFamily="18" charset="0"/>
              </a:rPr>
              <a:t>Means</a:t>
            </a:r>
            <a:r>
              <a:rPr lang="fr-FR" sz="2800" b="0" i="0" u="none" strike="noStrike" dirty="0">
                <a:solidFill>
                  <a:srgbClr val="000000"/>
                </a:solidFill>
                <a:effectLst/>
                <a:latin typeface="Times New Roman" panose="02020603050405020304" pitchFamily="18" charset="0"/>
                <a:cs typeface="Times New Roman" panose="02020603050405020304" pitchFamily="18" charset="0"/>
              </a:rPr>
              <a:t> : </a:t>
            </a:r>
            <a:r>
              <a:rPr lang="fr-FR" sz="2800" b="1" i="0" u="none" strike="noStrike" dirty="0">
                <a:solidFill>
                  <a:srgbClr val="000000"/>
                </a:solidFill>
                <a:effectLst/>
                <a:latin typeface="Times New Roman" panose="02020603050405020304" pitchFamily="18" charset="0"/>
                <a:cs typeface="Times New Roman" panose="02020603050405020304" pitchFamily="18" charset="0"/>
              </a:rPr>
              <a:t>K-</a:t>
            </a:r>
            <a:r>
              <a:rPr lang="fr-FR" sz="2800" b="1" i="0" u="none" strike="noStrike" dirty="0" err="1">
                <a:solidFill>
                  <a:srgbClr val="000000"/>
                </a:solidFill>
                <a:effectLst/>
                <a:latin typeface="Times New Roman" panose="02020603050405020304" pitchFamily="18" charset="0"/>
                <a:cs typeface="Times New Roman" panose="02020603050405020304" pitchFamily="18" charset="0"/>
              </a:rPr>
              <a:t>mediane</a:t>
            </a:r>
            <a:endParaRPr lang="fr-FR" sz="1800" b="1" dirty="0">
              <a:effectLst/>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5792FD33-6EAF-4E9B-A89B-CE696E7583F5}"/>
              </a:ext>
            </a:extLst>
          </p:cNvPr>
          <p:cNvSpPr txBox="1"/>
          <p:nvPr/>
        </p:nvSpPr>
        <p:spPr>
          <a:xfrm>
            <a:off x="224593" y="2061357"/>
            <a:ext cx="4156115" cy="1631216"/>
          </a:xfrm>
          <a:prstGeom prst="rect">
            <a:avLst/>
          </a:prstGeom>
          <a:noFill/>
        </p:spPr>
        <p:txBody>
          <a:bodyPr wrap="square" rtlCol="0">
            <a:spAutoFit/>
          </a:bodyPr>
          <a:lstStyle/>
          <a:p>
            <a:pPr algn="ctr" rtl="0">
              <a:spcBef>
                <a:spcPts val="0"/>
              </a:spcBef>
              <a:spcAft>
                <a:spcPts val="1200"/>
              </a:spcAft>
            </a:pPr>
            <a:r>
              <a:rPr lang="fr-FR" sz="2000" b="0" i="0" dirty="0">
                <a:solidFill>
                  <a:srgbClr val="202124"/>
                </a:solidFill>
                <a:effectLst/>
                <a:latin typeface="Times New Roman" panose="02020603050405020304" pitchFamily="18" charset="0"/>
                <a:cs typeface="Times New Roman" panose="02020603050405020304" pitchFamily="18" charset="0"/>
              </a:rPr>
              <a:t>k-moyennes</a:t>
            </a:r>
            <a:r>
              <a:rPr lang="fr-FR" b="0" i="0" dirty="0">
                <a:solidFill>
                  <a:srgbClr val="202124"/>
                </a:solidFill>
                <a:effectLst/>
                <a:latin typeface="Roboto" panose="02000000000000000000" pitchFamily="2" charset="0"/>
              </a:rPr>
              <a:t> </a:t>
            </a:r>
            <a:endParaRPr lang="fr-FR"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fr-FR" b="0" i="0" dirty="0">
                <a:solidFill>
                  <a:srgbClr val="202124"/>
                </a:solidFill>
                <a:effectLst/>
                <a:latin typeface="Roboto" panose="02000000000000000000" pitchFamily="2" charset="0"/>
              </a:rPr>
              <a:t>En </a:t>
            </a:r>
            <a:r>
              <a:rPr lang="fr-FR" b="1" i="0" dirty="0">
                <a:solidFill>
                  <a:srgbClr val="202124"/>
                </a:solidFill>
                <a:effectLst/>
                <a:latin typeface="Roboto" panose="02000000000000000000" pitchFamily="2" charset="0"/>
              </a:rPr>
              <a:t>k-moyennes</a:t>
            </a:r>
            <a:r>
              <a:rPr lang="fr-FR" b="0" i="0" dirty="0">
                <a:solidFill>
                  <a:srgbClr val="202124"/>
                </a:solidFill>
                <a:effectLst/>
                <a:latin typeface="Roboto" panose="02000000000000000000" pitchFamily="2" charset="0"/>
              </a:rPr>
              <a:t>, les centroïdes sont déterminés en minimisant la </a:t>
            </a:r>
            <a:r>
              <a:rPr lang="fr-FR" b="1" i="0" dirty="0">
                <a:solidFill>
                  <a:srgbClr val="202124"/>
                </a:solidFill>
                <a:effectLst/>
                <a:latin typeface="Roboto" panose="02000000000000000000" pitchFamily="2" charset="0"/>
              </a:rPr>
              <a:t>somme des </a:t>
            </a:r>
            <a:r>
              <a:rPr lang="fr-FR" b="1" i="1" dirty="0">
                <a:solidFill>
                  <a:srgbClr val="202124"/>
                </a:solidFill>
                <a:effectLst/>
                <a:latin typeface="Roboto" panose="02000000000000000000" pitchFamily="2" charset="0"/>
              </a:rPr>
              <a:t>carrés</a:t>
            </a:r>
            <a:r>
              <a:rPr lang="fr-FR" b="1" i="0" dirty="0">
                <a:solidFill>
                  <a:srgbClr val="202124"/>
                </a:solidFill>
                <a:effectLst/>
                <a:latin typeface="Roboto" panose="02000000000000000000" pitchFamily="2" charset="0"/>
              </a:rPr>
              <a:t> de la distance entre un centroïde</a:t>
            </a:r>
            <a:r>
              <a:rPr lang="fr-FR" b="0" i="0" dirty="0">
                <a:solidFill>
                  <a:srgbClr val="202124"/>
                </a:solidFill>
                <a:effectLst/>
                <a:latin typeface="Roboto" panose="02000000000000000000" pitchFamily="2" charset="0"/>
              </a:rPr>
              <a:t> potentiel et chacun de ses exemples.</a:t>
            </a:r>
          </a:p>
          <a:p>
            <a:endParaRPr lang="fr-FR" dirty="0"/>
          </a:p>
        </p:txBody>
      </p:sp>
      <p:sp>
        <p:nvSpPr>
          <p:cNvPr id="5" name="ZoneTexte 4">
            <a:extLst>
              <a:ext uri="{FF2B5EF4-FFF2-40B4-BE49-F238E27FC236}">
                <a16:creationId xmlns:a16="http://schemas.microsoft.com/office/drawing/2014/main" id="{B8428409-4A86-4B33-9935-5A9D3D9A84BE}"/>
              </a:ext>
            </a:extLst>
          </p:cNvPr>
          <p:cNvSpPr txBox="1"/>
          <p:nvPr/>
        </p:nvSpPr>
        <p:spPr>
          <a:xfrm>
            <a:off x="4576878" y="2021044"/>
            <a:ext cx="4156115" cy="1538883"/>
          </a:xfrm>
          <a:prstGeom prst="rect">
            <a:avLst/>
          </a:prstGeom>
          <a:noFill/>
        </p:spPr>
        <p:txBody>
          <a:bodyPr wrap="square" rtlCol="0">
            <a:spAutoFit/>
          </a:bodyPr>
          <a:lstStyle/>
          <a:p>
            <a:pPr algn="ctr" rtl="0">
              <a:spcBef>
                <a:spcPts val="0"/>
              </a:spcBef>
              <a:spcAft>
                <a:spcPts val="1200"/>
              </a:spcAft>
            </a:pPr>
            <a:r>
              <a:rPr lang="fr-FR" sz="2000" b="0" i="0" u="none" strike="noStrike" dirty="0">
                <a:solidFill>
                  <a:srgbClr val="000000"/>
                </a:solidFill>
                <a:effectLst/>
                <a:latin typeface="Times New Roman" panose="02020603050405020304" pitchFamily="18" charset="0"/>
                <a:cs typeface="Times New Roman" panose="02020603050405020304" pitchFamily="18" charset="0"/>
              </a:rPr>
              <a:t>k-médiane:</a:t>
            </a:r>
            <a:endParaRPr lang="fr-FR" sz="2000" b="0" dirty="0">
              <a:effectLst/>
              <a:latin typeface="Times New Roman" panose="02020603050405020304" pitchFamily="18" charset="0"/>
              <a:cs typeface="Times New Roman" panose="02020603050405020304" pitchFamily="18" charset="0"/>
            </a:endParaRPr>
          </a:p>
          <a:p>
            <a:pPr marL="285750" indent="-285750" algn="just" rtl="0" fontAlgn="base">
              <a:spcBef>
                <a:spcPts val="0"/>
              </a:spcBef>
              <a:spcAft>
                <a:spcPts val="0"/>
              </a:spcAft>
              <a:buFont typeface="Wingdings" panose="05000000000000000000" pitchFamily="2" charset="2"/>
              <a:buChar char="Ø"/>
            </a:pPr>
            <a:r>
              <a:rPr lang="fr-FR" sz="1600" b="0" i="0" u="none" strike="noStrike" dirty="0">
                <a:solidFill>
                  <a:srgbClr val="000000"/>
                </a:solidFill>
                <a:effectLst/>
                <a:latin typeface="Times New Roman" panose="02020603050405020304" pitchFamily="18" charset="0"/>
                <a:cs typeface="Times New Roman" panose="02020603050405020304" pitchFamily="18" charset="0"/>
              </a:rPr>
              <a:t>Dans l'algorithme k-médiane, les centroïdes sont déterminés en minimisant </a:t>
            </a:r>
            <a:r>
              <a:rPr lang="fr-FR" sz="1600" b="1" i="0" u="none" strike="noStrike" dirty="0">
                <a:solidFill>
                  <a:srgbClr val="000000"/>
                </a:solidFill>
                <a:effectLst/>
                <a:latin typeface="Times New Roman" panose="02020603050405020304" pitchFamily="18" charset="0"/>
                <a:cs typeface="Times New Roman" panose="02020603050405020304" pitchFamily="18" charset="0"/>
              </a:rPr>
              <a:t>la somme de la distance entre un centroïde</a:t>
            </a:r>
            <a:r>
              <a:rPr lang="fr-FR" sz="1600" b="0" i="0" u="none" strike="noStrike" dirty="0">
                <a:solidFill>
                  <a:srgbClr val="000000"/>
                </a:solidFill>
                <a:effectLst/>
                <a:latin typeface="Times New Roman" panose="02020603050405020304" pitchFamily="18" charset="0"/>
                <a:cs typeface="Times New Roman" panose="02020603050405020304" pitchFamily="18" charset="0"/>
              </a:rPr>
              <a:t> potentiel et chacun de ses exemples</a:t>
            </a:r>
            <a:endParaRPr lang="fr-FR" sz="1600" dirty="0"/>
          </a:p>
        </p:txBody>
      </p:sp>
      <p:cxnSp>
        <p:nvCxnSpPr>
          <p:cNvPr id="4" name="Connecteur droit 3">
            <a:extLst>
              <a:ext uri="{FF2B5EF4-FFF2-40B4-BE49-F238E27FC236}">
                <a16:creationId xmlns:a16="http://schemas.microsoft.com/office/drawing/2014/main" id="{24C2229F-E877-4145-B0FE-65E294BA02BC}"/>
              </a:ext>
            </a:extLst>
          </p:cNvPr>
          <p:cNvCxnSpPr>
            <a:cxnSpLocks/>
          </p:cNvCxnSpPr>
          <p:nvPr/>
        </p:nvCxnSpPr>
        <p:spPr>
          <a:xfrm>
            <a:off x="4444325" y="1614488"/>
            <a:ext cx="0" cy="2443162"/>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575841EE-4EBF-4F2B-801B-A730C7757A7D}"/>
              </a:ext>
            </a:extLst>
          </p:cNvPr>
          <p:cNvSpPr txBox="1"/>
          <p:nvPr/>
        </p:nvSpPr>
        <p:spPr>
          <a:xfrm>
            <a:off x="1066993" y="3692573"/>
            <a:ext cx="2357436" cy="369332"/>
          </a:xfrm>
          <a:prstGeom prst="rect">
            <a:avLst/>
          </a:prstGeom>
          <a:noFill/>
        </p:spPr>
        <p:txBody>
          <a:bodyPr wrap="square" rtlCol="0">
            <a:spAutoFit/>
          </a:bodyPr>
          <a:lstStyle/>
          <a:p>
            <a:r>
              <a:rPr lang="fr-FR" sz="1800" b="1" i="0" dirty="0">
                <a:solidFill>
                  <a:srgbClr val="202124"/>
                </a:solidFill>
                <a:effectLst/>
                <a:latin typeface="Times New Roman" panose="02020603050405020304" pitchFamily="18" charset="0"/>
                <a:cs typeface="Times New Roman" panose="02020603050405020304" pitchFamily="18" charset="0"/>
              </a:rPr>
              <a:t>distance euclidienne</a:t>
            </a:r>
            <a:endParaRPr lang="fr-F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682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27" name="Google Shape;210;p18">
            <a:extLst>
              <a:ext uri="{FF2B5EF4-FFF2-40B4-BE49-F238E27FC236}">
                <a16:creationId xmlns:a16="http://schemas.microsoft.com/office/drawing/2014/main" id="{2DD88E0C-7071-4295-B7F0-23B4E1BB2A82}"/>
              </a:ext>
            </a:extLst>
          </p:cNvPr>
          <p:cNvGrpSpPr/>
          <p:nvPr/>
        </p:nvGrpSpPr>
        <p:grpSpPr>
          <a:xfrm>
            <a:off x="87727" y="84773"/>
            <a:ext cx="2635535" cy="1073465"/>
            <a:chOff x="4097488" y="1712947"/>
            <a:chExt cx="2635535" cy="1073465"/>
          </a:xfrm>
        </p:grpSpPr>
        <p:sp>
          <p:nvSpPr>
            <p:cNvPr id="28" name="Google Shape;211;p18">
              <a:extLst>
                <a:ext uri="{FF2B5EF4-FFF2-40B4-BE49-F238E27FC236}">
                  <a16:creationId xmlns:a16="http://schemas.microsoft.com/office/drawing/2014/main" id="{3E6BB476-F3C4-4781-8C1A-D965007C63D7}"/>
                </a:ext>
              </a:extLst>
            </p:cNvPr>
            <p:cNvSpPr/>
            <p:nvPr/>
          </p:nvSpPr>
          <p:spPr>
            <a:xfrm rot="-5400000">
              <a:off x="4942588" y="973353"/>
              <a:ext cx="785100" cy="24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2;p18">
              <a:extLst>
                <a:ext uri="{FF2B5EF4-FFF2-40B4-BE49-F238E27FC236}">
                  <a16:creationId xmlns:a16="http://schemas.microsoft.com/office/drawing/2014/main" id="{B6151DE6-717C-4B52-ABA7-B31A6A2E4DA7}"/>
                </a:ext>
              </a:extLst>
            </p:cNvPr>
            <p:cNvSpPr txBox="1"/>
            <p:nvPr/>
          </p:nvSpPr>
          <p:spPr>
            <a:xfrm>
              <a:off x="4226888"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000" dirty="0">
                  <a:solidFill>
                    <a:srgbClr val="FFFFFF"/>
                  </a:solidFill>
                  <a:latin typeface="Times New Roman" panose="02020603050405020304" pitchFamily="18" charset="0"/>
                  <a:cs typeface="Times New Roman" panose="02020603050405020304" pitchFamily="18" charset="0"/>
                  <a:sym typeface="Fira Sans Extra Condensed Medium"/>
                </a:rPr>
                <a:t>hiérarchique</a:t>
              </a:r>
              <a:endParaRPr sz="1200" dirty="0">
                <a:solidFill>
                  <a:srgbClr val="FFFFFF"/>
                </a:solidFill>
                <a:latin typeface="Roboto"/>
                <a:ea typeface="Roboto"/>
                <a:cs typeface="Roboto"/>
                <a:sym typeface="Roboto"/>
              </a:endParaRPr>
            </a:p>
          </p:txBody>
        </p:sp>
        <p:sp>
          <p:nvSpPr>
            <p:cNvPr id="30" name="Google Shape;213;p18">
              <a:extLst>
                <a:ext uri="{FF2B5EF4-FFF2-40B4-BE49-F238E27FC236}">
                  <a16:creationId xmlns:a16="http://schemas.microsoft.com/office/drawing/2014/main" id="{82290472-1420-4630-84DA-F8F84EE4ABDD}"/>
                </a:ext>
              </a:extLst>
            </p:cNvPr>
            <p:cNvSpPr txBox="1"/>
            <p:nvPr/>
          </p:nvSpPr>
          <p:spPr>
            <a:xfrm>
              <a:off x="5966393"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2</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1" name="Google Shape;214;p18">
              <a:extLst>
                <a:ext uri="{FF2B5EF4-FFF2-40B4-BE49-F238E27FC236}">
                  <a16:creationId xmlns:a16="http://schemas.microsoft.com/office/drawing/2014/main" id="{28F6D3B7-B9CC-4708-8102-522C3E209ECD}"/>
                </a:ext>
              </a:extLst>
            </p:cNvPr>
            <p:cNvGrpSpPr/>
            <p:nvPr/>
          </p:nvGrpSpPr>
          <p:grpSpPr>
            <a:xfrm>
              <a:off x="6101575" y="1712947"/>
              <a:ext cx="631448" cy="1073465"/>
              <a:chOff x="6101575" y="1712947"/>
              <a:chExt cx="631448" cy="1073465"/>
            </a:xfrm>
          </p:grpSpPr>
          <p:sp>
            <p:nvSpPr>
              <p:cNvPr id="32" name="Google Shape;215;p18">
                <a:extLst>
                  <a:ext uri="{FF2B5EF4-FFF2-40B4-BE49-F238E27FC236}">
                    <a16:creationId xmlns:a16="http://schemas.microsoft.com/office/drawing/2014/main" id="{1102BBF0-4A2F-45D4-8BEA-7AEAF85905AF}"/>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2"/>
              </a:solidFill>
              <a:ln w="28575"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6;p18">
                <a:extLst>
                  <a:ext uri="{FF2B5EF4-FFF2-40B4-BE49-F238E27FC236}">
                    <a16:creationId xmlns:a16="http://schemas.microsoft.com/office/drawing/2014/main" id="{AC21ED04-3C9E-4BED-88DF-03657375D4EE}"/>
                  </a:ext>
                </a:extLst>
              </p:cNvPr>
              <p:cNvSpPr/>
              <p:nvPr/>
            </p:nvSpPr>
            <p:spPr>
              <a:xfrm rot="-5400000">
                <a:off x="6091075" y="2642113"/>
                <a:ext cx="154800" cy="13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ZoneTexte 22">
            <a:extLst>
              <a:ext uri="{FF2B5EF4-FFF2-40B4-BE49-F238E27FC236}">
                <a16:creationId xmlns:a16="http://schemas.microsoft.com/office/drawing/2014/main" id="{BDB64B58-F93C-4F8E-9E39-137C6F847619}"/>
              </a:ext>
            </a:extLst>
          </p:cNvPr>
          <p:cNvSpPr txBox="1"/>
          <p:nvPr/>
        </p:nvSpPr>
        <p:spPr>
          <a:xfrm>
            <a:off x="434102" y="2181070"/>
            <a:ext cx="8033728" cy="2462213"/>
          </a:xfrm>
          <a:prstGeom prst="rect">
            <a:avLst/>
          </a:prstGeom>
          <a:noFill/>
        </p:spPr>
        <p:txBody>
          <a:bodyPr wrap="square" rtlCol="0">
            <a:spAutoFit/>
          </a:bodyPr>
          <a:lstStyle/>
          <a:p>
            <a:pPr marL="342900" indent="-342900" algn="just">
              <a:buFont typeface="Wingdings" panose="05000000000000000000" pitchFamily="2" charset="2"/>
              <a:buChar char="Ø"/>
            </a:pPr>
            <a:r>
              <a:rPr lang="fr-FR" sz="2000" b="0" i="0" dirty="0">
                <a:solidFill>
                  <a:srgbClr val="202124"/>
                </a:solidFill>
                <a:effectLst/>
                <a:latin typeface="Times New Roman" panose="02020603050405020304" pitchFamily="18" charset="0"/>
                <a:cs typeface="Times New Roman" panose="02020603050405020304" pitchFamily="18" charset="0"/>
              </a:rPr>
              <a:t>Le </a:t>
            </a:r>
            <a:r>
              <a:rPr lang="fr-FR" sz="2000" b="1" i="0" dirty="0">
                <a:solidFill>
                  <a:srgbClr val="202124"/>
                </a:solidFill>
                <a:effectLst/>
                <a:latin typeface="Times New Roman" panose="02020603050405020304" pitchFamily="18" charset="0"/>
                <a:cs typeface="Times New Roman" panose="02020603050405020304" pitchFamily="18" charset="0"/>
              </a:rPr>
              <a:t>clustering agglomératif</a:t>
            </a:r>
            <a:r>
              <a:rPr lang="fr-FR" sz="2000" b="0" i="0" dirty="0">
                <a:solidFill>
                  <a:srgbClr val="202124"/>
                </a:solidFill>
                <a:effectLst/>
                <a:latin typeface="Times New Roman" panose="02020603050405020304" pitchFamily="18" charset="0"/>
                <a:cs typeface="Times New Roman" panose="02020603050405020304" pitchFamily="18" charset="0"/>
              </a:rPr>
              <a:t> attribue d'abord chaque exemple à son </a:t>
            </a:r>
            <a:r>
              <a:rPr lang="fr-FR" sz="2000" b="0" i="1" dirty="0">
                <a:solidFill>
                  <a:srgbClr val="202124"/>
                </a:solidFill>
                <a:effectLst/>
                <a:latin typeface="Times New Roman" panose="02020603050405020304" pitchFamily="18" charset="0"/>
                <a:cs typeface="Times New Roman" panose="02020603050405020304" pitchFamily="18" charset="0"/>
              </a:rPr>
              <a:t>propre cluster</a:t>
            </a:r>
            <a:r>
              <a:rPr lang="fr-FR" sz="2000" b="0" i="0" dirty="0">
                <a:solidFill>
                  <a:srgbClr val="202124"/>
                </a:solidFill>
                <a:effectLst/>
                <a:latin typeface="Times New Roman" panose="02020603050405020304" pitchFamily="18" charset="0"/>
                <a:cs typeface="Times New Roman" panose="02020603050405020304" pitchFamily="18" charset="0"/>
              </a:rPr>
              <a:t>, puis fusionne de manière itérative les clusters les plus proches pour créer une arborescence hiérarchique.</a:t>
            </a:r>
          </a:p>
          <a:p>
            <a:pPr algn="just"/>
            <a:endParaRPr lang="fr-FR" sz="2000" dirty="0">
              <a:solidFill>
                <a:srgbClr val="202124"/>
              </a:solidFill>
              <a:latin typeface="Times New Roman" panose="02020603050405020304" pitchFamily="18" charset="0"/>
              <a:cs typeface="Times New Roman" panose="02020603050405020304" pitchFamily="18" charset="0"/>
            </a:endParaRPr>
          </a:p>
          <a:p>
            <a:pPr algn="just"/>
            <a:endParaRPr lang="fr-FR" sz="2000" b="0" i="0" dirty="0">
              <a:solidFill>
                <a:srgbClr val="202124"/>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fr-FR" sz="2000" b="0" i="0" dirty="0">
                <a:solidFill>
                  <a:srgbClr val="202124"/>
                </a:solidFill>
                <a:effectLst/>
                <a:latin typeface="Times New Roman" panose="02020603050405020304" pitchFamily="18" charset="0"/>
                <a:cs typeface="Times New Roman" panose="02020603050405020304" pitchFamily="18" charset="0"/>
              </a:rPr>
              <a:t>Le </a:t>
            </a:r>
            <a:r>
              <a:rPr lang="fr-FR" sz="2000" b="1" i="0" dirty="0">
                <a:solidFill>
                  <a:srgbClr val="202124"/>
                </a:solidFill>
                <a:effectLst/>
                <a:latin typeface="Times New Roman" panose="02020603050405020304" pitchFamily="18" charset="0"/>
                <a:cs typeface="Times New Roman" panose="02020603050405020304" pitchFamily="18" charset="0"/>
              </a:rPr>
              <a:t>clustering divisif</a:t>
            </a:r>
            <a:r>
              <a:rPr lang="fr-FR" sz="2000" b="0" i="0" dirty="0">
                <a:solidFill>
                  <a:srgbClr val="202124"/>
                </a:solidFill>
                <a:effectLst/>
                <a:latin typeface="Times New Roman" panose="02020603050405020304" pitchFamily="18" charset="0"/>
                <a:cs typeface="Times New Roman" panose="02020603050405020304" pitchFamily="18" charset="0"/>
              </a:rPr>
              <a:t> regroupe d'abord tous les exemples en </a:t>
            </a:r>
            <a:r>
              <a:rPr lang="fr-FR" sz="2000" b="0" i="1" dirty="0">
                <a:solidFill>
                  <a:srgbClr val="202124"/>
                </a:solidFill>
                <a:effectLst/>
                <a:latin typeface="Times New Roman" panose="02020603050405020304" pitchFamily="18" charset="0"/>
                <a:cs typeface="Times New Roman" panose="02020603050405020304" pitchFamily="18" charset="0"/>
              </a:rPr>
              <a:t>un cluster</a:t>
            </a:r>
            <a:r>
              <a:rPr lang="fr-FR" sz="2000" b="0" i="0" dirty="0">
                <a:solidFill>
                  <a:srgbClr val="202124"/>
                </a:solidFill>
                <a:effectLst/>
                <a:latin typeface="Times New Roman" panose="02020603050405020304" pitchFamily="18" charset="0"/>
                <a:cs typeface="Times New Roman" panose="02020603050405020304" pitchFamily="18" charset="0"/>
              </a:rPr>
              <a:t>, puis le divise de manière itérative en un arbre hiérarchique.</a:t>
            </a:r>
          </a:p>
          <a:p>
            <a:endParaRPr lang="fr-FR" dirty="0"/>
          </a:p>
        </p:txBody>
      </p:sp>
      <p:sp>
        <p:nvSpPr>
          <p:cNvPr id="24" name="ZoneTexte 23">
            <a:extLst>
              <a:ext uri="{FF2B5EF4-FFF2-40B4-BE49-F238E27FC236}">
                <a16:creationId xmlns:a16="http://schemas.microsoft.com/office/drawing/2014/main" id="{D3CDCB20-709B-4C55-9DCE-780B4782431B}"/>
              </a:ext>
            </a:extLst>
          </p:cNvPr>
          <p:cNvSpPr txBox="1"/>
          <p:nvPr/>
        </p:nvSpPr>
        <p:spPr>
          <a:xfrm>
            <a:off x="3001548" y="1244228"/>
            <a:ext cx="2619764"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en existe deux type :</a:t>
            </a:r>
          </a:p>
        </p:txBody>
      </p:sp>
      <p:sp>
        <p:nvSpPr>
          <p:cNvPr id="17" name="Ellipse 16">
            <a:extLst>
              <a:ext uri="{FF2B5EF4-FFF2-40B4-BE49-F238E27FC236}">
                <a16:creationId xmlns:a16="http://schemas.microsoft.com/office/drawing/2014/main" id="{3C198104-A5F6-42FF-AF9E-890A02A27117}"/>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13/15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31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27" name="Google Shape;210;p18">
            <a:extLst>
              <a:ext uri="{FF2B5EF4-FFF2-40B4-BE49-F238E27FC236}">
                <a16:creationId xmlns:a16="http://schemas.microsoft.com/office/drawing/2014/main" id="{2DD88E0C-7071-4295-B7F0-23B4E1BB2A82}"/>
              </a:ext>
            </a:extLst>
          </p:cNvPr>
          <p:cNvGrpSpPr/>
          <p:nvPr/>
        </p:nvGrpSpPr>
        <p:grpSpPr>
          <a:xfrm>
            <a:off x="87727" y="84773"/>
            <a:ext cx="2635535" cy="1073465"/>
            <a:chOff x="4097488" y="1712947"/>
            <a:chExt cx="2635535" cy="1073465"/>
          </a:xfrm>
        </p:grpSpPr>
        <p:sp>
          <p:nvSpPr>
            <p:cNvPr id="28" name="Google Shape;211;p18">
              <a:extLst>
                <a:ext uri="{FF2B5EF4-FFF2-40B4-BE49-F238E27FC236}">
                  <a16:creationId xmlns:a16="http://schemas.microsoft.com/office/drawing/2014/main" id="{3E6BB476-F3C4-4781-8C1A-D965007C63D7}"/>
                </a:ext>
              </a:extLst>
            </p:cNvPr>
            <p:cNvSpPr/>
            <p:nvPr/>
          </p:nvSpPr>
          <p:spPr>
            <a:xfrm rot="-5400000">
              <a:off x="4942588" y="973353"/>
              <a:ext cx="785100" cy="24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2;p18">
              <a:extLst>
                <a:ext uri="{FF2B5EF4-FFF2-40B4-BE49-F238E27FC236}">
                  <a16:creationId xmlns:a16="http://schemas.microsoft.com/office/drawing/2014/main" id="{B6151DE6-717C-4B52-ABA7-B31A6A2E4DA7}"/>
                </a:ext>
              </a:extLst>
            </p:cNvPr>
            <p:cNvSpPr txBox="1"/>
            <p:nvPr/>
          </p:nvSpPr>
          <p:spPr>
            <a:xfrm>
              <a:off x="4226888"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000" dirty="0">
                  <a:solidFill>
                    <a:srgbClr val="FFFFFF"/>
                  </a:solidFill>
                  <a:latin typeface="Times New Roman" panose="02020603050405020304" pitchFamily="18" charset="0"/>
                  <a:cs typeface="Times New Roman" panose="02020603050405020304" pitchFamily="18" charset="0"/>
                  <a:sym typeface="Fira Sans Extra Condensed Medium"/>
                </a:rPr>
                <a:t>hiérarchique</a:t>
              </a:r>
              <a:endParaRPr sz="1200" dirty="0">
                <a:solidFill>
                  <a:srgbClr val="FFFFFF"/>
                </a:solidFill>
                <a:latin typeface="Roboto"/>
                <a:ea typeface="Roboto"/>
                <a:cs typeface="Roboto"/>
                <a:sym typeface="Roboto"/>
              </a:endParaRPr>
            </a:p>
          </p:txBody>
        </p:sp>
        <p:sp>
          <p:nvSpPr>
            <p:cNvPr id="30" name="Google Shape;213;p18">
              <a:extLst>
                <a:ext uri="{FF2B5EF4-FFF2-40B4-BE49-F238E27FC236}">
                  <a16:creationId xmlns:a16="http://schemas.microsoft.com/office/drawing/2014/main" id="{82290472-1420-4630-84DA-F8F84EE4ABDD}"/>
                </a:ext>
              </a:extLst>
            </p:cNvPr>
            <p:cNvSpPr txBox="1"/>
            <p:nvPr/>
          </p:nvSpPr>
          <p:spPr>
            <a:xfrm>
              <a:off x="5966393"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2</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1" name="Google Shape;214;p18">
              <a:extLst>
                <a:ext uri="{FF2B5EF4-FFF2-40B4-BE49-F238E27FC236}">
                  <a16:creationId xmlns:a16="http://schemas.microsoft.com/office/drawing/2014/main" id="{28F6D3B7-B9CC-4708-8102-522C3E209ECD}"/>
                </a:ext>
              </a:extLst>
            </p:cNvPr>
            <p:cNvGrpSpPr/>
            <p:nvPr/>
          </p:nvGrpSpPr>
          <p:grpSpPr>
            <a:xfrm>
              <a:off x="6101575" y="1712947"/>
              <a:ext cx="631448" cy="1073465"/>
              <a:chOff x="6101575" y="1712947"/>
              <a:chExt cx="631448" cy="1073465"/>
            </a:xfrm>
          </p:grpSpPr>
          <p:sp>
            <p:nvSpPr>
              <p:cNvPr id="32" name="Google Shape;215;p18">
                <a:extLst>
                  <a:ext uri="{FF2B5EF4-FFF2-40B4-BE49-F238E27FC236}">
                    <a16:creationId xmlns:a16="http://schemas.microsoft.com/office/drawing/2014/main" id="{1102BBF0-4A2F-45D4-8BEA-7AEAF85905AF}"/>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2"/>
              </a:solidFill>
              <a:ln w="28575"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6;p18">
                <a:extLst>
                  <a:ext uri="{FF2B5EF4-FFF2-40B4-BE49-F238E27FC236}">
                    <a16:creationId xmlns:a16="http://schemas.microsoft.com/office/drawing/2014/main" id="{AC21ED04-3C9E-4BED-88DF-03657375D4EE}"/>
                  </a:ext>
                </a:extLst>
              </p:cNvPr>
              <p:cNvSpPr/>
              <p:nvPr/>
            </p:nvSpPr>
            <p:spPr>
              <a:xfrm rot="-5400000">
                <a:off x="6091075" y="2642113"/>
                <a:ext cx="154800" cy="13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a:extLst>
              <a:ext uri="{FF2B5EF4-FFF2-40B4-BE49-F238E27FC236}">
                <a16:creationId xmlns:a16="http://schemas.microsoft.com/office/drawing/2014/main" id="{1085A755-35E3-4537-8033-5D83AC5F04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49" y="1989832"/>
            <a:ext cx="8024349" cy="229267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avec flèche 4">
            <a:extLst>
              <a:ext uri="{FF2B5EF4-FFF2-40B4-BE49-F238E27FC236}">
                <a16:creationId xmlns:a16="http://schemas.microsoft.com/office/drawing/2014/main" id="{E1D961A7-8A1D-4FAE-A624-F5DE8670083B}"/>
              </a:ext>
            </a:extLst>
          </p:cNvPr>
          <p:cNvCxnSpPr>
            <a:cxnSpLocks/>
          </p:cNvCxnSpPr>
          <p:nvPr/>
        </p:nvCxnSpPr>
        <p:spPr>
          <a:xfrm flipH="1" flipV="1">
            <a:off x="3565901" y="797629"/>
            <a:ext cx="1" cy="3663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7951A4DB-BB52-44ED-B929-D627233ADDC6}"/>
              </a:ext>
            </a:extLst>
          </p:cNvPr>
          <p:cNvCxnSpPr>
            <a:cxnSpLocks/>
          </p:cNvCxnSpPr>
          <p:nvPr/>
        </p:nvCxnSpPr>
        <p:spPr>
          <a:xfrm>
            <a:off x="8881672" y="1248180"/>
            <a:ext cx="0" cy="33024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8CA91075-5714-41D7-B5A8-3D12D061BB37}"/>
              </a:ext>
            </a:extLst>
          </p:cNvPr>
          <p:cNvSpPr txBox="1"/>
          <p:nvPr/>
        </p:nvSpPr>
        <p:spPr>
          <a:xfrm>
            <a:off x="3684490" y="750529"/>
            <a:ext cx="1016433" cy="461665"/>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clustering agglomératif</a:t>
            </a:r>
          </a:p>
        </p:txBody>
      </p:sp>
      <p:sp>
        <p:nvSpPr>
          <p:cNvPr id="49" name="ZoneTexte 48">
            <a:extLst>
              <a:ext uri="{FF2B5EF4-FFF2-40B4-BE49-F238E27FC236}">
                <a16:creationId xmlns:a16="http://schemas.microsoft.com/office/drawing/2014/main" id="{3B8304D4-9E0F-4E91-B1E9-0525E77D3A77}"/>
              </a:ext>
            </a:extLst>
          </p:cNvPr>
          <p:cNvSpPr txBox="1"/>
          <p:nvPr/>
        </p:nvSpPr>
        <p:spPr>
          <a:xfrm>
            <a:off x="7953019" y="1103166"/>
            <a:ext cx="798066" cy="461665"/>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clustering divisif</a:t>
            </a:r>
          </a:p>
        </p:txBody>
      </p:sp>
      <p:sp>
        <p:nvSpPr>
          <p:cNvPr id="20" name="Ellipse 19">
            <a:extLst>
              <a:ext uri="{FF2B5EF4-FFF2-40B4-BE49-F238E27FC236}">
                <a16:creationId xmlns:a16="http://schemas.microsoft.com/office/drawing/2014/main" id="{18CEAC8B-6D91-422F-BE09-12EDAE8106A8}"/>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14/15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085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4" name="ZoneTexte 3">
            <a:extLst>
              <a:ext uri="{FF2B5EF4-FFF2-40B4-BE49-F238E27FC236}">
                <a16:creationId xmlns:a16="http://schemas.microsoft.com/office/drawing/2014/main" id="{D15CD742-E7D3-4115-BFA1-6F45F5C7B2C4}"/>
              </a:ext>
            </a:extLst>
          </p:cNvPr>
          <p:cNvSpPr txBox="1"/>
          <p:nvPr/>
        </p:nvSpPr>
        <p:spPr>
          <a:xfrm>
            <a:off x="3219137" y="239843"/>
            <a:ext cx="2705725"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mesure de similarité</a:t>
            </a:r>
          </a:p>
        </p:txBody>
      </p:sp>
      <p:sp>
        <p:nvSpPr>
          <p:cNvPr id="5" name="ZoneTexte 4">
            <a:extLst>
              <a:ext uri="{FF2B5EF4-FFF2-40B4-BE49-F238E27FC236}">
                <a16:creationId xmlns:a16="http://schemas.microsoft.com/office/drawing/2014/main" id="{CBC93845-55FB-41EF-BF73-1B87E5DD9ED8}"/>
              </a:ext>
            </a:extLst>
          </p:cNvPr>
          <p:cNvSpPr txBox="1"/>
          <p:nvPr/>
        </p:nvSpPr>
        <p:spPr>
          <a:xfrm>
            <a:off x="682052" y="839449"/>
            <a:ext cx="4909279" cy="369332"/>
          </a:xfrm>
          <a:prstGeom prst="rect">
            <a:avLst/>
          </a:prstGeom>
          <a:noFill/>
        </p:spPr>
        <p:txBody>
          <a:bodyPr wrap="square" rtlCol="0">
            <a:spAutoFit/>
          </a:bodyPr>
          <a:lstStyle/>
          <a:p>
            <a:r>
              <a:rPr lang="fr-FR" sz="1800" dirty="0">
                <a:latin typeface="Times New Roman" panose="02020603050405020304" pitchFamily="18" charset="0"/>
                <a:cs typeface="Times New Roman" panose="02020603050405020304" pitchFamily="18" charset="0"/>
              </a:rPr>
              <a:t>La métrique utilisées diffèrent selon l'algorithme  </a:t>
            </a:r>
          </a:p>
        </p:txBody>
      </p:sp>
      <p:sp>
        <p:nvSpPr>
          <p:cNvPr id="72" name="ZoneTexte 71">
            <a:extLst>
              <a:ext uri="{FF2B5EF4-FFF2-40B4-BE49-F238E27FC236}">
                <a16:creationId xmlns:a16="http://schemas.microsoft.com/office/drawing/2014/main" id="{20779ECE-4D8A-42FE-A43E-23DE280076E5}"/>
              </a:ext>
            </a:extLst>
          </p:cNvPr>
          <p:cNvSpPr txBox="1"/>
          <p:nvPr/>
        </p:nvSpPr>
        <p:spPr>
          <a:xfrm>
            <a:off x="1596453" y="1446551"/>
            <a:ext cx="2061148" cy="369332"/>
          </a:xfrm>
          <a:prstGeom prst="rect">
            <a:avLst/>
          </a:prstGeom>
          <a:noFill/>
        </p:spPr>
        <p:txBody>
          <a:bodyPr wrap="square" rtlCol="0">
            <a:spAutoFit/>
          </a:bodyPr>
          <a:lstStyle/>
          <a:p>
            <a:pPr marL="285750" indent="-285750">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Graph Distance</a:t>
            </a:r>
          </a:p>
        </p:txBody>
      </p:sp>
      <p:sp>
        <p:nvSpPr>
          <p:cNvPr id="73" name="ZoneTexte 72">
            <a:extLst>
              <a:ext uri="{FF2B5EF4-FFF2-40B4-BE49-F238E27FC236}">
                <a16:creationId xmlns:a16="http://schemas.microsoft.com/office/drawing/2014/main" id="{3D22D766-BED7-4391-8B91-8BCE54390EA7}"/>
              </a:ext>
            </a:extLst>
          </p:cNvPr>
          <p:cNvSpPr txBox="1"/>
          <p:nvPr/>
        </p:nvSpPr>
        <p:spPr>
          <a:xfrm>
            <a:off x="1596453" y="2001187"/>
            <a:ext cx="2443396" cy="369332"/>
          </a:xfrm>
          <a:prstGeom prst="rect">
            <a:avLst/>
          </a:prstGeom>
          <a:noFill/>
        </p:spPr>
        <p:txBody>
          <a:bodyPr wrap="square" rtlCol="0">
            <a:spAutoFit/>
          </a:bodyPr>
          <a:lstStyle/>
          <a:p>
            <a:pPr marL="285750" indent="-285750">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Distance euclidienne </a:t>
            </a:r>
          </a:p>
        </p:txBody>
      </p:sp>
      <p:sp>
        <p:nvSpPr>
          <p:cNvPr id="74" name="ZoneTexte 73">
            <a:extLst>
              <a:ext uri="{FF2B5EF4-FFF2-40B4-BE49-F238E27FC236}">
                <a16:creationId xmlns:a16="http://schemas.microsoft.com/office/drawing/2014/main" id="{E4A47902-141C-4CF9-BDFF-26B39CD0A3DC}"/>
              </a:ext>
            </a:extLst>
          </p:cNvPr>
          <p:cNvSpPr txBox="1"/>
          <p:nvPr/>
        </p:nvSpPr>
        <p:spPr>
          <a:xfrm>
            <a:off x="1596453" y="2608289"/>
            <a:ext cx="2711228" cy="369332"/>
          </a:xfrm>
          <a:prstGeom prst="rect">
            <a:avLst/>
          </a:prstGeom>
          <a:noFill/>
        </p:spPr>
        <p:txBody>
          <a:bodyPr wrap="square" rtlCol="0">
            <a:spAutoFit/>
          </a:bodyPr>
          <a:lstStyle/>
          <a:p>
            <a:pPr marL="285750" indent="-285750">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distance de Manhattan</a:t>
            </a:r>
          </a:p>
        </p:txBody>
      </p:sp>
      <p:pic>
        <p:nvPicPr>
          <p:cNvPr id="9" name="Image 8">
            <a:extLst>
              <a:ext uri="{FF2B5EF4-FFF2-40B4-BE49-F238E27FC236}">
                <a16:creationId xmlns:a16="http://schemas.microsoft.com/office/drawing/2014/main" id="{E111EB53-9B53-4208-A157-4898D0BAF898}"/>
              </a:ext>
            </a:extLst>
          </p:cNvPr>
          <p:cNvPicPr>
            <a:picLocks noChangeAspect="1"/>
          </p:cNvPicPr>
          <p:nvPr/>
        </p:nvPicPr>
        <p:blipFill>
          <a:blip r:embed="rId3"/>
          <a:stretch>
            <a:fillRect/>
          </a:stretch>
        </p:blipFill>
        <p:spPr>
          <a:xfrm>
            <a:off x="5486400" y="1138940"/>
            <a:ext cx="2209331" cy="1898929"/>
          </a:xfrm>
          <a:prstGeom prst="rect">
            <a:avLst/>
          </a:prstGeom>
        </p:spPr>
      </p:pic>
      <p:sp>
        <p:nvSpPr>
          <p:cNvPr id="8" name="Ellipse 7">
            <a:extLst>
              <a:ext uri="{FF2B5EF4-FFF2-40B4-BE49-F238E27FC236}">
                <a16:creationId xmlns:a16="http://schemas.microsoft.com/office/drawing/2014/main" id="{8BC466D1-3154-4478-9F20-CD9E252E6E9B}"/>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15/15</a:t>
            </a:r>
            <a:endParaRPr lang="fr-FR" sz="1050" b="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9CAEBDB4-7057-4DD3-880E-92F9E094A8FD}"/>
              </a:ext>
            </a:extLst>
          </p:cNvPr>
          <p:cNvSpPr txBox="1"/>
          <p:nvPr/>
        </p:nvSpPr>
        <p:spPr>
          <a:xfrm>
            <a:off x="1596453" y="3215391"/>
            <a:ext cx="2711228" cy="369332"/>
          </a:xfrm>
          <a:prstGeom prst="rect">
            <a:avLst/>
          </a:prstGeom>
          <a:noFill/>
        </p:spPr>
        <p:txBody>
          <a:bodyPr wrap="square" rtlCol="0">
            <a:spAutoFit/>
          </a:bodyPr>
          <a:lstStyle/>
          <a:p>
            <a:pPr marL="285750" indent="-285750">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a:t>
            </a:r>
          </a:p>
        </p:txBody>
      </p:sp>
      <p:cxnSp>
        <p:nvCxnSpPr>
          <p:cNvPr id="3" name="Connecteur droit avec flèche 2">
            <a:extLst>
              <a:ext uri="{FF2B5EF4-FFF2-40B4-BE49-F238E27FC236}">
                <a16:creationId xmlns:a16="http://schemas.microsoft.com/office/drawing/2014/main" id="{6F943C61-0E9F-4B58-942E-54B1EEF8D3FB}"/>
              </a:ext>
            </a:extLst>
          </p:cNvPr>
          <p:cNvCxnSpPr/>
          <p:nvPr/>
        </p:nvCxnSpPr>
        <p:spPr>
          <a:xfrm>
            <a:off x="3821906" y="1631217"/>
            <a:ext cx="1507332" cy="18466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grpSp>
        <p:nvGrpSpPr>
          <p:cNvPr id="8" name="Google Shape;203;p18">
            <a:extLst>
              <a:ext uri="{FF2B5EF4-FFF2-40B4-BE49-F238E27FC236}">
                <a16:creationId xmlns:a16="http://schemas.microsoft.com/office/drawing/2014/main" id="{196CEDB7-BC8A-4314-8DD6-B7DA71D19211}"/>
              </a:ext>
            </a:extLst>
          </p:cNvPr>
          <p:cNvGrpSpPr/>
          <p:nvPr/>
        </p:nvGrpSpPr>
        <p:grpSpPr>
          <a:xfrm>
            <a:off x="2069378" y="1578768"/>
            <a:ext cx="4369872" cy="1785138"/>
            <a:chOff x="5410525" y="2708964"/>
            <a:chExt cx="2627713" cy="1073448"/>
          </a:xfrm>
        </p:grpSpPr>
        <p:sp>
          <p:nvSpPr>
            <p:cNvPr id="10" name="Google Shape;204;p18">
              <a:extLst>
                <a:ext uri="{FF2B5EF4-FFF2-40B4-BE49-F238E27FC236}">
                  <a16:creationId xmlns:a16="http://schemas.microsoft.com/office/drawing/2014/main" id="{842CDBFB-D961-4DF8-B3A3-451A70465A02}"/>
                </a:ext>
              </a:extLst>
            </p:cNvPr>
            <p:cNvSpPr/>
            <p:nvPr/>
          </p:nvSpPr>
          <p:spPr>
            <a:xfrm rot="-5400000">
              <a:off x="6408038" y="1969366"/>
              <a:ext cx="785100" cy="24753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6;p18">
              <a:extLst>
                <a:ext uri="{FF2B5EF4-FFF2-40B4-BE49-F238E27FC236}">
                  <a16:creationId xmlns:a16="http://schemas.microsoft.com/office/drawing/2014/main" id="{47D44459-5B67-486B-8F78-A0A6D473FB9F}"/>
                </a:ext>
              </a:extLst>
            </p:cNvPr>
            <p:cNvSpPr txBox="1"/>
            <p:nvPr/>
          </p:nvSpPr>
          <p:spPr>
            <a:xfrm>
              <a:off x="6366624" y="2992208"/>
              <a:ext cx="97869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i="1"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Merci</a:t>
              </a:r>
              <a:endParaRPr sz="2400" b="1" i="1"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pSp>
          <p:nvGrpSpPr>
            <p:cNvPr id="13" name="Google Shape;207;p18">
              <a:extLst>
                <a:ext uri="{FF2B5EF4-FFF2-40B4-BE49-F238E27FC236}">
                  <a16:creationId xmlns:a16="http://schemas.microsoft.com/office/drawing/2014/main" id="{35B69340-F209-43A5-AF39-014AB7C6F9E4}"/>
                </a:ext>
              </a:extLst>
            </p:cNvPr>
            <p:cNvGrpSpPr/>
            <p:nvPr/>
          </p:nvGrpSpPr>
          <p:grpSpPr>
            <a:xfrm>
              <a:off x="5410525" y="2708964"/>
              <a:ext cx="632175" cy="1073448"/>
              <a:chOff x="5410525" y="2708964"/>
              <a:chExt cx="632175" cy="1073448"/>
            </a:xfrm>
          </p:grpSpPr>
          <p:sp>
            <p:nvSpPr>
              <p:cNvPr id="14" name="Google Shape;208;p18">
                <a:extLst>
                  <a:ext uri="{FF2B5EF4-FFF2-40B4-BE49-F238E27FC236}">
                    <a16:creationId xmlns:a16="http://schemas.microsoft.com/office/drawing/2014/main" id="{6817258C-3A06-4119-9491-47854EE3F682}"/>
                  </a:ext>
                </a:extLst>
              </p:cNvPr>
              <p:cNvSpPr/>
              <p:nvPr/>
            </p:nvSpPr>
            <p:spPr>
              <a:xfrm rot="-5400000">
                <a:off x="516167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9;p18">
                <a:extLst>
                  <a:ext uri="{FF2B5EF4-FFF2-40B4-BE49-F238E27FC236}">
                    <a16:creationId xmlns:a16="http://schemas.microsoft.com/office/drawing/2014/main" id="{5705F409-D5E4-405B-816B-D56D20AECB03}"/>
                  </a:ext>
                </a:extLst>
              </p:cNvPr>
              <p:cNvSpPr/>
              <p:nvPr/>
            </p:nvSpPr>
            <p:spPr>
              <a:xfrm rot="5400000">
                <a:off x="5898400" y="3638113"/>
                <a:ext cx="154800" cy="1338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72921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492122" y="1900596"/>
            <a:ext cx="1548183" cy="1206769"/>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24615" y="1900597"/>
            <a:ext cx="1548183" cy="1206769"/>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Use Case</a:t>
            </a:r>
            <a:r>
              <a:rPr lang="fr-FR" dirty="0"/>
              <a:t> </a:t>
            </a:r>
            <a:endParaRPr dirty="0"/>
          </a:p>
        </p:txBody>
      </p:sp>
      <p:sp>
        <p:nvSpPr>
          <p:cNvPr id="136" name="Google Shape;136;p17"/>
          <p:cNvSpPr/>
          <p:nvPr/>
        </p:nvSpPr>
        <p:spPr>
          <a:xfrm>
            <a:off x="3537327" y="1909337"/>
            <a:ext cx="1548210" cy="1206769"/>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68" name="Google Shape;168;p17"/>
          <p:cNvSpPr txBox="1">
            <a:spLocks noGrp="1"/>
          </p:cNvSpPr>
          <p:nvPr>
            <p:ph type="title"/>
          </p:nvPr>
        </p:nvSpPr>
        <p:spPr>
          <a:xfrm>
            <a:off x="3901640" y="204644"/>
            <a:ext cx="1122975"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Plan</a:t>
            </a:r>
            <a:endParaRPr sz="3600" dirty="0">
              <a:latin typeface="Times New Roman" panose="02020603050405020304" pitchFamily="18" charset="0"/>
              <a:cs typeface="Times New Roman" panose="02020603050405020304" pitchFamily="18" charset="0"/>
            </a:endParaRPr>
          </a:p>
        </p:txBody>
      </p:sp>
      <p:sp>
        <p:nvSpPr>
          <p:cNvPr id="170" name="Google Shape;170;p17"/>
          <p:cNvSpPr/>
          <p:nvPr/>
        </p:nvSpPr>
        <p:spPr>
          <a:xfrm>
            <a:off x="2021538" y="1909337"/>
            <a:ext cx="1548210" cy="1206769"/>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15390" y="1900597"/>
            <a:ext cx="1548183" cy="1206769"/>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3" name="Graphique 2" descr="Culturiste avec un remplissage uni">
            <a:extLst>
              <a:ext uri="{FF2B5EF4-FFF2-40B4-BE49-F238E27FC236}">
                <a16:creationId xmlns:a16="http://schemas.microsoft.com/office/drawing/2014/main" id="{08BB7B5B-CE76-4090-9606-375FF06A4C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2910" y="2363295"/>
            <a:ext cx="357188" cy="357188"/>
          </a:xfrm>
          <a:prstGeom prst="rect">
            <a:avLst/>
          </a:prstGeom>
        </p:spPr>
      </p:pic>
      <p:pic>
        <p:nvPicPr>
          <p:cNvPr id="5" name="Graphique 4" descr="Aide avec un remplissage uni">
            <a:extLst>
              <a:ext uri="{FF2B5EF4-FFF2-40B4-BE49-F238E27FC236}">
                <a16:creationId xmlns:a16="http://schemas.microsoft.com/office/drawing/2014/main" id="{97952D4F-65A4-4B5B-937D-A41C33A80A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56057" y="2339874"/>
            <a:ext cx="404030" cy="404030"/>
          </a:xfrm>
          <a:prstGeom prst="rect">
            <a:avLst/>
          </a:prstGeom>
        </p:spPr>
      </p:pic>
      <p:pic>
        <p:nvPicPr>
          <p:cNvPr id="7" name="Graphique 6" descr="Engrenage avec un remplissage uni">
            <a:extLst>
              <a:ext uri="{FF2B5EF4-FFF2-40B4-BE49-F238E27FC236}">
                <a16:creationId xmlns:a16="http://schemas.microsoft.com/office/drawing/2014/main" id="{6FB4A05E-AB52-458B-9E57-E5B6201145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29788" y="2343014"/>
            <a:ext cx="383208" cy="383208"/>
          </a:xfrm>
          <a:prstGeom prst="rect">
            <a:avLst/>
          </a:prstGeom>
        </p:spPr>
      </p:pic>
      <p:pic>
        <p:nvPicPr>
          <p:cNvPr id="9" name="Graphique 8" descr="Liste de contrôle avec un remplissage uni">
            <a:extLst>
              <a:ext uri="{FF2B5EF4-FFF2-40B4-BE49-F238E27FC236}">
                <a16:creationId xmlns:a16="http://schemas.microsoft.com/office/drawing/2014/main" id="{E0F5CED7-4343-4EC8-B143-386411BBC7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47554" y="2313954"/>
            <a:ext cx="406529" cy="406529"/>
          </a:xfrm>
          <a:prstGeom prst="rect">
            <a:avLst/>
          </a:prstGeom>
        </p:spPr>
      </p:pic>
      <p:pic>
        <p:nvPicPr>
          <p:cNvPr id="11" name="Graphique 10" descr="Flèche en cercle avec un remplissage uni">
            <a:extLst>
              <a:ext uri="{FF2B5EF4-FFF2-40B4-BE49-F238E27FC236}">
                <a16:creationId xmlns:a16="http://schemas.microsoft.com/office/drawing/2014/main" id="{6865077B-5244-42EF-8FFE-750CAE8E165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34815" y="2263283"/>
            <a:ext cx="457200" cy="457200"/>
          </a:xfrm>
          <a:prstGeom prst="rect">
            <a:avLst/>
          </a:prstGeom>
        </p:spPr>
      </p:pic>
      <p:sp>
        <p:nvSpPr>
          <p:cNvPr id="13" name="Ellipse 12">
            <a:extLst>
              <a:ext uri="{FF2B5EF4-FFF2-40B4-BE49-F238E27FC236}">
                <a16:creationId xmlns:a16="http://schemas.microsoft.com/office/drawing/2014/main" id="{934E76AD-6D78-4D65-ACAA-5F5BB23D08C7}"/>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1/15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81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477834" y="107515"/>
            <a:ext cx="1548183" cy="542566"/>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10327" y="107516"/>
            <a:ext cx="1548183" cy="542566"/>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Use Case</a:t>
            </a:r>
            <a:r>
              <a:rPr lang="fr-FR" dirty="0"/>
              <a:t> </a:t>
            </a:r>
            <a:endParaRPr dirty="0"/>
          </a:p>
        </p:txBody>
      </p:sp>
      <p:sp>
        <p:nvSpPr>
          <p:cNvPr id="136" name="Google Shape;136;p17"/>
          <p:cNvSpPr/>
          <p:nvPr/>
        </p:nvSpPr>
        <p:spPr>
          <a:xfrm>
            <a:off x="3523039" y="116256"/>
            <a:ext cx="1548210" cy="542566"/>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07250" y="116256"/>
            <a:ext cx="1548210" cy="542566"/>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01102" y="107516"/>
            <a:ext cx="1548183" cy="542566"/>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sp>
        <p:nvSpPr>
          <p:cNvPr id="13" name="Ellipse 12">
            <a:extLst>
              <a:ext uri="{FF2B5EF4-FFF2-40B4-BE49-F238E27FC236}">
                <a16:creationId xmlns:a16="http://schemas.microsoft.com/office/drawing/2014/main" id="{934E76AD-6D78-4D65-ACAA-5F5BB23D08C7}"/>
              </a:ext>
            </a:extLst>
          </p:cNvPr>
          <p:cNvSpPr/>
          <p:nvPr/>
        </p:nvSpPr>
        <p:spPr>
          <a:xfrm>
            <a:off x="8395495" y="477485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2/15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007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Use Case</a:t>
            </a:r>
            <a:r>
              <a:rPr lang="fr-FR" dirty="0"/>
              <a:t> </a:t>
            </a:r>
            <a:endParaRPr dirty="0"/>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7" name="Graphique 6" descr="Culturiste avec un remplissage uni">
            <a:extLst>
              <a:ext uri="{FF2B5EF4-FFF2-40B4-BE49-F238E27FC236}">
                <a16:creationId xmlns:a16="http://schemas.microsoft.com/office/drawing/2014/main" id="{DA916712-C656-4AF9-BF98-DB007C801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9529" y="114299"/>
            <a:ext cx="657636" cy="657636"/>
          </a:xfrm>
          <a:prstGeom prst="rect">
            <a:avLst/>
          </a:prstGeom>
        </p:spPr>
      </p:pic>
      <p:sp>
        <p:nvSpPr>
          <p:cNvPr id="8" name="Ellipse 7">
            <a:extLst>
              <a:ext uri="{FF2B5EF4-FFF2-40B4-BE49-F238E27FC236}">
                <a16:creationId xmlns:a16="http://schemas.microsoft.com/office/drawing/2014/main" id="{27A77DCB-A62A-410C-BAB2-613360A165F8}"/>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3/15</a:t>
            </a:r>
            <a:endParaRPr lang="fr-FR" sz="1050" b="1" dirty="0">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2AB7CDA4-10DA-4993-8F8A-32E314B7866F}"/>
              </a:ext>
            </a:extLst>
          </p:cNvPr>
          <p:cNvSpPr txBox="1"/>
          <p:nvPr/>
        </p:nvSpPr>
        <p:spPr>
          <a:xfrm>
            <a:off x="643964" y="1262743"/>
            <a:ext cx="7396950" cy="3046988"/>
          </a:xfrm>
          <a:prstGeom prst="rect">
            <a:avLst/>
          </a:prstGeom>
          <a:noFill/>
        </p:spPr>
        <p:txBody>
          <a:bodyPr wrap="square" rtlCol="0">
            <a:spAutoFit/>
          </a:bodyPr>
          <a:lstStyle/>
          <a:p>
            <a:pPr algn="just"/>
            <a:r>
              <a:rPr lang="fr-FR" sz="1600" dirty="0">
                <a:latin typeface="Times New Roman" panose="02020603050405020304" pitchFamily="18" charset="0"/>
                <a:cs typeface="Times New Roman" panose="02020603050405020304" pitchFamily="18" charset="0"/>
              </a:rPr>
              <a:t>Supposons que nous avons une application de E-commerce. Pour que l’application marche et que les gens l'utilisent, il faut qu’il fournisse au client ce dont ils ont besoin en les ciblant clairement en fonction de leur localisation, de leur âge, de leurs centres d'intérêt, etc.</a:t>
            </a:r>
          </a:p>
          <a:p>
            <a:pPr algn="just"/>
            <a:endParaRPr lang="fr-FR" sz="1600" dirty="0">
              <a:latin typeface="Times New Roman" panose="02020603050405020304" pitchFamily="18" charset="0"/>
              <a:cs typeface="Times New Roman" panose="02020603050405020304" pitchFamily="18" charset="0"/>
            </a:endParaRPr>
          </a:p>
          <a:p>
            <a:pPr algn="just"/>
            <a:r>
              <a:rPr lang="fr-FR" sz="1600" dirty="0">
                <a:latin typeface="Times New Roman" panose="02020603050405020304" pitchFamily="18" charset="0"/>
                <a:cs typeface="Times New Roman" panose="02020603050405020304" pitchFamily="18" charset="0"/>
              </a:rPr>
              <a:t>Il sera donc intéressant de regrouper les utilisateurs qui ont à peu près les mêmes préférences pour faciliter la publicité ciblée.</a:t>
            </a:r>
          </a:p>
          <a:p>
            <a:pPr algn="just"/>
            <a:endParaRPr lang="fr-FR" sz="1600" dirty="0">
              <a:latin typeface="Times New Roman" panose="02020603050405020304" pitchFamily="18" charset="0"/>
              <a:cs typeface="Times New Roman" panose="02020603050405020304" pitchFamily="18" charset="0"/>
            </a:endParaRPr>
          </a:p>
          <a:p>
            <a:pPr algn="just"/>
            <a:r>
              <a:rPr lang="fr-FR" sz="1600" dirty="0">
                <a:latin typeface="Times New Roman" panose="02020603050405020304" pitchFamily="18" charset="0"/>
                <a:cs typeface="Times New Roman" panose="02020603050405020304" pitchFamily="18" charset="0"/>
              </a:rPr>
              <a:t>En essayant de définir nous même nos </a:t>
            </a:r>
            <a:r>
              <a:rPr lang="fr-FR" sz="1600" b="1" dirty="0">
                <a:latin typeface="Times New Roman" panose="02020603050405020304" pitchFamily="18" charset="0"/>
                <a:cs typeface="Times New Roman" panose="02020603050405020304" pitchFamily="18" charset="0"/>
              </a:rPr>
              <a:t>groupes</a:t>
            </a:r>
            <a:r>
              <a:rPr lang="fr-FR" sz="1600" dirty="0">
                <a:latin typeface="Times New Roman" panose="02020603050405020304" pitchFamily="18" charset="0"/>
                <a:cs typeface="Times New Roman" panose="02020603050405020304" pitchFamily="18" charset="0"/>
              </a:rPr>
              <a:t> il se peut que nous omettons involontairement certain point intéressant du fait de la quantité considérable de données que nous ayons. C’est d’où l'intérêt d’utiliser la Clustering.</a:t>
            </a:r>
          </a:p>
          <a:p>
            <a:pPr algn="just"/>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66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8" name="Graphique 7" descr="Aide avec un remplissage uni">
            <a:extLst>
              <a:ext uri="{FF2B5EF4-FFF2-40B4-BE49-F238E27FC236}">
                <a16:creationId xmlns:a16="http://schemas.microsoft.com/office/drawing/2014/main" id="{BBC08FEB-FA2F-414D-BA21-F1AFFFF9D7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2224" y="114299"/>
            <a:ext cx="923832" cy="923832"/>
          </a:xfrm>
          <a:prstGeom prst="rect">
            <a:avLst/>
          </a:prstGeom>
        </p:spPr>
      </p:pic>
      <p:sp>
        <p:nvSpPr>
          <p:cNvPr id="9" name="ZoneTexte 8">
            <a:extLst>
              <a:ext uri="{FF2B5EF4-FFF2-40B4-BE49-F238E27FC236}">
                <a16:creationId xmlns:a16="http://schemas.microsoft.com/office/drawing/2014/main" id="{6BB37DBE-66C4-4660-81EA-B54CD71591D6}"/>
              </a:ext>
            </a:extLst>
          </p:cNvPr>
          <p:cNvSpPr txBox="1"/>
          <p:nvPr/>
        </p:nvSpPr>
        <p:spPr>
          <a:xfrm>
            <a:off x="996234" y="1379095"/>
            <a:ext cx="6506344"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clustering est une méthode d’apprentissage automatique non supervisée dans laquelle la machine va classer un ensemble de données non étiqueté en différent groupe (</a:t>
            </a:r>
            <a:r>
              <a:rPr lang="fr-FR" sz="2000" b="1" dirty="0">
                <a:latin typeface="Times New Roman" panose="02020603050405020304" pitchFamily="18" charset="0"/>
                <a:cs typeface="Times New Roman" panose="02020603050405020304" pitchFamily="18" charset="0"/>
              </a:rPr>
              <a:t>cluster</a:t>
            </a:r>
            <a:r>
              <a:rPr lang="fr-FR" sz="2000"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a:t>
            </a:r>
          </a:p>
        </p:txBody>
      </p:sp>
      <p:sp>
        <p:nvSpPr>
          <p:cNvPr id="10" name="ZoneTexte 9">
            <a:extLst>
              <a:ext uri="{FF2B5EF4-FFF2-40B4-BE49-F238E27FC236}">
                <a16:creationId xmlns:a16="http://schemas.microsoft.com/office/drawing/2014/main" id="{E4744691-66DD-4651-82A1-58029C389923}"/>
              </a:ext>
            </a:extLst>
          </p:cNvPr>
          <p:cNvSpPr txBox="1"/>
          <p:nvPr/>
        </p:nvSpPr>
        <p:spPr>
          <a:xfrm>
            <a:off x="996234" y="2644514"/>
            <a:ext cx="6506344"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groupes sont identifier à partir des variable indépendants</a:t>
            </a:r>
          </a:p>
        </p:txBody>
      </p:sp>
      <p:sp>
        <p:nvSpPr>
          <p:cNvPr id="11" name="Ellipse 10">
            <a:extLst>
              <a:ext uri="{FF2B5EF4-FFF2-40B4-BE49-F238E27FC236}">
                <a16:creationId xmlns:a16="http://schemas.microsoft.com/office/drawing/2014/main" id="{B8DDB099-DD96-4027-A83D-13EA4679C1F7}"/>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4/15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95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Engrenage avec un remplissage uni">
            <a:extLst>
              <a:ext uri="{FF2B5EF4-FFF2-40B4-BE49-F238E27FC236}">
                <a16:creationId xmlns:a16="http://schemas.microsoft.com/office/drawing/2014/main" id="{75A81CB7-EBDF-4C41-A177-2D26D6F180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08308" y="36610"/>
            <a:ext cx="680065" cy="680065"/>
          </a:xfrm>
          <a:prstGeom prst="rect">
            <a:avLst/>
          </a:prstGeom>
        </p:spPr>
      </p:pic>
      <p:sp>
        <p:nvSpPr>
          <p:cNvPr id="12" name="ZoneTexte 11">
            <a:extLst>
              <a:ext uri="{FF2B5EF4-FFF2-40B4-BE49-F238E27FC236}">
                <a16:creationId xmlns:a16="http://schemas.microsoft.com/office/drawing/2014/main" id="{72B26E84-4372-4582-960A-0B9BD2F2C30E}"/>
              </a:ext>
            </a:extLst>
          </p:cNvPr>
          <p:cNvSpPr txBox="1"/>
          <p:nvPr/>
        </p:nvSpPr>
        <p:spPr>
          <a:xfrm>
            <a:off x="353848" y="1265419"/>
            <a:ext cx="8394492" cy="2000548"/>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objets présentant des similitudes vont rester dans le même groupe.</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Pour ce faire, il trouve des caractéristiques similaires dans l'ensemble de données non étiquetées, telles que la </a:t>
            </a:r>
            <a:r>
              <a:rPr lang="fr-FR" sz="2000" i="1" dirty="0">
                <a:latin typeface="Bell MT" panose="02020503060305020303" pitchFamily="18" charset="0"/>
                <a:cs typeface="Times New Roman" panose="02020603050405020304" pitchFamily="18" charset="0"/>
              </a:rPr>
              <a:t>forme</a:t>
            </a:r>
            <a:r>
              <a:rPr lang="fr-FR" sz="2000" dirty="0">
                <a:latin typeface="Times New Roman" panose="02020603050405020304" pitchFamily="18" charset="0"/>
                <a:cs typeface="Times New Roman" panose="02020603050405020304" pitchFamily="18" charset="0"/>
              </a:rPr>
              <a:t>, la </a:t>
            </a:r>
            <a:r>
              <a:rPr lang="fr-FR" sz="2400" b="1" i="1" dirty="0">
                <a:latin typeface="Times New Roman" panose="02020603050405020304" pitchFamily="18" charset="0"/>
                <a:cs typeface="Times New Roman" panose="02020603050405020304" pitchFamily="18" charset="0"/>
              </a:rPr>
              <a:t>taille</a:t>
            </a:r>
            <a:r>
              <a:rPr lang="fr-FR" sz="2000" dirty="0">
                <a:latin typeface="Times New Roman" panose="02020603050405020304" pitchFamily="18" charset="0"/>
                <a:cs typeface="Times New Roman" panose="02020603050405020304" pitchFamily="18" charset="0"/>
              </a:rPr>
              <a:t>, la </a:t>
            </a:r>
            <a:r>
              <a:rPr lang="fr-FR" sz="2000" dirty="0">
                <a:solidFill>
                  <a:srgbClr val="FF0000"/>
                </a:solidFill>
                <a:latin typeface="Times New Roman" panose="02020603050405020304" pitchFamily="18" charset="0"/>
                <a:cs typeface="Times New Roman" panose="02020603050405020304" pitchFamily="18" charset="0"/>
              </a:rPr>
              <a:t>couleur</a:t>
            </a:r>
            <a:r>
              <a:rPr lang="fr-FR" sz="2000" dirty="0">
                <a:latin typeface="Times New Roman" panose="02020603050405020304" pitchFamily="18" charset="0"/>
                <a:cs typeface="Times New Roman" panose="02020603050405020304" pitchFamily="18" charset="0"/>
              </a:rPr>
              <a:t>, le comportement, etc., et les divise en fonction de la présence et de l'absence de ces caractéristiques similaires.</a:t>
            </a:r>
          </a:p>
        </p:txBody>
      </p:sp>
      <p:sp>
        <p:nvSpPr>
          <p:cNvPr id="10" name="Ellipse 9">
            <a:extLst>
              <a:ext uri="{FF2B5EF4-FFF2-40B4-BE49-F238E27FC236}">
                <a16:creationId xmlns:a16="http://schemas.microsoft.com/office/drawing/2014/main" id="{DAFF9BEA-55B2-4C7D-B7CF-F789A393322C}"/>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5/15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044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Engrenage avec un remplissage uni">
            <a:extLst>
              <a:ext uri="{FF2B5EF4-FFF2-40B4-BE49-F238E27FC236}">
                <a16:creationId xmlns:a16="http://schemas.microsoft.com/office/drawing/2014/main" id="{75A81CB7-EBDF-4C41-A177-2D26D6F180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08308" y="36610"/>
            <a:ext cx="680065" cy="680065"/>
          </a:xfrm>
          <a:prstGeom prst="rect">
            <a:avLst/>
          </a:prstGeom>
        </p:spPr>
      </p:pic>
      <p:pic>
        <p:nvPicPr>
          <p:cNvPr id="1026" name="Picture 2">
            <a:extLst>
              <a:ext uri="{FF2B5EF4-FFF2-40B4-BE49-F238E27FC236}">
                <a16:creationId xmlns:a16="http://schemas.microsoft.com/office/drawing/2014/main" id="{55561E2E-4FAB-41E6-BCA7-65A2E0C136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472" y="877382"/>
            <a:ext cx="5409263" cy="3602569"/>
          </a:xfrm>
          <a:prstGeom prst="rect">
            <a:avLst/>
          </a:prstGeom>
          <a:noFill/>
          <a:extLst>
            <a:ext uri="{909E8E84-426E-40DD-AFC4-6F175D3DCCD1}">
              <a14:hiddenFill xmlns:a14="http://schemas.microsoft.com/office/drawing/2010/main">
                <a:solidFill>
                  <a:srgbClr val="FFFFFF"/>
                </a:solidFill>
              </a14:hiddenFill>
            </a:ext>
          </a:extLst>
        </p:spPr>
      </p:pic>
      <p:sp>
        <p:nvSpPr>
          <p:cNvPr id="10" name="Ellipse 9">
            <a:extLst>
              <a:ext uri="{FF2B5EF4-FFF2-40B4-BE49-F238E27FC236}">
                <a16:creationId xmlns:a16="http://schemas.microsoft.com/office/drawing/2014/main" id="{2120CCF0-8992-4073-8C2A-30D50479D853}"/>
              </a:ext>
            </a:extLst>
          </p:cNvPr>
          <p:cNvSpPr/>
          <p:nvPr/>
        </p:nvSpPr>
        <p:spPr>
          <a:xfrm>
            <a:off x="8402639" y="4753428"/>
            <a:ext cx="628650"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6/15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494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8" name="Graphique 7" descr="Liste de contrôle avec un remplissage uni">
            <a:extLst>
              <a:ext uri="{FF2B5EF4-FFF2-40B4-BE49-F238E27FC236}">
                <a16:creationId xmlns:a16="http://schemas.microsoft.com/office/drawing/2014/main" id="{48D6662A-2D26-4E4E-9F75-3DCCB59644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72008" y="123040"/>
            <a:ext cx="654548" cy="654548"/>
          </a:xfrm>
          <a:prstGeom prst="rect">
            <a:avLst/>
          </a:prstGeom>
        </p:spPr>
      </p:pic>
      <p:sp>
        <p:nvSpPr>
          <p:cNvPr id="10" name="ZoneTexte 9">
            <a:extLst>
              <a:ext uri="{FF2B5EF4-FFF2-40B4-BE49-F238E27FC236}">
                <a16:creationId xmlns:a16="http://schemas.microsoft.com/office/drawing/2014/main" id="{39383A9F-1936-4F56-A21D-4D5D3FD2B80D}"/>
              </a:ext>
            </a:extLst>
          </p:cNvPr>
          <p:cNvSpPr txBox="1"/>
          <p:nvPr/>
        </p:nvSpPr>
        <p:spPr>
          <a:xfrm>
            <a:off x="2287815" y="1347865"/>
            <a:ext cx="4699341"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Dans les systèmes de recommandation</a:t>
            </a:r>
          </a:p>
          <a:p>
            <a:r>
              <a:rPr lang="fr-FR" sz="2000" dirty="0">
                <a:latin typeface="Times New Roman" panose="02020603050405020304" pitchFamily="18" charset="0"/>
                <a:cs typeface="Times New Roman" panose="02020603050405020304" pitchFamily="18" charset="0"/>
              </a:rPr>
              <a:t>	</a:t>
            </a:r>
            <a:r>
              <a:rPr lang="fr-FR" sz="1800" i="1" dirty="0">
                <a:latin typeface="Times New Roman" panose="02020603050405020304" pitchFamily="18" charset="0"/>
                <a:cs typeface="Times New Roman" panose="02020603050405020304" pitchFamily="18" charset="0"/>
              </a:rPr>
              <a:t>Facebook et YouTube par exemple</a:t>
            </a:r>
            <a:endParaRPr lang="fr-FR" sz="2000"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817730BD-F925-4CD3-9A59-F16FB547DB20}"/>
              </a:ext>
            </a:extLst>
          </p:cNvPr>
          <p:cNvSpPr txBox="1"/>
          <p:nvPr/>
        </p:nvSpPr>
        <p:spPr>
          <a:xfrm>
            <a:off x="2287814" y="2472127"/>
            <a:ext cx="4699341"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Détection d'anomalie</a:t>
            </a:r>
          </a:p>
          <a:p>
            <a:r>
              <a:rPr lang="fr-FR" sz="2000" dirty="0">
                <a:latin typeface="Times New Roman" panose="02020603050405020304" pitchFamily="18" charset="0"/>
                <a:cs typeface="Times New Roman" panose="02020603050405020304" pitchFamily="18" charset="0"/>
              </a:rPr>
              <a:t>	</a:t>
            </a:r>
            <a:r>
              <a:rPr lang="fr-FR" sz="1800" i="1" dirty="0">
                <a:latin typeface="Times New Roman" panose="02020603050405020304" pitchFamily="18" charset="0"/>
                <a:cs typeface="Times New Roman" panose="02020603050405020304" pitchFamily="18" charset="0"/>
              </a:rPr>
              <a:t>fraude bancaire / spams</a:t>
            </a:r>
            <a:endParaRPr lang="fr-FR" sz="2000" i="1"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F478E7FD-546A-43E1-95DA-553C05D68E0A}"/>
              </a:ext>
            </a:extLst>
          </p:cNvPr>
          <p:cNvSpPr txBox="1"/>
          <p:nvPr/>
        </p:nvSpPr>
        <p:spPr>
          <a:xfrm>
            <a:off x="2245711" y="3813747"/>
            <a:ext cx="4699341"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Compression d'image</a:t>
            </a:r>
          </a:p>
          <a:p>
            <a:r>
              <a:rPr lang="fr-FR" sz="2000" dirty="0">
                <a:latin typeface="Times New Roman" panose="02020603050405020304" pitchFamily="18" charset="0"/>
                <a:cs typeface="Times New Roman" panose="02020603050405020304" pitchFamily="18" charset="0"/>
              </a:rPr>
              <a:t>	</a:t>
            </a:r>
            <a:endParaRPr lang="fr-FR" sz="2000" i="1" dirty="0">
              <a:latin typeface="Times New Roman" panose="02020603050405020304" pitchFamily="18" charset="0"/>
              <a:cs typeface="Times New Roman" panose="02020603050405020304" pitchFamily="18" charset="0"/>
            </a:endParaRPr>
          </a:p>
        </p:txBody>
      </p:sp>
      <p:sp>
        <p:nvSpPr>
          <p:cNvPr id="13" name="Ellipse 12">
            <a:extLst>
              <a:ext uri="{FF2B5EF4-FFF2-40B4-BE49-F238E27FC236}">
                <a16:creationId xmlns:a16="http://schemas.microsoft.com/office/drawing/2014/main" id="{70D753FF-33F2-4A68-B8C3-07418AB80A09}"/>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7/15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622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81" name="Google Shape;145;p17">
            <a:extLst>
              <a:ext uri="{FF2B5EF4-FFF2-40B4-BE49-F238E27FC236}">
                <a16:creationId xmlns:a16="http://schemas.microsoft.com/office/drawing/2014/main" id="{6B731237-B028-47D7-A800-2F5450E2389A}"/>
              </a:ext>
            </a:extLst>
          </p:cNvPr>
          <p:cNvSpPr/>
          <p:nvPr/>
        </p:nvSpPr>
        <p:spPr>
          <a:xfrm>
            <a:off x="6520696" y="114299"/>
            <a:ext cx="1601747" cy="50720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2" y="34810"/>
                </a:lnTo>
                <a:lnTo>
                  <a:pt x="26956" y="36572"/>
                </a:lnTo>
                <a:cubicBezTo>
                  <a:pt x="25241" y="37918"/>
                  <a:pt x="24956" y="40394"/>
                  <a:pt x="26313" y="42109"/>
                </a:cubicBezTo>
                <a:lnTo>
                  <a:pt x="26789" y="42704"/>
                </a:lnTo>
                <a:cubicBezTo>
                  <a:pt x="27563" y="43690"/>
                  <a:pt x="28711" y="44204"/>
                  <a:pt x="29873" y="44204"/>
                </a:cubicBezTo>
                <a:cubicBezTo>
                  <a:pt x="30731" y="44204"/>
                  <a:pt x="31597" y="43923"/>
                  <a:pt x="32326" y="43347"/>
                </a:cubicBezTo>
                <a:lnTo>
                  <a:pt x="54078" y="26107"/>
                </a:lnTo>
                <a:cubicBezTo>
                  <a:pt x="54519" y="25880"/>
                  <a:pt x="54912" y="25571"/>
                  <a:pt x="55245" y="25178"/>
                </a:cubicBezTo>
                <a:cubicBezTo>
                  <a:pt x="56210" y="24392"/>
                  <a:pt x="56698" y="23237"/>
                  <a:pt x="56686" y="22070"/>
                </a:cubicBezTo>
                <a:cubicBezTo>
                  <a:pt x="56710" y="20915"/>
                  <a:pt x="56222" y="19761"/>
                  <a:pt x="55257" y="18975"/>
                </a:cubicBezTo>
                <a:cubicBezTo>
                  <a:pt x="54924" y="18582"/>
                  <a:pt x="54531" y="18272"/>
                  <a:pt x="54090" y="18046"/>
                </a:cubicBezTo>
                <a:lnTo>
                  <a:pt x="32361" y="854"/>
                </a:lnTo>
                <a:cubicBezTo>
                  <a:pt x="31640" y="279"/>
                  <a:pt x="30780" y="1"/>
                  <a:pt x="29925"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Méthodes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75" name="Google Shape;178;p17">
            <a:extLst>
              <a:ext uri="{FF2B5EF4-FFF2-40B4-BE49-F238E27FC236}">
                <a16:creationId xmlns:a16="http://schemas.microsoft.com/office/drawing/2014/main" id="{28E39FF5-8501-4CC5-B253-DA6BC9199BCC}"/>
              </a:ext>
            </a:extLst>
          </p:cNvPr>
          <p:cNvSpPr/>
          <p:nvPr/>
        </p:nvSpPr>
        <p:spPr>
          <a:xfrm>
            <a:off x="5053189"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r>
              <a:rPr lang="fr-FR" sz="1600" dirty="0">
                <a:solidFill>
                  <a:schemeClr val="bg1"/>
                </a:solidFill>
                <a:latin typeface="Times New Roman" panose="02020603050405020304" pitchFamily="18" charset="0"/>
                <a:cs typeface="Times New Roman" panose="02020603050405020304" pitchFamily="18" charset="0"/>
              </a:rPr>
              <a:t>Use Case </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36" name="Google Shape;136;p17"/>
          <p:cNvSpPr/>
          <p:nvPr/>
        </p:nvSpPr>
        <p:spPr>
          <a:xfrm>
            <a:off x="3565901" y="123040"/>
            <a:ext cx="1601774" cy="507207"/>
          </a:xfrm>
          <a:custGeom>
            <a:avLst/>
            <a:gdLst/>
            <a:ahLst/>
            <a:cxnLst/>
            <a:rect l="l" t="t" r="r" b="b"/>
            <a:pathLst>
              <a:path w="56711" h="44204" extrusionOk="0">
                <a:moveTo>
                  <a:pt x="29934" y="1"/>
                </a:moveTo>
                <a:cubicBezTo>
                  <a:pt x="28768" y="1"/>
                  <a:pt x="27613" y="515"/>
                  <a:pt x="26837"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6" y="36572"/>
                </a:lnTo>
                <a:cubicBezTo>
                  <a:pt x="25254" y="37918"/>
                  <a:pt x="24968" y="40394"/>
                  <a:pt x="26313" y="42109"/>
                </a:cubicBezTo>
                <a:lnTo>
                  <a:pt x="26790" y="42704"/>
                </a:lnTo>
                <a:cubicBezTo>
                  <a:pt x="27570" y="43690"/>
                  <a:pt x="28721" y="44204"/>
                  <a:pt x="29882" y="44204"/>
                </a:cubicBezTo>
                <a:cubicBezTo>
                  <a:pt x="30740" y="44204"/>
                  <a:pt x="31603" y="43923"/>
                  <a:pt x="32326" y="43347"/>
                </a:cubicBezTo>
                <a:lnTo>
                  <a:pt x="54091" y="26107"/>
                </a:lnTo>
                <a:cubicBezTo>
                  <a:pt x="54519" y="25880"/>
                  <a:pt x="54924" y="25571"/>
                  <a:pt x="55258" y="25178"/>
                </a:cubicBezTo>
                <a:cubicBezTo>
                  <a:pt x="56222" y="24392"/>
                  <a:pt x="56710" y="23237"/>
                  <a:pt x="56686" y="22070"/>
                </a:cubicBezTo>
                <a:cubicBezTo>
                  <a:pt x="56710" y="20915"/>
                  <a:pt x="56222" y="19761"/>
                  <a:pt x="55258" y="18975"/>
                </a:cubicBezTo>
                <a:cubicBezTo>
                  <a:pt x="54924" y="18582"/>
                  <a:pt x="54531" y="18272"/>
                  <a:pt x="54103" y="18046"/>
                </a:cubicBezTo>
                <a:lnTo>
                  <a:pt x="32374" y="854"/>
                </a:lnTo>
                <a:cubicBezTo>
                  <a:pt x="31652" y="279"/>
                  <a:pt x="30790" y="1"/>
                  <a:pt x="29934" y="1"/>
                </a:cubicBezTo>
                <a:close/>
              </a:path>
            </a:pathLst>
          </a:custGeom>
          <a:solidFill>
            <a:srgbClr val="EC3A3B">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Principe</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0" name="Google Shape;170;p17"/>
          <p:cNvSpPr/>
          <p:nvPr/>
        </p:nvSpPr>
        <p:spPr>
          <a:xfrm>
            <a:off x="2050112" y="123040"/>
            <a:ext cx="1601774" cy="507207"/>
          </a:xfrm>
          <a:custGeom>
            <a:avLst/>
            <a:gdLst/>
            <a:ahLst/>
            <a:cxnLst/>
            <a:rect l="l" t="t" r="r" b="b"/>
            <a:pathLst>
              <a:path w="56711" h="44204" extrusionOk="0">
                <a:moveTo>
                  <a:pt x="29934" y="1"/>
                </a:moveTo>
                <a:cubicBezTo>
                  <a:pt x="28768" y="1"/>
                  <a:pt x="27613" y="515"/>
                  <a:pt x="26838" y="1496"/>
                </a:cubicBezTo>
                <a:lnTo>
                  <a:pt x="26349" y="2104"/>
                </a:lnTo>
                <a:cubicBezTo>
                  <a:pt x="25004" y="3806"/>
                  <a:pt x="25278" y="6283"/>
                  <a:pt x="26992" y="7640"/>
                </a:cubicBezTo>
                <a:lnTo>
                  <a:pt x="29290" y="9462"/>
                </a:lnTo>
                <a:lnTo>
                  <a:pt x="3882" y="9462"/>
                </a:lnTo>
                <a:cubicBezTo>
                  <a:pt x="1739" y="9462"/>
                  <a:pt x="1" y="11200"/>
                  <a:pt x="1" y="13343"/>
                </a:cubicBezTo>
                <a:lnTo>
                  <a:pt x="1" y="30929"/>
                </a:lnTo>
                <a:cubicBezTo>
                  <a:pt x="1" y="33072"/>
                  <a:pt x="1739" y="34810"/>
                  <a:pt x="3882" y="34810"/>
                </a:cubicBezTo>
                <a:lnTo>
                  <a:pt x="29183" y="34810"/>
                </a:lnTo>
                <a:lnTo>
                  <a:pt x="26957" y="36572"/>
                </a:lnTo>
                <a:cubicBezTo>
                  <a:pt x="25254" y="37918"/>
                  <a:pt x="24968" y="40394"/>
                  <a:pt x="26314" y="42109"/>
                </a:cubicBezTo>
                <a:lnTo>
                  <a:pt x="26790" y="42704"/>
                </a:lnTo>
                <a:cubicBezTo>
                  <a:pt x="27571" y="43690"/>
                  <a:pt x="28722" y="44204"/>
                  <a:pt x="29885" y="44204"/>
                </a:cubicBezTo>
                <a:cubicBezTo>
                  <a:pt x="30744" y="44204"/>
                  <a:pt x="31610" y="43923"/>
                  <a:pt x="32338" y="43347"/>
                </a:cubicBezTo>
                <a:lnTo>
                  <a:pt x="54091" y="26107"/>
                </a:lnTo>
                <a:cubicBezTo>
                  <a:pt x="54520" y="25880"/>
                  <a:pt x="54924" y="25571"/>
                  <a:pt x="55258" y="25178"/>
                </a:cubicBezTo>
                <a:cubicBezTo>
                  <a:pt x="56222" y="24392"/>
                  <a:pt x="56710" y="23237"/>
                  <a:pt x="56698" y="22070"/>
                </a:cubicBezTo>
                <a:cubicBezTo>
                  <a:pt x="56710" y="20915"/>
                  <a:pt x="56222" y="19761"/>
                  <a:pt x="55270" y="18975"/>
                </a:cubicBezTo>
                <a:cubicBezTo>
                  <a:pt x="54924" y="18582"/>
                  <a:pt x="54531" y="18272"/>
                  <a:pt x="54103" y="18046"/>
                </a:cubicBezTo>
                <a:lnTo>
                  <a:pt x="32374" y="854"/>
                </a:lnTo>
                <a:cubicBezTo>
                  <a:pt x="31653" y="279"/>
                  <a:pt x="30790" y="1"/>
                  <a:pt x="29934" y="1"/>
                </a:cubicBezTo>
                <a:close/>
              </a:path>
            </a:pathLst>
          </a:custGeom>
          <a:solidFill>
            <a:srgbClr val="FCBD24">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  </a:t>
            </a:r>
            <a:r>
              <a:rPr lang="fr-FR" sz="1600" dirty="0">
                <a:solidFill>
                  <a:schemeClr val="bg1"/>
                </a:solidFill>
                <a:latin typeface="Times New Roman" panose="02020603050405020304" pitchFamily="18" charset="0"/>
                <a:cs typeface="Times New Roman" panose="02020603050405020304" pitchFamily="18" charset="0"/>
              </a:rPr>
              <a:t>Définition</a:t>
            </a:r>
            <a:endParaRPr sz="1600" dirty="0">
              <a:solidFill>
                <a:schemeClr val="bg1"/>
              </a:solidFill>
              <a:latin typeface="Times New Roman" panose="02020603050405020304" pitchFamily="18" charset="0"/>
              <a:cs typeface="Times New Roman" panose="02020603050405020304" pitchFamily="18" charset="0"/>
            </a:endParaRPr>
          </a:p>
        </p:txBody>
      </p:sp>
      <p:sp>
        <p:nvSpPr>
          <p:cNvPr id="178" name="Google Shape;178;p17"/>
          <p:cNvSpPr/>
          <p:nvPr/>
        </p:nvSpPr>
        <p:spPr>
          <a:xfrm>
            <a:off x="643964" y="114300"/>
            <a:ext cx="1601747" cy="507207"/>
          </a:xfrm>
          <a:custGeom>
            <a:avLst/>
            <a:gdLst/>
            <a:ahLst/>
            <a:cxnLst/>
            <a:rect l="l" t="t" r="r" b="b"/>
            <a:pathLst>
              <a:path w="56710" h="44204" extrusionOk="0">
                <a:moveTo>
                  <a:pt x="29925" y="1"/>
                </a:moveTo>
                <a:cubicBezTo>
                  <a:pt x="28762" y="1"/>
                  <a:pt x="27608" y="515"/>
                  <a:pt x="26825" y="1496"/>
                </a:cubicBezTo>
                <a:lnTo>
                  <a:pt x="26349" y="2104"/>
                </a:lnTo>
                <a:cubicBezTo>
                  <a:pt x="24992" y="3806"/>
                  <a:pt x="25277" y="6283"/>
                  <a:pt x="26980" y="7640"/>
                </a:cubicBezTo>
                <a:lnTo>
                  <a:pt x="29290" y="9462"/>
                </a:lnTo>
                <a:lnTo>
                  <a:pt x="3882" y="9462"/>
                </a:lnTo>
                <a:cubicBezTo>
                  <a:pt x="1739" y="9462"/>
                  <a:pt x="0" y="11200"/>
                  <a:pt x="0" y="13343"/>
                </a:cubicBezTo>
                <a:lnTo>
                  <a:pt x="0" y="30929"/>
                </a:lnTo>
                <a:cubicBezTo>
                  <a:pt x="0" y="33072"/>
                  <a:pt x="1739" y="34810"/>
                  <a:pt x="3882" y="34810"/>
                </a:cubicBezTo>
                <a:lnTo>
                  <a:pt x="29183" y="34810"/>
                </a:lnTo>
                <a:lnTo>
                  <a:pt x="26956" y="36572"/>
                </a:lnTo>
                <a:cubicBezTo>
                  <a:pt x="25254" y="37918"/>
                  <a:pt x="24956" y="40394"/>
                  <a:pt x="26313" y="42109"/>
                </a:cubicBezTo>
                <a:lnTo>
                  <a:pt x="26789" y="42704"/>
                </a:lnTo>
                <a:cubicBezTo>
                  <a:pt x="27563" y="43690"/>
                  <a:pt x="28715" y="44204"/>
                  <a:pt x="29878" y="44204"/>
                </a:cubicBezTo>
                <a:cubicBezTo>
                  <a:pt x="30738" y="44204"/>
                  <a:pt x="31603" y="43923"/>
                  <a:pt x="32326" y="43347"/>
                </a:cubicBezTo>
                <a:lnTo>
                  <a:pt x="54091" y="26107"/>
                </a:lnTo>
                <a:cubicBezTo>
                  <a:pt x="54519" y="25880"/>
                  <a:pt x="54912" y="25571"/>
                  <a:pt x="55257" y="25178"/>
                </a:cubicBezTo>
                <a:cubicBezTo>
                  <a:pt x="56210" y="24392"/>
                  <a:pt x="56710" y="23237"/>
                  <a:pt x="56686" y="22070"/>
                </a:cubicBezTo>
                <a:cubicBezTo>
                  <a:pt x="56710" y="20915"/>
                  <a:pt x="56222" y="19761"/>
                  <a:pt x="55257" y="18975"/>
                </a:cubicBezTo>
                <a:cubicBezTo>
                  <a:pt x="54924" y="18582"/>
                  <a:pt x="54531" y="18272"/>
                  <a:pt x="54091" y="18046"/>
                </a:cubicBezTo>
                <a:lnTo>
                  <a:pt x="32362" y="854"/>
                </a:lnTo>
                <a:cubicBezTo>
                  <a:pt x="31640" y="279"/>
                  <a:pt x="30780" y="1"/>
                  <a:pt x="29925" y="1"/>
                </a:cubicBezTo>
                <a:close/>
              </a:path>
            </a:pathLst>
          </a:custGeom>
          <a:solidFill>
            <a:srgbClr val="5EB2FC">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bg1"/>
                </a:solidFill>
                <a:latin typeface="Times New Roman" panose="02020603050405020304" pitchFamily="18" charset="0"/>
                <a:cs typeface="Times New Roman" panose="02020603050405020304" pitchFamily="18" charset="0"/>
              </a:rPr>
              <a:t>Motivation</a:t>
            </a:r>
            <a:r>
              <a:rPr lang="fr-FR" dirty="0"/>
              <a:t> </a:t>
            </a:r>
            <a:endParaRPr dirty="0"/>
          </a:p>
        </p:txBody>
      </p:sp>
      <p:pic>
        <p:nvPicPr>
          <p:cNvPr id="9" name="Graphique 8" descr="Flèche en cercle avec un remplissage uni">
            <a:extLst>
              <a:ext uri="{FF2B5EF4-FFF2-40B4-BE49-F238E27FC236}">
                <a16:creationId xmlns:a16="http://schemas.microsoft.com/office/drawing/2014/main" id="{D8C61AAB-8E1A-4150-B064-FC7D30BB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740" y="9500"/>
            <a:ext cx="734286" cy="734286"/>
          </a:xfrm>
          <a:prstGeom prst="rect">
            <a:avLst/>
          </a:prstGeom>
        </p:spPr>
      </p:pic>
      <p:grpSp>
        <p:nvGrpSpPr>
          <p:cNvPr id="14" name="Google Shape;189;p18">
            <a:extLst>
              <a:ext uri="{FF2B5EF4-FFF2-40B4-BE49-F238E27FC236}">
                <a16:creationId xmlns:a16="http://schemas.microsoft.com/office/drawing/2014/main" id="{A6AD3ABF-C7C6-4D3B-97B7-8B4ED7BE2670}"/>
              </a:ext>
            </a:extLst>
          </p:cNvPr>
          <p:cNvGrpSpPr/>
          <p:nvPr/>
        </p:nvGrpSpPr>
        <p:grpSpPr>
          <a:xfrm>
            <a:off x="116373" y="751517"/>
            <a:ext cx="2635535" cy="1073465"/>
            <a:chOff x="1258163" y="1712947"/>
            <a:chExt cx="2635535" cy="1073465"/>
          </a:xfrm>
        </p:grpSpPr>
        <p:sp>
          <p:nvSpPr>
            <p:cNvPr id="15" name="Google Shape;190;p18">
              <a:extLst>
                <a:ext uri="{FF2B5EF4-FFF2-40B4-BE49-F238E27FC236}">
                  <a16:creationId xmlns:a16="http://schemas.microsoft.com/office/drawing/2014/main" id="{D4972EC5-9C91-4546-B2DA-9AFE8FC1FFE0}"/>
                </a:ext>
              </a:extLst>
            </p:cNvPr>
            <p:cNvSpPr/>
            <p:nvPr/>
          </p:nvSpPr>
          <p:spPr>
            <a:xfrm rot="-54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p18">
              <a:extLst>
                <a:ext uri="{FF2B5EF4-FFF2-40B4-BE49-F238E27FC236}">
                  <a16:creationId xmlns:a16="http://schemas.microsoft.com/office/drawing/2014/main" id="{5CF54297-DF81-466C-A262-EE181010B6DD}"/>
                </a:ext>
              </a:extLst>
            </p:cNvPr>
            <p:cNvSpPr txBox="1"/>
            <p:nvPr/>
          </p:nvSpPr>
          <p:spPr>
            <a:xfrm>
              <a:off x="1387563"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K-</a:t>
              </a:r>
              <a:r>
                <a:rPr lang="fr-FR" sz="18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Means</a:t>
              </a:r>
              <a:br>
                <a:rPr lang="en" sz="1200" b="1" dirty="0">
                  <a:solidFill>
                    <a:srgbClr val="FFFFFF"/>
                  </a:solidFill>
                  <a:latin typeface="Roboto"/>
                  <a:ea typeface="Roboto"/>
                  <a:cs typeface="Roboto"/>
                  <a:sym typeface="Roboto"/>
                </a:rPr>
              </a:br>
              <a:r>
                <a:rPr lang="en" sz="1200" b="1" dirty="0">
                  <a:solidFill>
                    <a:srgbClr val="FFFFFF"/>
                  </a:solidFill>
                  <a:latin typeface="Roboto"/>
                  <a:ea typeface="Roboto"/>
                  <a:cs typeface="Roboto"/>
                  <a:sym typeface="Roboto"/>
                </a:rPr>
                <a:t>K-moyenne/mediane</a:t>
              </a:r>
              <a:endParaRPr sz="1200" dirty="0">
                <a:solidFill>
                  <a:srgbClr val="FFFFFF"/>
                </a:solidFill>
                <a:latin typeface="Roboto"/>
                <a:ea typeface="Roboto"/>
                <a:cs typeface="Roboto"/>
                <a:sym typeface="Roboto"/>
              </a:endParaRPr>
            </a:p>
          </p:txBody>
        </p:sp>
        <p:sp>
          <p:nvSpPr>
            <p:cNvPr id="17" name="Google Shape;192;p18">
              <a:extLst>
                <a:ext uri="{FF2B5EF4-FFF2-40B4-BE49-F238E27FC236}">
                  <a16:creationId xmlns:a16="http://schemas.microsoft.com/office/drawing/2014/main" id="{5A558C71-EAA6-4B9B-BB1F-79E73678A7A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1</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8" name="Google Shape;193;p18">
              <a:extLst>
                <a:ext uri="{FF2B5EF4-FFF2-40B4-BE49-F238E27FC236}">
                  <a16:creationId xmlns:a16="http://schemas.microsoft.com/office/drawing/2014/main" id="{DA84C8B4-CA0D-453C-B7D0-ECDF1305FD53}"/>
                </a:ext>
              </a:extLst>
            </p:cNvPr>
            <p:cNvGrpSpPr/>
            <p:nvPr/>
          </p:nvGrpSpPr>
          <p:grpSpPr>
            <a:xfrm>
              <a:off x="3262250" y="1712947"/>
              <a:ext cx="631448" cy="1073465"/>
              <a:chOff x="3262250" y="1712947"/>
              <a:chExt cx="631448" cy="1073465"/>
            </a:xfrm>
          </p:grpSpPr>
          <p:sp>
            <p:nvSpPr>
              <p:cNvPr id="19" name="Google Shape;194;p18">
                <a:extLst>
                  <a:ext uri="{FF2B5EF4-FFF2-40B4-BE49-F238E27FC236}">
                    <a16:creationId xmlns:a16="http://schemas.microsoft.com/office/drawing/2014/main" id="{D0168B59-B5A1-4573-A87B-77D921661093}"/>
                  </a:ext>
                </a:extLst>
              </p:cNvPr>
              <p:cNvSpPr/>
              <p:nvPr/>
            </p:nvSpPr>
            <p:spPr>
              <a:xfrm rot="-54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p18">
                <a:extLst>
                  <a:ext uri="{FF2B5EF4-FFF2-40B4-BE49-F238E27FC236}">
                    <a16:creationId xmlns:a16="http://schemas.microsoft.com/office/drawing/2014/main" id="{4F19D05D-5EC5-456B-BAF9-439E9896E006}"/>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96;p18">
            <a:extLst>
              <a:ext uri="{FF2B5EF4-FFF2-40B4-BE49-F238E27FC236}">
                <a16:creationId xmlns:a16="http://schemas.microsoft.com/office/drawing/2014/main" id="{C91BDF62-D71D-4EDC-9406-0024032565C7}"/>
              </a:ext>
            </a:extLst>
          </p:cNvPr>
          <p:cNvGrpSpPr/>
          <p:nvPr/>
        </p:nvGrpSpPr>
        <p:grpSpPr>
          <a:xfrm>
            <a:off x="1444837" y="1763116"/>
            <a:ext cx="2627713" cy="1073448"/>
            <a:chOff x="2559375" y="2708964"/>
            <a:chExt cx="2627713" cy="1073448"/>
          </a:xfrm>
        </p:grpSpPr>
        <p:sp>
          <p:nvSpPr>
            <p:cNvPr id="22" name="Google Shape;197;p18">
              <a:extLst>
                <a:ext uri="{FF2B5EF4-FFF2-40B4-BE49-F238E27FC236}">
                  <a16:creationId xmlns:a16="http://schemas.microsoft.com/office/drawing/2014/main" id="{AD7658F0-E5EA-48BA-8A20-37458946E53C}"/>
                </a:ext>
              </a:extLst>
            </p:cNvPr>
            <p:cNvSpPr/>
            <p:nvPr/>
          </p:nvSpPr>
          <p:spPr>
            <a:xfrm rot="-5400000">
              <a:off x="3556888" y="1969366"/>
              <a:ext cx="785100" cy="24753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p18">
              <a:extLst>
                <a:ext uri="{FF2B5EF4-FFF2-40B4-BE49-F238E27FC236}">
                  <a16:creationId xmlns:a16="http://schemas.microsoft.com/office/drawing/2014/main" id="{2830E481-29E1-48E7-AA3D-B2540A817EB2}"/>
                </a:ext>
              </a:extLst>
            </p:cNvPr>
            <p:cNvSpPr txBox="1"/>
            <p:nvPr/>
          </p:nvSpPr>
          <p:spPr>
            <a:xfrm>
              <a:off x="3372588" y="2939266"/>
              <a:ext cx="1685100" cy="53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OPTICS</a:t>
              </a:r>
              <a:endParaRPr sz="18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24" name="Google Shape;199;p18">
              <a:extLst>
                <a:ext uri="{FF2B5EF4-FFF2-40B4-BE49-F238E27FC236}">
                  <a16:creationId xmlns:a16="http://schemas.microsoft.com/office/drawing/2014/main" id="{5E7B58AF-9942-4CA8-B90F-098B38768C23}"/>
                </a:ext>
              </a:extLst>
            </p:cNvPr>
            <p:cNvSpPr txBox="1"/>
            <p:nvPr/>
          </p:nvSpPr>
          <p:spPr>
            <a:xfrm>
              <a:off x="2841193" y="2992216"/>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3</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25" name="Google Shape;200;p18">
              <a:extLst>
                <a:ext uri="{FF2B5EF4-FFF2-40B4-BE49-F238E27FC236}">
                  <a16:creationId xmlns:a16="http://schemas.microsoft.com/office/drawing/2014/main" id="{E6DE6E40-7E67-4B76-9016-E307D41BD269}"/>
                </a:ext>
              </a:extLst>
            </p:cNvPr>
            <p:cNvGrpSpPr/>
            <p:nvPr/>
          </p:nvGrpSpPr>
          <p:grpSpPr>
            <a:xfrm>
              <a:off x="2559375" y="2708964"/>
              <a:ext cx="632175" cy="1073448"/>
              <a:chOff x="2559375" y="2708964"/>
              <a:chExt cx="632175" cy="1073448"/>
            </a:xfrm>
          </p:grpSpPr>
          <p:sp>
            <p:nvSpPr>
              <p:cNvPr id="26" name="Google Shape;201;p18">
                <a:extLst>
                  <a:ext uri="{FF2B5EF4-FFF2-40B4-BE49-F238E27FC236}">
                    <a16:creationId xmlns:a16="http://schemas.microsoft.com/office/drawing/2014/main" id="{20D698D6-5BDD-4125-87F7-D7E2DF06DE26}"/>
                  </a:ext>
                </a:extLst>
              </p:cNvPr>
              <p:cNvSpPr/>
              <p:nvPr/>
            </p:nvSpPr>
            <p:spPr>
              <a:xfrm rot="-5400000">
                <a:off x="231052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2;p18">
                <a:extLst>
                  <a:ext uri="{FF2B5EF4-FFF2-40B4-BE49-F238E27FC236}">
                    <a16:creationId xmlns:a16="http://schemas.microsoft.com/office/drawing/2014/main" id="{FCBAD8F2-37B4-4C0A-AA70-E8A6F56C1861}"/>
                  </a:ext>
                </a:extLst>
              </p:cNvPr>
              <p:cNvSpPr/>
              <p:nvPr/>
            </p:nvSpPr>
            <p:spPr>
              <a:xfrm rot="5400000">
                <a:off x="3047250" y="3638113"/>
                <a:ext cx="154800" cy="1338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203;p18">
            <a:extLst>
              <a:ext uri="{FF2B5EF4-FFF2-40B4-BE49-F238E27FC236}">
                <a16:creationId xmlns:a16="http://schemas.microsoft.com/office/drawing/2014/main" id="{251E92DD-5E73-4739-A23C-F95E11295AB2}"/>
              </a:ext>
            </a:extLst>
          </p:cNvPr>
          <p:cNvGrpSpPr/>
          <p:nvPr/>
        </p:nvGrpSpPr>
        <p:grpSpPr>
          <a:xfrm>
            <a:off x="4268735" y="1747534"/>
            <a:ext cx="2627713" cy="1073448"/>
            <a:chOff x="5410525" y="2708964"/>
            <a:chExt cx="2627713" cy="1073448"/>
          </a:xfrm>
        </p:grpSpPr>
        <p:sp>
          <p:nvSpPr>
            <p:cNvPr id="29" name="Google Shape;204;p18">
              <a:extLst>
                <a:ext uri="{FF2B5EF4-FFF2-40B4-BE49-F238E27FC236}">
                  <a16:creationId xmlns:a16="http://schemas.microsoft.com/office/drawing/2014/main" id="{5970F363-5C35-4110-AD1B-5EFE9C860686}"/>
                </a:ext>
              </a:extLst>
            </p:cNvPr>
            <p:cNvSpPr/>
            <p:nvPr/>
          </p:nvSpPr>
          <p:spPr>
            <a:xfrm rot="-5400000">
              <a:off x="6408038" y="1969366"/>
              <a:ext cx="785100" cy="24753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5;p18">
              <a:extLst>
                <a:ext uri="{FF2B5EF4-FFF2-40B4-BE49-F238E27FC236}">
                  <a16:creationId xmlns:a16="http://schemas.microsoft.com/office/drawing/2014/main" id="{30D06E04-1F33-4B36-A86A-9F7848B146B0}"/>
                </a:ext>
              </a:extLst>
            </p:cNvPr>
            <p:cNvSpPr txBox="1"/>
            <p:nvPr/>
          </p:nvSpPr>
          <p:spPr>
            <a:xfrm>
              <a:off x="6223738" y="2939266"/>
              <a:ext cx="1685100" cy="53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BIRCH</a:t>
              </a:r>
              <a:endParaRPr sz="1200" dirty="0">
                <a:solidFill>
                  <a:srgbClr val="FFFFFF"/>
                </a:solidFill>
                <a:latin typeface="Roboto"/>
                <a:ea typeface="Roboto"/>
                <a:cs typeface="Roboto"/>
                <a:sym typeface="Roboto"/>
              </a:endParaRPr>
            </a:p>
          </p:txBody>
        </p:sp>
        <p:sp>
          <p:nvSpPr>
            <p:cNvPr id="31" name="Google Shape;206;p18">
              <a:extLst>
                <a:ext uri="{FF2B5EF4-FFF2-40B4-BE49-F238E27FC236}">
                  <a16:creationId xmlns:a16="http://schemas.microsoft.com/office/drawing/2014/main" id="{67D05279-EE82-49BE-9106-3E2F6E1777AD}"/>
                </a:ext>
              </a:extLst>
            </p:cNvPr>
            <p:cNvSpPr txBox="1"/>
            <p:nvPr/>
          </p:nvSpPr>
          <p:spPr>
            <a:xfrm>
              <a:off x="5692343" y="2992216"/>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rgbClr val="FFFFFF"/>
                  </a:solidFill>
                  <a:latin typeface="Fira Sans Extra Condensed Medium"/>
                  <a:ea typeface="Fira Sans Extra Condensed Medium"/>
                  <a:cs typeface="Fira Sans Extra Condensed Medium"/>
                  <a:sym typeface="Fira Sans Extra Condensed Medium"/>
                </a:rPr>
                <a:t>4</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2" name="Google Shape;207;p18">
              <a:extLst>
                <a:ext uri="{FF2B5EF4-FFF2-40B4-BE49-F238E27FC236}">
                  <a16:creationId xmlns:a16="http://schemas.microsoft.com/office/drawing/2014/main" id="{8B72B7C8-5F76-4070-9609-394987E8D066}"/>
                </a:ext>
              </a:extLst>
            </p:cNvPr>
            <p:cNvGrpSpPr/>
            <p:nvPr/>
          </p:nvGrpSpPr>
          <p:grpSpPr>
            <a:xfrm>
              <a:off x="5410525" y="2708964"/>
              <a:ext cx="632175" cy="1073448"/>
              <a:chOff x="5410525" y="2708964"/>
              <a:chExt cx="632175" cy="1073448"/>
            </a:xfrm>
          </p:grpSpPr>
          <p:sp>
            <p:nvSpPr>
              <p:cNvPr id="33" name="Google Shape;208;p18">
                <a:extLst>
                  <a:ext uri="{FF2B5EF4-FFF2-40B4-BE49-F238E27FC236}">
                    <a16:creationId xmlns:a16="http://schemas.microsoft.com/office/drawing/2014/main" id="{BC558F12-44BE-4C9B-AFD3-4967DEDC176A}"/>
                  </a:ext>
                </a:extLst>
              </p:cNvPr>
              <p:cNvSpPr/>
              <p:nvPr/>
            </p:nvSpPr>
            <p:spPr>
              <a:xfrm rot="-5400000">
                <a:off x="516167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9;p18">
                <a:extLst>
                  <a:ext uri="{FF2B5EF4-FFF2-40B4-BE49-F238E27FC236}">
                    <a16:creationId xmlns:a16="http://schemas.microsoft.com/office/drawing/2014/main" id="{54B3610D-F609-4525-A20D-3F3BD70AB43F}"/>
                  </a:ext>
                </a:extLst>
              </p:cNvPr>
              <p:cNvSpPr/>
              <p:nvPr/>
            </p:nvSpPr>
            <p:spPr>
              <a:xfrm rot="5400000">
                <a:off x="5898400" y="3638113"/>
                <a:ext cx="154800" cy="1338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210;p18">
            <a:extLst>
              <a:ext uri="{FF2B5EF4-FFF2-40B4-BE49-F238E27FC236}">
                <a16:creationId xmlns:a16="http://schemas.microsoft.com/office/drawing/2014/main" id="{4EF0B0BD-004F-4D64-87AD-9F4CF2EFBC3E}"/>
              </a:ext>
            </a:extLst>
          </p:cNvPr>
          <p:cNvGrpSpPr/>
          <p:nvPr/>
        </p:nvGrpSpPr>
        <p:grpSpPr>
          <a:xfrm>
            <a:off x="2955698" y="751517"/>
            <a:ext cx="2635535" cy="1073465"/>
            <a:chOff x="4097488" y="1712947"/>
            <a:chExt cx="2635535" cy="1073465"/>
          </a:xfrm>
        </p:grpSpPr>
        <p:sp>
          <p:nvSpPr>
            <p:cNvPr id="36" name="Google Shape;211;p18">
              <a:extLst>
                <a:ext uri="{FF2B5EF4-FFF2-40B4-BE49-F238E27FC236}">
                  <a16:creationId xmlns:a16="http://schemas.microsoft.com/office/drawing/2014/main" id="{9152D4A9-2A98-4DFA-BFA7-B8AAB86795EC}"/>
                </a:ext>
              </a:extLst>
            </p:cNvPr>
            <p:cNvSpPr/>
            <p:nvPr/>
          </p:nvSpPr>
          <p:spPr>
            <a:xfrm rot="-5400000">
              <a:off x="4942588" y="973353"/>
              <a:ext cx="785100" cy="24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2;p18">
              <a:extLst>
                <a:ext uri="{FF2B5EF4-FFF2-40B4-BE49-F238E27FC236}">
                  <a16:creationId xmlns:a16="http://schemas.microsoft.com/office/drawing/2014/main" id="{5879E577-1D24-413B-8385-4A5E72F2010A}"/>
                </a:ext>
              </a:extLst>
            </p:cNvPr>
            <p:cNvSpPr txBox="1"/>
            <p:nvPr/>
          </p:nvSpPr>
          <p:spPr>
            <a:xfrm>
              <a:off x="4226888"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000" dirty="0">
                  <a:solidFill>
                    <a:srgbClr val="FFFFFF"/>
                  </a:solidFill>
                  <a:latin typeface="Times New Roman" panose="02020603050405020304" pitchFamily="18" charset="0"/>
                  <a:cs typeface="Times New Roman" panose="02020603050405020304" pitchFamily="18" charset="0"/>
                  <a:sym typeface="Fira Sans Extra Condensed Medium"/>
                </a:rPr>
                <a:t>hiérarchique</a:t>
              </a:r>
              <a:endParaRPr sz="1200" dirty="0">
                <a:solidFill>
                  <a:srgbClr val="FFFFFF"/>
                </a:solidFill>
                <a:latin typeface="Roboto"/>
                <a:ea typeface="Roboto"/>
                <a:cs typeface="Roboto"/>
                <a:sym typeface="Roboto"/>
              </a:endParaRPr>
            </a:p>
          </p:txBody>
        </p:sp>
        <p:sp>
          <p:nvSpPr>
            <p:cNvPr id="38" name="Google Shape;213;p18">
              <a:extLst>
                <a:ext uri="{FF2B5EF4-FFF2-40B4-BE49-F238E27FC236}">
                  <a16:creationId xmlns:a16="http://schemas.microsoft.com/office/drawing/2014/main" id="{17CE9DA7-223A-4EA7-BE6F-B6F45A01EFE6}"/>
                </a:ext>
              </a:extLst>
            </p:cNvPr>
            <p:cNvSpPr txBox="1"/>
            <p:nvPr/>
          </p:nvSpPr>
          <p:spPr>
            <a:xfrm>
              <a:off x="5966393"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2</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9" name="Google Shape;214;p18">
              <a:extLst>
                <a:ext uri="{FF2B5EF4-FFF2-40B4-BE49-F238E27FC236}">
                  <a16:creationId xmlns:a16="http://schemas.microsoft.com/office/drawing/2014/main" id="{EAF33825-257E-4AEB-9794-71DACF6318D2}"/>
                </a:ext>
              </a:extLst>
            </p:cNvPr>
            <p:cNvGrpSpPr/>
            <p:nvPr/>
          </p:nvGrpSpPr>
          <p:grpSpPr>
            <a:xfrm>
              <a:off x="6101575" y="1712947"/>
              <a:ext cx="631448" cy="1073465"/>
              <a:chOff x="6101575" y="1712947"/>
              <a:chExt cx="631448" cy="1073465"/>
            </a:xfrm>
          </p:grpSpPr>
          <p:sp>
            <p:nvSpPr>
              <p:cNvPr id="40" name="Google Shape;215;p18">
                <a:extLst>
                  <a:ext uri="{FF2B5EF4-FFF2-40B4-BE49-F238E27FC236}">
                    <a16:creationId xmlns:a16="http://schemas.microsoft.com/office/drawing/2014/main" id="{4CCBB4C9-88BE-4263-B353-A9F940FAAE2D}"/>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2"/>
              </a:solidFill>
              <a:ln w="28575"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p18">
                <a:extLst>
                  <a:ext uri="{FF2B5EF4-FFF2-40B4-BE49-F238E27FC236}">
                    <a16:creationId xmlns:a16="http://schemas.microsoft.com/office/drawing/2014/main" id="{B508DEDD-6423-4449-BA2C-8DE4455F3BEA}"/>
                  </a:ext>
                </a:extLst>
              </p:cNvPr>
              <p:cNvSpPr/>
              <p:nvPr/>
            </p:nvSpPr>
            <p:spPr>
              <a:xfrm rot="-5400000">
                <a:off x="6091075" y="2642113"/>
                <a:ext cx="154800" cy="13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 name="Google Shape;189;p18">
            <a:extLst>
              <a:ext uri="{FF2B5EF4-FFF2-40B4-BE49-F238E27FC236}">
                <a16:creationId xmlns:a16="http://schemas.microsoft.com/office/drawing/2014/main" id="{A955AEA8-E22E-424D-915C-C1F0FF33F278}"/>
              </a:ext>
            </a:extLst>
          </p:cNvPr>
          <p:cNvGrpSpPr/>
          <p:nvPr/>
        </p:nvGrpSpPr>
        <p:grpSpPr>
          <a:xfrm>
            <a:off x="2176402" y="2921374"/>
            <a:ext cx="2635536" cy="1073465"/>
            <a:chOff x="1258162" y="1712947"/>
            <a:chExt cx="2635536" cy="1073465"/>
          </a:xfrm>
        </p:grpSpPr>
        <p:sp>
          <p:nvSpPr>
            <p:cNvPr id="43" name="Google Shape;190;p18">
              <a:extLst>
                <a:ext uri="{FF2B5EF4-FFF2-40B4-BE49-F238E27FC236}">
                  <a16:creationId xmlns:a16="http://schemas.microsoft.com/office/drawing/2014/main" id="{BC30D3E9-AE92-4F23-87F4-49F06138E541}"/>
                </a:ext>
              </a:extLst>
            </p:cNvPr>
            <p:cNvSpPr/>
            <p:nvPr/>
          </p:nvSpPr>
          <p:spPr>
            <a:xfrm rot="-54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1;p18">
              <a:extLst>
                <a:ext uri="{FF2B5EF4-FFF2-40B4-BE49-F238E27FC236}">
                  <a16:creationId xmlns:a16="http://schemas.microsoft.com/office/drawing/2014/main" id="{B3A4C573-51C7-4CFC-BC30-C8A84B703080}"/>
                </a:ext>
              </a:extLst>
            </p:cNvPr>
            <p:cNvSpPr txBox="1"/>
            <p:nvPr/>
          </p:nvSpPr>
          <p:spPr>
            <a:xfrm>
              <a:off x="1258162" y="1931990"/>
              <a:ext cx="1974737"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18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Spectral Clustering</a:t>
              </a:r>
              <a:endParaRPr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45" name="Google Shape;192;p18">
              <a:extLst>
                <a:ext uri="{FF2B5EF4-FFF2-40B4-BE49-F238E27FC236}">
                  <a16:creationId xmlns:a16="http://schemas.microsoft.com/office/drawing/2014/main" id="{26033932-D45C-44A9-8CA7-56E6B984F44F}"/>
                </a:ext>
              </a:extLst>
            </p:cNvPr>
            <p:cNvSpPr txBox="1"/>
            <p:nvPr/>
          </p:nvSpPr>
          <p:spPr>
            <a:xfrm>
              <a:off x="3127068"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5</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46" name="Google Shape;193;p18">
              <a:extLst>
                <a:ext uri="{FF2B5EF4-FFF2-40B4-BE49-F238E27FC236}">
                  <a16:creationId xmlns:a16="http://schemas.microsoft.com/office/drawing/2014/main" id="{B39EFEF5-4A09-4485-9BCD-208A4C7F5D74}"/>
                </a:ext>
              </a:extLst>
            </p:cNvPr>
            <p:cNvGrpSpPr/>
            <p:nvPr/>
          </p:nvGrpSpPr>
          <p:grpSpPr>
            <a:xfrm>
              <a:off x="3262250" y="1712947"/>
              <a:ext cx="631448" cy="1073465"/>
              <a:chOff x="3262250" y="1712947"/>
              <a:chExt cx="631448" cy="1073465"/>
            </a:xfrm>
          </p:grpSpPr>
          <p:sp>
            <p:nvSpPr>
              <p:cNvPr id="47" name="Google Shape;194;p18">
                <a:extLst>
                  <a:ext uri="{FF2B5EF4-FFF2-40B4-BE49-F238E27FC236}">
                    <a16:creationId xmlns:a16="http://schemas.microsoft.com/office/drawing/2014/main" id="{C64CCB84-C704-41DC-B8A7-61DC8E1932CB}"/>
                  </a:ext>
                </a:extLst>
              </p:cNvPr>
              <p:cNvSpPr/>
              <p:nvPr/>
            </p:nvSpPr>
            <p:spPr>
              <a:xfrm rot="-5400000">
                <a:off x="3146823"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rgbClr val="F3F3F3"/>
              </a:solidFill>
              <a:ln w="28575"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5;p18">
                <a:extLst>
                  <a:ext uri="{FF2B5EF4-FFF2-40B4-BE49-F238E27FC236}">
                    <a16:creationId xmlns:a16="http://schemas.microsoft.com/office/drawing/2014/main" id="{A21DDC3B-1201-406C-B987-916BB43E1A01}"/>
                  </a:ext>
                </a:extLst>
              </p:cNvPr>
              <p:cNvSpPr/>
              <p:nvPr/>
            </p:nvSpPr>
            <p:spPr>
              <a:xfrm rot="-5400000">
                <a:off x="3251750" y="2642113"/>
                <a:ext cx="154800" cy="13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196;p18">
            <a:extLst>
              <a:ext uri="{FF2B5EF4-FFF2-40B4-BE49-F238E27FC236}">
                <a16:creationId xmlns:a16="http://schemas.microsoft.com/office/drawing/2014/main" id="{0933785B-A841-4837-9B06-45EE774735B3}"/>
              </a:ext>
            </a:extLst>
          </p:cNvPr>
          <p:cNvGrpSpPr/>
          <p:nvPr/>
        </p:nvGrpSpPr>
        <p:grpSpPr>
          <a:xfrm>
            <a:off x="3477615" y="3917391"/>
            <a:ext cx="2653709" cy="1073448"/>
            <a:chOff x="2559375" y="2708964"/>
            <a:chExt cx="2653709" cy="1073448"/>
          </a:xfrm>
        </p:grpSpPr>
        <p:sp>
          <p:nvSpPr>
            <p:cNvPr id="50" name="Google Shape;197;p18">
              <a:extLst>
                <a:ext uri="{FF2B5EF4-FFF2-40B4-BE49-F238E27FC236}">
                  <a16:creationId xmlns:a16="http://schemas.microsoft.com/office/drawing/2014/main" id="{848A64DE-119B-47ED-A0D7-FEFE6787E9A6}"/>
                </a:ext>
              </a:extLst>
            </p:cNvPr>
            <p:cNvSpPr/>
            <p:nvPr/>
          </p:nvSpPr>
          <p:spPr>
            <a:xfrm rot="-5400000">
              <a:off x="3556888" y="1969366"/>
              <a:ext cx="785100" cy="24753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8;p18">
              <a:extLst>
                <a:ext uri="{FF2B5EF4-FFF2-40B4-BE49-F238E27FC236}">
                  <a16:creationId xmlns:a16="http://schemas.microsoft.com/office/drawing/2014/main" id="{EFB76ABC-1989-4EF3-A5B1-390D9A46553A}"/>
                </a:ext>
              </a:extLst>
            </p:cNvPr>
            <p:cNvSpPr txBox="1"/>
            <p:nvPr/>
          </p:nvSpPr>
          <p:spPr>
            <a:xfrm>
              <a:off x="3246171" y="2939266"/>
              <a:ext cx="1966913" cy="53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Mixture of </a:t>
              </a:r>
              <a:r>
                <a:rPr lang="fr-FR" sz="16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Gaussians</a:t>
              </a:r>
              <a:endParaRPr sz="1200" dirty="0">
                <a:solidFill>
                  <a:srgbClr val="FFFFFF"/>
                </a:solidFill>
                <a:latin typeface="Roboto"/>
                <a:ea typeface="Roboto"/>
                <a:cs typeface="Roboto"/>
                <a:sym typeface="Roboto"/>
              </a:endParaRPr>
            </a:p>
          </p:txBody>
        </p:sp>
        <p:sp>
          <p:nvSpPr>
            <p:cNvPr id="52" name="Google Shape;199;p18">
              <a:extLst>
                <a:ext uri="{FF2B5EF4-FFF2-40B4-BE49-F238E27FC236}">
                  <a16:creationId xmlns:a16="http://schemas.microsoft.com/office/drawing/2014/main" id="{3A2ADC7E-4ABE-4B6D-9422-F398FCE596CF}"/>
                </a:ext>
              </a:extLst>
            </p:cNvPr>
            <p:cNvSpPr txBox="1"/>
            <p:nvPr/>
          </p:nvSpPr>
          <p:spPr>
            <a:xfrm>
              <a:off x="2841193" y="2992216"/>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7</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53" name="Google Shape;200;p18">
              <a:extLst>
                <a:ext uri="{FF2B5EF4-FFF2-40B4-BE49-F238E27FC236}">
                  <a16:creationId xmlns:a16="http://schemas.microsoft.com/office/drawing/2014/main" id="{2437AE03-291C-4C81-8BA3-912A4FBA6D88}"/>
                </a:ext>
              </a:extLst>
            </p:cNvPr>
            <p:cNvGrpSpPr/>
            <p:nvPr/>
          </p:nvGrpSpPr>
          <p:grpSpPr>
            <a:xfrm>
              <a:off x="2559375" y="2708964"/>
              <a:ext cx="632175" cy="1073448"/>
              <a:chOff x="2559375" y="2708964"/>
              <a:chExt cx="632175" cy="1073448"/>
            </a:xfrm>
          </p:grpSpPr>
          <p:sp>
            <p:nvSpPr>
              <p:cNvPr id="54" name="Google Shape;201;p18">
                <a:extLst>
                  <a:ext uri="{FF2B5EF4-FFF2-40B4-BE49-F238E27FC236}">
                    <a16:creationId xmlns:a16="http://schemas.microsoft.com/office/drawing/2014/main" id="{96A0B647-510C-4AF4-8464-27D6EF8ABD7A}"/>
                  </a:ext>
                </a:extLst>
              </p:cNvPr>
              <p:cNvSpPr/>
              <p:nvPr/>
            </p:nvSpPr>
            <p:spPr>
              <a:xfrm rot="-5400000">
                <a:off x="231052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2;p18">
                <a:extLst>
                  <a:ext uri="{FF2B5EF4-FFF2-40B4-BE49-F238E27FC236}">
                    <a16:creationId xmlns:a16="http://schemas.microsoft.com/office/drawing/2014/main" id="{AC4CE34E-1C63-49D8-BD44-AF4602963745}"/>
                  </a:ext>
                </a:extLst>
              </p:cNvPr>
              <p:cNvSpPr/>
              <p:nvPr/>
            </p:nvSpPr>
            <p:spPr>
              <a:xfrm rot="5400000">
                <a:off x="3047250" y="3638113"/>
                <a:ext cx="154800" cy="1338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203;p18">
            <a:extLst>
              <a:ext uri="{FF2B5EF4-FFF2-40B4-BE49-F238E27FC236}">
                <a16:creationId xmlns:a16="http://schemas.microsoft.com/office/drawing/2014/main" id="{AF9FC472-4ED5-4709-9E88-270039AC043D}"/>
              </a:ext>
            </a:extLst>
          </p:cNvPr>
          <p:cNvGrpSpPr/>
          <p:nvPr/>
        </p:nvGrpSpPr>
        <p:grpSpPr>
          <a:xfrm>
            <a:off x="6328765" y="3917391"/>
            <a:ext cx="2627713" cy="1073448"/>
            <a:chOff x="5410525" y="2708964"/>
            <a:chExt cx="2627713" cy="1073448"/>
          </a:xfrm>
        </p:grpSpPr>
        <p:sp>
          <p:nvSpPr>
            <p:cNvPr id="57" name="Google Shape;204;p18">
              <a:extLst>
                <a:ext uri="{FF2B5EF4-FFF2-40B4-BE49-F238E27FC236}">
                  <a16:creationId xmlns:a16="http://schemas.microsoft.com/office/drawing/2014/main" id="{037D5419-A4AE-473C-89A1-13E3C8759067}"/>
                </a:ext>
              </a:extLst>
            </p:cNvPr>
            <p:cNvSpPr/>
            <p:nvPr/>
          </p:nvSpPr>
          <p:spPr>
            <a:xfrm rot="-5400000">
              <a:off x="6408038" y="1969366"/>
              <a:ext cx="785100" cy="24753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5;p18">
              <a:extLst>
                <a:ext uri="{FF2B5EF4-FFF2-40B4-BE49-F238E27FC236}">
                  <a16:creationId xmlns:a16="http://schemas.microsoft.com/office/drawing/2014/main" id="{5F6D3139-AB07-4654-9A59-00F8337DFBD3}"/>
                </a:ext>
              </a:extLst>
            </p:cNvPr>
            <p:cNvSpPr txBox="1"/>
            <p:nvPr/>
          </p:nvSpPr>
          <p:spPr>
            <a:xfrm>
              <a:off x="6223738" y="2939266"/>
              <a:ext cx="1685100" cy="53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DBSCAN</a:t>
              </a:r>
              <a:endParaRPr sz="12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59" name="Google Shape;206;p18">
              <a:extLst>
                <a:ext uri="{FF2B5EF4-FFF2-40B4-BE49-F238E27FC236}">
                  <a16:creationId xmlns:a16="http://schemas.microsoft.com/office/drawing/2014/main" id="{57CA494E-50C6-4E56-9852-12A706073FAA}"/>
                </a:ext>
              </a:extLst>
            </p:cNvPr>
            <p:cNvSpPr txBox="1"/>
            <p:nvPr/>
          </p:nvSpPr>
          <p:spPr>
            <a:xfrm>
              <a:off x="5692343" y="2992216"/>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8</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60" name="Google Shape;207;p18">
              <a:extLst>
                <a:ext uri="{FF2B5EF4-FFF2-40B4-BE49-F238E27FC236}">
                  <a16:creationId xmlns:a16="http://schemas.microsoft.com/office/drawing/2014/main" id="{90BEDC83-BC50-435A-A067-E6907A56F1EE}"/>
                </a:ext>
              </a:extLst>
            </p:cNvPr>
            <p:cNvGrpSpPr/>
            <p:nvPr/>
          </p:nvGrpSpPr>
          <p:grpSpPr>
            <a:xfrm>
              <a:off x="5410525" y="2708964"/>
              <a:ext cx="632175" cy="1073448"/>
              <a:chOff x="5410525" y="2708964"/>
              <a:chExt cx="632175" cy="1073448"/>
            </a:xfrm>
          </p:grpSpPr>
          <p:sp>
            <p:nvSpPr>
              <p:cNvPr id="61" name="Google Shape;208;p18">
                <a:extLst>
                  <a:ext uri="{FF2B5EF4-FFF2-40B4-BE49-F238E27FC236}">
                    <a16:creationId xmlns:a16="http://schemas.microsoft.com/office/drawing/2014/main" id="{8EF0554C-CC52-4102-A709-030286A7FA6C}"/>
                  </a:ext>
                </a:extLst>
              </p:cNvPr>
              <p:cNvSpPr/>
              <p:nvPr/>
            </p:nvSpPr>
            <p:spPr>
              <a:xfrm rot="-5400000">
                <a:off x="5161673" y="2957816"/>
                <a:ext cx="996089" cy="498385"/>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rgbClr val="F3F3F3"/>
              </a:solidFill>
              <a:ln w="28575"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9;p18">
                <a:extLst>
                  <a:ext uri="{FF2B5EF4-FFF2-40B4-BE49-F238E27FC236}">
                    <a16:creationId xmlns:a16="http://schemas.microsoft.com/office/drawing/2014/main" id="{77105CE4-04FA-49A6-90B3-8F9E8A711E19}"/>
                  </a:ext>
                </a:extLst>
              </p:cNvPr>
              <p:cNvSpPr/>
              <p:nvPr/>
            </p:nvSpPr>
            <p:spPr>
              <a:xfrm rot="5400000">
                <a:off x="5898400" y="3638113"/>
                <a:ext cx="154800" cy="1338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210;p18">
            <a:extLst>
              <a:ext uri="{FF2B5EF4-FFF2-40B4-BE49-F238E27FC236}">
                <a16:creationId xmlns:a16="http://schemas.microsoft.com/office/drawing/2014/main" id="{63D431F0-2348-411D-B9FA-8BCD01FC248E}"/>
              </a:ext>
            </a:extLst>
          </p:cNvPr>
          <p:cNvGrpSpPr/>
          <p:nvPr/>
        </p:nvGrpSpPr>
        <p:grpSpPr>
          <a:xfrm>
            <a:off x="5015728" y="2921374"/>
            <a:ext cx="2635535" cy="1073465"/>
            <a:chOff x="4097488" y="1712947"/>
            <a:chExt cx="2635535" cy="1073465"/>
          </a:xfrm>
        </p:grpSpPr>
        <p:sp>
          <p:nvSpPr>
            <p:cNvPr id="64" name="Google Shape;211;p18">
              <a:extLst>
                <a:ext uri="{FF2B5EF4-FFF2-40B4-BE49-F238E27FC236}">
                  <a16:creationId xmlns:a16="http://schemas.microsoft.com/office/drawing/2014/main" id="{74C790CD-A499-494D-B28A-93EB71C33C8E}"/>
                </a:ext>
              </a:extLst>
            </p:cNvPr>
            <p:cNvSpPr/>
            <p:nvPr/>
          </p:nvSpPr>
          <p:spPr>
            <a:xfrm rot="-5400000">
              <a:off x="4942588" y="973353"/>
              <a:ext cx="785100" cy="24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2;p18">
              <a:extLst>
                <a:ext uri="{FF2B5EF4-FFF2-40B4-BE49-F238E27FC236}">
                  <a16:creationId xmlns:a16="http://schemas.microsoft.com/office/drawing/2014/main" id="{E542D844-62B8-4971-9DAA-72FD06FF8829}"/>
                </a:ext>
              </a:extLst>
            </p:cNvPr>
            <p:cNvSpPr txBox="1"/>
            <p:nvPr/>
          </p:nvSpPr>
          <p:spPr>
            <a:xfrm>
              <a:off x="4226888" y="1943253"/>
              <a:ext cx="1685100" cy="53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000" dirty="0" err="1">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Mean</a:t>
              </a:r>
              <a:r>
                <a:rPr lang="fr-FR" sz="20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 Shift</a:t>
              </a:r>
              <a:endParaRPr sz="1200" dirty="0">
                <a:solidFill>
                  <a:srgbClr val="FFFFFF"/>
                </a:solidFill>
                <a:latin typeface="Roboto"/>
                <a:ea typeface="Roboto"/>
                <a:cs typeface="Roboto"/>
                <a:sym typeface="Roboto"/>
              </a:endParaRPr>
            </a:p>
          </p:txBody>
        </p:sp>
        <p:sp>
          <p:nvSpPr>
            <p:cNvPr id="66" name="Google Shape;213;p18">
              <a:extLst>
                <a:ext uri="{FF2B5EF4-FFF2-40B4-BE49-F238E27FC236}">
                  <a16:creationId xmlns:a16="http://schemas.microsoft.com/office/drawing/2014/main" id="{6259C27B-1FDC-4E48-9000-DD2C6CA0BA68}"/>
                </a:ext>
              </a:extLst>
            </p:cNvPr>
            <p:cNvSpPr txBox="1"/>
            <p:nvPr/>
          </p:nvSpPr>
          <p:spPr>
            <a:xfrm>
              <a:off x="5966393" y="1996203"/>
              <a:ext cx="4770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sz="2400" dirty="0">
                  <a:solidFill>
                    <a:srgbClr val="FFFFFF"/>
                  </a:solidFill>
                  <a:latin typeface="Fira Sans Extra Condensed Medium"/>
                  <a:ea typeface="Fira Sans Extra Condensed Medium"/>
                  <a:cs typeface="Fira Sans Extra Condensed Medium"/>
                  <a:sym typeface="Fira Sans Extra Condensed Medium"/>
                </a:rPr>
                <a:t>6</a:t>
              </a:r>
              <a:endParaRPr sz="2400" dirty="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67" name="Google Shape;214;p18">
              <a:extLst>
                <a:ext uri="{FF2B5EF4-FFF2-40B4-BE49-F238E27FC236}">
                  <a16:creationId xmlns:a16="http://schemas.microsoft.com/office/drawing/2014/main" id="{0C5691EC-E646-41A4-802E-FA497A38791E}"/>
                </a:ext>
              </a:extLst>
            </p:cNvPr>
            <p:cNvGrpSpPr/>
            <p:nvPr/>
          </p:nvGrpSpPr>
          <p:grpSpPr>
            <a:xfrm>
              <a:off x="6101575" y="1712947"/>
              <a:ext cx="631448" cy="1073465"/>
              <a:chOff x="6101575" y="1712947"/>
              <a:chExt cx="631448" cy="1073465"/>
            </a:xfrm>
          </p:grpSpPr>
          <p:sp>
            <p:nvSpPr>
              <p:cNvPr id="68" name="Google Shape;215;p18">
                <a:extLst>
                  <a:ext uri="{FF2B5EF4-FFF2-40B4-BE49-F238E27FC236}">
                    <a16:creationId xmlns:a16="http://schemas.microsoft.com/office/drawing/2014/main" id="{1C0E8B81-04A6-4861-AC9D-5294D4D5A62D}"/>
                  </a:ext>
                </a:extLst>
              </p:cNvPr>
              <p:cNvSpPr/>
              <p:nvPr/>
            </p:nvSpPr>
            <p:spPr>
              <a:xfrm rot="-5400000">
                <a:off x="5986148" y="1962184"/>
                <a:ext cx="996112" cy="497639"/>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2"/>
              </a:solidFill>
              <a:ln w="28575"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6;p18">
                <a:extLst>
                  <a:ext uri="{FF2B5EF4-FFF2-40B4-BE49-F238E27FC236}">
                    <a16:creationId xmlns:a16="http://schemas.microsoft.com/office/drawing/2014/main" id="{3AF26A13-52E4-401F-9130-AF6D01A353AC}"/>
                  </a:ext>
                </a:extLst>
              </p:cNvPr>
              <p:cNvSpPr/>
              <p:nvPr/>
            </p:nvSpPr>
            <p:spPr>
              <a:xfrm rot="-5400000">
                <a:off x="6091075" y="2642113"/>
                <a:ext cx="154800" cy="13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Ellipse 69">
            <a:extLst>
              <a:ext uri="{FF2B5EF4-FFF2-40B4-BE49-F238E27FC236}">
                <a16:creationId xmlns:a16="http://schemas.microsoft.com/office/drawing/2014/main" id="{1DACEB2F-7D0C-411C-823B-21308012F9FE}"/>
              </a:ext>
            </a:extLst>
          </p:cNvPr>
          <p:cNvSpPr/>
          <p:nvPr/>
        </p:nvSpPr>
        <p:spPr>
          <a:xfrm>
            <a:off x="8280400" y="4753428"/>
            <a:ext cx="750889" cy="294964"/>
          </a:xfrm>
          <a:prstGeom prst="ellipse">
            <a:avLst/>
          </a:prstGeom>
          <a:gradFill>
            <a:gsLst>
              <a:gs pos="0">
                <a:schemeClr val="accent3">
                  <a:tint val="100000"/>
                  <a:shade val="100000"/>
                  <a:satMod val="130000"/>
                  <a:alpha val="0"/>
                </a:schemeClr>
              </a:gs>
              <a:gs pos="100000">
                <a:schemeClr val="accent3">
                  <a:tint val="50000"/>
                  <a:shade val="100000"/>
                  <a:satMod val="350000"/>
                </a:schemeClr>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b="1" dirty="0">
                <a:latin typeface="Times New Roman" panose="02020603050405020304" pitchFamily="18" charset="0"/>
                <a:cs typeface="Times New Roman" panose="02020603050405020304" pitchFamily="18" charset="0"/>
              </a:rPr>
              <a:t>8/15</a:t>
            </a:r>
            <a:endParaRPr lang="fr-FR" sz="10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111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100" b="1" dirty="0" smtClean="0">
            <a:latin typeface="Times New Roman" panose="02020603050405020304" pitchFamily="18" charset="0"/>
            <a:cs typeface="Times New Roman" panose="02020603050405020304" pitchFamily="18"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2650</TotalTime>
  <Words>628</Words>
  <Application>Microsoft Office PowerPoint</Application>
  <PresentationFormat>Affichage à l'écran (16:9)</PresentationFormat>
  <Paragraphs>170</Paragraphs>
  <Slides>17</Slides>
  <Notes>17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17</vt:i4>
      </vt:variant>
    </vt:vector>
  </HeadingPairs>
  <TitlesOfParts>
    <vt:vector size="26" baseType="lpstr">
      <vt:lpstr>Arial</vt:lpstr>
      <vt:lpstr>Bell MT</vt:lpstr>
      <vt:lpstr>Courier New</vt:lpstr>
      <vt:lpstr>Fira Sans Extra Condensed Medium</vt:lpstr>
      <vt:lpstr>Fira Sans Extra Condensed SemiBold</vt:lpstr>
      <vt:lpstr>Roboto</vt:lpstr>
      <vt:lpstr>Times New Roman</vt:lpstr>
      <vt:lpstr>Wingdings</vt:lpstr>
      <vt:lpstr>Process Diagrams by Slidesgo</vt:lpstr>
      <vt:lpstr>VIELLE 8 Clustering</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VIELLE 8 Clustering</dc:title>
  <dc:creator>SEYBA</dc:creator>
  <cp:lastModifiedBy>USER</cp:lastModifiedBy>
  <cp:revision>49</cp:revision>
  <dcterms:modified xsi:type="dcterms:W3CDTF">2022-12-15T16:28:25Z</dcterms:modified>
</cp:coreProperties>
</file>