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90" r:id="rId3"/>
    <p:sldId id="291" r:id="rId4"/>
    <p:sldId id="292" r:id="rId5"/>
    <p:sldId id="293" r:id="rId6"/>
    <p:sldId id="294" r:id="rId7"/>
    <p:sldId id="298" r:id="rId8"/>
    <p:sldId id="295" r:id="rId9"/>
    <p:sldId id="300" r:id="rId10"/>
    <p:sldId id="301" r:id="rId11"/>
    <p:sldId id="304" r:id="rId12"/>
    <p:sldId id="303" r:id="rId13"/>
    <p:sldId id="305" r:id="rId14"/>
    <p:sldId id="28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4319bb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4319bb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40acf4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40acf4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135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40acf4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40acf4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688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40acf4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40acf4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657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40acf4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40acf4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733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40acf4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40acf4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89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40acf4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40acf4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16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40acf4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40acf4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21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40acf4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40acf4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844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40acf4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40acf4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741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40acf4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40acf4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064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40acf4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40acf4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478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40acf4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40acf4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56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6400" y="1531900"/>
            <a:ext cx="3351600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6400" y="3196700"/>
            <a:ext cx="33516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3105039" y="1332212"/>
            <a:ext cx="3110024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VIELLE 8</a:t>
            </a:r>
            <a:b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2343542" y="394847"/>
            <a:ext cx="4233663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Apprentissage Automatique Non Supervisé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Google Shape;56;p15">
            <a:extLst>
              <a:ext uri="{FF2B5EF4-FFF2-40B4-BE49-F238E27FC236}">
                <a16:creationId xmlns:a16="http://schemas.microsoft.com/office/drawing/2014/main" id="{6C298ED8-DF00-4219-8DBD-EC1298588445}"/>
              </a:ext>
            </a:extLst>
          </p:cNvPr>
          <p:cNvSpPr txBox="1">
            <a:spLocks/>
          </p:cNvSpPr>
          <p:nvPr/>
        </p:nvSpPr>
        <p:spPr>
          <a:xfrm>
            <a:off x="366911" y="3931003"/>
            <a:ext cx="1111845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 4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45;p17">
            <a:extLst>
              <a:ext uri="{FF2B5EF4-FFF2-40B4-BE49-F238E27FC236}">
                <a16:creationId xmlns:a16="http://schemas.microsoft.com/office/drawing/2014/main" id="{6B731237-B028-47D7-A800-2F5450E2389A}"/>
              </a:ext>
            </a:extLst>
          </p:cNvPr>
          <p:cNvSpPr/>
          <p:nvPr/>
        </p:nvSpPr>
        <p:spPr>
          <a:xfrm>
            <a:off x="6520696" y="114299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1" y="1"/>
                  <a:pt x="27607" y="515"/>
                  <a:pt x="26825" y="1496"/>
                </a:cubicBezTo>
                <a:lnTo>
                  <a:pt x="26349" y="2104"/>
                </a:lnTo>
                <a:cubicBezTo>
                  <a:pt x="24991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2" y="34810"/>
                </a:lnTo>
                <a:lnTo>
                  <a:pt x="26956" y="36572"/>
                </a:lnTo>
                <a:cubicBezTo>
                  <a:pt x="25241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1" y="44204"/>
                  <a:pt x="29873" y="44204"/>
                </a:cubicBezTo>
                <a:cubicBezTo>
                  <a:pt x="30731" y="44204"/>
                  <a:pt x="31597" y="43923"/>
                  <a:pt x="32326" y="43347"/>
                </a:cubicBezTo>
                <a:lnTo>
                  <a:pt x="54078" y="26107"/>
                </a:lnTo>
                <a:cubicBezTo>
                  <a:pt x="54519" y="25880"/>
                  <a:pt x="54912" y="25571"/>
                  <a:pt x="55245" y="25178"/>
                </a:cubicBezTo>
                <a:cubicBezTo>
                  <a:pt x="56210" y="24392"/>
                  <a:pt x="56698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0" y="18046"/>
                </a:cubicBezTo>
                <a:lnTo>
                  <a:pt x="32361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178;p17">
            <a:extLst>
              <a:ext uri="{FF2B5EF4-FFF2-40B4-BE49-F238E27FC236}">
                <a16:creationId xmlns:a16="http://schemas.microsoft.com/office/drawing/2014/main" id="{28E39FF5-8501-4CC5-B253-DA6BC9199BCC}"/>
              </a:ext>
            </a:extLst>
          </p:cNvPr>
          <p:cNvSpPr/>
          <p:nvPr/>
        </p:nvSpPr>
        <p:spPr>
          <a:xfrm>
            <a:off x="5053189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565901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7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68" y="40394"/>
                  <a:pt x="26313" y="42109"/>
                </a:cubicBezTo>
                <a:lnTo>
                  <a:pt x="26790" y="42704"/>
                </a:lnTo>
                <a:cubicBezTo>
                  <a:pt x="27570" y="43690"/>
                  <a:pt x="28721" y="44204"/>
                  <a:pt x="29882" y="44204"/>
                </a:cubicBezTo>
                <a:cubicBezTo>
                  <a:pt x="30740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8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2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EC3A3B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050112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FCBD24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</a:t>
            </a: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43964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fr-FR" dirty="0"/>
              <a:t> </a:t>
            </a:r>
            <a:endParaRPr dirty="0"/>
          </a:p>
        </p:txBody>
      </p:sp>
      <p:pic>
        <p:nvPicPr>
          <p:cNvPr id="9" name="Graphique 8" descr="Flèche en cercle avec un remplissage uni">
            <a:extLst>
              <a:ext uri="{FF2B5EF4-FFF2-40B4-BE49-F238E27FC236}">
                <a16:creationId xmlns:a16="http://schemas.microsoft.com/office/drawing/2014/main" id="{D8C61AAB-8E1A-4150-B064-FC7D30BB8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1740" y="9500"/>
            <a:ext cx="734286" cy="734286"/>
          </a:xfrm>
          <a:prstGeom prst="rect">
            <a:avLst/>
          </a:prstGeom>
        </p:spPr>
      </p:pic>
      <p:grpSp>
        <p:nvGrpSpPr>
          <p:cNvPr id="14" name="Google Shape;189;p18">
            <a:extLst>
              <a:ext uri="{FF2B5EF4-FFF2-40B4-BE49-F238E27FC236}">
                <a16:creationId xmlns:a16="http://schemas.microsoft.com/office/drawing/2014/main" id="{A6AD3ABF-C7C6-4D3B-97B7-8B4ED7BE2670}"/>
              </a:ext>
            </a:extLst>
          </p:cNvPr>
          <p:cNvGrpSpPr/>
          <p:nvPr/>
        </p:nvGrpSpPr>
        <p:grpSpPr>
          <a:xfrm>
            <a:off x="51096" y="84773"/>
            <a:ext cx="2635535" cy="1073465"/>
            <a:chOff x="1258163" y="1712948"/>
            <a:chExt cx="2635535" cy="1073465"/>
          </a:xfrm>
        </p:grpSpPr>
        <p:sp>
          <p:nvSpPr>
            <p:cNvPr id="15" name="Google Shape;190;p18">
              <a:extLst>
                <a:ext uri="{FF2B5EF4-FFF2-40B4-BE49-F238E27FC236}">
                  <a16:creationId xmlns:a16="http://schemas.microsoft.com/office/drawing/2014/main" id="{D4972EC5-9C91-4546-B2DA-9AFE8FC1FFE0}"/>
                </a:ext>
              </a:extLst>
            </p:cNvPr>
            <p:cNvSpPr/>
            <p:nvPr/>
          </p:nvSpPr>
          <p:spPr>
            <a:xfrm rot="16200000">
              <a:off x="2103263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1;p18">
              <a:extLst>
                <a:ext uri="{FF2B5EF4-FFF2-40B4-BE49-F238E27FC236}">
                  <a16:creationId xmlns:a16="http://schemas.microsoft.com/office/drawing/2014/main" id="{5CF54297-DF81-466C-A262-EE181010B6DD}"/>
                </a:ext>
              </a:extLst>
            </p:cNvPr>
            <p:cNvSpPr txBox="1"/>
            <p:nvPr/>
          </p:nvSpPr>
          <p:spPr>
            <a:xfrm>
              <a:off x="1387563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rgbClr val="FFFFFF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K-</a:t>
              </a:r>
              <a:r>
                <a:rPr lang="fr-FR" sz="1800" dirty="0" err="1">
                  <a:solidFill>
                    <a:srgbClr val="FFFFFF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Means</a:t>
              </a:r>
              <a:b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K-moyenne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Google Shape;192;p18">
              <a:extLst>
                <a:ext uri="{FF2B5EF4-FFF2-40B4-BE49-F238E27FC236}">
                  <a16:creationId xmlns:a16="http://schemas.microsoft.com/office/drawing/2014/main" id="{5A558C71-EAA6-4B9B-BB1F-79E73678A7AF}"/>
                </a:ext>
              </a:extLst>
            </p:cNvPr>
            <p:cNvSpPr txBox="1"/>
            <p:nvPr/>
          </p:nvSpPr>
          <p:spPr>
            <a:xfrm>
              <a:off x="3127068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" name="Google Shape;193;p18">
              <a:extLst>
                <a:ext uri="{FF2B5EF4-FFF2-40B4-BE49-F238E27FC236}">
                  <a16:creationId xmlns:a16="http://schemas.microsoft.com/office/drawing/2014/main" id="{DA84C8B4-CA0D-453C-B7D0-ECDF1305FD53}"/>
                </a:ext>
              </a:extLst>
            </p:cNvPr>
            <p:cNvGrpSpPr/>
            <p:nvPr/>
          </p:nvGrpSpPr>
          <p:grpSpPr>
            <a:xfrm>
              <a:off x="3262250" y="1712948"/>
              <a:ext cx="631448" cy="1073465"/>
              <a:chOff x="3262250" y="1712948"/>
              <a:chExt cx="631448" cy="1073465"/>
            </a:xfrm>
          </p:grpSpPr>
          <p:sp>
            <p:nvSpPr>
              <p:cNvPr id="19" name="Google Shape;194;p18">
                <a:extLst>
                  <a:ext uri="{FF2B5EF4-FFF2-40B4-BE49-F238E27FC236}">
                    <a16:creationId xmlns:a16="http://schemas.microsoft.com/office/drawing/2014/main" id="{D0168B59-B5A1-4573-A87B-77D921661093}"/>
                  </a:ext>
                </a:extLst>
              </p:cNvPr>
              <p:cNvSpPr/>
              <p:nvPr/>
            </p:nvSpPr>
            <p:spPr>
              <a:xfrm rot="16200000">
                <a:off x="3146823" y="1962184"/>
                <a:ext cx="996112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95;p18">
                <a:extLst>
                  <a:ext uri="{FF2B5EF4-FFF2-40B4-BE49-F238E27FC236}">
                    <a16:creationId xmlns:a16="http://schemas.microsoft.com/office/drawing/2014/main" id="{4F19D05D-5EC5-456B-BAF9-439E9896E006}"/>
                  </a:ext>
                </a:extLst>
              </p:cNvPr>
              <p:cNvSpPr/>
              <p:nvPr/>
            </p:nvSpPr>
            <p:spPr>
              <a:xfrm rot="-5400000">
                <a:off x="3251750" y="2642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12D33BE9-C7D6-41D5-9BA2-EFB9BC466F8D}"/>
              </a:ext>
            </a:extLst>
          </p:cNvPr>
          <p:cNvSpPr/>
          <p:nvPr/>
        </p:nvSpPr>
        <p:spPr>
          <a:xfrm>
            <a:off x="2762067" y="1662560"/>
            <a:ext cx="497640" cy="216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Google Shape;425;p23">
            <a:extLst>
              <a:ext uri="{FF2B5EF4-FFF2-40B4-BE49-F238E27FC236}">
                <a16:creationId xmlns:a16="http://schemas.microsoft.com/office/drawing/2014/main" id="{133312DD-DA2E-4725-A29F-16385A18E3FD}"/>
              </a:ext>
            </a:extLst>
          </p:cNvPr>
          <p:cNvSpPr/>
          <p:nvPr/>
        </p:nvSpPr>
        <p:spPr>
          <a:xfrm>
            <a:off x="1023046" y="1491227"/>
            <a:ext cx="1543350" cy="606350"/>
          </a:xfrm>
          <a:custGeom>
            <a:avLst/>
            <a:gdLst/>
            <a:ahLst/>
            <a:cxnLst/>
            <a:rect l="l" t="t" r="r" b="b"/>
            <a:pathLst>
              <a:path w="54817" h="24254" extrusionOk="0">
                <a:moveTo>
                  <a:pt x="1060" y="1"/>
                </a:moveTo>
                <a:cubicBezTo>
                  <a:pt x="477" y="1"/>
                  <a:pt x="1" y="477"/>
                  <a:pt x="1" y="1060"/>
                </a:cubicBezTo>
                <a:lnTo>
                  <a:pt x="1" y="23194"/>
                </a:lnTo>
                <a:cubicBezTo>
                  <a:pt x="1" y="23778"/>
                  <a:pt x="477" y="24254"/>
                  <a:pt x="1060" y="24254"/>
                </a:cubicBezTo>
                <a:lnTo>
                  <a:pt x="53757" y="24254"/>
                </a:lnTo>
                <a:cubicBezTo>
                  <a:pt x="54341" y="24254"/>
                  <a:pt x="54817" y="23778"/>
                  <a:pt x="54817" y="23194"/>
                </a:cubicBezTo>
                <a:lnTo>
                  <a:pt x="54817" y="1060"/>
                </a:lnTo>
                <a:cubicBezTo>
                  <a:pt x="54817" y="477"/>
                  <a:pt x="54341" y="1"/>
                  <a:pt x="53757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Choisir le nombre K de cluster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437;p23">
            <a:extLst>
              <a:ext uri="{FF2B5EF4-FFF2-40B4-BE49-F238E27FC236}">
                <a16:creationId xmlns:a16="http://schemas.microsoft.com/office/drawing/2014/main" id="{BAEB465B-8CC8-4C93-9616-ADC0395B51EC}"/>
              </a:ext>
            </a:extLst>
          </p:cNvPr>
          <p:cNvSpPr/>
          <p:nvPr/>
        </p:nvSpPr>
        <p:spPr>
          <a:xfrm>
            <a:off x="3459531" y="1475604"/>
            <a:ext cx="1543373" cy="606350"/>
          </a:xfrm>
          <a:custGeom>
            <a:avLst/>
            <a:gdLst/>
            <a:ahLst/>
            <a:cxnLst/>
            <a:rect l="l" t="t" r="r" b="b"/>
            <a:pathLst>
              <a:path w="54817" h="24254" extrusionOk="0">
                <a:moveTo>
                  <a:pt x="1060" y="1"/>
                </a:moveTo>
                <a:cubicBezTo>
                  <a:pt x="476" y="1"/>
                  <a:pt x="0" y="477"/>
                  <a:pt x="0" y="1060"/>
                </a:cubicBezTo>
                <a:lnTo>
                  <a:pt x="0" y="23194"/>
                </a:lnTo>
                <a:cubicBezTo>
                  <a:pt x="0" y="23777"/>
                  <a:pt x="476" y="24254"/>
                  <a:pt x="1060" y="24254"/>
                </a:cubicBezTo>
                <a:lnTo>
                  <a:pt x="53757" y="24254"/>
                </a:lnTo>
                <a:cubicBezTo>
                  <a:pt x="54340" y="24254"/>
                  <a:pt x="54817" y="23777"/>
                  <a:pt x="54817" y="23194"/>
                </a:cubicBezTo>
                <a:lnTo>
                  <a:pt x="54817" y="1060"/>
                </a:lnTo>
                <a:cubicBezTo>
                  <a:pt x="54817" y="477"/>
                  <a:pt x="54340" y="1"/>
                  <a:pt x="53757" y="1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Sélectionner au hasard k centroïdes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446;p23">
            <a:extLst>
              <a:ext uri="{FF2B5EF4-FFF2-40B4-BE49-F238E27FC236}">
                <a16:creationId xmlns:a16="http://schemas.microsoft.com/office/drawing/2014/main" id="{B9A68F0A-E54F-4731-833C-CF960EA5A914}"/>
              </a:ext>
            </a:extLst>
          </p:cNvPr>
          <p:cNvSpPr/>
          <p:nvPr/>
        </p:nvSpPr>
        <p:spPr>
          <a:xfrm>
            <a:off x="5776880" y="1491227"/>
            <a:ext cx="2106201" cy="606350"/>
          </a:xfrm>
          <a:custGeom>
            <a:avLst/>
            <a:gdLst/>
            <a:ahLst/>
            <a:cxnLst/>
            <a:rect l="l" t="t" r="r" b="b"/>
            <a:pathLst>
              <a:path w="54817" h="24254" extrusionOk="0">
                <a:moveTo>
                  <a:pt x="1060" y="0"/>
                </a:moveTo>
                <a:cubicBezTo>
                  <a:pt x="477" y="0"/>
                  <a:pt x="1" y="477"/>
                  <a:pt x="1" y="1060"/>
                </a:cubicBezTo>
                <a:lnTo>
                  <a:pt x="1" y="23194"/>
                </a:lnTo>
                <a:cubicBezTo>
                  <a:pt x="1" y="23777"/>
                  <a:pt x="477" y="24253"/>
                  <a:pt x="1060" y="24253"/>
                </a:cubicBezTo>
                <a:lnTo>
                  <a:pt x="53757" y="24253"/>
                </a:lnTo>
                <a:cubicBezTo>
                  <a:pt x="54341" y="24253"/>
                  <a:pt x="54817" y="23777"/>
                  <a:pt x="54817" y="23194"/>
                </a:cubicBezTo>
                <a:lnTo>
                  <a:pt x="54817" y="1060"/>
                </a:lnTo>
                <a:cubicBezTo>
                  <a:pt x="54817" y="477"/>
                  <a:pt x="54341" y="0"/>
                  <a:pt x="53757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Assigner chaque point de données au centroïde le plus proches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Flèche : droite 179">
            <a:extLst>
              <a:ext uri="{FF2B5EF4-FFF2-40B4-BE49-F238E27FC236}">
                <a16:creationId xmlns:a16="http://schemas.microsoft.com/office/drawing/2014/main" id="{11ECEBE1-BCC3-4571-BA71-B0E697051AD5}"/>
              </a:ext>
            </a:extLst>
          </p:cNvPr>
          <p:cNvSpPr/>
          <p:nvPr/>
        </p:nvSpPr>
        <p:spPr>
          <a:xfrm>
            <a:off x="5141625" y="1648488"/>
            <a:ext cx="497640" cy="216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Google Shape;415;p23">
            <a:extLst>
              <a:ext uri="{FF2B5EF4-FFF2-40B4-BE49-F238E27FC236}">
                <a16:creationId xmlns:a16="http://schemas.microsoft.com/office/drawing/2014/main" id="{58BAC682-E81C-4BE9-9D54-AD77089F8155}"/>
              </a:ext>
            </a:extLst>
          </p:cNvPr>
          <p:cNvSpPr/>
          <p:nvPr/>
        </p:nvSpPr>
        <p:spPr>
          <a:xfrm>
            <a:off x="5598834" y="3597487"/>
            <a:ext cx="2307678" cy="606350"/>
          </a:xfrm>
          <a:custGeom>
            <a:avLst/>
            <a:gdLst/>
            <a:ahLst/>
            <a:cxnLst/>
            <a:rect l="l" t="t" r="r" b="b"/>
            <a:pathLst>
              <a:path w="54829" h="24254" extrusionOk="0">
                <a:moveTo>
                  <a:pt x="1072" y="0"/>
                </a:moveTo>
                <a:cubicBezTo>
                  <a:pt x="477" y="0"/>
                  <a:pt x="1" y="476"/>
                  <a:pt x="1" y="1060"/>
                </a:cubicBezTo>
                <a:lnTo>
                  <a:pt x="1" y="23182"/>
                </a:lnTo>
                <a:cubicBezTo>
                  <a:pt x="1" y="23777"/>
                  <a:pt x="477" y="24253"/>
                  <a:pt x="1072" y="24253"/>
                </a:cubicBezTo>
                <a:lnTo>
                  <a:pt x="53757" y="24253"/>
                </a:lnTo>
                <a:cubicBezTo>
                  <a:pt x="54353" y="24253"/>
                  <a:pt x="54829" y="23777"/>
                  <a:pt x="54829" y="23182"/>
                </a:cubicBezTo>
                <a:lnTo>
                  <a:pt x="54829" y="1060"/>
                </a:lnTo>
                <a:cubicBezTo>
                  <a:pt x="54829" y="476"/>
                  <a:pt x="54353" y="0"/>
                  <a:pt x="53757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Calculer et placer le nouveau </a:t>
            </a:r>
            <a:r>
              <a:rPr lang="fr-FR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centroïde</a:t>
            </a: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 chaque cluster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415;p23">
            <a:extLst>
              <a:ext uri="{FF2B5EF4-FFF2-40B4-BE49-F238E27FC236}">
                <a16:creationId xmlns:a16="http://schemas.microsoft.com/office/drawing/2014/main" id="{1DAEF459-59A1-4B89-81F5-703647B9E8AC}"/>
              </a:ext>
            </a:extLst>
          </p:cNvPr>
          <p:cNvSpPr/>
          <p:nvPr/>
        </p:nvSpPr>
        <p:spPr>
          <a:xfrm>
            <a:off x="4504246" y="2554916"/>
            <a:ext cx="1455864" cy="606350"/>
          </a:xfrm>
          <a:custGeom>
            <a:avLst/>
            <a:gdLst/>
            <a:ahLst/>
            <a:cxnLst/>
            <a:rect l="l" t="t" r="r" b="b"/>
            <a:pathLst>
              <a:path w="54829" h="24254" extrusionOk="0">
                <a:moveTo>
                  <a:pt x="1072" y="0"/>
                </a:moveTo>
                <a:cubicBezTo>
                  <a:pt x="477" y="0"/>
                  <a:pt x="1" y="476"/>
                  <a:pt x="1" y="1060"/>
                </a:cubicBezTo>
                <a:lnTo>
                  <a:pt x="1" y="23182"/>
                </a:lnTo>
                <a:cubicBezTo>
                  <a:pt x="1" y="23777"/>
                  <a:pt x="477" y="24253"/>
                  <a:pt x="1072" y="24253"/>
                </a:cubicBezTo>
                <a:lnTo>
                  <a:pt x="53757" y="24253"/>
                </a:lnTo>
                <a:cubicBezTo>
                  <a:pt x="54353" y="24253"/>
                  <a:pt x="54829" y="23777"/>
                  <a:pt x="54829" y="23182"/>
                </a:cubicBezTo>
                <a:lnTo>
                  <a:pt x="54829" y="1060"/>
                </a:lnTo>
                <a:cubicBezTo>
                  <a:pt x="54829" y="476"/>
                  <a:pt x="54353" y="0"/>
                  <a:pt x="53757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 au moins un point  change de cluster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Flèche : droite 182">
            <a:extLst>
              <a:ext uri="{FF2B5EF4-FFF2-40B4-BE49-F238E27FC236}">
                <a16:creationId xmlns:a16="http://schemas.microsoft.com/office/drawing/2014/main" id="{A83A8CFD-EB84-47A9-A457-7F505E657F8B}"/>
              </a:ext>
            </a:extLst>
          </p:cNvPr>
          <p:cNvSpPr/>
          <p:nvPr/>
        </p:nvSpPr>
        <p:spPr>
          <a:xfrm rot="10800000">
            <a:off x="4453173" y="3825092"/>
            <a:ext cx="1011962" cy="204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Flèche : droite 184">
            <a:extLst>
              <a:ext uri="{FF2B5EF4-FFF2-40B4-BE49-F238E27FC236}">
                <a16:creationId xmlns:a16="http://schemas.microsoft.com/office/drawing/2014/main" id="{8759DA94-936C-41EC-8A6B-FFAF62E1849D}"/>
              </a:ext>
            </a:extLst>
          </p:cNvPr>
          <p:cNvSpPr/>
          <p:nvPr/>
        </p:nvSpPr>
        <p:spPr>
          <a:xfrm rot="5400000">
            <a:off x="6344740" y="2788806"/>
            <a:ext cx="1202129" cy="216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Flèche : droite 185">
            <a:extLst>
              <a:ext uri="{FF2B5EF4-FFF2-40B4-BE49-F238E27FC236}">
                <a16:creationId xmlns:a16="http://schemas.microsoft.com/office/drawing/2014/main" id="{E84A18F9-40A5-4557-99CE-469F3A668EB0}"/>
              </a:ext>
            </a:extLst>
          </p:cNvPr>
          <p:cNvSpPr/>
          <p:nvPr/>
        </p:nvSpPr>
        <p:spPr>
          <a:xfrm rot="16200000">
            <a:off x="5811391" y="2788807"/>
            <a:ext cx="1202129" cy="216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Google Shape;415;p23">
            <a:extLst>
              <a:ext uri="{FF2B5EF4-FFF2-40B4-BE49-F238E27FC236}">
                <a16:creationId xmlns:a16="http://schemas.microsoft.com/office/drawing/2014/main" id="{81828F87-61AB-40AF-8E11-02265586CFF5}"/>
              </a:ext>
            </a:extLst>
          </p:cNvPr>
          <p:cNvSpPr/>
          <p:nvPr/>
        </p:nvSpPr>
        <p:spPr>
          <a:xfrm>
            <a:off x="3672187" y="3635702"/>
            <a:ext cx="599525" cy="606350"/>
          </a:xfrm>
          <a:custGeom>
            <a:avLst/>
            <a:gdLst/>
            <a:ahLst/>
            <a:cxnLst/>
            <a:rect l="l" t="t" r="r" b="b"/>
            <a:pathLst>
              <a:path w="54829" h="24254" extrusionOk="0">
                <a:moveTo>
                  <a:pt x="1072" y="0"/>
                </a:moveTo>
                <a:cubicBezTo>
                  <a:pt x="477" y="0"/>
                  <a:pt x="1" y="476"/>
                  <a:pt x="1" y="1060"/>
                </a:cubicBezTo>
                <a:lnTo>
                  <a:pt x="1" y="23182"/>
                </a:lnTo>
                <a:cubicBezTo>
                  <a:pt x="1" y="23777"/>
                  <a:pt x="477" y="24253"/>
                  <a:pt x="1072" y="24253"/>
                </a:cubicBezTo>
                <a:lnTo>
                  <a:pt x="53757" y="24253"/>
                </a:lnTo>
                <a:cubicBezTo>
                  <a:pt x="54353" y="24253"/>
                  <a:pt x="54829" y="23777"/>
                  <a:pt x="54829" y="23182"/>
                </a:cubicBezTo>
                <a:lnTo>
                  <a:pt x="54829" y="1060"/>
                </a:lnTo>
                <a:cubicBezTo>
                  <a:pt x="54829" y="476"/>
                  <a:pt x="54353" y="0"/>
                  <a:pt x="537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27376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45;p17">
            <a:extLst>
              <a:ext uri="{FF2B5EF4-FFF2-40B4-BE49-F238E27FC236}">
                <a16:creationId xmlns:a16="http://schemas.microsoft.com/office/drawing/2014/main" id="{6B731237-B028-47D7-A800-2F5450E2389A}"/>
              </a:ext>
            </a:extLst>
          </p:cNvPr>
          <p:cNvSpPr/>
          <p:nvPr/>
        </p:nvSpPr>
        <p:spPr>
          <a:xfrm>
            <a:off x="6520696" y="114299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1" y="1"/>
                  <a:pt x="27607" y="515"/>
                  <a:pt x="26825" y="1496"/>
                </a:cubicBezTo>
                <a:lnTo>
                  <a:pt x="26349" y="2104"/>
                </a:lnTo>
                <a:cubicBezTo>
                  <a:pt x="24991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2" y="34810"/>
                </a:lnTo>
                <a:lnTo>
                  <a:pt x="26956" y="36572"/>
                </a:lnTo>
                <a:cubicBezTo>
                  <a:pt x="25241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1" y="44204"/>
                  <a:pt x="29873" y="44204"/>
                </a:cubicBezTo>
                <a:cubicBezTo>
                  <a:pt x="30731" y="44204"/>
                  <a:pt x="31597" y="43923"/>
                  <a:pt x="32326" y="43347"/>
                </a:cubicBezTo>
                <a:lnTo>
                  <a:pt x="54078" y="26107"/>
                </a:lnTo>
                <a:cubicBezTo>
                  <a:pt x="54519" y="25880"/>
                  <a:pt x="54912" y="25571"/>
                  <a:pt x="55245" y="25178"/>
                </a:cubicBezTo>
                <a:cubicBezTo>
                  <a:pt x="56210" y="24392"/>
                  <a:pt x="56698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0" y="18046"/>
                </a:cubicBezTo>
                <a:lnTo>
                  <a:pt x="32361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178;p17">
            <a:extLst>
              <a:ext uri="{FF2B5EF4-FFF2-40B4-BE49-F238E27FC236}">
                <a16:creationId xmlns:a16="http://schemas.microsoft.com/office/drawing/2014/main" id="{28E39FF5-8501-4CC5-B253-DA6BC9199BCC}"/>
              </a:ext>
            </a:extLst>
          </p:cNvPr>
          <p:cNvSpPr/>
          <p:nvPr/>
        </p:nvSpPr>
        <p:spPr>
          <a:xfrm>
            <a:off x="5053189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565901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7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68" y="40394"/>
                  <a:pt x="26313" y="42109"/>
                </a:cubicBezTo>
                <a:lnTo>
                  <a:pt x="26790" y="42704"/>
                </a:lnTo>
                <a:cubicBezTo>
                  <a:pt x="27570" y="43690"/>
                  <a:pt x="28721" y="44204"/>
                  <a:pt x="29882" y="44204"/>
                </a:cubicBezTo>
                <a:cubicBezTo>
                  <a:pt x="30740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8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2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EC3A3B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050112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FCBD24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</a:t>
            </a: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43964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fr-FR" dirty="0"/>
              <a:t> </a:t>
            </a:r>
            <a:endParaRPr dirty="0"/>
          </a:p>
        </p:txBody>
      </p:sp>
      <p:pic>
        <p:nvPicPr>
          <p:cNvPr id="9" name="Graphique 8" descr="Flèche en cercle avec un remplissage uni">
            <a:extLst>
              <a:ext uri="{FF2B5EF4-FFF2-40B4-BE49-F238E27FC236}">
                <a16:creationId xmlns:a16="http://schemas.microsoft.com/office/drawing/2014/main" id="{D8C61AAB-8E1A-4150-B064-FC7D30BB8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1740" y="9500"/>
            <a:ext cx="734286" cy="734286"/>
          </a:xfrm>
          <a:prstGeom prst="rect">
            <a:avLst/>
          </a:prstGeom>
        </p:spPr>
      </p:pic>
      <p:grpSp>
        <p:nvGrpSpPr>
          <p:cNvPr id="14" name="Google Shape;189;p18">
            <a:extLst>
              <a:ext uri="{FF2B5EF4-FFF2-40B4-BE49-F238E27FC236}">
                <a16:creationId xmlns:a16="http://schemas.microsoft.com/office/drawing/2014/main" id="{A6AD3ABF-C7C6-4D3B-97B7-8B4ED7BE2670}"/>
              </a:ext>
            </a:extLst>
          </p:cNvPr>
          <p:cNvGrpSpPr/>
          <p:nvPr/>
        </p:nvGrpSpPr>
        <p:grpSpPr>
          <a:xfrm>
            <a:off x="51096" y="84773"/>
            <a:ext cx="2635535" cy="1073465"/>
            <a:chOff x="1258163" y="1712948"/>
            <a:chExt cx="2635535" cy="1073465"/>
          </a:xfrm>
        </p:grpSpPr>
        <p:sp>
          <p:nvSpPr>
            <p:cNvPr id="15" name="Google Shape;190;p18">
              <a:extLst>
                <a:ext uri="{FF2B5EF4-FFF2-40B4-BE49-F238E27FC236}">
                  <a16:creationId xmlns:a16="http://schemas.microsoft.com/office/drawing/2014/main" id="{D4972EC5-9C91-4546-B2DA-9AFE8FC1FFE0}"/>
                </a:ext>
              </a:extLst>
            </p:cNvPr>
            <p:cNvSpPr/>
            <p:nvPr/>
          </p:nvSpPr>
          <p:spPr>
            <a:xfrm rot="16200000">
              <a:off x="2103263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1;p18">
              <a:extLst>
                <a:ext uri="{FF2B5EF4-FFF2-40B4-BE49-F238E27FC236}">
                  <a16:creationId xmlns:a16="http://schemas.microsoft.com/office/drawing/2014/main" id="{5CF54297-DF81-466C-A262-EE181010B6DD}"/>
                </a:ext>
              </a:extLst>
            </p:cNvPr>
            <p:cNvSpPr txBox="1"/>
            <p:nvPr/>
          </p:nvSpPr>
          <p:spPr>
            <a:xfrm>
              <a:off x="1387563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 err="1">
                  <a:solidFill>
                    <a:srgbClr val="FFFFFF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KMeans</a:t>
              </a:r>
              <a:b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K-moyenne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Google Shape;192;p18">
              <a:extLst>
                <a:ext uri="{FF2B5EF4-FFF2-40B4-BE49-F238E27FC236}">
                  <a16:creationId xmlns:a16="http://schemas.microsoft.com/office/drawing/2014/main" id="{5A558C71-EAA6-4B9B-BB1F-79E73678A7AF}"/>
                </a:ext>
              </a:extLst>
            </p:cNvPr>
            <p:cNvSpPr txBox="1"/>
            <p:nvPr/>
          </p:nvSpPr>
          <p:spPr>
            <a:xfrm>
              <a:off x="3127068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" name="Google Shape;193;p18">
              <a:extLst>
                <a:ext uri="{FF2B5EF4-FFF2-40B4-BE49-F238E27FC236}">
                  <a16:creationId xmlns:a16="http://schemas.microsoft.com/office/drawing/2014/main" id="{DA84C8B4-CA0D-453C-B7D0-ECDF1305FD53}"/>
                </a:ext>
              </a:extLst>
            </p:cNvPr>
            <p:cNvGrpSpPr/>
            <p:nvPr/>
          </p:nvGrpSpPr>
          <p:grpSpPr>
            <a:xfrm>
              <a:off x="3262250" y="1712948"/>
              <a:ext cx="631448" cy="1073465"/>
              <a:chOff x="3262250" y="1712948"/>
              <a:chExt cx="631448" cy="1073465"/>
            </a:xfrm>
          </p:grpSpPr>
          <p:sp>
            <p:nvSpPr>
              <p:cNvPr id="19" name="Google Shape;194;p18">
                <a:extLst>
                  <a:ext uri="{FF2B5EF4-FFF2-40B4-BE49-F238E27FC236}">
                    <a16:creationId xmlns:a16="http://schemas.microsoft.com/office/drawing/2014/main" id="{D0168B59-B5A1-4573-A87B-77D921661093}"/>
                  </a:ext>
                </a:extLst>
              </p:cNvPr>
              <p:cNvSpPr/>
              <p:nvPr/>
            </p:nvSpPr>
            <p:spPr>
              <a:xfrm rot="16200000">
                <a:off x="3146823" y="1962184"/>
                <a:ext cx="996112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95;p18">
                <a:extLst>
                  <a:ext uri="{FF2B5EF4-FFF2-40B4-BE49-F238E27FC236}">
                    <a16:creationId xmlns:a16="http://schemas.microsoft.com/office/drawing/2014/main" id="{4F19D05D-5EC5-456B-BAF9-439E9896E006}"/>
                  </a:ext>
                </a:extLst>
              </p:cNvPr>
              <p:cNvSpPr/>
              <p:nvPr/>
            </p:nvSpPr>
            <p:spPr>
              <a:xfrm rot="-5400000">
                <a:off x="3251750" y="2642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Graphique 3">
            <a:extLst>
              <a:ext uri="{FF2B5EF4-FFF2-40B4-BE49-F238E27FC236}">
                <a16:creationId xmlns:a16="http://schemas.microsoft.com/office/drawing/2014/main" id="{3F29D4FE-BDC2-4B7A-90E7-C22C70BBF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11418" y="1246206"/>
            <a:ext cx="4636430" cy="351911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F26AF935-6D24-4EF8-BC9F-96B96C34F4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16926" y="1555393"/>
            <a:ext cx="4229100" cy="32099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4B9306-BC81-4DCB-A8BA-4548093A7132}"/>
              </a:ext>
            </a:extLst>
          </p:cNvPr>
          <p:cNvSpPr/>
          <p:nvPr/>
        </p:nvSpPr>
        <p:spPr>
          <a:xfrm>
            <a:off x="1428540" y="4401586"/>
            <a:ext cx="874111" cy="275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5C10F4-B993-4BC8-A5AC-4998D5056666}"/>
              </a:ext>
            </a:extLst>
          </p:cNvPr>
          <p:cNvSpPr/>
          <p:nvPr/>
        </p:nvSpPr>
        <p:spPr>
          <a:xfrm>
            <a:off x="6727563" y="4489554"/>
            <a:ext cx="874111" cy="275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022B00-50E2-41DD-AA10-1E5E994AD726}"/>
              </a:ext>
            </a:extLst>
          </p:cNvPr>
          <p:cNvSpPr/>
          <p:nvPr/>
        </p:nvSpPr>
        <p:spPr>
          <a:xfrm>
            <a:off x="4616290" y="2867880"/>
            <a:ext cx="874111" cy="275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ABAD9C9A-09DC-4AD7-B033-9E7C29251D81}"/>
              </a:ext>
            </a:extLst>
          </p:cNvPr>
          <p:cNvSpPr/>
          <p:nvPr/>
        </p:nvSpPr>
        <p:spPr>
          <a:xfrm>
            <a:off x="3574494" y="2653148"/>
            <a:ext cx="1601774" cy="50720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K-</a:t>
            </a:r>
            <a:r>
              <a:rPr lang="fr-FR" dirty="0" err="1"/>
              <a:t>Means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0424CE-D6E4-44D2-A4F2-57B4D4DD3323}"/>
              </a:ext>
            </a:extLst>
          </p:cNvPr>
          <p:cNvSpPr txBox="1"/>
          <p:nvPr/>
        </p:nvSpPr>
        <p:spPr>
          <a:xfrm>
            <a:off x="3863320" y="2470665"/>
            <a:ext cx="77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K=3</a:t>
            </a:r>
          </a:p>
        </p:txBody>
      </p:sp>
    </p:spTree>
    <p:extLst>
      <p:ext uri="{BB962C8B-B14F-4D97-AF65-F5344CB8AC3E}">
        <p14:creationId xmlns:p14="http://schemas.microsoft.com/office/powerpoint/2010/main" val="1841551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45;p17">
            <a:extLst>
              <a:ext uri="{FF2B5EF4-FFF2-40B4-BE49-F238E27FC236}">
                <a16:creationId xmlns:a16="http://schemas.microsoft.com/office/drawing/2014/main" id="{6B731237-B028-47D7-A800-2F5450E2389A}"/>
              </a:ext>
            </a:extLst>
          </p:cNvPr>
          <p:cNvSpPr/>
          <p:nvPr/>
        </p:nvSpPr>
        <p:spPr>
          <a:xfrm>
            <a:off x="6520696" y="114299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1" y="1"/>
                  <a:pt x="27607" y="515"/>
                  <a:pt x="26825" y="1496"/>
                </a:cubicBezTo>
                <a:lnTo>
                  <a:pt x="26349" y="2104"/>
                </a:lnTo>
                <a:cubicBezTo>
                  <a:pt x="24991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2" y="34810"/>
                </a:lnTo>
                <a:lnTo>
                  <a:pt x="26956" y="36572"/>
                </a:lnTo>
                <a:cubicBezTo>
                  <a:pt x="25241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1" y="44204"/>
                  <a:pt x="29873" y="44204"/>
                </a:cubicBezTo>
                <a:cubicBezTo>
                  <a:pt x="30731" y="44204"/>
                  <a:pt x="31597" y="43923"/>
                  <a:pt x="32326" y="43347"/>
                </a:cubicBezTo>
                <a:lnTo>
                  <a:pt x="54078" y="26107"/>
                </a:lnTo>
                <a:cubicBezTo>
                  <a:pt x="54519" y="25880"/>
                  <a:pt x="54912" y="25571"/>
                  <a:pt x="55245" y="25178"/>
                </a:cubicBezTo>
                <a:cubicBezTo>
                  <a:pt x="56210" y="24392"/>
                  <a:pt x="56698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0" y="18046"/>
                </a:cubicBezTo>
                <a:lnTo>
                  <a:pt x="32361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178;p17">
            <a:extLst>
              <a:ext uri="{FF2B5EF4-FFF2-40B4-BE49-F238E27FC236}">
                <a16:creationId xmlns:a16="http://schemas.microsoft.com/office/drawing/2014/main" id="{28E39FF5-8501-4CC5-B253-DA6BC9199BCC}"/>
              </a:ext>
            </a:extLst>
          </p:cNvPr>
          <p:cNvSpPr/>
          <p:nvPr/>
        </p:nvSpPr>
        <p:spPr>
          <a:xfrm>
            <a:off x="5053189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565901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7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68" y="40394"/>
                  <a:pt x="26313" y="42109"/>
                </a:cubicBezTo>
                <a:lnTo>
                  <a:pt x="26790" y="42704"/>
                </a:lnTo>
                <a:cubicBezTo>
                  <a:pt x="27570" y="43690"/>
                  <a:pt x="28721" y="44204"/>
                  <a:pt x="29882" y="44204"/>
                </a:cubicBezTo>
                <a:cubicBezTo>
                  <a:pt x="30740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8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2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EC3A3B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050112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FCBD24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</a:t>
            </a: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43964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fr-FR" dirty="0"/>
              <a:t> </a:t>
            </a:r>
            <a:endParaRPr dirty="0"/>
          </a:p>
        </p:txBody>
      </p:sp>
      <p:pic>
        <p:nvPicPr>
          <p:cNvPr id="9" name="Graphique 8" descr="Flèche en cercle avec un remplissage uni">
            <a:extLst>
              <a:ext uri="{FF2B5EF4-FFF2-40B4-BE49-F238E27FC236}">
                <a16:creationId xmlns:a16="http://schemas.microsoft.com/office/drawing/2014/main" id="{D8C61AAB-8E1A-4150-B064-FC7D30BB8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1740" y="9500"/>
            <a:ext cx="734286" cy="734286"/>
          </a:xfrm>
          <a:prstGeom prst="rect">
            <a:avLst/>
          </a:prstGeom>
        </p:spPr>
      </p:pic>
      <p:grpSp>
        <p:nvGrpSpPr>
          <p:cNvPr id="27" name="Google Shape;210;p18">
            <a:extLst>
              <a:ext uri="{FF2B5EF4-FFF2-40B4-BE49-F238E27FC236}">
                <a16:creationId xmlns:a16="http://schemas.microsoft.com/office/drawing/2014/main" id="{2DD88E0C-7071-4295-B7F0-23B4E1BB2A82}"/>
              </a:ext>
            </a:extLst>
          </p:cNvPr>
          <p:cNvGrpSpPr/>
          <p:nvPr/>
        </p:nvGrpSpPr>
        <p:grpSpPr>
          <a:xfrm>
            <a:off x="87727" y="84773"/>
            <a:ext cx="2635535" cy="1073465"/>
            <a:chOff x="4097488" y="1712947"/>
            <a:chExt cx="2635535" cy="1073465"/>
          </a:xfrm>
        </p:grpSpPr>
        <p:sp>
          <p:nvSpPr>
            <p:cNvPr id="28" name="Google Shape;211;p18">
              <a:extLst>
                <a:ext uri="{FF2B5EF4-FFF2-40B4-BE49-F238E27FC236}">
                  <a16:creationId xmlns:a16="http://schemas.microsoft.com/office/drawing/2014/main" id="{3E6BB476-F3C4-4781-8C1A-D965007C63D7}"/>
                </a:ext>
              </a:extLst>
            </p:cNvPr>
            <p:cNvSpPr/>
            <p:nvPr/>
          </p:nvSpPr>
          <p:spPr>
            <a:xfrm rot="-5400000">
              <a:off x="4942588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2;p18">
              <a:extLst>
                <a:ext uri="{FF2B5EF4-FFF2-40B4-BE49-F238E27FC236}">
                  <a16:creationId xmlns:a16="http://schemas.microsoft.com/office/drawing/2014/main" id="{B6151DE6-717C-4B52-ABA7-B31A6A2E4DA7}"/>
                </a:ext>
              </a:extLst>
            </p:cNvPr>
            <p:cNvSpPr txBox="1"/>
            <p:nvPr/>
          </p:nvSpPr>
          <p:spPr>
            <a:xfrm>
              <a:off x="4226888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Fira Sans Extra Condensed Medium"/>
                </a:rPr>
                <a:t>hiérarchique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213;p18">
              <a:extLst>
                <a:ext uri="{FF2B5EF4-FFF2-40B4-BE49-F238E27FC236}">
                  <a16:creationId xmlns:a16="http://schemas.microsoft.com/office/drawing/2014/main" id="{82290472-1420-4630-84DA-F8F84EE4ABDD}"/>
                </a:ext>
              </a:extLst>
            </p:cNvPr>
            <p:cNvSpPr txBox="1"/>
            <p:nvPr/>
          </p:nvSpPr>
          <p:spPr>
            <a:xfrm>
              <a:off x="5966393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1" name="Google Shape;214;p18">
              <a:extLst>
                <a:ext uri="{FF2B5EF4-FFF2-40B4-BE49-F238E27FC236}">
                  <a16:creationId xmlns:a16="http://schemas.microsoft.com/office/drawing/2014/main" id="{28F6D3B7-B9CC-4708-8102-522C3E209ECD}"/>
                </a:ext>
              </a:extLst>
            </p:cNvPr>
            <p:cNvGrpSpPr/>
            <p:nvPr/>
          </p:nvGrpSpPr>
          <p:grpSpPr>
            <a:xfrm>
              <a:off x="6101575" y="1712947"/>
              <a:ext cx="631448" cy="1073465"/>
              <a:chOff x="6101575" y="1712947"/>
              <a:chExt cx="631448" cy="1073465"/>
            </a:xfrm>
          </p:grpSpPr>
          <p:sp>
            <p:nvSpPr>
              <p:cNvPr id="32" name="Google Shape;215;p18">
                <a:extLst>
                  <a:ext uri="{FF2B5EF4-FFF2-40B4-BE49-F238E27FC236}">
                    <a16:creationId xmlns:a16="http://schemas.microsoft.com/office/drawing/2014/main" id="{1102BBF0-4A2F-45D4-8BEA-7AEAF85905AF}"/>
                  </a:ext>
                </a:extLst>
              </p:cNvPr>
              <p:cNvSpPr/>
              <p:nvPr/>
            </p:nvSpPr>
            <p:spPr>
              <a:xfrm rot="-5400000">
                <a:off x="5986148" y="1962184"/>
                <a:ext cx="996112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chemeClr val="accent2"/>
              </a:solidFill>
              <a:ln w="28575" cap="rnd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16;p18">
                <a:extLst>
                  <a:ext uri="{FF2B5EF4-FFF2-40B4-BE49-F238E27FC236}">
                    <a16:creationId xmlns:a16="http://schemas.microsoft.com/office/drawing/2014/main" id="{AC21ED04-3C9E-4BED-88DF-03657375D4EE}"/>
                  </a:ext>
                </a:extLst>
              </p:cNvPr>
              <p:cNvSpPr/>
              <p:nvPr/>
            </p:nvSpPr>
            <p:spPr>
              <a:xfrm rot="-5400000">
                <a:off x="6091075" y="2642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BDB64B58-F93C-4F8E-9E39-137C6F847619}"/>
              </a:ext>
            </a:extLst>
          </p:cNvPr>
          <p:cNvSpPr txBox="1"/>
          <p:nvPr/>
        </p:nvSpPr>
        <p:spPr>
          <a:xfrm>
            <a:off x="434102" y="2181070"/>
            <a:ext cx="80337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FR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 </a:t>
            </a:r>
            <a:r>
              <a:rPr lang="fr-FR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agglomératif</a:t>
            </a:r>
            <a:r>
              <a:rPr lang="fr-FR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attribue d'abord chaque exemple à son propre cluster, puis fusionne de manière itérative les clusters les plus proches pour créer une arborescence hiérarchique.</a:t>
            </a:r>
          </a:p>
          <a:p>
            <a:pPr algn="just"/>
            <a:endParaRPr lang="fr-FR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FR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 </a:t>
            </a:r>
            <a:r>
              <a:rPr lang="fr-FR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divisif</a:t>
            </a:r>
            <a:r>
              <a:rPr lang="fr-FR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regroupe d'abord tous les exemples en un cluster, puis le divise de manière itérative en un arbre hiérarchique.</a:t>
            </a:r>
          </a:p>
          <a:p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3CDCB20-709B-4C55-9DCE-780B4782431B}"/>
              </a:ext>
            </a:extLst>
          </p:cNvPr>
          <p:cNvSpPr txBox="1"/>
          <p:nvPr/>
        </p:nvSpPr>
        <p:spPr>
          <a:xfrm>
            <a:off x="3001548" y="1244228"/>
            <a:ext cx="261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en existe deux type :</a:t>
            </a:r>
          </a:p>
        </p:txBody>
      </p:sp>
    </p:spTree>
    <p:extLst>
      <p:ext uri="{BB962C8B-B14F-4D97-AF65-F5344CB8AC3E}">
        <p14:creationId xmlns:p14="http://schemas.microsoft.com/office/powerpoint/2010/main" val="2172931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45;p17">
            <a:extLst>
              <a:ext uri="{FF2B5EF4-FFF2-40B4-BE49-F238E27FC236}">
                <a16:creationId xmlns:a16="http://schemas.microsoft.com/office/drawing/2014/main" id="{6B731237-B028-47D7-A800-2F5450E2389A}"/>
              </a:ext>
            </a:extLst>
          </p:cNvPr>
          <p:cNvSpPr/>
          <p:nvPr/>
        </p:nvSpPr>
        <p:spPr>
          <a:xfrm>
            <a:off x="6520696" y="114299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1" y="1"/>
                  <a:pt x="27607" y="515"/>
                  <a:pt x="26825" y="1496"/>
                </a:cubicBezTo>
                <a:lnTo>
                  <a:pt x="26349" y="2104"/>
                </a:lnTo>
                <a:cubicBezTo>
                  <a:pt x="24991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2" y="34810"/>
                </a:lnTo>
                <a:lnTo>
                  <a:pt x="26956" y="36572"/>
                </a:lnTo>
                <a:cubicBezTo>
                  <a:pt x="25241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1" y="44204"/>
                  <a:pt x="29873" y="44204"/>
                </a:cubicBezTo>
                <a:cubicBezTo>
                  <a:pt x="30731" y="44204"/>
                  <a:pt x="31597" y="43923"/>
                  <a:pt x="32326" y="43347"/>
                </a:cubicBezTo>
                <a:lnTo>
                  <a:pt x="54078" y="26107"/>
                </a:lnTo>
                <a:cubicBezTo>
                  <a:pt x="54519" y="25880"/>
                  <a:pt x="54912" y="25571"/>
                  <a:pt x="55245" y="25178"/>
                </a:cubicBezTo>
                <a:cubicBezTo>
                  <a:pt x="56210" y="24392"/>
                  <a:pt x="56698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0" y="18046"/>
                </a:cubicBezTo>
                <a:lnTo>
                  <a:pt x="32361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178;p17">
            <a:extLst>
              <a:ext uri="{FF2B5EF4-FFF2-40B4-BE49-F238E27FC236}">
                <a16:creationId xmlns:a16="http://schemas.microsoft.com/office/drawing/2014/main" id="{28E39FF5-8501-4CC5-B253-DA6BC9199BCC}"/>
              </a:ext>
            </a:extLst>
          </p:cNvPr>
          <p:cNvSpPr/>
          <p:nvPr/>
        </p:nvSpPr>
        <p:spPr>
          <a:xfrm>
            <a:off x="5053189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565901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7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68" y="40394"/>
                  <a:pt x="26313" y="42109"/>
                </a:cubicBezTo>
                <a:lnTo>
                  <a:pt x="26790" y="42704"/>
                </a:lnTo>
                <a:cubicBezTo>
                  <a:pt x="27570" y="43690"/>
                  <a:pt x="28721" y="44204"/>
                  <a:pt x="29882" y="44204"/>
                </a:cubicBezTo>
                <a:cubicBezTo>
                  <a:pt x="30740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8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2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EC3A3B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050112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FCBD24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</a:t>
            </a: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43964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fr-FR" dirty="0"/>
              <a:t> </a:t>
            </a:r>
            <a:endParaRPr dirty="0"/>
          </a:p>
        </p:txBody>
      </p:sp>
      <p:pic>
        <p:nvPicPr>
          <p:cNvPr id="9" name="Graphique 8" descr="Flèche en cercle avec un remplissage uni">
            <a:extLst>
              <a:ext uri="{FF2B5EF4-FFF2-40B4-BE49-F238E27FC236}">
                <a16:creationId xmlns:a16="http://schemas.microsoft.com/office/drawing/2014/main" id="{D8C61AAB-8E1A-4150-B064-FC7D30BB8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1740" y="9500"/>
            <a:ext cx="734286" cy="734286"/>
          </a:xfrm>
          <a:prstGeom prst="rect">
            <a:avLst/>
          </a:prstGeom>
        </p:spPr>
      </p:pic>
      <p:grpSp>
        <p:nvGrpSpPr>
          <p:cNvPr id="27" name="Google Shape;210;p18">
            <a:extLst>
              <a:ext uri="{FF2B5EF4-FFF2-40B4-BE49-F238E27FC236}">
                <a16:creationId xmlns:a16="http://schemas.microsoft.com/office/drawing/2014/main" id="{2DD88E0C-7071-4295-B7F0-23B4E1BB2A82}"/>
              </a:ext>
            </a:extLst>
          </p:cNvPr>
          <p:cNvGrpSpPr/>
          <p:nvPr/>
        </p:nvGrpSpPr>
        <p:grpSpPr>
          <a:xfrm>
            <a:off x="87727" y="84773"/>
            <a:ext cx="2635535" cy="1073465"/>
            <a:chOff x="4097488" y="1712947"/>
            <a:chExt cx="2635535" cy="1073465"/>
          </a:xfrm>
        </p:grpSpPr>
        <p:sp>
          <p:nvSpPr>
            <p:cNvPr id="28" name="Google Shape;211;p18">
              <a:extLst>
                <a:ext uri="{FF2B5EF4-FFF2-40B4-BE49-F238E27FC236}">
                  <a16:creationId xmlns:a16="http://schemas.microsoft.com/office/drawing/2014/main" id="{3E6BB476-F3C4-4781-8C1A-D965007C63D7}"/>
                </a:ext>
              </a:extLst>
            </p:cNvPr>
            <p:cNvSpPr/>
            <p:nvPr/>
          </p:nvSpPr>
          <p:spPr>
            <a:xfrm rot="-5400000">
              <a:off x="4942588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2;p18">
              <a:extLst>
                <a:ext uri="{FF2B5EF4-FFF2-40B4-BE49-F238E27FC236}">
                  <a16:creationId xmlns:a16="http://schemas.microsoft.com/office/drawing/2014/main" id="{B6151DE6-717C-4B52-ABA7-B31A6A2E4DA7}"/>
                </a:ext>
              </a:extLst>
            </p:cNvPr>
            <p:cNvSpPr txBox="1"/>
            <p:nvPr/>
          </p:nvSpPr>
          <p:spPr>
            <a:xfrm>
              <a:off x="4226888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Fira Sans Extra Condensed Medium"/>
                </a:rPr>
                <a:t>hiérarchique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213;p18">
              <a:extLst>
                <a:ext uri="{FF2B5EF4-FFF2-40B4-BE49-F238E27FC236}">
                  <a16:creationId xmlns:a16="http://schemas.microsoft.com/office/drawing/2014/main" id="{82290472-1420-4630-84DA-F8F84EE4ABDD}"/>
                </a:ext>
              </a:extLst>
            </p:cNvPr>
            <p:cNvSpPr txBox="1"/>
            <p:nvPr/>
          </p:nvSpPr>
          <p:spPr>
            <a:xfrm>
              <a:off x="5966393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1" name="Google Shape;214;p18">
              <a:extLst>
                <a:ext uri="{FF2B5EF4-FFF2-40B4-BE49-F238E27FC236}">
                  <a16:creationId xmlns:a16="http://schemas.microsoft.com/office/drawing/2014/main" id="{28F6D3B7-B9CC-4708-8102-522C3E209ECD}"/>
                </a:ext>
              </a:extLst>
            </p:cNvPr>
            <p:cNvGrpSpPr/>
            <p:nvPr/>
          </p:nvGrpSpPr>
          <p:grpSpPr>
            <a:xfrm>
              <a:off x="6101575" y="1712947"/>
              <a:ext cx="631448" cy="1073465"/>
              <a:chOff x="6101575" y="1712947"/>
              <a:chExt cx="631448" cy="1073465"/>
            </a:xfrm>
          </p:grpSpPr>
          <p:sp>
            <p:nvSpPr>
              <p:cNvPr id="32" name="Google Shape;215;p18">
                <a:extLst>
                  <a:ext uri="{FF2B5EF4-FFF2-40B4-BE49-F238E27FC236}">
                    <a16:creationId xmlns:a16="http://schemas.microsoft.com/office/drawing/2014/main" id="{1102BBF0-4A2F-45D4-8BEA-7AEAF85905AF}"/>
                  </a:ext>
                </a:extLst>
              </p:cNvPr>
              <p:cNvSpPr/>
              <p:nvPr/>
            </p:nvSpPr>
            <p:spPr>
              <a:xfrm rot="-5400000">
                <a:off x="5986148" y="1962184"/>
                <a:ext cx="996112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chemeClr val="accent2"/>
              </a:solidFill>
              <a:ln w="28575" cap="rnd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16;p18">
                <a:extLst>
                  <a:ext uri="{FF2B5EF4-FFF2-40B4-BE49-F238E27FC236}">
                    <a16:creationId xmlns:a16="http://schemas.microsoft.com/office/drawing/2014/main" id="{AC21ED04-3C9E-4BED-88DF-03657375D4EE}"/>
                  </a:ext>
                </a:extLst>
              </p:cNvPr>
              <p:cNvSpPr/>
              <p:nvPr/>
            </p:nvSpPr>
            <p:spPr>
              <a:xfrm rot="-5400000">
                <a:off x="6091075" y="2642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85A755-35E3-4537-8033-5D83AC5F0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49" y="1989832"/>
            <a:ext cx="8024349" cy="229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1D961A7-8A1D-4FAE-A624-F5DE8670083B}"/>
              </a:ext>
            </a:extLst>
          </p:cNvPr>
          <p:cNvCxnSpPr>
            <a:cxnSpLocks/>
          </p:cNvCxnSpPr>
          <p:nvPr/>
        </p:nvCxnSpPr>
        <p:spPr>
          <a:xfrm flipH="1" flipV="1">
            <a:off x="3565901" y="797629"/>
            <a:ext cx="1" cy="366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7951A4DB-BB52-44ED-B929-D627233ADDC6}"/>
              </a:ext>
            </a:extLst>
          </p:cNvPr>
          <p:cNvCxnSpPr>
            <a:cxnSpLocks/>
          </p:cNvCxnSpPr>
          <p:nvPr/>
        </p:nvCxnSpPr>
        <p:spPr>
          <a:xfrm>
            <a:off x="8881672" y="1248180"/>
            <a:ext cx="0" cy="33024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8CA91075-5714-41D7-B5A8-3D12D061BB37}"/>
              </a:ext>
            </a:extLst>
          </p:cNvPr>
          <p:cNvSpPr txBox="1"/>
          <p:nvPr/>
        </p:nvSpPr>
        <p:spPr>
          <a:xfrm>
            <a:off x="3684490" y="750529"/>
            <a:ext cx="101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agglomératif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B8304D4-9E0F-4E91-B1E9-0525E77D3A77}"/>
              </a:ext>
            </a:extLst>
          </p:cNvPr>
          <p:cNvSpPr txBox="1"/>
          <p:nvPr/>
        </p:nvSpPr>
        <p:spPr>
          <a:xfrm>
            <a:off x="7953019" y="1103166"/>
            <a:ext cx="79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divisif</a:t>
            </a:r>
          </a:p>
        </p:txBody>
      </p:sp>
    </p:spTree>
    <p:extLst>
      <p:ext uri="{BB962C8B-B14F-4D97-AF65-F5344CB8AC3E}">
        <p14:creationId xmlns:p14="http://schemas.microsoft.com/office/powerpoint/2010/main" val="1072085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15CD742-E7D3-4115-BFA1-6F45F5C7B2C4}"/>
              </a:ext>
            </a:extLst>
          </p:cNvPr>
          <p:cNvSpPr txBox="1"/>
          <p:nvPr/>
        </p:nvSpPr>
        <p:spPr>
          <a:xfrm>
            <a:off x="3219137" y="239843"/>
            <a:ext cx="270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mesure de similarité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C93845-55FB-41EF-BF73-1B87E5DD9ED8}"/>
              </a:ext>
            </a:extLst>
          </p:cNvPr>
          <p:cNvSpPr txBox="1"/>
          <p:nvPr/>
        </p:nvSpPr>
        <p:spPr>
          <a:xfrm>
            <a:off x="682052" y="839449"/>
            <a:ext cx="490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métrique utilisées diffèrent selon l'algorithme  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0779ECE-4D8A-42FE-A43E-23DE280076E5}"/>
              </a:ext>
            </a:extLst>
          </p:cNvPr>
          <p:cNvSpPr txBox="1"/>
          <p:nvPr/>
        </p:nvSpPr>
        <p:spPr>
          <a:xfrm>
            <a:off x="1596453" y="1446551"/>
            <a:ext cx="206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Distance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D22D766-BED7-4391-8B91-8BCE54390EA7}"/>
              </a:ext>
            </a:extLst>
          </p:cNvPr>
          <p:cNvSpPr txBox="1"/>
          <p:nvPr/>
        </p:nvSpPr>
        <p:spPr>
          <a:xfrm>
            <a:off x="1596453" y="2001187"/>
            <a:ext cx="244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euclidienne 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4A47902-141C-4CF9-BDFF-26B39CD0A3DC}"/>
              </a:ext>
            </a:extLst>
          </p:cNvPr>
          <p:cNvSpPr txBox="1"/>
          <p:nvPr/>
        </p:nvSpPr>
        <p:spPr>
          <a:xfrm>
            <a:off x="1596453" y="2608289"/>
            <a:ext cx="244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111EB53-9B53-4208-A157-4898D0BAF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138940"/>
            <a:ext cx="2209331" cy="18989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45;p17">
            <a:extLst>
              <a:ext uri="{FF2B5EF4-FFF2-40B4-BE49-F238E27FC236}">
                <a16:creationId xmlns:a16="http://schemas.microsoft.com/office/drawing/2014/main" id="{6B731237-B028-47D7-A800-2F5450E2389A}"/>
              </a:ext>
            </a:extLst>
          </p:cNvPr>
          <p:cNvSpPr/>
          <p:nvPr/>
        </p:nvSpPr>
        <p:spPr>
          <a:xfrm>
            <a:off x="6492122" y="1900596"/>
            <a:ext cx="1548183" cy="1206769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1" y="1"/>
                  <a:pt x="27607" y="515"/>
                  <a:pt x="26825" y="1496"/>
                </a:cubicBezTo>
                <a:lnTo>
                  <a:pt x="26349" y="2104"/>
                </a:lnTo>
                <a:cubicBezTo>
                  <a:pt x="24991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2" y="34810"/>
                </a:lnTo>
                <a:lnTo>
                  <a:pt x="26956" y="36572"/>
                </a:lnTo>
                <a:cubicBezTo>
                  <a:pt x="25241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1" y="44204"/>
                  <a:pt x="29873" y="44204"/>
                </a:cubicBezTo>
                <a:cubicBezTo>
                  <a:pt x="30731" y="44204"/>
                  <a:pt x="31597" y="43923"/>
                  <a:pt x="32326" y="43347"/>
                </a:cubicBezTo>
                <a:lnTo>
                  <a:pt x="54078" y="26107"/>
                </a:lnTo>
                <a:cubicBezTo>
                  <a:pt x="54519" y="25880"/>
                  <a:pt x="54912" y="25571"/>
                  <a:pt x="55245" y="25178"/>
                </a:cubicBezTo>
                <a:cubicBezTo>
                  <a:pt x="56210" y="24392"/>
                  <a:pt x="56698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0" y="18046"/>
                </a:cubicBezTo>
                <a:lnTo>
                  <a:pt x="32361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178;p17">
            <a:extLst>
              <a:ext uri="{FF2B5EF4-FFF2-40B4-BE49-F238E27FC236}">
                <a16:creationId xmlns:a16="http://schemas.microsoft.com/office/drawing/2014/main" id="{28E39FF5-8501-4CC5-B253-DA6BC9199BCC}"/>
              </a:ext>
            </a:extLst>
          </p:cNvPr>
          <p:cNvSpPr/>
          <p:nvPr/>
        </p:nvSpPr>
        <p:spPr>
          <a:xfrm>
            <a:off x="5024615" y="1900597"/>
            <a:ext cx="1548183" cy="1206769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136" name="Google Shape;136;p17"/>
          <p:cNvSpPr/>
          <p:nvPr/>
        </p:nvSpPr>
        <p:spPr>
          <a:xfrm>
            <a:off x="3537327" y="1909337"/>
            <a:ext cx="1548210" cy="1206769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7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68" y="40394"/>
                  <a:pt x="26313" y="42109"/>
                </a:cubicBezTo>
                <a:lnTo>
                  <a:pt x="26790" y="42704"/>
                </a:lnTo>
                <a:cubicBezTo>
                  <a:pt x="27570" y="43690"/>
                  <a:pt x="28721" y="44204"/>
                  <a:pt x="29882" y="44204"/>
                </a:cubicBezTo>
                <a:cubicBezTo>
                  <a:pt x="30740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8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2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3901640" y="204644"/>
            <a:ext cx="112297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021538" y="1909337"/>
            <a:ext cx="1548210" cy="1206769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</a:t>
            </a: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15390" y="1900597"/>
            <a:ext cx="1548183" cy="1206769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fr-FR" dirty="0"/>
              <a:t> </a:t>
            </a:r>
            <a:endParaRPr dirty="0"/>
          </a:p>
        </p:txBody>
      </p:sp>
      <p:pic>
        <p:nvPicPr>
          <p:cNvPr id="3" name="Graphique 2" descr="Culturiste avec un remplissage uni">
            <a:extLst>
              <a:ext uri="{FF2B5EF4-FFF2-40B4-BE49-F238E27FC236}">
                <a16:creationId xmlns:a16="http://schemas.microsoft.com/office/drawing/2014/main" id="{08BB7B5B-CE76-4090-9606-375FF06A4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2910" y="2363295"/>
            <a:ext cx="357188" cy="357188"/>
          </a:xfrm>
          <a:prstGeom prst="rect">
            <a:avLst/>
          </a:prstGeom>
        </p:spPr>
      </p:pic>
      <p:pic>
        <p:nvPicPr>
          <p:cNvPr id="5" name="Graphique 4" descr="Aide avec un remplissage uni">
            <a:extLst>
              <a:ext uri="{FF2B5EF4-FFF2-40B4-BE49-F238E27FC236}">
                <a16:creationId xmlns:a16="http://schemas.microsoft.com/office/drawing/2014/main" id="{97952D4F-65A4-4B5B-937D-A41C33A80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6057" y="2339874"/>
            <a:ext cx="404030" cy="404030"/>
          </a:xfrm>
          <a:prstGeom prst="rect">
            <a:avLst/>
          </a:prstGeom>
        </p:spPr>
      </p:pic>
      <p:pic>
        <p:nvPicPr>
          <p:cNvPr id="7" name="Graphique 6" descr="Engrenage avec un remplissage uni">
            <a:extLst>
              <a:ext uri="{FF2B5EF4-FFF2-40B4-BE49-F238E27FC236}">
                <a16:creationId xmlns:a16="http://schemas.microsoft.com/office/drawing/2014/main" id="{6FB4A05E-AB52-458B-9E57-E5B6201145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29788" y="2343014"/>
            <a:ext cx="383208" cy="383208"/>
          </a:xfrm>
          <a:prstGeom prst="rect">
            <a:avLst/>
          </a:prstGeom>
        </p:spPr>
      </p:pic>
      <p:pic>
        <p:nvPicPr>
          <p:cNvPr id="9" name="Graphique 8" descr="Liste de contrôle avec un remplissage uni">
            <a:extLst>
              <a:ext uri="{FF2B5EF4-FFF2-40B4-BE49-F238E27FC236}">
                <a16:creationId xmlns:a16="http://schemas.microsoft.com/office/drawing/2014/main" id="{E0F5CED7-4343-4EC8-B143-386411BBC7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47554" y="2313954"/>
            <a:ext cx="406529" cy="406529"/>
          </a:xfrm>
          <a:prstGeom prst="rect">
            <a:avLst/>
          </a:prstGeom>
        </p:spPr>
      </p:pic>
      <p:pic>
        <p:nvPicPr>
          <p:cNvPr id="11" name="Graphique 10" descr="Flèche en cercle avec un remplissage uni">
            <a:extLst>
              <a:ext uri="{FF2B5EF4-FFF2-40B4-BE49-F238E27FC236}">
                <a16:creationId xmlns:a16="http://schemas.microsoft.com/office/drawing/2014/main" id="{6865077B-5244-42EF-8FFE-750CAE8E16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34815" y="226328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8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45;p17">
            <a:extLst>
              <a:ext uri="{FF2B5EF4-FFF2-40B4-BE49-F238E27FC236}">
                <a16:creationId xmlns:a16="http://schemas.microsoft.com/office/drawing/2014/main" id="{6B731237-B028-47D7-A800-2F5450E2389A}"/>
              </a:ext>
            </a:extLst>
          </p:cNvPr>
          <p:cNvSpPr/>
          <p:nvPr/>
        </p:nvSpPr>
        <p:spPr>
          <a:xfrm>
            <a:off x="6520696" y="114299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1" y="1"/>
                  <a:pt x="27607" y="515"/>
                  <a:pt x="26825" y="1496"/>
                </a:cubicBezTo>
                <a:lnTo>
                  <a:pt x="26349" y="2104"/>
                </a:lnTo>
                <a:cubicBezTo>
                  <a:pt x="24991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2" y="34810"/>
                </a:lnTo>
                <a:lnTo>
                  <a:pt x="26956" y="36572"/>
                </a:lnTo>
                <a:cubicBezTo>
                  <a:pt x="25241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1" y="44204"/>
                  <a:pt x="29873" y="44204"/>
                </a:cubicBezTo>
                <a:cubicBezTo>
                  <a:pt x="30731" y="44204"/>
                  <a:pt x="31597" y="43923"/>
                  <a:pt x="32326" y="43347"/>
                </a:cubicBezTo>
                <a:lnTo>
                  <a:pt x="54078" y="26107"/>
                </a:lnTo>
                <a:cubicBezTo>
                  <a:pt x="54519" y="25880"/>
                  <a:pt x="54912" y="25571"/>
                  <a:pt x="55245" y="25178"/>
                </a:cubicBezTo>
                <a:cubicBezTo>
                  <a:pt x="56210" y="24392"/>
                  <a:pt x="56698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0" y="18046"/>
                </a:cubicBezTo>
                <a:lnTo>
                  <a:pt x="32361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178;p17">
            <a:extLst>
              <a:ext uri="{FF2B5EF4-FFF2-40B4-BE49-F238E27FC236}">
                <a16:creationId xmlns:a16="http://schemas.microsoft.com/office/drawing/2014/main" id="{28E39FF5-8501-4CC5-B253-DA6BC9199BCC}"/>
              </a:ext>
            </a:extLst>
          </p:cNvPr>
          <p:cNvSpPr/>
          <p:nvPr/>
        </p:nvSpPr>
        <p:spPr>
          <a:xfrm>
            <a:off x="5053189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136" name="Google Shape;136;p17"/>
          <p:cNvSpPr/>
          <p:nvPr/>
        </p:nvSpPr>
        <p:spPr>
          <a:xfrm>
            <a:off x="3565901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7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68" y="40394"/>
                  <a:pt x="26313" y="42109"/>
                </a:cubicBezTo>
                <a:lnTo>
                  <a:pt x="26790" y="42704"/>
                </a:lnTo>
                <a:cubicBezTo>
                  <a:pt x="27570" y="43690"/>
                  <a:pt x="28721" y="44204"/>
                  <a:pt x="29882" y="44204"/>
                </a:cubicBezTo>
                <a:cubicBezTo>
                  <a:pt x="30740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8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2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050112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</a:t>
            </a: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43964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fr-FR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7179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45;p17">
            <a:extLst>
              <a:ext uri="{FF2B5EF4-FFF2-40B4-BE49-F238E27FC236}">
                <a16:creationId xmlns:a16="http://schemas.microsoft.com/office/drawing/2014/main" id="{6B731237-B028-47D7-A800-2F5450E2389A}"/>
              </a:ext>
            </a:extLst>
          </p:cNvPr>
          <p:cNvSpPr/>
          <p:nvPr/>
        </p:nvSpPr>
        <p:spPr>
          <a:xfrm>
            <a:off x="6520696" y="114299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1" y="1"/>
                  <a:pt x="27607" y="515"/>
                  <a:pt x="26825" y="1496"/>
                </a:cubicBezTo>
                <a:lnTo>
                  <a:pt x="26349" y="2104"/>
                </a:lnTo>
                <a:cubicBezTo>
                  <a:pt x="24991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2" y="34810"/>
                </a:lnTo>
                <a:lnTo>
                  <a:pt x="26956" y="36572"/>
                </a:lnTo>
                <a:cubicBezTo>
                  <a:pt x="25241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1" y="44204"/>
                  <a:pt x="29873" y="44204"/>
                </a:cubicBezTo>
                <a:cubicBezTo>
                  <a:pt x="30731" y="44204"/>
                  <a:pt x="31597" y="43923"/>
                  <a:pt x="32326" y="43347"/>
                </a:cubicBezTo>
                <a:lnTo>
                  <a:pt x="54078" y="26107"/>
                </a:lnTo>
                <a:cubicBezTo>
                  <a:pt x="54519" y="25880"/>
                  <a:pt x="54912" y="25571"/>
                  <a:pt x="55245" y="25178"/>
                </a:cubicBezTo>
                <a:cubicBezTo>
                  <a:pt x="56210" y="24392"/>
                  <a:pt x="56698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0" y="18046"/>
                </a:cubicBezTo>
                <a:lnTo>
                  <a:pt x="32361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4949E7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178;p17">
            <a:extLst>
              <a:ext uri="{FF2B5EF4-FFF2-40B4-BE49-F238E27FC236}">
                <a16:creationId xmlns:a16="http://schemas.microsoft.com/office/drawing/2014/main" id="{28E39FF5-8501-4CC5-B253-DA6BC9199BCC}"/>
              </a:ext>
            </a:extLst>
          </p:cNvPr>
          <p:cNvSpPr/>
          <p:nvPr/>
        </p:nvSpPr>
        <p:spPr>
          <a:xfrm>
            <a:off x="5053189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136" name="Google Shape;136;p17"/>
          <p:cNvSpPr/>
          <p:nvPr/>
        </p:nvSpPr>
        <p:spPr>
          <a:xfrm>
            <a:off x="3565901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7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68" y="40394"/>
                  <a:pt x="26313" y="42109"/>
                </a:cubicBezTo>
                <a:lnTo>
                  <a:pt x="26790" y="42704"/>
                </a:lnTo>
                <a:cubicBezTo>
                  <a:pt x="27570" y="43690"/>
                  <a:pt x="28721" y="44204"/>
                  <a:pt x="29882" y="44204"/>
                </a:cubicBezTo>
                <a:cubicBezTo>
                  <a:pt x="30740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8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2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EC3A3B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050112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FCBD24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</a:t>
            </a: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43964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fr-FR" dirty="0"/>
              <a:t> </a:t>
            </a:r>
            <a:endParaRPr dirty="0"/>
          </a:p>
        </p:txBody>
      </p:sp>
      <p:pic>
        <p:nvPicPr>
          <p:cNvPr id="7" name="Graphique 6" descr="Culturiste avec un remplissage uni">
            <a:extLst>
              <a:ext uri="{FF2B5EF4-FFF2-40B4-BE49-F238E27FC236}">
                <a16:creationId xmlns:a16="http://schemas.microsoft.com/office/drawing/2014/main" id="{DA916712-C656-4AF9-BF98-DB007C801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9529" y="114299"/>
            <a:ext cx="657636" cy="6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68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45;p17">
            <a:extLst>
              <a:ext uri="{FF2B5EF4-FFF2-40B4-BE49-F238E27FC236}">
                <a16:creationId xmlns:a16="http://schemas.microsoft.com/office/drawing/2014/main" id="{6B731237-B028-47D7-A800-2F5450E2389A}"/>
              </a:ext>
            </a:extLst>
          </p:cNvPr>
          <p:cNvSpPr/>
          <p:nvPr/>
        </p:nvSpPr>
        <p:spPr>
          <a:xfrm>
            <a:off x="6520696" y="114299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1" y="1"/>
                  <a:pt x="27607" y="515"/>
                  <a:pt x="26825" y="1496"/>
                </a:cubicBezTo>
                <a:lnTo>
                  <a:pt x="26349" y="2104"/>
                </a:lnTo>
                <a:cubicBezTo>
                  <a:pt x="24991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2" y="34810"/>
                </a:lnTo>
                <a:lnTo>
                  <a:pt x="26956" y="36572"/>
                </a:lnTo>
                <a:cubicBezTo>
                  <a:pt x="25241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1" y="44204"/>
                  <a:pt x="29873" y="44204"/>
                </a:cubicBezTo>
                <a:cubicBezTo>
                  <a:pt x="30731" y="44204"/>
                  <a:pt x="31597" y="43923"/>
                  <a:pt x="32326" y="43347"/>
                </a:cubicBezTo>
                <a:lnTo>
                  <a:pt x="54078" y="26107"/>
                </a:lnTo>
                <a:cubicBezTo>
                  <a:pt x="54519" y="25880"/>
                  <a:pt x="54912" y="25571"/>
                  <a:pt x="55245" y="25178"/>
                </a:cubicBezTo>
                <a:cubicBezTo>
                  <a:pt x="56210" y="24392"/>
                  <a:pt x="56698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0" y="18046"/>
                </a:cubicBezTo>
                <a:lnTo>
                  <a:pt x="32361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4949E7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178;p17">
            <a:extLst>
              <a:ext uri="{FF2B5EF4-FFF2-40B4-BE49-F238E27FC236}">
                <a16:creationId xmlns:a16="http://schemas.microsoft.com/office/drawing/2014/main" id="{28E39FF5-8501-4CC5-B253-DA6BC9199BCC}"/>
              </a:ext>
            </a:extLst>
          </p:cNvPr>
          <p:cNvSpPr/>
          <p:nvPr/>
        </p:nvSpPr>
        <p:spPr>
          <a:xfrm>
            <a:off x="5053189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565901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7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68" y="40394"/>
                  <a:pt x="26313" y="42109"/>
                </a:cubicBezTo>
                <a:lnTo>
                  <a:pt x="26790" y="42704"/>
                </a:lnTo>
                <a:cubicBezTo>
                  <a:pt x="27570" y="43690"/>
                  <a:pt x="28721" y="44204"/>
                  <a:pt x="29882" y="44204"/>
                </a:cubicBezTo>
                <a:cubicBezTo>
                  <a:pt x="30740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8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2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EC3A3B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050112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</a:t>
            </a: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43964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fr-FR" dirty="0"/>
              <a:t> </a:t>
            </a:r>
            <a:endParaRPr dirty="0"/>
          </a:p>
        </p:txBody>
      </p:sp>
      <p:pic>
        <p:nvPicPr>
          <p:cNvPr id="8" name="Graphique 7" descr="Aide avec un remplissage uni">
            <a:extLst>
              <a:ext uri="{FF2B5EF4-FFF2-40B4-BE49-F238E27FC236}">
                <a16:creationId xmlns:a16="http://schemas.microsoft.com/office/drawing/2014/main" id="{BBC08FEB-FA2F-414D-BA21-F1AFFFF9D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224" y="114299"/>
            <a:ext cx="923832" cy="92383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B37DBE-66C4-4660-81EA-B54CD71591D6}"/>
              </a:ext>
            </a:extLst>
          </p:cNvPr>
          <p:cNvSpPr txBox="1"/>
          <p:nvPr/>
        </p:nvSpPr>
        <p:spPr>
          <a:xfrm>
            <a:off x="996234" y="1379095"/>
            <a:ext cx="650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clustering est une méthode d’apprentissage automatique non supervisée dans laquelle la machine va classer un ensemble de données non étiqueté en différent groupe (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744691-66DD-4651-82A1-58029C389923}"/>
              </a:ext>
            </a:extLst>
          </p:cNvPr>
          <p:cNvSpPr txBox="1"/>
          <p:nvPr/>
        </p:nvSpPr>
        <p:spPr>
          <a:xfrm>
            <a:off x="996234" y="2644514"/>
            <a:ext cx="650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 groupes sont identifier à partir des variable indépendants</a:t>
            </a:r>
          </a:p>
        </p:txBody>
      </p:sp>
    </p:spTree>
    <p:extLst>
      <p:ext uri="{BB962C8B-B14F-4D97-AF65-F5344CB8AC3E}">
        <p14:creationId xmlns:p14="http://schemas.microsoft.com/office/powerpoint/2010/main" val="3163950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45;p17">
            <a:extLst>
              <a:ext uri="{FF2B5EF4-FFF2-40B4-BE49-F238E27FC236}">
                <a16:creationId xmlns:a16="http://schemas.microsoft.com/office/drawing/2014/main" id="{6B731237-B028-47D7-A800-2F5450E2389A}"/>
              </a:ext>
            </a:extLst>
          </p:cNvPr>
          <p:cNvSpPr/>
          <p:nvPr/>
        </p:nvSpPr>
        <p:spPr>
          <a:xfrm>
            <a:off x="6520696" y="114299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1" y="1"/>
                  <a:pt x="27607" y="515"/>
                  <a:pt x="26825" y="1496"/>
                </a:cubicBezTo>
                <a:lnTo>
                  <a:pt x="26349" y="2104"/>
                </a:lnTo>
                <a:cubicBezTo>
                  <a:pt x="24991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2" y="34810"/>
                </a:lnTo>
                <a:lnTo>
                  <a:pt x="26956" y="36572"/>
                </a:lnTo>
                <a:cubicBezTo>
                  <a:pt x="25241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1" y="44204"/>
                  <a:pt x="29873" y="44204"/>
                </a:cubicBezTo>
                <a:cubicBezTo>
                  <a:pt x="30731" y="44204"/>
                  <a:pt x="31597" y="43923"/>
                  <a:pt x="32326" y="43347"/>
                </a:cubicBezTo>
                <a:lnTo>
                  <a:pt x="54078" y="26107"/>
                </a:lnTo>
                <a:cubicBezTo>
                  <a:pt x="54519" y="25880"/>
                  <a:pt x="54912" y="25571"/>
                  <a:pt x="55245" y="25178"/>
                </a:cubicBezTo>
                <a:cubicBezTo>
                  <a:pt x="56210" y="24392"/>
                  <a:pt x="56698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0" y="18046"/>
                </a:cubicBezTo>
                <a:lnTo>
                  <a:pt x="32361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4949E7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178;p17">
            <a:extLst>
              <a:ext uri="{FF2B5EF4-FFF2-40B4-BE49-F238E27FC236}">
                <a16:creationId xmlns:a16="http://schemas.microsoft.com/office/drawing/2014/main" id="{28E39FF5-8501-4CC5-B253-DA6BC9199BCC}"/>
              </a:ext>
            </a:extLst>
          </p:cNvPr>
          <p:cNvSpPr/>
          <p:nvPr/>
        </p:nvSpPr>
        <p:spPr>
          <a:xfrm>
            <a:off x="5053189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565901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7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68" y="40394"/>
                  <a:pt x="26313" y="42109"/>
                </a:cubicBezTo>
                <a:lnTo>
                  <a:pt x="26790" y="42704"/>
                </a:lnTo>
                <a:cubicBezTo>
                  <a:pt x="27570" y="43690"/>
                  <a:pt x="28721" y="44204"/>
                  <a:pt x="29882" y="44204"/>
                </a:cubicBezTo>
                <a:cubicBezTo>
                  <a:pt x="30740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8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2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050112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FCBD24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</a:t>
            </a: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43964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fr-FR" dirty="0"/>
              <a:t> </a:t>
            </a:r>
            <a:endParaRPr dirty="0"/>
          </a:p>
        </p:txBody>
      </p:sp>
      <p:pic>
        <p:nvPicPr>
          <p:cNvPr id="9" name="Graphique 8" descr="Engrenage avec un remplissage uni">
            <a:extLst>
              <a:ext uri="{FF2B5EF4-FFF2-40B4-BE49-F238E27FC236}">
                <a16:creationId xmlns:a16="http://schemas.microsoft.com/office/drawing/2014/main" id="{75A81CB7-EBDF-4C41-A177-2D26D6F18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8308" y="36610"/>
            <a:ext cx="680065" cy="68006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2B26E84-4372-4582-960A-0B9BD2F2C30E}"/>
              </a:ext>
            </a:extLst>
          </p:cNvPr>
          <p:cNvSpPr txBox="1"/>
          <p:nvPr/>
        </p:nvSpPr>
        <p:spPr>
          <a:xfrm>
            <a:off x="353848" y="1265419"/>
            <a:ext cx="83944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objets présentant des similitudes vont rester dans le même groupe.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ce faire, il trouve des caractéristiques similaires dans l'ensemble de données non étiquetées, telles que la </a:t>
            </a:r>
            <a:r>
              <a:rPr lang="fr-FR" sz="2000" i="1" dirty="0">
                <a:latin typeface="Bell MT" panose="02020503060305020303" pitchFamily="18" charset="0"/>
                <a:cs typeface="Times New Roman" panose="02020603050405020304" pitchFamily="18" charset="0"/>
              </a:rPr>
              <a:t>forme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 </a:t>
            </a:r>
            <a:r>
              <a:rPr lang="fr-F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taille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 </a:t>
            </a:r>
            <a:r>
              <a:rPr lang="fr-F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couleur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 comportement, etc., et les divise en fonction de la présence et de l'absence de ces caractéristiques similaires.</a:t>
            </a:r>
          </a:p>
        </p:txBody>
      </p:sp>
    </p:spTree>
    <p:extLst>
      <p:ext uri="{BB962C8B-B14F-4D97-AF65-F5344CB8AC3E}">
        <p14:creationId xmlns:p14="http://schemas.microsoft.com/office/powerpoint/2010/main" val="1986044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45;p17">
            <a:extLst>
              <a:ext uri="{FF2B5EF4-FFF2-40B4-BE49-F238E27FC236}">
                <a16:creationId xmlns:a16="http://schemas.microsoft.com/office/drawing/2014/main" id="{6B731237-B028-47D7-A800-2F5450E2389A}"/>
              </a:ext>
            </a:extLst>
          </p:cNvPr>
          <p:cNvSpPr/>
          <p:nvPr/>
        </p:nvSpPr>
        <p:spPr>
          <a:xfrm>
            <a:off x="6520696" y="114299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1" y="1"/>
                  <a:pt x="27607" y="515"/>
                  <a:pt x="26825" y="1496"/>
                </a:cubicBezTo>
                <a:lnTo>
                  <a:pt x="26349" y="2104"/>
                </a:lnTo>
                <a:cubicBezTo>
                  <a:pt x="24991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2" y="34810"/>
                </a:lnTo>
                <a:lnTo>
                  <a:pt x="26956" y="36572"/>
                </a:lnTo>
                <a:cubicBezTo>
                  <a:pt x="25241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1" y="44204"/>
                  <a:pt x="29873" y="44204"/>
                </a:cubicBezTo>
                <a:cubicBezTo>
                  <a:pt x="30731" y="44204"/>
                  <a:pt x="31597" y="43923"/>
                  <a:pt x="32326" y="43347"/>
                </a:cubicBezTo>
                <a:lnTo>
                  <a:pt x="54078" y="26107"/>
                </a:lnTo>
                <a:cubicBezTo>
                  <a:pt x="54519" y="25880"/>
                  <a:pt x="54912" y="25571"/>
                  <a:pt x="55245" y="25178"/>
                </a:cubicBezTo>
                <a:cubicBezTo>
                  <a:pt x="56210" y="24392"/>
                  <a:pt x="56698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0" y="18046"/>
                </a:cubicBezTo>
                <a:lnTo>
                  <a:pt x="32361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4949E7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178;p17">
            <a:extLst>
              <a:ext uri="{FF2B5EF4-FFF2-40B4-BE49-F238E27FC236}">
                <a16:creationId xmlns:a16="http://schemas.microsoft.com/office/drawing/2014/main" id="{28E39FF5-8501-4CC5-B253-DA6BC9199BCC}"/>
              </a:ext>
            </a:extLst>
          </p:cNvPr>
          <p:cNvSpPr/>
          <p:nvPr/>
        </p:nvSpPr>
        <p:spPr>
          <a:xfrm>
            <a:off x="5053189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565901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7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68" y="40394"/>
                  <a:pt x="26313" y="42109"/>
                </a:cubicBezTo>
                <a:lnTo>
                  <a:pt x="26790" y="42704"/>
                </a:lnTo>
                <a:cubicBezTo>
                  <a:pt x="27570" y="43690"/>
                  <a:pt x="28721" y="44204"/>
                  <a:pt x="29882" y="44204"/>
                </a:cubicBezTo>
                <a:cubicBezTo>
                  <a:pt x="30740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8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2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050112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FCBD24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</a:t>
            </a: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43964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fr-FR" dirty="0"/>
              <a:t> </a:t>
            </a:r>
            <a:endParaRPr dirty="0"/>
          </a:p>
        </p:txBody>
      </p:sp>
      <p:pic>
        <p:nvPicPr>
          <p:cNvPr id="9" name="Graphique 8" descr="Engrenage avec un remplissage uni">
            <a:extLst>
              <a:ext uri="{FF2B5EF4-FFF2-40B4-BE49-F238E27FC236}">
                <a16:creationId xmlns:a16="http://schemas.microsoft.com/office/drawing/2014/main" id="{75A81CB7-EBDF-4C41-A177-2D26D6F18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8308" y="36610"/>
            <a:ext cx="680065" cy="6800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561E2E-4FAB-41E6-BCA7-65A2E0C1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72" y="877382"/>
            <a:ext cx="5409263" cy="360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49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45;p17">
            <a:extLst>
              <a:ext uri="{FF2B5EF4-FFF2-40B4-BE49-F238E27FC236}">
                <a16:creationId xmlns:a16="http://schemas.microsoft.com/office/drawing/2014/main" id="{6B731237-B028-47D7-A800-2F5450E2389A}"/>
              </a:ext>
            </a:extLst>
          </p:cNvPr>
          <p:cNvSpPr/>
          <p:nvPr/>
        </p:nvSpPr>
        <p:spPr>
          <a:xfrm>
            <a:off x="6520696" y="114299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1" y="1"/>
                  <a:pt x="27607" y="515"/>
                  <a:pt x="26825" y="1496"/>
                </a:cubicBezTo>
                <a:lnTo>
                  <a:pt x="26349" y="2104"/>
                </a:lnTo>
                <a:cubicBezTo>
                  <a:pt x="24991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2" y="34810"/>
                </a:lnTo>
                <a:lnTo>
                  <a:pt x="26956" y="36572"/>
                </a:lnTo>
                <a:cubicBezTo>
                  <a:pt x="25241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1" y="44204"/>
                  <a:pt x="29873" y="44204"/>
                </a:cubicBezTo>
                <a:cubicBezTo>
                  <a:pt x="30731" y="44204"/>
                  <a:pt x="31597" y="43923"/>
                  <a:pt x="32326" y="43347"/>
                </a:cubicBezTo>
                <a:lnTo>
                  <a:pt x="54078" y="26107"/>
                </a:lnTo>
                <a:cubicBezTo>
                  <a:pt x="54519" y="25880"/>
                  <a:pt x="54912" y="25571"/>
                  <a:pt x="55245" y="25178"/>
                </a:cubicBezTo>
                <a:cubicBezTo>
                  <a:pt x="56210" y="24392"/>
                  <a:pt x="56698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0" y="18046"/>
                </a:cubicBezTo>
                <a:lnTo>
                  <a:pt x="32361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4949E7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178;p17">
            <a:extLst>
              <a:ext uri="{FF2B5EF4-FFF2-40B4-BE49-F238E27FC236}">
                <a16:creationId xmlns:a16="http://schemas.microsoft.com/office/drawing/2014/main" id="{28E39FF5-8501-4CC5-B253-DA6BC9199BCC}"/>
              </a:ext>
            </a:extLst>
          </p:cNvPr>
          <p:cNvSpPr/>
          <p:nvPr/>
        </p:nvSpPr>
        <p:spPr>
          <a:xfrm>
            <a:off x="5053189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565901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7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68" y="40394"/>
                  <a:pt x="26313" y="42109"/>
                </a:cubicBezTo>
                <a:lnTo>
                  <a:pt x="26790" y="42704"/>
                </a:lnTo>
                <a:cubicBezTo>
                  <a:pt x="27570" y="43690"/>
                  <a:pt x="28721" y="44204"/>
                  <a:pt x="29882" y="44204"/>
                </a:cubicBezTo>
                <a:cubicBezTo>
                  <a:pt x="30740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8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2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EC3A3B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050112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FCBD24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</a:t>
            </a: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43964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fr-FR" dirty="0"/>
              <a:t> </a:t>
            </a:r>
            <a:endParaRPr dirty="0"/>
          </a:p>
        </p:txBody>
      </p:sp>
      <p:pic>
        <p:nvPicPr>
          <p:cNvPr id="8" name="Graphique 7" descr="Liste de contrôle avec un remplissage uni">
            <a:extLst>
              <a:ext uri="{FF2B5EF4-FFF2-40B4-BE49-F238E27FC236}">
                <a16:creationId xmlns:a16="http://schemas.microsoft.com/office/drawing/2014/main" id="{48D6662A-2D26-4E4E-9F75-3DCCB5964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2008" y="123040"/>
            <a:ext cx="654548" cy="65454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9383A9F-1936-4F56-A21D-4D5D3FD2B80D}"/>
              </a:ext>
            </a:extLst>
          </p:cNvPr>
          <p:cNvSpPr txBox="1"/>
          <p:nvPr/>
        </p:nvSpPr>
        <p:spPr>
          <a:xfrm>
            <a:off x="2287815" y="1347865"/>
            <a:ext cx="4699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les systèmes de recommandation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et YouTube par exemple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17730BD-F925-4CD3-9A59-F16FB547DB20}"/>
              </a:ext>
            </a:extLst>
          </p:cNvPr>
          <p:cNvSpPr txBox="1"/>
          <p:nvPr/>
        </p:nvSpPr>
        <p:spPr>
          <a:xfrm>
            <a:off x="2287814" y="2472127"/>
            <a:ext cx="4699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Détection d'anomalie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fraude bancaire / spams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78E7FD-546A-43E1-95DA-553C05D68E0A}"/>
              </a:ext>
            </a:extLst>
          </p:cNvPr>
          <p:cNvSpPr txBox="1"/>
          <p:nvPr/>
        </p:nvSpPr>
        <p:spPr>
          <a:xfrm>
            <a:off x="2245711" y="3813747"/>
            <a:ext cx="4699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d'image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22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45;p17">
            <a:extLst>
              <a:ext uri="{FF2B5EF4-FFF2-40B4-BE49-F238E27FC236}">
                <a16:creationId xmlns:a16="http://schemas.microsoft.com/office/drawing/2014/main" id="{6B731237-B028-47D7-A800-2F5450E2389A}"/>
              </a:ext>
            </a:extLst>
          </p:cNvPr>
          <p:cNvSpPr/>
          <p:nvPr/>
        </p:nvSpPr>
        <p:spPr>
          <a:xfrm>
            <a:off x="6520696" y="114299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1" y="1"/>
                  <a:pt x="27607" y="515"/>
                  <a:pt x="26825" y="1496"/>
                </a:cubicBezTo>
                <a:lnTo>
                  <a:pt x="26349" y="2104"/>
                </a:lnTo>
                <a:cubicBezTo>
                  <a:pt x="24991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2" y="34810"/>
                </a:lnTo>
                <a:lnTo>
                  <a:pt x="26956" y="36572"/>
                </a:lnTo>
                <a:cubicBezTo>
                  <a:pt x="25241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1" y="44204"/>
                  <a:pt x="29873" y="44204"/>
                </a:cubicBezTo>
                <a:cubicBezTo>
                  <a:pt x="30731" y="44204"/>
                  <a:pt x="31597" y="43923"/>
                  <a:pt x="32326" y="43347"/>
                </a:cubicBezTo>
                <a:lnTo>
                  <a:pt x="54078" y="26107"/>
                </a:lnTo>
                <a:cubicBezTo>
                  <a:pt x="54519" y="25880"/>
                  <a:pt x="54912" y="25571"/>
                  <a:pt x="55245" y="25178"/>
                </a:cubicBezTo>
                <a:cubicBezTo>
                  <a:pt x="56210" y="24392"/>
                  <a:pt x="56698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0" y="18046"/>
                </a:cubicBezTo>
                <a:lnTo>
                  <a:pt x="32361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178;p17">
            <a:extLst>
              <a:ext uri="{FF2B5EF4-FFF2-40B4-BE49-F238E27FC236}">
                <a16:creationId xmlns:a16="http://schemas.microsoft.com/office/drawing/2014/main" id="{28E39FF5-8501-4CC5-B253-DA6BC9199BCC}"/>
              </a:ext>
            </a:extLst>
          </p:cNvPr>
          <p:cNvSpPr/>
          <p:nvPr/>
        </p:nvSpPr>
        <p:spPr>
          <a:xfrm>
            <a:off x="5053189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565901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7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68" y="40394"/>
                  <a:pt x="26313" y="42109"/>
                </a:cubicBezTo>
                <a:lnTo>
                  <a:pt x="26790" y="42704"/>
                </a:lnTo>
                <a:cubicBezTo>
                  <a:pt x="27570" y="43690"/>
                  <a:pt x="28721" y="44204"/>
                  <a:pt x="29882" y="44204"/>
                </a:cubicBezTo>
                <a:cubicBezTo>
                  <a:pt x="30740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8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2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EC3A3B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050112" y="123040"/>
            <a:ext cx="1601774" cy="507207"/>
          </a:xfrm>
          <a:custGeom>
            <a:avLst/>
            <a:gdLst/>
            <a:ahLst/>
            <a:cxnLst/>
            <a:rect l="l" t="t" r="r" b="b"/>
            <a:pathLst>
              <a:path w="56711" h="44204" extrusionOk="0">
                <a:moveTo>
                  <a:pt x="29934" y="1"/>
                </a:moveTo>
                <a:cubicBezTo>
                  <a:pt x="28768" y="1"/>
                  <a:pt x="27613" y="515"/>
                  <a:pt x="26838" y="1496"/>
                </a:cubicBezTo>
                <a:lnTo>
                  <a:pt x="26349" y="2104"/>
                </a:lnTo>
                <a:cubicBezTo>
                  <a:pt x="25004" y="3806"/>
                  <a:pt x="25278" y="6283"/>
                  <a:pt x="26992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1" y="11200"/>
                  <a:pt x="1" y="13343"/>
                </a:cubicBezTo>
                <a:lnTo>
                  <a:pt x="1" y="30929"/>
                </a:lnTo>
                <a:cubicBezTo>
                  <a:pt x="1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7" y="36572"/>
                </a:lnTo>
                <a:cubicBezTo>
                  <a:pt x="25254" y="37918"/>
                  <a:pt x="24968" y="40394"/>
                  <a:pt x="26314" y="42109"/>
                </a:cubicBezTo>
                <a:lnTo>
                  <a:pt x="26790" y="42704"/>
                </a:lnTo>
                <a:cubicBezTo>
                  <a:pt x="27571" y="43690"/>
                  <a:pt x="28722" y="44204"/>
                  <a:pt x="29885" y="44204"/>
                </a:cubicBezTo>
                <a:cubicBezTo>
                  <a:pt x="30744" y="44204"/>
                  <a:pt x="31610" y="43923"/>
                  <a:pt x="32338" y="43347"/>
                </a:cubicBezTo>
                <a:lnTo>
                  <a:pt x="54091" y="26107"/>
                </a:lnTo>
                <a:cubicBezTo>
                  <a:pt x="54520" y="25880"/>
                  <a:pt x="54924" y="25571"/>
                  <a:pt x="55258" y="25178"/>
                </a:cubicBezTo>
                <a:cubicBezTo>
                  <a:pt x="56222" y="24392"/>
                  <a:pt x="56710" y="23237"/>
                  <a:pt x="56698" y="22070"/>
                </a:cubicBezTo>
                <a:cubicBezTo>
                  <a:pt x="56710" y="20915"/>
                  <a:pt x="56222" y="19761"/>
                  <a:pt x="55270" y="18975"/>
                </a:cubicBezTo>
                <a:cubicBezTo>
                  <a:pt x="54924" y="18582"/>
                  <a:pt x="54531" y="18272"/>
                  <a:pt x="54103" y="18046"/>
                </a:cubicBezTo>
                <a:lnTo>
                  <a:pt x="32374" y="854"/>
                </a:lnTo>
                <a:cubicBezTo>
                  <a:pt x="31653" y="279"/>
                  <a:pt x="30790" y="1"/>
                  <a:pt x="29934" y="1"/>
                </a:cubicBezTo>
                <a:close/>
              </a:path>
            </a:pathLst>
          </a:custGeom>
          <a:solidFill>
            <a:srgbClr val="FCBD24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</a:t>
            </a: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43964" y="114300"/>
            <a:ext cx="1601747" cy="507207"/>
          </a:xfrm>
          <a:custGeom>
            <a:avLst/>
            <a:gdLst/>
            <a:ahLst/>
            <a:cxnLst/>
            <a:rect l="l" t="t" r="r" b="b"/>
            <a:pathLst>
              <a:path w="56710" h="44204" extrusionOk="0">
                <a:moveTo>
                  <a:pt x="29925" y="1"/>
                </a:moveTo>
                <a:cubicBezTo>
                  <a:pt x="28762" y="1"/>
                  <a:pt x="27608" y="515"/>
                  <a:pt x="26825" y="1496"/>
                </a:cubicBezTo>
                <a:lnTo>
                  <a:pt x="26349" y="2104"/>
                </a:lnTo>
                <a:cubicBezTo>
                  <a:pt x="24992" y="3806"/>
                  <a:pt x="25277" y="6283"/>
                  <a:pt x="26980" y="7640"/>
                </a:cubicBezTo>
                <a:lnTo>
                  <a:pt x="29290" y="9462"/>
                </a:lnTo>
                <a:lnTo>
                  <a:pt x="3882" y="9462"/>
                </a:lnTo>
                <a:cubicBezTo>
                  <a:pt x="1739" y="9462"/>
                  <a:pt x="0" y="11200"/>
                  <a:pt x="0" y="13343"/>
                </a:cubicBezTo>
                <a:lnTo>
                  <a:pt x="0" y="30929"/>
                </a:lnTo>
                <a:cubicBezTo>
                  <a:pt x="0" y="33072"/>
                  <a:pt x="1739" y="34810"/>
                  <a:pt x="3882" y="34810"/>
                </a:cubicBezTo>
                <a:lnTo>
                  <a:pt x="29183" y="34810"/>
                </a:lnTo>
                <a:lnTo>
                  <a:pt x="26956" y="36572"/>
                </a:lnTo>
                <a:cubicBezTo>
                  <a:pt x="25254" y="37918"/>
                  <a:pt x="24956" y="40394"/>
                  <a:pt x="26313" y="42109"/>
                </a:cubicBezTo>
                <a:lnTo>
                  <a:pt x="26789" y="42704"/>
                </a:lnTo>
                <a:cubicBezTo>
                  <a:pt x="27563" y="43690"/>
                  <a:pt x="28715" y="44204"/>
                  <a:pt x="29878" y="44204"/>
                </a:cubicBezTo>
                <a:cubicBezTo>
                  <a:pt x="30738" y="44204"/>
                  <a:pt x="31603" y="43923"/>
                  <a:pt x="32326" y="43347"/>
                </a:cubicBezTo>
                <a:lnTo>
                  <a:pt x="54091" y="26107"/>
                </a:lnTo>
                <a:cubicBezTo>
                  <a:pt x="54519" y="25880"/>
                  <a:pt x="54912" y="25571"/>
                  <a:pt x="55257" y="25178"/>
                </a:cubicBezTo>
                <a:cubicBezTo>
                  <a:pt x="56210" y="24392"/>
                  <a:pt x="56710" y="23237"/>
                  <a:pt x="56686" y="22070"/>
                </a:cubicBezTo>
                <a:cubicBezTo>
                  <a:pt x="56710" y="20915"/>
                  <a:pt x="56222" y="19761"/>
                  <a:pt x="55257" y="18975"/>
                </a:cubicBezTo>
                <a:cubicBezTo>
                  <a:pt x="54924" y="18582"/>
                  <a:pt x="54531" y="18272"/>
                  <a:pt x="54091" y="18046"/>
                </a:cubicBezTo>
                <a:lnTo>
                  <a:pt x="32362" y="854"/>
                </a:lnTo>
                <a:cubicBezTo>
                  <a:pt x="31640" y="279"/>
                  <a:pt x="30780" y="1"/>
                  <a:pt x="29925" y="1"/>
                </a:cubicBezTo>
                <a:close/>
              </a:path>
            </a:pathLst>
          </a:custGeom>
          <a:solidFill>
            <a:srgbClr val="5EB2FC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fr-FR" dirty="0"/>
              <a:t> </a:t>
            </a:r>
            <a:endParaRPr dirty="0"/>
          </a:p>
        </p:txBody>
      </p:sp>
      <p:pic>
        <p:nvPicPr>
          <p:cNvPr id="9" name="Graphique 8" descr="Flèche en cercle avec un remplissage uni">
            <a:extLst>
              <a:ext uri="{FF2B5EF4-FFF2-40B4-BE49-F238E27FC236}">
                <a16:creationId xmlns:a16="http://schemas.microsoft.com/office/drawing/2014/main" id="{D8C61AAB-8E1A-4150-B064-FC7D30BB8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1740" y="9500"/>
            <a:ext cx="734286" cy="734286"/>
          </a:xfrm>
          <a:prstGeom prst="rect">
            <a:avLst/>
          </a:prstGeom>
        </p:spPr>
      </p:pic>
      <p:grpSp>
        <p:nvGrpSpPr>
          <p:cNvPr id="14" name="Google Shape;189;p18">
            <a:extLst>
              <a:ext uri="{FF2B5EF4-FFF2-40B4-BE49-F238E27FC236}">
                <a16:creationId xmlns:a16="http://schemas.microsoft.com/office/drawing/2014/main" id="{A6AD3ABF-C7C6-4D3B-97B7-8B4ED7BE2670}"/>
              </a:ext>
            </a:extLst>
          </p:cNvPr>
          <p:cNvGrpSpPr/>
          <p:nvPr/>
        </p:nvGrpSpPr>
        <p:grpSpPr>
          <a:xfrm>
            <a:off x="116373" y="751517"/>
            <a:ext cx="2635535" cy="1073465"/>
            <a:chOff x="1258163" y="1712947"/>
            <a:chExt cx="2635535" cy="1073465"/>
          </a:xfrm>
        </p:grpSpPr>
        <p:sp>
          <p:nvSpPr>
            <p:cNvPr id="15" name="Google Shape;190;p18">
              <a:extLst>
                <a:ext uri="{FF2B5EF4-FFF2-40B4-BE49-F238E27FC236}">
                  <a16:creationId xmlns:a16="http://schemas.microsoft.com/office/drawing/2014/main" id="{D4972EC5-9C91-4546-B2DA-9AFE8FC1FFE0}"/>
                </a:ext>
              </a:extLst>
            </p:cNvPr>
            <p:cNvSpPr/>
            <p:nvPr/>
          </p:nvSpPr>
          <p:spPr>
            <a:xfrm rot="-5400000">
              <a:off x="2103263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1;p18">
              <a:extLst>
                <a:ext uri="{FF2B5EF4-FFF2-40B4-BE49-F238E27FC236}">
                  <a16:creationId xmlns:a16="http://schemas.microsoft.com/office/drawing/2014/main" id="{5CF54297-DF81-466C-A262-EE181010B6DD}"/>
                </a:ext>
              </a:extLst>
            </p:cNvPr>
            <p:cNvSpPr txBox="1"/>
            <p:nvPr/>
          </p:nvSpPr>
          <p:spPr>
            <a:xfrm>
              <a:off x="1387563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 err="1">
                  <a:solidFill>
                    <a:srgbClr val="FFFFFF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KMeans</a:t>
              </a:r>
              <a:b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K-moyenne/mediane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Google Shape;192;p18">
              <a:extLst>
                <a:ext uri="{FF2B5EF4-FFF2-40B4-BE49-F238E27FC236}">
                  <a16:creationId xmlns:a16="http://schemas.microsoft.com/office/drawing/2014/main" id="{5A558C71-EAA6-4B9B-BB1F-79E73678A7AF}"/>
                </a:ext>
              </a:extLst>
            </p:cNvPr>
            <p:cNvSpPr txBox="1"/>
            <p:nvPr/>
          </p:nvSpPr>
          <p:spPr>
            <a:xfrm>
              <a:off x="3127068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" name="Google Shape;193;p18">
              <a:extLst>
                <a:ext uri="{FF2B5EF4-FFF2-40B4-BE49-F238E27FC236}">
                  <a16:creationId xmlns:a16="http://schemas.microsoft.com/office/drawing/2014/main" id="{DA84C8B4-CA0D-453C-B7D0-ECDF1305FD53}"/>
                </a:ext>
              </a:extLst>
            </p:cNvPr>
            <p:cNvGrpSpPr/>
            <p:nvPr/>
          </p:nvGrpSpPr>
          <p:grpSpPr>
            <a:xfrm>
              <a:off x="3262250" y="1712947"/>
              <a:ext cx="631448" cy="1073465"/>
              <a:chOff x="3262250" y="1712947"/>
              <a:chExt cx="631448" cy="1073465"/>
            </a:xfrm>
          </p:grpSpPr>
          <p:sp>
            <p:nvSpPr>
              <p:cNvPr id="19" name="Google Shape;194;p18">
                <a:extLst>
                  <a:ext uri="{FF2B5EF4-FFF2-40B4-BE49-F238E27FC236}">
                    <a16:creationId xmlns:a16="http://schemas.microsoft.com/office/drawing/2014/main" id="{D0168B59-B5A1-4573-A87B-77D921661093}"/>
                  </a:ext>
                </a:extLst>
              </p:cNvPr>
              <p:cNvSpPr/>
              <p:nvPr/>
            </p:nvSpPr>
            <p:spPr>
              <a:xfrm rot="-5400000">
                <a:off x="3146823" y="1962184"/>
                <a:ext cx="996112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95;p18">
                <a:extLst>
                  <a:ext uri="{FF2B5EF4-FFF2-40B4-BE49-F238E27FC236}">
                    <a16:creationId xmlns:a16="http://schemas.microsoft.com/office/drawing/2014/main" id="{4F19D05D-5EC5-456B-BAF9-439E9896E006}"/>
                  </a:ext>
                </a:extLst>
              </p:cNvPr>
              <p:cNvSpPr/>
              <p:nvPr/>
            </p:nvSpPr>
            <p:spPr>
              <a:xfrm rot="-5400000">
                <a:off x="3251750" y="2642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" name="Google Shape;196;p18">
            <a:extLst>
              <a:ext uri="{FF2B5EF4-FFF2-40B4-BE49-F238E27FC236}">
                <a16:creationId xmlns:a16="http://schemas.microsoft.com/office/drawing/2014/main" id="{C91BDF62-D71D-4EDC-9406-0024032565C7}"/>
              </a:ext>
            </a:extLst>
          </p:cNvPr>
          <p:cNvGrpSpPr/>
          <p:nvPr/>
        </p:nvGrpSpPr>
        <p:grpSpPr>
          <a:xfrm>
            <a:off x="1417585" y="1747534"/>
            <a:ext cx="2627713" cy="1073448"/>
            <a:chOff x="2559375" y="2708964"/>
            <a:chExt cx="2627713" cy="1073448"/>
          </a:xfrm>
        </p:grpSpPr>
        <p:sp>
          <p:nvSpPr>
            <p:cNvPr id="22" name="Google Shape;197;p18">
              <a:extLst>
                <a:ext uri="{FF2B5EF4-FFF2-40B4-BE49-F238E27FC236}">
                  <a16:creationId xmlns:a16="http://schemas.microsoft.com/office/drawing/2014/main" id="{AD7658F0-E5EA-48BA-8A20-37458946E53C}"/>
                </a:ext>
              </a:extLst>
            </p:cNvPr>
            <p:cNvSpPr/>
            <p:nvPr/>
          </p:nvSpPr>
          <p:spPr>
            <a:xfrm rot="-5400000">
              <a:off x="3556888" y="1969366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8">
              <a:extLst>
                <a:ext uri="{FF2B5EF4-FFF2-40B4-BE49-F238E27FC236}">
                  <a16:creationId xmlns:a16="http://schemas.microsoft.com/office/drawing/2014/main" id="{2830E481-29E1-48E7-AA3D-B2540A817EB2}"/>
                </a:ext>
              </a:extLst>
            </p:cNvPr>
            <p:cNvSpPr txBox="1"/>
            <p:nvPr/>
          </p:nvSpPr>
          <p:spPr>
            <a:xfrm>
              <a:off x="337258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FFFFFF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OPTICS</a:t>
              </a:r>
              <a:endParaRPr sz="18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24" name="Google Shape;199;p18">
              <a:extLst>
                <a:ext uri="{FF2B5EF4-FFF2-40B4-BE49-F238E27FC236}">
                  <a16:creationId xmlns:a16="http://schemas.microsoft.com/office/drawing/2014/main" id="{5E7B58AF-9942-4CA8-B90F-098B38768C23}"/>
                </a:ext>
              </a:extLst>
            </p:cNvPr>
            <p:cNvSpPr txBox="1"/>
            <p:nvPr/>
          </p:nvSpPr>
          <p:spPr>
            <a:xfrm>
              <a:off x="284119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5" name="Google Shape;200;p18">
              <a:extLst>
                <a:ext uri="{FF2B5EF4-FFF2-40B4-BE49-F238E27FC236}">
                  <a16:creationId xmlns:a16="http://schemas.microsoft.com/office/drawing/2014/main" id="{E6DE6E40-7E67-4B76-9016-E307D41BD269}"/>
                </a:ext>
              </a:extLst>
            </p:cNvPr>
            <p:cNvGrpSpPr/>
            <p:nvPr/>
          </p:nvGrpSpPr>
          <p:grpSpPr>
            <a:xfrm>
              <a:off x="2559375" y="2708964"/>
              <a:ext cx="632175" cy="1073448"/>
              <a:chOff x="2559375" y="2708964"/>
              <a:chExt cx="632175" cy="1073448"/>
            </a:xfrm>
          </p:grpSpPr>
          <p:sp>
            <p:nvSpPr>
              <p:cNvPr id="26" name="Google Shape;201;p18">
                <a:extLst>
                  <a:ext uri="{FF2B5EF4-FFF2-40B4-BE49-F238E27FC236}">
                    <a16:creationId xmlns:a16="http://schemas.microsoft.com/office/drawing/2014/main" id="{20D698D6-5BDD-4125-87F7-D7E2DF06DE26}"/>
                  </a:ext>
                </a:extLst>
              </p:cNvPr>
              <p:cNvSpPr/>
              <p:nvPr/>
            </p:nvSpPr>
            <p:spPr>
              <a:xfrm rot="-5400000">
                <a:off x="2310523" y="2957816"/>
                <a:ext cx="996089" cy="498385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02;p18">
                <a:extLst>
                  <a:ext uri="{FF2B5EF4-FFF2-40B4-BE49-F238E27FC236}">
                    <a16:creationId xmlns:a16="http://schemas.microsoft.com/office/drawing/2014/main" id="{FCBAD8F2-37B4-4C0A-AA70-E8A6F56C1861}"/>
                  </a:ext>
                </a:extLst>
              </p:cNvPr>
              <p:cNvSpPr/>
              <p:nvPr/>
            </p:nvSpPr>
            <p:spPr>
              <a:xfrm rot="5400000">
                <a:off x="3047250" y="3638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Google Shape;203;p18">
            <a:extLst>
              <a:ext uri="{FF2B5EF4-FFF2-40B4-BE49-F238E27FC236}">
                <a16:creationId xmlns:a16="http://schemas.microsoft.com/office/drawing/2014/main" id="{251E92DD-5E73-4739-A23C-F95E11295AB2}"/>
              </a:ext>
            </a:extLst>
          </p:cNvPr>
          <p:cNvGrpSpPr/>
          <p:nvPr/>
        </p:nvGrpSpPr>
        <p:grpSpPr>
          <a:xfrm>
            <a:off x="4268735" y="1747534"/>
            <a:ext cx="2627713" cy="1073448"/>
            <a:chOff x="5410525" y="2708964"/>
            <a:chExt cx="2627713" cy="1073448"/>
          </a:xfrm>
        </p:grpSpPr>
        <p:sp>
          <p:nvSpPr>
            <p:cNvPr id="29" name="Google Shape;204;p18">
              <a:extLst>
                <a:ext uri="{FF2B5EF4-FFF2-40B4-BE49-F238E27FC236}">
                  <a16:creationId xmlns:a16="http://schemas.microsoft.com/office/drawing/2014/main" id="{5970F363-5C35-4110-AD1B-5EFE9C860686}"/>
                </a:ext>
              </a:extLst>
            </p:cNvPr>
            <p:cNvSpPr/>
            <p:nvPr/>
          </p:nvSpPr>
          <p:spPr>
            <a:xfrm rot="-5400000">
              <a:off x="6408038" y="1969366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;p18">
              <a:extLst>
                <a:ext uri="{FF2B5EF4-FFF2-40B4-BE49-F238E27FC236}">
                  <a16:creationId xmlns:a16="http://schemas.microsoft.com/office/drawing/2014/main" id="{30D06E04-1F33-4B36-A86A-9F7848B146B0}"/>
                </a:ext>
              </a:extLst>
            </p:cNvPr>
            <p:cNvSpPr txBox="1"/>
            <p:nvPr/>
          </p:nvSpPr>
          <p:spPr>
            <a:xfrm>
              <a:off x="622373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FFFFFF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BIRCH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206;p18">
              <a:extLst>
                <a:ext uri="{FF2B5EF4-FFF2-40B4-BE49-F238E27FC236}">
                  <a16:creationId xmlns:a16="http://schemas.microsoft.com/office/drawing/2014/main" id="{67D05279-EE82-49BE-9106-3E2F6E1777AD}"/>
                </a:ext>
              </a:extLst>
            </p:cNvPr>
            <p:cNvSpPr txBox="1"/>
            <p:nvPr/>
          </p:nvSpPr>
          <p:spPr>
            <a:xfrm>
              <a:off x="569234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2" name="Google Shape;207;p18">
              <a:extLst>
                <a:ext uri="{FF2B5EF4-FFF2-40B4-BE49-F238E27FC236}">
                  <a16:creationId xmlns:a16="http://schemas.microsoft.com/office/drawing/2014/main" id="{8B72B7C8-5F76-4070-9609-394987E8D066}"/>
                </a:ext>
              </a:extLst>
            </p:cNvPr>
            <p:cNvGrpSpPr/>
            <p:nvPr/>
          </p:nvGrpSpPr>
          <p:grpSpPr>
            <a:xfrm>
              <a:off x="5410525" y="2708964"/>
              <a:ext cx="632175" cy="1073448"/>
              <a:chOff x="5410525" y="2708964"/>
              <a:chExt cx="632175" cy="1073448"/>
            </a:xfrm>
          </p:grpSpPr>
          <p:sp>
            <p:nvSpPr>
              <p:cNvPr id="33" name="Google Shape;208;p18">
                <a:extLst>
                  <a:ext uri="{FF2B5EF4-FFF2-40B4-BE49-F238E27FC236}">
                    <a16:creationId xmlns:a16="http://schemas.microsoft.com/office/drawing/2014/main" id="{BC558F12-44BE-4C9B-AFD3-4967DEDC176A}"/>
                  </a:ext>
                </a:extLst>
              </p:cNvPr>
              <p:cNvSpPr/>
              <p:nvPr/>
            </p:nvSpPr>
            <p:spPr>
              <a:xfrm rot="-5400000">
                <a:off x="5161673" y="2957816"/>
                <a:ext cx="996089" cy="498385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6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09;p18">
                <a:extLst>
                  <a:ext uri="{FF2B5EF4-FFF2-40B4-BE49-F238E27FC236}">
                    <a16:creationId xmlns:a16="http://schemas.microsoft.com/office/drawing/2014/main" id="{54B3610D-F609-4525-A20D-3F3BD70AB43F}"/>
                  </a:ext>
                </a:extLst>
              </p:cNvPr>
              <p:cNvSpPr/>
              <p:nvPr/>
            </p:nvSpPr>
            <p:spPr>
              <a:xfrm rot="5400000">
                <a:off x="5898400" y="3638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" name="Google Shape;210;p18">
            <a:extLst>
              <a:ext uri="{FF2B5EF4-FFF2-40B4-BE49-F238E27FC236}">
                <a16:creationId xmlns:a16="http://schemas.microsoft.com/office/drawing/2014/main" id="{4EF0B0BD-004F-4D64-87AD-9F4CF2EFBC3E}"/>
              </a:ext>
            </a:extLst>
          </p:cNvPr>
          <p:cNvGrpSpPr/>
          <p:nvPr/>
        </p:nvGrpSpPr>
        <p:grpSpPr>
          <a:xfrm>
            <a:off x="2955698" y="751517"/>
            <a:ext cx="2635535" cy="1073465"/>
            <a:chOff x="4097488" y="1712947"/>
            <a:chExt cx="2635535" cy="1073465"/>
          </a:xfrm>
        </p:grpSpPr>
        <p:sp>
          <p:nvSpPr>
            <p:cNvPr id="36" name="Google Shape;211;p18">
              <a:extLst>
                <a:ext uri="{FF2B5EF4-FFF2-40B4-BE49-F238E27FC236}">
                  <a16:creationId xmlns:a16="http://schemas.microsoft.com/office/drawing/2014/main" id="{9152D4A9-2A98-4DFA-BFA7-B8AAB86795EC}"/>
                </a:ext>
              </a:extLst>
            </p:cNvPr>
            <p:cNvSpPr/>
            <p:nvPr/>
          </p:nvSpPr>
          <p:spPr>
            <a:xfrm rot="-5400000">
              <a:off x="4942588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2;p18">
              <a:extLst>
                <a:ext uri="{FF2B5EF4-FFF2-40B4-BE49-F238E27FC236}">
                  <a16:creationId xmlns:a16="http://schemas.microsoft.com/office/drawing/2014/main" id="{5879E577-1D24-413B-8385-4A5E72F2010A}"/>
                </a:ext>
              </a:extLst>
            </p:cNvPr>
            <p:cNvSpPr txBox="1"/>
            <p:nvPr/>
          </p:nvSpPr>
          <p:spPr>
            <a:xfrm>
              <a:off x="4226888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Fira Sans Extra Condensed Medium"/>
                </a:rPr>
                <a:t>hiérarchique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Google Shape;213;p18">
              <a:extLst>
                <a:ext uri="{FF2B5EF4-FFF2-40B4-BE49-F238E27FC236}">
                  <a16:creationId xmlns:a16="http://schemas.microsoft.com/office/drawing/2014/main" id="{17CE9DA7-223A-4EA7-BE6F-B6F45A01EFE6}"/>
                </a:ext>
              </a:extLst>
            </p:cNvPr>
            <p:cNvSpPr txBox="1"/>
            <p:nvPr/>
          </p:nvSpPr>
          <p:spPr>
            <a:xfrm>
              <a:off x="5966393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9" name="Google Shape;214;p18">
              <a:extLst>
                <a:ext uri="{FF2B5EF4-FFF2-40B4-BE49-F238E27FC236}">
                  <a16:creationId xmlns:a16="http://schemas.microsoft.com/office/drawing/2014/main" id="{EAF33825-257E-4AEB-9794-71DACF6318D2}"/>
                </a:ext>
              </a:extLst>
            </p:cNvPr>
            <p:cNvGrpSpPr/>
            <p:nvPr/>
          </p:nvGrpSpPr>
          <p:grpSpPr>
            <a:xfrm>
              <a:off x="6101575" y="1712947"/>
              <a:ext cx="631448" cy="1073465"/>
              <a:chOff x="6101575" y="1712947"/>
              <a:chExt cx="631448" cy="1073465"/>
            </a:xfrm>
          </p:grpSpPr>
          <p:sp>
            <p:nvSpPr>
              <p:cNvPr id="40" name="Google Shape;215;p18">
                <a:extLst>
                  <a:ext uri="{FF2B5EF4-FFF2-40B4-BE49-F238E27FC236}">
                    <a16:creationId xmlns:a16="http://schemas.microsoft.com/office/drawing/2014/main" id="{4CCBB4C9-88BE-4263-B353-A9F940FAAE2D}"/>
                  </a:ext>
                </a:extLst>
              </p:cNvPr>
              <p:cNvSpPr/>
              <p:nvPr/>
            </p:nvSpPr>
            <p:spPr>
              <a:xfrm rot="-5400000">
                <a:off x="5986148" y="1962184"/>
                <a:ext cx="996112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chemeClr val="accent2"/>
              </a:solidFill>
              <a:ln w="28575" cap="rnd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16;p18">
                <a:extLst>
                  <a:ext uri="{FF2B5EF4-FFF2-40B4-BE49-F238E27FC236}">
                    <a16:creationId xmlns:a16="http://schemas.microsoft.com/office/drawing/2014/main" id="{B508DEDD-6423-4449-BA2C-8DE4455F3BEA}"/>
                  </a:ext>
                </a:extLst>
              </p:cNvPr>
              <p:cNvSpPr/>
              <p:nvPr/>
            </p:nvSpPr>
            <p:spPr>
              <a:xfrm rot="-5400000">
                <a:off x="6091075" y="2642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" name="Google Shape;189;p18">
            <a:extLst>
              <a:ext uri="{FF2B5EF4-FFF2-40B4-BE49-F238E27FC236}">
                <a16:creationId xmlns:a16="http://schemas.microsoft.com/office/drawing/2014/main" id="{A955AEA8-E22E-424D-915C-C1F0FF33F278}"/>
              </a:ext>
            </a:extLst>
          </p:cNvPr>
          <p:cNvGrpSpPr/>
          <p:nvPr/>
        </p:nvGrpSpPr>
        <p:grpSpPr>
          <a:xfrm>
            <a:off x="2176402" y="2921374"/>
            <a:ext cx="2635536" cy="1073465"/>
            <a:chOff x="1258162" y="1712947"/>
            <a:chExt cx="2635536" cy="1073465"/>
          </a:xfrm>
        </p:grpSpPr>
        <p:sp>
          <p:nvSpPr>
            <p:cNvPr id="43" name="Google Shape;190;p18">
              <a:extLst>
                <a:ext uri="{FF2B5EF4-FFF2-40B4-BE49-F238E27FC236}">
                  <a16:creationId xmlns:a16="http://schemas.microsoft.com/office/drawing/2014/main" id="{BC30D3E9-AE92-4F23-87F4-49F06138E541}"/>
                </a:ext>
              </a:extLst>
            </p:cNvPr>
            <p:cNvSpPr/>
            <p:nvPr/>
          </p:nvSpPr>
          <p:spPr>
            <a:xfrm rot="-5400000">
              <a:off x="2103263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1;p18">
              <a:extLst>
                <a:ext uri="{FF2B5EF4-FFF2-40B4-BE49-F238E27FC236}">
                  <a16:creationId xmlns:a16="http://schemas.microsoft.com/office/drawing/2014/main" id="{B3A4C573-51C7-4CFC-BC30-C8A84B703080}"/>
                </a:ext>
              </a:extLst>
            </p:cNvPr>
            <p:cNvSpPr txBox="1"/>
            <p:nvPr/>
          </p:nvSpPr>
          <p:spPr>
            <a:xfrm>
              <a:off x="1258162" y="1931990"/>
              <a:ext cx="1974737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rgbClr val="FFFFFF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Spectral Clustering</a:t>
              </a:r>
              <a:endParaRPr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45" name="Google Shape;192;p18">
              <a:extLst>
                <a:ext uri="{FF2B5EF4-FFF2-40B4-BE49-F238E27FC236}">
                  <a16:creationId xmlns:a16="http://schemas.microsoft.com/office/drawing/2014/main" id="{26033932-D45C-44A9-8CA7-56E6B984F44F}"/>
                </a:ext>
              </a:extLst>
            </p:cNvPr>
            <p:cNvSpPr txBox="1"/>
            <p:nvPr/>
          </p:nvSpPr>
          <p:spPr>
            <a:xfrm>
              <a:off x="3127068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6" name="Google Shape;193;p18">
              <a:extLst>
                <a:ext uri="{FF2B5EF4-FFF2-40B4-BE49-F238E27FC236}">
                  <a16:creationId xmlns:a16="http://schemas.microsoft.com/office/drawing/2014/main" id="{B39EFEF5-4A09-4485-9BCD-208A4C7F5D74}"/>
                </a:ext>
              </a:extLst>
            </p:cNvPr>
            <p:cNvGrpSpPr/>
            <p:nvPr/>
          </p:nvGrpSpPr>
          <p:grpSpPr>
            <a:xfrm>
              <a:off x="3262250" y="1712947"/>
              <a:ext cx="631448" cy="1073465"/>
              <a:chOff x="3262250" y="1712947"/>
              <a:chExt cx="631448" cy="1073465"/>
            </a:xfrm>
          </p:grpSpPr>
          <p:sp>
            <p:nvSpPr>
              <p:cNvPr id="47" name="Google Shape;194;p18">
                <a:extLst>
                  <a:ext uri="{FF2B5EF4-FFF2-40B4-BE49-F238E27FC236}">
                    <a16:creationId xmlns:a16="http://schemas.microsoft.com/office/drawing/2014/main" id="{C64CCB84-C704-41DC-B8A7-61DC8E1932CB}"/>
                  </a:ext>
                </a:extLst>
              </p:cNvPr>
              <p:cNvSpPr/>
              <p:nvPr/>
            </p:nvSpPr>
            <p:spPr>
              <a:xfrm rot="-5400000">
                <a:off x="3146823" y="1962184"/>
                <a:ext cx="996112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95;p18">
                <a:extLst>
                  <a:ext uri="{FF2B5EF4-FFF2-40B4-BE49-F238E27FC236}">
                    <a16:creationId xmlns:a16="http://schemas.microsoft.com/office/drawing/2014/main" id="{A21DDC3B-1201-406C-B987-916BB43E1A01}"/>
                  </a:ext>
                </a:extLst>
              </p:cNvPr>
              <p:cNvSpPr/>
              <p:nvPr/>
            </p:nvSpPr>
            <p:spPr>
              <a:xfrm rot="-5400000">
                <a:off x="3251750" y="2642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196;p18">
            <a:extLst>
              <a:ext uri="{FF2B5EF4-FFF2-40B4-BE49-F238E27FC236}">
                <a16:creationId xmlns:a16="http://schemas.microsoft.com/office/drawing/2014/main" id="{0933785B-A841-4837-9B06-45EE774735B3}"/>
              </a:ext>
            </a:extLst>
          </p:cNvPr>
          <p:cNvGrpSpPr/>
          <p:nvPr/>
        </p:nvGrpSpPr>
        <p:grpSpPr>
          <a:xfrm>
            <a:off x="3477615" y="3917391"/>
            <a:ext cx="2653709" cy="1073448"/>
            <a:chOff x="2559375" y="2708964"/>
            <a:chExt cx="2653709" cy="1073448"/>
          </a:xfrm>
        </p:grpSpPr>
        <p:sp>
          <p:nvSpPr>
            <p:cNvPr id="50" name="Google Shape;197;p18">
              <a:extLst>
                <a:ext uri="{FF2B5EF4-FFF2-40B4-BE49-F238E27FC236}">
                  <a16:creationId xmlns:a16="http://schemas.microsoft.com/office/drawing/2014/main" id="{848A64DE-119B-47ED-A0D7-FEFE6787E9A6}"/>
                </a:ext>
              </a:extLst>
            </p:cNvPr>
            <p:cNvSpPr/>
            <p:nvPr/>
          </p:nvSpPr>
          <p:spPr>
            <a:xfrm rot="-5400000">
              <a:off x="3556888" y="1969366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8;p18">
              <a:extLst>
                <a:ext uri="{FF2B5EF4-FFF2-40B4-BE49-F238E27FC236}">
                  <a16:creationId xmlns:a16="http://schemas.microsoft.com/office/drawing/2014/main" id="{EFB76ABC-1989-4EF3-A5B1-390D9A46553A}"/>
                </a:ext>
              </a:extLst>
            </p:cNvPr>
            <p:cNvSpPr txBox="1"/>
            <p:nvPr/>
          </p:nvSpPr>
          <p:spPr>
            <a:xfrm>
              <a:off x="3246171" y="2939266"/>
              <a:ext cx="1966913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solidFill>
                    <a:srgbClr val="FFFFFF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Mixture of </a:t>
              </a:r>
              <a:r>
                <a:rPr lang="fr-FR" sz="1600" dirty="0" err="1">
                  <a:solidFill>
                    <a:srgbClr val="FFFFFF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Gaussians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" name="Google Shape;199;p18">
              <a:extLst>
                <a:ext uri="{FF2B5EF4-FFF2-40B4-BE49-F238E27FC236}">
                  <a16:creationId xmlns:a16="http://schemas.microsoft.com/office/drawing/2014/main" id="{3A2ADC7E-4ABE-4B6D-9422-F398FCE596CF}"/>
                </a:ext>
              </a:extLst>
            </p:cNvPr>
            <p:cNvSpPr txBox="1"/>
            <p:nvPr/>
          </p:nvSpPr>
          <p:spPr>
            <a:xfrm>
              <a:off x="284119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3" name="Google Shape;200;p18">
              <a:extLst>
                <a:ext uri="{FF2B5EF4-FFF2-40B4-BE49-F238E27FC236}">
                  <a16:creationId xmlns:a16="http://schemas.microsoft.com/office/drawing/2014/main" id="{2437AE03-291C-4C81-8BA3-912A4FBA6D88}"/>
                </a:ext>
              </a:extLst>
            </p:cNvPr>
            <p:cNvGrpSpPr/>
            <p:nvPr/>
          </p:nvGrpSpPr>
          <p:grpSpPr>
            <a:xfrm>
              <a:off x="2559375" y="2708964"/>
              <a:ext cx="632175" cy="1073448"/>
              <a:chOff x="2559375" y="2708964"/>
              <a:chExt cx="632175" cy="1073448"/>
            </a:xfrm>
          </p:grpSpPr>
          <p:sp>
            <p:nvSpPr>
              <p:cNvPr id="54" name="Google Shape;201;p18">
                <a:extLst>
                  <a:ext uri="{FF2B5EF4-FFF2-40B4-BE49-F238E27FC236}">
                    <a16:creationId xmlns:a16="http://schemas.microsoft.com/office/drawing/2014/main" id="{96A0B647-510C-4AF4-8464-27D6EF8ABD7A}"/>
                  </a:ext>
                </a:extLst>
              </p:cNvPr>
              <p:cNvSpPr/>
              <p:nvPr/>
            </p:nvSpPr>
            <p:spPr>
              <a:xfrm rot="-5400000">
                <a:off x="2310523" y="2957816"/>
                <a:ext cx="996089" cy="498385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02;p18">
                <a:extLst>
                  <a:ext uri="{FF2B5EF4-FFF2-40B4-BE49-F238E27FC236}">
                    <a16:creationId xmlns:a16="http://schemas.microsoft.com/office/drawing/2014/main" id="{AC4CE34E-1C63-49D8-BD44-AF4602963745}"/>
                  </a:ext>
                </a:extLst>
              </p:cNvPr>
              <p:cNvSpPr/>
              <p:nvPr/>
            </p:nvSpPr>
            <p:spPr>
              <a:xfrm rot="5400000">
                <a:off x="3047250" y="3638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" name="Google Shape;203;p18">
            <a:extLst>
              <a:ext uri="{FF2B5EF4-FFF2-40B4-BE49-F238E27FC236}">
                <a16:creationId xmlns:a16="http://schemas.microsoft.com/office/drawing/2014/main" id="{AF9FC472-4ED5-4709-9E88-270039AC043D}"/>
              </a:ext>
            </a:extLst>
          </p:cNvPr>
          <p:cNvGrpSpPr/>
          <p:nvPr/>
        </p:nvGrpSpPr>
        <p:grpSpPr>
          <a:xfrm>
            <a:off x="6328765" y="3917391"/>
            <a:ext cx="2627713" cy="1073448"/>
            <a:chOff x="5410525" y="2708964"/>
            <a:chExt cx="2627713" cy="1073448"/>
          </a:xfrm>
        </p:grpSpPr>
        <p:sp>
          <p:nvSpPr>
            <p:cNvPr id="57" name="Google Shape;204;p18">
              <a:extLst>
                <a:ext uri="{FF2B5EF4-FFF2-40B4-BE49-F238E27FC236}">
                  <a16:creationId xmlns:a16="http://schemas.microsoft.com/office/drawing/2014/main" id="{037D5419-A4AE-473C-89A1-13E3C8759067}"/>
                </a:ext>
              </a:extLst>
            </p:cNvPr>
            <p:cNvSpPr/>
            <p:nvPr/>
          </p:nvSpPr>
          <p:spPr>
            <a:xfrm rot="-5400000">
              <a:off x="6408038" y="1969366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5;p18">
              <a:extLst>
                <a:ext uri="{FF2B5EF4-FFF2-40B4-BE49-F238E27FC236}">
                  <a16:creationId xmlns:a16="http://schemas.microsoft.com/office/drawing/2014/main" id="{5F6D3139-AB07-4654-9A59-00F8337DFBD3}"/>
                </a:ext>
              </a:extLst>
            </p:cNvPr>
            <p:cNvSpPr txBox="1"/>
            <p:nvPr/>
          </p:nvSpPr>
          <p:spPr>
            <a:xfrm>
              <a:off x="622373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FFFFFF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DBSCAN</a:t>
              </a:r>
              <a:endParaRPr sz="1200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59" name="Google Shape;206;p18">
              <a:extLst>
                <a:ext uri="{FF2B5EF4-FFF2-40B4-BE49-F238E27FC236}">
                  <a16:creationId xmlns:a16="http://schemas.microsoft.com/office/drawing/2014/main" id="{57CA494E-50C6-4E56-9852-12A706073FAA}"/>
                </a:ext>
              </a:extLst>
            </p:cNvPr>
            <p:cNvSpPr txBox="1"/>
            <p:nvPr/>
          </p:nvSpPr>
          <p:spPr>
            <a:xfrm>
              <a:off x="569234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0" name="Google Shape;207;p18">
              <a:extLst>
                <a:ext uri="{FF2B5EF4-FFF2-40B4-BE49-F238E27FC236}">
                  <a16:creationId xmlns:a16="http://schemas.microsoft.com/office/drawing/2014/main" id="{90BEDC83-BC50-435A-A067-E6907A56F1EE}"/>
                </a:ext>
              </a:extLst>
            </p:cNvPr>
            <p:cNvGrpSpPr/>
            <p:nvPr/>
          </p:nvGrpSpPr>
          <p:grpSpPr>
            <a:xfrm>
              <a:off x="5410525" y="2708964"/>
              <a:ext cx="632175" cy="1073448"/>
              <a:chOff x="5410525" y="2708964"/>
              <a:chExt cx="632175" cy="1073448"/>
            </a:xfrm>
          </p:grpSpPr>
          <p:sp>
            <p:nvSpPr>
              <p:cNvPr id="61" name="Google Shape;208;p18">
                <a:extLst>
                  <a:ext uri="{FF2B5EF4-FFF2-40B4-BE49-F238E27FC236}">
                    <a16:creationId xmlns:a16="http://schemas.microsoft.com/office/drawing/2014/main" id="{8EF0554C-CC52-4102-A709-030286A7FA6C}"/>
                  </a:ext>
                </a:extLst>
              </p:cNvPr>
              <p:cNvSpPr/>
              <p:nvPr/>
            </p:nvSpPr>
            <p:spPr>
              <a:xfrm rot="-5400000">
                <a:off x="5161673" y="2957816"/>
                <a:ext cx="996089" cy="498385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6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09;p18">
                <a:extLst>
                  <a:ext uri="{FF2B5EF4-FFF2-40B4-BE49-F238E27FC236}">
                    <a16:creationId xmlns:a16="http://schemas.microsoft.com/office/drawing/2014/main" id="{77105CE4-04FA-49A6-90B3-8F9E8A711E19}"/>
                  </a:ext>
                </a:extLst>
              </p:cNvPr>
              <p:cNvSpPr/>
              <p:nvPr/>
            </p:nvSpPr>
            <p:spPr>
              <a:xfrm rot="5400000">
                <a:off x="5898400" y="3638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210;p18">
            <a:extLst>
              <a:ext uri="{FF2B5EF4-FFF2-40B4-BE49-F238E27FC236}">
                <a16:creationId xmlns:a16="http://schemas.microsoft.com/office/drawing/2014/main" id="{63D431F0-2348-411D-B9FA-8BCD01FC248E}"/>
              </a:ext>
            </a:extLst>
          </p:cNvPr>
          <p:cNvGrpSpPr/>
          <p:nvPr/>
        </p:nvGrpSpPr>
        <p:grpSpPr>
          <a:xfrm>
            <a:off x="5015728" y="2921374"/>
            <a:ext cx="2635535" cy="1073465"/>
            <a:chOff x="4097488" y="1712947"/>
            <a:chExt cx="2635535" cy="1073465"/>
          </a:xfrm>
        </p:grpSpPr>
        <p:sp>
          <p:nvSpPr>
            <p:cNvPr id="64" name="Google Shape;211;p18">
              <a:extLst>
                <a:ext uri="{FF2B5EF4-FFF2-40B4-BE49-F238E27FC236}">
                  <a16:creationId xmlns:a16="http://schemas.microsoft.com/office/drawing/2014/main" id="{74C790CD-A499-494D-B28A-93EB71C33C8E}"/>
                </a:ext>
              </a:extLst>
            </p:cNvPr>
            <p:cNvSpPr/>
            <p:nvPr/>
          </p:nvSpPr>
          <p:spPr>
            <a:xfrm rot="-5400000">
              <a:off x="4942588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2;p18">
              <a:extLst>
                <a:ext uri="{FF2B5EF4-FFF2-40B4-BE49-F238E27FC236}">
                  <a16:creationId xmlns:a16="http://schemas.microsoft.com/office/drawing/2014/main" id="{E542D844-62B8-4971-9DAA-72FD06FF8829}"/>
                </a:ext>
              </a:extLst>
            </p:cNvPr>
            <p:cNvSpPr txBox="1"/>
            <p:nvPr/>
          </p:nvSpPr>
          <p:spPr>
            <a:xfrm>
              <a:off x="4226888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rgbClr val="FFFFFF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Mean</a:t>
              </a:r>
              <a:r>
                <a:rPr lang="fr-FR" sz="2000" dirty="0">
                  <a:solidFill>
                    <a:srgbClr val="FFFFFF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 Shift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213;p18">
              <a:extLst>
                <a:ext uri="{FF2B5EF4-FFF2-40B4-BE49-F238E27FC236}">
                  <a16:creationId xmlns:a16="http://schemas.microsoft.com/office/drawing/2014/main" id="{6259C27B-1FDC-4E48-9000-DD2C6CA0BA68}"/>
                </a:ext>
              </a:extLst>
            </p:cNvPr>
            <p:cNvSpPr txBox="1"/>
            <p:nvPr/>
          </p:nvSpPr>
          <p:spPr>
            <a:xfrm>
              <a:off x="5966393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7" name="Google Shape;214;p18">
              <a:extLst>
                <a:ext uri="{FF2B5EF4-FFF2-40B4-BE49-F238E27FC236}">
                  <a16:creationId xmlns:a16="http://schemas.microsoft.com/office/drawing/2014/main" id="{0C5691EC-E646-41A4-802E-FA497A38791E}"/>
                </a:ext>
              </a:extLst>
            </p:cNvPr>
            <p:cNvGrpSpPr/>
            <p:nvPr/>
          </p:nvGrpSpPr>
          <p:grpSpPr>
            <a:xfrm>
              <a:off x="6101575" y="1712947"/>
              <a:ext cx="631448" cy="1073465"/>
              <a:chOff x="6101575" y="1712947"/>
              <a:chExt cx="631448" cy="1073465"/>
            </a:xfrm>
          </p:grpSpPr>
          <p:sp>
            <p:nvSpPr>
              <p:cNvPr id="68" name="Google Shape;215;p18">
                <a:extLst>
                  <a:ext uri="{FF2B5EF4-FFF2-40B4-BE49-F238E27FC236}">
                    <a16:creationId xmlns:a16="http://schemas.microsoft.com/office/drawing/2014/main" id="{1C0E8B81-04A6-4861-AC9D-5294D4D5A62D}"/>
                  </a:ext>
                </a:extLst>
              </p:cNvPr>
              <p:cNvSpPr/>
              <p:nvPr/>
            </p:nvSpPr>
            <p:spPr>
              <a:xfrm rot="-5400000">
                <a:off x="5986148" y="1962184"/>
                <a:ext cx="996112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chemeClr val="accent2"/>
              </a:solidFill>
              <a:ln w="28575" cap="rnd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16;p18">
                <a:extLst>
                  <a:ext uri="{FF2B5EF4-FFF2-40B4-BE49-F238E27FC236}">
                    <a16:creationId xmlns:a16="http://schemas.microsoft.com/office/drawing/2014/main" id="{3AF26A13-52E4-401F-9130-AF6D01A353AC}"/>
                  </a:ext>
                </a:extLst>
              </p:cNvPr>
              <p:cNvSpPr/>
              <p:nvPr/>
            </p:nvSpPr>
            <p:spPr>
              <a:xfrm rot="-5400000">
                <a:off x="6091075" y="2642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3111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cess Diagram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367</Words>
  <Application>Microsoft Office PowerPoint</Application>
  <PresentationFormat>Affichage à l'écran (16:9)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Bell MT</vt:lpstr>
      <vt:lpstr>Fira Sans Extra Condensed Medium</vt:lpstr>
      <vt:lpstr>Fira Sans Extra Condensed SemiBold</vt:lpstr>
      <vt:lpstr>Roboto</vt:lpstr>
      <vt:lpstr>Times New Roman</vt:lpstr>
      <vt:lpstr>Wingdings</vt:lpstr>
      <vt:lpstr>Process Diagrams by Slidesgo</vt:lpstr>
      <vt:lpstr>VIELLE 8 Clustering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VIELLE 8 Clustering</dc:title>
  <dc:creator>SEYBA</dc:creator>
  <cp:lastModifiedBy>USER</cp:lastModifiedBy>
  <cp:revision>29</cp:revision>
  <dcterms:modified xsi:type="dcterms:W3CDTF">2022-12-13T14:48:00Z</dcterms:modified>
</cp:coreProperties>
</file>