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9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603-2725-3946-C7CE-B4F4847D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E0D12-11B3-7E52-EA63-7AA28D9F3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98E8-F258-BBDE-37A4-95F3A1C2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D1E5-9950-45B0-B98F-F56BBB0BC2C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E1F8-3AAF-EB7D-AB46-AC7DDEB3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5F7E-7CDE-AC09-5B22-C12DBF8A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B65B-A0AD-4D9E-AEFC-A517A711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B5FA-068D-C8BC-888B-C2BCCEF3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1AF11-A08D-0855-CB7C-3E61FA4BE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73E7-09E9-0C65-C2A7-CF281F3D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D1E5-9950-45B0-B98F-F56BBB0BC2C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FF94B-010F-9827-36F6-0A12F8E5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149D-C8C7-BACA-C032-6A1432FD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B65B-A0AD-4D9E-AEFC-A517A711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A7B43-E7C7-3D96-5CC7-E142876AF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FDFC0-B6DA-4A87-BD00-8BDEC478D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B9218-532A-1CF8-32BB-3A0F2BE8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D1E5-9950-45B0-B98F-F56BBB0BC2C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B842-DD67-03E4-9626-D69B77ED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2141D-6A74-442E-36E6-2BE40501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B65B-A0AD-4D9E-AEFC-A517A711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1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0B39-092E-D887-1E4A-D2423E43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3088-90EE-C119-5709-614C2F6D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5571-7F3E-7ACF-E165-7FE0D14C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D1E5-9950-45B0-B98F-F56BBB0BC2C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13423-5924-689C-2503-3C17F631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2121-024C-C9FB-017B-ABE62DC7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B65B-A0AD-4D9E-AEFC-A517A711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CD27-5EAE-AB75-569A-D5DF5CCF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BFC50-9197-AAC5-9676-AA043131A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008A-76E8-E696-231F-BAF11355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D1E5-9950-45B0-B98F-F56BBB0BC2C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13FB-37FA-5059-A8A8-3ECA40B4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09DC4-B91F-B590-99C3-F871542B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B65B-A0AD-4D9E-AEFC-A517A711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7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3200-5421-CC20-DE42-853FE20B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AE1A-BB60-2080-E744-C48E07E3C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D40F-5F36-CAE3-F0DF-1177FEF36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0E93F-1263-66CF-1494-C58D7EE9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D1E5-9950-45B0-B98F-F56BBB0BC2C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7D99A-C041-D30B-719F-51F88752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162E9-608A-618D-E26A-C4C29E35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B65B-A0AD-4D9E-AEFC-A517A711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C612-C7E2-47F1-62F2-32862FEC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B2441-3557-4D32-7B8F-ECCD9205D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7A388-70FE-46FE-A950-9843A5FE3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5FF4C-EE29-3726-5743-F9103175A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4CD61-21A2-9269-1963-03B316D8B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5B0F2-D47B-E170-B0AE-8ED42232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D1E5-9950-45B0-B98F-F56BBB0BC2C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6BB11-E1FE-0CC8-A582-5F6969A1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E901B-6360-1DC5-5468-65B7E05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B65B-A0AD-4D9E-AEFC-A517A711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0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274E-5068-21DB-664B-732C56E8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308B0-D0A5-0E67-56BF-CE2D4B15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D1E5-9950-45B0-B98F-F56BBB0BC2C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A37E2-4529-A60D-37D9-167F5910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6A539-7CEF-8D76-4C05-EDCCA593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B65B-A0AD-4D9E-AEFC-A517A711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6D67C-FC9A-23C1-20D2-60CFD9B8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D1E5-9950-45B0-B98F-F56BBB0BC2C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D3200-56C8-7F31-9D64-6F2F516A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7ED98-6720-C402-4226-BCA7014A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B65B-A0AD-4D9E-AEFC-A517A711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8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B117-E9A5-3C32-F079-A48A40FD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C543-2C00-697B-64A5-D5A6FBBF2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5FB50-A393-A2D2-4FAA-7A6C0DCD6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10850-AC2C-F659-A61C-018A616C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D1E5-9950-45B0-B98F-F56BBB0BC2C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6C68-CAEF-602C-87AB-E8D3FE79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1C5F8-8E8E-8798-2FAB-F01D5092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B65B-A0AD-4D9E-AEFC-A517A711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0D2D-2C00-BFF5-BB5A-181A31AB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DD2F5-100E-A5C3-E89C-513EDA456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15376-1BBE-3BB8-74A3-314F01CFD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D5A1-C58C-DED1-E8A3-3C0C5834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D1E5-9950-45B0-B98F-F56BBB0BC2C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19FC7-F20C-E0C0-6695-DAF9F921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DF543-EEE5-5057-E063-BBDB0E8A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B65B-A0AD-4D9E-AEFC-A517A711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5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9840D-E2F1-4B8E-327A-4FAB9A65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A50D-B970-31EF-293D-43E229B6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B2AB2-1C01-3FAC-BA8A-93B1DFDBE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BCD1E5-9950-45B0-B98F-F56BBB0BC2C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E2325-3C09-3421-7E2A-FC7FA1FD2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BA12-B5AA-4E0D-0127-E0D731704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AB65B-A0AD-4D9E-AEFC-A517A711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6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034C-4A8E-F666-7D9B-B64926CF2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Flood Risk Prediction for Property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5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7017-B541-AEE1-04A2-FC36A517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2EF3-11E8-128B-456F-0C914C46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My Approach</a:t>
            </a:r>
          </a:p>
          <a:p>
            <a:pPr lvl="1"/>
            <a:r>
              <a:rPr lang="en-US" dirty="0"/>
              <a:t>Create a model that can calculate the property level expected loss due to flooding.</a:t>
            </a:r>
          </a:p>
          <a:p>
            <a:pPr lvl="1"/>
            <a:r>
              <a:rPr lang="en-US" dirty="0"/>
              <a:t>For any given property, calculate two values:</a:t>
            </a:r>
          </a:p>
          <a:p>
            <a:pPr lvl="2"/>
            <a:r>
              <a:rPr lang="en-US" dirty="0"/>
              <a:t>Probability of flood damage</a:t>
            </a:r>
          </a:p>
          <a:p>
            <a:pPr lvl="2"/>
            <a:r>
              <a:rPr lang="en-US" dirty="0"/>
              <a:t>Loss given flood damage</a:t>
            </a:r>
          </a:p>
          <a:p>
            <a:pPr lvl="1"/>
            <a:r>
              <a:rPr lang="en-US" dirty="0"/>
              <a:t>Demonstration of the model using Baltimore County</a:t>
            </a:r>
          </a:p>
          <a:p>
            <a:r>
              <a:rPr lang="en-US" dirty="0"/>
              <a:t>What I Built</a:t>
            </a:r>
          </a:p>
          <a:p>
            <a:pPr lvl="1"/>
            <a:r>
              <a:rPr lang="en-US" dirty="0"/>
              <a:t>3 components:</a:t>
            </a:r>
          </a:p>
          <a:p>
            <a:pPr lvl="2"/>
            <a:r>
              <a:rPr lang="en-US" dirty="0"/>
              <a:t>A probability of flood damage model based on the reference solution</a:t>
            </a:r>
          </a:p>
          <a:p>
            <a:pPr lvl="2"/>
            <a:r>
              <a:rPr lang="en-US" dirty="0"/>
              <a:t>A method to map a property to the probability of flood damage</a:t>
            </a:r>
          </a:p>
          <a:p>
            <a:pPr lvl="2"/>
            <a:r>
              <a:rPr lang="en-US" dirty="0"/>
              <a:t>A method to determine the expected loss due to flooding as a percentage of property value</a:t>
            </a:r>
          </a:p>
          <a:p>
            <a:r>
              <a:rPr lang="en-US" dirty="0"/>
              <a:t>Build a predictive model that assesses the risk of a property being affected by flooding based on historical flood related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4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8AF9-43E3-9F16-E2C3-F75A29CA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Probability of Flood Enhancement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BBB9-D45F-10C2-435A-03640B2E2C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reference solution covers variables related to  land use and land cover (urban road density, soil) and flood hazard predictors (rainfall, floodplain boundary).  </a:t>
            </a:r>
          </a:p>
          <a:p>
            <a:r>
              <a:rPr lang="en-US" dirty="0"/>
              <a:t>1. Can enhance the model with a layer called ‘social vulnerability,’ which includes socio-economic, household composition &amp; disability, minority status and language, housing type &amp; transportation</a:t>
            </a:r>
          </a:p>
          <a:p>
            <a:pPr marL="457200" lvl="1" indent="0">
              <a:buNone/>
            </a:pPr>
            <a:r>
              <a:rPr lang="en-US" dirty="0"/>
              <a:t>- Proxy for infrastructure: how equipped for a flood would a high-income area be compared to a low-income area?</a:t>
            </a:r>
          </a:p>
          <a:p>
            <a:pPr marL="457200" lvl="1" indent="0">
              <a:buNone/>
            </a:pPr>
            <a:r>
              <a:rPr lang="en-US" dirty="0"/>
              <a:t>- Proxy for de-escalation: how many resources would a high-income area receive during a flood compared to a low-income area? </a:t>
            </a:r>
          </a:p>
          <a:p>
            <a:r>
              <a:rPr lang="en-US" dirty="0"/>
              <a:t>2. Also looked at general climate change variables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854B-1DD0-1780-C5E6-F6539002E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7152" y="6077278"/>
            <a:ext cx="4548351" cy="1325563"/>
          </a:xfrm>
        </p:spPr>
        <p:txBody>
          <a:bodyPr>
            <a:normAutofit fontScale="70000" lnSpcReduction="20000"/>
          </a:bodyPr>
          <a:lstStyle/>
          <a:p>
            <a:pPr marL="178308" indent="-178308" defTabSz="356616">
              <a:lnSpc>
                <a:spcPct val="90000"/>
              </a:lnSpc>
              <a:spcAft>
                <a:spcPts val="936"/>
              </a:spcAft>
              <a:buAutoNum type="arabicParenBoth"/>
            </a:pP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Raster file sourced from NASA’s open access data</a:t>
            </a:r>
          </a:p>
          <a:p>
            <a:pPr marL="178308" indent="-178308" defTabSz="356616">
              <a:lnSpc>
                <a:spcPct val="90000"/>
              </a:lnSpc>
              <a:spcAft>
                <a:spcPts val="936"/>
              </a:spcAft>
              <a:buAutoNum type="arabicParenBoth"/>
            </a:pP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Raster file sourced from USGS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sz="1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9212F48-F101-465D-D09E-9D25F7BA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690688"/>
            <a:ext cx="5525107" cy="426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93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89C9-159D-D92F-1494-6FF5576B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  <a:ea typeface="+mn-ea"/>
                <a:cs typeface="+mn-cs"/>
              </a:rPr>
              <a:t>Enhancement 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237C7-15FA-91BF-17DA-DA2DABF45FA3}"/>
              </a:ext>
            </a:extLst>
          </p:cNvPr>
          <p:cNvSpPr txBox="1"/>
          <p:nvPr/>
        </p:nvSpPr>
        <p:spPr>
          <a:xfrm>
            <a:off x="1165334" y="1474075"/>
            <a:ext cx="986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Built a </a:t>
            </a:r>
            <a:r>
              <a:rPr lang="en-US" sz="2000" dirty="0" err="1"/>
              <a:t>CatBoost</a:t>
            </a:r>
            <a:r>
              <a:rPr lang="en-US" sz="2000" dirty="0"/>
              <a:t> model on top of the reference solution with the new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Competitor had an AUC lift compared to the reference solution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6C651C8-CF85-24DB-842A-BC953C69C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43105"/>
              </p:ext>
            </p:extLst>
          </p:nvPr>
        </p:nvGraphicFramePr>
        <p:xfrm>
          <a:off x="838200" y="3074276"/>
          <a:ext cx="3639207" cy="15362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3711">
                  <a:extLst>
                    <a:ext uri="{9D8B030D-6E8A-4147-A177-3AD203B41FA5}">
                      <a16:colId xmlns:a16="http://schemas.microsoft.com/office/drawing/2014/main" val="2951539438"/>
                    </a:ext>
                  </a:extLst>
                </a:gridCol>
                <a:gridCol w="1865496">
                  <a:extLst>
                    <a:ext uri="{9D8B030D-6E8A-4147-A177-3AD203B41FA5}">
                      <a16:colId xmlns:a16="http://schemas.microsoft.com/office/drawing/2014/main" val="2337834515"/>
                    </a:ext>
                  </a:extLst>
                </a:gridCol>
              </a:tblGrid>
              <a:tr h="3658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/>
                        <a:t>AUC Scores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2962"/>
                  </a:ext>
                </a:extLst>
              </a:tr>
              <a:tr h="6219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Reference Solution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CatBoost</a:t>
                      </a:r>
                      <a:r>
                        <a:rPr lang="en-US" sz="2000" dirty="0"/>
                        <a:t> Competitor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761814"/>
                  </a:ext>
                </a:extLst>
              </a:tr>
              <a:tr h="439009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.889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4278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AE0DF5C-9401-014E-38E0-1BA4847F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835" y="2181961"/>
            <a:ext cx="7129265" cy="42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6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0DAA-F8CC-1BDE-AC88-49B3B87E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Mapping a Property to Flood Damage Probability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C6578-2EAA-F7BF-BAF2-54C246A0412D}"/>
              </a:ext>
            </a:extLst>
          </p:cNvPr>
          <p:cNvSpPr txBox="1"/>
          <p:nvPr/>
        </p:nvSpPr>
        <p:spPr>
          <a:xfrm>
            <a:off x="838200" y="1690688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Baltimore County Real Property Assessment Data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Baltimore County Shape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Flood Data Probability for Baltimore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BC real property assessment data for property value along and transform the latitude/longitude coordinates from EPSG:4326 to FDP data latitude/longitude in EPSG:5070 projection (as in FDP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BC shape file to clip the FDP raster file to filter it for 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FPD data to map the flood probability for every property assessment in BC  using nearest distance match</a:t>
            </a:r>
          </a:p>
          <a:p>
            <a:r>
              <a:rPr lang="en-US" dirty="0"/>
              <a:t>Mapped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merged dataset with BC property data along with FPD data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3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0E1-D76F-2863-8329-B7FA684D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Expected Loss from Flooding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32977-B4EF-287D-2076-B17BC00E2B16}"/>
              </a:ext>
            </a:extLst>
          </p:cNvPr>
          <p:cNvSpPr txBox="1"/>
          <p:nvPr/>
        </p:nvSpPr>
        <p:spPr>
          <a:xfrm>
            <a:off x="838200" y="1584434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 a county level measure of severity given flood damage as a percentage of property value</a:t>
            </a:r>
          </a:p>
          <a:p>
            <a:r>
              <a:rPr lang="en-US" sz="1600" dirty="0"/>
              <a:t>Sources: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Losses – NFIP Claims Data for Maryland: https://nfipservices.floodsmart.gov/reports-flood-insurance-data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Payments for 1-4 unit single family residential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Property Value – Census Median Property Value: https://www.census.gov/quickfacts/fact/table/baltimorecountymaryland/PST045222</a:t>
            </a:r>
          </a:p>
          <a:p>
            <a:endParaRPr lang="en-US" sz="1600" dirty="0"/>
          </a:p>
          <a:p>
            <a:r>
              <a:rPr lang="en-US" sz="1600" dirty="0"/>
              <a:t>Example Using Baltimore County:</a:t>
            </a:r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AD5854-B2B5-EFFD-29A9-CC5C6F820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38423"/>
              </p:ext>
            </p:extLst>
          </p:nvPr>
        </p:nvGraphicFramePr>
        <p:xfrm>
          <a:off x="2162503" y="4102179"/>
          <a:ext cx="7866993" cy="13792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15910">
                  <a:extLst>
                    <a:ext uri="{9D8B030D-6E8A-4147-A177-3AD203B41FA5}">
                      <a16:colId xmlns:a16="http://schemas.microsoft.com/office/drawing/2014/main" val="721852902"/>
                    </a:ext>
                  </a:extLst>
                </a:gridCol>
                <a:gridCol w="1630553">
                  <a:extLst>
                    <a:ext uri="{9D8B030D-6E8A-4147-A177-3AD203B41FA5}">
                      <a16:colId xmlns:a16="http://schemas.microsoft.com/office/drawing/2014/main" val="928910365"/>
                    </a:ext>
                  </a:extLst>
                </a:gridCol>
                <a:gridCol w="1677756">
                  <a:extLst>
                    <a:ext uri="{9D8B030D-6E8A-4147-A177-3AD203B41FA5}">
                      <a16:colId xmlns:a16="http://schemas.microsoft.com/office/drawing/2014/main" val="613584248"/>
                    </a:ext>
                  </a:extLst>
                </a:gridCol>
                <a:gridCol w="1889797">
                  <a:extLst>
                    <a:ext uri="{9D8B030D-6E8A-4147-A177-3AD203B41FA5}">
                      <a16:colId xmlns:a16="http://schemas.microsoft.com/office/drawing/2014/main" val="3342877855"/>
                    </a:ext>
                  </a:extLst>
                </a:gridCol>
                <a:gridCol w="1452977">
                  <a:extLst>
                    <a:ext uri="{9D8B030D-6E8A-4147-A177-3AD203B41FA5}">
                      <a16:colId xmlns:a16="http://schemas.microsoft.com/office/drawing/2014/main" val="106160937"/>
                    </a:ext>
                  </a:extLst>
                </a:gridCol>
              </a:tblGrid>
              <a:tr h="70154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ln>
                            <a:noFill/>
                          </a:ln>
                          <a:effectLst/>
                        </a:rPr>
                        <a:t>NFIP Total Claims Maryland</a:t>
                      </a:r>
                      <a:endParaRPr lang="en-US" sz="18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ln>
                            <a:noFill/>
                          </a:ln>
                          <a:effectLst/>
                        </a:rPr>
                        <a:t>NFIP Total Payments Maryland</a:t>
                      </a:r>
                      <a:endParaRPr lang="en-US" sz="18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ln>
                            <a:noFill/>
                          </a:ln>
                          <a:effectLst/>
                        </a:rPr>
                        <a:t>Average Payment Per Claim</a:t>
                      </a:r>
                      <a:endParaRPr lang="en-US" sz="18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ln>
                            <a:noFill/>
                          </a:ln>
                          <a:effectLst/>
                        </a:rPr>
                        <a:t>Baltimore County Median Property Value</a:t>
                      </a:r>
                      <a:endParaRPr lang="en-US" sz="18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ln>
                            <a:noFill/>
                          </a:ln>
                          <a:effectLst/>
                        </a:rPr>
                        <a:t>Expected Loss Given Flood Damage</a:t>
                      </a:r>
                      <a:endParaRPr lang="en-US" sz="18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392699"/>
                  </a:ext>
                </a:extLst>
              </a:tr>
              <a:tr h="45970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n>
                            <a:noFill/>
                          </a:ln>
                          <a:effectLst/>
                        </a:rPr>
                        <a:t> $               21,592 </a:t>
                      </a:r>
                      <a:endParaRPr lang="en-US" sz="18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ln>
                            <a:noFill/>
                          </a:ln>
                          <a:effectLst/>
                        </a:rPr>
                        <a:t> $     226,903,149 </a:t>
                      </a:r>
                      <a:endParaRPr lang="en-US" sz="18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n>
                            <a:noFill/>
                          </a:ln>
                          <a:effectLst/>
                        </a:rPr>
                        <a:t> $               10,509 </a:t>
                      </a:r>
                      <a:endParaRPr lang="en-US" sz="18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ln>
                            <a:noFill/>
                          </a:ln>
                          <a:effectLst/>
                        </a:rPr>
                        <a:t> $             277,500 </a:t>
                      </a:r>
                      <a:endParaRPr lang="en-US" sz="18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ln>
                            <a:noFill/>
                          </a:ln>
                          <a:effectLst/>
                        </a:rPr>
                        <a:t>3.79%</a:t>
                      </a:r>
                      <a:endParaRPr lang="en-US" sz="18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2037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CE206B-621A-A186-3D3C-6168E75763E6}"/>
              </a:ext>
            </a:extLst>
          </p:cNvPr>
          <p:cNvSpPr txBox="1"/>
          <p:nvPr/>
        </p:nvSpPr>
        <p:spPr>
          <a:xfrm>
            <a:off x="2091558" y="5577121"/>
            <a:ext cx="6739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Assumptions: </a:t>
            </a:r>
          </a:p>
          <a:p>
            <a:r>
              <a:rPr lang="en-US" sz="1200" dirty="0"/>
              <a:t>The NFIP payments are representative of a typical loss due to flood damage</a:t>
            </a:r>
          </a:p>
          <a:p>
            <a:r>
              <a:rPr lang="en-US" sz="1200" dirty="0"/>
              <a:t>The state level losses are representative of losses in Baltimore county</a:t>
            </a:r>
          </a:p>
          <a:p>
            <a:r>
              <a:rPr lang="en-US" sz="1200" dirty="0"/>
              <a:t>The NFIP data summaries losses by flood zone, we assume damages do not vary flood zone</a:t>
            </a:r>
          </a:p>
        </p:txBody>
      </p:sp>
    </p:spTree>
    <p:extLst>
      <p:ext uri="{BB962C8B-B14F-4D97-AF65-F5344CB8AC3E}">
        <p14:creationId xmlns:p14="http://schemas.microsoft.com/office/powerpoint/2010/main" val="280217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A560-13AD-45CF-B7F8-9E953CA7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Demonstration Using Baltimore County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1AFA9-3ABF-3CDE-6578-526FE80EB122}"/>
              </a:ext>
            </a:extLst>
          </p:cNvPr>
          <p:cNvSpPr txBox="1"/>
          <p:nvPr/>
        </p:nvSpPr>
        <p:spPr>
          <a:xfrm>
            <a:off x="838200" y="1690688"/>
            <a:ext cx="1051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Given that we have a </a:t>
            </a:r>
          </a:p>
          <a:p>
            <a:pPr marL="342900" indent="-342900">
              <a:buAutoNum type="arabicParenR"/>
            </a:pPr>
            <a:r>
              <a:rPr lang="en-US" sz="1600" dirty="0"/>
              <a:t>Probability of Flood Damage (FDP), </a:t>
            </a:r>
          </a:p>
          <a:p>
            <a:pPr marL="342900" indent="-342900">
              <a:buAutoNum type="arabicParenR"/>
            </a:pPr>
            <a:r>
              <a:rPr lang="en-US" sz="1600" dirty="0"/>
              <a:t>2) Average Severity From Flood (ASF), and </a:t>
            </a:r>
          </a:p>
          <a:p>
            <a:pPr marL="342900" indent="-342900">
              <a:buAutoNum type="arabicParenR"/>
            </a:pPr>
            <a:r>
              <a:rPr lang="en-US" sz="1600" dirty="0"/>
              <a:t>3) Property Value (</a:t>
            </a:r>
            <a:r>
              <a:rPr lang="en-US" sz="1600" dirty="0" err="1"/>
              <a:t>prop_val</a:t>
            </a:r>
            <a:r>
              <a:rPr lang="en-US" sz="1600" dirty="0"/>
              <a:t>)</a:t>
            </a:r>
          </a:p>
          <a:p>
            <a:r>
              <a:rPr lang="en-US" sz="1600" dirty="0"/>
              <a:t>We can estimate the expected losses as:</a:t>
            </a:r>
          </a:p>
          <a:p>
            <a:r>
              <a:rPr lang="en-US" sz="1600" dirty="0"/>
              <a:t>	Expected loss = </a:t>
            </a:r>
            <a:r>
              <a:rPr lang="en-US" sz="1600" dirty="0" err="1"/>
              <a:t>prop_val</a:t>
            </a:r>
            <a:r>
              <a:rPr lang="en-US" sz="1600" dirty="0"/>
              <a:t> x ASF x FDP</a:t>
            </a:r>
          </a:p>
          <a:p>
            <a:r>
              <a:rPr lang="en-US" sz="1600" dirty="0"/>
              <a:t>When applied to the Baltimore County dataset:</a:t>
            </a:r>
          </a:p>
          <a:p>
            <a:endParaRPr lang="en-US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14434B-79FB-B0B7-101D-B98595973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77503"/>
              </p:ext>
            </p:extLst>
          </p:nvPr>
        </p:nvGraphicFramePr>
        <p:xfrm>
          <a:off x="730328" y="3643933"/>
          <a:ext cx="10731343" cy="100065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15487">
                  <a:extLst>
                    <a:ext uri="{9D8B030D-6E8A-4147-A177-3AD203B41FA5}">
                      <a16:colId xmlns:a16="http://schemas.microsoft.com/office/drawing/2014/main" val="1543143887"/>
                    </a:ext>
                  </a:extLst>
                </a:gridCol>
                <a:gridCol w="1915487">
                  <a:extLst>
                    <a:ext uri="{9D8B030D-6E8A-4147-A177-3AD203B41FA5}">
                      <a16:colId xmlns:a16="http://schemas.microsoft.com/office/drawing/2014/main" val="2259047707"/>
                    </a:ext>
                  </a:extLst>
                </a:gridCol>
                <a:gridCol w="1915487">
                  <a:extLst>
                    <a:ext uri="{9D8B030D-6E8A-4147-A177-3AD203B41FA5}">
                      <a16:colId xmlns:a16="http://schemas.microsoft.com/office/drawing/2014/main" val="486191694"/>
                    </a:ext>
                  </a:extLst>
                </a:gridCol>
                <a:gridCol w="1915487">
                  <a:extLst>
                    <a:ext uri="{9D8B030D-6E8A-4147-A177-3AD203B41FA5}">
                      <a16:colId xmlns:a16="http://schemas.microsoft.com/office/drawing/2014/main" val="3221291895"/>
                    </a:ext>
                  </a:extLst>
                </a:gridCol>
                <a:gridCol w="1915487">
                  <a:extLst>
                    <a:ext uri="{9D8B030D-6E8A-4147-A177-3AD203B41FA5}">
                      <a16:colId xmlns:a16="http://schemas.microsoft.com/office/drawing/2014/main" val="722519296"/>
                    </a:ext>
                  </a:extLst>
                </a:gridCol>
                <a:gridCol w="1153908">
                  <a:extLst>
                    <a:ext uri="{9D8B030D-6E8A-4147-A177-3AD203B41FA5}">
                      <a16:colId xmlns:a16="http://schemas.microsoft.com/office/drawing/2014/main" val="4100442897"/>
                    </a:ext>
                  </a:extLst>
                </a:gridCol>
              </a:tblGrid>
              <a:tr h="735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Number of Properties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 Assessed Value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Average Property 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Total Expected Loss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Average Expected Loss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Expected Number of Claims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76560163"/>
                  </a:ext>
                </a:extLst>
              </a:tr>
              <a:tr h="26532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184905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$53,520,430,223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$289,448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$104,653,0913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$5659.83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98489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5965072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C2AD217-04AE-A827-FE5A-F473B1D3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20" y="4755606"/>
            <a:ext cx="2768508" cy="1998417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00598B2-8350-4B71-5F4C-44E0E208C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228" y="4755606"/>
            <a:ext cx="2867929" cy="210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06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644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Var(--jp-code-font-family)</vt:lpstr>
      <vt:lpstr>Office Theme</vt:lpstr>
      <vt:lpstr>Flood Risk Prediction for Property Owners</vt:lpstr>
      <vt:lpstr>Problem Statement</vt:lpstr>
      <vt:lpstr>Probability of Flood Enhancement</vt:lpstr>
      <vt:lpstr>Enhancement Results</vt:lpstr>
      <vt:lpstr>Mapping a Property to Flood Damage Probability</vt:lpstr>
      <vt:lpstr>Expected Loss from Flooding</vt:lpstr>
      <vt:lpstr>Demonstration Using Baltimore County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Aziz Mohammed</dc:creator>
  <cp:lastModifiedBy>Abdul Aziz Mohammed</cp:lastModifiedBy>
  <cp:revision>2</cp:revision>
  <dcterms:created xsi:type="dcterms:W3CDTF">2025-05-17T00:03:32Z</dcterms:created>
  <dcterms:modified xsi:type="dcterms:W3CDTF">2025-05-17T00:17:25Z</dcterms:modified>
</cp:coreProperties>
</file>