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5" r:id="rId3"/>
    <p:sldId id="415" r:id="rId4"/>
    <p:sldId id="416" r:id="rId5"/>
    <p:sldId id="417" r:id="rId6"/>
    <p:sldId id="418" r:id="rId7"/>
    <p:sldId id="422" r:id="rId8"/>
    <p:sldId id="423" r:id="rId9"/>
    <p:sldId id="424" r:id="rId10"/>
    <p:sldId id="259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7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3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4" r:id="rId60"/>
    <p:sldId id="335" r:id="rId61"/>
    <p:sldId id="338" r:id="rId62"/>
    <p:sldId id="339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04" r:id="rId90"/>
    <p:sldId id="405" r:id="rId91"/>
    <p:sldId id="406" r:id="rId92"/>
    <p:sldId id="407" r:id="rId93"/>
    <p:sldId id="408" r:id="rId94"/>
    <p:sldId id="409" r:id="rId95"/>
    <p:sldId id="410" r:id="rId96"/>
    <p:sldId id="411" r:id="rId97"/>
    <p:sldId id="412" r:id="rId98"/>
    <p:sldId id="413" r:id="rId99"/>
    <p:sldId id="414" r:id="rId100"/>
    <p:sldId id="377" r:id="rId101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0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1100" cy="7556500"/>
          </a:xfrm>
          <a:custGeom>
            <a:avLst/>
            <a:gdLst/>
            <a:ahLst/>
            <a:cxnLst/>
            <a:rect l="l" t="t" r="r" b="b"/>
            <a:pathLst>
              <a:path w="10071100" h="7556500">
                <a:moveTo>
                  <a:pt x="0" y="7556500"/>
                </a:moveTo>
                <a:lnTo>
                  <a:pt x="10071100" y="7556500"/>
                </a:lnTo>
                <a:lnTo>
                  <a:pt x="10071100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7339" y="2872740"/>
            <a:ext cx="4376420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7910" y="314197"/>
            <a:ext cx="7955279" cy="1249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3405" y="1731009"/>
            <a:ext cx="8924289" cy="513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1189" y="1630679"/>
            <a:ext cx="6172200" cy="317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0970" algn="ctr">
              <a:lnSpc>
                <a:spcPts val="5100"/>
              </a:lnSpc>
            </a:pPr>
            <a:r>
              <a:rPr sz="4400" spc="-5" dirty="0">
                <a:latin typeface="Arial"/>
                <a:cs typeface="Arial"/>
              </a:rPr>
              <a:t>CS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33:</a:t>
            </a:r>
            <a:endParaRPr sz="4400">
              <a:latin typeface="Arial"/>
              <a:cs typeface="Arial"/>
            </a:endParaRPr>
          </a:p>
          <a:p>
            <a:pPr marL="12700" marR="5080" algn="ctr">
              <a:lnSpc>
                <a:spcPts val="4930"/>
              </a:lnSpc>
              <a:spcBef>
                <a:spcPts val="275"/>
              </a:spcBef>
            </a:pPr>
            <a:r>
              <a:rPr sz="4400" spc="-5" dirty="0">
                <a:latin typeface="Arial"/>
                <a:cs typeface="Arial"/>
              </a:rPr>
              <a:t>Introduction to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Computer  </a:t>
            </a:r>
            <a:r>
              <a:rPr sz="4400" spc="-5" dirty="0">
                <a:latin typeface="Arial"/>
                <a:cs typeface="Arial"/>
              </a:rPr>
              <a:t>Organization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4400" spc="-25" dirty="0">
                <a:latin typeface="Arial"/>
                <a:cs typeface="Arial"/>
              </a:rPr>
              <a:t>Week</a:t>
            </a:r>
            <a:r>
              <a:rPr sz="4400" spc="-9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6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87247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72665"/>
            <a:ext cx="8580120" cy="537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Consider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server that hosts publicly </a:t>
            </a:r>
            <a:r>
              <a:rPr sz="3200" dirty="0">
                <a:latin typeface="Arial"/>
                <a:cs typeface="Arial"/>
              </a:rPr>
              <a:t>accessible  </a:t>
            </a:r>
            <a:r>
              <a:rPr sz="3200" spc="-5" dirty="0">
                <a:latin typeface="Arial"/>
                <a:cs typeface="Arial"/>
              </a:rPr>
              <a:t>server code that performs tasks A, B, and </a:t>
            </a:r>
            <a:r>
              <a:rPr sz="3200" dirty="0">
                <a:latin typeface="Arial"/>
                <a:cs typeface="Arial"/>
              </a:rPr>
              <a:t>C  </a:t>
            </a:r>
            <a:r>
              <a:rPr sz="3200" spc="-5" dirty="0">
                <a:latin typeface="Arial"/>
                <a:cs typeface="Arial"/>
              </a:rPr>
              <a:t>and an attacker that has </a:t>
            </a:r>
            <a:r>
              <a:rPr sz="3200" dirty="0">
                <a:latin typeface="Arial"/>
                <a:cs typeface="Arial"/>
              </a:rPr>
              <a:t>access </a:t>
            </a:r>
            <a:r>
              <a:rPr sz="3200" spc="-5" dirty="0">
                <a:latin typeface="Arial"/>
                <a:cs typeface="Arial"/>
              </a:rPr>
              <a:t>to the server  and wants to </a:t>
            </a:r>
            <a:r>
              <a:rPr sz="3200" dirty="0">
                <a:latin typeface="Arial"/>
                <a:cs typeface="Arial"/>
              </a:rPr>
              <a:t>cause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trouble.</a:t>
            </a:r>
            <a:endParaRPr sz="3200">
              <a:latin typeface="Arial"/>
              <a:cs typeface="Arial"/>
            </a:endParaRPr>
          </a:p>
          <a:p>
            <a:pPr marL="12700" marR="25400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It wouldn't be terribly impressive </a:t>
            </a:r>
            <a:r>
              <a:rPr sz="3200" dirty="0">
                <a:latin typeface="Arial"/>
                <a:cs typeface="Arial"/>
              </a:rPr>
              <a:t>(or </a:t>
            </a:r>
            <a:r>
              <a:rPr sz="3200" spc="-5" dirty="0">
                <a:latin typeface="Arial"/>
                <a:cs typeface="Arial"/>
              </a:rPr>
              <a:t>convincing)  if the attacker claimed that he/she took over the  server and coerced it to </a:t>
            </a:r>
            <a:r>
              <a:rPr sz="3200" spc="-10" dirty="0">
                <a:latin typeface="Arial"/>
                <a:cs typeface="Arial"/>
              </a:rPr>
              <a:t>perform </a:t>
            </a:r>
            <a:r>
              <a:rPr sz="3200" spc="-5" dirty="0">
                <a:latin typeface="Arial"/>
                <a:cs typeface="Arial"/>
              </a:rPr>
              <a:t>tasks A, </a:t>
            </a:r>
            <a:r>
              <a:rPr sz="3200" dirty="0">
                <a:latin typeface="Arial"/>
                <a:cs typeface="Arial"/>
              </a:rPr>
              <a:t>B, </a:t>
            </a:r>
            <a:r>
              <a:rPr sz="3200" spc="-5" dirty="0">
                <a:latin typeface="Arial"/>
                <a:cs typeface="Arial"/>
              </a:rPr>
              <a:t>or  C.</a:t>
            </a:r>
            <a:endParaRPr sz="3200">
              <a:latin typeface="Arial"/>
              <a:cs typeface="Arial"/>
            </a:endParaRPr>
          </a:p>
          <a:p>
            <a:pPr marL="12700" marR="441325">
              <a:lnSpc>
                <a:spcPts val="3590"/>
              </a:lnSpc>
              <a:spcBef>
                <a:spcPts val="1410"/>
              </a:spcBef>
            </a:pPr>
            <a:r>
              <a:rPr sz="3200" spc="-30" dirty="0">
                <a:latin typeface="Arial"/>
                <a:cs typeface="Arial"/>
              </a:rPr>
              <a:t>However, </a:t>
            </a:r>
            <a:r>
              <a:rPr sz="3200" spc="-5" dirty="0">
                <a:latin typeface="Arial"/>
                <a:cs typeface="Arial"/>
              </a:rPr>
              <a:t>if the attacker could get the code to  </a:t>
            </a:r>
            <a:r>
              <a:rPr sz="3200" spc="-10" dirty="0">
                <a:latin typeface="Arial"/>
                <a:cs typeface="Arial"/>
              </a:rPr>
              <a:t>perform </a:t>
            </a:r>
            <a:r>
              <a:rPr sz="3200" spc="-5" dirty="0">
                <a:latin typeface="Arial"/>
                <a:cs typeface="Arial"/>
              </a:rPr>
              <a:t>task 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-5" dirty="0">
                <a:latin typeface="Arial"/>
                <a:cs typeface="Arial"/>
              </a:rPr>
              <a:t>(something the was not  </a:t>
            </a:r>
            <a:r>
              <a:rPr sz="3200" spc="-10" dirty="0">
                <a:latin typeface="Arial"/>
                <a:cs typeface="Arial"/>
              </a:rPr>
              <a:t>intended </a:t>
            </a:r>
            <a:r>
              <a:rPr sz="3200" spc="-5" dirty="0">
                <a:latin typeface="Arial"/>
                <a:cs typeface="Arial"/>
              </a:rPr>
              <a:t>to be </a:t>
            </a:r>
            <a:r>
              <a:rPr sz="3200" spc="-10" dirty="0">
                <a:latin typeface="Arial"/>
                <a:cs typeface="Arial"/>
              </a:rPr>
              <a:t>performed </a:t>
            </a:r>
            <a:r>
              <a:rPr sz="3200" spc="-5" dirty="0">
                <a:latin typeface="Arial"/>
                <a:cs typeface="Arial"/>
              </a:rPr>
              <a:t>by 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server)...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339" y="2872740"/>
            <a:ext cx="428307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7630" algn="ctr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Impact"/>
                <a:cs typeface="Impact"/>
              </a:rPr>
              <a:t>End</a:t>
            </a:r>
            <a:r>
              <a:rPr sz="3600" spc="-9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Impact"/>
                <a:cs typeface="Impact"/>
              </a:rPr>
              <a:t>of</a:t>
            </a:r>
            <a:endParaRPr sz="3600">
              <a:latin typeface="Impact"/>
              <a:cs typeface="Impact"/>
            </a:endParaRPr>
          </a:p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5400" spc="-10" dirty="0">
                <a:solidFill>
                  <a:srgbClr val="FFFFFF"/>
                </a:solidFill>
                <a:latin typeface="Impact"/>
                <a:cs typeface="Impact"/>
              </a:rPr>
              <a:t>The </a:t>
            </a:r>
            <a:r>
              <a:rPr sz="5400" spc="-5" dirty="0">
                <a:solidFill>
                  <a:srgbClr val="FFFFFF"/>
                </a:solidFill>
                <a:latin typeface="Impact"/>
                <a:cs typeface="Impact"/>
              </a:rPr>
              <a:t>Sixth</a:t>
            </a:r>
            <a:r>
              <a:rPr sz="5400" spc="-8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Impact"/>
                <a:cs typeface="Impact"/>
              </a:rPr>
              <a:t>Week</a:t>
            </a:r>
            <a:endParaRPr sz="5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4240" y="4287520"/>
            <a:ext cx="30911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Impact"/>
                <a:cs typeface="Impact"/>
              </a:rPr>
              <a:t>-Four Weeks</a:t>
            </a:r>
            <a:r>
              <a:rPr sz="2800" spc="-7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Impact"/>
                <a:cs typeface="Impact"/>
              </a:rPr>
              <a:t>Remain-</a:t>
            </a:r>
            <a:endParaRPr sz="28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5050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31009"/>
            <a:ext cx="7557134" cy="367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Consider the </a:t>
            </a:r>
            <a:r>
              <a:rPr sz="3200" spc="-10" dirty="0">
                <a:latin typeface="Arial"/>
                <a:cs typeface="Arial"/>
              </a:rPr>
              <a:t>following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function:</a:t>
            </a:r>
            <a:endParaRPr sz="3200">
              <a:latin typeface="Arial"/>
              <a:cs typeface="Arial"/>
            </a:endParaRPr>
          </a:p>
          <a:p>
            <a:pPr marL="80645">
              <a:lnSpc>
                <a:spcPts val="3085"/>
              </a:lnSpc>
              <a:spcBef>
                <a:spcPts val="1750"/>
              </a:spcBef>
            </a:pPr>
            <a:r>
              <a:rPr sz="2600" spc="-5" dirty="0">
                <a:latin typeface="Consolas"/>
                <a:cs typeface="Consolas"/>
              </a:rPr>
              <a:t>int</a:t>
            </a:r>
            <a:r>
              <a:rPr sz="2600" spc="-70" dirty="0">
                <a:latin typeface="Consolas"/>
                <a:cs typeface="Consolas"/>
              </a:rPr>
              <a:t> </a:t>
            </a:r>
            <a:r>
              <a:rPr sz="2600" spc="-10" dirty="0">
                <a:latin typeface="Consolas"/>
                <a:cs typeface="Consolas"/>
              </a:rPr>
              <a:t>terrible()</a:t>
            </a:r>
            <a:endParaRPr sz="2600">
              <a:latin typeface="Consolas"/>
              <a:cs typeface="Consolas"/>
            </a:endParaRPr>
          </a:p>
          <a:p>
            <a:pPr marL="80645">
              <a:lnSpc>
                <a:spcPts val="3050"/>
              </a:lnSpc>
            </a:pPr>
            <a:r>
              <a:rPr sz="2600" dirty="0"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444500">
              <a:lnSpc>
                <a:spcPts val="3050"/>
              </a:lnSpc>
              <a:tabLst>
                <a:tab pos="1349375" algn="l"/>
              </a:tabLst>
            </a:pPr>
            <a:r>
              <a:rPr sz="2600" spc="-5" dirty="0">
                <a:latin typeface="Consolas"/>
                <a:cs typeface="Consolas"/>
              </a:rPr>
              <a:t>long	</a:t>
            </a:r>
            <a:r>
              <a:rPr sz="2600" dirty="0">
                <a:latin typeface="Consolas"/>
                <a:cs typeface="Consolas"/>
              </a:rPr>
              <a:t>a 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latin typeface="Consolas"/>
                <a:cs typeface="Consolas"/>
              </a:rPr>
              <a:t>0x7766554433221100;</a:t>
            </a:r>
            <a:endParaRPr sz="2600">
              <a:latin typeface="Consolas"/>
              <a:cs typeface="Consolas"/>
            </a:endParaRPr>
          </a:p>
          <a:p>
            <a:pPr marL="444500" marR="5112385">
              <a:lnSpc>
                <a:spcPts val="3050"/>
              </a:lnSpc>
              <a:spcBef>
                <a:spcPts val="125"/>
              </a:spcBef>
              <a:tabLst>
                <a:tab pos="1349375" algn="l"/>
              </a:tabLst>
            </a:pPr>
            <a:r>
              <a:rPr sz="2600" spc="-10" dirty="0">
                <a:latin typeface="Consolas"/>
                <a:cs typeface="Consolas"/>
              </a:rPr>
              <a:t>c</a:t>
            </a:r>
            <a:r>
              <a:rPr sz="2600" spc="-5" dirty="0">
                <a:latin typeface="Consolas"/>
                <a:cs typeface="Consolas"/>
              </a:rPr>
              <a:t>ha</a:t>
            </a:r>
            <a:r>
              <a:rPr sz="2600" dirty="0">
                <a:latin typeface="Consolas"/>
                <a:cs typeface="Consolas"/>
              </a:rPr>
              <a:t>r	</a:t>
            </a:r>
            <a:r>
              <a:rPr sz="2600" spc="-5" dirty="0">
                <a:latin typeface="Consolas"/>
                <a:cs typeface="Consolas"/>
              </a:rPr>
              <a:t>c</a:t>
            </a:r>
            <a:r>
              <a:rPr sz="2600" spc="-10" dirty="0">
                <a:latin typeface="Consolas"/>
                <a:cs typeface="Consolas"/>
              </a:rPr>
              <a:t>[</a:t>
            </a:r>
            <a:r>
              <a:rPr sz="2600" spc="-5" dirty="0">
                <a:latin typeface="Consolas"/>
                <a:cs typeface="Consolas"/>
              </a:rPr>
              <a:t>16];  </a:t>
            </a:r>
            <a:r>
              <a:rPr sz="2600" spc="-10" dirty="0">
                <a:latin typeface="Consolas"/>
                <a:cs typeface="Consolas"/>
              </a:rPr>
              <a:t>gets(c);</a:t>
            </a:r>
            <a:endParaRPr sz="2600">
              <a:latin typeface="Consolas"/>
              <a:cs typeface="Consolas"/>
            </a:endParaRPr>
          </a:p>
          <a:p>
            <a:pPr marL="80645">
              <a:lnSpc>
                <a:spcPts val="2960"/>
              </a:lnSpc>
            </a:pPr>
            <a:r>
              <a:rPr sz="2600" dirty="0"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spc="-10" dirty="0">
                <a:latin typeface="Arial"/>
                <a:cs typeface="Arial"/>
              </a:rPr>
              <a:t>compiled, </a:t>
            </a:r>
            <a:r>
              <a:rPr sz="3200" spc="-5" dirty="0">
                <a:latin typeface="Arial"/>
                <a:cs typeface="Arial"/>
              </a:rPr>
              <a:t>the stack looked like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3822700" cy="2002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925">
              <a:lnSpc>
                <a:spcPts val="3590"/>
              </a:lnSpc>
            </a:pPr>
            <a:r>
              <a:rPr sz="3200" spc="-10" dirty="0">
                <a:latin typeface="Arial"/>
                <a:cs typeface="Arial"/>
              </a:rPr>
              <a:t>Note: </a:t>
            </a:r>
            <a:r>
              <a:rPr sz="3200" spc="-5" dirty="0">
                <a:latin typeface="Arial"/>
                <a:cs typeface="Arial"/>
              </a:rPr>
              <a:t>each block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8  </a:t>
            </a:r>
            <a:r>
              <a:rPr sz="3200" spc="-5" dirty="0">
                <a:latin typeface="Arial"/>
                <a:cs typeface="Arial"/>
              </a:rPr>
              <a:t>bytes.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20"/>
              </a:spcBef>
            </a:pPr>
            <a:r>
              <a:rPr sz="3200" spc="-5" dirty="0">
                <a:latin typeface="Arial"/>
                <a:cs typeface="Arial"/>
              </a:rPr>
              <a:t>First of all, what's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  blank </a:t>
            </a:r>
            <a:r>
              <a:rPr sz="3200" spc="-5" dirty="0">
                <a:latin typeface="Arial"/>
                <a:cs typeface="Arial"/>
              </a:rPr>
              <a:t>block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9850" y="2340610"/>
            <a:ext cx="4424680" cy="384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3822700" cy="2002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925">
              <a:lnSpc>
                <a:spcPts val="3590"/>
              </a:lnSpc>
            </a:pPr>
            <a:r>
              <a:rPr sz="3200" spc="-10" dirty="0">
                <a:latin typeface="Arial"/>
                <a:cs typeface="Arial"/>
              </a:rPr>
              <a:t>Note: </a:t>
            </a:r>
            <a:r>
              <a:rPr sz="3200" spc="-5" dirty="0">
                <a:latin typeface="Arial"/>
                <a:cs typeface="Arial"/>
              </a:rPr>
              <a:t>each block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8  </a:t>
            </a:r>
            <a:r>
              <a:rPr sz="3200" spc="-5" dirty="0">
                <a:latin typeface="Arial"/>
                <a:cs typeface="Arial"/>
              </a:rPr>
              <a:t>bytes.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20"/>
              </a:spcBef>
            </a:pPr>
            <a:r>
              <a:rPr sz="3200" spc="-5" dirty="0">
                <a:latin typeface="Arial"/>
                <a:cs typeface="Arial"/>
              </a:rPr>
              <a:t>First of all, what's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  blank </a:t>
            </a:r>
            <a:r>
              <a:rPr sz="3200" spc="-5" dirty="0">
                <a:latin typeface="Arial"/>
                <a:cs typeface="Arial"/>
              </a:rPr>
              <a:t>block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96240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695833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953764"/>
            <a:ext cx="3935095" cy="2782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24765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Alignment </a:t>
            </a:r>
            <a:r>
              <a:rPr sz="2800" dirty="0">
                <a:latin typeface="Arial"/>
                <a:cs typeface="Arial"/>
              </a:rPr>
              <a:t>purposes.  </a:t>
            </a:r>
            <a:r>
              <a:rPr sz="2800" spc="-5" dirty="0">
                <a:latin typeface="Arial"/>
                <a:cs typeface="Arial"/>
              </a:rPr>
              <a:t>Recall that %rsp must  be 16-byte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aligned.</a:t>
            </a:r>
            <a:endParaRPr sz="2800" dirty="0">
              <a:latin typeface="Arial"/>
              <a:cs typeface="Arial"/>
            </a:endParaRPr>
          </a:p>
          <a:p>
            <a:pPr marL="444500" marR="5080">
              <a:lnSpc>
                <a:spcPts val="3110"/>
              </a:lnSpc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assumption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that %rsp was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aligned  when calling </a:t>
            </a:r>
            <a:r>
              <a:rPr sz="2800" dirty="0">
                <a:latin typeface="Arial"/>
                <a:cs typeface="Arial"/>
              </a:rPr>
              <a:t>this  </a:t>
            </a:r>
            <a:r>
              <a:rPr sz="2800" spc="-5" dirty="0">
                <a:latin typeface="Arial"/>
                <a:cs typeface="Arial"/>
              </a:rPr>
              <a:t>function.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9850" y="2340610"/>
            <a:ext cx="4424680" cy="384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16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50774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53212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681863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63034"/>
            <a:ext cx="3998595" cy="534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05">
              <a:lnSpc>
                <a:spcPct val="93200"/>
              </a:lnSpc>
            </a:pPr>
            <a:r>
              <a:rPr sz="2600" spc="-5" dirty="0">
                <a:latin typeface="Arial"/>
                <a:cs typeface="Arial"/>
              </a:rPr>
              <a:t>If the </a:t>
            </a:r>
            <a:r>
              <a:rPr sz="2600" dirty="0">
                <a:latin typeface="Arial"/>
                <a:cs typeface="Arial"/>
              </a:rPr>
              <a:t>user typed </a:t>
            </a:r>
            <a:r>
              <a:rPr sz="2600" spc="-5" dirty="0">
                <a:latin typeface="Arial"/>
                <a:cs typeface="Arial"/>
              </a:rPr>
              <a:t>“jonathan”  (8 </a:t>
            </a:r>
            <a:r>
              <a:rPr sz="2600" dirty="0">
                <a:latin typeface="Arial"/>
                <a:cs typeface="Arial"/>
              </a:rPr>
              <a:t>characters), these 8  bytes </a:t>
            </a:r>
            <a:r>
              <a:rPr sz="2600" spc="-5" dirty="0">
                <a:latin typeface="Arial"/>
                <a:cs typeface="Arial"/>
              </a:rPr>
              <a:t>would </a:t>
            </a:r>
            <a:r>
              <a:rPr sz="2600" dirty="0">
                <a:latin typeface="Arial"/>
                <a:cs typeface="Arial"/>
              </a:rPr>
              <a:t>span </a:t>
            </a:r>
            <a:r>
              <a:rPr sz="2600" spc="-5" dirty="0">
                <a:latin typeface="Arial"/>
                <a:cs typeface="Arial"/>
              </a:rPr>
              <a:t>from *c  to *c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910"/>
              </a:lnSpc>
              <a:spcBef>
                <a:spcPts val="1470"/>
              </a:spcBef>
            </a:pPr>
            <a:r>
              <a:rPr sz="2600" spc="-5" dirty="0">
                <a:latin typeface="Arial"/>
                <a:cs typeface="Arial"/>
              </a:rPr>
              <a:t>If the </a:t>
            </a:r>
            <a:r>
              <a:rPr sz="2600" dirty="0">
                <a:latin typeface="Arial"/>
                <a:cs typeface="Arial"/>
              </a:rPr>
              <a:t>user typed  </a:t>
            </a:r>
            <a:r>
              <a:rPr sz="2600" spc="-10" dirty="0">
                <a:latin typeface="Arial"/>
                <a:cs typeface="Arial"/>
              </a:rPr>
              <a:t>“</a:t>
            </a:r>
            <a:r>
              <a:rPr sz="2600" dirty="0">
                <a:latin typeface="Arial"/>
                <a:cs typeface="Arial"/>
              </a:rPr>
              <a:t>mr_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uper_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ng_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ame_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600" spc="-5" dirty="0">
                <a:latin typeface="Arial"/>
                <a:cs typeface="Arial"/>
              </a:rPr>
              <a:t>_third_esquire”, this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would</a:t>
            </a:r>
            <a:endParaRPr sz="2600">
              <a:latin typeface="Arial"/>
              <a:cs typeface="Arial"/>
            </a:endParaRPr>
          </a:p>
          <a:p>
            <a:pPr marL="12700" marR="368300">
              <a:lnSpc>
                <a:spcPts val="2900"/>
              </a:lnSpc>
              <a:spcBef>
                <a:spcPts val="175"/>
              </a:spcBef>
            </a:pPr>
            <a:r>
              <a:rPr sz="2600" dirty="0">
                <a:latin typeface="Arial"/>
                <a:cs typeface="Arial"/>
              </a:rPr>
              <a:t>be copied </a:t>
            </a:r>
            <a:r>
              <a:rPr sz="2600" spc="-5" dirty="0">
                <a:latin typeface="Arial"/>
                <a:cs typeface="Arial"/>
              </a:rPr>
              <a:t>from *c to *c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  35</a:t>
            </a:r>
            <a:endParaRPr sz="2600">
              <a:latin typeface="Arial"/>
              <a:cs typeface="Arial"/>
            </a:endParaRPr>
          </a:p>
          <a:p>
            <a:pPr marL="12700" marR="153670">
              <a:lnSpc>
                <a:spcPct val="93100"/>
              </a:lnSpc>
              <a:spcBef>
                <a:spcPts val="1355"/>
              </a:spcBef>
            </a:pPr>
            <a:r>
              <a:rPr sz="2600" spc="-20" dirty="0">
                <a:latin typeface="Arial"/>
                <a:cs typeface="Arial"/>
              </a:rPr>
              <a:t>However, </a:t>
            </a:r>
            <a:r>
              <a:rPr sz="2600" spc="-5" dirty="0">
                <a:latin typeface="Arial"/>
                <a:cs typeface="Arial"/>
              </a:rPr>
              <a:t>in the </a:t>
            </a:r>
            <a:r>
              <a:rPr sz="2600" dirty="0">
                <a:latin typeface="Arial"/>
                <a:cs typeface="Arial"/>
              </a:rPr>
              <a:t>C code,  </a:t>
            </a:r>
            <a:r>
              <a:rPr sz="2600" spc="-5" dirty="0">
                <a:latin typeface="Arial"/>
                <a:cs typeface="Arial"/>
              </a:rPr>
              <a:t>we </a:t>
            </a:r>
            <a:r>
              <a:rPr sz="2600" dirty="0">
                <a:latin typeface="Arial"/>
                <a:cs typeface="Arial"/>
              </a:rPr>
              <a:t>only specified a  character </a:t>
            </a:r>
            <a:r>
              <a:rPr sz="2600" spc="-5" dirty="0">
                <a:latin typeface="Arial"/>
                <a:cs typeface="Arial"/>
              </a:rPr>
              <a:t>array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size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16.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spc="-5" dirty="0">
                <a:latin typeface="Arial"/>
                <a:cs typeface="Arial"/>
              </a:rPr>
              <a:t>“gets” </a:t>
            </a:r>
            <a:r>
              <a:rPr sz="2600" dirty="0">
                <a:latin typeface="Arial"/>
                <a:cs typeface="Arial"/>
              </a:rPr>
              <a:t>don't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9850" y="2340610"/>
            <a:ext cx="4424680" cy="384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16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50774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53212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63034"/>
            <a:ext cx="3996690" cy="553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640">
              <a:lnSpc>
                <a:spcPct val="93200"/>
              </a:lnSpc>
            </a:pPr>
            <a:r>
              <a:rPr sz="2600" dirty="0">
                <a:latin typeface="Arial"/>
                <a:cs typeface="Arial"/>
              </a:rPr>
              <a:t>As a </a:t>
            </a:r>
            <a:r>
              <a:rPr sz="2600" spc="-5" dirty="0">
                <a:latin typeface="Arial"/>
                <a:cs typeface="Arial"/>
              </a:rPr>
              <a:t>result, the </a:t>
            </a:r>
            <a:r>
              <a:rPr sz="2600" dirty="0">
                <a:latin typeface="Arial"/>
                <a:cs typeface="Arial"/>
              </a:rPr>
              <a:t>user can  </a:t>
            </a:r>
            <a:r>
              <a:rPr sz="2600" spc="-5" dirty="0">
                <a:latin typeface="Arial"/>
                <a:cs typeface="Arial"/>
              </a:rPr>
              <a:t>provide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string to  arbitrarily write to *c to </a:t>
            </a:r>
            <a:r>
              <a:rPr sz="2600" spc="-10" dirty="0">
                <a:latin typeface="Arial"/>
                <a:cs typeface="Arial"/>
              </a:rPr>
              <a:t>*c </a:t>
            </a:r>
            <a:r>
              <a:rPr sz="2600" dirty="0">
                <a:latin typeface="Arial"/>
                <a:cs typeface="Arial"/>
              </a:rPr>
              <a:t>+  x.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93100"/>
              </a:lnSpc>
              <a:spcBef>
                <a:spcPts val="1415"/>
              </a:spcBef>
            </a:pPr>
            <a:r>
              <a:rPr sz="2600" spc="-5" dirty="0">
                <a:latin typeface="Arial"/>
                <a:cs typeface="Arial"/>
              </a:rPr>
              <a:t>This </a:t>
            </a:r>
            <a:r>
              <a:rPr sz="2600" dirty="0">
                <a:latin typeface="Arial"/>
                <a:cs typeface="Arial"/>
              </a:rPr>
              <a:t>means, the user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could  </a:t>
            </a:r>
            <a:r>
              <a:rPr sz="2600" spc="-5" dirty="0">
                <a:latin typeface="Arial"/>
                <a:cs typeface="Arial"/>
              </a:rPr>
              <a:t>also overwrite </a:t>
            </a:r>
            <a:r>
              <a:rPr sz="2600" dirty="0">
                <a:latin typeface="Arial"/>
                <a:cs typeface="Arial"/>
              </a:rPr>
              <a:t>long a, </a:t>
            </a:r>
            <a:r>
              <a:rPr sz="2600" spc="-5" dirty="0">
                <a:latin typeface="Arial"/>
                <a:cs typeface="Arial"/>
              </a:rPr>
              <a:t>the  old </a:t>
            </a:r>
            <a:r>
              <a:rPr sz="2600" dirty="0">
                <a:latin typeface="Arial"/>
                <a:cs typeface="Arial"/>
              </a:rPr>
              <a:t>rbp, and most  </a:t>
            </a:r>
            <a:r>
              <a:rPr sz="2600" spc="-20" dirty="0">
                <a:latin typeface="Arial"/>
                <a:cs typeface="Arial"/>
              </a:rPr>
              <a:t>worryingly, </a:t>
            </a:r>
            <a:r>
              <a:rPr sz="2600" spc="-5" dirty="0">
                <a:latin typeface="Arial"/>
                <a:cs typeface="Arial"/>
              </a:rPr>
              <a:t>the return  </a:t>
            </a:r>
            <a:r>
              <a:rPr sz="2600" dirty="0">
                <a:latin typeface="Arial"/>
                <a:cs typeface="Arial"/>
              </a:rPr>
              <a:t>address.</a:t>
            </a:r>
            <a:endParaRPr sz="2600">
              <a:latin typeface="Arial"/>
              <a:cs typeface="Arial"/>
            </a:endParaRPr>
          </a:p>
          <a:p>
            <a:pPr marL="12700" marR="267970">
              <a:lnSpc>
                <a:spcPct val="93100"/>
              </a:lnSpc>
              <a:spcBef>
                <a:spcPts val="1415"/>
              </a:spcBef>
            </a:pPr>
            <a:r>
              <a:rPr sz="2600" spc="-5" dirty="0">
                <a:latin typeface="Arial"/>
                <a:cs typeface="Arial"/>
              </a:rPr>
              <a:t>In this </a:t>
            </a:r>
            <a:r>
              <a:rPr sz="2600" dirty="0">
                <a:latin typeface="Arial"/>
                <a:cs typeface="Arial"/>
              </a:rPr>
              <a:t>instance, what  </a:t>
            </a:r>
            <a:r>
              <a:rPr sz="2600" spc="-5" dirty="0">
                <a:latin typeface="Arial"/>
                <a:cs typeface="Arial"/>
              </a:rPr>
              <a:t>would </a:t>
            </a:r>
            <a:r>
              <a:rPr sz="2600" dirty="0">
                <a:latin typeface="Arial"/>
                <a:cs typeface="Arial"/>
              </a:rPr>
              <a:t>the user have </a:t>
            </a:r>
            <a:r>
              <a:rPr sz="2600" spc="-5" dirty="0">
                <a:latin typeface="Arial"/>
                <a:cs typeface="Arial"/>
              </a:rPr>
              <a:t>to  write in </a:t>
            </a:r>
            <a:r>
              <a:rPr sz="2600" dirty="0">
                <a:latin typeface="Arial"/>
                <a:cs typeface="Arial"/>
              </a:rPr>
              <a:t>order </a:t>
            </a:r>
            <a:r>
              <a:rPr sz="2600" spc="-5" dirty="0">
                <a:latin typeface="Arial"/>
                <a:cs typeface="Arial"/>
              </a:rPr>
              <a:t>to overwrite  the return </a:t>
            </a:r>
            <a:r>
              <a:rPr sz="2600" dirty="0">
                <a:latin typeface="Arial"/>
                <a:cs typeface="Arial"/>
              </a:rPr>
              <a:t>address </a:t>
            </a:r>
            <a:r>
              <a:rPr sz="2600" spc="-5" dirty="0">
                <a:latin typeface="Arial"/>
                <a:cs typeface="Arial"/>
              </a:rPr>
              <a:t>with  </a:t>
            </a:r>
            <a:r>
              <a:rPr sz="2600" dirty="0">
                <a:latin typeface="Arial"/>
                <a:cs typeface="Arial"/>
              </a:rPr>
              <a:t>0x400800?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9850" y="2340610"/>
            <a:ext cx="4424680" cy="384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6579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38582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26542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63328"/>
            <a:ext cx="3935095" cy="478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5575">
              <a:lnSpc>
                <a:spcPct val="92900"/>
              </a:lnSpc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this instance, </a:t>
            </a:r>
            <a:r>
              <a:rPr sz="2400" spc="-10" dirty="0">
                <a:latin typeface="Arial"/>
                <a:cs typeface="Arial"/>
              </a:rPr>
              <a:t>what would  </a:t>
            </a:r>
            <a:r>
              <a:rPr sz="2400" spc="-5" dirty="0">
                <a:latin typeface="Arial"/>
                <a:cs typeface="Arial"/>
              </a:rPr>
              <a:t>the user have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write in  order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overwrite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return  address with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0x400800?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1415"/>
              </a:spcBef>
            </a:pPr>
            <a:r>
              <a:rPr sz="2400" spc="-1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least </a:t>
            </a:r>
            <a:r>
              <a:rPr sz="2400" dirty="0">
                <a:latin typeface="Arial"/>
                <a:cs typeface="Arial"/>
              </a:rPr>
              <a:t>40 </a:t>
            </a:r>
            <a:r>
              <a:rPr sz="2400" spc="-5" dirty="0">
                <a:latin typeface="Arial"/>
                <a:cs typeface="Arial"/>
              </a:rPr>
              <a:t>characters (which 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wipe out </a:t>
            </a:r>
            <a:r>
              <a:rPr sz="2400" spc="-10" dirty="0">
                <a:latin typeface="Arial"/>
                <a:cs typeface="Arial"/>
              </a:rPr>
              <a:t>long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and OLD  </a:t>
            </a:r>
            <a:r>
              <a:rPr sz="2400" spc="-10" dirty="0">
                <a:latin typeface="Arial"/>
                <a:cs typeface="Arial"/>
              </a:rPr>
              <a:t>RBP), </a:t>
            </a:r>
            <a:r>
              <a:rPr sz="2400" spc="-5" dirty="0">
                <a:latin typeface="Arial"/>
                <a:cs typeface="Arial"/>
              </a:rPr>
              <a:t>and then: </a:t>
            </a:r>
            <a:r>
              <a:rPr sz="2400" spc="-10" dirty="0">
                <a:latin typeface="Arial"/>
                <a:cs typeface="Arial"/>
              </a:rPr>
              <a:t>0x00, 0x08,  0x40, 0x00 </a:t>
            </a:r>
            <a:r>
              <a:rPr sz="2400" dirty="0">
                <a:latin typeface="Arial"/>
                <a:cs typeface="Arial"/>
              </a:rPr>
              <a:t>… </a:t>
            </a:r>
            <a:r>
              <a:rPr sz="2400" spc="-5" dirty="0">
                <a:latin typeface="Arial"/>
                <a:cs typeface="Arial"/>
              </a:rPr>
              <a:t>(assume little  </a:t>
            </a:r>
            <a:r>
              <a:rPr sz="2400" spc="-10" dirty="0">
                <a:latin typeface="Arial"/>
                <a:cs typeface="Arial"/>
              </a:rPr>
              <a:t>endian)</a:t>
            </a:r>
            <a:endParaRPr sz="2400">
              <a:latin typeface="Arial"/>
              <a:cs typeface="Arial"/>
            </a:endParaRPr>
          </a:p>
          <a:p>
            <a:pPr marL="12700" marR="39370">
              <a:lnSpc>
                <a:spcPct val="92900"/>
              </a:lnSpc>
              <a:spcBef>
                <a:spcPts val="1415"/>
              </a:spcBef>
            </a:pPr>
            <a:r>
              <a:rPr sz="2400" spc="-30" dirty="0">
                <a:latin typeface="Arial"/>
                <a:cs typeface="Arial"/>
              </a:rPr>
              <a:t>Suddenly, </a:t>
            </a:r>
            <a:r>
              <a:rPr sz="2400" spc="-5" dirty="0">
                <a:latin typeface="Arial"/>
                <a:cs typeface="Arial"/>
              </a:rPr>
              <a:t>once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  returns, it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attempt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10" dirty="0">
                <a:latin typeface="Arial"/>
                <a:cs typeface="Arial"/>
              </a:rPr>
              <a:t>execute </a:t>
            </a:r>
            <a:r>
              <a:rPr sz="2400" spc="-5" dirty="0">
                <a:latin typeface="Arial"/>
                <a:cs typeface="Arial"/>
              </a:rPr>
              <a:t>something that it did  </a:t>
            </a:r>
            <a:r>
              <a:rPr sz="2400" spc="-10" dirty="0">
                <a:latin typeface="Arial"/>
                <a:cs typeface="Arial"/>
              </a:rPr>
              <a:t>not intend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9850" y="2340610"/>
            <a:ext cx="4424680" cy="384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pc="-5" dirty="0"/>
              <a:t>Stack</a:t>
            </a:r>
            <a:r>
              <a:rPr spc="-60" dirty="0"/>
              <a:t> </a:t>
            </a:r>
            <a:r>
              <a:rPr spc="-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62585" marR="5080">
              <a:lnSpc>
                <a:spcPts val="3590"/>
              </a:lnSpc>
            </a:pPr>
            <a:r>
              <a:rPr spc="-5" dirty="0"/>
              <a:t>Now that there is </a:t>
            </a:r>
            <a:r>
              <a:rPr dirty="0"/>
              <a:t>a </a:t>
            </a:r>
            <a:r>
              <a:rPr spc="-5" dirty="0"/>
              <a:t>way to change the</a:t>
            </a:r>
            <a:r>
              <a:rPr spc="-105" dirty="0"/>
              <a:t> </a:t>
            </a:r>
            <a:r>
              <a:rPr spc="-5" dirty="0"/>
              <a:t>return  address, how do you get the code to do  something that it </a:t>
            </a:r>
            <a:r>
              <a:rPr spc="-10" dirty="0"/>
              <a:t>didn't intend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10" dirty="0"/>
              <a:t>do.</a:t>
            </a:r>
          </a:p>
          <a:p>
            <a:pPr marL="362585">
              <a:lnSpc>
                <a:spcPct val="100000"/>
              </a:lnSpc>
              <a:spcBef>
                <a:spcPts val="1090"/>
              </a:spcBef>
            </a:pPr>
            <a:r>
              <a:rPr spc="-45" dirty="0"/>
              <a:t>Say... </a:t>
            </a:r>
            <a:r>
              <a:rPr spc="-10" dirty="0"/>
              <a:t>delete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file?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835" marR="5080" indent="-3112770">
              <a:lnSpc>
                <a:spcPts val="4920"/>
              </a:lnSpc>
            </a:pPr>
            <a:r>
              <a:rPr spc="-5" dirty="0"/>
              <a:t>Stack Exploits: Jump to Existing  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16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3817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85" marR="5080">
              <a:lnSpc>
                <a:spcPct val="93100"/>
              </a:lnSpc>
            </a:pPr>
            <a:r>
              <a:rPr sz="2600" spc="-5" dirty="0"/>
              <a:t>If </a:t>
            </a:r>
            <a:r>
              <a:rPr sz="2600" dirty="0"/>
              <a:t>your code contains: </a:t>
            </a:r>
            <a:r>
              <a:rPr sz="2600" spc="-5" dirty="0"/>
              <a:t>“#include &lt;unistd.h&gt;”, this </a:t>
            </a:r>
            <a:r>
              <a:rPr sz="2600" dirty="0"/>
              <a:t>means  </a:t>
            </a:r>
            <a:r>
              <a:rPr sz="2600" spc="-5" dirty="0"/>
              <a:t>that </a:t>
            </a:r>
            <a:r>
              <a:rPr sz="2600" dirty="0"/>
              <a:t>that </a:t>
            </a:r>
            <a:r>
              <a:rPr sz="2600" spc="-5" dirty="0"/>
              <a:t>during runtime, the </a:t>
            </a:r>
            <a:r>
              <a:rPr sz="2600" dirty="0"/>
              <a:t>functions </a:t>
            </a:r>
            <a:r>
              <a:rPr sz="2600" spc="-5" dirty="0"/>
              <a:t>included in </a:t>
            </a:r>
            <a:r>
              <a:rPr sz="2600" dirty="0"/>
              <a:t>that  </a:t>
            </a:r>
            <a:r>
              <a:rPr sz="2600" spc="-5" dirty="0"/>
              <a:t>library exist </a:t>
            </a:r>
            <a:r>
              <a:rPr sz="2600" dirty="0"/>
              <a:t>somewhere </a:t>
            </a:r>
            <a:r>
              <a:rPr sz="2600" spc="-5" dirty="0"/>
              <a:t>in the </a:t>
            </a:r>
            <a:r>
              <a:rPr sz="2600" dirty="0"/>
              <a:t>code</a:t>
            </a:r>
            <a:r>
              <a:rPr sz="2600" spc="25" dirty="0"/>
              <a:t> </a:t>
            </a:r>
            <a:r>
              <a:rPr sz="2600" spc="-5" dirty="0"/>
              <a:t>segment.</a:t>
            </a:r>
            <a:endParaRPr sz="2600"/>
          </a:p>
          <a:p>
            <a:pPr marL="362585" marR="146685">
              <a:lnSpc>
                <a:spcPts val="2970"/>
              </a:lnSpc>
              <a:spcBef>
                <a:spcPts val="1425"/>
              </a:spcBef>
            </a:pPr>
            <a:r>
              <a:rPr sz="2600" dirty="0"/>
              <a:t>Even </a:t>
            </a:r>
            <a:r>
              <a:rPr sz="2600" spc="-5" dirty="0"/>
              <a:t>if the original </a:t>
            </a:r>
            <a:r>
              <a:rPr sz="2600" dirty="0"/>
              <a:t>code </a:t>
            </a:r>
            <a:r>
              <a:rPr sz="2600" spc="-5" dirty="0"/>
              <a:t>didn't </a:t>
            </a:r>
            <a:r>
              <a:rPr sz="2600" dirty="0"/>
              <a:t>use them, somewhere,  </a:t>
            </a:r>
            <a:r>
              <a:rPr sz="2600" spc="-5" dirty="0"/>
              <a:t>there exists </a:t>
            </a:r>
            <a:r>
              <a:rPr sz="2600" dirty="0"/>
              <a:t>many fun </a:t>
            </a:r>
            <a:r>
              <a:rPr sz="2600" spc="-5" dirty="0"/>
              <a:t>functions (or </a:t>
            </a:r>
            <a:r>
              <a:rPr sz="2600" b="1" i="1" spc="-5" dirty="0">
                <a:latin typeface="Arial"/>
                <a:cs typeface="Arial"/>
              </a:rPr>
              <a:t>fun</a:t>
            </a:r>
            <a:r>
              <a:rPr sz="2600" spc="-5" dirty="0"/>
              <a:t>ctions) </a:t>
            </a:r>
            <a:r>
              <a:rPr sz="2600" dirty="0"/>
              <a:t>such</a:t>
            </a:r>
            <a:r>
              <a:rPr sz="2600" spc="120" dirty="0"/>
              <a:t> </a:t>
            </a:r>
            <a:r>
              <a:rPr sz="2600" dirty="0"/>
              <a:t>as: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99160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50469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501777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553085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3831538"/>
            <a:ext cx="8055609" cy="243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29304">
              <a:lnSpc>
                <a:spcPct val="129500"/>
              </a:lnSpc>
            </a:pPr>
            <a:r>
              <a:rPr sz="2600" dirty="0">
                <a:latin typeface="Arial"/>
                <a:cs typeface="Arial"/>
              </a:rPr>
              <a:t>unsigned </a:t>
            </a:r>
            <a:r>
              <a:rPr sz="2600" spc="-5" dirty="0">
                <a:latin typeface="Arial"/>
                <a:cs typeface="Arial"/>
              </a:rPr>
              <a:t>int </a:t>
            </a:r>
            <a:r>
              <a:rPr sz="2600" dirty="0">
                <a:latin typeface="Arial"/>
                <a:cs typeface="Arial"/>
              </a:rPr>
              <a:t>alarm(unsigned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int)  </a:t>
            </a:r>
            <a:r>
              <a:rPr sz="2600" dirty="0">
                <a:latin typeface="Arial"/>
                <a:cs typeface="Arial"/>
              </a:rPr>
              <a:t>int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pause()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600" dirty="0">
                <a:latin typeface="Arial"/>
                <a:cs typeface="Arial"/>
              </a:rPr>
              <a:t>int chown(const char *path, </a:t>
            </a:r>
            <a:r>
              <a:rPr sz="2600" spc="-5" dirty="0">
                <a:latin typeface="Arial"/>
                <a:cs typeface="Arial"/>
              </a:rPr>
              <a:t>uid_t </a:t>
            </a:r>
            <a:r>
              <a:rPr sz="2600" spc="-25" dirty="0">
                <a:latin typeface="Arial"/>
                <a:cs typeface="Arial"/>
              </a:rPr>
              <a:t>owner, </a:t>
            </a:r>
            <a:r>
              <a:rPr sz="2600" spc="-5" dirty="0">
                <a:latin typeface="Arial"/>
                <a:cs typeface="Arial"/>
              </a:rPr>
              <a:t>gid_t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group)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1200"/>
              </a:spcBef>
            </a:pPr>
            <a:r>
              <a:rPr sz="2600" dirty="0">
                <a:latin typeface="Arial"/>
                <a:cs typeface="Arial"/>
              </a:rPr>
              <a:t>int unlink(const char *path) – Deletes a </a:t>
            </a:r>
            <a:r>
              <a:rPr sz="2600" spc="-5" dirty="0">
                <a:latin typeface="Arial"/>
                <a:cs typeface="Arial"/>
              </a:rPr>
              <a:t>file </a:t>
            </a:r>
            <a:r>
              <a:rPr sz="2600" dirty="0">
                <a:latin typeface="Arial"/>
                <a:cs typeface="Arial"/>
              </a:rPr>
              <a:t>specified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  path.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835" marR="5080" indent="-3112770">
              <a:lnSpc>
                <a:spcPts val="4920"/>
              </a:lnSpc>
            </a:pPr>
            <a:r>
              <a:rPr spc="-5" dirty="0"/>
              <a:t>Stack Exploits: Jump to Existing  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82575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8470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15874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71903"/>
            <a:ext cx="8585200" cy="488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0685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Why write the </a:t>
            </a:r>
            <a:r>
              <a:rPr sz="2800" dirty="0">
                <a:latin typeface="Arial"/>
                <a:cs typeface="Arial"/>
              </a:rPr>
              <a:t>code to </a:t>
            </a:r>
            <a:r>
              <a:rPr sz="2800" spc="-5" dirty="0">
                <a:latin typeface="Arial"/>
                <a:cs typeface="Arial"/>
              </a:rPr>
              <a:t>implement behavior when the 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already exists in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executable?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1410"/>
              </a:spcBef>
            </a:pPr>
            <a:r>
              <a:rPr sz="2800" spc="-10" dirty="0">
                <a:latin typeface="Arial"/>
                <a:cs typeface="Arial"/>
              </a:rPr>
              <a:t>Thus, </a:t>
            </a:r>
            <a:r>
              <a:rPr sz="2800" dirty="0">
                <a:latin typeface="Arial"/>
                <a:cs typeface="Arial"/>
              </a:rPr>
              <a:t>if you </a:t>
            </a:r>
            <a:r>
              <a:rPr sz="2800" spc="-5" dirty="0">
                <a:latin typeface="Arial"/>
                <a:cs typeface="Arial"/>
              </a:rPr>
              <a:t>know where the “unlink” function is loaded  into the executable during runtime, </a:t>
            </a:r>
            <a:r>
              <a:rPr sz="2800" dirty="0">
                <a:latin typeface="Arial"/>
                <a:cs typeface="Arial"/>
              </a:rPr>
              <a:t>you can change  </a:t>
            </a:r>
            <a:r>
              <a:rPr sz="2800" spc="-5" dirty="0">
                <a:latin typeface="Arial"/>
                <a:cs typeface="Arial"/>
              </a:rPr>
              <a:t>the return address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&amp;unlink and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“return”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unlink.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-10" dirty="0">
                <a:latin typeface="Arial"/>
                <a:cs typeface="Arial"/>
              </a:rPr>
              <a:t>How </a:t>
            </a:r>
            <a:r>
              <a:rPr sz="2800" spc="-5" dirty="0">
                <a:latin typeface="Arial"/>
                <a:cs typeface="Arial"/>
              </a:rPr>
              <a:t>would </a:t>
            </a:r>
            <a:r>
              <a:rPr sz="2800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know the address of unlink?</a:t>
            </a:r>
            <a:endParaRPr sz="2800">
              <a:latin typeface="Arial"/>
              <a:cs typeface="Arial"/>
            </a:endParaRPr>
          </a:p>
          <a:p>
            <a:pPr marL="12700" marR="187325">
              <a:lnSpc>
                <a:spcPts val="3110"/>
              </a:lnSpc>
              <a:spcBef>
                <a:spcPts val="1470"/>
              </a:spcBef>
            </a:pPr>
            <a:r>
              <a:rPr sz="2800" spc="-3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make the assumption that you have </a:t>
            </a:r>
            <a:r>
              <a:rPr sz="2800" dirty="0">
                <a:latin typeface="Arial"/>
                <a:cs typeface="Arial"/>
              </a:rPr>
              <a:t>a copy </a:t>
            </a:r>
            <a:r>
              <a:rPr sz="2800" spc="-5" dirty="0">
                <a:latin typeface="Arial"/>
                <a:cs typeface="Arial"/>
              </a:rPr>
              <a:t>of the 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and can therefore run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see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will be  loaded. Thus, you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use gdb </a:t>
            </a:r>
            <a:r>
              <a:rPr sz="2800" dirty="0">
                <a:latin typeface="Arial"/>
                <a:cs typeface="Arial"/>
              </a:rPr>
              <a:t>to find </a:t>
            </a:r>
            <a:r>
              <a:rPr sz="2800" spc="-5" dirty="0">
                <a:latin typeface="Arial"/>
                <a:cs typeface="Arial"/>
              </a:rPr>
              <a:t>and  disassemble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unlink.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0607" y="194945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ArialMT"/>
              </a:rPr>
              <a:t>Optimization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MT"/>
              </a:rPr>
              <a:t>Stack Exploits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ArialMT"/>
              </a:rPr>
              <a:t>Smashing Lab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ArialMT"/>
              </a:rPr>
              <a:t>Midterm discussion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ArialMT"/>
              </a:rPr>
              <a:t>Instruction Level Parallelism (ILP)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ArialMT"/>
              </a:rPr>
              <a:t>Out-of-Order Processing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740150" y="806450"/>
            <a:ext cx="21323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u="none" strike="noStrike" baseline="0" dirty="0">
                <a:latin typeface="ArialMT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835" marR="5080" indent="-3112770">
              <a:lnSpc>
                <a:spcPts val="4920"/>
              </a:lnSpc>
            </a:pPr>
            <a:r>
              <a:rPr spc="-5" dirty="0"/>
              <a:t>Stack Exploits: Jump to Existing  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31009"/>
            <a:ext cx="8616950" cy="5049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5" dirty="0"/>
              <a:t>The </a:t>
            </a:r>
            <a:r>
              <a:rPr lang="en-US" sz="3200" spc="-10" dirty="0"/>
              <a:t>signature </a:t>
            </a:r>
            <a:r>
              <a:rPr lang="en-US" sz="3200" spc="-5" dirty="0"/>
              <a:t>of </a:t>
            </a:r>
            <a:r>
              <a:rPr lang="en-US" sz="3200" spc="-10" dirty="0"/>
              <a:t>unlink</a:t>
            </a:r>
            <a:r>
              <a:rPr lang="en-US" sz="3200" spc="-95" dirty="0"/>
              <a:t> </a:t>
            </a:r>
            <a:r>
              <a:rPr lang="en-US" sz="3200" spc="-5" dirty="0"/>
              <a:t>is: </a:t>
            </a:r>
            <a:r>
              <a:rPr lang="en-US" sz="3200" spc="-5" dirty="0" err="1">
                <a:latin typeface="Arial"/>
                <a:cs typeface="Arial"/>
              </a:rPr>
              <a:t>int</a:t>
            </a:r>
            <a:r>
              <a:rPr lang="en-US" sz="3200" spc="-5" dirty="0">
                <a:latin typeface="Arial"/>
                <a:cs typeface="Arial"/>
              </a:rPr>
              <a:t> unlink(</a:t>
            </a:r>
            <a:r>
              <a:rPr lang="en-US" sz="3200" spc="-5" dirty="0" err="1">
                <a:latin typeface="Arial"/>
                <a:cs typeface="Arial"/>
              </a:rPr>
              <a:t>const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char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spc="-5" dirty="0">
                <a:latin typeface="Arial"/>
                <a:cs typeface="Arial"/>
              </a:rPr>
              <a:t>*path);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Can </a:t>
            </a:r>
            <a:r>
              <a:rPr sz="3200" dirty="0">
                <a:latin typeface="Arial"/>
                <a:cs typeface="Arial"/>
              </a:rPr>
              <a:t>you see a </a:t>
            </a:r>
            <a:r>
              <a:rPr sz="3200" spc="-10" dirty="0">
                <a:latin typeface="Arial"/>
                <a:cs typeface="Arial"/>
              </a:rPr>
              <a:t>problem </a:t>
            </a:r>
            <a:r>
              <a:rPr sz="3200" spc="-5" dirty="0">
                <a:latin typeface="Arial"/>
                <a:cs typeface="Arial"/>
              </a:rPr>
              <a:t>with this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approach?</a:t>
            </a:r>
            <a:endParaRPr sz="3200" dirty="0">
              <a:latin typeface="Arial"/>
              <a:cs typeface="Arial"/>
            </a:endParaRPr>
          </a:p>
          <a:p>
            <a:pPr marL="12700" marR="29845">
              <a:lnSpc>
                <a:spcPts val="3590"/>
              </a:lnSpc>
              <a:spcBef>
                <a:spcPts val="1495"/>
              </a:spcBef>
            </a:pPr>
            <a:r>
              <a:rPr lang="en-US" sz="3200" spc="-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need </a:t>
            </a:r>
            <a:r>
              <a:rPr sz="3200" spc="-5" dirty="0">
                <a:latin typeface="Arial"/>
                <a:cs typeface="Arial"/>
              </a:rPr>
              <a:t>to  specify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pointer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string (path to  the file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want to </a:t>
            </a:r>
            <a:r>
              <a:rPr sz="3200" spc="-10" dirty="0">
                <a:latin typeface="Arial"/>
                <a:cs typeface="Arial"/>
              </a:rPr>
              <a:t>delete) </a:t>
            </a:r>
            <a:r>
              <a:rPr sz="3200" spc="-5" dirty="0">
                <a:latin typeface="Arial"/>
                <a:cs typeface="Arial"/>
              </a:rPr>
              <a:t>as an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argument.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93400"/>
              </a:lnSpc>
              <a:spcBef>
                <a:spcPts val="1335"/>
              </a:spcBef>
            </a:pPr>
            <a:r>
              <a:rPr sz="3200" spc="-5" dirty="0">
                <a:latin typeface="Arial"/>
                <a:cs typeface="Arial"/>
              </a:rPr>
              <a:t>In x86-64, we </a:t>
            </a:r>
            <a:r>
              <a:rPr sz="3200" dirty="0">
                <a:latin typeface="Arial"/>
                <a:cs typeface="Arial"/>
              </a:rPr>
              <a:t>specify </a:t>
            </a:r>
            <a:r>
              <a:rPr sz="3200" spc="-10" dirty="0">
                <a:latin typeface="Arial"/>
                <a:cs typeface="Arial"/>
              </a:rPr>
              <a:t>arguments </a:t>
            </a:r>
            <a:r>
              <a:rPr sz="3200" dirty="0">
                <a:latin typeface="Arial"/>
                <a:cs typeface="Arial"/>
              </a:rPr>
              <a:t>via </a:t>
            </a:r>
            <a:r>
              <a:rPr sz="3200" spc="-5" dirty="0">
                <a:latin typeface="Arial"/>
                <a:cs typeface="Arial"/>
              </a:rPr>
              <a:t>registers. </a:t>
            </a:r>
            <a:r>
              <a:rPr sz="3200" spc="-10" dirty="0">
                <a:latin typeface="Arial"/>
                <a:cs typeface="Arial"/>
              </a:rPr>
              <a:t>If  </a:t>
            </a:r>
            <a:r>
              <a:rPr sz="3200" spc="-5" dirty="0">
                <a:latin typeface="Arial"/>
                <a:cs typeface="Arial"/>
              </a:rPr>
              <a:t>all we do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overwrite the return address, </a:t>
            </a:r>
            <a:r>
              <a:rPr sz="3200" spc="-10" dirty="0">
                <a:latin typeface="Arial"/>
                <a:cs typeface="Arial"/>
              </a:rPr>
              <a:t>then  </a:t>
            </a:r>
            <a:r>
              <a:rPr sz="3200" spc="-5" dirty="0">
                <a:latin typeface="Arial"/>
                <a:cs typeface="Arial"/>
              </a:rPr>
              <a:t>we will </a:t>
            </a:r>
            <a:r>
              <a:rPr sz="3200" spc="-10" dirty="0">
                <a:latin typeface="Arial"/>
                <a:cs typeface="Arial"/>
              </a:rPr>
              <a:t>effectively </a:t>
            </a:r>
            <a:r>
              <a:rPr sz="3200" spc="-5" dirty="0">
                <a:latin typeface="Arial"/>
                <a:cs typeface="Arial"/>
              </a:rPr>
              <a:t>call </a:t>
            </a:r>
            <a:r>
              <a:rPr sz="3200" spc="-10" dirty="0">
                <a:latin typeface="Arial"/>
                <a:cs typeface="Arial"/>
              </a:rPr>
              <a:t>unlink </a:t>
            </a:r>
            <a:r>
              <a:rPr sz="3200" spc="-5" dirty="0">
                <a:latin typeface="Arial"/>
                <a:cs typeface="Arial"/>
              </a:rPr>
              <a:t>on whatever </a:t>
            </a:r>
            <a:r>
              <a:rPr sz="3200" spc="-10" dirty="0">
                <a:latin typeface="Arial"/>
                <a:cs typeface="Arial"/>
              </a:rPr>
              <a:t>is  </a:t>
            </a:r>
            <a:r>
              <a:rPr sz="3200" spc="-5" dirty="0">
                <a:latin typeface="Arial"/>
                <a:cs typeface="Arial"/>
              </a:rPr>
              <a:t>currently in the %rdi </a:t>
            </a:r>
            <a:r>
              <a:rPr sz="3200" spc="-25" dirty="0">
                <a:latin typeface="Arial"/>
                <a:cs typeface="Arial"/>
              </a:rPr>
              <a:t>register, </a:t>
            </a:r>
            <a:r>
              <a:rPr sz="3200" spc="-5" dirty="0">
                <a:latin typeface="Arial"/>
                <a:cs typeface="Arial"/>
              </a:rPr>
              <a:t>which is </a:t>
            </a:r>
            <a:r>
              <a:rPr sz="3200" spc="-10" dirty="0">
                <a:latin typeface="Arial"/>
                <a:cs typeface="Arial"/>
              </a:rPr>
              <a:t>probably  </a:t>
            </a:r>
            <a:r>
              <a:rPr sz="3200" spc="-5" dirty="0">
                <a:latin typeface="Arial"/>
                <a:cs typeface="Arial"/>
              </a:rPr>
              <a:t>not the </a:t>
            </a:r>
            <a:r>
              <a:rPr sz="3200" spc="-10" dirty="0">
                <a:latin typeface="Arial"/>
                <a:cs typeface="Arial"/>
              </a:rPr>
              <a:t>path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want.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278130">
              <a:lnSpc>
                <a:spcPct val="100000"/>
              </a:lnSpc>
            </a:pPr>
            <a:r>
              <a:rPr spc="-5" dirty="0"/>
              <a:t>Stack Exploits: Injecting</a:t>
            </a:r>
            <a:r>
              <a:rPr spc="5" dirty="0"/>
              <a:t> </a:t>
            </a:r>
            <a:r>
              <a:rPr spc="-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603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31009"/>
            <a:ext cx="8618855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“gets” gives us direct </a:t>
            </a:r>
            <a:r>
              <a:rPr sz="3200" dirty="0">
                <a:latin typeface="Arial"/>
                <a:cs typeface="Arial"/>
              </a:rPr>
              <a:t>access </a:t>
            </a:r>
            <a:r>
              <a:rPr sz="3200" spc="-5" dirty="0">
                <a:latin typeface="Arial"/>
                <a:cs typeface="Arial"/>
              </a:rPr>
              <a:t>to writing </a:t>
            </a:r>
            <a:r>
              <a:rPr sz="3200" spc="-10" dirty="0">
                <a:latin typeface="Arial"/>
                <a:cs typeface="Arial"/>
              </a:rPr>
              <a:t>into  </a:t>
            </a:r>
            <a:r>
              <a:rPr sz="3200" spc="-5" dirty="0">
                <a:latin typeface="Arial"/>
                <a:cs typeface="Arial"/>
              </a:rPr>
              <a:t>memory; whatever string of bytes is provided as  an </a:t>
            </a:r>
            <a:r>
              <a:rPr sz="3200" spc="-10" dirty="0">
                <a:latin typeface="Arial"/>
                <a:cs typeface="Arial"/>
              </a:rPr>
              <a:t>input </a:t>
            </a:r>
            <a:r>
              <a:rPr sz="3200" spc="-5" dirty="0">
                <a:latin typeface="Arial"/>
                <a:cs typeface="Arial"/>
              </a:rPr>
              <a:t>is saved </a:t>
            </a:r>
            <a:r>
              <a:rPr sz="3200" spc="-10" dirty="0">
                <a:latin typeface="Arial"/>
                <a:cs typeface="Arial"/>
              </a:rPr>
              <a:t>into memory/the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stack.</a:t>
            </a:r>
          </a:p>
          <a:p>
            <a:pPr marL="12700" marR="322580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Sure it's not the code segment, but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can  provide </a:t>
            </a:r>
            <a:r>
              <a:rPr sz="3200" dirty="0">
                <a:latin typeface="Arial"/>
                <a:cs typeface="Arial"/>
              </a:rPr>
              <a:t>a string </a:t>
            </a:r>
            <a:r>
              <a:rPr sz="3200" spc="-5" dirty="0">
                <a:latin typeface="Arial"/>
                <a:cs typeface="Arial"/>
              </a:rPr>
              <a:t>that contains the </a:t>
            </a:r>
            <a:r>
              <a:rPr sz="3200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we  want to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execute,</a:t>
            </a:r>
            <a:endParaRPr sz="3200" dirty="0">
              <a:latin typeface="Arial"/>
              <a:cs typeface="Arial"/>
            </a:endParaRPr>
          </a:p>
          <a:p>
            <a:pPr marL="12700" marR="76200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Arial"/>
                <a:cs typeface="Arial"/>
              </a:rPr>
              <a:t>Then </a:t>
            </a:r>
            <a:r>
              <a:rPr sz="3200" spc="-5" dirty="0">
                <a:latin typeface="Arial"/>
                <a:cs typeface="Arial"/>
              </a:rPr>
              <a:t>in the return address, write the address of  the </a:t>
            </a:r>
            <a:r>
              <a:rPr sz="3200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that we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provided.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pc="-5" dirty="0"/>
              <a:t>Stack Exploits: Protection 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4622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31009"/>
            <a:ext cx="8435975" cy="454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How do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handle/prevent </a:t>
            </a:r>
            <a:r>
              <a:rPr sz="3200" dirty="0">
                <a:latin typeface="Arial"/>
                <a:cs typeface="Arial"/>
              </a:rPr>
              <a:t>such </a:t>
            </a:r>
            <a:r>
              <a:rPr sz="3200" spc="-5" dirty="0">
                <a:latin typeface="Arial"/>
                <a:cs typeface="Arial"/>
              </a:rPr>
              <a:t>an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exploit?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There are two aspects that </a:t>
            </a:r>
            <a:r>
              <a:rPr sz="3200" spc="-10" dirty="0">
                <a:latin typeface="Arial"/>
                <a:cs typeface="Arial"/>
              </a:rPr>
              <a:t>allow </a:t>
            </a:r>
            <a:r>
              <a:rPr sz="3200" spc="-5" dirty="0">
                <a:latin typeface="Arial"/>
                <a:cs typeface="Arial"/>
              </a:rPr>
              <a:t>an exploit like  this:</a:t>
            </a:r>
            <a:endParaRPr sz="3200" dirty="0">
              <a:latin typeface="Arial"/>
              <a:cs typeface="Arial"/>
            </a:endParaRPr>
          </a:p>
          <a:p>
            <a:pPr marL="444500" marR="240029" indent="-323850">
              <a:lnSpc>
                <a:spcPts val="3110"/>
              </a:lnSpc>
              <a:spcBef>
                <a:spcPts val="1405"/>
              </a:spcBef>
              <a:buAutoNum type="arabicPeriod"/>
              <a:tabLst>
                <a:tab pos="4445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ability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write beyond an allocated </a:t>
            </a:r>
            <a:r>
              <a:rPr sz="2800" spc="-15" dirty="0">
                <a:latin typeface="Arial"/>
                <a:cs typeface="Arial"/>
              </a:rPr>
              <a:t>buffer </a:t>
            </a:r>
            <a:r>
              <a:rPr sz="2800" spc="-5" dirty="0">
                <a:latin typeface="Arial"/>
                <a:cs typeface="Arial"/>
              </a:rPr>
              <a:t>(ie,  the </a:t>
            </a:r>
            <a:r>
              <a:rPr sz="2800" spc="-15" dirty="0">
                <a:latin typeface="Arial"/>
                <a:cs typeface="Arial"/>
              </a:rPr>
              <a:t>buffer </a:t>
            </a:r>
            <a:r>
              <a:rPr sz="2800" spc="-5" dirty="0">
                <a:latin typeface="Arial"/>
                <a:cs typeface="Arial"/>
              </a:rPr>
              <a:t>overrun)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overwrite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addresses.</a:t>
            </a:r>
            <a:endParaRPr sz="2800" dirty="0">
              <a:latin typeface="Arial"/>
              <a:cs typeface="Arial"/>
            </a:endParaRPr>
          </a:p>
          <a:p>
            <a:pPr marL="444500" marR="1154430" indent="-323850">
              <a:lnSpc>
                <a:spcPts val="3110"/>
              </a:lnSpc>
              <a:spcBef>
                <a:spcPts val="1130"/>
              </a:spcBef>
              <a:buAutoNum type="arabicPeriod"/>
              <a:tabLst>
                <a:tab pos="4445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ability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execute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of the attacker's  specification.</a:t>
            </a:r>
            <a:endParaRPr sz="2800" dirty="0">
              <a:latin typeface="Arial"/>
              <a:cs typeface="Arial"/>
            </a:endParaRPr>
          </a:p>
          <a:p>
            <a:pPr marL="12700" marR="31750">
              <a:lnSpc>
                <a:spcPts val="3579"/>
              </a:lnSpc>
              <a:spcBef>
                <a:spcPts val="1150"/>
              </a:spcBef>
            </a:pPr>
            <a:r>
              <a:rPr sz="3200" spc="-35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try to protect our </a:t>
            </a:r>
            <a:r>
              <a:rPr sz="3200" dirty="0">
                <a:latin typeface="Arial"/>
                <a:cs typeface="Arial"/>
              </a:rPr>
              <a:t>system </a:t>
            </a:r>
            <a:r>
              <a:rPr sz="3200" spc="-5" dirty="0">
                <a:latin typeface="Arial"/>
                <a:cs typeface="Arial"/>
              </a:rPr>
              <a:t>by preventing  both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aspects.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pc="-5" dirty="0"/>
              <a:t>Stack Exploits: Protection 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307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8470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9486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85">
              <a:lnSpc>
                <a:spcPct val="100000"/>
              </a:lnSpc>
            </a:pPr>
            <a:r>
              <a:rPr sz="2800" spc="-5" dirty="0"/>
              <a:t>Method 1: </a:t>
            </a:r>
            <a:r>
              <a:rPr sz="2800" spc="-10" dirty="0"/>
              <a:t>Don't </a:t>
            </a:r>
            <a:r>
              <a:rPr sz="2800" spc="-5" dirty="0"/>
              <a:t>use</a:t>
            </a:r>
            <a:r>
              <a:rPr sz="2800" spc="-30" dirty="0"/>
              <a:t> </a:t>
            </a:r>
            <a:r>
              <a:rPr sz="2800" spc="-5" dirty="0"/>
              <a:t>C.</a:t>
            </a:r>
            <a:endParaRPr sz="2800"/>
          </a:p>
          <a:p>
            <a:pPr marL="362585" marR="72390">
              <a:lnSpc>
                <a:spcPct val="92500"/>
              </a:lnSpc>
              <a:spcBef>
                <a:spcPts val="1420"/>
              </a:spcBef>
            </a:pPr>
            <a:r>
              <a:rPr sz="2800" spc="-10" dirty="0"/>
              <a:t>The </a:t>
            </a:r>
            <a:r>
              <a:rPr sz="2800" dirty="0"/>
              <a:t>issue </a:t>
            </a:r>
            <a:r>
              <a:rPr sz="2800" spc="-5" dirty="0"/>
              <a:t>of overrunning </a:t>
            </a:r>
            <a:r>
              <a:rPr sz="2800" dirty="0"/>
              <a:t>a </a:t>
            </a:r>
            <a:r>
              <a:rPr sz="2800" spc="-15" dirty="0"/>
              <a:t>buffer </a:t>
            </a:r>
            <a:r>
              <a:rPr sz="2800" dirty="0"/>
              <a:t>is </a:t>
            </a:r>
            <a:r>
              <a:rPr sz="2800" spc="-5" dirty="0"/>
              <a:t>archaic and well-  documented. Modern languages automate and  abstract away many of C's low level behavior </a:t>
            </a:r>
            <a:r>
              <a:rPr sz="2800" dirty="0"/>
              <a:t>such </a:t>
            </a:r>
            <a:r>
              <a:rPr sz="2800" spc="-5" dirty="0"/>
              <a:t>as  pointer manipulation and maintaining proper array  access.</a:t>
            </a:r>
            <a:endParaRPr sz="2800"/>
          </a:p>
          <a:p>
            <a:pPr marL="362585" marR="5080">
              <a:lnSpc>
                <a:spcPts val="3110"/>
              </a:lnSpc>
              <a:spcBef>
                <a:spcPts val="1480"/>
              </a:spcBef>
            </a:pPr>
            <a:r>
              <a:rPr sz="2800" spc="-5" dirty="0"/>
              <a:t>Modern languages tend </a:t>
            </a:r>
            <a:r>
              <a:rPr sz="2800" dirty="0"/>
              <a:t>to </a:t>
            </a:r>
            <a:r>
              <a:rPr sz="2800" spc="-5" dirty="0"/>
              <a:t>maintain </a:t>
            </a:r>
            <a:r>
              <a:rPr sz="2800" dirty="0"/>
              <a:t>the </a:t>
            </a:r>
            <a:r>
              <a:rPr sz="2800" spc="-5" dirty="0"/>
              <a:t>length of  </a:t>
            </a:r>
            <a:r>
              <a:rPr sz="2800" spc="-10" dirty="0"/>
              <a:t>buffers </a:t>
            </a:r>
            <a:r>
              <a:rPr sz="2800" spc="-5" dirty="0"/>
              <a:t>and will crash </a:t>
            </a:r>
            <a:r>
              <a:rPr sz="2800" dirty="0"/>
              <a:t>if you </a:t>
            </a:r>
            <a:r>
              <a:rPr sz="2800" spc="-5" dirty="0"/>
              <a:t>attempt </a:t>
            </a:r>
            <a:r>
              <a:rPr sz="2800" dirty="0"/>
              <a:t>to </a:t>
            </a:r>
            <a:r>
              <a:rPr sz="2800" spc="-5" dirty="0"/>
              <a:t>access an area  out of</a:t>
            </a:r>
            <a:r>
              <a:rPr sz="2800" spc="-85" dirty="0"/>
              <a:t> </a:t>
            </a:r>
            <a:r>
              <a:rPr sz="2800" spc="-5" dirty="0"/>
              <a:t>range.</a:t>
            </a:r>
            <a:endParaRPr sz="2800"/>
          </a:p>
          <a:p>
            <a:pPr marL="362585">
              <a:lnSpc>
                <a:spcPct val="100000"/>
              </a:lnSpc>
              <a:spcBef>
                <a:spcPts val="1095"/>
              </a:spcBef>
            </a:pPr>
            <a:r>
              <a:rPr sz="2800" spc="-5" dirty="0"/>
              <a:t>What's </a:t>
            </a:r>
            <a:r>
              <a:rPr sz="2800" dirty="0"/>
              <a:t>a </a:t>
            </a:r>
            <a:r>
              <a:rPr sz="2800" spc="-5" dirty="0"/>
              <a:t>weakness of this</a:t>
            </a:r>
            <a:r>
              <a:rPr sz="2800" spc="-25" dirty="0"/>
              <a:t> </a:t>
            </a:r>
            <a:r>
              <a:rPr sz="2800" spc="-5" dirty="0"/>
              <a:t>approach?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pc="-5" dirty="0"/>
              <a:t>Stack Exploits: Protection 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307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39979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55370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6093459"/>
            <a:ext cx="98425" cy="12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Calibri"/>
                <a:cs typeface="Calibri"/>
              </a:rPr>
              <a:t>●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32279"/>
            <a:ext cx="8124825" cy="454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What's an </a:t>
            </a:r>
            <a:r>
              <a:rPr sz="2800" dirty="0">
                <a:latin typeface="Arial"/>
                <a:cs typeface="Arial"/>
              </a:rPr>
              <a:t>issue </a:t>
            </a:r>
            <a:r>
              <a:rPr sz="2800" spc="-5" dirty="0">
                <a:latin typeface="Arial"/>
                <a:cs typeface="Arial"/>
              </a:rPr>
              <a:t>of the “don't use </a:t>
            </a:r>
            <a:r>
              <a:rPr sz="2800" spc="-10" dirty="0">
                <a:latin typeface="Arial"/>
                <a:cs typeface="Arial"/>
              </a:rPr>
              <a:t>C” </a:t>
            </a:r>
            <a:r>
              <a:rPr sz="2800" spc="-5" dirty="0">
                <a:latin typeface="Arial"/>
                <a:cs typeface="Arial"/>
              </a:rPr>
              <a:t>approach?</a:t>
            </a:r>
            <a:endParaRPr sz="2800" dirty="0">
              <a:latin typeface="Arial"/>
              <a:cs typeface="Arial"/>
            </a:endParaRPr>
          </a:p>
          <a:p>
            <a:pPr marL="12700" marR="712470">
              <a:lnSpc>
                <a:spcPts val="3100"/>
              </a:lnSpc>
              <a:spcBef>
                <a:spcPts val="1490"/>
              </a:spcBef>
            </a:pPr>
            <a:r>
              <a:rPr sz="2800" spc="-5" dirty="0">
                <a:latin typeface="Arial"/>
                <a:cs typeface="Arial"/>
              </a:rPr>
              <a:t>Depending on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preference of programming  languages, </a:t>
            </a:r>
            <a:r>
              <a:rPr sz="2800" dirty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could be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blessing.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1420"/>
              </a:spcBef>
            </a:pPr>
            <a:r>
              <a:rPr sz="2800" spc="-25" dirty="0">
                <a:latin typeface="Arial"/>
                <a:cs typeface="Arial"/>
              </a:rPr>
              <a:t>However, </a:t>
            </a:r>
            <a:r>
              <a:rPr sz="2800" spc="-5" dirty="0">
                <a:latin typeface="Arial"/>
                <a:cs typeface="Arial"/>
              </a:rPr>
              <a:t>there's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reason that </a:t>
            </a:r>
            <a:r>
              <a:rPr sz="2800" dirty="0">
                <a:latin typeface="Arial"/>
                <a:cs typeface="Arial"/>
              </a:rPr>
              <a:t>C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still </a:t>
            </a:r>
            <a:r>
              <a:rPr sz="2800" spc="-5" dirty="0">
                <a:latin typeface="Arial"/>
                <a:cs typeface="Arial"/>
              </a:rPr>
              <a:t>the  predominant language for low level OS </a:t>
            </a:r>
            <a:r>
              <a:rPr sz="2800" dirty="0">
                <a:latin typeface="Arial"/>
                <a:cs typeface="Arial"/>
              </a:rPr>
              <a:t>code. </a:t>
            </a:r>
            <a:r>
              <a:rPr sz="2800" spc="-90" dirty="0">
                <a:latin typeface="Arial"/>
                <a:cs typeface="Arial"/>
              </a:rPr>
              <a:t>You  </a:t>
            </a:r>
            <a:r>
              <a:rPr sz="2800" spc="-5" dirty="0">
                <a:latin typeface="Arial"/>
                <a:cs typeface="Arial"/>
              </a:rPr>
              <a:t>have more </a:t>
            </a:r>
            <a:r>
              <a:rPr sz="2800" dirty="0">
                <a:latin typeface="Arial"/>
                <a:cs typeface="Arial"/>
              </a:rPr>
              <a:t>direct </a:t>
            </a:r>
            <a:r>
              <a:rPr sz="2800" spc="-5" dirty="0">
                <a:latin typeface="Arial"/>
                <a:cs typeface="Arial"/>
              </a:rPr>
              <a:t>control over </a:t>
            </a:r>
            <a:r>
              <a:rPr sz="2800" spc="-35" dirty="0">
                <a:latin typeface="Arial"/>
                <a:cs typeface="Arial"/>
              </a:rPr>
              <a:t>memory, </a:t>
            </a:r>
            <a:r>
              <a:rPr sz="2800" spc="-5" dirty="0">
                <a:latin typeface="Arial"/>
                <a:cs typeface="Arial"/>
              </a:rPr>
              <a:t>I/O, and etc.  and more control </a:t>
            </a:r>
            <a:r>
              <a:rPr sz="2800" dirty="0">
                <a:latin typeface="Arial"/>
                <a:cs typeface="Arial"/>
              </a:rPr>
              <a:t>over </a:t>
            </a:r>
            <a:r>
              <a:rPr sz="2800" spc="-5" dirty="0">
                <a:latin typeface="Arial"/>
                <a:cs typeface="Arial"/>
              </a:rPr>
              <a:t>things that other languages  </a:t>
            </a:r>
            <a:r>
              <a:rPr sz="2800" spc="-10" dirty="0">
                <a:latin typeface="Arial"/>
                <a:cs typeface="Arial"/>
              </a:rPr>
              <a:t>don't </a:t>
            </a:r>
            <a:r>
              <a:rPr sz="2800" spc="-5" dirty="0">
                <a:latin typeface="Arial"/>
                <a:cs typeface="Arial"/>
              </a:rPr>
              <a:t>trust the user with.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dirty="0">
                <a:latin typeface="Arial"/>
                <a:cs typeface="Arial"/>
              </a:rPr>
              <a:t>C is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fast.</a:t>
            </a: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600" spc="-5" dirty="0">
                <a:latin typeface="Arial"/>
                <a:cs typeface="Arial"/>
              </a:rPr>
              <a:t>Please </a:t>
            </a:r>
            <a:r>
              <a:rPr sz="1600" spc="-10" dirty="0">
                <a:latin typeface="Arial"/>
                <a:cs typeface="Arial"/>
              </a:rPr>
              <a:t>don't </a:t>
            </a:r>
            <a:r>
              <a:rPr sz="1600" spc="-5" dirty="0">
                <a:latin typeface="Arial"/>
                <a:cs typeface="Arial"/>
              </a:rPr>
              <a:t>stop using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pc="-5" dirty="0"/>
              <a:t>Stack Exploits: Protection 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307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32279"/>
            <a:ext cx="7750175" cy="140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Method 2: </a:t>
            </a:r>
            <a:r>
              <a:rPr sz="2800" spc="-15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better code. Use safer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functions.</a:t>
            </a:r>
            <a:endParaRPr sz="2800">
              <a:latin typeface="Arial"/>
              <a:cs typeface="Arial"/>
            </a:endParaRPr>
          </a:p>
          <a:p>
            <a:pPr marL="12700" marR="207010">
              <a:lnSpc>
                <a:spcPts val="3100"/>
              </a:lnSpc>
              <a:spcBef>
                <a:spcPts val="1490"/>
              </a:spcBef>
            </a:pPr>
            <a:r>
              <a:rPr sz="2800" dirty="0">
                <a:latin typeface="Arial"/>
                <a:cs typeface="Arial"/>
              </a:rPr>
              <a:t>If you try to </a:t>
            </a:r>
            <a:r>
              <a:rPr sz="2800" spc="-5" dirty="0">
                <a:latin typeface="Arial"/>
                <a:cs typeface="Arial"/>
              </a:rPr>
              <a:t>compile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“gets”, </a:t>
            </a:r>
            <a:r>
              <a:rPr sz="2800" spc="-5" dirty="0">
                <a:latin typeface="Arial"/>
                <a:cs typeface="Arial"/>
              </a:rPr>
              <a:t>it's either  unrecognized or you get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32359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25830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5214" rIns="0" bIns="0" rtlCol="0">
            <a:spAutoFit/>
          </a:bodyPr>
          <a:lstStyle/>
          <a:p>
            <a:pPr marL="794385" marR="310515">
              <a:lnSpc>
                <a:spcPts val="3110"/>
              </a:lnSpc>
            </a:pPr>
            <a:r>
              <a:rPr sz="2800" spc="-5" dirty="0"/>
              <a:t>“warning: the `gets' function is dangerous </a:t>
            </a:r>
            <a:r>
              <a:rPr sz="2800" dirty="0"/>
              <a:t>and  should </a:t>
            </a:r>
            <a:r>
              <a:rPr sz="2800" spc="-5" dirty="0"/>
              <a:t>not be</a:t>
            </a:r>
            <a:r>
              <a:rPr sz="2800" spc="-75" dirty="0"/>
              <a:t> </a:t>
            </a:r>
            <a:r>
              <a:rPr sz="2800" spc="-5" dirty="0"/>
              <a:t>used.”</a:t>
            </a:r>
            <a:endParaRPr sz="2800"/>
          </a:p>
          <a:p>
            <a:pPr marL="794385" marR="5080">
              <a:lnSpc>
                <a:spcPts val="3110"/>
              </a:lnSpc>
              <a:spcBef>
                <a:spcPts val="1130"/>
              </a:spcBef>
            </a:pPr>
            <a:r>
              <a:rPr sz="2800" spc="-10" dirty="0"/>
              <a:t>The </a:t>
            </a:r>
            <a:r>
              <a:rPr sz="2800" spc="-5" dirty="0"/>
              <a:t>compiler just called </a:t>
            </a:r>
            <a:r>
              <a:rPr sz="2800" dirty="0"/>
              <a:t>a </a:t>
            </a:r>
            <a:r>
              <a:rPr sz="2800" spc="-5" dirty="0"/>
              <a:t>function “dangerous”.  </a:t>
            </a:r>
            <a:r>
              <a:rPr sz="2800" spc="-30" dirty="0"/>
              <a:t>Time </a:t>
            </a:r>
            <a:r>
              <a:rPr sz="2800" dirty="0"/>
              <a:t>to sleep with one eye</a:t>
            </a:r>
            <a:r>
              <a:rPr sz="2800" spc="-85" dirty="0"/>
              <a:t> </a:t>
            </a:r>
            <a:r>
              <a:rPr sz="2800" spc="-5" dirty="0"/>
              <a:t>open.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99440" y="526795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62369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5183123"/>
            <a:ext cx="7992109" cy="1761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Use functions that allow </a:t>
            </a:r>
            <a:r>
              <a:rPr sz="2800" dirty="0">
                <a:latin typeface="Arial"/>
                <a:cs typeface="Arial"/>
              </a:rPr>
              <a:t>you to specify a </a:t>
            </a:r>
            <a:r>
              <a:rPr sz="2800" spc="-5" dirty="0">
                <a:latin typeface="Arial"/>
                <a:cs typeface="Arial"/>
              </a:rPr>
              <a:t>maximum  length of </a:t>
            </a:r>
            <a:r>
              <a:rPr sz="2800" dirty="0">
                <a:latin typeface="Arial"/>
                <a:cs typeface="Arial"/>
              </a:rPr>
              <a:t>bytes such </a:t>
            </a:r>
            <a:r>
              <a:rPr sz="2800" spc="-5" dirty="0">
                <a:latin typeface="Arial"/>
                <a:cs typeface="Arial"/>
              </a:rPr>
              <a:t>as fgets() 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read().</a:t>
            </a:r>
            <a:endParaRPr sz="2800">
              <a:latin typeface="Arial"/>
              <a:cs typeface="Arial"/>
            </a:endParaRPr>
          </a:p>
          <a:p>
            <a:pPr marL="12700" marR="347980">
              <a:lnSpc>
                <a:spcPts val="3110"/>
              </a:lnSpc>
              <a:spcBef>
                <a:spcPts val="1420"/>
              </a:spcBef>
            </a:pPr>
            <a:r>
              <a:rPr sz="2800" dirty="0">
                <a:latin typeface="Arial"/>
                <a:cs typeface="Arial"/>
              </a:rPr>
              <a:t>If you </a:t>
            </a: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program with no potential for </a:t>
            </a:r>
            <a:r>
              <a:rPr sz="2800" spc="-15" dirty="0">
                <a:latin typeface="Arial"/>
                <a:cs typeface="Arial"/>
              </a:rPr>
              <a:t>buffer  </a:t>
            </a:r>
            <a:r>
              <a:rPr sz="2800" spc="-5" dirty="0">
                <a:latin typeface="Arial"/>
                <a:cs typeface="Arial"/>
              </a:rPr>
              <a:t>overrun, problem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solved.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pc="-5" dirty="0"/>
              <a:t>Stack Exploits: Protection 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643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307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39979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85">
              <a:lnSpc>
                <a:spcPct val="100000"/>
              </a:lnSpc>
            </a:pPr>
            <a:r>
              <a:rPr sz="2600" dirty="0"/>
              <a:t>Method 3: </a:t>
            </a:r>
            <a:r>
              <a:rPr sz="2800" spc="-5" dirty="0"/>
              <a:t>“Canaries” or their cooler name,</a:t>
            </a:r>
            <a:r>
              <a:rPr sz="2800" spc="30" dirty="0"/>
              <a:t> </a:t>
            </a:r>
            <a:r>
              <a:rPr sz="2800" spc="-5" dirty="0"/>
              <a:t>“Sentinels”</a:t>
            </a:r>
            <a:endParaRPr sz="2800" dirty="0"/>
          </a:p>
          <a:p>
            <a:pPr marL="362585" marR="28575">
              <a:lnSpc>
                <a:spcPts val="3100"/>
              </a:lnSpc>
              <a:spcBef>
                <a:spcPts val="1490"/>
              </a:spcBef>
            </a:pPr>
            <a:r>
              <a:rPr sz="2800" spc="-10" dirty="0"/>
              <a:t>For </a:t>
            </a:r>
            <a:r>
              <a:rPr sz="2800" spc="-5" dirty="0"/>
              <a:t>each </a:t>
            </a:r>
            <a:r>
              <a:rPr sz="2800" spc="-35" dirty="0"/>
              <a:t>buffer, </a:t>
            </a:r>
            <a:r>
              <a:rPr sz="2800" spc="-5" dirty="0"/>
              <a:t>allocate </a:t>
            </a:r>
            <a:r>
              <a:rPr sz="2800" dirty="0"/>
              <a:t>extra space </a:t>
            </a:r>
            <a:r>
              <a:rPr sz="2800" spc="-5" dirty="0"/>
              <a:t>before and after  the</a:t>
            </a:r>
            <a:r>
              <a:rPr sz="2800" spc="-65" dirty="0"/>
              <a:t> </a:t>
            </a:r>
            <a:r>
              <a:rPr sz="2800" spc="-35" dirty="0"/>
              <a:t>buffer.</a:t>
            </a:r>
            <a:endParaRPr sz="2800" dirty="0"/>
          </a:p>
          <a:p>
            <a:pPr marL="362585">
              <a:lnSpc>
                <a:spcPct val="100000"/>
              </a:lnSpc>
              <a:spcBef>
                <a:spcPts val="1110"/>
              </a:spcBef>
            </a:pPr>
            <a:r>
              <a:rPr sz="2800" spc="-5" dirty="0"/>
              <a:t>Consider an </a:t>
            </a:r>
            <a:r>
              <a:rPr sz="2800" dirty="0"/>
              <a:t>char </a:t>
            </a:r>
            <a:r>
              <a:rPr sz="2800" spc="-5" dirty="0"/>
              <a:t>c[4] where &amp;c </a:t>
            </a:r>
            <a:r>
              <a:rPr sz="2800" dirty="0"/>
              <a:t>=</a:t>
            </a:r>
            <a:r>
              <a:rPr sz="2800" spc="-35" dirty="0"/>
              <a:t> </a:t>
            </a:r>
            <a:r>
              <a:rPr sz="2800" spc="-5" dirty="0"/>
              <a:t>0x100:</a:t>
            </a:r>
            <a:endParaRPr sz="280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4040" y="5502909"/>
          <a:ext cx="8808717" cy="867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6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ADDR: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0xFF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40" dirty="0">
                          <a:latin typeface="Arial"/>
                          <a:cs typeface="Arial"/>
                        </a:rPr>
                        <a:t>VALUE: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0xCA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55" dirty="0">
                          <a:latin typeface="Arial"/>
                          <a:cs typeface="Arial"/>
                        </a:rPr>
                        <a:t>0x11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0x33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0xCA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071" y="276071"/>
            <a:ext cx="782828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11925" algn="l"/>
              </a:tabLst>
            </a:pPr>
            <a:r>
              <a:rPr dirty="0"/>
              <a:t>S</a:t>
            </a:r>
            <a:r>
              <a:rPr spc="5" dirty="0"/>
              <a:t>t</a:t>
            </a:r>
            <a:r>
              <a:rPr spc="-5" dirty="0"/>
              <a:t>ac</a:t>
            </a:r>
            <a:r>
              <a:rPr dirty="0"/>
              <a:t>k Ex</a:t>
            </a:r>
            <a:r>
              <a:rPr spc="-5" dirty="0"/>
              <a:t>plo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50" dirty="0"/>
              <a:t>s</a:t>
            </a:r>
            <a:r>
              <a:rPr dirty="0"/>
              <a:t>: P</a:t>
            </a:r>
            <a:r>
              <a:rPr spc="-5" dirty="0"/>
              <a:t>rote</a:t>
            </a:r>
            <a:r>
              <a:rPr dirty="0"/>
              <a:t>c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F</a:t>
            </a:r>
            <a:r>
              <a:rPr dirty="0"/>
              <a:t>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80" y="1179816"/>
            <a:ext cx="9065261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85">
              <a:lnSpc>
                <a:spcPct val="100000"/>
              </a:lnSpc>
            </a:pPr>
            <a:r>
              <a:rPr lang="en-US" sz="2600" dirty="0"/>
              <a:t>Method 3: </a:t>
            </a:r>
            <a:r>
              <a:rPr lang="en-US" sz="2800" spc="-5" dirty="0"/>
              <a:t>“Canaries” or their cooler name,</a:t>
            </a:r>
            <a:r>
              <a:rPr lang="en-US" sz="2800" spc="30" dirty="0"/>
              <a:t> </a:t>
            </a:r>
            <a:r>
              <a:rPr lang="en-US" sz="2800" spc="-5" dirty="0"/>
              <a:t>“Sentinels”</a:t>
            </a:r>
            <a:endParaRPr lang="en-US" sz="2800" dirty="0"/>
          </a:p>
          <a:p>
            <a:pPr marL="362585" marR="28575">
              <a:lnSpc>
                <a:spcPts val="3100"/>
              </a:lnSpc>
              <a:spcBef>
                <a:spcPts val="1490"/>
              </a:spcBef>
            </a:pPr>
            <a:r>
              <a:rPr lang="en-US" sz="2800" spc="-10" dirty="0"/>
              <a:t>For </a:t>
            </a:r>
            <a:r>
              <a:rPr lang="en-US" sz="2800" spc="-5" dirty="0"/>
              <a:t>each </a:t>
            </a:r>
            <a:r>
              <a:rPr lang="en-US" sz="2800" spc="-35" dirty="0"/>
              <a:t>buffer, </a:t>
            </a:r>
            <a:r>
              <a:rPr lang="en-US" sz="2800" spc="-5" dirty="0"/>
              <a:t>allocate </a:t>
            </a:r>
            <a:r>
              <a:rPr lang="en-US" sz="2800" dirty="0">
                <a:solidFill>
                  <a:srgbClr val="C00000"/>
                </a:solidFill>
              </a:rPr>
              <a:t>extra space </a:t>
            </a:r>
            <a:r>
              <a:rPr lang="en-US" sz="2800" spc="-5" dirty="0">
                <a:solidFill>
                  <a:srgbClr val="C00000"/>
                </a:solidFill>
              </a:rPr>
              <a:t>before and after  </a:t>
            </a:r>
            <a:r>
              <a:rPr lang="en-US" sz="2800" spc="-5" dirty="0"/>
              <a:t>the</a:t>
            </a:r>
            <a:r>
              <a:rPr lang="en-US" sz="2800" spc="-65" dirty="0"/>
              <a:t> </a:t>
            </a:r>
            <a:r>
              <a:rPr lang="en-US" sz="2800" spc="-35" dirty="0"/>
              <a:t>buffer. </a:t>
            </a:r>
            <a:r>
              <a:rPr lang="en-US" sz="2400" spc="-35" dirty="0" err="1"/>
              <a:t>Eg</a:t>
            </a:r>
            <a:r>
              <a:rPr lang="en-US" sz="2400" spc="-35" dirty="0"/>
              <a:t>: </a:t>
            </a:r>
            <a:r>
              <a:rPr sz="2400" spc="-5" dirty="0">
                <a:cs typeface="Arial"/>
              </a:rPr>
              <a:t>Consider an </a:t>
            </a:r>
            <a:r>
              <a:rPr sz="2400" dirty="0">
                <a:cs typeface="Arial"/>
              </a:rPr>
              <a:t>char </a:t>
            </a:r>
            <a:r>
              <a:rPr sz="2400" spc="-5" dirty="0">
                <a:cs typeface="Arial"/>
              </a:rPr>
              <a:t>c[4] where &amp;c </a:t>
            </a:r>
            <a:r>
              <a:rPr sz="2400" dirty="0">
                <a:cs typeface="Arial"/>
              </a:rPr>
              <a:t>=</a:t>
            </a:r>
            <a:r>
              <a:rPr sz="2400" spc="-35" dirty="0">
                <a:cs typeface="Arial"/>
              </a:rPr>
              <a:t> </a:t>
            </a:r>
            <a:r>
              <a:rPr sz="2400" spc="-5" dirty="0">
                <a:cs typeface="Arial"/>
              </a:rPr>
              <a:t>0x100:</a:t>
            </a:r>
            <a:endParaRPr sz="2400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7885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flipH="1" flipV="1">
            <a:off x="645159" y="4772290"/>
            <a:ext cx="10731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607050"/>
            <a:ext cx="4571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668" y="4045194"/>
            <a:ext cx="8629650" cy="3159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25">
              <a:lnSpc>
                <a:spcPts val="3110"/>
              </a:lnSpc>
            </a:pPr>
            <a:r>
              <a:rPr lang="en-US" sz="2800" spc="-10" dirty="0">
                <a:cs typeface="Arial"/>
              </a:rPr>
              <a:t>The </a:t>
            </a:r>
            <a:r>
              <a:rPr lang="en-US" sz="2800" spc="-5" dirty="0">
                <a:cs typeface="Arial"/>
              </a:rPr>
              <a:t>bytes before </a:t>
            </a:r>
            <a:r>
              <a:rPr lang="en-US" sz="2800" dirty="0">
                <a:cs typeface="Arial"/>
              </a:rPr>
              <a:t>and </a:t>
            </a:r>
            <a:r>
              <a:rPr lang="en-US" sz="2800" spc="-5" dirty="0">
                <a:cs typeface="Arial"/>
              </a:rPr>
              <a:t>after </a:t>
            </a:r>
            <a:r>
              <a:rPr lang="en-US" sz="2800" dirty="0">
                <a:cs typeface="Arial"/>
              </a:rPr>
              <a:t>are </a:t>
            </a:r>
            <a:r>
              <a:rPr lang="en-US" sz="2800" spc="-5" dirty="0">
                <a:cs typeface="Arial"/>
              </a:rPr>
              <a:t>special canary bytes  whose values </a:t>
            </a:r>
            <a:r>
              <a:rPr lang="en-US" sz="2800" dirty="0">
                <a:cs typeface="Arial"/>
              </a:rPr>
              <a:t>change </a:t>
            </a:r>
            <a:r>
              <a:rPr lang="en-US" sz="2800" spc="-5" dirty="0">
                <a:cs typeface="Arial"/>
              </a:rPr>
              <a:t>between invocations of the  program. </a:t>
            </a:r>
            <a:r>
              <a:rPr lang="en-US" sz="2800" spc="-10" dirty="0">
                <a:cs typeface="Arial"/>
              </a:rPr>
              <a:t>The </a:t>
            </a:r>
            <a:r>
              <a:rPr lang="en-US" sz="2800" spc="-5" dirty="0">
                <a:cs typeface="Arial"/>
              </a:rPr>
              <a:t>compiler generates </a:t>
            </a:r>
            <a:r>
              <a:rPr lang="en-US" sz="2800" dirty="0">
                <a:cs typeface="Arial"/>
              </a:rPr>
              <a:t>code </a:t>
            </a:r>
            <a:r>
              <a:rPr lang="en-US" sz="2800" spc="-5" dirty="0">
                <a:cs typeface="Arial"/>
              </a:rPr>
              <a:t>that maintains  the</a:t>
            </a:r>
            <a:r>
              <a:rPr lang="en-US" sz="2800" spc="-65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canaries.</a:t>
            </a:r>
            <a:endParaRPr lang="en-US" sz="2800" dirty="0">
              <a:cs typeface="Arial"/>
            </a:endParaRPr>
          </a:p>
          <a:p>
            <a:pPr marL="12700" marR="5080">
              <a:lnSpc>
                <a:spcPct val="92500"/>
              </a:lnSpc>
              <a:spcBef>
                <a:spcPts val="1360"/>
              </a:spcBef>
            </a:pPr>
            <a:r>
              <a:rPr lang="en-US" sz="2800" spc="-10" dirty="0">
                <a:cs typeface="Arial"/>
              </a:rPr>
              <a:t>Then, </a:t>
            </a:r>
            <a:r>
              <a:rPr lang="en-US" sz="2800" spc="-5" dirty="0">
                <a:cs typeface="Arial"/>
              </a:rPr>
              <a:t>before the function returns, </a:t>
            </a:r>
            <a:r>
              <a:rPr lang="en-US" sz="2800" dirty="0">
                <a:cs typeface="Arial"/>
              </a:rPr>
              <a:t>check to </a:t>
            </a:r>
            <a:r>
              <a:rPr lang="en-US" sz="2800" spc="-5" dirty="0">
                <a:cs typeface="Arial"/>
              </a:rPr>
              <a:t>make sure  the canaries </a:t>
            </a:r>
            <a:r>
              <a:rPr lang="en-US" sz="2800" dirty="0">
                <a:cs typeface="Arial"/>
              </a:rPr>
              <a:t>are </a:t>
            </a:r>
            <a:r>
              <a:rPr lang="en-US" sz="2800" spc="-5" dirty="0">
                <a:cs typeface="Arial"/>
              </a:rPr>
              <a:t>still preserved. </a:t>
            </a:r>
            <a:r>
              <a:rPr lang="en-US" sz="2800" dirty="0">
                <a:cs typeface="Arial"/>
              </a:rPr>
              <a:t>If </a:t>
            </a:r>
            <a:r>
              <a:rPr lang="en-US" sz="2800" spc="-5" dirty="0">
                <a:cs typeface="Arial"/>
              </a:rPr>
              <a:t>they have been  </a:t>
            </a:r>
            <a:r>
              <a:rPr lang="en-US" sz="2800" dirty="0">
                <a:cs typeface="Arial"/>
              </a:rPr>
              <a:t>changed </a:t>
            </a:r>
            <a:r>
              <a:rPr lang="en-US" sz="2800" spc="-5" dirty="0">
                <a:cs typeface="Arial"/>
              </a:rPr>
              <a:t>you've had </a:t>
            </a:r>
            <a:r>
              <a:rPr lang="en-US" sz="2800" dirty="0">
                <a:cs typeface="Arial"/>
              </a:rPr>
              <a:t>a </a:t>
            </a:r>
            <a:r>
              <a:rPr lang="en-US" sz="2800" spc="-15" dirty="0">
                <a:cs typeface="Arial"/>
              </a:rPr>
              <a:t>buffer </a:t>
            </a:r>
            <a:r>
              <a:rPr lang="en-US" sz="2800" spc="-5" dirty="0">
                <a:cs typeface="Arial"/>
              </a:rPr>
              <a:t>overrun or have written </a:t>
            </a:r>
            <a:r>
              <a:rPr lang="en-US" sz="2800" dirty="0">
                <a:cs typeface="Arial"/>
              </a:rPr>
              <a:t>to  a </a:t>
            </a:r>
            <a:r>
              <a:rPr lang="en-US" sz="2800" spc="-5" dirty="0">
                <a:cs typeface="Arial"/>
              </a:rPr>
              <a:t>bad</a:t>
            </a:r>
            <a:r>
              <a:rPr lang="en-US" sz="2800" spc="-75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spot.</a:t>
            </a:r>
            <a:endParaRPr lang="en-US" sz="2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lang="en-US" sz="2800" spc="-5" dirty="0">
                <a:cs typeface="Arial"/>
              </a:rPr>
              <a:t>What are some weaknesses of this</a:t>
            </a:r>
            <a:r>
              <a:rPr lang="en-US" sz="2800" spc="25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approach?</a:t>
            </a:r>
            <a:endParaRPr lang="en-US" sz="2800" dirty="0"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39993"/>
              </p:ext>
            </p:extLst>
          </p:nvPr>
        </p:nvGraphicFramePr>
        <p:xfrm>
          <a:off x="1075879" y="2922904"/>
          <a:ext cx="8809987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8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0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ADDR: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0xFF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0x104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40" dirty="0">
                          <a:latin typeface="Arial"/>
                          <a:cs typeface="Arial"/>
                        </a:rPr>
                        <a:t>VALUE: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0xCA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55" dirty="0">
                          <a:latin typeface="Arial"/>
                          <a:cs typeface="Arial"/>
                        </a:rPr>
                        <a:t>0x11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0x33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0xCA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410" y="567690"/>
            <a:ext cx="782828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11925" algn="l"/>
              </a:tabLst>
            </a:pPr>
            <a:r>
              <a:rPr dirty="0"/>
              <a:t>S</a:t>
            </a:r>
            <a:r>
              <a:rPr spc="5" dirty="0"/>
              <a:t>t</a:t>
            </a:r>
            <a:r>
              <a:rPr spc="-5" dirty="0"/>
              <a:t>ac</a:t>
            </a:r>
            <a:r>
              <a:rPr dirty="0"/>
              <a:t>k Ex</a:t>
            </a:r>
            <a:r>
              <a:rPr spc="-5" dirty="0"/>
              <a:t>plo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50" dirty="0"/>
              <a:t>s</a:t>
            </a:r>
            <a:r>
              <a:rPr dirty="0"/>
              <a:t>: P</a:t>
            </a:r>
            <a:r>
              <a:rPr spc="-5" dirty="0"/>
              <a:t>rote</a:t>
            </a:r>
            <a:r>
              <a:rPr dirty="0"/>
              <a:t>c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F</a:t>
            </a:r>
            <a:r>
              <a:rPr dirty="0"/>
              <a:t>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67214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program </a:t>
            </a:r>
            <a:r>
              <a:rPr sz="3200" spc="-5" dirty="0">
                <a:latin typeface="Arial"/>
                <a:cs typeface="Arial"/>
              </a:rPr>
              <a:t>takes up more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memory: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67279"/>
            <a:ext cx="6591934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More space allocated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800" spc="-5" dirty="0">
                <a:latin typeface="Arial"/>
                <a:cs typeface="Arial"/>
              </a:rPr>
              <a:t>More instructions necessary for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5864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445509"/>
            <a:ext cx="4151629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program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slower: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1287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1498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120134"/>
            <a:ext cx="8032115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Having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constantly </a:t>
            </a:r>
            <a:r>
              <a:rPr sz="2800" dirty="0">
                <a:latin typeface="Arial"/>
                <a:cs typeface="Arial"/>
              </a:rPr>
              <a:t>check </a:t>
            </a:r>
            <a:r>
              <a:rPr sz="2800" spc="-5" dirty="0">
                <a:latin typeface="Arial"/>
                <a:cs typeface="Arial"/>
              </a:rPr>
              <a:t>that the canaries are  alive.</a:t>
            </a:r>
            <a:endParaRPr sz="2800">
              <a:latin typeface="Arial"/>
              <a:cs typeface="Arial"/>
            </a:endParaRPr>
          </a:p>
          <a:p>
            <a:pPr marL="12700" marR="99695">
              <a:lnSpc>
                <a:spcPts val="3590"/>
              </a:lnSpc>
              <a:spcBef>
                <a:spcPts val="1145"/>
              </a:spcBef>
            </a:pPr>
            <a:r>
              <a:rPr sz="3200" spc="-5" dirty="0">
                <a:latin typeface="Arial"/>
                <a:cs typeface="Arial"/>
              </a:rPr>
              <a:t>It's not </a:t>
            </a:r>
            <a:r>
              <a:rPr sz="3200" spc="-10" dirty="0">
                <a:latin typeface="Arial"/>
                <a:cs typeface="Arial"/>
              </a:rPr>
              <a:t>foolproof. </a:t>
            </a:r>
            <a:r>
              <a:rPr sz="3200" spc="-5" dirty="0">
                <a:latin typeface="Arial"/>
                <a:cs typeface="Arial"/>
              </a:rPr>
              <a:t>If an attacker knows you're  using canaries, they can try to guess the  canaries when overrunning the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buffer.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410" y="567690"/>
            <a:ext cx="782828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11925" algn="l"/>
              </a:tabLst>
            </a:pPr>
            <a:r>
              <a:rPr dirty="0"/>
              <a:t>S</a:t>
            </a:r>
            <a:r>
              <a:rPr spc="5" dirty="0"/>
              <a:t>t</a:t>
            </a:r>
            <a:r>
              <a:rPr spc="-5" dirty="0"/>
              <a:t>ac</a:t>
            </a:r>
            <a:r>
              <a:rPr dirty="0"/>
              <a:t>k Ex</a:t>
            </a:r>
            <a:r>
              <a:rPr spc="-5" dirty="0"/>
              <a:t>plo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50" dirty="0"/>
              <a:t>s</a:t>
            </a:r>
            <a:r>
              <a:rPr dirty="0"/>
              <a:t>: P</a:t>
            </a:r>
            <a:r>
              <a:rPr spc="-5" dirty="0"/>
              <a:t>rote</a:t>
            </a:r>
            <a:r>
              <a:rPr dirty="0"/>
              <a:t>c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F</a:t>
            </a:r>
            <a:r>
              <a:rPr dirty="0"/>
              <a:t>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49434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How do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protect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against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43662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5894" rIns="0" bIns="0" rtlCol="0">
            <a:spAutoFit/>
          </a:bodyPr>
          <a:lstStyle/>
          <a:p>
            <a:pPr marL="794385" marR="1139190">
              <a:lnSpc>
                <a:spcPts val="3110"/>
              </a:lnSpc>
            </a:pPr>
            <a:r>
              <a:rPr sz="2800" spc="-10" dirty="0"/>
              <a:t>The </a:t>
            </a:r>
            <a:r>
              <a:rPr sz="2800" spc="-5" dirty="0"/>
              <a:t>ability </a:t>
            </a:r>
            <a:r>
              <a:rPr sz="2800" dirty="0"/>
              <a:t>to </a:t>
            </a:r>
            <a:r>
              <a:rPr sz="2800" spc="-5" dirty="0"/>
              <a:t>execute </a:t>
            </a:r>
            <a:r>
              <a:rPr sz="2800" dirty="0"/>
              <a:t>code </a:t>
            </a:r>
            <a:r>
              <a:rPr sz="2800" spc="-5" dirty="0"/>
              <a:t>of the attacker's  specification.</a:t>
            </a:r>
            <a:endParaRPr sz="2800"/>
          </a:p>
          <a:p>
            <a:pPr marL="362585" marR="5080">
              <a:lnSpc>
                <a:spcPts val="3590"/>
              </a:lnSpc>
              <a:spcBef>
                <a:spcPts val="1145"/>
              </a:spcBef>
            </a:pPr>
            <a:r>
              <a:rPr spc="-5" dirty="0"/>
              <a:t>There's not </a:t>
            </a:r>
            <a:r>
              <a:rPr dirty="0"/>
              <a:t>a </a:t>
            </a:r>
            <a:r>
              <a:rPr spc="-5" dirty="0"/>
              <a:t>whole lot the programmer </a:t>
            </a:r>
            <a:r>
              <a:rPr dirty="0"/>
              <a:t>can</a:t>
            </a:r>
            <a:r>
              <a:rPr spc="-105" dirty="0"/>
              <a:t> </a:t>
            </a:r>
            <a:r>
              <a:rPr spc="-5" dirty="0"/>
              <a:t>do  </a:t>
            </a:r>
            <a:r>
              <a:rPr spc="-10" dirty="0"/>
              <a:t>about </a:t>
            </a:r>
            <a:r>
              <a:rPr spc="-5" dirty="0"/>
              <a:t>this </a:t>
            </a:r>
            <a:r>
              <a:rPr spc="-10" dirty="0"/>
              <a:t>one, </a:t>
            </a:r>
            <a:r>
              <a:rPr spc="-5" dirty="0"/>
              <a:t>but what are some </a:t>
            </a:r>
            <a:r>
              <a:rPr spc="-10" dirty="0"/>
              <a:t>techniques  </a:t>
            </a:r>
            <a:r>
              <a:rPr spc="-5" dirty="0"/>
              <a:t>that the compiler and machine </a:t>
            </a:r>
            <a:r>
              <a:rPr dirty="0"/>
              <a:t>can</a:t>
            </a:r>
            <a:r>
              <a:rPr spc="-135" dirty="0"/>
              <a:t> </a:t>
            </a:r>
            <a:r>
              <a:rPr spc="-5" dirty="0"/>
              <a:t>do?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479" y="1388145"/>
            <a:ext cx="908437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9530" marR="5073">
              <a:lnSpc>
                <a:spcPts val="3106"/>
              </a:lnSpc>
              <a:spcBef>
                <a:spcPts val="739"/>
              </a:spcBef>
            </a:pPr>
            <a:r>
              <a:rPr sz="2796" spc="-5" dirty="0"/>
              <a:t>Consider the optimization example mentioned </a:t>
            </a:r>
            <a:r>
              <a:rPr sz="2796" dirty="0"/>
              <a:t>in </a:t>
            </a:r>
            <a:r>
              <a:rPr sz="2796" spc="-5" dirty="0"/>
              <a:t>class.  Each </a:t>
            </a:r>
            <a:r>
              <a:rPr sz="2796" spc="5" dirty="0"/>
              <a:t>of </a:t>
            </a:r>
            <a:r>
              <a:rPr sz="2796" spc="-5" dirty="0"/>
              <a:t>these are defined in the same module,</a:t>
            </a:r>
            <a:r>
              <a:rPr sz="2796" spc="20" dirty="0"/>
              <a:t> </a:t>
            </a:r>
            <a:r>
              <a:rPr sz="2796" spc="-5" dirty="0"/>
              <a:t>foo.c.</a:t>
            </a:r>
            <a:endParaRPr sz="2796" dirty="0"/>
          </a:p>
        </p:txBody>
      </p:sp>
      <p:sp>
        <p:nvSpPr>
          <p:cNvPr id="5" name="object 5"/>
          <p:cNvSpPr txBox="1"/>
          <p:nvPr/>
        </p:nvSpPr>
        <p:spPr>
          <a:xfrm>
            <a:off x="1659559" y="3938314"/>
            <a:ext cx="7141728" cy="352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73" algn="r">
              <a:lnSpc>
                <a:spcPts val="3081"/>
              </a:lnSpc>
            </a:pPr>
            <a:endParaRPr sz="2597" dirty="0">
              <a:latin typeface="Consolas"/>
              <a:cs typeface="Consolas"/>
            </a:endParaRPr>
          </a:p>
          <a:p>
            <a:pPr marL="12683">
              <a:lnSpc>
                <a:spcPts val="3046"/>
              </a:lnSpc>
            </a:pPr>
            <a:r>
              <a:rPr sz="2597" b="1" spc="-5" dirty="0">
                <a:latin typeface="Consolas"/>
                <a:cs typeface="Consolas"/>
              </a:rPr>
              <a:t>void </a:t>
            </a:r>
            <a:r>
              <a:rPr sz="2597" b="1" spc="-10" dirty="0">
                <a:latin typeface="Consolas"/>
                <a:cs typeface="Consolas"/>
              </a:rPr>
              <a:t>addvec(struct </a:t>
            </a:r>
            <a:r>
              <a:rPr sz="2597" b="1" dirty="0">
                <a:latin typeface="Consolas"/>
                <a:cs typeface="Consolas"/>
              </a:rPr>
              <a:t>S </a:t>
            </a:r>
            <a:r>
              <a:rPr sz="2597" b="1" spc="-5" dirty="0">
                <a:latin typeface="Consolas"/>
                <a:cs typeface="Consolas"/>
              </a:rPr>
              <a:t>*s, int*</a:t>
            </a:r>
            <a:r>
              <a:rPr sz="2597" b="1" spc="-55" dirty="0">
                <a:latin typeface="Consolas"/>
                <a:cs typeface="Consolas"/>
              </a:rPr>
              <a:t> </a:t>
            </a:r>
            <a:r>
              <a:rPr sz="2597" b="1" spc="-5" dirty="0">
                <a:latin typeface="Consolas"/>
                <a:cs typeface="Consolas"/>
              </a:rPr>
              <a:t>sum)</a:t>
            </a:r>
            <a:endParaRPr sz="2597" dirty="0">
              <a:latin typeface="Consolas"/>
              <a:cs typeface="Consolas"/>
            </a:endParaRPr>
          </a:p>
          <a:p>
            <a:pPr marL="12683">
              <a:lnSpc>
                <a:spcPts val="3046"/>
              </a:lnSpc>
            </a:pPr>
            <a:r>
              <a:rPr sz="2597" b="1" dirty="0">
                <a:latin typeface="Consolas"/>
                <a:cs typeface="Consolas"/>
              </a:rPr>
              <a:t>{</a:t>
            </a:r>
            <a:endParaRPr sz="2597" dirty="0">
              <a:latin typeface="Consolas"/>
              <a:cs typeface="Consolas"/>
            </a:endParaRPr>
          </a:p>
          <a:p>
            <a:pPr marL="374797">
              <a:lnSpc>
                <a:spcPts val="3046"/>
              </a:lnSpc>
            </a:pPr>
            <a:r>
              <a:rPr sz="2597" b="1" spc="-5" dirty="0">
                <a:latin typeface="Consolas"/>
                <a:cs typeface="Consolas"/>
              </a:rPr>
              <a:t>*sum </a:t>
            </a:r>
            <a:r>
              <a:rPr sz="2597" b="1" dirty="0">
                <a:latin typeface="Consolas"/>
                <a:cs typeface="Consolas"/>
              </a:rPr>
              <a:t>=</a:t>
            </a:r>
            <a:r>
              <a:rPr sz="2597" b="1" spc="-114" dirty="0">
                <a:latin typeface="Consolas"/>
                <a:cs typeface="Consolas"/>
              </a:rPr>
              <a:t> </a:t>
            </a:r>
            <a:r>
              <a:rPr sz="2597" b="1" spc="-5" dirty="0">
                <a:latin typeface="Consolas"/>
                <a:cs typeface="Consolas"/>
              </a:rPr>
              <a:t>0;</a:t>
            </a:r>
            <a:endParaRPr sz="2597" dirty="0">
              <a:latin typeface="Consolas"/>
              <a:cs typeface="Consolas"/>
            </a:endParaRPr>
          </a:p>
          <a:p>
            <a:pPr marL="374797">
              <a:lnSpc>
                <a:spcPts val="3046"/>
              </a:lnSpc>
            </a:pPr>
            <a:r>
              <a:rPr sz="2597" b="1" spc="-5" dirty="0">
                <a:latin typeface="Consolas"/>
                <a:cs typeface="Consolas"/>
              </a:rPr>
              <a:t>for(int </a:t>
            </a:r>
            <a:r>
              <a:rPr sz="2597" b="1" dirty="0">
                <a:latin typeface="Consolas"/>
                <a:cs typeface="Consolas"/>
              </a:rPr>
              <a:t>i = </a:t>
            </a:r>
            <a:r>
              <a:rPr sz="2597" b="1" spc="-5" dirty="0">
                <a:latin typeface="Consolas"/>
                <a:cs typeface="Consolas"/>
              </a:rPr>
              <a:t>0; </a:t>
            </a:r>
            <a:r>
              <a:rPr sz="2597" b="1" dirty="0">
                <a:latin typeface="Consolas"/>
                <a:cs typeface="Consolas"/>
              </a:rPr>
              <a:t>i &lt; </a:t>
            </a:r>
            <a:r>
              <a:rPr sz="2597" b="1" spc="-10" dirty="0">
                <a:latin typeface="Consolas"/>
                <a:cs typeface="Consolas"/>
              </a:rPr>
              <a:t>S_len(s);</a:t>
            </a:r>
            <a:r>
              <a:rPr sz="2597" b="1" spc="-110" dirty="0">
                <a:latin typeface="Consolas"/>
                <a:cs typeface="Consolas"/>
              </a:rPr>
              <a:t> </a:t>
            </a:r>
            <a:r>
              <a:rPr sz="2597" b="1" spc="-5" dirty="0">
                <a:latin typeface="Consolas"/>
                <a:cs typeface="Consolas"/>
              </a:rPr>
              <a:t>i++)</a:t>
            </a:r>
            <a:endParaRPr sz="2597" dirty="0">
              <a:latin typeface="Consolas"/>
              <a:cs typeface="Consolas"/>
            </a:endParaRPr>
          </a:p>
          <a:p>
            <a:pPr marL="374797">
              <a:lnSpc>
                <a:spcPts val="3046"/>
              </a:lnSpc>
            </a:pPr>
            <a:r>
              <a:rPr sz="2597" b="1" dirty="0">
                <a:latin typeface="Consolas"/>
                <a:cs typeface="Consolas"/>
              </a:rPr>
              <a:t>{</a:t>
            </a:r>
            <a:endParaRPr sz="2597" dirty="0">
              <a:latin typeface="Consolas"/>
              <a:cs typeface="Consolas"/>
            </a:endParaRPr>
          </a:p>
          <a:p>
            <a:pPr marL="736277">
              <a:lnSpc>
                <a:spcPts val="3046"/>
              </a:lnSpc>
            </a:pPr>
            <a:r>
              <a:rPr sz="2597" b="1" spc="-5" dirty="0">
                <a:latin typeface="Consolas"/>
                <a:cs typeface="Consolas"/>
              </a:rPr>
              <a:t>*sum +=</a:t>
            </a:r>
            <a:r>
              <a:rPr sz="2597" b="1" spc="-60" dirty="0">
                <a:latin typeface="Consolas"/>
                <a:cs typeface="Consolas"/>
              </a:rPr>
              <a:t> </a:t>
            </a:r>
            <a:r>
              <a:rPr sz="2597" b="1" spc="-10" dirty="0">
                <a:latin typeface="Consolas"/>
                <a:cs typeface="Consolas"/>
              </a:rPr>
              <a:t>s-&gt;vec[i];</a:t>
            </a:r>
            <a:endParaRPr sz="2597" dirty="0">
              <a:latin typeface="Consolas"/>
              <a:cs typeface="Consolas"/>
            </a:endParaRPr>
          </a:p>
          <a:p>
            <a:pPr marL="374797">
              <a:lnSpc>
                <a:spcPts val="3046"/>
              </a:lnSpc>
            </a:pPr>
            <a:r>
              <a:rPr sz="2597" b="1" dirty="0">
                <a:latin typeface="Consolas"/>
                <a:cs typeface="Consolas"/>
              </a:rPr>
              <a:t>}</a:t>
            </a:r>
            <a:endParaRPr sz="2597" dirty="0">
              <a:latin typeface="Consolas"/>
              <a:cs typeface="Consolas"/>
            </a:endParaRPr>
          </a:p>
          <a:p>
            <a:pPr marL="12683">
              <a:lnSpc>
                <a:spcPts val="3081"/>
              </a:lnSpc>
            </a:pPr>
            <a:r>
              <a:rPr sz="2597" b="1" dirty="0">
                <a:latin typeface="Consolas"/>
                <a:cs typeface="Consolas"/>
              </a:rPr>
              <a:t>}</a:t>
            </a:r>
            <a:endParaRPr sz="2597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9950" y="390171"/>
            <a:ext cx="66325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kern="0" spc="-5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(Compiler)</a:t>
            </a:r>
            <a:r>
              <a:rPr lang="en-US" sz="4400" kern="0" spc="-45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4400" kern="0" spc="-5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Optimization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4550" y="2322110"/>
            <a:ext cx="3943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810">
              <a:lnSpc>
                <a:spcPts val="2675"/>
              </a:lnSpc>
            </a:pPr>
            <a:r>
              <a:rPr lang="en-US" sz="2000" b="1" spc="-5" dirty="0" err="1">
                <a:latin typeface="Consolas"/>
                <a:cs typeface="Consolas"/>
              </a:rPr>
              <a:t>int</a:t>
            </a:r>
            <a:r>
              <a:rPr lang="en-US" sz="2000" b="1" spc="-60" dirty="0">
                <a:latin typeface="Consolas"/>
                <a:cs typeface="Consolas"/>
              </a:rPr>
              <a:t> </a:t>
            </a:r>
            <a:r>
              <a:rPr lang="en-US" sz="2000" b="1" spc="-10" dirty="0" err="1">
                <a:latin typeface="Consolas"/>
                <a:cs typeface="Consolas"/>
              </a:rPr>
              <a:t>S_len</a:t>
            </a:r>
            <a:r>
              <a:rPr lang="en-US" sz="2000" b="1" spc="-10" dirty="0">
                <a:latin typeface="Consolas"/>
                <a:cs typeface="Consolas"/>
              </a:rPr>
              <a:t>(struct </a:t>
            </a:r>
            <a:r>
              <a:rPr lang="en-US" sz="2000" b="1" spc="-5" dirty="0">
                <a:latin typeface="Consolas"/>
                <a:cs typeface="Consolas"/>
              </a:rPr>
              <a:t>S *s)</a:t>
            </a:r>
          </a:p>
          <a:p>
            <a:pPr marL="384810">
              <a:lnSpc>
                <a:spcPts val="2675"/>
              </a:lnSpc>
            </a:pPr>
            <a:r>
              <a:rPr lang="en-US" sz="2000" b="1" spc="-5" dirty="0">
                <a:latin typeface="Consolas"/>
                <a:cs typeface="Consolas"/>
              </a:rPr>
              <a:t>{</a:t>
            </a:r>
          </a:p>
          <a:p>
            <a:pPr marL="384810">
              <a:lnSpc>
                <a:spcPts val="2675"/>
              </a:lnSpc>
            </a:pPr>
            <a:r>
              <a:rPr lang="en-US" sz="2000" b="1" spc="-5" dirty="0">
                <a:latin typeface="Consolas"/>
                <a:cs typeface="Consolas"/>
              </a:rPr>
              <a:t>	return</a:t>
            </a:r>
            <a:r>
              <a:rPr lang="en-US" sz="2000" b="1" spc="-80" dirty="0">
                <a:latin typeface="Consolas"/>
                <a:cs typeface="Consolas"/>
              </a:rPr>
              <a:t> </a:t>
            </a:r>
            <a:r>
              <a:rPr lang="en-US" sz="2000" b="1" spc="-10" dirty="0">
                <a:latin typeface="Consolas"/>
                <a:cs typeface="Consolas"/>
              </a:rPr>
              <a:t>s-&gt;</a:t>
            </a:r>
            <a:r>
              <a:rPr lang="en-US" sz="2000" b="1" spc="-10" dirty="0" err="1">
                <a:latin typeface="Consolas"/>
                <a:cs typeface="Consolas"/>
              </a:rPr>
              <a:t>len</a:t>
            </a:r>
            <a:r>
              <a:rPr lang="en-US" sz="2000" b="1" spc="-10" dirty="0">
                <a:latin typeface="Consolas"/>
                <a:cs typeface="Consolas"/>
              </a:rPr>
              <a:t>;</a:t>
            </a:r>
          </a:p>
          <a:p>
            <a:pPr marL="384810">
              <a:lnSpc>
                <a:spcPts val="2675"/>
              </a:lnSpc>
            </a:pPr>
            <a:r>
              <a:rPr lang="en-US" sz="2000" b="1" spc="-10" dirty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9178" y="2322110"/>
            <a:ext cx="2505814" cy="1823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810">
              <a:lnSpc>
                <a:spcPts val="2675"/>
              </a:lnSpc>
            </a:pPr>
            <a:r>
              <a:rPr lang="en-US" sz="2000" b="1" spc="-10" dirty="0">
                <a:latin typeface="Consolas"/>
                <a:cs typeface="Consolas"/>
              </a:rPr>
              <a:t>Struct </a:t>
            </a:r>
            <a:r>
              <a:rPr lang="en-US" sz="2000" b="1" spc="-5" dirty="0">
                <a:latin typeface="Consolas"/>
                <a:cs typeface="Consolas"/>
              </a:rPr>
              <a:t>S</a:t>
            </a:r>
          </a:p>
          <a:p>
            <a:pPr marL="384810">
              <a:lnSpc>
                <a:spcPts val="2675"/>
              </a:lnSpc>
            </a:pPr>
            <a:r>
              <a:rPr lang="en-US" sz="2000" b="1" spc="-5" dirty="0">
                <a:latin typeface="Consolas"/>
                <a:cs typeface="Consolas"/>
              </a:rPr>
              <a:t>{</a:t>
            </a:r>
          </a:p>
          <a:p>
            <a:pPr marL="384810">
              <a:lnSpc>
                <a:spcPts val="2675"/>
              </a:lnSpc>
            </a:pPr>
            <a:r>
              <a:rPr lang="en-US" sz="2000" b="1" spc="-5" dirty="0">
                <a:latin typeface="Consolas"/>
                <a:cs typeface="Consolas"/>
              </a:rPr>
              <a:t>	</a:t>
            </a:r>
            <a:r>
              <a:rPr lang="en-US" sz="2000" b="1" spc="-5" dirty="0" err="1">
                <a:latin typeface="Consolas"/>
                <a:cs typeface="Consolas"/>
              </a:rPr>
              <a:t>int</a:t>
            </a:r>
            <a:r>
              <a:rPr lang="en-US" sz="2000" b="1" spc="-5" dirty="0">
                <a:latin typeface="Consolas"/>
                <a:cs typeface="Consolas"/>
              </a:rPr>
              <a:t> </a:t>
            </a:r>
            <a:r>
              <a:rPr lang="en-US" sz="2000" b="1" spc="-10" dirty="0" err="1">
                <a:latin typeface="Consolas"/>
                <a:cs typeface="Consolas"/>
              </a:rPr>
              <a:t>len</a:t>
            </a:r>
            <a:r>
              <a:rPr lang="en-US" sz="2000" b="1" spc="-10" dirty="0">
                <a:latin typeface="Consolas"/>
                <a:cs typeface="Consolas"/>
              </a:rPr>
              <a:t>;</a:t>
            </a:r>
          </a:p>
          <a:p>
            <a:pPr marL="384810">
              <a:lnSpc>
                <a:spcPts val="2675"/>
              </a:lnSpc>
            </a:pPr>
            <a:r>
              <a:rPr lang="en-US" sz="2000" b="1" spc="-10" dirty="0">
                <a:latin typeface="Consolas"/>
                <a:cs typeface="Consolas"/>
              </a:rPr>
              <a:t>	</a:t>
            </a:r>
            <a:r>
              <a:rPr lang="en-US" sz="2000" b="1" spc="-10" dirty="0" err="1">
                <a:latin typeface="Consolas"/>
                <a:cs typeface="Consolas"/>
              </a:rPr>
              <a:t>int</a:t>
            </a:r>
            <a:r>
              <a:rPr lang="en-US" sz="2000" b="1" spc="-10" dirty="0">
                <a:latin typeface="Consolas"/>
                <a:cs typeface="Consolas"/>
              </a:rPr>
              <a:t> </a:t>
            </a:r>
            <a:r>
              <a:rPr lang="en-US" sz="2000" b="1" spc="-10" dirty="0" err="1">
                <a:latin typeface="Consolas"/>
                <a:cs typeface="Consolas"/>
              </a:rPr>
              <a:t>vec</a:t>
            </a:r>
            <a:r>
              <a:rPr lang="en-US" sz="2000" b="1" spc="-10" dirty="0">
                <a:latin typeface="Consolas"/>
                <a:cs typeface="Consolas"/>
              </a:rPr>
              <a:t>[];</a:t>
            </a:r>
          </a:p>
          <a:p>
            <a:pPr marL="384810">
              <a:lnSpc>
                <a:spcPts val="2675"/>
              </a:lnSpc>
            </a:pPr>
            <a:r>
              <a:rPr lang="en-US" sz="2000" b="1" spc="-10" dirty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6852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410" y="567690"/>
            <a:ext cx="782828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11925" algn="l"/>
              </a:tabLst>
            </a:pPr>
            <a:r>
              <a:rPr dirty="0"/>
              <a:t>S</a:t>
            </a:r>
            <a:r>
              <a:rPr spc="5" dirty="0"/>
              <a:t>t</a:t>
            </a:r>
            <a:r>
              <a:rPr spc="-5" dirty="0"/>
              <a:t>ac</a:t>
            </a:r>
            <a:r>
              <a:rPr dirty="0"/>
              <a:t>k Ex</a:t>
            </a:r>
            <a:r>
              <a:rPr spc="-5" dirty="0"/>
              <a:t>plo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50" dirty="0"/>
              <a:t>s</a:t>
            </a:r>
            <a:r>
              <a:rPr dirty="0"/>
              <a:t>: P</a:t>
            </a:r>
            <a:r>
              <a:rPr spc="-5" dirty="0"/>
              <a:t>rote</a:t>
            </a:r>
            <a:r>
              <a:rPr dirty="0"/>
              <a:t>c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F</a:t>
            </a:r>
            <a:r>
              <a:rPr dirty="0"/>
              <a:t>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704342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Address Space Layout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Randomization.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8315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3784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2406903"/>
            <a:ext cx="8587740" cy="424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time a </a:t>
            </a:r>
            <a:r>
              <a:rPr sz="2800" spc="-5" dirty="0">
                <a:latin typeface="Arial"/>
                <a:cs typeface="Arial"/>
              </a:rPr>
              <a:t>program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executed, the  addresses/locations of things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as the stack </a:t>
            </a:r>
            <a:r>
              <a:rPr sz="2800" spc="-1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code are </a:t>
            </a:r>
            <a:r>
              <a:rPr sz="2800" spc="-5" dirty="0">
                <a:latin typeface="Arial"/>
                <a:cs typeface="Arial"/>
              </a:rPr>
              <a:t>slightly </a:t>
            </a:r>
            <a:r>
              <a:rPr sz="2800" spc="-10" dirty="0">
                <a:latin typeface="Arial"/>
                <a:cs typeface="Arial"/>
              </a:rPr>
              <a:t>different </a:t>
            </a:r>
            <a:r>
              <a:rPr sz="2800" spc="-5" dirty="0">
                <a:latin typeface="Arial"/>
                <a:cs typeface="Arial"/>
              </a:rPr>
              <a:t>each time.</a:t>
            </a:r>
            <a:endParaRPr sz="2800">
              <a:latin typeface="Arial"/>
              <a:cs typeface="Arial"/>
            </a:endParaRPr>
          </a:p>
          <a:p>
            <a:pPr marL="12700" marR="468630" algn="just">
              <a:lnSpc>
                <a:spcPts val="3590"/>
              </a:lnSpc>
              <a:spcBef>
                <a:spcPts val="1145"/>
              </a:spcBef>
            </a:pPr>
            <a:r>
              <a:rPr sz="3200" spc="-5" dirty="0">
                <a:latin typeface="Arial"/>
                <a:cs typeface="Arial"/>
              </a:rPr>
              <a:t>Both of the exploits </a:t>
            </a:r>
            <a:r>
              <a:rPr sz="3200" spc="-10" dirty="0">
                <a:latin typeface="Arial"/>
                <a:cs typeface="Arial"/>
              </a:rPr>
              <a:t>mentioned </a:t>
            </a:r>
            <a:r>
              <a:rPr sz="3200" spc="-5" dirty="0">
                <a:latin typeface="Arial"/>
                <a:cs typeface="Arial"/>
              </a:rPr>
              <a:t>above require  knowledge of where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-10" dirty="0">
                <a:latin typeface="Arial"/>
                <a:cs typeface="Arial"/>
              </a:rPr>
              <a:t>things </a:t>
            </a:r>
            <a:r>
              <a:rPr sz="3200" spc="-5" dirty="0">
                <a:latin typeface="Arial"/>
                <a:cs typeface="Arial"/>
              </a:rPr>
              <a:t>are located in  </a:t>
            </a:r>
            <a:r>
              <a:rPr sz="3200" spc="-10" dirty="0">
                <a:latin typeface="Arial"/>
                <a:cs typeface="Arial"/>
              </a:rPr>
              <a:t>memory </a:t>
            </a:r>
            <a:r>
              <a:rPr sz="3200" spc="-5" dirty="0">
                <a:latin typeface="Arial"/>
                <a:cs typeface="Arial"/>
              </a:rPr>
              <a:t>(for </a:t>
            </a:r>
            <a:r>
              <a:rPr sz="3200" spc="-10" dirty="0">
                <a:latin typeface="Arial"/>
                <a:cs typeface="Arial"/>
              </a:rPr>
              <a:t>example,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&amp;c)</a:t>
            </a:r>
            <a:endParaRPr sz="3200">
              <a:latin typeface="Arial"/>
              <a:cs typeface="Arial"/>
            </a:endParaRPr>
          </a:p>
          <a:p>
            <a:pPr marL="12700" marR="127635">
              <a:lnSpc>
                <a:spcPts val="3590"/>
              </a:lnSpc>
              <a:spcBef>
                <a:spcPts val="1410"/>
              </a:spcBef>
            </a:pPr>
            <a:r>
              <a:rPr sz="3200" spc="-30" dirty="0">
                <a:latin typeface="Arial"/>
                <a:cs typeface="Arial"/>
              </a:rPr>
              <a:t>However, </a:t>
            </a:r>
            <a:r>
              <a:rPr sz="3200" spc="-5" dirty="0">
                <a:latin typeface="Arial"/>
                <a:cs typeface="Arial"/>
              </a:rPr>
              <a:t>what if &amp;c or </a:t>
            </a:r>
            <a:r>
              <a:rPr sz="3200" spc="-10" dirty="0">
                <a:latin typeface="Arial"/>
                <a:cs typeface="Arial"/>
              </a:rPr>
              <a:t>&amp;unlink </a:t>
            </a:r>
            <a:r>
              <a:rPr sz="3200" spc="-5" dirty="0">
                <a:latin typeface="Arial"/>
                <a:cs typeface="Arial"/>
              </a:rPr>
              <a:t>were </a:t>
            </a:r>
            <a:r>
              <a:rPr sz="3200" spc="-10" dirty="0">
                <a:latin typeface="Arial"/>
                <a:cs typeface="Arial"/>
              </a:rPr>
              <a:t>slightly  </a:t>
            </a:r>
            <a:r>
              <a:rPr sz="3200" spc="-15" dirty="0">
                <a:latin typeface="Arial"/>
                <a:cs typeface="Arial"/>
              </a:rPr>
              <a:t>different </a:t>
            </a:r>
            <a:r>
              <a:rPr sz="3200" spc="-5" dirty="0">
                <a:latin typeface="Arial"/>
                <a:cs typeface="Arial"/>
              </a:rPr>
              <a:t>each time we ran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code? </a:t>
            </a: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would  no </a:t>
            </a:r>
            <a:r>
              <a:rPr sz="3200" spc="-10" dirty="0">
                <a:latin typeface="Arial"/>
                <a:cs typeface="Arial"/>
              </a:rPr>
              <a:t>longer </a:t>
            </a:r>
            <a:r>
              <a:rPr sz="3200" spc="-5" dirty="0">
                <a:latin typeface="Arial"/>
                <a:cs typeface="Arial"/>
              </a:rPr>
              <a:t>be </a:t>
            </a:r>
            <a:r>
              <a:rPr sz="3200" spc="-10" dirty="0">
                <a:latin typeface="Arial"/>
                <a:cs typeface="Arial"/>
              </a:rPr>
              <a:t>able </a:t>
            </a:r>
            <a:r>
              <a:rPr sz="3200" spc="-5" dirty="0">
                <a:latin typeface="Arial"/>
                <a:cs typeface="Arial"/>
              </a:rPr>
              <a:t>to reliably “return” to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pc="-5" dirty="0"/>
              <a:t>Stack Exploits: Protection 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00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69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31009"/>
            <a:ext cx="8559165" cy="468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NX bit AKA execution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permissions.</a:t>
            </a:r>
            <a:endParaRPr sz="3200">
              <a:latin typeface="Arial"/>
              <a:cs typeface="Arial"/>
            </a:endParaRPr>
          </a:p>
          <a:p>
            <a:pPr marL="12700" marR="31750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The real </a:t>
            </a:r>
            <a:r>
              <a:rPr sz="3200" spc="-10" dirty="0">
                <a:latin typeface="Arial"/>
                <a:cs typeface="Arial"/>
              </a:rPr>
              <a:t>danger 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buffer </a:t>
            </a:r>
            <a:r>
              <a:rPr sz="3200" spc="-5" dirty="0">
                <a:latin typeface="Arial"/>
                <a:cs typeface="Arial"/>
              </a:rPr>
              <a:t>overflow is when  the user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execute arbitrary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  <a:p>
            <a:pPr marL="12700" marR="850900">
              <a:lnSpc>
                <a:spcPts val="3590"/>
              </a:lnSpc>
              <a:spcBef>
                <a:spcPts val="141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user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usually only </a:t>
            </a:r>
            <a:r>
              <a:rPr sz="3200" spc="-10" dirty="0">
                <a:latin typeface="Arial"/>
                <a:cs typeface="Arial"/>
              </a:rPr>
              <a:t>able </a:t>
            </a:r>
            <a:r>
              <a:rPr sz="3200" spc="-5" dirty="0">
                <a:latin typeface="Arial"/>
                <a:cs typeface="Arial"/>
              </a:rPr>
              <a:t>to write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arbitrary  </a:t>
            </a:r>
            <a:r>
              <a:rPr sz="3200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to the stack or the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heap.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Thus, one solution is to </a:t>
            </a:r>
            <a:r>
              <a:rPr sz="3200" spc="-10" dirty="0">
                <a:latin typeface="Arial"/>
                <a:cs typeface="Arial"/>
              </a:rPr>
              <a:t>maintain </a:t>
            </a:r>
            <a:r>
              <a:rPr sz="3200" spc="-5" dirty="0">
                <a:latin typeface="Arial"/>
                <a:cs typeface="Arial"/>
              </a:rPr>
              <a:t>permissions  on the </a:t>
            </a:r>
            <a:r>
              <a:rPr sz="3200" spc="-15" dirty="0">
                <a:latin typeface="Arial"/>
                <a:cs typeface="Arial"/>
              </a:rPr>
              <a:t>different </a:t>
            </a:r>
            <a:r>
              <a:rPr sz="3200" spc="-5" dirty="0">
                <a:latin typeface="Arial"/>
                <a:cs typeface="Arial"/>
              </a:rPr>
              <a:t>areas of memory and only </a:t>
            </a:r>
            <a:r>
              <a:rPr sz="3200" spc="-10" dirty="0">
                <a:latin typeface="Arial"/>
                <a:cs typeface="Arial"/>
              </a:rPr>
              <a:t>allow  </a:t>
            </a:r>
            <a:r>
              <a:rPr sz="3200" spc="-5" dirty="0">
                <a:latin typeface="Arial"/>
                <a:cs typeface="Arial"/>
              </a:rPr>
              <a:t>for the code to execute instructions located in  the text (code) segment of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pc="-5" dirty="0"/>
              <a:t>Stack Exploits: Protection 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582267"/>
            <a:ext cx="6252210" cy="128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500"/>
              </a:lnSpc>
            </a:pPr>
            <a:r>
              <a:rPr sz="3200" spc="-5" dirty="0">
                <a:latin typeface="Arial"/>
                <a:cs typeface="Arial"/>
              </a:rPr>
              <a:t>NX bit AKA execution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permissions.  For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05054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891749"/>
            <a:ext cx="6609080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00"/>
              </a:lnSpc>
            </a:pPr>
            <a:r>
              <a:rPr sz="2800" spc="-5" dirty="0">
                <a:latin typeface="Arial"/>
                <a:cs typeface="Arial"/>
              </a:rPr>
              <a:t>Stack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Heap: </a:t>
            </a:r>
            <a:r>
              <a:rPr sz="2800" spc="-10" dirty="0">
                <a:latin typeface="Arial"/>
                <a:cs typeface="Arial"/>
              </a:rPr>
              <a:t>Read/Write </a:t>
            </a:r>
            <a:r>
              <a:rPr sz="2800" spc="-5" dirty="0">
                <a:latin typeface="Arial"/>
                <a:cs typeface="Arial"/>
              </a:rPr>
              <a:t>but no Execute  </a:t>
            </a:r>
            <a:r>
              <a:rPr sz="2800" spc="-85" dirty="0">
                <a:latin typeface="Arial"/>
                <a:cs typeface="Arial"/>
              </a:rPr>
              <a:t>Text </a:t>
            </a:r>
            <a:r>
              <a:rPr sz="2800" dirty="0">
                <a:latin typeface="Arial"/>
                <a:cs typeface="Arial"/>
              </a:rPr>
              <a:t>(code): </a:t>
            </a:r>
            <a:r>
              <a:rPr sz="2800" spc="-5" dirty="0">
                <a:latin typeface="Arial"/>
                <a:cs typeface="Arial"/>
              </a:rPr>
              <a:t>Read/Execute but no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Write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2227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7632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4122166"/>
            <a:ext cx="8355965" cy="291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604">
              <a:lnSpc>
                <a:spcPts val="3590"/>
              </a:lnSpc>
            </a:pPr>
            <a:r>
              <a:rPr sz="3200" spc="-50" dirty="0">
                <a:latin typeface="Arial"/>
                <a:cs typeface="Arial"/>
              </a:rPr>
              <a:t>Now, </a:t>
            </a:r>
            <a:r>
              <a:rPr sz="3200" spc="-5" dirty="0">
                <a:latin typeface="Arial"/>
                <a:cs typeface="Arial"/>
              </a:rPr>
              <a:t>the only place an attacker could write </a:t>
            </a:r>
            <a:r>
              <a:rPr sz="3200" spc="-10" dirty="0">
                <a:latin typeface="Arial"/>
                <a:cs typeface="Arial"/>
              </a:rPr>
              <a:t>his  </a:t>
            </a:r>
            <a:r>
              <a:rPr sz="3200" spc="-5" dirty="0">
                <a:latin typeface="Arial"/>
                <a:cs typeface="Arial"/>
              </a:rPr>
              <a:t>own exploit code is the Stack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Heap, but  </a:t>
            </a:r>
            <a:r>
              <a:rPr sz="3200" spc="-10" dirty="0">
                <a:latin typeface="Arial"/>
                <a:cs typeface="Arial"/>
              </a:rPr>
              <a:t>nothing </a:t>
            </a:r>
            <a:r>
              <a:rPr sz="3200" spc="-5" dirty="0">
                <a:latin typeface="Arial"/>
                <a:cs typeface="Arial"/>
              </a:rPr>
              <a:t>written there can be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executed.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This doesn't prevent the “return to unlink” style  attack, but we've prevent the user from  executing arbitrary code, right?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Right?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8623300" cy="290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46225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This idea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crux of Return </a:t>
            </a:r>
            <a:r>
              <a:rPr sz="3200" spc="-10" dirty="0">
                <a:latin typeface="Arial"/>
                <a:cs typeface="Arial"/>
              </a:rPr>
              <a:t>Oriented  </a:t>
            </a:r>
            <a:r>
              <a:rPr sz="3200" spc="-5" dirty="0">
                <a:latin typeface="Arial"/>
                <a:cs typeface="Arial"/>
              </a:rPr>
              <a:t>Programming.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20"/>
              </a:spcBef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can't execute the </a:t>
            </a:r>
            <a:r>
              <a:rPr sz="3200" dirty="0">
                <a:latin typeface="Arial"/>
                <a:cs typeface="Arial"/>
              </a:rPr>
              <a:t>stack, </a:t>
            </a:r>
            <a:r>
              <a:rPr sz="3200" spc="-5" dirty="0">
                <a:latin typeface="Arial"/>
                <a:cs typeface="Arial"/>
              </a:rPr>
              <a:t>we're </a:t>
            </a:r>
            <a:r>
              <a:rPr sz="3200" spc="-10" dirty="0">
                <a:latin typeface="Arial"/>
                <a:cs typeface="Arial"/>
              </a:rPr>
              <a:t>limited </a:t>
            </a:r>
            <a:r>
              <a:rPr sz="3200" spc="-5" dirty="0">
                <a:latin typeface="Arial"/>
                <a:cs typeface="Arial"/>
              </a:rPr>
              <a:t>to  the </a:t>
            </a:r>
            <a:r>
              <a:rPr sz="3200" strike="sngStrike" spc="-5" dirty="0">
                <a:latin typeface="Arial"/>
                <a:cs typeface="Arial"/>
              </a:rPr>
              <a:t>functions </a:t>
            </a:r>
            <a:r>
              <a:rPr sz="3200" strike="noStrike" spc="-5" dirty="0">
                <a:latin typeface="Arial"/>
                <a:cs typeface="Arial"/>
              </a:rPr>
              <a:t>bytes provided by the source</a:t>
            </a:r>
            <a:r>
              <a:rPr sz="3200" strike="noStrike" spc="-45" dirty="0">
                <a:latin typeface="Arial"/>
                <a:cs typeface="Arial"/>
              </a:rPr>
              <a:t> </a:t>
            </a:r>
            <a:r>
              <a:rPr sz="3200" strike="noStrike" spc="-5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linked libraries that are in the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executable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</a:pPr>
            <a:r>
              <a:rPr sz="3200" spc="-5" dirty="0">
                <a:latin typeface="Arial"/>
                <a:cs typeface="Arial"/>
              </a:rPr>
              <a:t>segments of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00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69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62585" marR="478790">
              <a:lnSpc>
                <a:spcPts val="3590"/>
              </a:lnSpc>
            </a:pPr>
            <a:r>
              <a:rPr spc="-5" dirty="0"/>
              <a:t>Find bytes in the code that form </a:t>
            </a:r>
            <a:r>
              <a:rPr spc="-10" dirty="0"/>
              <a:t>meaningful  </a:t>
            </a:r>
            <a:r>
              <a:rPr spc="-5" dirty="0"/>
              <a:t>instructions that end </a:t>
            </a:r>
            <a:r>
              <a:rPr spc="-10" dirty="0"/>
              <a:t>in </a:t>
            </a:r>
            <a:r>
              <a:rPr spc="-5" dirty="0"/>
              <a:t>the ret</a:t>
            </a:r>
            <a:r>
              <a:rPr spc="-95" dirty="0"/>
              <a:t> </a:t>
            </a:r>
            <a:r>
              <a:rPr spc="-5" dirty="0"/>
              <a:t>instruction.</a:t>
            </a:r>
          </a:p>
          <a:p>
            <a:pPr marL="362585">
              <a:lnSpc>
                <a:spcPct val="100000"/>
              </a:lnSpc>
              <a:spcBef>
                <a:spcPts val="1090"/>
              </a:spcBef>
            </a:pPr>
            <a:r>
              <a:rPr spc="-5" dirty="0"/>
              <a:t>These snippets will be our new</a:t>
            </a:r>
            <a:r>
              <a:rPr spc="-80" dirty="0"/>
              <a:t> </a:t>
            </a:r>
            <a:r>
              <a:rPr spc="-5" dirty="0"/>
              <a:t>“functions”.</a:t>
            </a:r>
          </a:p>
          <a:p>
            <a:pPr marL="362585" marR="139065">
              <a:lnSpc>
                <a:spcPts val="3590"/>
              </a:lnSpc>
              <a:spcBef>
                <a:spcPts val="1485"/>
              </a:spcBef>
            </a:pPr>
            <a:r>
              <a:rPr spc="-10" dirty="0"/>
              <a:t>Then, </a:t>
            </a:r>
            <a:r>
              <a:rPr spc="-5" dirty="0"/>
              <a:t>write the addresses of the sequence of  functions you want to execute to the</a:t>
            </a:r>
            <a:r>
              <a:rPr spc="-100" dirty="0"/>
              <a:t> </a:t>
            </a:r>
            <a:r>
              <a:rPr dirty="0"/>
              <a:t>stack.</a:t>
            </a:r>
          </a:p>
          <a:p>
            <a:pPr marL="362585" marR="5080">
              <a:lnSpc>
                <a:spcPts val="3590"/>
              </a:lnSpc>
              <a:spcBef>
                <a:spcPts val="1410"/>
              </a:spcBef>
            </a:pPr>
            <a:r>
              <a:rPr spc="-5" dirty="0"/>
              <a:t>If </a:t>
            </a:r>
            <a:r>
              <a:rPr dirty="0"/>
              <a:t>you </a:t>
            </a:r>
            <a:r>
              <a:rPr spc="-5" dirty="0"/>
              <a:t>can find </a:t>
            </a:r>
            <a:r>
              <a:rPr spc="-10" dirty="0"/>
              <a:t>enough meaningful </a:t>
            </a:r>
            <a:r>
              <a:rPr spc="-5" dirty="0"/>
              <a:t>instructions  to do what </a:t>
            </a:r>
            <a:r>
              <a:rPr dirty="0"/>
              <a:t>you </a:t>
            </a:r>
            <a:r>
              <a:rPr spc="-5" dirty="0"/>
              <a:t>want, you've just created  arbitrary code out of </a:t>
            </a:r>
            <a:r>
              <a:rPr dirty="0"/>
              <a:t>a </a:t>
            </a:r>
            <a:r>
              <a:rPr spc="-10" dirty="0"/>
              <a:t>limited </a:t>
            </a:r>
            <a:r>
              <a:rPr dirty="0"/>
              <a:t>set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5" dirty="0"/>
              <a:t>code.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478218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For example, </a:t>
            </a:r>
            <a:r>
              <a:rPr sz="3200" spc="-10" dirty="0">
                <a:latin typeface="Arial"/>
                <a:cs typeface="Arial"/>
              </a:rPr>
              <a:t>pretend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that: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909" y="2559050"/>
            <a:ext cx="132079" cy="1405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909" y="4121424"/>
            <a:ext cx="132079" cy="864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326" y="5302250"/>
            <a:ext cx="13207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7950" y="2415540"/>
            <a:ext cx="7921625" cy="3659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5155">
              <a:lnSpc>
                <a:spcPct val="126499"/>
              </a:lnSpc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ret </a:t>
            </a:r>
            <a:r>
              <a:rPr sz="2800" spc="-5" dirty="0">
                <a:latin typeface="Arial"/>
                <a:cs typeface="Arial"/>
              </a:rPr>
              <a:t>instruction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represented by byte “RR”  </a:t>
            </a:r>
            <a:r>
              <a:rPr sz="2800" spc="-90" dirty="0">
                <a:latin typeface="Arial"/>
                <a:cs typeface="Arial"/>
              </a:rPr>
              <a:t>You </a:t>
            </a:r>
            <a:r>
              <a:rPr sz="2800" spc="-10" dirty="0">
                <a:latin typeface="Arial"/>
                <a:cs typeface="Arial"/>
              </a:rPr>
              <a:t>want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execute the following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code:</a:t>
            </a:r>
          </a:p>
          <a:p>
            <a:pPr marL="12700" marR="1515110">
              <a:lnSpc>
                <a:spcPct val="126200"/>
              </a:lnSpc>
              <a:tabLst>
                <a:tab pos="3696970" algn="l"/>
              </a:tabLst>
            </a:pPr>
            <a:r>
              <a:rPr sz="2800" spc="-10" dirty="0">
                <a:latin typeface="Arial"/>
                <a:cs typeface="Arial"/>
              </a:rPr>
              <a:t>CC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BB	movq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%rdi,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%rax 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CC </a:t>
            </a:r>
            <a:r>
              <a:rPr sz="2800" spc="-5" dirty="0">
                <a:latin typeface="Arial"/>
                <a:cs typeface="Arial"/>
              </a:rPr>
              <a:t>DD EE FF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HH	</a:t>
            </a:r>
            <a:r>
              <a:rPr sz="2800" spc="-5" dirty="0">
                <a:latin typeface="Arial"/>
                <a:cs typeface="Arial"/>
              </a:rPr>
              <a:t>addq $1,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%rax</a:t>
            </a:r>
            <a:endParaRPr sz="2800" dirty="0">
              <a:latin typeface="Arial"/>
              <a:cs typeface="Arial"/>
            </a:endParaRPr>
          </a:p>
          <a:p>
            <a:pPr marL="12700" marR="469900">
              <a:lnSpc>
                <a:spcPts val="3110"/>
              </a:lnSpc>
              <a:spcBef>
                <a:spcPts val="1200"/>
              </a:spcBef>
            </a:pPr>
            <a:r>
              <a:rPr sz="2800" spc="-5" dirty="0">
                <a:latin typeface="Arial"/>
                <a:cs typeface="Arial"/>
              </a:rPr>
              <a:t>These are just </a:t>
            </a:r>
            <a:r>
              <a:rPr sz="2800" dirty="0">
                <a:latin typeface="Arial"/>
                <a:cs typeface="Arial"/>
              </a:rPr>
              <a:t>fake </a:t>
            </a:r>
            <a:r>
              <a:rPr sz="2800" spc="-5" dirty="0">
                <a:latin typeface="Arial"/>
                <a:cs typeface="Arial"/>
              </a:rPr>
              <a:t>placeholder  bytes.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1130"/>
              </a:spcBef>
            </a:pPr>
            <a:r>
              <a:rPr sz="2800" spc="-90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snippet of the provided library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that  does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46250"/>
            <a:ext cx="48577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nsolas"/>
                <a:cs typeface="Consolas"/>
              </a:rPr>
              <a:t>...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299" y="2072640"/>
            <a:ext cx="2175510" cy="329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200" b="1" spc="-5" dirty="0">
                <a:latin typeface="Consolas"/>
                <a:cs typeface="Consolas"/>
              </a:rPr>
              <a:t>JJ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EE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</a:pPr>
            <a:r>
              <a:rPr sz="2200" b="1" spc="-5" dirty="0">
                <a:latin typeface="Consolas"/>
                <a:cs typeface="Consolas"/>
              </a:rPr>
              <a:t>BB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VV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</a:pPr>
            <a:r>
              <a:rPr sz="2200" b="1" spc="-5" dirty="0">
                <a:latin typeface="Consolas"/>
                <a:cs typeface="Consolas"/>
              </a:rPr>
              <a:t>JJ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QQ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</a:pPr>
            <a:r>
              <a:rPr sz="2200" b="1" spc="-5" dirty="0">
                <a:latin typeface="Consolas"/>
                <a:cs typeface="Consolas"/>
              </a:rPr>
              <a:t>JJ RR</a:t>
            </a:r>
            <a:r>
              <a:rPr sz="2200" b="1" spc="-8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TT</a:t>
            </a:r>
            <a:endParaRPr sz="2200">
              <a:latin typeface="Consolas"/>
              <a:cs typeface="Consolas"/>
            </a:endParaRPr>
          </a:p>
          <a:p>
            <a:pPr marL="12700" marR="5080">
              <a:lnSpc>
                <a:spcPts val="2570"/>
              </a:lnSpc>
              <a:spcBef>
                <a:spcPts val="105"/>
              </a:spcBef>
            </a:pPr>
            <a:r>
              <a:rPr sz="2200" b="1" spc="-5" dirty="0">
                <a:latin typeface="Consolas"/>
                <a:cs typeface="Consolas"/>
              </a:rPr>
              <a:t>LL AA VV CC</a:t>
            </a:r>
            <a:r>
              <a:rPr sz="2200" b="1" spc="-6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AA  BB RR</a:t>
            </a:r>
            <a:r>
              <a:rPr sz="2200" b="1" spc="-8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GG</a:t>
            </a:r>
            <a:endParaRPr sz="2200">
              <a:latin typeface="Consolas"/>
              <a:cs typeface="Consolas"/>
            </a:endParaRPr>
          </a:p>
          <a:p>
            <a:pPr marL="12700" marR="926465">
              <a:lnSpc>
                <a:spcPts val="2560"/>
              </a:lnSpc>
              <a:spcBef>
                <a:spcPts val="5"/>
              </a:spcBef>
            </a:pPr>
            <a:r>
              <a:rPr sz="2200" b="1" spc="-5" dirty="0">
                <a:latin typeface="Consolas"/>
                <a:cs typeface="Consolas"/>
              </a:rPr>
              <a:t>JJ AA</a:t>
            </a:r>
            <a:r>
              <a:rPr sz="2200" b="1" spc="-8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BB  LL CC</a:t>
            </a:r>
            <a:r>
              <a:rPr sz="2200" b="1" spc="-8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DD</a:t>
            </a:r>
            <a:endParaRPr sz="2200">
              <a:latin typeface="Consolas"/>
              <a:cs typeface="Consolas"/>
            </a:endParaRPr>
          </a:p>
          <a:p>
            <a:pPr marL="12700" marR="5080">
              <a:lnSpc>
                <a:spcPts val="2570"/>
              </a:lnSpc>
            </a:pPr>
            <a:r>
              <a:rPr sz="2200" b="1" spc="-5" dirty="0">
                <a:latin typeface="Consolas"/>
                <a:cs typeface="Consolas"/>
              </a:rPr>
              <a:t>EE FF GG HH</a:t>
            </a:r>
            <a:r>
              <a:rPr sz="2200" b="1" spc="-6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RR  JJ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CC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740" y="2082027"/>
            <a:ext cx="3099435" cy="328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1405">
              <a:lnSpc>
                <a:spcPct val="97200"/>
              </a:lnSpc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mo</a:t>
            </a:r>
            <a:r>
              <a:rPr sz="2200" b="1" dirty="0">
                <a:latin typeface="Consolas"/>
                <a:cs typeface="Consolas"/>
              </a:rPr>
              <a:t>v	</a:t>
            </a:r>
            <a:r>
              <a:rPr sz="2200" b="1" spc="5" dirty="0">
                <a:latin typeface="Consolas"/>
                <a:cs typeface="Consolas"/>
              </a:rPr>
              <a:t>%</a:t>
            </a:r>
            <a:r>
              <a:rPr sz="2200" b="1" spc="-5" dirty="0">
                <a:latin typeface="Consolas"/>
                <a:cs typeface="Consolas"/>
              </a:rPr>
              <a:t>eax</a:t>
            </a:r>
            <a:r>
              <a:rPr sz="2200" b="1" spc="5" dirty="0">
                <a:latin typeface="Consolas"/>
                <a:cs typeface="Consolas"/>
              </a:rPr>
              <a:t>,</a:t>
            </a:r>
            <a:r>
              <a:rPr sz="2200" b="1" spc="-5" dirty="0">
                <a:latin typeface="Consolas"/>
                <a:cs typeface="Consolas"/>
              </a:rPr>
              <a:t>%ecx  sar	%cl,%edx  mo</a:t>
            </a:r>
            <a:r>
              <a:rPr sz="2200" b="1" dirty="0">
                <a:latin typeface="Consolas"/>
                <a:cs typeface="Consolas"/>
              </a:rPr>
              <a:t>v	</a:t>
            </a:r>
            <a:r>
              <a:rPr sz="2200" b="1" spc="5" dirty="0">
                <a:latin typeface="Consolas"/>
                <a:cs typeface="Consolas"/>
              </a:rPr>
              <a:t>%</a:t>
            </a:r>
            <a:r>
              <a:rPr sz="2200" b="1" spc="-5" dirty="0">
                <a:latin typeface="Consolas"/>
                <a:cs typeface="Consolas"/>
              </a:rPr>
              <a:t>edx</a:t>
            </a:r>
            <a:r>
              <a:rPr sz="2200" b="1" spc="5" dirty="0">
                <a:latin typeface="Consolas"/>
                <a:cs typeface="Consolas"/>
              </a:rPr>
              <a:t>,</a:t>
            </a:r>
            <a:r>
              <a:rPr sz="2200" b="1" spc="-5" dirty="0">
                <a:latin typeface="Consolas"/>
                <a:cs typeface="Consolas"/>
              </a:rPr>
              <a:t>%eax</a:t>
            </a:r>
            <a:endParaRPr sz="2200">
              <a:latin typeface="Consolas"/>
              <a:cs typeface="Consolas"/>
            </a:endParaRPr>
          </a:p>
          <a:p>
            <a:pPr marL="12700" marR="160020">
              <a:lnSpc>
                <a:spcPts val="2570"/>
              </a:lnSpc>
              <a:spcBef>
                <a:spcPts val="75"/>
              </a:spcBef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mo</a:t>
            </a:r>
            <a:r>
              <a:rPr sz="2200" b="1" dirty="0">
                <a:latin typeface="Consolas"/>
                <a:cs typeface="Consolas"/>
              </a:rPr>
              <a:t>v	</a:t>
            </a:r>
            <a:r>
              <a:rPr sz="2200" b="1" spc="5" dirty="0">
                <a:latin typeface="Consolas"/>
                <a:cs typeface="Consolas"/>
              </a:rPr>
              <a:t>%</a:t>
            </a:r>
            <a:r>
              <a:rPr sz="2200" b="1" spc="-5" dirty="0">
                <a:latin typeface="Consolas"/>
                <a:cs typeface="Consolas"/>
              </a:rPr>
              <a:t>eax</a:t>
            </a:r>
            <a:r>
              <a:rPr sz="2200" b="1" spc="5" dirty="0">
                <a:latin typeface="Consolas"/>
                <a:cs typeface="Consolas"/>
              </a:rPr>
              <a:t>,</a:t>
            </a:r>
            <a:r>
              <a:rPr sz="2200" b="1" spc="-5" dirty="0">
                <a:latin typeface="Consolas"/>
                <a:cs typeface="Consolas"/>
              </a:rPr>
              <a:t>-0x4</a:t>
            </a:r>
            <a:r>
              <a:rPr sz="2200" b="1" spc="5" dirty="0">
                <a:latin typeface="Consolas"/>
                <a:cs typeface="Consolas"/>
              </a:rPr>
              <a:t>(</a:t>
            </a:r>
            <a:r>
              <a:rPr sz="2200" b="1" spc="-5" dirty="0">
                <a:latin typeface="Consolas"/>
                <a:cs typeface="Consolas"/>
              </a:rPr>
              <a:t>%rbp)  mov	$0x1f,%eax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460"/>
              </a:lnSpc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sub	-0x18(%rbp),%eax</a:t>
            </a:r>
            <a:endParaRPr sz="2200">
              <a:latin typeface="Consolas"/>
              <a:cs typeface="Consolas"/>
            </a:endParaRPr>
          </a:p>
          <a:p>
            <a:pPr marL="12700" marR="5080">
              <a:lnSpc>
                <a:spcPct val="97200"/>
              </a:lnSpc>
              <a:spcBef>
                <a:spcPts val="35"/>
              </a:spcBef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mov	%eax,-0x8(%rbp)  mov	-0x8(%rbp),%eax  mo</a:t>
            </a:r>
            <a:r>
              <a:rPr sz="2200" b="1" dirty="0">
                <a:latin typeface="Consolas"/>
                <a:cs typeface="Consolas"/>
              </a:rPr>
              <a:t>v	</a:t>
            </a:r>
            <a:r>
              <a:rPr sz="2200" b="1" spc="5" dirty="0">
                <a:latin typeface="Consolas"/>
                <a:cs typeface="Consolas"/>
              </a:rPr>
              <a:t>$</a:t>
            </a:r>
            <a:r>
              <a:rPr sz="2200" b="1" spc="-5" dirty="0">
                <a:latin typeface="Consolas"/>
                <a:cs typeface="Consolas"/>
              </a:rPr>
              <a:t>0xf</a:t>
            </a:r>
            <a:r>
              <a:rPr sz="2200" b="1" spc="5" dirty="0">
                <a:latin typeface="Consolas"/>
                <a:cs typeface="Consolas"/>
              </a:rPr>
              <a:t>f</a:t>
            </a:r>
            <a:r>
              <a:rPr sz="2200" b="1" spc="-5" dirty="0">
                <a:latin typeface="Consolas"/>
                <a:cs typeface="Consolas"/>
              </a:rPr>
              <a:t>ffff</a:t>
            </a:r>
            <a:r>
              <a:rPr sz="2200" b="1" spc="5" dirty="0">
                <a:latin typeface="Consolas"/>
                <a:cs typeface="Consolas"/>
              </a:rPr>
              <a:t>f</a:t>
            </a:r>
            <a:r>
              <a:rPr sz="2200" b="1" spc="-5" dirty="0">
                <a:latin typeface="Consolas"/>
                <a:cs typeface="Consolas"/>
              </a:rPr>
              <a:t>f,%e</a:t>
            </a:r>
            <a:r>
              <a:rPr sz="2200" b="1" spc="5" dirty="0">
                <a:latin typeface="Consolas"/>
                <a:cs typeface="Consolas"/>
              </a:rPr>
              <a:t>d</a:t>
            </a:r>
            <a:r>
              <a:rPr sz="2200" b="1" dirty="0">
                <a:latin typeface="Consolas"/>
                <a:cs typeface="Consolas"/>
              </a:rPr>
              <a:t>x  </a:t>
            </a:r>
            <a:r>
              <a:rPr sz="2200" b="1" spc="-5" dirty="0">
                <a:latin typeface="Consolas"/>
                <a:cs typeface="Consolas"/>
              </a:rPr>
              <a:t>mov	%eax,%ecx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072640"/>
            <a:ext cx="2331085" cy="362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0x4006af	&lt;+16&gt;: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0x4006b1	&lt;+18&gt;: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0x4006b3	&lt;+20&gt;: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0x4006b5	&lt;+22&gt;: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0x4006b8	&lt;+25&gt;: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0x4006bd	&lt;+30&gt;: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0x4006c0	&lt;+33&gt;: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0x4006c3	&lt;+36&gt;: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0x4006c6	&lt;+39&gt;: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0x4006cb	&lt;+44&gt;: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05"/>
              </a:lnSpc>
            </a:pPr>
            <a:r>
              <a:rPr sz="2200" b="1" dirty="0">
                <a:latin typeface="Consolas"/>
                <a:cs typeface="Consolas"/>
              </a:rPr>
              <a:t>…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756909"/>
            <a:ext cx="12573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5660390"/>
            <a:ext cx="847788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77490" algn="l"/>
              </a:tabLst>
            </a:pPr>
            <a:r>
              <a:rPr sz="2200" b="1" spc="-5" dirty="0">
                <a:latin typeface="Consolas"/>
                <a:cs typeface="Consolas"/>
              </a:rPr>
              <a:t>Well, </a:t>
            </a:r>
            <a:r>
              <a:rPr sz="2200" b="1" dirty="0">
                <a:latin typeface="Consolas"/>
                <a:cs typeface="Consolas"/>
              </a:rPr>
              <a:t>I</a:t>
            </a:r>
            <a:r>
              <a:rPr sz="2200" b="1" spc="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don't</a:t>
            </a:r>
            <a:r>
              <a:rPr sz="2200" b="1" spc="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see	</a:t>
            </a:r>
            <a:r>
              <a:rPr sz="2200" b="1" dirty="0">
                <a:latin typeface="Consolas"/>
                <a:cs typeface="Consolas"/>
              </a:rPr>
              <a:t>the </a:t>
            </a:r>
            <a:r>
              <a:rPr sz="2200" b="1" spc="-5" dirty="0">
                <a:latin typeface="Consolas"/>
                <a:cs typeface="Consolas"/>
              </a:rPr>
              <a:t>instructions we're looking</a:t>
            </a:r>
            <a:r>
              <a:rPr sz="2200" b="1" spc="-1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for...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46250"/>
            <a:ext cx="48577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nsolas"/>
                <a:cs typeface="Consolas"/>
              </a:rPr>
              <a:t>...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299" y="2072640"/>
            <a:ext cx="2183130" cy="329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200" b="1" spc="-5" dirty="0">
                <a:latin typeface="Consolas"/>
                <a:cs typeface="Consolas"/>
              </a:rPr>
              <a:t>JJ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EE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</a:pPr>
            <a:r>
              <a:rPr sz="2200" b="1" spc="-5" dirty="0">
                <a:latin typeface="Consolas"/>
                <a:cs typeface="Consolas"/>
              </a:rPr>
              <a:t>BB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VV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</a:pPr>
            <a:r>
              <a:rPr sz="2200" b="1" spc="-5" dirty="0">
                <a:latin typeface="Consolas"/>
                <a:cs typeface="Consolas"/>
              </a:rPr>
              <a:t>JJ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QQ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</a:pPr>
            <a:r>
              <a:rPr sz="2200" b="1" spc="-5" dirty="0">
                <a:latin typeface="Consolas"/>
                <a:cs typeface="Consolas"/>
              </a:rPr>
              <a:t>JJ RR</a:t>
            </a:r>
            <a:r>
              <a:rPr sz="2200" b="1" spc="-8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TT</a:t>
            </a:r>
            <a:endParaRPr sz="2200">
              <a:latin typeface="Consolas"/>
              <a:cs typeface="Consolas"/>
            </a:endParaRPr>
          </a:p>
          <a:p>
            <a:pPr marL="17145" marR="5080" indent="-5080">
              <a:lnSpc>
                <a:spcPts val="2570"/>
              </a:lnSpc>
              <a:spcBef>
                <a:spcPts val="105"/>
              </a:spcBef>
            </a:pPr>
            <a:r>
              <a:rPr sz="2200" b="1" spc="-5" dirty="0">
                <a:latin typeface="Consolas"/>
                <a:cs typeface="Consolas"/>
              </a:rPr>
              <a:t>LL AA VV </a:t>
            </a:r>
            <a:r>
              <a:rPr sz="2200" b="1" dirty="0">
                <a:solidFill>
                  <a:srgbClr val="FF0000"/>
                </a:solidFill>
                <a:latin typeface="Consolas"/>
                <a:cs typeface="Consolas"/>
              </a:rPr>
              <a:t>CC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AA  BB </a:t>
            </a:r>
            <a:r>
              <a:rPr sz="2200" b="1" dirty="0">
                <a:solidFill>
                  <a:srgbClr val="FF0000"/>
                </a:solidFill>
                <a:latin typeface="Consolas"/>
                <a:cs typeface="Consolas"/>
              </a:rPr>
              <a:t>RR</a:t>
            </a:r>
            <a:r>
              <a:rPr sz="2200" b="1" spc="-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GG</a:t>
            </a:r>
            <a:endParaRPr sz="2200">
              <a:latin typeface="Consolas"/>
              <a:cs typeface="Consolas"/>
            </a:endParaRPr>
          </a:p>
          <a:p>
            <a:pPr marL="12700" marR="929005">
              <a:lnSpc>
                <a:spcPts val="2560"/>
              </a:lnSpc>
              <a:spcBef>
                <a:spcPts val="5"/>
              </a:spcBef>
            </a:pPr>
            <a:r>
              <a:rPr sz="2200" b="1" spc="-5" dirty="0">
                <a:latin typeface="Consolas"/>
                <a:cs typeface="Consolas"/>
              </a:rPr>
              <a:t>JJ AA</a:t>
            </a:r>
            <a:r>
              <a:rPr sz="2200" b="1" spc="-8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BB  LL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CC</a:t>
            </a:r>
            <a:r>
              <a:rPr sz="2200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DD</a:t>
            </a:r>
            <a:endParaRPr sz="2200">
              <a:latin typeface="Consolas"/>
              <a:cs typeface="Consolas"/>
            </a:endParaRPr>
          </a:p>
          <a:p>
            <a:pPr marL="12700" marR="6985" indent="4445">
              <a:lnSpc>
                <a:spcPts val="2570"/>
              </a:lnSpc>
            </a:pP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EE FF GG </a:t>
            </a:r>
            <a:r>
              <a:rPr sz="2200" b="1" dirty="0">
                <a:solidFill>
                  <a:srgbClr val="FF0000"/>
                </a:solidFill>
                <a:latin typeface="Consolas"/>
                <a:cs typeface="Consolas"/>
              </a:rPr>
              <a:t>HH</a:t>
            </a:r>
            <a:r>
              <a:rPr sz="2200" b="1" spc="-7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RR  </a:t>
            </a:r>
            <a:r>
              <a:rPr sz="2200" b="1" spc="-5" dirty="0">
                <a:latin typeface="Consolas"/>
                <a:cs typeface="Consolas"/>
              </a:rPr>
              <a:t>JJ</a:t>
            </a:r>
            <a:r>
              <a:rPr sz="2200" b="1" spc="-10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CC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740" y="2082027"/>
            <a:ext cx="3107690" cy="328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90930">
              <a:lnSpc>
                <a:spcPct val="97200"/>
              </a:lnSpc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mo</a:t>
            </a:r>
            <a:r>
              <a:rPr sz="2200" b="1" dirty="0">
                <a:latin typeface="Consolas"/>
                <a:cs typeface="Consolas"/>
              </a:rPr>
              <a:t>v	</a:t>
            </a:r>
            <a:r>
              <a:rPr sz="2200" b="1" spc="5" dirty="0">
                <a:latin typeface="Consolas"/>
                <a:cs typeface="Consolas"/>
              </a:rPr>
              <a:t>%</a:t>
            </a:r>
            <a:r>
              <a:rPr sz="2200" b="1" spc="-5" dirty="0">
                <a:latin typeface="Consolas"/>
                <a:cs typeface="Consolas"/>
              </a:rPr>
              <a:t>eax</a:t>
            </a:r>
            <a:r>
              <a:rPr sz="2200" b="1" spc="5" dirty="0">
                <a:latin typeface="Consolas"/>
                <a:cs typeface="Consolas"/>
              </a:rPr>
              <a:t>,</a:t>
            </a:r>
            <a:r>
              <a:rPr sz="2200" b="1" spc="-5" dirty="0">
                <a:latin typeface="Consolas"/>
                <a:cs typeface="Consolas"/>
              </a:rPr>
              <a:t>%ecx  sar	%cl,%edx  mo</a:t>
            </a:r>
            <a:r>
              <a:rPr sz="2200" b="1" dirty="0">
                <a:latin typeface="Consolas"/>
                <a:cs typeface="Consolas"/>
              </a:rPr>
              <a:t>v	</a:t>
            </a:r>
            <a:r>
              <a:rPr sz="2200" b="1" spc="5" dirty="0">
                <a:latin typeface="Consolas"/>
                <a:cs typeface="Consolas"/>
              </a:rPr>
              <a:t>%</a:t>
            </a:r>
            <a:r>
              <a:rPr sz="2200" b="1" spc="-5" dirty="0">
                <a:latin typeface="Consolas"/>
                <a:cs typeface="Consolas"/>
              </a:rPr>
              <a:t>edx</a:t>
            </a:r>
            <a:r>
              <a:rPr sz="2200" b="1" spc="5" dirty="0">
                <a:latin typeface="Consolas"/>
                <a:cs typeface="Consolas"/>
              </a:rPr>
              <a:t>,</a:t>
            </a:r>
            <a:r>
              <a:rPr sz="2200" b="1" spc="-5" dirty="0">
                <a:latin typeface="Consolas"/>
                <a:cs typeface="Consolas"/>
              </a:rPr>
              <a:t>%eax</a:t>
            </a:r>
            <a:endParaRPr sz="2200">
              <a:latin typeface="Consolas"/>
              <a:cs typeface="Consolas"/>
            </a:endParaRPr>
          </a:p>
          <a:p>
            <a:pPr marL="20955" marR="168275" indent="-8890">
              <a:lnSpc>
                <a:spcPts val="2570"/>
              </a:lnSpc>
              <a:spcBef>
                <a:spcPts val="75"/>
              </a:spcBef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mo</a:t>
            </a:r>
            <a:r>
              <a:rPr sz="2200" b="1" dirty="0">
                <a:latin typeface="Consolas"/>
                <a:cs typeface="Consolas"/>
              </a:rPr>
              <a:t>v	</a:t>
            </a:r>
            <a:r>
              <a:rPr sz="2200" b="1" spc="5" dirty="0">
                <a:latin typeface="Consolas"/>
                <a:cs typeface="Consolas"/>
              </a:rPr>
              <a:t>%</a:t>
            </a:r>
            <a:r>
              <a:rPr sz="2200" b="1" spc="-5" dirty="0">
                <a:latin typeface="Consolas"/>
                <a:cs typeface="Consolas"/>
              </a:rPr>
              <a:t>eax</a:t>
            </a:r>
            <a:r>
              <a:rPr sz="2200" b="1" spc="5" dirty="0">
                <a:latin typeface="Consolas"/>
                <a:cs typeface="Consolas"/>
              </a:rPr>
              <a:t>,</a:t>
            </a:r>
            <a:r>
              <a:rPr sz="2200" b="1" spc="-5" dirty="0">
                <a:latin typeface="Consolas"/>
                <a:cs typeface="Consolas"/>
              </a:rPr>
              <a:t>-0x4</a:t>
            </a:r>
            <a:r>
              <a:rPr sz="2200" b="1" spc="5" dirty="0">
                <a:latin typeface="Consolas"/>
                <a:cs typeface="Consolas"/>
              </a:rPr>
              <a:t>(</a:t>
            </a:r>
            <a:r>
              <a:rPr sz="2200" b="1" spc="-5" dirty="0">
                <a:latin typeface="Consolas"/>
                <a:cs typeface="Consolas"/>
              </a:rPr>
              <a:t>%rbp)  mov	$0x1f,%eax</a:t>
            </a:r>
            <a:endParaRPr sz="2200">
              <a:latin typeface="Consolas"/>
              <a:cs typeface="Consolas"/>
            </a:endParaRPr>
          </a:p>
          <a:p>
            <a:pPr marL="12700" indent="5715">
              <a:lnSpc>
                <a:spcPts val="2460"/>
              </a:lnSpc>
            </a:pPr>
            <a:r>
              <a:rPr sz="2200" b="1" spc="-5" dirty="0">
                <a:latin typeface="Consolas"/>
                <a:cs typeface="Consolas"/>
              </a:rPr>
              <a:t>sub</a:t>
            </a:r>
            <a:r>
              <a:rPr sz="2200" b="1" spc="-5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-0x18(%rbp),%eax</a:t>
            </a:r>
            <a:endParaRPr sz="2200">
              <a:latin typeface="Consolas"/>
              <a:cs typeface="Consolas"/>
            </a:endParaRPr>
          </a:p>
          <a:p>
            <a:pPr marL="12700" marR="5080">
              <a:lnSpc>
                <a:spcPct val="97200"/>
              </a:lnSpc>
              <a:spcBef>
                <a:spcPts val="35"/>
              </a:spcBef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mov	%eax,-0x8(%rbp)  mov	-0x8(%rbp),%eax  mov	$0xffffffff,%edx  mov	%eax,%ecx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072640"/>
            <a:ext cx="2331085" cy="362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0x4006af	&lt;+16&gt;: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0x4006b1	&lt;+18&gt;: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0x4006b3	&lt;+20&gt;: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0x4006b5	&lt;+22&gt;: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0x4006b8	&lt;+25&gt;: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0x4006bd	&lt;+30&gt;: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0x4006c0	&lt;+33&gt;: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0x4006c3	&lt;+36&gt;: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0x4006c6	&lt;+39&gt;: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0x4006cb	&lt;+44&gt;: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05"/>
              </a:lnSpc>
            </a:pPr>
            <a:r>
              <a:rPr sz="2200" b="1" dirty="0">
                <a:latin typeface="Consolas"/>
                <a:cs typeface="Consolas"/>
              </a:rPr>
              <a:t>…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756909"/>
            <a:ext cx="12573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6082029"/>
            <a:ext cx="12573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5679694"/>
            <a:ext cx="8477885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60"/>
              </a:lnSpc>
              <a:tabLst>
                <a:tab pos="2777490" algn="l"/>
              </a:tabLst>
            </a:pPr>
            <a:r>
              <a:rPr sz="2200" b="1" spc="-5" dirty="0">
                <a:latin typeface="Consolas"/>
                <a:cs typeface="Consolas"/>
              </a:rPr>
              <a:t>Well, </a:t>
            </a:r>
            <a:r>
              <a:rPr sz="2200" b="1" dirty="0">
                <a:latin typeface="Consolas"/>
                <a:cs typeface="Consolas"/>
              </a:rPr>
              <a:t>I</a:t>
            </a:r>
            <a:r>
              <a:rPr sz="2200" b="1" spc="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don't</a:t>
            </a:r>
            <a:r>
              <a:rPr sz="2200" b="1" spc="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see	</a:t>
            </a:r>
            <a:r>
              <a:rPr sz="2200" b="1" dirty="0">
                <a:latin typeface="Consolas"/>
                <a:cs typeface="Consolas"/>
              </a:rPr>
              <a:t>the </a:t>
            </a:r>
            <a:r>
              <a:rPr sz="2200" b="1" spc="-5" dirty="0">
                <a:latin typeface="Consolas"/>
                <a:cs typeface="Consolas"/>
              </a:rPr>
              <a:t>instructions we're</a:t>
            </a:r>
            <a:r>
              <a:rPr sz="2200" b="1" spc="-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looking</a:t>
            </a:r>
            <a:r>
              <a:rPr sz="2200" b="1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for... </a:t>
            </a:r>
            <a:r>
              <a:rPr sz="2200" b="1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But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this </a:t>
            </a:r>
            <a:r>
              <a:rPr sz="2200" b="1" spc="-5" dirty="0">
                <a:latin typeface="Consolas"/>
                <a:cs typeface="Consolas"/>
              </a:rPr>
              <a:t>looks</a:t>
            </a:r>
            <a:r>
              <a:rPr sz="2200" b="1" spc="-3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promising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46250"/>
            <a:ext cx="48577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nsolas"/>
                <a:cs typeface="Consolas"/>
              </a:rPr>
              <a:t>...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299" y="2091944"/>
            <a:ext cx="2183130" cy="164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 indent="-5080">
              <a:lnSpc>
                <a:spcPts val="2560"/>
              </a:lnSpc>
            </a:pPr>
            <a:r>
              <a:rPr sz="2200" b="1" spc="-5" dirty="0">
                <a:latin typeface="Consolas"/>
                <a:cs typeface="Consolas"/>
              </a:rPr>
              <a:t>LL AA VV </a:t>
            </a:r>
            <a:r>
              <a:rPr sz="2200" b="1" dirty="0">
                <a:solidFill>
                  <a:srgbClr val="FF0000"/>
                </a:solidFill>
                <a:latin typeface="Consolas"/>
                <a:cs typeface="Consolas"/>
              </a:rPr>
              <a:t>CC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AA  BB </a:t>
            </a:r>
            <a:r>
              <a:rPr sz="2200" b="1" dirty="0">
                <a:solidFill>
                  <a:srgbClr val="FF0000"/>
                </a:solidFill>
                <a:latin typeface="Consolas"/>
                <a:cs typeface="Consolas"/>
              </a:rPr>
              <a:t>RR</a:t>
            </a:r>
            <a:r>
              <a:rPr sz="2200" b="1" spc="-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GG</a:t>
            </a:r>
            <a:endParaRPr sz="2200">
              <a:latin typeface="Consolas"/>
              <a:cs typeface="Consolas"/>
            </a:endParaRPr>
          </a:p>
          <a:p>
            <a:pPr marL="12700" marR="929005">
              <a:lnSpc>
                <a:spcPts val="2570"/>
              </a:lnSpc>
            </a:pPr>
            <a:r>
              <a:rPr sz="2200" b="1" spc="-5" dirty="0">
                <a:latin typeface="Consolas"/>
                <a:cs typeface="Consolas"/>
              </a:rPr>
              <a:t>JJ AA</a:t>
            </a:r>
            <a:r>
              <a:rPr sz="2200" b="1" spc="-8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BB  LL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CC</a:t>
            </a:r>
            <a:r>
              <a:rPr sz="2200" b="1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DD</a:t>
            </a:r>
            <a:endParaRPr sz="2200">
              <a:latin typeface="Consolas"/>
              <a:cs typeface="Consolas"/>
            </a:endParaRPr>
          </a:p>
          <a:p>
            <a:pPr marL="17145">
              <a:lnSpc>
                <a:spcPts val="2495"/>
              </a:lnSpc>
            </a:pP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EE FF GG </a:t>
            </a:r>
            <a:r>
              <a:rPr sz="2200" b="1" dirty="0">
                <a:solidFill>
                  <a:srgbClr val="FF0000"/>
                </a:solidFill>
                <a:latin typeface="Consolas"/>
                <a:cs typeface="Consolas"/>
              </a:rPr>
              <a:t>HH</a:t>
            </a:r>
            <a:r>
              <a:rPr sz="2200" b="1" spc="-7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nsolas"/>
                <a:cs typeface="Consolas"/>
              </a:rPr>
              <a:t>RR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740" y="2072640"/>
            <a:ext cx="3107690" cy="166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2600"/>
              </a:lnSpc>
              <a:tabLst>
                <a:tab pos="634365" algn="l"/>
              </a:tabLst>
            </a:pPr>
            <a:r>
              <a:rPr sz="2200" b="1" spc="-5" dirty="0">
                <a:latin typeface="Consolas"/>
                <a:cs typeface="Consolas"/>
              </a:rPr>
              <a:t>mov	$0x1f,%eax</a:t>
            </a:r>
            <a:endParaRPr sz="2200">
              <a:latin typeface="Consolas"/>
              <a:cs typeface="Consolas"/>
            </a:endParaRPr>
          </a:p>
          <a:p>
            <a:pPr marL="12700" marR="5080" indent="5715">
              <a:lnSpc>
                <a:spcPts val="2570"/>
              </a:lnSpc>
              <a:spcBef>
                <a:spcPts val="100"/>
              </a:spcBef>
              <a:tabLst>
                <a:tab pos="626110" algn="l"/>
              </a:tabLst>
            </a:pPr>
            <a:r>
              <a:rPr sz="2200" b="1" spc="-5" dirty="0">
                <a:latin typeface="Consolas"/>
                <a:cs typeface="Consolas"/>
              </a:rPr>
              <a:t>sub -0x18(%rbp),%eax  mov	%eax,-0x8(%rbp)  mov	-0x8(%rbp),%eax  mov	$0xffffffff,%edx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072640"/>
            <a:ext cx="2331085" cy="199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0x4006b8	&lt;+25&gt;: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65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0x4006bd	&lt;+30&gt;: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0x4006c0	&lt;+33&gt;: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0x4006c3	&lt;+36&gt;: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70"/>
              </a:lnSpc>
              <a:tabLst>
                <a:tab pos="1394460" algn="l"/>
              </a:tabLst>
            </a:pPr>
            <a:r>
              <a:rPr sz="2200" b="1" spc="-5" dirty="0">
                <a:latin typeface="Consolas"/>
                <a:cs typeface="Consolas"/>
              </a:rPr>
              <a:t>0x4006c6	&lt;+39&gt;: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05"/>
              </a:lnSpc>
            </a:pPr>
            <a:r>
              <a:rPr sz="2200" b="1" dirty="0">
                <a:latin typeface="Consolas"/>
                <a:cs typeface="Consolas"/>
              </a:rPr>
              <a:t>…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132579"/>
            <a:ext cx="1257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4049014"/>
            <a:ext cx="7861934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60"/>
              </a:lnSpc>
              <a:tabLst>
                <a:tab pos="2777490" algn="l"/>
                <a:tab pos="3545840" algn="l"/>
                <a:tab pos="6004560" algn="l"/>
              </a:tabLst>
            </a:pPr>
            <a:r>
              <a:rPr sz="2200" b="1" spc="-5" dirty="0">
                <a:latin typeface="Consolas"/>
                <a:cs typeface="Consolas"/>
              </a:rPr>
              <a:t>If we</a:t>
            </a:r>
            <a:r>
              <a:rPr sz="2200" b="1" spc="2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treated</a:t>
            </a:r>
            <a:r>
              <a:rPr sz="2200" b="1" spc="2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0x4006bb	</a:t>
            </a:r>
            <a:r>
              <a:rPr sz="2200" b="1" dirty="0">
                <a:latin typeface="Consolas"/>
                <a:cs typeface="Consolas"/>
              </a:rPr>
              <a:t>as </a:t>
            </a:r>
            <a:r>
              <a:rPr sz="2200" b="1" spc="-5" dirty="0">
                <a:latin typeface="Consolas"/>
                <a:cs typeface="Consolas"/>
              </a:rPr>
              <a:t>the</a:t>
            </a:r>
            <a:r>
              <a:rPr sz="2200" b="1" spc="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starting	point</a:t>
            </a:r>
            <a:r>
              <a:rPr sz="2200" b="1" spc="-3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for</a:t>
            </a:r>
            <a:r>
              <a:rPr sz="2200" b="1" spc="-3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an  instruction,</a:t>
            </a:r>
            <a:r>
              <a:rPr sz="2200" b="1" spc="1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we'd	have: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720590"/>
            <a:ext cx="13017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Calibri"/>
                <a:cs typeface="Calibri"/>
              </a:rPr>
              <a:t>–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Calibri"/>
                <a:cs typeface="Calibri"/>
              </a:rPr>
              <a:t>–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4699508"/>
            <a:ext cx="140906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70"/>
              </a:lnSpc>
            </a:pPr>
            <a:r>
              <a:rPr sz="2200" b="1" spc="-5" dirty="0">
                <a:latin typeface="Consolas"/>
                <a:cs typeface="Consolas"/>
              </a:rPr>
              <a:t>0x</a:t>
            </a:r>
            <a:r>
              <a:rPr sz="2200" b="1" spc="5" dirty="0">
                <a:latin typeface="Consolas"/>
                <a:cs typeface="Consolas"/>
              </a:rPr>
              <a:t>4</a:t>
            </a:r>
            <a:r>
              <a:rPr sz="2200" b="1" spc="-5" dirty="0">
                <a:latin typeface="Consolas"/>
                <a:cs typeface="Consolas"/>
              </a:rPr>
              <a:t>006b</a:t>
            </a:r>
            <a:r>
              <a:rPr sz="2200" b="1" spc="5" dirty="0">
                <a:latin typeface="Consolas"/>
                <a:cs typeface="Consolas"/>
              </a:rPr>
              <a:t>b</a:t>
            </a:r>
            <a:r>
              <a:rPr sz="2200" b="1" dirty="0">
                <a:latin typeface="Consolas"/>
                <a:cs typeface="Consolas"/>
              </a:rPr>
              <a:t>:  </a:t>
            </a:r>
            <a:r>
              <a:rPr sz="2200" b="1" spc="-5" dirty="0">
                <a:latin typeface="Consolas"/>
                <a:cs typeface="Consolas"/>
              </a:rPr>
              <a:t>0x</a:t>
            </a:r>
            <a:r>
              <a:rPr sz="2200" b="1" spc="5" dirty="0">
                <a:latin typeface="Consolas"/>
                <a:cs typeface="Consolas"/>
              </a:rPr>
              <a:t>4</a:t>
            </a:r>
            <a:r>
              <a:rPr sz="2200" b="1" spc="-5" dirty="0">
                <a:latin typeface="Consolas"/>
                <a:cs typeface="Consolas"/>
              </a:rPr>
              <a:t>006b</a:t>
            </a:r>
            <a:r>
              <a:rPr sz="2200" b="1" spc="5" dirty="0">
                <a:latin typeface="Consolas"/>
                <a:cs typeface="Consolas"/>
              </a:rPr>
              <a:t>e</a:t>
            </a:r>
            <a:r>
              <a:rPr sz="2200" b="1" dirty="0">
                <a:latin typeface="Consolas"/>
                <a:cs typeface="Consolas"/>
              </a:rPr>
              <a:t>: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1962" y="4699508"/>
            <a:ext cx="125539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70"/>
              </a:lnSpc>
            </a:pPr>
            <a:r>
              <a:rPr sz="2200" b="1" dirty="0">
                <a:latin typeface="Consolas"/>
                <a:cs typeface="Consolas"/>
              </a:rPr>
              <a:t>CC </a:t>
            </a:r>
            <a:r>
              <a:rPr sz="2200" b="1" spc="-5" dirty="0">
                <a:latin typeface="Consolas"/>
                <a:cs typeface="Consolas"/>
              </a:rPr>
              <a:t>AA</a:t>
            </a:r>
            <a:r>
              <a:rPr sz="2200" b="1" spc="-9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BB  </a:t>
            </a:r>
            <a:r>
              <a:rPr sz="2200" b="1" dirty="0">
                <a:latin typeface="Consolas"/>
                <a:cs typeface="Consolas"/>
              </a:rPr>
              <a:t>RR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0230" y="4699508"/>
            <a:ext cx="233045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70"/>
              </a:lnSpc>
              <a:tabLst>
                <a:tab pos="1702435" algn="l"/>
              </a:tabLst>
            </a:pPr>
            <a:r>
              <a:rPr sz="2200" b="1" spc="-5" dirty="0">
                <a:latin typeface="Consolas"/>
                <a:cs typeface="Consolas"/>
              </a:rPr>
              <a:t>m</a:t>
            </a:r>
            <a:r>
              <a:rPr sz="2200" b="1" spc="5" dirty="0">
                <a:latin typeface="Consolas"/>
                <a:cs typeface="Consolas"/>
              </a:rPr>
              <a:t>o</a:t>
            </a:r>
            <a:r>
              <a:rPr sz="2200" b="1" spc="-5" dirty="0">
                <a:latin typeface="Consolas"/>
                <a:cs typeface="Consolas"/>
              </a:rPr>
              <a:t>v</a:t>
            </a:r>
            <a:r>
              <a:rPr sz="2200" b="1" dirty="0">
                <a:latin typeface="Consolas"/>
                <a:cs typeface="Consolas"/>
              </a:rPr>
              <a:t>q</a:t>
            </a:r>
            <a:r>
              <a:rPr sz="2200" b="1" spc="-5" dirty="0">
                <a:latin typeface="Consolas"/>
                <a:cs typeface="Consolas"/>
              </a:rPr>
              <a:t> %</a:t>
            </a:r>
            <a:r>
              <a:rPr sz="2200" b="1" spc="5" dirty="0">
                <a:latin typeface="Consolas"/>
                <a:cs typeface="Consolas"/>
              </a:rPr>
              <a:t>r</a:t>
            </a:r>
            <a:r>
              <a:rPr sz="2200" b="1" spc="-5" dirty="0">
                <a:latin typeface="Consolas"/>
                <a:cs typeface="Consolas"/>
              </a:rPr>
              <a:t>di</a:t>
            </a:r>
            <a:r>
              <a:rPr sz="2200" b="1" dirty="0">
                <a:latin typeface="Consolas"/>
                <a:cs typeface="Consolas"/>
              </a:rPr>
              <a:t>,	</a:t>
            </a:r>
            <a:r>
              <a:rPr sz="2200" b="1" spc="5" dirty="0">
                <a:latin typeface="Consolas"/>
                <a:cs typeface="Consolas"/>
              </a:rPr>
              <a:t>%</a:t>
            </a:r>
            <a:r>
              <a:rPr sz="2200" b="1" spc="-5" dirty="0">
                <a:latin typeface="Consolas"/>
                <a:cs typeface="Consolas"/>
              </a:rPr>
              <a:t>rax  </a:t>
            </a:r>
            <a:r>
              <a:rPr sz="2200" b="1" dirty="0">
                <a:latin typeface="Consolas"/>
                <a:cs typeface="Consolas"/>
              </a:rPr>
              <a:t>ret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5430520"/>
            <a:ext cx="12573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5352288"/>
            <a:ext cx="7861934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70"/>
              </a:lnSpc>
              <a:tabLst>
                <a:tab pos="2777490" algn="l"/>
                <a:tab pos="3545840" algn="l"/>
                <a:tab pos="6004560" algn="l"/>
              </a:tabLst>
            </a:pPr>
            <a:r>
              <a:rPr sz="2200" b="1" spc="-5" dirty="0">
                <a:latin typeface="Consolas"/>
                <a:cs typeface="Consolas"/>
              </a:rPr>
              <a:t>If we</a:t>
            </a:r>
            <a:r>
              <a:rPr sz="2200" b="1" spc="2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treated</a:t>
            </a:r>
            <a:r>
              <a:rPr sz="2200" b="1" spc="2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0x4006c4	</a:t>
            </a:r>
            <a:r>
              <a:rPr sz="2200" b="1" dirty="0">
                <a:latin typeface="Consolas"/>
                <a:cs typeface="Consolas"/>
              </a:rPr>
              <a:t>as </a:t>
            </a:r>
            <a:r>
              <a:rPr sz="2200" b="1" spc="-5" dirty="0">
                <a:latin typeface="Consolas"/>
                <a:cs typeface="Consolas"/>
              </a:rPr>
              <a:t>the</a:t>
            </a:r>
            <a:r>
              <a:rPr sz="2200" b="1" spc="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starting	point</a:t>
            </a:r>
            <a:r>
              <a:rPr sz="2200" b="1" spc="-3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for</a:t>
            </a:r>
            <a:r>
              <a:rPr sz="2200" b="1" spc="-3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an  instruction,</a:t>
            </a:r>
            <a:r>
              <a:rPr sz="2200" b="1" spc="1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we'd	have: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6024879"/>
            <a:ext cx="13017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Calibri"/>
                <a:cs typeface="Calibri"/>
              </a:rPr>
              <a:t>–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Calibri"/>
                <a:cs typeface="Calibri"/>
              </a:rPr>
              <a:t>–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5985509"/>
            <a:ext cx="1409065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</a:pPr>
            <a:r>
              <a:rPr sz="2200" b="1" spc="-5" dirty="0">
                <a:latin typeface="Consolas"/>
                <a:cs typeface="Consolas"/>
              </a:rPr>
              <a:t>0x4006c4: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05"/>
              </a:lnSpc>
            </a:pPr>
            <a:r>
              <a:rPr sz="2200" b="1" spc="-5" dirty="0">
                <a:latin typeface="Consolas"/>
                <a:cs typeface="Consolas"/>
              </a:rPr>
              <a:t>0x4006ca: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1962" y="6003797"/>
            <a:ext cx="263842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70"/>
              </a:lnSpc>
            </a:pPr>
            <a:r>
              <a:rPr sz="2200" b="1" dirty="0">
                <a:latin typeface="Consolas"/>
                <a:cs typeface="Consolas"/>
              </a:rPr>
              <a:t>CC </a:t>
            </a:r>
            <a:r>
              <a:rPr sz="2200" b="1" spc="-5" dirty="0">
                <a:latin typeface="Consolas"/>
                <a:cs typeface="Consolas"/>
              </a:rPr>
              <a:t>DD EE FF GG</a:t>
            </a:r>
            <a:r>
              <a:rPr sz="2200" b="1" spc="-5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HH  </a:t>
            </a:r>
            <a:r>
              <a:rPr sz="2200" b="1" dirty="0">
                <a:latin typeface="Consolas"/>
                <a:cs typeface="Consolas"/>
              </a:rPr>
              <a:t>RR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1971" y="6003797"/>
            <a:ext cx="202438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70"/>
              </a:lnSpc>
              <a:tabLst>
                <a:tab pos="780415" algn="l"/>
              </a:tabLst>
            </a:pPr>
            <a:r>
              <a:rPr sz="2200" b="1" spc="-5" dirty="0">
                <a:latin typeface="Consolas"/>
                <a:cs typeface="Consolas"/>
              </a:rPr>
              <a:t>addq	</a:t>
            </a:r>
            <a:r>
              <a:rPr sz="2200" b="1" dirty="0">
                <a:latin typeface="Consolas"/>
                <a:cs typeface="Consolas"/>
              </a:rPr>
              <a:t>$1,</a:t>
            </a:r>
            <a:r>
              <a:rPr sz="2200" b="1" spc="-9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%rax </a:t>
            </a:r>
            <a:r>
              <a:rPr sz="2200" b="1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ret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8473440" cy="91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Assuming we have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buffer </a:t>
            </a:r>
            <a:r>
              <a:rPr sz="3200" spc="-5" dirty="0">
                <a:latin typeface="Arial"/>
                <a:cs typeface="Arial"/>
              </a:rPr>
              <a:t>overrun exploit </a:t>
            </a:r>
            <a:r>
              <a:rPr sz="3200" spc="-10" dirty="0">
                <a:latin typeface="Arial"/>
                <a:cs typeface="Arial"/>
              </a:rPr>
              <a:t>to...  </a:t>
            </a:r>
            <a:r>
              <a:rPr sz="3200" spc="-5" dirty="0">
                <a:latin typeface="Arial"/>
                <a:cs typeface="Arial"/>
              </a:rPr>
              <a:t>exploit, </a:t>
            </a:r>
            <a:r>
              <a:rPr sz="3200" dirty="0">
                <a:latin typeface="Arial"/>
                <a:cs typeface="Arial"/>
              </a:rPr>
              <a:t>we can </a:t>
            </a:r>
            <a:r>
              <a:rPr sz="3200" spc="-5" dirty="0">
                <a:latin typeface="Arial"/>
                <a:cs typeface="Arial"/>
              </a:rPr>
              <a:t>prepare the stack like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614172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6041135"/>
            <a:ext cx="769112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0" dirty="0">
                <a:latin typeface="Arial"/>
                <a:cs typeface="Arial"/>
              </a:rPr>
              <a:t>Now, </a:t>
            </a: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return from the function, we  </a:t>
            </a:r>
            <a:r>
              <a:rPr sz="3200" spc="-10" dirty="0">
                <a:latin typeface="Arial"/>
                <a:cs typeface="Arial"/>
              </a:rPr>
              <a:t>jump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0x4006BB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7280" y="2741929"/>
            <a:ext cx="7876540" cy="3336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78" y="318560"/>
            <a:ext cx="7945260" cy="869654"/>
          </a:xfrm>
          <a:prstGeom prst="rect">
            <a:avLst/>
          </a:prstGeom>
        </p:spPr>
        <p:txBody>
          <a:bodyPr vert="horz" wrap="square" lIns="0" tIns="191528" rIns="0" bIns="0" rtlCol="0">
            <a:spAutoFit/>
          </a:bodyPr>
          <a:lstStyle/>
          <a:p>
            <a:pPr marL="1563874"/>
            <a:r>
              <a:rPr spc="-5" dirty="0"/>
              <a:t>(Compiler)</a:t>
            </a:r>
            <a:r>
              <a:rPr spc="-4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2683" y="1733588"/>
            <a:ext cx="8913049" cy="3803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822">
              <a:lnSpc>
                <a:spcPts val="3306"/>
              </a:lnSpc>
            </a:pPr>
            <a:r>
              <a:rPr sz="2796" spc="-10" dirty="0">
                <a:latin typeface="Consolas"/>
                <a:cs typeface="Consolas"/>
              </a:rPr>
              <a:t>int addvec2(struct </a:t>
            </a:r>
            <a:r>
              <a:rPr sz="2796" dirty="0">
                <a:latin typeface="Consolas"/>
                <a:cs typeface="Consolas"/>
              </a:rPr>
              <a:t>S</a:t>
            </a:r>
            <a:r>
              <a:rPr sz="2796" spc="-75" dirty="0">
                <a:latin typeface="Consolas"/>
                <a:cs typeface="Consolas"/>
              </a:rPr>
              <a:t> </a:t>
            </a:r>
            <a:r>
              <a:rPr sz="2796" spc="-10" dirty="0">
                <a:latin typeface="Consolas"/>
                <a:cs typeface="Consolas"/>
              </a:rPr>
              <a:t>*s)</a:t>
            </a:r>
            <a:endParaRPr sz="2796">
              <a:latin typeface="Consolas"/>
              <a:cs typeface="Consolas"/>
            </a:endParaRPr>
          </a:p>
          <a:p>
            <a:pPr marL="393822">
              <a:lnSpc>
                <a:spcPts val="3261"/>
              </a:lnSpc>
            </a:pPr>
            <a:r>
              <a:rPr sz="2796" dirty="0">
                <a:latin typeface="Consolas"/>
                <a:cs typeface="Consolas"/>
              </a:rPr>
              <a:t>{</a:t>
            </a:r>
            <a:endParaRPr sz="2796">
              <a:latin typeface="Consolas"/>
              <a:cs typeface="Consolas"/>
            </a:endParaRPr>
          </a:p>
          <a:p>
            <a:pPr marL="783206">
              <a:lnSpc>
                <a:spcPts val="3261"/>
              </a:lnSpc>
            </a:pPr>
            <a:r>
              <a:rPr sz="2796" spc="-5" dirty="0">
                <a:latin typeface="Consolas"/>
                <a:cs typeface="Consolas"/>
              </a:rPr>
              <a:t>int </a:t>
            </a:r>
            <a:r>
              <a:rPr sz="2796" spc="-10" dirty="0">
                <a:latin typeface="Consolas"/>
                <a:cs typeface="Consolas"/>
              </a:rPr>
              <a:t>sum </a:t>
            </a:r>
            <a:r>
              <a:rPr sz="2796" dirty="0">
                <a:latin typeface="Consolas"/>
                <a:cs typeface="Consolas"/>
              </a:rPr>
              <a:t>=</a:t>
            </a:r>
            <a:r>
              <a:rPr sz="2796" spc="-114" dirty="0">
                <a:latin typeface="Consolas"/>
                <a:cs typeface="Consolas"/>
              </a:rPr>
              <a:t> </a:t>
            </a:r>
            <a:r>
              <a:rPr sz="2796" spc="-5" dirty="0">
                <a:latin typeface="Consolas"/>
                <a:cs typeface="Consolas"/>
              </a:rPr>
              <a:t>0;</a:t>
            </a:r>
            <a:endParaRPr sz="2796">
              <a:latin typeface="Consolas"/>
              <a:cs typeface="Consolas"/>
            </a:endParaRPr>
          </a:p>
          <a:p>
            <a:pPr marL="783206">
              <a:lnSpc>
                <a:spcPts val="3261"/>
              </a:lnSpc>
            </a:pPr>
            <a:r>
              <a:rPr sz="2796" spc="-10" dirty="0">
                <a:latin typeface="Consolas"/>
                <a:cs typeface="Consolas"/>
              </a:rPr>
              <a:t>for(int </a:t>
            </a:r>
            <a:r>
              <a:rPr sz="2796" dirty="0">
                <a:latin typeface="Consolas"/>
                <a:cs typeface="Consolas"/>
              </a:rPr>
              <a:t>i = </a:t>
            </a:r>
            <a:r>
              <a:rPr sz="2796" spc="-5" dirty="0">
                <a:latin typeface="Consolas"/>
                <a:cs typeface="Consolas"/>
              </a:rPr>
              <a:t>0; </a:t>
            </a:r>
            <a:r>
              <a:rPr sz="2796" dirty="0">
                <a:latin typeface="Consolas"/>
                <a:cs typeface="Consolas"/>
              </a:rPr>
              <a:t>i &lt; </a:t>
            </a:r>
            <a:r>
              <a:rPr sz="2796" spc="-10" dirty="0">
                <a:latin typeface="Consolas"/>
                <a:cs typeface="Consolas"/>
              </a:rPr>
              <a:t>S_len(s);</a:t>
            </a:r>
            <a:r>
              <a:rPr sz="2796" spc="-125" dirty="0">
                <a:latin typeface="Consolas"/>
                <a:cs typeface="Consolas"/>
              </a:rPr>
              <a:t> </a:t>
            </a:r>
            <a:r>
              <a:rPr sz="2796" spc="-10" dirty="0">
                <a:latin typeface="Consolas"/>
                <a:cs typeface="Consolas"/>
              </a:rPr>
              <a:t>i++)</a:t>
            </a:r>
            <a:endParaRPr sz="2796">
              <a:latin typeface="Consolas"/>
              <a:cs typeface="Consolas"/>
            </a:endParaRPr>
          </a:p>
          <a:p>
            <a:pPr marL="783206">
              <a:lnSpc>
                <a:spcPts val="3266"/>
              </a:lnSpc>
            </a:pPr>
            <a:r>
              <a:rPr sz="2796" dirty="0">
                <a:latin typeface="Consolas"/>
                <a:cs typeface="Consolas"/>
              </a:rPr>
              <a:t>{</a:t>
            </a:r>
            <a:endParaRPr sz="2796">
              <a:latin typeface="Consolas"/>
              <a:cs typeface="Consolas"/>
            </a:endParaRPr>
          </a:p>
          <a:p>
            <a:pPr marL="1171954">
              <a:lnSpc>
                <a:spcPts val="3261"/>
              </a:lnSpc>
            </a:pPr>
            <a:r>
              <a:rPr sz="2796" spc="-5" dirty="0">
                <a:latin typeface="Consolas"/>
                <a:cs typeface="Consolas"/>
              </a:rPr>
              <a:t>sum </a:t>
            </a:r>
            <a:r>
              <a:rPr sz="2796" spc="-10" dirty="0">
                <a:latin typeface="Consolas"/>
                <a:cs typeface="Consolas"/>
              </a:rPr>
              <a:t>+=</a:t>
            </a:r>
            <a:r>
              <a:rPr sz="2796" spc="-95" dirty="0">
                <a:latin typeface="Consolas"/>
                <a:cs typeface="Consolas"/>
              </a:rPr>
              <a:t> </a:t>
            </a:r>
            <a:r>
              <a:rPr sz="2796" spc="-10" dirty="0">
                <a:latin typeface="Consolas"/>
                <a:cs typeface="Consolas"/>
              </a:rPr>
              <a:t>s-&gt;vec[i];</a:t>
            </a:r>
            <a:endParaRPr sz="2796">
              <a:latin typeface="Consolas"/>
              <a:cs typeface="Consolas"/>
            </a:endParaRPr>
          </a:p>
          <a:p>
            <a:pPr marL="783206">
              <a:lnSpc>
                <a:spcPts val="3261"/>
              </a:lnSpc>
            </a:pPr>
            <a:r>
              <a:rPr sz="2796" dirty="0">
                <a:latin typeface="Consolas"/>
                <a:cs typeface="Consolas"/>
              </a:rPr>
              <a:t>}</a:t>
            </a:r>
            <a:endParaRPr sz="2796">
              <a:latin typeface="Consolas"/>
              <a:cs typeface="Consolas"/>
            </a:endParaRPr>
          </a:p>
          <a:p>
            <a:pPr marL="783206">
              <a:lnSpc>
                <a:spcPts val="3261"/>
              </a:lnSpc>
            </a:pPr>
            <a:r>
              <a:rPr sz="2796" spc="-10" dirty="0">
                <a:latin typeface="Consolas"/>
                <a:cs typeface="Consolas"/>
              </a:rPr>
              <a:t>return</a:t>
            </a:r>
            <a:r>
              <a:rPr sz="2796" spc="-85" dirty="0">
                <a:latin typeface="Consolas"/>
                <a:cs typeface="Consolas"/>
              </a:rPr>
              <a:t> </a:t>
            </a:r>
            <a:r>
              <a:rPr sz="2796" spc="-10" dirty="0">
                <a:latin typeface="Consolas"/>
                <a:cs typeface="Consolas"/>
              </a:rPr>
              <a:t>sum;</a:t>
            </a:r>
            <a:endParaRPr sz="2796">
              <a:latin typeface="Consolas"/>
              <a:cs typeface="Consolas"/>
            </a:endParaRPr>
          </a:p>
          <a:p>
            <a:pPr marL="393822">
              <a:lnSpc>
                <a:spcPts val="3306"/>
              </a:lnSpc>
            </a:pPr>
            <a:r>
              <a:rPr sz="2796" dirty="0">
                <a:latin typeface="Consolas"/>
                <a:cs typeface="Consolas"/>
              </a:rPr>
              <a:t>}</a:t>
            </a:r>
            <a:endParaRPr sz="2796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302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0" marR="5080" indent="-2223770">
              <a:lnSpc>
                <a:spcPts val="4920"/>
              </a:lnSpc>
            </a:pPr>
            <a:r>
              <a:rPr spc="-5" dirty="0"/>
              <a:t>Stack Exploits: Return Oriented 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5685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631570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5543550"/>
            <a:ext cx="8032750" cy="15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Hence: “return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oriented”.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80" dirty="0">
                <a:latin typeface="Arial"/>
                <a:cs typeface="Arial"/>
              </a:rPr>
              <a:t>Your </a:t>
            </a:r>
            <a:r>
              <a:rPr sz="3200" spc="-5" dirty="0">
                <a:latin typeface="Arial"/>
                <a:cs typeface="Arial"/>
              </a:rPr>
              <a:t>“code” now consists of the sequence of  return addresses that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wrote to the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stack.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190" y="2084070"/>
            <a:ext cx="9069070" cy="3585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00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72665"/>
            <a:ext cx="8625205" cy="218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80" dirty="0">
                <a:latin typeface="Arial"/>
                <a:cs typeface="Arial"/>
              </a:rPr>
              <a:t>Your </a:t>
            </a:r>
            <a:r>
              <a:rPr sz="3200" spc="-5" dirty="0">
                <a:latin typeface="Arial"/>
                <a:cs typeface="Arial"/>
              </a:rPr>
              <a:t>task (an </a:t>
            </a:r>
            <a:r>
              <a:rPr sz="3200" spc="-25" dirty="0">
                <a:latin typeface="Arial"/>
                <a:cs typeface="Arial"/>
              </a:rPr>
              <a:t>overview, </a:t>
            </a:r>
            <a:r>
              <a:rPr sz="3200" spc="-5" dirty="0">
                <a:latin typeface="Arial"/>
                <a:cs typeface="Arial"/>
              </a:rPr>
              <a:t>for more details, consult  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specs):</a:t>
            </a:r>
            <a:endParaRPr sz="3200">
              <a:latin typeface="Arial"/>
              <a:cs typeface="Arial"/>
            </a:endParaRPr>
          </a:p>
          <a:p>
            <a:pPr marL="462280" indent="-44958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462915" algn="l"/>
              </a:tabLst>
            </a:pPr>
            <a:r>
              <a:rPr sz="3200" spc="-5" dirty="0">
                <a:latin typeface="Arial"/>
                <a:cs typeface="Arial"/>
              </a:rPr>
              <a:t>Download the thttpd server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  <a:p>
            <a:pPr marL="440055" indent="-427355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440690" algn="l"/>
              </a:tabLst>
            </a:pPr>
            <a:r>
              <a:rPr sz="3200" spc="-10" dirty="0">
                <a:latin typeface="Arial"/>
                <a:cs typeface="Arial"/>
              </a:rPr>
              <a:t>Apply </a:t>
            </a:r>
            <a:r>
              <a:rPr sz="3200" spc="-5" dirty="0">
                <a:latin typeface="Arial"/>
                <a:cs typeface="Arial"/>
              </a:rPr>
              <a:t>the “patch” 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src/thttpd.c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1414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507619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4134103"/>
            <a:ext cx="8190230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8765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Patches are generally </a:t>
            </a:r>
            <a:r>
              <a:rPr sz="2800" dirty="0">
                <a:latin typeface="Arial"/>
                <a:cs typeface="Arial"/>
              </a:rPr>
              <a:t>used to </a:t>
            </a:r>
            <a:r>
              <a:rPr sz="2800" spc="-5" dirty="0">
                <a:latin typeface="Arial"/>
                <a:cs typeface="Arial"/>
              </a:rPr>
              <a:t>modify </a:t>
            </a:r>
            <a:r>
              <a:rPr sz="2800" dirty="0">
                <a:latin typeface="Arial"/>
                <a:cs typeface="Arial"/>
              </a:rPr>
              <a:t>source code  </a:t>
            </a:r>
            <a:r>
              <a:rPr sz="2800" spc="-5" dirty="0">
                <a:latin typeface="Arial"/>
                <a:cs typeface="Arial"/>
              </a:rPr>
              <a:t>in order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fix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bugs.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1130"/>
              </a:spcBef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format of the posted patch is correctly  formatted for </a:t>
            </a:r>
            <a:r>
              <a:rPr sz="2800" dirty="0">
                <a:latin typeface="Arial"/>
                <a:cs typeface="Arial"/>
              </a:rPr>
              <a:t>you to use </a:t>
            </a:r>
            <a:r>
              <a:rPr sz="2800" spc="-5" dirty="0">
                <a:latin typeface="Arial"/>
                <a:cs typeface="Arial"/>
              </a:rPr>
              <a:t>the Linux “patch” command  if you're 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inclined.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6332855" cy="249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Here's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snippet:</a:t>
            </a:r>
            <a:endParaRPr sz="3200">
              <a:latin typeface="Arial"/>
              <a:cs typeface="Arial"/>
            </a:endParaRPr>
          </a:p>
          <a:p>
            <a:pPr marL="123825" marR="5080" indent="-11176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@@ </a:t>
            </a:r>
            <a:r>
              <a:rPr sz="3200" spc="-10" dirty="0">
                <a:latin typeface="Arial"/>
                <a:cs typeface="Arial"/>
              </a:rPr>
              <a:t>-999,7 +999,7 </a:t>
            </a:r>
            <a:r>
              <a:rPr sz="3200" spc="-5" dirty="0">
                <a:latin typeface="Arial"/>
                <a:cs typeface="Arial"/>
              </a:rPr>
              <a:t>@@ static </a:t>
            </a:r>
            <a:r>
              <a:rPr sz="3200" dirty="0">
                <a:latin typeface="Arial"/>
                <a:cs typeface="Arial"/>
              </a:rPr>
              <a:t>void  </a:t>
            </a:r>
            <a:r>
              <a:rPr sz="3200" spc="-10" dirty="0">
                <a:latin typeface="Arial"/>
                <a:cs typeface="Arial"/>
              </a:rPr>
              <a:t>read_config( </a:t>
            </a:r>
            <a:r>
              <a:rPr sz="3200" spc="-5" dirty="0">
                <a:latin typeface="Arial"/>
                <a:cs typeface="Arial"/>
              </a:rPr>
              <a:t>char* </a:t>
            </a:r>
            <a:r>
              <a:rPr sz="3200" spc="-10" dirty="0">
                <a:latin typeface="Arial"/>
                <a:cs typeface="Arial"/>
              </a:rPr>
              <a:t>filename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575945">
              <a:lnSpc>
                <a:spcPts val="3379"/>
              </a:lnSpc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575945">
              <a:lnSpc>
                <a:spcPts val="3710"/>
              </a:lnSpc>
            </a:pPr>
            <a:r>
              <a:rPr sz="3200" spc="-5" dirty="0">
                <a:latin typeface="Arial"/>
                <a:cs typeface="Arial"/>
              </a:rPr>
              <a:t>FILE*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fp;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4189729"/>
            <a:ext cx="360934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15"/>
              </a:lnSpc>
              <a:tabLst>
                <a:tab pos="596900" algn="l"/>
              </a:tabLst>
            </a:pPr>
            <a:r>
              <a:rPr sz="3200" dirty="0">
                <a:latin typeface="Arial"/>
                <a:cs typeface="Arial"/>
              </a:rPr>
              <a:t>-	char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line[10000];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  <a:tabLst>
                <a:tab pos="698500" algn="l"/>
              </a:tabLst>
            </a:pPr>
            <a:r>
              <a:rPr sz="3200" dirty="0">
                <a:latin typeface="Arial"/>
                <a:cs typeface="Arial"/>
              </a:rPr>
              <a:t>+	</a:t>
            </a:r>
            <a:r>
              <a:rPr sz="3200" spc="-5" dirty="0">
                <a:latin typeface="Arial"/>
                <a:cs typeface="Arial"/>
              </a:rPr>
              <a:t>char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line[100];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69340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5589706"/>
            <a:ext cx="8291830" cy="183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400"/>
              </a:lnSpc>
            </a:pPr>
            <a:r>
              <a:rPr sz="3200" spc="-5" dirty="0">
                <a:latin typeface="Arial"/>
                <a:cs typeface="Arial"/>
              </a:rPr>
              <a:t>The format of patch </a:t>
            </a:r>
            <a:r>
              <a:rPr sz="3200" spc="-10" dirty="0">
                <a:latin typeface="Arial"/>
                <a:cs typeface="Arial"/>
              </a:rPr>
              <a:t>files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such </a:t>
            </a:r>
            <a:r>
              <a:rPr sz="3200" spc="-5" dirty="0">
                <a:latin typeface="Arial"/>
                <a:cs typeface="Arial"/>
              </a:rPr>
              <a:t>that the </a:t>
            </a:r>
            <a:r>
              <a:rPr sz="3200" spc="-10" dirty="0">
                <a:latin typeface="Arial"/>
                <a:cs typeface="Arial"/>
              </a:rPr>
              <a:t>lines  </a:t>
            </a:r>
            <a:r>
              <a:rPr sz="3200" spc="-5" dirty="0">
                <a:latin typeface="Arial"/>
                <a:cs typeface="Arial"/>
              </a:rPr>
              <a:t>marked by “-” </a:t>
            </a:r>
            <a:r>
              <a:rPr sz="3200" spc="-10" dirty="0">
                <a:latin typeface="Arial"/>
                <a:cs typeface="Arial"/>
              </a:rPr>
              <a:t>indicate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line </a:t>
            </a:r>
            <a:r>
              <a:rPr sz="3200" spc="-5" dirty="0">
                <a:latin typeface="Arial"/>
                <a:cs typeface="Arial"/>
              </a:rPr>
              <a:t>that should be  removed from src/thttpd.c. The line marked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by  </a:t>
            </a:r>
            <a:r>
              <a:rPr sz="3200" dirty="0">
                <a:latin typeface="Arial"/>
                <a:cs typeface="Arial"/>
              </a:rPr>
              <a:t>“+”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line that should be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added.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8208009" cy="4091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As you can see, we're simply replacing </a:t>
            </a:r>
            <a:r>
              <a:rPr sz="3200" spc="-10" dirty="0">
                <a:latin typeface="Arial"/>
                <a:cs typeface="Arial"/>
              </a:rPr>
              <a:t>two  lines </a:t>
            </a:r>
            <a:r>
              <a:rPr sz="3200" spc="-5" dirty="0">
                <a:latin typeface="Arial"/>
                <a:cs typeface="Arial"/>
              </a:rPr>
              <a:t>of code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read_config,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feel free to do  that by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hand.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spc="-10" dirty="0">
                <a:latin typeface="Arial"/>
                <a:cs typeface="Arial"/>
              </a:rPr>
              <a:t>2. </a:t>
            </a:r>
            <a:r>
              <a:rPr sz="3200" spc="-5" dirty="0">
                <a:latin typeface="Arial"/>
                <a:cs typeface="Arial"/>
              </a:rPr>
              <a:t>Configure the make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script.</a:t>
            </a:r>
            <a:endParaRPr sz="3200" dirty="0">
              <a:latin typeface="Arial"/>
              <a:cs typeface="Arial"/>
            </a:endParaRPr>
          </a:p>
          <a:p>
            <a:pPr marL="741045" marR="4692015" indent="-297180">
              <a:lnSpc>
                <a:spcPct val="126499"/>
              </a:lnSpc>
              <a:spcBef>
                <a:spcPts val="270"/>
              </a:spcBef>
            </a:pPr>
            <a:r>
              <a:rPr sz="2800" spc="-5" dirty="0">
                <a:latin typeface="Arial"/>
                <a:cs typeface="Arial"/>
              </a:rPr>
              <a:t>./configure </a:t>
            </a:r>
            <a:r>
              <a:rPr sz="2800" dirty="0">
                <a:latin typeface="Arial"/>
                <a:cs typeface="Arial"/>
              </a:rPr>
              <a:t>\  </a:t>
            </a:r>
            <a:r>
              <a:rPr sz="2800" spc="-10" dirty="0">
                <a:latin typeface="Arial"/>
                <a:cs typeface="Arial"/>
              </a:rPr>
              <a:t>CFLAGS='-m32'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\</a:t>
            </a:r>
          </a:p>
          <a:p>
            <a:pPr marL="444500" marR="99695" indent="297180">
              <a:lnSpc>
                <a:spcPts val="3110"/>
              </a:lnSpc>
              <a:spcBef>
                <a:spcPts val="1190"/>
              </a:spcBef>
            </a:pPr>
            <a:r>
              <a:rPr sz="2800" spc="-5" dirty="0">
                <a:latin typeface="Arial"/>
                <a:cs typeface="Arial"/>
              </a:rPr>
              <a:t>LDFLAGS="-Xlinker --rpath=/usr/local/cs/gcc-$  </a:t>
            </a:r>
            <a:r>
              <a:rPr sz="2800" dirty="0">
                <a:latin typeface="Arial"/>
                <a:cs typeface="Arial"/>
              </a:rPr>
              <a:t>(gcc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-dumpversion)/lib"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134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695450"/>
            <a:ext cx="388048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3. Compile 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37870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71344"/>
            <a:ext cx="797877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90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will compile it using the make </a:t>
            </a:r>
            <a:r>
              <a:rPr sz="2800" dirty="0">
                <a:latin typeface="Arial"/>
                <a:cs typeface="Arial"/>
              </a:rPr>
              <a:t>script </a:t>
            </a:r>
            <a:r>
              <a:rPr sz="2800" spc="-5" dirty="0">
                <a:latin typeface="Arial"/>
                <a:cs typeface="Arial"/>
              </a:rPr>
              <a:t>and under  three </a:t>
            </a:r>
            <a:r>
              <a:rPr sz="2800" spc="-10" dirty="0">
                <a:latin typeface="Arial"/>
                <a:cs typeface="Arial"/>
              </a:rPr>
              <a:t>different </a:t>
            </a:r>
            <a:r>
              <a:rPr sz="2800" spc="-5" dirty="0">
                <a:latin typeface="Arial"/>
                <a:cs typeface="Arial"/>
              </a:rPr>
              <a:t>levels of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stack-protection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600" y="338074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3827779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4615179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6889" y="3270250"/>
            <a:ext cx="6626225" cy="161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make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clean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680"/>
              </a:lnSpc>
              <a:spcBef>
                <a:spcPts val="905"/>
              </a:spcBef>
            </a:pPr>
            <a:r>
              <a:rPr sz="2400" dirty="0">
                <a:latin typeface="Arial"/>
                <a:cs typeface="Arial"/>
              </a:rPr>
              <a:t>make </a:t>
            </a:r>
            <a:r>
              <a:rPr sz="2400" spc="-5" dirty="0">
                <a:latin typeface="Arial"/>
                <a:cs typeface="Arial"/>
              </a:rPr>
              <a:t>CFLAGS='-m32 -g3 </a:t>
            </a:r>
            <a:r>
              <a:rPr sz="2400" dirty="0">
                <a:latin typeface="Arial"/>
                <a:cs typeface="Arial"/>
              </a:rPr>
              <a:t>-O2 </a:t>
            </a:r>
            <a:r>
              <a:rPr sz="2400" spc="-5" dirty="0">
                <a:latin typeface="Arial"/>
                <a:cs typeface="Arial"/>
              </a:rPr>
              <a:t>-fno-inline </a:t>
            </a:r>
            <a:r>
              <a:rPr sz="2400" dirty="0">
                <a:latin typeface="Arial"/>
                <a:cs typeface="Arial"/>
              </a:rPr>
              <a:t>-fstack-  </a:t>
            </a:r>
            <a:r>
              <a:rPr sz="2400" spc="-5" dirty="0">
                <a:latin typeface="Arial"/>
                <a:cs typeface="Arial"/>
              </a:rPr>
              <a:t>protector-strong'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mv </a:t>
            </a:r>
            <a:r>
              <a:rPr sz="2400" spc="-5" dirty="0">
                <a:latin typeface="Arial"/>
                <a:cs typeface="Arial"/>
              </a:rPr>
              <a:t>src/thttpd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src/thttpd-sp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508380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4947920"/>
            <a:ext cx="32289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4. Run </a:t>
            </a:r>
            <a:r>
              <a:rPr sz="3200" spc="-10" dirty="0">
                <a:latin typeface="Arial"/>
                <a:cs typeface="Arial"/>
              </a:rPr>
              <a:t>the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server.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63245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5584190"/>
            <a:ext cx="7877809" cy="136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“src/thttpd-no -p 10000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-D”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210"/>
              </a:spcBef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step is </a:t>
            </a:r>
            <a:r>
              <a:rPr sz="2800" spc="-5" dirty="0">
                <a:latin typeface="Arial"/>
                <a:cs typeface="Arial"/>
              </a:rPr>
              <a:t>only </a:t>
            </a:r>
            <a:r>
              <a:rPr sz="2800" dirty="0">
                <a:latin typeface="Arial"/>
                <a:cs typeface="Arial"/>
              </a:rPr>
              <a:t>necessary to </a:t>
            </a:r>
            <a:r>
              <a:rPr sz="2800" spc="-5" dirty="0">
                <a:latin typeface="Arial"/>
                <a:cs typeface="Arial"/>
              </a:rPr>
              <a:t>check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make </a:t>
            </a:r>
            <a:r>
              <a:rPr sz="2800" dirty="0">
                <a:latin typeface="Arial"/>
                <a:cs typeface="Arial"/>
              </a:rPr>
              <a:t>sure  </a:t>
            </a:r>
            <a:r>
              <a:rPr sz="2800" spc="-5" dirty="0">
                <a:latin typeface="Arial"/>
                <a:cs typeface="Arial"/>
              </a:rPr>
              <a:t>that it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working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correctly.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50" y="26521"/>
            <a:ext cx="7955279" cy="1249680"/>
          </a:xfrm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ts val="517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750" y="1035050"/>
            <a:ext cx="8836661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spc="-5" dirty="0">
                <a:latin typeface="Arial"/>
                <a:cs typeface="Arial"/>
              </a:rPr>
              <a:t>Make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file called compile.sh and include this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code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#!/bin/sh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44475" marR="5992495" indent="-232410">
              <a:lnSpc>
                <a:spcPts val="2450"/>
              </a:lnSpc>
            </a:pPr>
            <a:r>
              <a:rPr sz="2200" spc="-5" dirty="0">
                <a:latin typeface="Arial"/>
                <a:cs typeface="Arial"/>
              </a:rPr>
              <a:t>./configure </a:t>
            </a:r>
            <a:r>
              <a:rPr sz="2200" dirty="0">
                <a:latin typeface="Arial"/>
                <a:cs typeface="Arial"/>
              </a:rPr>
              <a:t>\  </a:t>
            </a:r>
            <a:r>
              <a:rPr sz="2200" spc="-5" dirty="0">
                <a:latin typeface="Arial"/>
                <a:cs typeface="Arial"/>
              </a:rPr>
              <a:t>CFLAGS='-m32'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\</a:t>
            </a:r>
          </a:p>
          <a:p>
            <a:pPr marL="244475">
              <a:lnSpc>
                <a:spcPts val="2305"/>
              </a:lnSpc>
            </a:pPr>
            <a:r>
              <a:rPr sz="2200" spc="-5" dirty="0">
                <a:latin typeface="Arial"/>
                <a:cs typeface="Arial"/>
              </a:rPr>
              <a:t>LDFLAGS="-Xlinker --rpath=/usr/local/cs/gcc-$(gcc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45"/>
              </a:lnSpc>
            </a:pPr>
            <a:r>
              <a:rPr sz="2200" spc="-5" dirty="0">
                <a:latin typeface="Arial"/>
                <a:cs typeface="Arial"/>
              </a:rPr>
              <a:t>-dumpversion)/lib"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ts val="2545"/>
              </a:lnSpc>
            </a:pPr>
            <a:r>
              <a:rPr sz="2200" spc="-5" dirty="0">
                <a:latin typeface="Arial"/>
                <a:cs typeface="Arial"/>
              </a:rPr>
              <a:t>make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clean</a:t>
            </a:r>
            <a:endParaRPr sz="2200" dirty="0">
              <a:latin typeface="Arial"/>
              <a:cs typeface="Arial"/>
            </a:endParaRPr>
          </a:p>
          <a:p>
            <a:pPr marL="12700" marR="325120">
              <a:lnSpc>
                <a:spcPts val="2450"/>
              </a:lnSpc>
              <a:spcBef>
                <a:spcPts val="145"/>
              </a:spcBef>
            </a:pPr>
            <a:r>
              <a:rPr sz="2200" spc="-5" dirty="0">
                <a:latin typeface="Arial"/>
                <a:cs typeface="Arial"/>
              </a:rPr>
              <a:t>make </a:t>
            </a:r>
            <a:r>
              <a:rPr sz="2200" spc="-10" dirty="0">
                <a:latin typeface="Arial"/>
                <a:cs typeface="Arial"/>
              </a:rPr>
              <a:t>CFLAGS='-m32 </a:t>
            </a:r>
            <a:r>
              <a:rPr sz="2200" spc="-5" dirty="0">
                <a:latin typeface="Arial"/>
                <a:cs typeface="Arial"/>
              </a:rPr>
              <a:t>-g3 -O2 -fno-inline -fstack-protector-strong'  </a:t>
            </a:r>
            <a:r>
              <a:rPr sz="2200" spc="-10" dirty="0">
                <a:latin typeface="Arial"/>
                <a:cs typeface="Arial"/>
              </a:rPr>
              <a:t>mv </a:t>
            </a:r>
            <a:r>
              <a:rPr sz="2200" spc="-5" dirty="0">
                <a:latin typeface="Arial"/>
                <a:cs typeface="Arial"/>
              </a:rPr>
              <a:t>src/thttpd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src/thttpd-sp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545"/>
              </a:lnSpc>
            </a:pPr>
            <a:r>
              <a:rPr sz="2200" spc="-5" dirty="0">
                <a:latin typeface="Arial"/>
                <a:cs typeface="Arial"/>
              </a:rPr>
              <a:t>make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clean</a:t>
            </a:r>
            <a:endParaRPr sz="2200" dirty="0">
              <a:latin typeface="Arial"/>
              <a:cs typeface="Arial"/>
            </a:endParaRPr>
          </a:p>
          <a:p>
            <a:pPr marL="12700" marR="937260">
              <a:lnSpc>
                <a:spcPts val="2450"/>
              </a:lnSpc>
              <a:spcBef>
                <a:spcPts val="145"/>
              </a:spcBef>
            </a:pPr>
            <a:r>
              <a:rPr sz="2200" spc="-5" dirty="0">
                <a:latin typeface="Arial"/>
                <a:cs typeface="Arial"/>
              </a:rPr>
              <a:t>make </a:t>
            </a:r>
            <a:r>
              <a:rPr sz="2200" spc="-10" dirty="0">
                <a:latin typeface="Arial"/>
                <a:cs typeface="Arial"/>
              </a:rPr>
              <a:t>CFLAGS='-m32 </a:t>
            </a:r>
            <a:r>
              <a:rPr sz="2200" spc="-5" dirty="0">
                <a:latin typeface="Arial"/>
                <a:cs typeface="Arial"/>
              </a:rPr>
              <a:t>-g3 -O2 -fno-inline -fsanitize=address'  </a:t>
            </a:r>
            <a:r>
              <a:rPr sz="2200" spc="-10" dirty="0">
                <a:latin typeface="Arial"/>
                <a:cs typeface="Arial"/>
              </a:rPr>
              <a:t>mv </a:t>
            </a:r>
            <a:r>
              <a:rPr sz="2200" spc="-5" dirty="0">
                <a:latin typeface="Arial"/>
                <a:cs typeface="Arial"/>
              </a:rPr>
              <a:t>src/thttpd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src/thttpd-as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545"/>
              </a:lnSpc>
            </a:pPr>
            <a:r>
              <a:rPr sz="2200" spc="-5" dirty="0">
                <a:latin typeface="Arial"/>
                <a:cs typeface="Arial"/>
              </a:rPr>
              <a:t>make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clean</a:t>
            </a:r>
            <a:endParaRPr sz="2200" dirty="0">
              <a:latin typeface="Arial"/>
              <a:cs typeface="Arial"/>
            </a:endParaRPr>
          </a:p>
          <a:p>
            <a:pPr marL="12700" marR="3293110">
              <a:lnSpc>
                <a:spcPts val="2450"/>
              </a:lnSpc>
              <a:spcBef>
                <a:spcPts val="145"/>
              </a:spcBef>
            </a:pPr>
            <a:r>
              <a:rPr sz="2200" spc="-5" dirty="0">
                <a:latin typeface="Arial"/>
                <a:cs typeface="Arial"/>
              </a:rPr>
              <a:t>make </a:t>
            </a:r>
            <a:r>
              <a:rPr sz="2200" spc="-10" dirty="0">
                <a:latin typeface="Arial"/>
                <a:cs typeface="Arial"/>
              </a:rPr>
              <a:t>CFLAGS='-m32 </a:t>
            </a:r>
            <a:r>
              <a:rPr sz="2200" spc="-5" dirty="0">
                <a:latin typeface="Arial"/>
                <a:cs typeface="Arial"/>
              </a:rPr>
              <a:t>-g3 -O2 -fno-inline'  </a:t>
            </a:r>
            <a:r>
              <a:rPr sz="2200" spc="-10" dirty="0">
                <a:latin typeface="Arial"/>
                <a:cs typeface="Arial"/>
              </a:rPr>
              <a:t>mv </a:t>
            </a:r>
            <a:r>
              <a:rPr sz="2200" spc="-5" dirty="0">
                <a:latin typeface="Arial"/>
                <a:cs typeface="Arial"/>
              </a:rPr>
              <a:t>src/thttpd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src/thttpd-no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8458835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This creates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bash script that will run all of the  commands listed </a:t>
            </a:r>
            <a:r>
              <a:rPr sz="3200" spc="-10" dirty="0">
                <a:latin typeface="Arial"/>
                <a:cs typeface="Arial"/>
              </a:rPr>
              <a:t>inside,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order that </a:t>
            </a:r>
            <a:r>
              <a:rPr sz="3200" spc="-10" dirty="0">
                <a:latin typeface="Arial"/>
                <a:cs typeface="Arial"/>
              </a:rPr>
              <a:t>they  </a:t>
            </a:r>
            <a:r>
              <a:rPr sz="3200" spc="-35" dirty="0">
                <a:latin typeface="Arial"/>
                <a:cs typeface="Arial"/>
              </a:rPr>
              <a:t>appear.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32740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3279140"/>
            <a:ext cx="37909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chmod +777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compile.sh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95985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050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859276"/>
            <a:ext cx="8500110" cy="154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0" dirty="0">
                <a:latin typeface="Arial"/>
                <a:cs typeface="Arial"/>
              </a:rPr>
              <a:t>...to </a:t>
            </a:r>
            <a:r>
              <a:rPr sz="3200" spc="-5" dirty="0">
                <a:latin typeface="Arial"/>
                <a:cs typeface="Arial"/>
              </a:rPr>
              <a:t>change the permissions of the file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that it  is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executable.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10" dirty="0">
                <a:latin typeface="Arial"/>
                <a:cs typeface="Arial"/>
              </a:rPr>
              <a:t>Then, </a:t>
            </a:r>
            <a:r>
              <a:rPr sz="3200" dirty="0">
                <a:latin typeface="Arial"/>
                <a:cs typeface="Arial"/>
              </a:rPr>
              <a:t>you can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559180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5544820"/>
            <a:ext cx="192278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./compile.sh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62255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6124955"/>
            <a:ext cx="8122284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85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compile everything at once. Modify as you  </a:t>
            </a:r>
            <a:r>
              <a:rPr sz="3200" dirty="0">
                <a:latin typeface="Arial"/>
                <a:cs typeface="Arial"/>
              </a:rPr>
              <a:t>see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fit.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16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0030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36090"/>
            <a:ext cx="6659245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Note, </a:t>
            </a:r>
            <a:r>
              <a:rPr sz="2600" dirty="0">
                <a:latin typeface="Arial"/>
                <a:cs typeface="Arial"/>
              </a:rPr>
              <a:t>the server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invoked 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dirty="0">
                <a:latin typeface="Arial"/>
                <a:cs typeface="Arial"/>
              </a:rPr>
              <a:t>several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flags: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spc="-5" dirty="0">
                <a:latin typeface="Arial"/>
                <a:cs typeface="Arial"/>
              </a:rPr>
              <a:t>-p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10000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2876550"/>
            <a:ext cx="13970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1122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9599" rIns="0" bIns="0" rtlCol="0">
            <a:spAutoFit/>
          </a:bodyPr>
          <a:lstStyle/>
          <a:p>
            <a:pPr marL="793750" marR="5080">
              <a:lnSpc>
                <a:spcPct val="92900"/>
              </a:lnSpc>
            </a:pPr>
            <a:r>
              <a:rPr sz="2400" spc="-10" dirty="0"/>
              <a:t>This </a:t>
            </a:r>
            <a:r>
              <a:rPr sz="2400" spc="-5" dirty="0"/>
              <a:t>specifies </a:t>
            </a:r>
            <a:r>
              <a:rPr sz="2400" dirty="0"/>
              <a:t>a </a:t>
            </a:r>
            <a:r>
              <a:rPr sz="2400" spc="-5" dirty="0"/>
              <a:t>port </a:t>
            </a:r>
            <a:r>
              <a:rPr sz="2400" spc="-10" dirty="0"/>
              <a:t>number </a:t>
            </a:r>
            <a:r>
              <a:rPr sz="2400" dirty="0"/>
              <a:t>(in </a:t>
            </a:r>
            <a:r>
              <a:rPr sz="2400" spc="-5" dirty="0"/>
              <a:t>this </a:t>
            </a:r>
            <a:r>
              <a:rPr sz="2400" spc="-10" dirty="0"/>
              <a:t>example 10000). </a:t>
            </a:r>
            <a:r>
              <a:rPr sz="2400" spc="-5" dirty="0"/>
              <a:t>The  actual </a:t>
            </a:r>
            <a:r>
              <a:rPr sz="2400" spc="-10" dirty="0"/>
              <a:t>details </a:t>
            </a:r>
            <a:r>
              <a:rPr sz="2400" spc="-5" dirty="0"/>
              <a:t>are unimportant, </a:t>
            </a:r>
            <a:r>
              <a:rPr sz="2400" spc="-10" dirty="0"/>
              <a:t>but </a:t>
            </a:r>
            <a:r>
              <a:rPr sz="2400" spc="-5" dirty="0"/>
              <a:t>this is </a:t>
            </a:r>
            <a:r>
              <a:rPr sz="2400" dirty="0"/>
              <a:t>a </a:t>
            </a:r>
            <a:r>
              <a:rPr sz="2400" spc="-5" dirty="0"/>
              <a:t>networking  concept. </a:t>
            </a:r>
            <a:r>
              <a:rPr sz="2400" spc="-10" dirty="0"/>
              <a:t>This </a:t>
            </a:r>
            <a:r>
              <a:rPr sz="2400" spc="-5" dirty="0"/>
              <a:t>is necessary </a:t>
            </a:r>
            <a:r>
              <a:rPr sz="2400" dirty="0"/>
              <a:t>to</a:t>
            </a:r>
            <a:r>
              <a:rPr sz="2400" spc="-60" dirty="0"/>
              <a:t> </a:t>
            </a:r>
            <a:r>
              <a:rPr sz="2400" spc="-5" dirty="0"/>
              <a:t>run.</a:t>
            </a:r>
            <a:endParaRPr sz="2400"/>
          </a:p>
          <a:p>
            <a:pPr marL="454025">
              <a:lnSpc>
                <a:spcPct val="100000"/>
              </a:lnSpc>
              <a:spcBef>
                <a:spcPts val="930"/>
              </a:spcBef>
            </a:pPr>
            <a:r>
              <a:rPr sz="2600" spc="-5" dirty="0"/>
              <a:t>-D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1031239" y="4588509"/>
            <a:ext cx="13970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82549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572568"/>
            <a:ext cx="8477250" cy="154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 algn="just">
              <a:lnSpc>
                <a:spcPct val="92900"/>
              </a:lnSpc>
            </a:pPr>
            <a:r>
              <a:rPr sz="2400" spc="-1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runs the server in the foreground.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don't include </a:t>
            </a:r>
            <a:r>
              <a:rPr sz="2400" spc="-5" dirty="0">
                <a:latin typeface="Arial"/>
                <a:cs typeface="Arial"/>
              </a:rPr>
              <a:t>'-  D', the server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start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background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you'll have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kill it manually by hunting down the process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600" spc="-5" dirty="0">
                <a:latin typeface="Arial"/>
                <a:cs typeface="Arial"/>
              </a:rPr>
              <a:t>-C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config.txt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630174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6285900"/>
            <a:ext cx="6675755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100"/>
              </a:lnSpc>
            </a:pPr>
            <a:r>
              <a:rPr sz="2600" dirty="0">
                <a:latin typeface="Arial"/>
                <a:cs typeface="Arial"/>
              </a:rPr>
              <a:t>This runs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server </a:t>
            </a:r>
            <a:r>
              <a:rPr sz="2600" spc="-5" dirty="0">
                <a:latin typeface="Arial"/>
                <a:cs typeface="Arial"/>
              </a:rPr>
              <a:t>with the configuration file  “config.txt”. </a:t>
            </a:r>
            <a:r>
              <a:rPr sz="2600" dirty="0">
                <a:latin typeface="Arial"/>
                <a:cs typeface="Arial"/>
              </a:rPr>
              <a:t>This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how you </a:t>
            </a:r>
            <a:r>
              <a:rPr sz="2600" spc="-5" dirty="0">
                <a:latin typeface="Arial"/>
                <a:cs typeface="Arial"/>
              </a:rPr>
              <a:t>will perform </a:t>
            </a:r>
            <a:r>
              <a:rPr sz="2600" dirty="0">
                <a:latin typeface="Arial"/>
                <a:cs typeface="Arial"/>
              </a:rPr>
              <a:t>your  </a:t>
            </a:r>
            <a:r>
              <a:rPr sz="2600" spc="-5" dirty="0">
                <a:latin typeface="Arial"/>
                <a:cs typeface="Arial"/>
              </a:rPr>
              <a:t>exploits/crashes.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1823" rIns="0" bIns="0" rtlCol="0">
            <a:spAutoFit/>
          </a:bodyPr>
          <a:lstStyle/>
          <a:p>
            <a:pPr marL="794385" marR="5080">
              <a:lnSpc>
                <a:spcPts val="3110"/>
              </a:lnSpc>
            </a:pPr>
            <a:r>
              <a:rPr sz="2800" spc="-5" dirty="0"/>
              <a:t>This is </a:t>
            </a:r>
            <a:r>
              <a:rPr sz="2800" dirty="0"/>
              <a:t>a </a:t>
            </a:r>
            <a:r>
              <a:rPr sz="2800" spc="-5" dirty="0"/>
              <a:t>little </a:t>
            </a:r>
            <a:r>
              <a:rPr sz="2800" spc="-35" dirty="0"/>
              <a:t>silly. </a:t>
            </a:r>
            <a:r>
              <a:rPr sz="2800" dirty="0"/>
              <a:t>If </a:t>
            </a:r>
            <a:r>
              <a:rPr sz="2800" spc="-10" dirty="0"/>
              <a:t>we </a:t>
            </a:r>
            <a:r>
              <a:rPr sz="2800" spc="-5" dirty="0"/>
              <a:t>have control over  starting/stopping the </a:t>
            </a:r>
            <a:r>
              <a:rPr sz="2800" spc="-25" dirty="0"/>
              <a:t>server, </a:t>
            </a:r>
            <a:r>
              <a:rPr sz="2800" spc="-10" dirty="0"/>
              <a:t>we </a:t>
            </a:r>
            <a:r>
              <a:rPr sz="2800" spc="-5" dirty="0"/>
              <a:t>probably already  have the power </a:t>
            </a:r>
            <a:r>
              <a:rPr sz="2800" dirty="0"/>
              <a:t>to cause</a:t>
            </a:r>
            <a:r>
              <a:rPr sz="2800" spc="-50" dirty="0"/>
              <a:t> </a:t>
            </a:r>
            <a:r>
              <a:rPr sz="2800" spc="-5" dirty="0"/>
              <a:t>trouble.</a:t>
            </a:r>
            <a:endParaRPr sz="2800" dirty="0"/>
          </a:p>
          <a:p>
            <a:pPr marL="794385" marR="165100">
              <a:lnSpc>
                <a:spcPts val="3110"/>
              </a:lnSpc>
              <a:spcBef>
                <a:spcPts val="1140"/>
              </a:spcBef>
            </a:pPr>
            <a:r>
              <a:rPr sz="2800" spc="-5" dirty="0"/>
              <a:t>This “attack” is </a:t>
            </a:r>
            <a:r>
              <a:rPr sz="2800" dirty="0"/>
              <a:t>to </a:t>
            </a:r>
            <a:r>
              <a:rPr sz="2800" spc="-5" dirty="0"/>
              <a:t>run “src/thttpd-no </a:t>
            </a:r>
            <a:r>
              <a:rPr sz="2800" dirty="0"/>
              <a:t>…” in a </a:t>
            </a:r>
            <a:r>
              <a:rPr sz="2800" spc="-10" dirty="0"/>
              <a:t>way  </a:t>
            </a:r>
            <a:r>
              <a:rPr sz="2800" spc="-5" dirty="0"/>
              <a:t>where </a:t>
            </a:r>
            <a:r>
              <a:rPr sz="2800" dirty="0"/>
              <a:t>it</a:t>
            </a:r>
            <a:r>
              <a:rPr sz="2800" spc="-70" dirty="0"/>
              <a:t> </a:t>
            </a:r>
            <a:r>
              <a:rPr sz="2800" spc="-5" dirty="0"/>
              <a:t>crashes.</a:t>
            </a:r>
            <a:endParaRPr sz="2800" dirty="0"/>
          </a:p>
          <a:p>
            <a:pPr marL="794385">
              <a:lnSpc>
                <a:spcPct val="100000"/>
              </a:lnSpc>
              <a:spcBef>
                <a:spcPts val="815"/>
              </a:spcBef>
            </a:pPr>
            <a:r>
              <a:rPr sz="2800" spc="-55" dirty="0"/>
              <a:t>Hey, </a:t>
            </a:r>
            <a:r>
              <a:rPr sz="2800" spc="-5" dirty="0"/>
              <a:t>that's </a:t>
            </a:r>
            <a:r>
              <a:rPr sz="2800" spc="-45" dirty="0"/>
              <a:t>easy.</a:t>
            </a:r>
            <a:endParaRPr sz="28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910" y="260409"/>
            <a:ext cx="7955279" cy="1249680"/>
          </a:xfrm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14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19989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51333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38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7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8653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8" y="1582267"/>
            <a:ext cx="8989061" cy="588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2434">
              <a:lnSpc>
                <a:spcPct val="130500"/>
              </a:lnSpc>
            </a:pPr>
            <a:r>
              <a:rPr lang="en-US" sz="3200" spc="-5" dirty="0">
                <a:latin typeface="Arial"/>
                <a:cs typeface="Arial"/>
              </a:rPr>
              <a:t>5. Crash the running servers by invoking </a:t>
            </a:r>
            <a:r>
              <a:rPr lang="en-US" sz="3200" spc="-10" dirty="0">
                <a:latin typeface="Arial"/>
                <a:cs typeface="Arial"/>
              </a:rPr>
              <a:t>them  </a:t>
            </a:r>
            <a:r>
              <a:rPr lang="en-US" sz="3200" spc="-5" dirty="0">
                <a:latin typeface="Arial"/>
                <a:cs typeface="Arial"/>
              </a:rPr>
              <a:t>in </a:t>
            </a:r>
            <a:r>
              <a:rPr lang="en-US" sz="3200" dirty="0">
                <a:latin typeface="Arial"/>
                <a:cs typeface="Arial"/>
              </a:rPr>
              <a:t>a </a:t>
            </a:r>
            <a:r>
              <a:rPr lang="en-US" sz="3200" spc="-5" dirty="0">
                <a:latin typeface="Arial"/>
                <a:cs typeface="Arial"/>
              </a:rPr>
              <a:t>special</a:t>
            </a:r>
            <a:r>
              <a:rPr lang="en-US" sz="3200" spc="-110" dirty="0">
                <a:latin typeface="Arial"/>
                <a:cs typeface="Arial"/>
              </a:rPr>
              <a:t> </a:t>
            </a:r>
            <a:r>
              <a:rPr lang="en-US" sz="3200" spc="-60" dirty="0">
                <a:latin typeface="Arial"/>
                <a:cs typeface="Arial"/>
              </a:rPr>
              <a:t>way.</a:t>
            </a:r>
            <a:endParaRPr lang="en-US" sz="3200" spc="-5" dirty="0">
              <a:latin typeface="Arial"/>
              <a:cs typeface="Arial"/>
            </a:endParaRPr>
          </a:p>
          <a:p>
            <a:pPr marL="12700" marR="432434">
              <a:lnSpc>
                <a:spcPct val="130500"/>
              </a:lnSpc>
            </a:pPr>
            <a:r>
              <a:rPr sz="3200" spc="-5" dirty="0" err="1">
                <a:latin typeface="Arial"/>
                <a:cs typeface="Arial"/>
              </a:rPr>
              <a:t>src</a:t>
            </a:r>
            <a:r>
              <a:rPr sz="3200" spc="-5" dirty="0">
                <a:latin typeface="Arial"/>
                <a:cs typeface="Arial"/>
              </a:rPr>
              <a:t>/thttpd-no </a:t>
            </a:r>
            <a:r>
              <a:rPr sz="3200" dirty="0">
                <a:latin typeface="Arial"/>
                <a:cs typeface="Arial"/>
              </a:rPr>
              <a:t>-p </a:t>
            </a:r>
            <a:r>
              <a:rPr sz="3200" spc="-5" dirty="0">
                <a:latin typeface="Arial"/>
                <a:cs typeface="Arial"/>
              </a:rPr>
              <a:t>10000 </a:t>
            </a:r>
            <a:r>
              <a:rPr sz="3200" dirty="0">
                <a:latin typeface="Arial"/>
                <a:cs typeface="Arial"/>
              </a:rPr>
              <a:t>-D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awerkhdvkhasdf  </a:t>
            </a:r>
            <a:r>
              <a:rPr sz="3200" spc="-10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works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right?</a:t>
            </a:r>
            <a:endParaRPr sz="32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60"/>
              </a:spcBef>
            </a:pPr>
            <a:r>
              <a:rPr sz="3200" spc="-20" dirty="0">
                <a:latin typeface="Arial"/>
                <a:cs typeface="Arial"/>
              </a:rPr>
              <a:t>We're </a:t>
            </a:r>
            <a:r>
              <a:rPr sz="3200" spc="-5" dirty="0">
                <a:latin typeface="Arial"/>
                <a:cs typeface="Arial"/>
              </a:rPr>
              <a:t>looking for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particular type of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crash.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85"/>
              </a:spcBef>
            </a:pPr>
            <a:r>
              <a:rPr sz="3200" spc="-20" dirty="0">
                <a:latin typeface="Arial"/>
                <a:cs typeface="Arial"/>
              </a:rPr>
              <a:t>We're </a:t>
            </a:r>
            <a:r>
              <a:rPr sz="3200" spc="-5" dirty="0">
                <a:latin typeface="Arial"/>
                <a:cs typeface="Arial"/>
              </a:rPr>
              <a:t>looking for </a:t>
            </a:r>
            <a:r>
              <a:rPr sz="3200" dirty="0">
                <a:latin typeface="Arial"/>
                <a:cs typeface="Arial"/>
              </a:rPr>
              <a:t>a crash </a:t>
            </a:r>
            <a:r>
              <a:rPr sz="3200" spc="-5" dirty="0">
                <a:latin typeface="Arial"/>
                <a:cs typeface="Arial"/>
              </a:rPr>
              <a:t>that was </a:t>
            </a:r>
            <a:r>
              <a:rPr sz="3200" dirty="0">
                <a:latin typeface="Arial"/>
                <a:cs typeface="Arial"/>
              </a:rPr>
              <a:t>a result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  corrupting the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stack.</a:t>
            </a:r>
          </a:p>
          <a:p>
            <a:pPr marL="12700" marR="419734" algn="just">
              <a:lnSpc>
                <a:spcPct val="93400"/>
              </a:lnSpc>
              <a:spcBef>
                <a:spcPts val="1345"/>
              </a:spcBef>
            </a:pPr>
            <a:r>
              <a:rPr sz="3200" spc="-30" dirty="0">
                <a:latin typeface="Arial"/>
                <a:cs typeface="Arial"/>
              </a:rPr>
              <a:t>Hopefully, </a:t>
            </a:r>
            <a:r>
              <a:rPr sz="3200" spc="-5" dirty="0">
                <a:latin typeface="Arial"/>
                <a:cs typeface="Arial"/>
              </a:rPr>
              <a:t>this will </a:t>
            </a:r>
            <a:r>
              <a:rPr sz="3200" dirty="0">
                <a:latin typeface="Arial"/>
                <a:cs typeface="Arial"/>
              </a:rPr>
              <a:t>crash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code 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way  where you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collect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backtrace when it  crashes.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78" y="318560"/>
            <a:ext cx="7945260" cy="869654"/>
          </a:xfrm>
          <a:prstGeom prst="rect">
            <a:avLst/>
          </a:prstGeom>
        </p:spPr>
        <p:txBody>
          <a:bodyPr vert="horz" wrap="square" lIns="0" tIns="191528" rIns="0" bIns="0" rtlCol="0">
            <a:spAutoFit/>
          </a:bodyPr>
          <a:lstStyle/>
          <a:p>
            <a:pPr marL="1563874"/>
            <a:r>
              <a:rPr spc="-5" dirty="0"/>
              <a:t>(Compiler)</a:t>
            </a:r>
            <a:r>
              <a:rPr spc="-4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685" y="2282806"/>
            <a:ext cx="143329" cy="17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149" spc="235" dirty="0">
                <a:latin typeface="Calibri"/>
                <a:cs typeface="Calibri"/>
              </a:rPr>
              <a:t>●</a:t>
            </a:r>
            <a:endParaRPr sz="114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688" y="2101850"/>
            <a:ext cx="8354320" cy="448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3">
              <a:lnSpc>
                <a:spcPts val="2906"/>
              </a:lnSpc>
              <a:tabLst>
                <a:tab pos="379236" algn="l"/>
              </a:tabLst>
            </a:pPr>
            <a:r>
              <a:rPr sz="2597" dirty="0">
                <a:solidFill>
                  <a:srgbClr val="0000FF"/>
                </a:solidFill>
                <a:latin typeface="Arial"/>
                <a:cs typeface="Arial"/>
              </a:rPr>
              <a:t>Move </a:t>
            </a:r>
            <a:r>
              <a:rPr sz="2597" spc="-5" dirty="0">
                <a:solidFill>
                  <a:srgbClr val="0000FF"/>
                </a:solidFill>
                <a:latin typeface="Arial"/>
                <a:cs typeface="Arial"/>
              </a:rPr>
              <a:t>S_len(s) </a:t>
            </a:r>
            <a:r>
              <a:rPr sz="2597" dirty="0">
                <a:solidFill>
                  <a:srgbClr val="0000FF"/>
                </a:solidFill>
                <a:latin typeface="Arial"/>
                <a:cs typeface="Arial"/>
              </a:rPr>
              <a:t>out of </a:t>
            </a:r>
            <a:r>
              <a:rPr sz="2597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597" dirty="0">
                <a:solidFill>
                  <a:srgbClr val="0000FF"/>
                </a:solidFill>
                <a:latin typeface="Arial"/>
                <a:cs typeface="Arial"/>
              </a:rPr>
              <a:t>loop. The </a:t>
            </a:r>
            <a:r>
              <a:rPr sz="2597" spc="-5" dirty="0">
                <a:solidFill>
                  <a:srgbClr val="0000FF"/>
                </a:solidFill>
                <a:latin typeface="Arial"/>
                <a:cs typeface="Arial"/>
              </a:rPr>
              <a:t>length </a:t>
            </a:r>
            <a:r>
              <a:rPr sz="2597" dirty="0">
                <a:solidFill>
                  <a:srgbClr val="0000FF"/>
                </a:solidFill>
                <a:latin typeface="Arial"/>
                <a:cs typeface="Arial"/>
              </a:rPr>
              <a:t>of the vector  </a:t>
            </a:r>
            <a:r>
              <a:rPr sz="2597" spc="-5" dirty="0">
                <a:solidFill>
                  <a:srgbClr val="0000FF"/>
                </a:solidFill>
                <a:latin typeface="Arial"/>
                <a:cs typeface="Arial"/>
              </a:rPr>
              <a:t>isn't going to </a:t>
            </a:r>
            <a:r>
              <a:rPr sz="2597" dirty="0">
                <a:solidFill>
                  <a:srgbClr val="0000FF"/>
                </a:solidFill>
                <a:latin typeface="Arial"/>
                <a:cs typeface="Arial"/>
              </a:rPr>
              <a:t>change over </a:t>
            </a:r>
            <a:r>
              <a:rPr sz="2597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597" dirty="0">
                <a:solidFill>
                  <a:srgbClr val="0000FF"/>
                </a:solidFill>
                <a:latin typeface="Arial"/>
                <a:cs typeface="Arial"/>
              </a:rPr>
              <a:t>course of </a:t>
            </a:r>
            <a:r>
              <a:rPr sz="2597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597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97" dirty="0">
                <a:solidFill>
                  <a:srgbClr val="0000FF"/>
                </a:solidFill>
                <a:latin typeface="Arial"/>
                <a:cs typeface="Arial"/>
              </a:rPr>
              <a:t>loop.</a:t>
            </a:r>
            <a:endParaRPr sz="2597" dirty="0">
              <a:latin typeface="Arial"/>
              <a:cs typeface="Arial"/>
            </a:endParaRPr>
          </a:p>
          <a:p>
            <a:pPr marL="776230">
              <a:lnSpc>
                <a:spcPts val="3081"/>
              </a:lnSpc>
              <a:spcBef>
                <a:spcPts val="1278"/>
              </a:spcBef>
              <a:tabLst>
                <a:tab pos="1679927" algn="l"/>
              </a:tabLst>
            </a:pPr>
            <a:r>
              <a:rPr sz="2597" b="1" spc="-5" dirty="0">
                <a:latin typeface="Consolas"/>
                <a:cs typeface="Consolas"/>
              </a:rPr>
              <a:t>void	</a:t>
            </a:r>
            <a:r>
              <a:rPr sz="2597" b="1" spc="-10" dirty="0">
                <a:latin typeface="Consolas"/>
                <a:cs typeface="Consolas"/>
              </a:rPr>
              <a:t>addvec(struct </a:t>
            </a:r>
            <a:r>
              <a:rPr sz="2597" b="1" dirty="0">
                <a:latin typeface="Consolas"/>
                <a:cs typeface="Consolas"/>
              </a:rPr>
              <a:t>S </a:t>
            </a:r>
            <a:r>
              <a:rPr sz="2597" b="1" spc="-5" dirty="0">
                <a:latin typeface="Consolas"/>
                <a:cs typeface="Consolas"/>
              </a:rPr>
              <a:t>*s</a:t>
            </a:r>
            <a:r>
              <a:rPr sz="2597" b="1" spc="-10" dirty="0">
                <a:latin typeface="Consolas"/>
                <a:cs typeface="Consolas"/>
              </a:rPr>
              <a:t>)</a:t>
            </a:r>
            <a:endParaRPr sz="2597" dirty="0">
              <a:latin typeface="Consolas"/>
              <a:cs typeface="Consolas"/>
            </a:endParaRPr>
          </a:p>
          <a:p>
            <a:pPr marL="776230">
              <a:lnSpc>
                <a:spcPts val="3046"/>
              </a:lnSpc>
            </a:pPr>
            <a:r>
              <a:rPr sz="2597" b="1" dirty="0">
                <a:latin typeface="Consolas"/>
                <a:cs typeface="Consolas"/>
              </a:rPr>
              <a:t>{</a:t>
            </a:r>
            <a:endParaRPr sz="2597" dirty="0">
              <a:latin typeface="Consolas"/>
              <a:cs typeface="Consolas"/>
            </a:endParaRPr>
          </a:p>
          <a:p>
            <a:pPr marL="1137709">
              <a:lnSpc>
                <a:spcPts val="3046"/>
              </a:lnSpc>
            </a:pPr>
            <a:r>
              <a:rPr sz="2597" b="1" spc="-5" dirty="0" err="1">
                <a:latin typeface="Consolas"/>
                <a:cs typeface="Consolas"/>
              </a:rPr>
              <a:t>int</a:t>
            </a:r>
            <a:r>
              <a:rPr sz="2597" b="1" spc="-5" dirty="0">
                <a:latin typeface="Consolas"/>
                <a:cs typeface="Consolas"/>
              </a:rPr>
              <a:t> </a:t>
            </a:r>
            <a:r>
              <a:rPr lang="en-US" sz="2597" b="1" spc="-5" dirty="0">
                <a:latin typeface="Consolas"/>
                <a:cs typeface="Consolas"/>
              </a:rPr>
              <a:t>sum</a:t>
            </a:r>
            <a:r>
              <a:rPr sz="2597" b="1" spc="-5" dirty="0">
                <a:latin typeface="Consolas"/>
                <a:cs typeface="Consolas"/>
              </a:rPr>
              <a:t> </a:t>
            </a:r>
            <a:r>
              <a:rPr sz="2597" b="1" dirty="0">
                <a:latin typeface="Consolas"/>
                <a:cs typeface="Consolas"/>
              </a:rPr>
              <a:t>=</a:t>
            </a:r>
            <a:r>
              <a:rPr sz="2597" b="1" spc="-105" dirty="0">
                <a:latin typeface="Consolas"/>
                <a:cs typeface="Consolas"/>
              </a:rPr>
              <a:t> </a:t>
            </a:r>
            <a:r>
              <a:rPr sz="2597" b="1" spc="-5" dirty="0">
                <a:latin typeface="Consolas"/>
                <a:cs typeface="Consolas"/>
              </a:rPr>
              <a:t>0;</a:t>
            </a:r>
            <a:endParaRPr sz="2597" dirty="0">
              <a:latin typeface="Consolas"/>
              <a:cs typeface="Consolas"/>
            </a:endParaRPr>
          </a:p>
          <a:p>
            <a:pPr marL="1137709">
              <a:lnSpc>
                <a:spcPts val="3046"/>
              </a:lnSpc>
              <a:tabLst>
                <a:tab pos="2584895" algn="l"/>
              </a:tabLst>
            </a:pPr>
            <a:r>
              <a:rPr sz="2597" b="1" spc="-5" dirty="0">
                <a:solidFill>
                  <a:srgbClr val="0000FF"/>
                </a:solidFill>
                <a:latin typeface="Consolas"/>
                <a:cs typeface="Consolas"/>
              </a:rPr>
              <a:t>int len	</a:t>
            </a:r>
            <a:r>
              <a:rPr sz="2597" b="1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597" b="1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597" b="1" spc="-10" dirty="0">
                <a:solidFill>
                  <a:srgbClr val="0000FF"/>
                </a:solidFill>
                <a:latin typeface="Consolas"/>
                <a:cs typeface="Consolas"/>
              </a:rPr>
              <a:t>S_len(s);</a:t>
            </a:r>
            <a:endParaRPr sz="2597" dirty="0">
              <a:latin typeface="Consolas"/>
              <a:cs typeface="Consolas"/>
            </a:endParaRPr>
          </a:p>
          <a:p>
            <a:pPr marL="1137709">
              <a:lnSpc>
                <a:spcPts val="3046"/>
              </a:lnSpc>
              <a:tabLst>
                <a:tab pos="2584895" algn="l"/>
              </a:tabLst>
            </a:pPr>
            <a:r>
              <a:rPr sz="2597" b="1" spc="-5" dirty="0">
                <a:latin typeface="Consolas"/>
                <a:cs typeface="Consolas"/>
              </a:rPr>
              <a:t>for(int	</a:t>
            </a:r>
            <a:r>
              <a:rPr sz="2597" b="1" dirty="0">
                <a:latin typeface="Consolas"/>
                <a:cs typeface="Consolas"/>
              </a:rPr>
              <a:t>i = </a:t>
            </a:r>
            <a:r>
              <a:rPr sz="2597" b="1" spc="-5" dirty="0">
                <a:latin typeface="Consolas"/>
                <a:cs typeface="Consolas"/>
              </a:rPr>
              <a:t>0; </a:t>
            </a:r>
            <a:r>
              <a:rPr sz="2597" b="1" dirty="0">
                <a:latin typeface="Consolas"/>
                <a:cs typeface="Consolas"/>
              </a:rPr>
              <a:t>i &lt; </a:t>
            </a:r>
            <a:r>
              <a:rPr sz="2597" b="1" spc="-5" dirty="0">
                <a:solidFill>
                  <a:srgbClr val="0000FF"/>
                </a:solidFill>
                <a:latin typeface="Consolas"/>
                <a:cs typeface="Consolas"/>
              </a:rPr>
              <a:t>len</a:t>
            </a:r>
            <a:r>
              <a:rPr sz="2597" b="1" spc="-5" dirty="0">
                <a:latin typeface="Consolas"/>
                <a:cs typeface="Consolas"/>
              </a:rPr>
              <a:t>;</a:t>
            </a:r>
            <a:r>
              <a:rPr sz="2597" b="1" spc="-75" dirty="0">
                <a:latin typeface="Consolas"/>
                <a:cs typeface="Consolas"/>
              </a:rPr>
              <a:t> </a:t>
            </a:r>
            <a:r>
              <a:rPr sz="2597" b="1" spc="-10" dirty="0">
                <a:latin typeface="Consolas"/>
                <a:cs typeface="Consolas"/>
              </a:rPr>
              <a:t>i++)</a:t>
            </a:r>
            <a:endParaRPr sz="2597" dirty="0">
              <a:latin typeface="Consolas"/>
              <a:cs typeface="Consolas"/>
            </a:endParaRPr>
          </a:p>
          <a:p>
            <a:pPr marL="1137709">
              <a:lnSpc>
                <a:spcPts val="3046"/>
              </a:lnSpc>
            </a:pPr>
            <a:r>
              <a:rPr sz="2597" b="1" dirty="0">
                <a:latin typeface="Consolas"/>
                <a:cs typeface="Consolas"/>
              </a:rPr>
              <a:t>{</a:t>
            </a:r>
            <a:endParaRPr sz="2597" dirty="0">
              <a:latin typeface="Consolas"/>
              <a:cs typeface="Consolas"/>
            </a:endParaRPr>
          </a:p>
          <a:p>
            <a:pPr marL="1500457">
              <a:lnSpc>
                <a:spcPts val="3046"/>
              </a:lnSpc>
            </a:pPr>
            <a:r>
              <a:rPr lang="en-US" sz="2597" b="1" spc="-5" dirty="0">
                <a:latin typeface="Consolas"/>
                <a:cs typeface="Consolas"/>
              </a:rPr>
              <a:t>sum</a:t>
            </a:r>
            <a:r>
              <a:rPr sz="2597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597" b="1" spc="-5" dirty="0">
                <a:latin typeface="Consolas"/>
                <a:cs typeface="Consolas"/>
              </a:rPr>
              <a:t>+=</a:t>
            </a:r>
            <a:r>
              <a:rPr sz="2597" b="1" spc="-65" dirty="0">
                <a:latin typeface="Consolas"/>
                <a:cs typeface="Consolas"/>
              </a:rPr>
              <a:t> </a:t>
            </a:r>
            <a:r>
              <a:rPr sz="2597" b="1" spc="-10" dirty="0">
                <a:latin typeface="Consolas"/>
                <a:cs typeface="Consolas"/>
              </a:rPr>
              <a:t>s-&gt;vec[i];</a:t>
            </a:r>
            <a:endParaRPr sz="2597" dirty="0">
              <a:latin typeface="Consolas"/>
              <a:cs typeface="Consolas"/>
            </a:endParaRPr>
          </a:p>
          <a:p>
            <a:pPr marL="1137709">
              <a:lnSpc>
                <a:spcPts val="3046"/>
              </a:lnSpc>
            </a:pPr>
            <a:r>
              <a:rPr sz="2597" b="1" dirty="0">
                <a:latin typeface="Consolas"/>
                <a:cs typeface="Consolas"/>
              </a:rPr>
              <a:t>}</a:t>
            </a:r>
            <a:endParaRPr sz="2597" dirty="0">
              <a:latin typeface="Consolas"/>
              <a:cs typeface="Consolas"/>
            </a:endParaRPr>
          </a:p>
          <a:p>
            <a:pPr marL="776230">
              <a:lnSpc>
                <a:spcPts val="3081"/>
              </a:lnSpc>
            </a:pPr>
            <a:r>
              <a:rPr sz="2597" b="1" dirty="0">
                <a:latin typeface="Consolas"/>
                <a:cs typeface="Consolas"/>
              </a:rPr>
              <a:t>}</a:t>
            </a:r>
            <a:endParaRPr sz="259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2605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85">
              <a:lnSpc>
                <a:spcPct val="100000"/>
              </a:lnSpc>
            </a:pPr>
            <a:r>
              <a:rPr spc="-5" dirty="0"/>
              <a:t>How do </a:t>
            </a:r>
            <a:r>
              <a:rPr dirty="0"/>
              <a:t>you </a:t>
            </a:r>
            <a:r>
              <a:rPr spc="-5" dirty="0"/>
              <a:t>collect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backtrace?</a:t>
            </a:r>
          </a:p>
          <a:p>
            <a:pPr marL="362585" marR="5080">
              <a:lnSpc>
                <a:spcPts val="3590"/>
              </a:lnSpc>
              <a:spcBef>
                <a:spcPts val="1495"/>
              </a:spcBef>
            </a:pPr>
            <a:r>
              <a:rPr spc="-5" dirty="0"/>
              <a:t>In gdb, when </a:t>
            </a:r>
            <a:r>
              <a:rPr dirty="0"/>
              <a:t>you run </a:t>
            </a:r>
            <a:r>
              <a:rPr spc="-5" dirty="0"/>
              <a:t>the server under</a:t>
            </a:r>
            <a:r>
              <a:rPr spc="-130" dirty="0"/>
              <a:t> </a:t>
            </a:r>
            <a:r>
              <a:rPr spc="-5" dirty="0"/>
              <a:t>the  conditions where </a:t>
            </a:r>
            <a:r>
              <a:rPr spc="-10" dirty="0"/>
              <a:t>it </a:t>
            </a:r>
            <a:r>
              <a:rPr spc="-5" dirty="0"/>
              <a:t>would crash, once </a:t>
            </a:r>
            <a:r>
              <a:rPr spc="-10" dirty="0"/>
              <a:t>it  </a:t>
            </a:r>
            <a:r>
              <a:rPr spc="-5" dirty="0"/>
              <a:t>crashes, </a:t>
            </a:r>
            <a:r>
              <a:rPr dirty="0"/>
              <a:t>use </a:t>
            </a:r>
            <a:r>
              <a:rPr spc="-5" dirty="0"/>
              <a:t>the gdb</a:t>
            </a:r>
            <a:r>
              <a:rPr spc="-90" dirty="0"/>
              <a:t> </a:t>
            </a:r>
            <a:r>
              <a:rPr spc="-5" dirty="0"/>
              <a:t>command: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1239" y="396240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3914140"/>
            <a:ext cx="26168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backtrace (or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58850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4494276"/>
            <a:ext cx="8548370" cy="182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spc="-10" dirty="0">
                <a:latin typeface="Arial"/>
                <a:cs typeface="Arial"/>
              </a:rPr>
              <a:t>program </a:t>
            </a:r>
            <a:r>
              <a:rPr sz="3200" spc="-5" dirty="0">
                <a:latin typeface="Arial"/>
                <a:cs typeface="Arial"/>
              </a:rPr>
              <a:t>crashes </a:t>
            </a:r>
            <a:r>
              <a:rPr sz="3200" dirty="0">
                <a:latin typeface="Arial"/>
                <a:cs typeface="Arial"/>
              </a:rPr>
              <a:t>via </a:t>
            </a:r>
            <a:r>
              <a:rPr sz="3200" spc="-5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abort, </a:t>
            </a:r>
            <a:r>
              <a:rPr sz="3200" spc="-5" dirty="0">
                <a:latin typeface="Arial"/>
                <a:cs typeface="Arial"/>
              </a:rPr>
              <a:t>you will not  be able to </a:t>
            </a:r>
            <a:r>
              <a:rPr sz="3200" spc="-10" dirty="0">
                <a:latin typeface="Arial"/>
                <a:cs typeface="Arial"/>
              </a:rPr>
              <a:t>generate </a:t>
            </a:r>
            <a:r>
              <a:rPr sz="3200" spc="-5" dirty="0">
                <a:latin typeface="Arial"/>
                <a:cs typeface="Arial"/>
              </a:rPr>
              <a:t>the backtrace. Therefore  aim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Segmentation </a:t>
            </a:r>
            <a:r>
              <a:rPr sz="3200" spc="-5" dirty="0">
                <a:latin typeface="Arial"/>
                <a:cs typeface="Arial"/>
              </a:rPr>
              <a:t>Fault. </a:t>
            </a:r>
            <a:r>
              <a:rPr sz="3200" spc="-25" dirty="0">
                <a:latin typeface="Arial"/>
                <a:cs typeface="Arial"/>
              </a:rPr>
              <a:t>However,  </a:t>
            </a:r>
            <a:r>
              <a:rPr sz="3200" spc="-10" dirty="0">
                <a:latin typeface="Arial"/>
                <a:cs typeface="Arial"/>
              </a:rPr>
              <a:t>aborts </a:t>
            </a:r>
            <a:r>
              <a:rPr sz="3200" spc="-5" dirty="0">
                <a:latin typeface="Arial"/>
                <a:cs typeface="Arial"/>
              </a:rPr>
              <a:t>are also considered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acceptable.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62585" marR="5080">
              <a:lnSpc>
                <a:spcPts val="3590"/>
              </a:lnSpc>
            </a:pPr>
            <a:r>
              <a:rPr spc="-5" dirty="0"/>
              <a:t>6. Generate assembly for </a:t>
            </a:r>
            <a:r>
              <a:rPr spc="-10" dirty="0"/>
              <a:t>handle_read </a:t>
            </a:r>
            <a:r>
              <a:rPr spc="-5" dirty="0"/>
              <a:t>in </a:t>
            </a:r>
            <a:r>
              <a:rPr spc="-10" dirty="0"/>
              <a:t>order  </a:t>
            </a:r>
            <a:r>
              <a:rPr spc="-5" dirty="0"/>
              <a:t>to </a:t>
            </a:r>
            <a:r>
              <a:rPr spc="-10" dirty="0"/>
              <a:t>determine </a:t>
            </a:r>
            <a:r>
              <a:rPr spc="-5" dirty="0"/>
              <a:t>the </a:t>
            </a:r>
            <a:r>
              <a:rPr spc="-15" dirty="0"/>
              <a:t>differing </a:t>
            </a:r>
            <a:r>
              <a:rPr spc="-5" dirty="0"/>
              <a:t>techniques used</a:t>
            </a:r>
            <a:r>
              <a:rPr spc="-35" dirty="0"/>
              <a:t> </a:t>
            </a:r>
            <a:r>
              <a:rPr spc="-5" dirty="0"/>
              <a:t>by</a:t>
            </a:r>
          </a:p>
          <a:p>
            <a:pPr marL="362585" marR="12700">
              <a:lnSpc>
                <a:spcPts val="3590"/>
              </a:lnSpc>
            </a:pPr>
            <a:r>
              <a:rPr spc="-5" dirty="0"/>
              <a:t>-fstack-protector-strong and </a:t>
            </a:r>
            <a:r>
              <a:rPr spc="-10" dirty="0"/>
              <a:t>-fsanitize=address  </a:t>
            </a:r>
            <a:r>
              <a:rPr spc="-5" dirty="0"/>
              <a:t>to protect the</a:t>
            </a:r>
            <a:r>
              <a:rPr spc="-114" dirty="0"/>
              <a:t> </a:t>
            </a:r>
            <a:r>
              <a:rPr dirty="0"/>
              <a:t>stack.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39" y="378205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3735070"/>
            <a:ext cx="77368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Pretty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straightforward.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49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984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5207000"/>
            <a:ext cx="8376920" cy="158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Hey look, it's our good friend “-fsanitize”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again.</a:t>
            </a:r>
            <a:endParaRPr sz="3200" dirty="0">
              <a:latin typeface="Arial"/>
              <a:cs typeface="Arial"/>
            </a:endParaRPr>
          </a:p>
          <a:p>
            <a:pPr marL="12700" marR="216535">
              <a:lnSpc>
                <a:spcPts val="3590"/>
              </a:lnSpc>
              <a:spcBef>
                <a:spcPts val="1485"/>
              </a:spcBef>
            </a:pPr>
            <a:r>
              <a:rPr sz="3200" spc="-5" dirty="0">
                <a:latin typeface="Arial"/>
                <a:cs typeface="Arial"/>
              </a:rPr>
              <a:t>Both of these </a:t>
            </a:r>
            <a:r>
              <a:rPr sz="3200" spc="-10" dirty="0">
                <a:latin typeface="Arial"/>
                <a:cs typeface="Arial"/>
              </a:rPr>
              <a:t>techniques </a:t>
            </a:r>
            <a:r>
              <a:rPr sz="3200" spc="-5" dirty="0">
                <a:latin typeface="Arial"/>
                <a:cs typeface="Arial"/>
              </a:rPr>
              <a:t>are described in the  links on the top of the specs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page.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8590915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7. </a:t>
            </a:r>
            <a:r>
              <a:rPr sz="3200" spc="-35" dirty="0">
                <a:latin typeface="Arial"/>
                <a:cs typeface="Arial"/>
              </a:rPr>
              <a:t>Finally, </a:t>
            </a:r>
            <a:r>
              <a:rPr sz="3200" spc="-10" dirty="0">
                <a:latin typeface="Arial"/>
                <a:cs typeface="Arial"/>
              </a:rPr>
              <a:t>build </a:t>
            </a:r>
            <a:r>
              <a:rPr sz="3200" spc="-5" dirty="0">
                <a:latin typeface="Arial"/>
                <a:cs typeface="Arial"/>
              </a:rPr>
              <a:t>an exploit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the thttpd-no case  that allows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delete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file called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“target.txt”.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14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2862833"/>
            <a:ext cx="82296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4775">
              <a:lnSpc>
                <a:spcPts val="3110"/>
              </a:lnSpc>
              <a:spcBef>
                <a:spcPts val="1140"/>
              </a:spcBef>
            </a:pPr>
            <a:r>
              <a:rPr sz="2800" spc="-5" dirty="0">
                <a:latin typeface="Arial"/>
                <a:cs typeface="Arial"/>
              </a:rPr>
              <a:t>This means the exploit ought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delete the </a:t>
            </a:r>
            <a:r>
              <a:rPr sz="2800" dirty="0">
                <a:latin typeface="Arial"/>
                <a:cs typeface="Arial"/>
              </a:rPr>
              <a:t>file </a:t>
            </a:r>
            <a:r>
              <a:rPr sz="2800" spc="-10" dirty="0">
                <a:latin typeface="Arial"/>
                <a:cs typeface="Arial"/>
              </a:rPr>
              <a:t>when  </a:t>
            </a:r>
            <a:r>
              <a:rPr sz="2800" spc="-5" dirty="0">
                <a:latin typeface="Arial"/>
                <a:cs typeface="Arial"/>
              </a:rPr>
              <a:t>starting up the server correctly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spc="-5" dirty="0">
                <a:latin typeface="Arial"/>
                <a:cs typeface="Arial"/>
              </a:rPr>
              <a:t>incorrectly as it  were).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36569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General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techniques: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34899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2824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2406903"/>
            <a:ext cx="7219950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25" dirty="0">
                <a:latin typeface="Arial"/>
                <a:cs typeface="Arial"/>
              </a:rPr>
              <a:t>Somehow, </a:t>
            </a:r>
            <a:r>
              <a:rPr sz="2800" dirty="0">
                <a:latin typeface="Arial"/>
                <a:cs typeface="Arial"/>
              </a:rPr>
              <a:t>you are </a:t>
            </a:r>
            <a:r>
              <a:rPr sz="2800" spc="-5" dirty="0">
                <a:latin typeface="Arial"/>
                <a:cs typeface="Arial"/>
              </a:rPr>
              <a:t>going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overrun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15" dirty="0">
                <a:latin typeface="Arial"/>
                <a:cs typeface="Arial"/>
              </a:rPr>
              <a:t>buffer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read_config.</a:t>
            </a:r>
            <a:endParaRPr sz="2800">
              <a:latin typeface="Arial"/>
              <a:cs typeface="Arial"/>
            </a:endParaRPr>
          </a:p>
          <a:p>
            <a:pPr marL="12700" marR="120650">
              <a:lnSpc>
                <a:spcPts val="3110"/>
              </a:lnSpc>
              <a:spcBef>
                <a:spcPts val="1140"/>
              </a:spcBef>
            </a:pPr>
            <a:r>
              <a:rPr sz="2800" spc="-5" dirty="0">
                <a:latin typeface="Arial"/>
                <a:cs typeface="Arial"/>
              </a:rPr>
              <a:t>Unlike in the crashing cases, you will need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execute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10" dirty="0">
                <a:latin typeface="Arial"/>
                <a:cs typeface="Arial"/>
              </a:rPr>
              <a:t>own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code.</a:t>
            </a:r>
            <a:endParaRPr sz="2800">
              <a:latin typeface="Arial"/>
              <a:cs typeface="Arial"/>
            </a:endParaRPr>
          </a:p>
          <a:p>
            <a:pPr marL="12700" marR="217804" algn="just">
              <a:lnSpc>
                <a:spcPts val="3110"/>
              </a:lnSpc>
              <a:spcBef>
                <a:spcPts val="1130"/>
              </a:spcBef>
            </a:pPr>
            <a:r>
              <a:rPr sz="2800" spc="-5" dirty="0">
                <a:latin typeface="Arial"/>
                <a:cs typeface="Arial"/>
              </a:rPr>
              <a:t>This means somehow overwriting the return  address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point </a:t>
            </a:r>
            <a:r>
              <a:rPr sz="2800" dirty="0">
                <a:latin typeface="Arial"/>
                <a:cs typeface="Arial"/>
              </a:rPr>
              <a:t>to code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supply that  corresponds with deleting the </a:t>
            </a:r>
            <a:r>
              <a:rPr sz="2800" dirty="0">
                <a:latin typeface="Arial"/>
                <a:cs typeface="Arial"/>
              </a:rPr>
              <a:t>file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target.txt.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87247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72665"/>
            <a:ext cx="8413750" cy="537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8745" algn="just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Examine the </a:t>
            </a:r>
            <a:r>
              <a:rPr sz="3200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in read_config to </a:t>
            </a:r>
            <a:r>
              <a:rPr sz="3200" spc="-10" dirty="0">
                <a:latin typeface="Arial"/>
                <a:cs typeface="Arial"/>
              </a:rPr>
              <a:t>determine  </a:t>
            </a:r>
            <a:r>
              <a:rPr sz="3200" spc="-5" dirty="0">
                <a:latin typeface="Arial"/>
                <a:cs typeface="Arial"/>
              </a:rPr>
              <a:t>where the </a:t>
            </a:r>
            <a:r>
              <a:rPr sz="3200" spc="-20" dirty="0">
                <a:latin typeface="Arial"/>
                <a:cs typeface="Arial"/>
              </a:rPr>
              <a:t>buffer </a:t>
            </a:r>
            <a:r>
              <a:rPr sz="3200" spc="-5" dirty="0">
                <a:latin typeface="Arial"/>
                <a:cs typeface="Arial"/>
              </a:rPr>
              <a:t>exploit </a:t>
            </a:r>
            <a:r>
              <a:rPr sz="3200" dirty="0">
                <a:latin typeface="Arial"/>
                <a:cs typeface="Arial"/>
              </a:rPr>
              <a:t>occurs, </a:t>
            </a:r>
            <a:r>
              <a:rPr sz="3200" spc="-5" dirty="0">
                <a:latin typeface="Arial"/>
                <a:cs typeface="Arial"/>
              </a:rPr>
              <a:t>how to exploit  it, and where the </a:t>
            </a:r>
            <a:r>
              <a:rPr sz="3200" spc="-15" dirty="0">
                <a:latin typeface="Arial"/>
                <a:cs typeface="Arial"/>
              </a:rPr>
              <a:t>buffer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3400"/>
              </a:lnSpc>
              <a:spcBef>
                <a:spcPts val="1345"/>
              </a:spcBef>
            </a:pPr>
            <a:r>
              <a:rPr sz="3200" spc="-5" dirty="0">
                <a:latin typeface="Arial"/>
                <a:cs typeface="Arial"/>
              </a:rPr>
              <a:t>Examine the assembly and run the code </a:t>
            </a:r>
            <a:r>
              <a:rPr sz="3200" spc="-10" dirty="0">
                <a:latin typeface="Arial"/>
                <a:cs typeface="Arial"/>
              </a:rPr>
              <a:t>under  </a:t>
            </a:r>
            <a:r>
              <a:rPr sz="3200" spc="-5" dirty="0">
                <a:latin typeface="Arial"/>
                <a:cs typeface="Arial"/>
              </a:rPr>
              <a:t>gdb to </a:t>
            </a:r>
            <a:r>
              <a:rPr sz="3200" spc="-10" dirty="0">
                <a:latin typeface="Arial"/>
                <a:cs typeface="Arial"/>
              </a:rPr>
              <a:t>determine </a:t>
            </a:r>
            <a:r>
              <a:rPr sz="3200" spc="-5" dirty="0">
                <a:latin typeface="Arial"/>
                <a:cs typeface="Arial"/>
              </a:rPr>
              <a:t>the address of the </a:t>
            </a:r>
            <a:r>
              <a:rPr sz="3200" spc="-15" dirty="0">
                <a:latin typeface="Arial"/>
                <a:cs typeface="Arial"/>
              </a:rPr>
              <a:t>buffer </a:t>
            </a:r>
            <a:r>
              <a:rPr sz="3200" spc="-5" dirty="0">
                <a:latin typeface="Arial"/>
                <a:cs typeface="Arial"/>
              </a:rPr>
              <a:t>and  the address of the return address (AKA the  </a:t>
            </a:r>
            <a:r>
              <a:rPr sz="3200" spc="-15" dirty="0">
                <a:latin typeface="Arial"/>
                <a:cs typeface="Arial"/>
              </a:rPr>
              <a:t>difference </a:t>
            </a:r>
            <a:r>
              <a:rPr sz="3200" spc="-5" dirty="0">
                <a:latin typeface="Arial"/>
                <a:cs typeface="Arial"/>
              </a:rPr>
              <a:t>between the </a:t>
            </a:r>
            <a:r>
              <a:rPr sz="3200" spc="-10" dirty="0">
                <a:latin typeface="Arial"/>
                <a:cs typeface="Arial"/>
              </a:rPr>
              <a:t>beginning </a:t>
            </a:r>
            <a:r>
              <a:rPr sz="3200" spc="-5" dirty="0">
                <a:latin typeface="Arial"/>
                <a:cs typeface="Arial"/>
              </a:rPr>
              <a:t>of the </a:t>
            </a:r>
            <a:r>
              <a:rPr sz="3200" spc="-20" dirty="0">
                <a:latin typeface="Arial"/>
                <a:cs typeface="Arial"/>
              </a:rPr>
              <a:t>buffer  </a:t>
            </a:r>
            <a:r>
              <a:rPr sz="3200" spc="-5" dirty="0">
                <a:latin typeface="Arial"/>
                <a:cs typeface="Arial"/>
              </a:rPr>
              <a:t>and the return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address).</a:t>
            </a:r>
            <a:endParaRPr sz="3200">
              <a:latin typeface="Arial"/>
              <a:cs typeface="Arial"/>
            </a:endParaRPr>
          </a:p>
          <a:p>
            <a:pPr marL="12700" marR="157480" algn="just">
              <a:lnSpc>
                <a:spcPts val="3590"/>
              </a:lnSpc>
              <a:spcBef>
                <a:spcPts val="1485"/>
              </a:spcBef>
            </a:pPr>
            <a:r>
              <a:rPr sz="3200" spc="-5" dirty="0">
                <a:latin typeface="Arial"/>
                <a:cs typeface="Arial"/>
              </a:rPr>
              <a:t>Produce assembly bytecode </a:t>
            </a:r>
            <a:r>
              <a:rPr sz="3200" spc="-10" dirty="0">
                <a:latin typeface="Arial"/>
                <a:cs typeface="Arial"/>
              </a:rPr>
              <a:t>that </a:t>
            </a:r>
            <a:r>
              <a:rPr sz="3200" spc="-5" dirty="0">
                <a:latin typeface="Arial"/>
                <a:cs typeface="Arial"/>
              </a:rPr>
              <a:t>corresponds  to an attack string that will work when injected  into the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buffer.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487680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ASLR/Stack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randomization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67740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6270" rIns="0" bIns="0" rtlCol="0">
            <a:spAutoFit/>
          </a:bodyPr>
          <a:lstStyle/>
          <a:p>
            <a:pPr marL="794385">
              <a:lnSpc>
                <a:spcPct val="100000"/>
              </a:lnSpc>
            </a:pPr>
            <a:r>
              <a:rPr sz="2800" spc="-5" dirty="0"/>
              <a:t>This means that the stack addresses will</a:t>
            </a:r>
            <a:r>
              <a:rPr sz="2800" spc="45" dirty="0"/>
              <a:t> </a:t>
            </a:r>
            <a:r>
              <a:rPr sz="2800" spc="-5" dirty="0"/>
              <a:t>change.</a:t>
            </a:r>
            <a:endParaRPr sz="2800"/>
          </a:p>
          <a:p>
            <a:pPr marL="794385" marR="5080">
              <a:lnSpc>
                <a:spcPts val="3110"/>
              </a:lnSpc>
              <a:spcBef>
                <a:spcPts val="1200"/>
              </a:spcBef>
            </a:pPr>
            <a:r>
              <a:rPr sz="2800" spc="-20" dirty="0"/>
              <a:t>However... </a:t>
            </a:r>
            <a:r>
              <a:rPr sz="2800" spc="-5" dirty="0"/>
              <a:t>the relative distances between variables  and pointers will remain the same, it's just </a:t>
            </a:r>
            <a:r>
              <a:rPr sz="2800" dirty="0"/>
              <a:t>that </a:t>
            </a:r>
            <a:r>
              <a:rPr sz="2800" spc="-10" dirty="0"/>
              <a:t>the  </a:t>
            </a:r>
            <a:r>
              <a:rPr sz="2800" spc="-5" dirty="0"/>
              <a:t>base </a:t>
            </a:r>
            <a:r>
              <a:rPr sz="2800" spc="-10" dirty="0"/>
              <a:t>offset </a:t>
            </a:r>
            <a:r>
              <a:rPr sz="2800" spc="-5" dirty="0"/>
              <a:t>of the </a:t>
            </a:r>
            <a:r>
              <a:rPr sz="2800" dirty="0"/>
              <a:t>stack </a:t>
            </a:r>
            <a:r>
              <a:rPr sz="2800" spc="-5" dirty="0"/>
              <a:t>will be </a:t>
            </a:r>
            <a:r>
              <a:rPr sz="2800" spc="-10" dirty="0"/>
              <a:t>different. </a:t>
            </a:r>
            <a:r>
              <a:rPr sz="2800" spc="-5" dirty="0"/>
              <a:t>Use this </a:t>
            </a:r>
            <a:r>
              <a:rPr sz="2800" dirty="0"/>
              <a:t>to  your</a:t>
            </a:r>
            <a:r>
              <a:rPr sz="2800" spc="-90" dirty="0"/>
              <a:t> </a:t>
            </a:r>
            <a:r>
              <a:rPr sz="2800" spc="-5" dirty="0"/>
              <a:t>advantage.</a:t>
            </a:r>
            <a:endParaRPr sz="2800"/>
          </a:p>
          <a:p>
            <a:pPr marL="794385" marR="88900">
              <a:lnSpc>
                <a:spcPts val="3110"/>
              </a:lnSpc>
              <a:spcBef>
                <a:spcPts val="1130"/>
              </a:spcBef>
            </a:pPr>
            <a:r>
              <a:rPr sz="2800" spc="-10" dirty="0"/>
              <a:t>For </a:t>
            </a:r>
            <a:r>
              <a:rPr sz="2800" spc="-5" dirty="0"/>
              <a:t>example, </a:t>
            </a:r>
            <a:r>
              <a:rPr sz="2800" dirty="0"/>
              <a:t>say a </a:t>
            </a:r>
            <a:r>
              <a:rPr sz="2800" spc="-10" dirty="0"/>
              <a:t>buffer </a:t>
            </a:r>
            <a:r>
              <a:rPr sz="2800" spc="-5" dirty="0"/>
              <a:t>buf </a:t>
            </a:r>
            <a:r>
              <a:rPr sz="2800" dirty="0"/>
              <a:t>is </a:t>
            </a:r>
            <a:r>
              <a:rPr sz="2800" spc="-5" dirty="0"/>
              <a:t>located at address  0x100 while the return address </a:t>
            </a:r>
            <a:r>
              <a:rPr sz="2800" dirty="0"/>
              <a:t>is </a:t>
            </a:r>
            <a:r>
              <a:rPr sz="2800" spc="-5" dirty="0"/>
              <a:t>located at </a:t>
            </a:r>
            <a:r>
              <a:rPr sz="2800" spc="-40" dirty="0"/>
              <a:t>0x110.  </a:t>
            </a:r>
            <a:r>
              <a:rPr sz="2800" dirty="0"/>
              <a:t>If </a:t>
            </a:r>
            <a:r>
              <a:rPr sz="2800" spc="-5" dirty="0"/>
              <a:t>the </a:t>
            </a:r>
            <a:r>
              <a:rPr sz="2800" dirty="0"/>
              <a:t>stack </a:t>
            </a:r>
            <a:r>
              <a:rPr sz="2800" spc="-5" dirty="0"/>
              <a:t>is randomized </a:t>
            </a:r>
            <a:r>
              <a:rPr sz="2800" dirty="0"/>
              <a:t>so </a:t>
            </a:r>
            <a:r>
              <a:rPr sz="2800" spc="-5" dirty="0"/>
              <a:t>that buf is at 0x135,  then the return address will be located at</a:t>
            </a:r>
            <a:r>
              <a:rPr sz="2800" spc="40" dirty="0"/>
              <a:t> </a:t>
            </a:r>
            <a:r>
              <a:rPr sz="2800" spc="-5" dirty="0"/>
              <a:t>0x145.</a:t>
            </a:r>
            <a:endParaRPr sz="2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31009"/>
            <a:ext cx="8624570" cy="313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comment on stack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randomization:</a:t>
            </a:r>
            <a:endParaRPr sz="3200">
              <a:latin typeface="Arial"/>
              <a:cs typeface="Arial"/>
            </a:endParaRPr>
          </a:p>
          <a:p>
            <a:pPr marL="12700" marR="33020" algn="just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By </a:t>
            </a:r>
            <a:r>
              <a:rPr sz="3200" spc="-10" dirty="0">
                <a:latin typeface="Arial"/>
                <a:cs typeface="Arial"/>
              </a:rPr>
              <a:t>default, </a:t>
            </a:r>
            <a:r>
              <a:rPr sz="3200" spc="-5" dirty="0">
                <a:latin typeface="Arial"/>
                <a:cs typeface="Arial"/>
              </a:rPr>
              <a:t>gdb disables stack </a:t>
            </a:r>
            <a:r>
              <a:rPr sz="3200" spc="-10" dirty="0">
                <a:latin typeface="Arial"/>
                <a:cs typeface="Arial"/>
              </a:rPr>
              <a:t>randomization </a:t>
            </a:r>
            <a:r>
              <a:rPr sz="3200" dirty="0">
                <a:latin typeface="Arial"/>
                <a:cs typeface="Arial"/>
              </a:rPr>
              <a:t>so  </a:t>
            </a:r>
            <a:r>
              <a:rPr sz="3200" spc="-5" dirty="0">
                <a:latin typeface="Arial"/>
                <a:cs typeface="Arial"/>
              </a:rPr>
              <a:t>an exploit that </a:t>
            </a:r>
            <a:r>
              <a:rPr sz="3200" dirty="0">
                <a:latin typeface="Arial"/>
                <a:cs typeface="Arial"/>
              </a:rPr>
              <a:t>works </a:t>
            </a:r>
            <a:r>
              <a:rPr sz="3200" spc="-5" dirty="0">
                <a:latin typeface="Arial"/>
                <a:cs typeface="Arial"/>
              </a:rPr>
              <a:t>in gdb may not work out in  the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wilderness.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ts val="3590"/>
              </a:lnSpc>
              <a:spcBef>
                <a:spcPts val="1410"/>
              </a:spcBef>
            </a:pPr>
            <a:r>
              <a:rPr sz="3200" spc="-105" dirty="0">
                <a:latin typeface="Arial"/>
                <a:cs typeface="Arial"/>
              </a:rPr>
              <a:t>You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turn on stack randomization in gdb with  the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following: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505332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559180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5089" y="5006340"/>
            <a:ext cx="7607934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disable-randomization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off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-50" dirty="0">
                <a:latin typeface="Arial"/>
                <a:cs typeface="Arial"/>
              </a:rPr>
              <a:t>You're </a:t>
            </a:r>
            <a:r>
              <a:rPr sz="2800" spc="-5" dirty="0">
                <a:latin typeface="Arial"/>
                <a:cs typeface="Arial"/>
              </a:rPr>
              <a:t>turning </a:t>
            </a:r>
            <a:r>
              <a:rPr sz="2800" spc="-20" dirty="0">
                <a:latin typeface="Arial"/>
                <a:cs typeface="Arial"/>
              </a:rPr>
              <a:t>off </a:t>
            </a:r>
            <a:r>
              <a:rPr sz="2800" spc="-5" dirty="0">
                <a:latin typeface="Arial"/>
                <a:cs typeface="Arial"/>
              </a:rPr>
              <a:t>the disabling of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randomization.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2279"/>
            <a:ext cx="99186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NX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35457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68172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5074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2247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7730" rIns="0" bIns="0" rtlCol="0">
            <a:spAutoFit/>
          </a:bodyPr>
          <a:lstStyle/>
          <a:p>
            <a:pPr marL="794385" marR="207645">
              <a:lnSpc>
                <a:spcPct val="93100"/>
              </a:lnSpc>
            </a:pPr>
            <a:r>
              <a:rPr sz="2600" dirty="0"/>
              <a:t>Remember </a:t>
            </a:r>
            <a:r>
              <a:rPr sz="2600" spc="-5" dirty="0"/>
              <a:t>from </a:t>
            </a:r>
            <a:r>
              <a:rPr sz="2600" dirty="0"/>
              <a:t>class, </a:t>
            </a:r>
            <a:r>
              <a:rPr sz="2600" spc="-5" dirty="0"/>
              <a:t>typically </a:t>
            </a:r>
            <a:r>
              <a:rPr sz="2600" spc="5" dirty="0"/>
              <a:t>you </a:t>
            </a:r>
            <a:r>
              <a:rPr sz="2600" dirty="0"/>
              <a:t>can </a:t>
            </a:r>
            <a:r>
              <a:rPr sz="2600" spc="-5" dirty="0"/>
              <a:t>read/write to  the </a:t>
            </a:r>
            <a:r>
              <a:rPr sz="2600" dirty="0"/>
              <a:t>stack and read/execute </a:t>
            </a:r>
            <a:r>
              <a:rPr sz="2600" spc="-5" dirty="0"/>
              <a:t>the </a:t>
            </a:r>
            <a:r>
              <a:rPr sz="2600" dirty="0"/>
              <a:t>text segment. That  means anywhere </a:t>
            </a:r>
            <a:r>
              <a:rPr sz="2600" spc="-5" dirty="0"/>
              <a:t>we </a:t>
            </a:r>
            <a:r>
              <a:rPr sz="2600" dirty="0"/>
              <a:t>can </a:t>
            </a:r>
            <a:r>
              <a:rPr sz="2600" spc="-5" dirty="0"/>
              <a:t>write, </a:t>
            </a:r>
            <a:r>
              <a:rPr sz="2600" spc="5" dirty="0"/>
              <a:t>we </a:t>
            </a:r>
            <a:r>
              <a:rPr sz="2600" spc="-5" dirty="0"/>
              <a:t>can't</a:t>
            </a:r>
            <a:r>
              <a:rPr sz="2600" spc="-20" dirty="0"/>
              <a:t> </a:t>
            </a:r>
            <a:r>
              <a:rPr sz="2600" dirty="0"/>
              <a:t>execute.</a:t>
            </a:r>
            <a:endParaRPr sz="2600"/>
          </a:p>
          <a:p>
            <a:pPr marL="362585" marR="5080">
              <a:lnSpc>
                <a:spcPts val="3110"/>
              </a:lnSpc>
              <a:spcBef>
                <a:spcPts val="1200"/>
              </a:spcBef>
            </a:pPr>
            <a:r>
              <a:rPr sz="2800" spc="-5" dirty="0"/>
              <a:t>As far as we </a:t>
            </a:r>
            <a:r>
              <a:rPr sz="2800" spc="-35" dirty="0"/>
              <a:t>know, </a:t>
            </a:r>
            <a:r>
              <a:rPr sz="2800" spc="-5" dirty="0"/>
              <a:t>there's no way around this one. </a:t>
            </a:r>
            <a:r>
              <a:rPr sz="2800" dirty="0"/>
              <a:t>In  </a:t>
            </a:r>
            <a:r>
              <a:rPr sz="2800" spc="-5" dirty="0"/>
              <a:t>order </a:t>
            </a:r>
            <a:r>
              <a:rPr sz="2800" dirty="0"/>
              <a:t>to turn the </a:t>
            </a:r>
            <a:r>
              <a:rPr sz="2800" spc="-5" dirty="0"/>
              <a:t>NX bit </a:t>
            </a:r>
            <a:r>
              <a:rPr sz="2800" spc="-15" dirty="0"/>
              <a:t>off,</a:t>
            </a:r>
            <a:r>
              <a:rPr sz="2800" spc="-70" dirty="0"/>
              <a:t> </a:t>
            </a:r>
            <a:r>
              <a:rPr sz="2800" spc="-5" dirty="0"/>
              <a:t>include:</a:t>
            </a:r>
            <a:endParaRPr sz="2800"/>
          </a:p>
          <a:p>
            <a:pPr marL="362585">
              <a:lnSpc>
                <a:spcPct val="100000"/>
              </a:lnSpc>
              <a:spcBef>
                <a:spcPts val="1095"/>
              </a:spcBef>
            </a:pPr>
            <a:r>
              <a:rPr sz="2800" dirty="0"/>
              <a:t>“-z </a:t>
            </a:r>
            <a:r>
              <a:rPr sz="2800" spc="-5" dirty="0"/>
              <a:t>execstack” as one of the flags when</a:t>
            </a:r>
            <a:r>
              <a:rPr sz="2800" spc="50" dirty="0"/>
              <a:t> </a:t>
            </a:r>
            <a:r>
              <a:rPr sz="2800" spc="-5" dirty="0"/>
              <a:t>compiling.</a:t>
            </a:r>
            <a:endParaRPr sz="2800"/>
          </a:p>
          <a:p>
            <a:pPr marL="362585" marR="265430">
              <a:lnSpc>
                <a:spcPts val="3110"/>
              </a:lnSpc>
              <a:spcBef>
                <a:spcPts val="1470"/>
              </a:spcBef>
            </a:pPr>
            <a:r>
              <a:rPr sz="2800" spc="-5" dirty="0"/>
              <a:t>Or use the “execstack -s thttpd-no” command </a:t>
            </a:r>
            <a:r>
              <a:rPr sz="2800" dirty="0"/>
              <a:t>to  change </a:t>
            </a:r>
            <a:r>
              <a:rPr sz="2800" spc="-5" dirty="0"/>
              <a:t>the executable thttpd-no </a:t>
            </a:r>
            <a:r>
              <a:rPr sz="2800" dirty="0"/>
              <a:t>so </a:t>
            </a:r>
            <a:r>
              <a:rPr sz="2800" spc="-5" dirty="0"/>
              <a:t>that the stack </a:t>
            </a:r>
            <a:r>
              <a:rPr sz="2800" dirty="0"/>
              <a:t>is  </a:t>
            </a:r>
            <a:r>
              <a:rPr sz="2800" spc="-5" dirty="0"/>
              <a:t>executable.</a:t>
            </a:r>
            <a:endParaRPr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758063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addition </a:t>
            </a:r>
            <a:r>
              <a:rPr sz="3200" spc="-5" dirty="0">
                <a:latin typeface="Arial"/>
                <a:cs typeface="Arial"/>
              </a:rPr>
              <a:t>to the commands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used for  PexexLab,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may also find the </a:t>
            </a:r>
            <a:r>
              <a:rPr sz="3200" spc="-10" dirty="0">
                <a:latin typeface="Arial"/>
                <a:cs typeface="Arial"/>
              </a:rPr>
              <a:t>following  </a:t>
            </a:r>
            <a:r>
              <a:rPr sz="3200" spc="-5" dirty="0">
                <a:latin typeface="Arial"/>
                <a:cs typeface="Arial"/>
              </a:rPr>
              <a:t>instructions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useful: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32740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865879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8130" rIns="0" bIns="0" rtlCol="0">
            <a:spAutoFit/>
          </a:bodyPr>
          <a:lstStyle/>
          <a:p>
            <a:pPr marL="794385">
              <a:lnSpc>
                <a:spcPct val="100000"/>
              </a:lnSpc>
            </a:pPr>
            <a:r>
              <a:rPr sz="2800" dirty="0"/>
              <a:t>p </a:t>
            </a:r>
            <a:r>
              <a:rPr sz="2800" spc="-5" dirty="0"/>
              <a:t>&lt;var_name&gt; (print the</a:t>
            </a:r>
            <a:r>
              <a:rPr sz="2800" spc="-20" dirty="0"/>
              <a:t> </a:t>
            </a:r>
            <a:r>
              <a:rPr sz="2800" spc="-5" dirty="0"/>
              <a:t>variable)</a:t>
            </a:r>
            <a:endParaRPr sz="2800"/>
          </a:p>
          <a:p>
            <a:pPr marL="794385">
              <a:lnSpc>
                <a:spcPct val="100000"/>
              </a:lnSpc>
              <a:spcBef>
                <a:spcPts val="880"/>
              </a:spcBef>
            </a:pPr>
            <a:r>
              <a:rPr sz="2800" dirty="0"/>
              <a:t>p </a:t>
            </a:r>
            <a:r>
              <a:rPr sz="2800" spc="-5" dirty="0"/>
              <a:t>&amp;&lt;var_name&gt; (print the address of the</a:t>
            </a:r>
            <a:r>
              <a:rPr sz="2800" spc="20" dirty="0"/>
              <a:t> </a:t>
            </a:r>
            <a:r>
              <a:rPr sz="2800" spc="-5" dirty="0"/>
              <a:t>variable)</a:t>
            </a:r>
            <a:endParaRPr sz="2800"/>
          </a:p>
          <a:p>
            <a:pPr marL="794385" marR="5080">
              <a:lnSpc>
                <a:spcPts val="3110"/>
              </a:lnSpc>
              <a:spcBef>
                <a:spcPts val="1200"/>
              </a:spcBef>
            </a:pPr>
            <a:r>
              <a:rPr sz="2800" dirty="0"/>
              <a:t>p </a:t>
            </a:r>
            <a:r>
              <a:rPr sz="2800" spc="-5" dirty="0"/>
              <a:t>will sometimes return &lt;optimized_out&gt; </a:t>
            </a:r>
            <a:r>
              <a:rPr sz="2800" dirty="0"/>
              <a:t>in </a:t>
            </a:r>
            <a:r>
              <a:rPr sz="2800" spc="-5" dirty="0"/>
              <a:t>which  </a:t>
            </a:r>
            <a:r>
              <a:rPr sz="2800" dirty="0"/>
              <a:t>case </a:t>
            </a:r>
            <a:r>
              <a:rPr sz="2800" spc="-5" dirty="0"/>
              <a:t>there </a:t>
            </a:r>
            <a:r>
              <a:rPr sz="2800" dirty="0"/>
              <a:t>is </a:t>
            </a:r>
            <a:r>
              <a:rPr sz="2800" spc="-5" dirty="0"/>
              <a:t>no address/value that corresponds </a:t>
            </a:r>
            <a:r>
              <a:rPr sz="2800" dirty="0"/>
              <a:t>to  </a:t>
            </a:r>
            <a:r>
              <a:rPr sz="2800" spc="-5" dirty="0"/>
              <a:t>the variable at the</a:t>
            </a:r>
            <a:r>
              <a:rPr sz="2800" spc="-20" dirty="0"/>
              <a:t> </a:t>
            </a:r>
            <a:r>
              <a:rPr sz="2800" spc="-5" dirty="0"/>
              <a:t>moment.</a:t>
            </a:r>
            <a:endParaRPr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865251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25" dirty="0">
                <a:latin typeface="Arial"/>
                <a:cs typeface="Arial"/>
              </a:rPr>
              <a:t>Unfortunately,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file </a:t>
            </a:r>
            <a:r>
              <a:rPr sz="3200" spc="-5" dirty="0">
                <a:latin typeface="Arial"/>
                <a:cs typeface="Arial"/>
              </a:rPr>
              <a:t>that is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sequence of written  hexadecimal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bytes: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14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823209"/>
            <a:ext cx="304990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“78 A1 90 90 90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...”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5039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050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72336" rIns="0" bIns="0" rtlCol="0">
            <a:spAutoFit/>
          </a:bodyPr>
          <a:lstStyle/>
          <a:p>
            <a:pPr marL="362585" marR="5080">
              <a:lnSpc>
                <a:spcPts val="3590"/>
              </a:lnSpc>
            </a:pPr>
            <a:r>
              <a:rPr spc="-5" dirty="0"/>
              <a:t>...will be read by fgets as </a:t>
            </a:r>
            <a:r>
              <a:rPr dirty="0"/>
              <a:t>a </a:t>
            </a:r>
            <a:r>
              <a:rPr spc="-5" dirty="0"/>
              <a:t>sequence of  characters </a:t>
            </a:r>
            <a:r>
              <a:rPr spc="-10" dirty="0"/>
              <a:t>{'7', '8', </a:t>
            </a:r>
            <a:r>
              <a:rPr dirty="0"/>
              <a:t>' </a:t>
            </a:r>
            <a:r>
              <a:rPr spc="-5" dirty="0"/>
              <a:t>', </a:t>
            </a:r>
            <a:r>
              <a:rPr spc="-10" dirty="0"/>
              <a:t>...}, </a:t>
            </a:r>
            <a:r>
              <a:rPr spc="-5" dirty="0"/>
              <a:t>when in fact you'd like  these to be interpreted as hex</a:t>
            </a:r>
            <a:r>
              <a:rPr spc="-90" dirty="0"/>
              <a:t> </a:t>
            </a:r>
            <a:r>
              <a:rPr spc="-5" dirty="0"/>
              <a:t>bytes.</a:t>
            </a:r>
          </a:p>
          <a:p>
            <a:pPr marL="362585" marR="94615">
              <a:lnSpc>
                <a:spcPts val="3590"/>
              </a:lnSpc>
              <a:spcBef>
                <a:spcPts val="1410"/>
              </a:spcBef>
            </a:pPr>
            <a:r>
              <a:rPr spc="-5" dirty="0"/>
              <a:t>The following are </a:t>
            </a:r>
            <a:r>
              <a:rPr dirty="0"/>
              <a:t>a </a:t>
            </a:r>
            <a:r>
              <a:rPr spc="-10" dirty="0"/>
              <a:t>few </a:t>
            </a:r>
            <a:r>
              <a:rPr spc="-5" dirty="0"/>
              <a:t>tools that will </a:t>
            </a:r>
            <a:r>
              <a:rPr spc="-10" dirty="0"/>
              <a:t>allow </a:t>
            </a:r>
            <a:r>
              <a:rPr spc="-5" dirty="0"/>
              <a:t>you  to do</a:t>
            </a:r>
            <a:r>
              <a:rPr spc="-100" dirty="0"/>
              <a:t> </a:t>
            </a:r>
            <a:r>
              <a:rPr spc="-5" dirty="0"/>
              <a:t>this.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78" y="318560"/>
            <a:ext cx="7945260" cy="869654"/>
          </a:xfrm>
          <a:prstGeom prst="rect">
            <a:avLst/>
          </a:prstGeom>
        </p:spPr>
        <p:txBody>
          <a:bodyPr vert="horz" wrap="square" lIns="0" tIns="191528" rIns="0" bIns="0" rtlCol="0">
            <a:spAutoFit/>
          </a:bodyPr>
          <a:lstStyle/>
          <a:p>
            <a:pPr marL="1563874"/>
            <a:r>
              <a:rPr spc="-5" dirty="0"/>
              <a:t>(Compiler)</a:t>
            </a:r>
            <a:r>
              <a:rPr spc="-4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473" y="1524301"/>
            <a:ext cx="134450" cy="161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049" spc="220" dirty="0">
                <a:latin typeface="Calibri"/>
                <a:cs typeface="Calibri"/>
              </a:rPr>
              <a:t>●</a:t>
            </a:r>
            <a:endParaRPr sz="104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914" y="1441156"/>
            <a:ext cx="8418374" cy="1029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3">
              <a:lnSpc>
                <a:spcPct val="92900"/>
              </a:lnSpc>
            </a:pPr>
            <a:r>
              <a:rPr sz="2397" dirty="0">
                <a:latin typeface="Arial"/>
                <a:cs typeface="Arial"/>
              </a:rPr>
              <a:t>In a </a:t>
            </a:r>
            <a:r>
              <a:rPr sz="2397" spc="-5" dirty="0">
                <a:latin typeface="Arial"/>
                <a:cs typeface="Arial"/>
              </a:rPr>
              <a:t>real </a:t>
            </a:r>
            <a:r>
              <a:rPr sz="2397" dirty="0">
                <a:latin typeface="Arial"/>
                <a:cs typeface="Arial"/>
              </a:rPr>
              <a:t>system, </a:t>
            </a:r>
            <a:r>
              <a:rPr sz="2397" spc="-5" dirty="0">
                <a:latin typeface="Arial"/>
                <a:cs typeface="Arial"/>
              </a:rPr>
              <a:t>it is </a:t>
            </a:r>
            <a:r>
              <a:rPr sz="2397" spc="-10" dirty="0">
                <a:latin typeface="Arial"/>
                <a:cs typeface="Arial"/>
              </a:rPr>
              <a:t>likely </a:t>
            </a:r>
            <a:r>
              <a:rPr sz="2397" spc="-5" dirty="0">
                <a:latin typeface="Arial"/>
                <a:cs typeface="Arial"/>
              </a:rPr>
              <a:t>that your program will be split into  modules. Let's split </a:t>
            </a:r>
            <a:r>
              <a:rPr sz="2397" dirty="0">
                <a:latin typeface="Arial"/>
                <a:cs typeface="Arial"/>
              </a:rPr>
              <a:t>test.c </a:t>
            </a:r>
            <a:r>
              <a:rPr sz="2397" spc="-5" dirty="0">
                <a:latin typeface="Arial"/>
                <a:cs typeface="Arial"/>
              </a:rPr>
              <a:t>up </a:t>
            </a:r>
            <a:r>
              <a:rPr sz="2397" spc="-10" dirty="0">
                <a:latin typeface="Arial"/>
                <a:cs typeface="Arial"/>
              </a:rPr>
              <a:t>now </a:t>
            </a:r>
            <a:r>
              <a:rPr sz="2397" spc="-5" dirty="0">
                <a:latin typeface="Arial"/>
                <a:cs typeface="Arial"/>
              </a:rPr>
              <a:t>we have </a:t>
            </a:r>
            <a:r>
              <a:rPr sz="2397" dirty="0">
                <a:latin typeface="Arial"/>
                <a:cs typeface="Arial"/>
              </a:rPr>
              <a:t>test.c, </a:t>
            </a:r>
            <a:r>
              <a:rPr sz="2397" spc="-20" dirty="0">
                <a:latin typeface="Arial"/>
                <a:cs typeface="Arial"/>
              </a:rPr>
              <a:t>helper.c, </a:t>
            </a:r>
            <a:r>
              <a:rPr sz="2397" spc="-10" dirty="0">
                <a:latin typeface="Arial"/>
                <a:cs typeface="Arial"/>
              </a:rPr>
              <a:t>and  </a:t>
            </a:r>
            <a:r>
              <a:rPr sz="2397" spc="-5" dirty="0">
                <a:latin typeface="Arial"/>
                <a:cs typeface="Arial"/>
              </a:rPr>
              <a:t>struct_s.h</a:t>
            </a:r>
            <a:endParaRPr sz="239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60" y="2583416"/>
            <a:ext cx="2776529" cy="714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>
              <a:lnSpc>
                <a:spcPts val="2771"/>
              </a:lnSpc>
            </a:pPr>
            <a:r>
              <a:rPr sz="2397" b="1" spc="-5" dirty="0">
                <a:latin typeface="Arial"/>
                <a:cs typeface="Arial"/>
              </a:rPr>
              <a:t>test.c: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771"/>
              </a:lnSpc>
            </a:pPr>
            <a:r>
              <a:rPr sz="2397" spc="-10" dirty="0">
                <a:latin typeface="Arial"/>
                <a:cs typeface="Arial"/>
              </a:rPr>
              <a:t>#include</a:t>
            </a:r>
            <a:r>
              <a:rPr sz="2397" spc="-35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"struct_s.h"</a:t>
            </a:r>
            <a:endParaRPr sz="239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060" y="3600674"/>
            <a:ext cx="2968057" cy="375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2397" spc="-5" dirty="0">
                <a:latin typeface="Arial"/>
                <a:cs typeface="Arial"/>
              </a:rPr>
              <a:t>int S_len(struct </a:t>
            </a:r>
            <a:r>
              <a:rPr sz="2397" dirty="0">
                <a:latin typeface="Arial"/>
                <a:cs typeface="Arial"/>
              </a:rPr>
              <a:t>S *</a:t>
            </a:r>
            <a:r>
              <a:rPr sz="2397" spc="-70" dirty="0">
                <a:latin typeface="Arial"/>
                <a:cs typeface="Arial"/>
              </a:rPr>
              <a:t> </a:t>
            </a:r>
            <a:r>
              <a:rPr sz="2397" dirty="0">
                <a:latin typeface="Arial"/>
                <a:cs typeface="Arial"/>
              </a:rPr>
              <a:t>s);</a:t>
            </a:r>
            <a:endParaRPr sz="239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060" y="4279268"/>
            <a:ext cx="4053808" cy="3137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>
              <a:lnSpc>
                <a:spcPts val="2776"/>
              </a:lnSpc>
            </a:pPr>
            <a:r>
              <a:rPr sz="2397" spc="-5" dirty="0">
                <a:latin typeface="Arial"/>
                <a:cs typeface="Arial"/>
              </a:rPr>
              <a:t>int addvec3(struct </a:t>
            </a:r>
            <a:r>
              <a:rPr sz="2397" dirty="0">
                <a:latin typeface="Arial"/>
                <a:cs typeface="Arial"/>
              </a:rPr>
              <a:t>S</a:t>
            </a:r>
            <a:r>
              <a:rPr sz="2397" spc="-65" dirty="0">
                <a:latin typeface="Arial"/>
                <a:cs typeface="Arial"/>
              </a:rPr>
              <a:t> </a:t>
            </a:r>
            <a:r>
              <a:rPr sz="2397" dirty="0">
                <a:latin typeface="Arial"/>
                <a:cs typeface="Arial"/>
              </a:rPr>
              <a:t>*s)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672"/>
              </a:lnSpc>
            </a:pPr>
            <a:r>
              <a:rPr sz="2397" dirty="0">
                <a:latin typeface="Arial"/>
                <a:cs typeface="Arial"/>
              </a:rPr>
              <a:t>{</a:t>
            </a:r>
            <a:endParaRPr sz="2397">
              <a:latin typeface="Arial"/>
              <a:cs typeface="Arial"/>
            </a:endParaRPr>
          </a:p>
          <a:p>
            <a:pPr marL="183911">
              <a:lnSpc>
                <a:spcPts val="2672"/>
              </a:lnSpc>
            </a:pPr>
            <a:r>
              <a:rPr sz="2397" spc="-5" dirty="0">
                <a:latin typeface="Arial"/>
                <a:cs typeface="Arial"/>
              </a:rPr>
              <a:t>int sum </a:t>
            </a:r>
            <a:r>
              <a:rPr sz="2397" dirty="0">
                <a:latin typeface="Arial"/>
                <a:cs typeface="Arial"/>
              </a:rPr>
              <a:t>=</a:t>
            </a:r>
            <a:r>
              <a:rPr sz="2397" spc="-80" dirty="0">
                <a:latin typeface="Arial"/>
                <a:cs typeface="Arial"/>
              </a:rPr>
              <a:t> </a:t>
            </a:r>
            <a:r>
              <a:rPr sz="2397" dirty="0">
                <a:latin typeface="Arial"/>
                <a:cs typeface="Arial"/>
              </a:rPr>
              <a:t>0;</a:t>
            </a:r>
            <a:endParaRPr sz="2397">
              <a:latin typeface="Arial"/>
              <a:cs typeface="Arial"/>
            </a:endParaRPr>
          </a:p>
          <a:p>
            <a:pPr marL="183911">
              <a:lnSpc>
                <a:spcPts val="2677"/>
              </a:lnSpc>
            </a:pPr>
            <a:r>
              <a:rPr sz="2397" spc="-5" dirty="0">
                <a:latin typeface="Arial"/>
                <a:cs typeface="Arial"/>
              </a:rPr>
              <a:t>for(int </a:t>
            </a:r>
            <a:r>
              <a:rPr sz="2397" dirty="0">
                <a:latin typeface="Arial"/>
                <a:cs typeface="Arial"/>
              </a:rPr>
              <a:t>i = </a:t>
            </a:r>
            <a:r>
              <a:rPr sz="2397" spc="-5" dirty="0">
                <a:latin typeface="Arial"/>
                <a:cs typeface="Arial"/>
              </a:rPr>
              <a:t>0; </a:t>
            </a:r>
            <a:r>
              <a:rPr sz="2397" dirty="0">
                <a:latin typeface="Arial"/>
                <a:cs typeface="Arial"/>
              </a:rPr>
              <a:t>i &lt; </a:t>
            </a:r>
            <a:r>
              <a:rPr sz="2397" spc="-5" dirty="0">
                <a:latin typeface="Arial"/>
                <a:cs typeface="Arial"/>
              </a:rPr>
              <a:t>S_len(s);</a:t>
            </a:r>
            <a:r>
              <a:rPr sz="2397" spc="-50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i++)</a:t>
            </a:r>
            <a:endParaRPr sz="2397">
              <a:latin typeface="Arial"/>
              <a:cs typeface="Arial"/>
            </a:endParaRPr>
          </a:p>
          <a:p>
            <a:pPr marL="183911">
              <a:lnSpc>
                <a:spcPts val="2672"/>
              </a:lnSpc>
            </a:pPr>
            <a:r>
              <a:rPr sz="2397" dirty="0">
                <a:latin typeface="Arial"/>
                <a:cs typeface="Arial"/>
              </a:rPr>
              <a:t>{</a:t>
            </a:r>
            <a:endParaRPr sz="2397">
              <a:latin typeface="Arial"/>
              <a:cs typeface="Arial"/>
            </a:endParaRPr>
          </a:p>
          <a:p>
            <a:pPr marL="353869">
              <a:lnSpc>
                <a:spcPts val="2672"/>
              </a:lnSpc>
            </a:pPr>
            <a:r>
              <a:rPr sz="2397" spc="-5" dirty="0">
                <a:latin typeface="Arial"/>
                <a:cs typeface="Arial"/>
              </a:rPr>
              <a:t>sum +=</a:t>
            </a:r>
            <a:r>
              <a:rPr sz="2397" spc="-35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s-&gt;vec[i];</a:t>
            </a:r>
            <a:endParaRPr sz="2397">
              <a:latin typeface="Arial"/>
              <a:cs typeface="Arial"/>
            </a:endParaRPr>
          </a:p>
          <a:p>
            <a:pPr marL="183911">
              <a:lnSpc>
                <a:spcPts val="2672"/>
              </a:lnSpc>
            </a:pPr>
            <a:r>
              <a:rPr sz="2397" dirty="0">
                <a:latin typeface="Arial"/>
                <a:cs typeface="Arial"/>
              </a:rPr>
              <a:t>}</a:t>
            </a:r>
            <a:endParaRPr sz="2397">
              <a:latin typeface="Arial"/>
              <a:cs typeface="Arial"/>
            </a:endParaRPr>
          </a:p>
          <a:p>
            <a:pPr marL="183911">
              <a:lnSpc>
                <a:spcPts val="2672"/>
              </a:lnSpc>
            </a:pPr>
            <a:r>
              <a:rPr sz="2397" spc="-5" dirty="0">
                <a:latin typeface="Arial"/>
                <a:cs typeface="Arial"/>
              </a:rPr>
              <a:t>return</a:t>
            </a:r>
            <a:r>
              <a:rPr sz="2397" spc="-70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sum;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776"/>
              </a:lnSpc>
            </a:pPr>
            <a:r>
              <a:rPr sz="2397" dirty="0">
                <a:latin typeface="Arial"/>
                <a:cs typeface="Arial"/>
              </a:rPr>
              <a:t>}</a:t>
            </a:r>
            <a:endParaRPr sz="239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2161" y="2544096"/>
            <a:ext cx="2777163" cy="712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>
              <a:lnSpc>
                <a:spcPts val="2766"/>
              </a:lnSpc>
            </a:pPr>
            <a:r>
              <a:rPr sz="2397" b="1" spc="-20" dirty="0">
                <a:latin typeface="Arial"/>
                <a:cs typeface="Arial"/>
              </a:rPr>
              <a:t>helper.c: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766"/>
              </a:lnSpc>
            </a:pPr>
            <a:r>
              <a:rPr sz="2397" spc="-10" dirty="0">
                <a:latin typeface="Arial"/>
                <a:cs typeface="Arial"/>
              </a:rPr>
              <a:t>#include</a:t>
            </a:r>
            <a:r>
              <a:rPr sz="2397" spc="-30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"struct_s.h"</a:t>
            </a:r>
            <a:endParaRPr sz="239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2162" y="3561353"/>
            <a:ext cx="2797457" cy="1408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>
              <a:lnSpc>
                <a:spcPts val="2771"/>
              </a:lnSpc>
            </a:pPr>
            <a:r>
              <a:rPr sz="2397" spc="-5" dirty="0">
                <a:latin typeface="Arial"/>
                <a:cs typeface="Arial"/>
              </a:rPr>
              <a:t>int S_len(struct </a:t>
            </a:r>
            <a:r>
              <a:rPr sz="2397" dirty="0">
                <a:latin typeface="Arial"/>
                <a:cs typeface="Arial"/>
              </a:rPr>
              <a:t>S</a:t>
            </a:r>
            <a:r>
              <a:rPr sz="2397" spc="-65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*s)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672"/>
              </a:lnSpc>
            </a:pPr>
            <a:r>
              <a:rPr sz="2397" dirty="0">
                <a:latin typeface="Arial"/>
                <a:cs typeface="Arial"/>
              </a:rPr>
              <a:t>{</a:t>
            </a:r>
            <a:endParaRPr sz="2397">
              <a:latin typeface="Arial"/>
              <a:cs typeface="Arial"/>
            </a:endParaRPr>
          </a:p>
          <a:p>
            <a:pPr marL="182642">
              <a:lnSpc>
                <a:spcPts val="2672"/>
              </a:lnSpc>
            </a:pPr>
            <a:r>
              <a:rPr sz="2397" spc="-5" dirty="0">
                <a:latin typeface="Arial"/>
                <a:cs typeface="Arial"/>
              </a:rPr>
              <a:t>return</a:t>
            </a:r>
            <a:r>
              <a:rPr sz="2397" spc="-65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*s-&gt;len;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771"/>
              </a:lnSpc>
            </a:pPr>
            <a:r>
              <a:rPr sz="2397" dirty="0">
                <a:latin typeface="Arial"/>
                <a:cs typeface="Arial"/>
              </a:rPr>
              <a:t>}</a:t>
            </a:r>
            <a:endParaRPr sz="239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2161" y="5290184"/>
            <a:ext cx="1579793" cy="2100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>
              <a:lnSpc>
                <a:spcPts val="2766"/>
              </a:lnSpc>
            </a:pPr>
            <a:r>
              <a:rPr sz="2397" b="1" spc="-10" dirty="0">
                <a:latin typeface="Arial"/>
                <a:cs typeface="Arial"/>
              </a:rPr>
              <a:t>s</a:t>
            </a:r>
            <a:r>
              <a:rPr sz="2397" b="1" spc="5" dirty="0">
                <a:latin typeface="Arial"/>
                <a:cs typeface="Arial"/>
              </a:rPr>
              <a:t>t</a:t>
            </a:r>
            <a:r>
              <a:rPr sz="2397" b="1" spc="-10" dirty="0">
                <a:latin typeface="Arial"/>
                <a:cs typeface="Arial"/>
              </a:rPr>
              <a:t>ru</a:t>
            </a:r>
            <a:r>
              <a:rPr sz="2397" b="1" dirty="0">
                <a:latin typeface="Arial"/>
                <a:cs typeface="Arial"/>
              </a:rPr>
              <a:t>ct</a:t>
            </a:r>
            <a:r>
              <a:rPr sz="2397" b="1" spc="-10" dirty="0">
                <a:latin typeface="Arial"/>
                <a:cs typeface="Arial"/>
              </a:rPr>
              <a:t>_</a:t>
            </a:r>
            <a:r>
              <a:rPr sz="2397" b="1" dirty="0">
                <a:latin typeface="Arial"/>
                <a:cs typeface="Arial"/>
              </a:rPr>
              <a:t>s.</a:t>
            </a:r>
            <a:r>
              <a:rPr sz="2397" b="1" spc="-10" dirty="0">
                <a:latin typeface="Arial"/>
                <a:cs typeface="Arial"/>
              </a:rPr>
              <a:t>h</a:t>
            </a:r>
            <a:r>
              <a:rPr sz="2397" b="1" dirty="0">
                <a:latin typeface="Arial"/>
                <a:cs typeface="Arial"/>
              </a:rPr>
              <a:t>: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667"/>
              </a:lnSpc>
            </a:pPr>
            <a:r>
              <a:rPr sz="2397" dirty="0">
                <a:latin typeface="Arial"/>
                <a:cs typeface="Arial"/>
              </a:rPr>
              <a:t>struct</a:t>
            </a:r>
            <a:r>
              <a:rPr sz="2397" spc="-100" dirty="0">
                <a:latin typeface="Arial"/>
                <a:cs typeface="Arial"/>
              </a:rPr>
              <a:t> </a:t>
            </a:r>
            <a:r>
              <a:rPr sz="2397" dirty="0">
                <a:latin typeface="Arial"/>
                <a:cs typeface="Arial"/>
              </a:rPr>
              <a:t>S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672"/>
              </a:lnSpc>
            </a:pPr>
            <a:r>
              <a:rPr sz="2397" dirty="0">
                <a:latin typeface="Arial"/>
                <a:cs typeface="Arial"/>
              </a:rPr>
              <a:t>{</a:t>
            </a:r>
            <a:endParaRPr sz="2397">
              <a:latin typeface="Arial"/>
              <a:cs typeface="Arial"/>
            </a:endParaRPr>
          </a:p>
          <a:p>
            <a:pPr marL="182642" marR="255571" indent="-119225" algn="ctr">
              <a:lnSpc>
                <a:spcPts val="2677"/>
              </a:lnSpc>
              <a:spcBef>
                <a:spcPts val="150"/>
              </a:spcBef>
            </a:pPr>
            <a:r>
              <a:rPr sz="2397" spc="-5" dirty="0">
                <a:latin typeface="Arial"/>
                <a:cs typeface="Arial"/>
              </a:rPr>
              <a:t>int* len;  int</a:t>
            </a:r>
            <a:r>
              <a:rPr sz="2397" spc="-70" dirty="0">
                <a:latin typeface="Arial"/>
                <a:cs typeface="Arial"/>
              </a:rPr>
              <a:t> </a:t>
            </a:r>
            <a:r>
              <a:rPr sz="2397" spc="-5" dirty="0">
                <a:latin typeface="Arial"/>
                <a:cs typeface="Arial"/>
              </a:rPr>
              <a:t>vec[];</a:t>
            </a:r>
            <a:endParaRPr sz="2397">
              <a:latin typeface="Arial"/>
              <a:cs typeface="Arial"/>
            </a:endParaRPr>
          </a:p>
          <a:p>
            <a:pPr marL="12683">
              <a:lnSpc>
                <a:spcPts val="2622"/>
              </a:lnSpc>
            </a:pPr>
            <a:r>
              <a:rPr sz="2397" spc="-5" dirty="0">
                <a:latin typeface="Arial"/>
                <a:cs typeface="Arial"/>
              </a:rPr>
              <a:t>};</a:t>
            </a:r>
            <a:endParaRPr sz="239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508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77152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x</a:t>
            </a:r>
            <a:r>
              <a:rPr sz="3200" spc="5" dirty="0">
                <a:latin typeface="Arial"/>
                <a:cs typeface="Arial"/>
              </a:rPr>
              <a:t>x</a:t>
            </a:r>
            <a:r>
              <a:rPr sz="3200" spc="-5" dirty="0">
                <a:latin typeface="Arial"/>
                <a:cs typeface="Arial"/>
              </a:rPr>
              <a:t>d: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42722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550545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2254199"/>
            <a:ext cx="7383145" cy="403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66264">
              <a:lnSpc>
                <a:spcPct val="126499"/>
              </a:lnSpc>
            </a:pPr>
            <a:r>
              <a:rPr sz="2800" spc="-5" dirty="0">
                <a:latin typeface="Arial"/>
                <a:cs typeface="Arial"/>
              </a:rPr>
              <a:t>Creates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hex dump or the reverse  </a:t>
            </a:r>
            <a:r>
              <a:rPr sz="2800" dirty="0">
                <a:latin typeface="Arial"/>
                <a:cs typeface="Arial"/>
              </a:rPr>
              <a:t>xxd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text.txt</a:t>
            </a:r>
            <a:endParaRPr sz="2800">
              <a:latin typeface="Arial"/>
              <a:cs typeface="Arial"/>
            </a:endParaRPr>
          </a:p>
          <a:p>
            <a:pPr marL="12700" marR="123825">
              <a:lnSpc>
                <a:spcPts val="3110"/>
              </a:lnSpc>
              <a:spcBef>
                <a:spcPts val="1190"/>
              </a:spcBef>
            </a:pPr>
            <a:r>
              <a:rPr sz="2800" spc="-5" dirty="0">
                <a:latin typeface="Arial"/>
                <a:cs typeface="Arial"/>
              </a:rPr>
              <a:t>text.txt is an </a:t>
            </a:r>
            <a:r>
              <a:rPr sz="2800" dirty="0">
                <a:latin typeface="Arial"/>
                <a:cs typeface="Arial"/>
              </a:rPr>
              <a:t>ascii </a:t>
            </a:r>
            <a:r>
              <a:rPr sz="2800" spc="-5" dirty="0">
                <a:latin typeface="Arial"/>
                <a:cs typeface="Arial"/>
              </a:rPr>
              <a:t>character file. Will return the  hexdump </a:t>
            </a:r>
            <a:r>
              <a:rPr sz="2800" dirty="0">
                <a:latin typeface="Arial"/>
                <a:cs typeface="Arial"/>
              </a:rPr>
              <a:t>in the form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800" spc="-5" dirty="0">
                <a:latin typeface="Arial"/>
                <a:cs typeface="Arial"/>
              </a:rPr>
              <a:t>0000000: </a:t>
            </a:r>
            <a:r>
              <a:rPr sz="2800" spc="-10" dirty="0">
                <a:latin typeface="Arial"/>
                <a:cs typeface="Arial"/>
              </a:rPr>
              <a:t>ABBA CABB </a:t>
            </a:r>
            <a:r>
              <a:rPr sz="2800" spc="-5" dirty="0">
                <a:latin typeface="Arial"/>
                <a:cs typeface="Arial"/>
              </a:rPr>
              <a:t>0909 </a:t>
            </a:r>
            <a:r>
              <a:rPr sz="2800" spc="-10" dirty="0">
                <a:latin typeface="Arial"/>
                <a:cs typeface="Arial"/>
              </a:rPr>
              <a:t>AE09</a:t>
            </a:r>
            <a:r>
              <a:rPr sz="2800" spc="-50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800" spc="-5" dirty="0">
                <a:latin typeface="Arial"/>
                <a:cs typeface="Arial"/>
              </a:rPr>
              <a:t>0000010: </a:t>
            </a:r>
            <a:r>
              <a:rPr sz="2800" spc="-10" dirty="0">
                <a:latin typeface="Arial"/>
                <a:cs typeface="Arial"/>
              </a:rPr>
              <a:t>DEAD BEEF FEED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1190"/>
              </a:spcBef>
            </a:pPr>
            <a:r>
              <a:rPr sz="2800" dirty="0">
                <a:latin typeface="Arial"/>
                <a:cs typeface="Arial"/>
              </a:rPr>
              <a:t>xxd </a:t>
            </a:r>
            <a:r>
              <a:rPr sz="2800" spc="-5" dirty="0">
                <a:latin typeface="Arial"/>
                <a:cs typeface="Arial"/>
              </a:rPr>
              <a:t>-r hex.txt will take in </a:t>
            </a:r>
            <a:r>
              <a:rPr sz="2800" dirty="0">
                <a:latin typeface="Arial"/>
                <a:cs typeface="Arial"/>
              </a:rPr>
              <a:t>a text </a:t>
            </a:r>
            <a:r>
              <a:rPr sz="2800" spc="-5" dirty="0">
                <a:latin typeface="Arial"/>
                <a:cs typeface="Arial"/>
              </a:rPr>
              <a:t>file of the above  format and convert that </a:t>
            </a:r>
            <a:r>
              <a:rPr sz="2800" dirty="0">
                <a:latin typeface="Arial"/>
                <a:cs typeface="Arial"/>
              </a:rPr>
              <a:t>to a </a:t>
            </a:r>
            <a:r>
              <a:rPr sz="2800" spc="-5" dirty="0">
                <a:latin typeface="Arial"/>
                <a:cs typeface="Arial"/>
              </a:rPr>
              <a:t>hex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string.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62585" marR="276225">
              <a:lnSpc>
                <a:spcPts val="3590"/>
              </a:lnSpc>
            </a:pPr>
            <a:r>
              <a:rPr spc="-5" dirty="0"/>
              <a:t>When you're </a:t>
            </a:r>
            <a:r>
              <a:rPr spc="-10" dirty="0"/>
              <a:t>dealing </a:t>
            </a:r>
            <a:r>
              <a:rPr spc="-5" dirty="0"/>
              <a:t>with </a:t>
            </a:r>
            <a:r>
              <a:rPr spc="-30" dirty="0"/>
              <a:t>assembly, </a:t>
            </a:r>
            <a:r>
              <a:rPr spc="-5" dirty="0"/>
              <a:t>how  exactly </a:t>
            </a:r>
            <a:r>
              <a:rPr dirty="0"/>
              <a:t>can </a:t>
            </a:r>
            <a:r>
              <a:rPr spc="-5" dirty="0"/>
              <a:t>do </a:t>
            </a:r>
            <a:r>
              <a:rPr dirty="0"/>
              <a:t>you </a:t>
            </a:r>
            <a:r>
              <a:rPr spc="-5" dirty="0"/>
              <a:t>do </a:t>
            </a:r>
            <a:r>
              <a:rPr dirty="0"/>
              <a:t>a </a:t>
            </a:r>
            <a:r>
              <a:rPr spc="-5" dirty="0"/>
              <a:t>high level </a:t>
            </a:r>
            <a:r>
              <a:rPr spc="-10" dirty="0"/>
              <a:t>operation  </a:t>
            </a:r>
            <a:r>
              <a:rPr dirty="0"/>
              <a:t>such </a:t>
            </a:r>
            <a:r>
              <a:rPr spc="-5" dirty="0"/>
              <a:t>as </a:t>
            </a:r>
            <a:r>
              <a:rPr spc="-10" dirty="0"/>
              <a:t>deleting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file?</a:t>
            </a:r>
          </a:p>
          <a:p>
            <a:pPr marL="362585" marR="457200">
              <a:lnSpc>
                <a:spcPts val="3579"/>
              </a:lnSpc>
              <a:spcBef>
                <a:spcPts val="1425"/>
              </a:spcBef>
            </a:pPr>
            <a:r>
              <a:rPr spc="-5" dirty="0"/>
              <a:t>In fact, </a:t>
            </a:r>
            <a:r>
              <a:rPr spc="-10" dirty="0"/>
              <a:t>doing </a:t>
            </a:r>
            <a:r>
              <a:rPr dirty="0"/>
              <a:t>such a </a:t>
            </a:r>
            <a:r>
              <a:rPr spc="-10" dirty="0"/>
              <a:t>thing is </a:t>
            </a:r>
            <a:r>
              <a:rPr dirty="0"/>
              <a:t>a </a:t>
            </a:r>
            <a:r>
              <a:rPr spc="-5" dirty="0"/>
              <a:t>task that is  usually something that only the </a:t>
            </a:r>
            <a:r>
              <a:rPr dirty="0"/>
              <a:t>OS can</a:t>
            </a:r>
            <a:r>
              <a:rPr spc="-120" dirty="0"/>
              <a:t> </a:t>
            </a:r>
            <a:r>
              <a:rPr spc="-10" dirty="0"/>
              <a:t>do.</a:t>
            </a:r>
          </a:p>
          <a:p>
            <a:pPr marL="362585" marR="5080">
              <a:lnSpc>
                <a:spcPct val="93400"/>
              </a:lnSpc>
              <a:spcBef>
                <a:spcPts val="1345"/>
              </a:spcBef>
            </a:pPr>
            <a:r>
              <a:rPr spc="-5" dirty="0"/>
              <a:t>There </a:t>
            </a:r>
            <a:r>
              <a:rPr spc="-10" dirty="0"/>
              <a:t>is </a:t>
            </a:r>
            <a:r>
              <a:rPr dirty="0"/>
              <a:t>a class </a:t>
            </a:r>
            <a:r>
              <a:rPr spc="-5" dirty="0"/>
              <a:t>of low level functions </a:t>
            </a:r>
            <a:r>
              <a:rPr spc="-10" dirty="0"/>
              <a:t>that  </a:t>
            </a:r>
            <a:r>
              <a:rPr spc="-5" dirty="0"/>
              <a:t>allows user code to coerce the OS to do work  for it:</a:t>
            </a:r>
            <a:r>
              <a:rPr spc="-70" dirty="0"/>
              <a:t> </a:t>
            </a:r>
            <a:r>
              <a:rPr spc="-5" dirty="0"/>
              <a:t>syscalls.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2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pc="-5" dirty="0"/>
              <a:t>Lab 3: Smashing</a:t>
            </a:r>
            <a:r>
              <a:rPr spc="-60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68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62585" marR="5080">
              <a:lnSpc>
                <a:spcPts val="3590"/>
              </a:lnSpc>
            </a:pPr>
            <a:r>
              <a:rPr spc="-5" dirty="0"/>
              <a:t>The </a:t>
            </a:r>
            <a:r>
              <a:rPr dirty="0"/>
              <a:t>syscalls </a:t>
            </a:r>
            <a:r>
              <a:rPr spc="-5" dirty="0"/>
              <a:t>include </a:t>
            </a:r>
            <a:r>
              <a:rPr spc="-10" dirty="0"/>
              <a:t>functionality </a:t>
            </a:r>
            <a:r>
              <a:rPr spc="-5" dirty="0"/>
              <a:t>for </a:t>
            </a:r>
            <a:r>
              <a:rPr spc="-15" dirty="0"/>
              <a:t>stuff </a:t>
            </a:r>
            <a:r>
              <a:rPr spc="-5" dirty="0"/>
              <a:t>like  reading files, </a:t>
            </a:r>
            <a:r>
              <a:rPr spc="-10" dirty="0"/>
              <a:t>deleting files </a:t>
            </a:r>
            <a:r>
              <a:rPr spc="-5" dirty="0"/>
              <a:t>(under the name of  “unlink”), and</a:t>
            </a:r>
            <a:r>
              <a:rPr spc="-105" dirty="0"/>
              <a:t> </a:t>
            </a:r>
            <a:r>
              <a:rPr spc="-5" dirty="0"/>
              <a:t>etc..</a:t>
            </a:r>
          </a:p>
          <a:p>
            <a:pPr marL="362585" marR="154940">
              <a:lnSpc>
                <a:spcPct val="93400"/>
              </a:lnSpc>
              <a:spcBef>
                <a:spcPts val="1345"/>
              </a:spcBef>
            </a:pPr>
            <a:r>
              <a:rPr spc="-5" dirty="0"/>
              <a:t>In C, you would call the “unlink(const </a:t>
            </a:r>
            <a:r>
              <a:rPr dirty="0"/>
              <a:t>char *)”  </a:t>
            </a:r>
            <a:r>
              <a:rPr spc="-5" dirty="0"/>
              <a:t>function, but there is also an assembly  instruction </a:t>
            </a:r>
            <a:r>
              <a:rPr spc="-10" dirty="0"/>
              <a:t>method </a:t>
            </a:r>
            <a:r>
              <a:rPr spc="-5" dirty="0"/>
              <a:t>for performing</a:t>
            </a:r>
            <a:r>
              <a:rPr spc="-70" dirty="0"/>
              <a:t> </a:t>
            </a:r>
            <a:r>
              <a:rPr dirty="0"/>
              <a:t>syscalls.</a:t>
            </a:r>
          </a:p>
          <a:p>
            <a:pPr marL="362585">
              <a:lnSpc>
                <a:spcPct val="100000"/>
              </a:lnSpc>
              <a:spcBef>
                <a:spcPts val="1170"/>
              </a:spcBef>
            </a:pPr>
            <a:r>
              <a:rPr spc="-5" dirty="0"/>
              <a:t>Hint: </a:t>
            </a:r>
            <a:r>
              <a:rPr spc="-10" dirty="0"/>
              <a:t>google </a:t>
            </a:r>
            <a:r>
              <a:rPr dirty="0"/>
              <a:t>“x86 </a:t>
            </a:r>
            <a:r>
              <a:rPr spc="-5" dirty="0"/>
              <a:t>assembly</a:t>
            </a:r>
            <a:r>
              <a:rPr spc="-35" dirty="0"/>
              <a:t> </a:t>
            </a:r>
            <a:r>
              <a:rPr spc="-5" dirty="0"/>
              <a:t>syscall”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pc="-5" dirty="0"/>
              <a:t>Midterm </a:t>
            </a:r>
            <a:r>
              <a:rPr dirty="0"/>
              <a:t>II: </a:t>
            </a:r>
            <a:r>
              <a:rPr spc="-5" dirty="0"/>
              <a:t>The</a:t>
            </a:r>
            <a:r>
              <a:rPr spc="-125" dirty="0"/>
              <a:t> </a:t>
            </a:r>
            <a:r>
              <a:rPr spc="-5" dirty="0"/>
              <a:t>Quickening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53695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What should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10" dirty="0">
                <a:latin typeface="Arial"/>
                <a:cs typeface="Arial"/>
              </a:rPr>
              <a:t>prepare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518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pc="-5" dirty="0"/>
              <a:t>Midterm </a:t>
            </a:r>
            <a:r>
              <a:rPr dirty="0"/>
              <a:t>II: </a:t>
            </a:r>
            <a:r>
              <a:rPr spc="-5" dirty="0"/>
              <a:t>The</a:t>
            </a:r>
            <a:r>
              <a:rPr spc="-125" dirty="0"/>
              <a:t> </a:t>
            </a:r>
            <a:r>
              <a:rPr spc="-5" dirty="0"/>
              <a:t>Quickening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53695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What should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10" dirty="0">
                <a:latin typeface="Arial"/>
                <a:cs typeface="Arial"/>
              </a:rPr>
              <a:t>prepare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67279"/>
            <a:ext cx="170561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Everything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919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pc="-5" dirty="0"/>
              <a:t>Midterm </a:t>
            </a:r>
            <a:r>
              <a:rPr dirty="0"/>
              <a:t>II: </a:t>
            </a:r>
            <a:r>
              <a:rPr spc="-5" dirty="0"/>
              <a:t>The</a:t>
            </a:r>
            <a:r>
              <a:rPr spc="-125" dirty="0"/>
              <a:t> </a:t>
            </a:r>
            <a:r>
              <a:rPr spc="-5" dirty="0"/>
              <a:t>Quickening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53695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What should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10" dirty="0">
                <a:latin typeface="Arial"/>
                <a:cs typeface="Arial"/>
              </a:rPr>
              <a:t>prepare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0" y="2367279"/>
            <a:ext cx="158559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worst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047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pc="-5" dirty="0"/>
              <a:t>Midterm </a:t>
            </a:r>
            <a:r>
              <a:rPr dirty="0"/>
              <a:t>II: </a:t>
            </a:r>
            <a:r>
              <a:rPr spc="-5" dirty="0"/>
              <a:t>The</a:t>
            </a:r>
            <a:r>
              <a:rPr spc="-125" dirty="0"/>
              <a:t> </a:t>
            </a:r>
            <a:r>
              <a:rPr spc="-5" dirty="0"/>
              <a:t>Quickening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53695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What should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10" dirty="0">
                <a:latin typeface="Arial"/>
                <a:cs typeface="Arial"/>
              </a:rPr>
              <a:t>prepare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0" y="2367279"/>
            <a:ext cx="158559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0480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2905759"/>
            <a:ext cx="460565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General pieces of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advice: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358902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45237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545719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96653" rIns="0" bIns="0" rtlCol="0">
            <a:spAutoFit/>
          </a:bodyPr>
          <a:lstStyle/>
          <a:p>
            <a:pPr marL="862330" marR="5080">
              <a:lnSpc>
                <a:spcPts val="3110"/>
              </a:lnSpc>
            </a:pPr>
            <a:r>
              <a:rPr sz="2800" spc="-5" dirty="0"/>
              <a:t>Heavily emphasize what the professor has </a:t>
            </a:r>
            <a:r>
              <a:rPr sz="2800" dirty="0"/>
              <a:t>covered  </a:t>
            </a:r>
            <a:r>
              <a:rPr sz="2800" spc="-5" dirty="0"/>
              <a:t>in</a:t>
            </a:r>
            <a:r>
              <a:rPr sz="2800" spc="-95" dirty="0"/>
              <a:t> </a:t>
            </a:r>
            <a:r>
              <a:rPr sz="2800" dirty="0"/>
              <a:t>class.</a:t>
            </a:r>
            <a:endParaRPr sz="2800"/>
          </a:p>
          <a:p>
            <a:pPr marL="862330" marR="8890">
              <a:lnSpc>
                <a:spcPts val="3110"/>
              </a:lnSpc>
              <a:spcBef>
                <a:spcPts val="1130"/>
              </a:spcBef>
            </a:pPr>
            <a:r>
              <a:rPr sz="2800" spc="-5" dirty="0"/>
              <a:t>Be careful with how much </a:t>
            </a:r>
            <a:r>
              <a:rPr sz="2800" dirty="0"/>
              <a:t>value you </a:t>
            </a:r>
            <a:r>
              <a:rPr sz="2800" spc="-5" dirty="0"/>
              <a:t>attribute </a:t>
            </a:r>
            <a:r>
              <a:rPr sz="2800" dirty="0"/>
              <a:t>to </a:t>
            </a:r>
            <a:r>
              <a:rPr sz="2800" spc="-5" dirty="0"/>
              <a:t>the  book</a:t>
            </a:r>
            <a:r>
              <a:rPr sz="2800" spc="-95" dirty="0"/>
              <a:t> </a:t>
            </a:r>
            <a:r>
              <a:rPr sz="2800" dirty="0"/>
              <a:t>exercises.</a:t>
            </a:r>
            <a:endParaRPr sz="2800"/>
          </a:p>
          <a:p>
            <a:pPr marL="862330" marR="128905">
              <a:lnSpc>
                <a:spcPts val="3110"/>
              </a:lnSpc>
              <a:spcBef>
                <a:spcPts val="1140"/>
              </a:spcBef>
            </a:pPr>
            <a:r>
              <a:rPr sz="2800" spc="-10" dirty="0"/>
              <a:t>For </a:t>
            </a:r>
            <a:r>
              <a:rPr sz="2800" spc="-5" dirty="0"/>
              <a:t>one thing, the professor thinks book questions  </a:t>
            </a:r>
            <a:r>
              <a:rPr sz="2800" dirty="0"/>
              <a:t>are </a:t>
            </a:r>
            <a:r>
              <a:rPr sz="2800" spc="-5" dirty="0"/>
              <a:t>either too </a:t>
            </a:r>
            <a:r>
              <a:rPr sz="2800" spc="-45" dirty="0"/>
              <a:t>easy, </a:t>
            </a:r>
            <a:r>
              <a:rPr sz="2800" spc="-5" dirty="0"/>
              <a:t>too boring, or </a:t>
            </a:r>
            <a:r>
              <a:rPr sz="2800" dirty="0"/>
              <a:t>too</a:t>
            </a:r>
            <a:r>
              <a:rPr sz="2800" spc="50" dirty="0"/>
              <a:t> </a:t>
            </a:r>
            <a:r>
              <a:rPr sz="2800" spc="-5" dirty="0"/>
              <a:t>long.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756223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pc="-5" dirty="0"/>
              <a:t>Midterm </a:t>
            </a:r>
            <a:r>
              <a:rPr dirty="0"/>
              <a:t>II: </a:t>
            </a:r>
            <a:r>
              <a:rPr spc="-5" dirty="0"/>
              <a:t>The</a:t>
            </a:r>
            <a:r>
              <a:rPr spc="-125" dirty="0"/>
              <a:t> </a:t>
            </a:r>
            <a:r>
              <a:rPr spc="-5" dirty="0"/>
              <a:t>Quickening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460565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General pieces of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advice: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34899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2824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1903" rIns="0" bIns="0" rtlCol="0">
            <a:spAutoFit/>
          </a:bodyPr>
          <a:lstStyle/>
          <a:p>
            <a:pPr marL="862330" marR="5080">
              <a:lnSpc>
                <a:spcPts val="3110"/>
              </a:lnSpc>
            </a:pPr>
            <a:r>
              <a:rPr sz="2800" spc="-10" dirty="0"/>
              <a:t>He </a:t>
            </a:r>
            <a:r>
              <a:rPr sz="2800" spc="-5" dirty="0"/>
              <a:t>wants </a:t>
            </a:r>
            <a:r>
              <a:rPr sz="2800" spc="-10" dirty="0"/>
              <a:t>difficult </a:t>
            </a:r>
            <a:r>
              <a:rPr sz="2800" spc="-5" dirty="0"/>
              <a:t>questions </a:t>
            </a:r>
            <a:r>
              <a:rPr sz="2800" dirty="0"/>
              <a:t>that are </a:t>
            </a:r>
            <a:r>
              <a:rPr sz="2800" spc="-5" dirty="0"/>
              <a:t>short </a:t>
            </a:r>
            <a:r>
              <a:rPr sz="2800" dirty="0"/>
              <a:t>to </a:t>
            </a:r>
            <a:r>
              <a:rPr sz="2800" spc="-5" dirty="0"/>
              <a:t>answer  </a:t>
            </a:r>
            <a:r>
              <a:rPr sz="2800" dirty="0"/>
              <a:t>(if you </a:t>
            </a:r>
            <a:r>
              <a:rPr sz="2800" spc="-5" dirty="0"/>
              <a:t>know the answer). Elegant, but</a:t>
            </a:r>
            <a:r>
              <a:rPr sz="2800" spc="-10" dirty="0"/>
              <a:t> </a:t>
            </a:r>
            <a:r>
              <a:rPr sz="2800" spc="-5" dirty="0"/>
              <a:t>non-obvious.</a:t>
            </a:r>
            <a:endParaRPr sz="2800"/>
          </a:p>
          <a:p>
            <a:pPr marL="862330" marR="5080">
              <a:lnSpc>
                <a:spcPts val="3110"/>
              </a:lnSpc>
              <a:spcBef>
                <a:spcPts val="1140"/>
              </a:spcBef>
            </a:pPr>
            <a:r>
              <a:rPr sz="2800" spc="-5" dirty="0"/>
              <a:t>Approximately </a:t>
            </a:r>
            <a:r>
              <a:rPr sz="2800" dirty="0"/>
              <a:t>¾ </a:t>
            </a:r>
            <a:r>
              <a:rPr sz="2800" spc="-5" dirty="0"/>
              <a:t>of midterm </a:t>
            </a:r>
            <a:r>
              <a:rPr sz="2800" dirty="0"/>
              <a:t>II </a:t>
            </a:r>
            <a:r>
              <a:rPr sz="2800" spc="-5" dirty="0"/>
              <a:t>will be post-midterm </a:t>
            </a:r>
            <a:r>
              <a:rPr sz="2800" dirty="0"/>
              <a:t>I  </a:t>
            </a:r>
            <a:r>
              <a:rPr sz="2800" spc="-5" dirty="0"/>
              <a:t>material.</a:t>
            </a:r>
            <a:endParaRPr sz="2800"/>
          </a:p>
          <a:p>
            <a:pPr marL="862330" marR="181610">
              <a:lnSpc>
                <a:spcPts val="3110"/>
              </a:lnSpc>
              <a:spcBef>
                <a:spcPts val="1130"/>
              </a:spcBef>
            </a:pPr>
            <a:r>
              <a:rPr sz="2800" spc="-5" dirty="0"/>
              <a:t>Also, if </a:t>
            </a:r>
            <a:r>
              <a:rPr sz="2800" dirty="0"/>
              <a:t>you're </a:t>
            </a:r>
            <a:r>
              <a:rPr sz="2800" spc="-5" dirty="0"/>
              <a:t>called upon </a:t>
            </a:r>
            <a:r>
              <a:rPr sz="2800" dirty="0"/>
              <a:t>to </a:t>
            </a:r>
            <a:r>
              <a:rPr sz="2800" spc="-5" dirty="0"/>
              <a:t>write </a:t>
            </a:r>
            <a:r>
              <a:rPr sz="2800" dirty="0"/>
              <a:t>code, </a:t>
            </a:r>
            <a:r>
              <a:rPr sz="2800" spc="-5" dirty="0"/>
              <a:t>don't labor  over: semi-colons, proper includes,</a:t>
            </a:r>
            <a:r>
              <a:rPr sz="2800" spc="20" dirty="0"/>
              <a:t> </a:t>
            </a:r>
            <a:r>
              <a:rPr sz="2800" spc="-5" dirty="0"/>
              <a:t>etc.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656782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80">
              <a:lnSpc>
                <a:spcPct val="100000"/>
              </a:lnSpc>
            </a:pPr>
            <a:r>
              <a:rPr spc="-5" dirty="0"/>
              <a:t>Midterm </a:t>
            </a:r>
            <a:r>
              <a:rPr dirty="0"/>
              <a:t>II: </a:t>
            </a:r>
            <a:r>
              <a:rPr spc="-5" dirty="0"/>
              <a:t>The</a:t>
            </a:r>
            <a:r>
              <a:rPr spc="-135" dirty="0"/>
              <a:t> </a:t>
            </a:r>
            <a:r>
              <a:rPr spc="-5" dirty="0"/>
              <a:t>Reckoning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38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7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415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0507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1582267"/>
            <a:ext cx="6291580" cy="3850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500"/>
              </a:lnSpc>
            </a:pPr>
            <a:r>
              <a:rPr sz="3200" spc="-5" dirty="0">
                <a:latin typeface="Arial"/>
                <a:cs typeface="Arial"/>
              </a:rPr>
              <a:t>What was post-midterm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material?  </a:t>
            </a:r>
            <a:r>
              <a:rPr sz="3200" spc="-15" dirty="0">
                <a:latin typeface="Arial"/>
                <a:cs typeface="Arial"/>
              </a:rPr>
              <a:t>Buffer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overflow</a:t>
            </a:r>
            <a:endParaRPr sz="3200" dirty="0">
              <a:latin typeface="Arial"/>
              <a:cs typeface="Arial"/>
            </a:endParaRPr>
          </a:p>
          <a:p>
            <a:pPr marL="12700" marR="3836670">
              <a:lnSpc>
                <a:spcPct val="130200"/>
              </a:lnSpc>
            </a:pPr>
            <a:r>
              <a:rPr sz="3200" spc="-10" dirty="0">
                <a:latin typeface="Arial"/>
                <a:cs typeface="Arial"/>
              </a:rPr>
              <a:t>Floating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  </a:t>
            </a:r>
            <a:r>
              <a:rPr sz="3200" spc="-5" dirty="0">
                <a:latin typeface="Arial"/>
                <a:cs typeface="Arial"/>
              </a:rPr>
              <a:t>Optimization</a:t>
            </a:r>
            <a:endParaRPr sz="3200" dirty="0">
              <a:latin typeface="Arial"/>
              <a:cs typeface="Arial"/>
            </a:endParaRPr>
          </a:p>
          <a:p>
            <a:pPr marL="12700" marR="1149350">
              <a:lnSpc>
                <a:spcPct val="1303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Instruction Level Parallelism </a:t>
            </a:r>
            <a:r>
              <a:rPr sz="3200" spc="-5" dirty="0" err="1">
                <a:latin typeface="Arial"/>
                <a:cs typeface="Arial"/>
              </a:rPr>
              <a:t>Homeworks</a:t>
            </a:r>
            <a:r>
              <a:rPr sz="3200" spc="-5" dirty="0">
                <a:latin typeface="Arial"/>
                <a:cs typeface="Arial"/>
              </a:rPr>
              <a:t> 3/4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lab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2/3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1305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87247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72665"/>
            <a:ext cx="8636000" cy="4514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260">
              <a:lnSpc>
                <a:spcPts val="3590"/>
              </a:lnSpc>
            </a:pPr>
            <a:r>
              <a:rPr lang="en-US"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traditional program</a:t>
            </a:r>
            <a:r>
              <a:rPr lang="en-US" sz="3200" spc="-10" dirty="0">
                <a:latin typeface="Arial"/>
                <a:cs typeface="Arial"/>
              </a:rPr>
              <a:t>‘s speed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 </a:t>
            </a:r>
            <a:r>
              <a:rPr sz="3200" spc="-10" dirty="0">
                <a:latin typeface="Arial"/>
                <a:cs typeface="Arial"/>
              </a:rPr>
              <a:t>limited </a:t>
            </a:r>
            <a:r>
              <a:rPr sz="3200" spc="-5" dirty="0">
                <a:latin typeface="Arial"/>
                <a:cs typeface="Arial"/>
              </a:rPr>
              <a:t>by the </a:t>
            </a:r>
            <a:r>
              <a:rPr sz="3200" spc="-10" dirty="0">
                <a:latin typeface="Arial"/>
                <a:cs typeface="Arial"/>
              </a:rPr>
              <a:t>fact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single </a:t>
            </a:r>
            <a:r>
              <a:rPr sz="3200" spc="-10" dirty="0">
                <a:latin typeface="Arial"/>
                <a:cs typeface="Arial"/>
              </a:rPr>
              <a:t>program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single thread is expected to the entire work of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program.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to </a:t>
            </a:r>
            <a:r>
              <a:rPr sz="3200" spc="-10" dirty="0">
                <a:latin typeface="Arial"/>
                <a:cs typeface="Arial"/>
              </a:rPr>
              <a:t>iterate </a:t>
            </a:r>
            <a:r>
              <a:rPr sz="3200" spc="-5" dirty="0">
                <a:latin typeface="Arial"/>
                <a:cs typeface="Arial"/>
              </a:rPr>
              <a:t>over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length </a:t>
            </a:r>
            <a:r>
              <a:rPr sz="3200" spc="-5" dirty="0">
                <a:latin typeface="Arial"/>
                <a:cs typeface="Arial"/>
              </a:rPr>
              <a:t>100 array and  assign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value to each </a:t>
            </a:r>
            <a:r>
              <a:rPr sz="3200" spc="-10" dirty="0">
                <a:latin typeface="Arial"/>
                <a:cs typeface="Arial"/>
              </a:rPr>
              <a:t>element, there's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whole </a:t>
            </a:r>
            <a:r>
              <a:rPr sz="3200" spc="-10" dirty="0">
                <a:latin typeface="Arial"/>
                <a:cs typeface="Arial"/>
              </a:rPr>
              <a:t>lot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single thread can to do get </a:t>
            </a:r>
            <a:r>
              <a:rPr sz="3200" spc="-10" dirty="0">
                <a:latin typeface="Arial"/>
                <a:cs typeface="Arial"/>
              </a:rPr>
              <a:t>around  </a:t>
            </a:r>
            <a:r>
              <a:rPr sz="3200" spc="-5" dirty="0">
                <a:latin typeface="Arial"/>
                <a:cs typeface="Arial"/>
              </a:rPr>
              <a:t>this.</a:t>
            </a:r>
            <a:endParaRPr sz="3200" dirty="0">
              <a:latin typeface="Arial"/>
              <a:cs typeface="Arial"/>
            </a:endParaRPr>
          </a:p>
          <a:p>
            <a:pPr marL="12700" marR="381000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5" dirty="0">
                <a:latin typeface="Arial"/>
                <a:cs typeface="Arial"/>
              </a:rPr>
              <a:t>what if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processors </a:t>
            </a:r>
            <a:r>
              <a:rPr sz="3200" spc="-10" dirty="0">
                <a:latin typeface="Arial"/>
                <a:cs typeface="Arial"/>
              </a:rPr>
              <a:t>dedicated  </a:t>
            </a:r>
            <a:r>
              <a:rPr sz="3200" spc="-5" dirty="0">
                <a:latin typeface="Arial"/>
                <a:cs typeface="Arial"/>
              </a:rPr>
              <a:t>to the same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task?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45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78" y="318560"/>
            <a:ext cx="7945260" cy="869654"/>
          </a:xfrm>
          <a:prstGeom prst="rect">
            <a:avLst/>
          </a:prstGeom>
        </p:spPr>
        <p:txBody>
          <a:bodyPr vert="horz" wrap="square" lIns="0" tIns="191528" rIns="0" bIns="0" rtlCol="0">
            <a:spAutoFit/>
          </a:bodyPr>
          <a:lstStyle/>
          <a:p>
            <a:pPr marL="1563874"/>
            <a:r>
              <a:rPr spc="-5" dirty="0"/>
              <a:t>(Compiler)</a:t>
            </a:r>
            <a:r>
              <a:rPr spc="-4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686" y="1857892"/>
            <a:ext cx="152842" cy="191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248" spc="245" dirty="0">
                <a:latin typeface="Calibri"/>
                <a:cs typeface="Calibri"/>
              </a:rPr>
              <a:t>●</a:t>
            </a:r>
            <a:endParaRPr sz="124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686" y="2826950"/>
            <a:ext cx="152842" cy="191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248" spc="245" dirty="0">
                <a:latin typeface="Calibri"/>
                <a:cs typeface="Calibri"/>
              </a:rPr>
              <a:t>●</a:t>
            </a:r>
            <a:endParaRPr sz="124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686" y="4583684"/>
            <a:ext cx="152842" cy="191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248" spc="245" dirty="0">
                <a:latin typeface="Calibri"/>
                <a:cs typeface="Calibri"/>
              </a:rPr>
              <a:t>●</a:t>
            </a:r>
            <a:endParaRPr sz="124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126" y="1774430"/>
            <a:ext cx="8339733" cy="517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400798">
              <a:lnSpc>
                <a:spcPts val="3106"/>
              </a:lnSpc>
            </a:pPr>
            <a:r>
              <a:rPr sz="2796" spc="-5" dirty="0">
                <a:latin typeface="Arial"/>
                <a:cs typeface="Arial"/>
              </a:rPr>
              <a:t>Why </a:t>
            </a:r>
            <a:r>
              <a:rPr sz="2796" dirty="0">
                <a:latin typeface="Arial"/>
                <a:cs typeface="Arial"/>
              </a:rPr>
              <a:t>is </a:t>
            </a:r>
            <a:r>
              <a:rPr sz="2796" spc="-5" dirty="0">
                <a:latin typeface="Arial"/>
                <a:cs typeface="Arial"/>
              </a:rPr>
              <a:t>the compiler back </a:t>
            </a:r>
            <a:r>
              <a:rPr sz="2796" dirty="0">
                <a:latin typeface="Arial"/>
                <a:cs typeface="Arial"/>
              </a:rPr>
              <a:t>to </a:t>
            </a:r>
            <a:r>
              <a:rPr sz="2796" spc="-5" dirty="0">
                <a:latin typeface="Arial"/>
                <a:cs typeface="Arial"/>
              </a:rPr>
              <a:t>not being able </a:t>
            </a:r>
            <a:r>
              <a:rPr sz="2796" dirty="0">
                <a:latin typeface="Arial"/>
                <a:cs typeface="Arial"/>
              </a:rPr>
              <a:t>to </a:t>
            </a:r>
            <a:r>
              <a:rPr sz="2796" spc="-5" dirty="0">
                <a:latin typeface="Arial"/>
                <a:cs typeface="Arial"/>
              </a:rPr>
              <a:t>hoist  S_len(s)?</a:t>
            </a:r>
            <a:endParaRPr sz="2796">
              <a:latin typeface="Arial"/>
              <a:cs typeface="Arial"/>
            </a:endParaRPr>
          </a:p>
          <a:p>
            <a:pPr marL="12683" marR="5073">
              <a:lnSpc>
                <a:spcPts val="3106"/>
              </a:lnSpc>
              <a:spcBef>
                <a:spcPts val="1408"/>
              </a:spcBef>
            </a:pPr>
            <a:r>
              <a:rPr sz="2796" spc="-45" dirty="0">
                <a:latin typeface="Arial"/>
                <a:cs typeface="Arial"/>
              </a:rPr>
              <a:t>Now, </a:t>
            </a:r>
            <a:r>
              <a:rPr sz="2796" spc="-5" dirty="0">
                <a:latin typeface="Arial"/>
                <a:cs typeface="Arial"/>
              </a:rPr>
              <a:t>the compiler knows that it will be calling S_len  but unlike before, test.c doesn't contain the </a:t>
            </a:r>
            <a:r>
              <a:rPr sz="2796" dirty="0">
                <a:latin typeface="Arial"/>
                <a:cs typeface="Arial"/>
              </a:rPr>
              <a:t>source  code </a:t>
            </a:r>
            <a:r>
              <a:rPr sz="2796" spc="-5" dirty="0">
                <a:latin typeface="Arial"/>
                <a:cs typeface="Arial"/>
              </a:rPr>
              <a:t>for S_len. Therefore, the compiler doesn't </a:t>
            </a:r>
            <a:r>
              <a:rPr sz="2796" dirty="0">
                <a:latin typeface="Arial"/>
                <a:cs typeface="Arial"/>
              </a:rPr>
              <a:t>know  </a:t>
            </a:r>
            <a:r>
              <a:rPr sz="2796" spc="-5" dirty="0">
                <a:latin typeface="Arial"/>
                <a:cs typeface="Arial"/>
              </a:rPr>
              <a:t>what S_len</a:t>
            </a:r>
            <a:r>
              <a:rPr sz="2796" spc="-90" dirty="0">
                <a:latin typeface="Arial"/>
                <a:cs typeface="Arial"/>
              </a:rPr>
              <a:t> </a:t>
            </a:r>
            <a:r>
              <a:rPr sz="2796" spc="-5" dirty="0">
                <a:latin typeface="Arial"/>
                <a:cs typeface="Arial"/>
              </a:rPr>
              <a:t>does.</a:t>
            </a:r>
            <a:endParaRPr sz="2796">
              <a:latin typeface="Arial"/>
              <a:cs typeface="Arial"/>
            </a:endParaRPr>
          </a:p>
          <a:p>
            <a:pPr marL="12683" marR="325966">
              <a:lnSpc>
                <a:spcPts val="3106"/>
              </a:lnSpc>
              <a:spcBef>
                <a:spcPts val="1418"/>
              </a:spcBef>
            </a:pPr>
            <a:r>
              <a:rPr sz="2796" spc="-10" dirty="0">
                <a:latin typeface="Arial"/>
                <a:cs typeface="Arial"/>
              </a:rPr>
              <a:t>The </a:t>
            </a:r>
            <a:r>
              <a:rPr sz="2796" spc="-5" dirty="0">
                <a:latin typeface="Arial"/>
                <a:cs typeface="Arial"/>
              </a:rPr>
              <a:t>compiler has </a:t>
            </a:r>
            <a:r>
              <a:rPr sz="2796" dirty="0">
                <a:latin typeface="Arial"/>
                <a:cs typeface="Arial"/>
              </a:rPr>
              <a:t>to </a:t>
            </a:r>
            <a:r>
              <a:rPr sz="2796" spc="-5" dirty="0">
                <a:latin typeface="Arial"/>
                <a:cs typeface="Arial"/>
              </a:rPr>
              <a:t>assume that S_len might have  </a:t>
            </a:r>
            <a:r>
              <a:rPr sz="2796" dirty="0">
                <a:latin typeface="Arial"/>
                <a:cs typeface="Arial"/>
              </a:rPr>
              <a:t>side </a:t>
            </a:r>
            <a:r>
              <a:rPr sz="2796" spc="-10" dirty="0">
                <a:latin typeface="Arial"/>
                <a:cs typeface="Arial"/>
              </a:rPr>
              <a:t>effects.</a:t>
            </a:r>
            <a:r>
              <a:rPr sz="2796" spc="-75" dirty="0">
                <a:latin typeface="Arial"/>
                <a:cs typeface="Arial"/>
              </a:rPr>
              <a:t> </a:t>
            </a:r>
            <a:r>
              <a:rPr sz="2796" spc="-5" dirty="0">
                <a:latin typeface="Arial"/>
                <a:cs typeface="Arial"/>
              </a:rPr>
              <a:t>Ex:</a:t>
            </a:r>
            <a:endParaRPr sz="2796">
              <a:latin typeface="Arial"/>
              <a:cs typeface="Arial"/>
            </a:endParaRPr>
          </a:p>
          <a:p>
            <a:pPr marL="443922">
              <a:lnSpc>
                <a:spcPts val="3011"/>
              </a:lnSpc>
              <a:spcBef>
                <a:spcPts val="1134"/>
              </a:spcBef>
            </a:pPr>
            <a:r>
              <a:rPr sz="2597" spc="-5" dirty="0">
                <a:latin typeface="Arial"/>
                <a:cs typeface="Arial"/>
              </a:rPr>
              <a:t>int s_len(struct </a:t>
            </a:r>
            <a:r>
              <a:rPr sz="2597" dirty="0">
                <a:latin typeface="Arial"/>
                <a:cs typeface="Arial"/>
              </a:rPr>
              <a:t>S *</a:t>
            </a:r>
            <a:r>
              <a:rPr sz="2597" spc="-40" dirty="0">
                <a:latin typeface="Arial"/>
                <a:cs typeface="Arial"/>
              </a:rPr>
              <a:t> </a:t>
            </a:r>
            <a:r>
              <a:rPr sz="2597" dirty="0">
                <a:latin typeface="Arial"/>
                <a:cs typeface="Arial"/>
              </a:rPr>
              <a:t>s)</a:t>
            </a:r>
            <a:endParaRPr sz="2597">
              <a:latin typeface="Arial"/>
              <a:cs typeface="Arial"/>
            </a:endParaRPr>
          </a:p>
          <a:p>
            <a:pPr marL="443922">
              <a:lnSpc>
                <a:spcPts val="2901"/>
              </a:lnSpc>
            </a:pPr>
            <a:r>
              <a:rPr sz="2597" dirty="0">
                <a:latin typeface="Arial"/>
                <a:cs typeface="Arial"/>
              </a:rPr>
              <a:t>{</a:t>
            </a:r>
            <a:endParaRPr sz="2597">
              <a:latin typeface="Arial"/>
              <a:cs typeface="Arial"/>
            </a:endParaRPr>
          </a:p>
          <a:p>
            <a:pPr marL="625930">
              <a:lnSpc>
                <a:spcPts val="2901"/>
              </a:lnSpc>
            </a:pPr>
            <a:r>
              <a:rPr sz="2597" spc="-5" dirty="0">
                <a:latin typeface="Arial"/>
                <a:cs typeface="Arial"/>
              </a:rPr>
              <a:t>return</a:t>
            </a:r>
            <a:r>
              <a:rPr sz="2597" spc="-50" dirty="0">
                <a:latin typeface="Arial"/>
                <a:cs typeface="Arial"/>
              </a:rPr>
              <a:t> </a:t>
            </a:r>
            <a:r>
              <a:rPr sz="2597" spc="-5" dirty="0">
                <a:latin typeface="Arial"/>
                <a:cs typeface="Arial"/>
              </a:rPr>
              <a:t>s-&gt;len--;</a:t>
            </a:r>
            <a:endParaRPr sz="2597">
              <a:latin typeface="Arial"/>
              <a:cs typeface="Arial"/>
            </a:endParaRPr>
          </a:p>
          <a:p>
            <a:pPr marL="443922">
              <a:lnSpc>
                <a:spcPts val="3011"/>
              </a:lnSpc>
            </a:pPr>
            <a:r>
              <a:rPr sz="2597" dirty="0">
                <a:latin typeface="Arial"/>
                <a:cs typeface="Arial"/>
              </a:rPr>
              <a:t>}</a:t>
            </a:r>
            <a:endParaRPr sz="259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700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32562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8595995" cy="519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3405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If instead, we have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processors each  working on half of the data,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can finish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array assignment in half of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time, which  provides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speedup of 2, which was </a:t>
            </a:r>
            <a:r>
              <a:rPr sz="3200" spc="-10" dirty="0">
                <a:latin typeface="Arial"/>
                <a:cs typeface="Arial"/>
              </a:rPr>
              <a:t>already  </a:t>
            </a:r>
            <a:r>
              <a:rPr sz="3200" spc="-5" dirty="0">
                <a:latin typeface="Arial"/>
                <a:cs typeface="Arial"/>
              </a:rPr>
              <a:t>faster than the best </a:t>
            </a:r>
            <a:r>
              <a:rPr sz="3200" spc="-10" dirty="0">
                <a:latin typeface="Arial"/>
                <a:cs typeface="Arial"/>
              </a:rPr>
              <a:t>loop </a:t>
            </a:r>
            <a:r>
              <a:rPr sz="3200" spc="-5" dirty="0">
                <a:latin typeface="Arial"/>
                <a:cs typeface="Arial"/>
              </a:rPr>
              <a:t>unrolling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case.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Arial"/>
                <a:cs typeface="Arial"/>
              </a:rPr>
              <a:t>Plus, </a:t>
            </a:r>
            <a:r>
              <a:rPr sz="3200" spc="-5" dirty="0">
                <a:latin typeface="Arial"/>
                <a:cs typeface="Arial"/>
              </a:rPr>
              <a:t>the performance </a:t>
            </a:r>
            <a:r>
              <a:rPr sz="3200" spc="-10" dirty="0">
                <a:latin typeface="Arial"/>
                <a:cs typeface="Arial"/>
              </a:rPr>
              <a:t>improvement </a:t>
            </a:r>
            <a:r>
              <a:rPr sz="3200" spc="-5" dirty="0">
                <a:latin typeface="Arial"/>
                <a:cs typeface="Arial"/>
              </a:rPr>
              <a:t>provided  by splitting the task </a:t>
            </a:r>
            <a:r>
              <a:rPr sz="3200" spc="-10" dirty="0">
                <a:latin typeface="Arial"/>
                <a:cs typeface="Arial"/>
              </a:rPr>
              <a:t>among independent agents  </a:t>
            </a:r>
            <a:r>
              <a:rPr sz="3200" spc="-5" dirty="0">
                <a:latin typeface="Arial"/>
                <a:cs typeface="Arial"/>
              </a:rPr>
              <a:t>doesn't </a:t>
            </a:r>
            <a:r>
              <a:rPr sz="3200" spc="-10" dirty="0">
                <a:latin typeface="Arial"/>
                <a:cs typeface="Arial"/>
              </a:rPr>
              <a:t>degrade nearly </a:t>
            </a:r>
            <a:r>
              <a:rPr sz="3200" spc="-5" dirty="0">
                <a:latin typeface="Arial"/>
                <a:cs typeface="Arial"/>
              </a:rPr>
              <a:t>as </a:t>
            </a:r>
            <a:r>
              <a:rPr sz="3200" spc="-35" dirty="0">
                <a:latin typeface="Arial"/>
                <a:cs typeface="Arial"/>
              </a:rPr>
              <a:t>quickly. </a:t>
            </a: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had  100 processors,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could complete the task in  the </a:t>
            </a:r>
            <a:r>
              <a:rPr sz="3200" spc="-10" dirty="0">
                <a:latin typeface="Arial"/>
                <a:cs typeface="Arial"/>
              </a:rPr>
              <a:t>time </a:t>
            </a:r>
            <a:r>
              <a:rPr sz="3200" spc="-5" dirty="0">
                <a:latin typeface="Arial"/>
                <a:cs typeface="Arial"/>
              </a:rPr>
              <a:t>it takes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processor to execute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single  instruction.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185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665" rIns="0" bIns="0" rtlCol="0">
            <a:spAutoFit/>
          </a:bodyPr>
          <a:lstStyle/>
          <a:p>
            <a:pPr marL="430530" marR="5080">
              <a:lnSpc>
                <a:spcPts val="3590"/>
              </a:lnSpc>
            </a:pPr>
            <a:r>
              <a:rPr spc="-5" dirty="0"/>
              <a:t>It's this observation that has driven the </a:t>
            </a:r>
            <a:r>
              <a:rPr spc="-10" dirty="0"/>
              <a:t>industry  </a:t>
            </a:r>
            <a:r>
              <a:rPr spc="-5" dirty="0"/>
              <a:t>towards parallelism </a:t>
            </a:r>
            <a:r>
              <a:rPr spc="-10" dirty="0"/>
              <a:t>rather </a:t>
            </a:r>
            <a:r>
              <a:rPr spc="-5" dirty="0"/>
              <a:t>than simply  increasing </a:t>
            </a:r>
            <a:r>
              <a:rPr dirty="0"/>
              <a:t>clock </a:t>
            </a:r>
            <a:r>
              <a:rPr spc="-5" dirty="0"/>
              <a:t>speed when it comes to  improving</a:t>
            </a:r>
            <a:r>
              <a:rPr spc="-50" dirty="0"/>
              <a:t> </a:t>
            </a:r>
            <a:r>
              <a:rPr spc="-10" dirty="0"/>
              <a:t>performance.</a:t>
            </a:r>
          </a:p>
          <a:p>
            <a:pPr marL="430530" marR="631825">
              <a:lnSpc>
                <a:spcPts val="3590"/>
              </a:lnSpc>
              <a:spcBef>
                <a:spcPts val="1410"/>
              </a:spcBef>
            </a:pPr>
            <a:r>
              <a:rPr spc="-5" dirty="0"/>
              <a:t>Why can't </a:t>
            </a:r>
            <a:r>
              <a:rPr dirty="0"/>
              <a:t>we </a:t>
            </a:r>
            <a:r>
              <a:rPr spc="-5" dirty="0"/>
              <a:t>just keep increasing the clock  speed?</a:t>
            </a:r>
          </a:p>
        </p:txBody>
      </p:sp>
    </p:spTree>
    <p:extLst>
      <p:ext uri="{BB962C8B-B14F-4D97-AF65-F5344CB8AC3E}">
        <p14:creationId xmlns:p14="http://schemas.microsoft.com/office/powerpoint/2010/main" val="93673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217614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Power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Wall: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2265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406903"/>
            <a:ext cx="8148955" cy="217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As the </a:t>
            </a:r>
            <a:r>
              <a:rPr sz="2800" dirty="0">
                <a:latin typeface="Arial"/>
                <a:cs typeface="Arial"/>
              </a:rPr>
              <a:t>clock rate </a:t>
            </a:r>
            <a:r>
              <a:rPr sz="2800" spc="-5" dirty="0">
                <a:latin typeface="Arial"/>
                <a:cs typeface="Arial"/>
              </a:rPr>
              <a:t>increases, the </a:t>
            </a:r>
            <a:r>
              <a:rPr sz="2800" spc="-10" dirty="0">
                <a:latin typeface="Arial"/>
                <a:cs typeface="Arial"/>
              </a:rPr>
              <a:t>power </a:t>
            </a:r>
            <a:r>
              <a:rPr sz="2800" spc="-5" dirty="0">
                <a:latin typeface="Arial"/>
                <a:cs typeface="Arial"/>
              </a:rPr>
              <a:t>needed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operate everything increases.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addition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requiring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lot of </a:t>
            </a:r>
            <a:r>
              <a:rPr sz="2800" spc="-30" dirty="0">
                <a:latin typeface="Arial"/>
                <a:cs typeface="Arial"/>
              </a:rPr>
              <a:t>power, </a:t>
            </a:r>
            <a:r>
              <a:rPr sz="2800" spc="-5" dirty="0">
                <a:latin typeface="Arial"/>
                <a:cs typeface="Arial"/>
              </a:rPr>
              <a:t>much of it is  leaked/dissipated as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heat.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spc="-10" dirty="0">
                <a:latin typeface="Arial"/>
                <a:cs typeface="Arial"/>
              </a:rPr>
              <a:t>Memory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Wall: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77392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570865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4766564"/>
            <a:ext cx="7376795" cy="172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780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Recall from class that processor speeds have  increased significantly </a:t>
            </a:r>
            <a:r>
              <a:rPr sz="2800" dirty="0">
                <a:latin typeface="Arial"/>
                <a:cs typeface="Arial"/>
              </a:rPr>
              <a:t>since </a:t>
            </a:r>
            <a:r>
              <a:rPr sz="2800" spc="-5" dirty="0">
                <a:latin typeface="Arial"/>
                <a:cs typeface="Arial"/>
              </a:rPr>
              <a:t>the 80's.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1130"/>
              </a:spcBef>
            </a:pPr>
            <a:r>
              <a:rPr sz="2800" spc="-5" dirty="0">
                <a:latin typeface="Arial"/>
                <a:cs typeface="Arial"/>
              </a:rPr>
              <a:t>Also recall the </a:t>
            </a:r>
            <a:r>
              <a:rPr sz="2800" spc="-10" dirty="0">
                <a:latin typeface="Arial"/>
                <a:cs typeface="Arial"/>
              </a:rPr>
              <a:t>RAM </a:t>
            </a:r>
            <a:r>
              <a:rPr sz="2800" spc="-5" dirty="0">
                <a:latin typeface="Arial"/>
                <a:cs typeface="Arial"/>
              </a:rPr>
              <a:t>access time has remained  essentially 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same.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387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249174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Memory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Wall: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13892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1903" rIns="0" bIns="0" rtlCol="0">
            <a:spAutoFit/>
          </a:bodyPr>
          <a:lstStyle/>
          <a:p>
            <a:pPr marL="862330" marR="5080">
              <a:lnSpc>
                <a:spcPts val="3110"/>
              </a:lnSpc>
            </a:pPr>
            <a:r>
              <a:rPr sz="2800" dirty="0"/>
              <a:t>It </a:t>
            </a:r>
            <a:r>
              <a:rPr sz="2800" spc="-5" dirty="0"/>
              <a:t>doesn't help </a:t>
            </a:r>
            <a:r>
              <a:rPr sz="2800" dirty="0"/>
              <a:t>to </a:t>
            </a:r>
            <a:r>
              <a:rPr sz="2800" spc="-5" dirty="0"/>
              <a:t>reduce the processor's speed from  </a:t>
            </a:r>
            <a:r>
              <a:rPr sz="2800" dirty="0"/>
              <a:t>1 </a:t>
            </a:r>
            <a:r>
              <a:rPr sz="2800" spc="-5" dirty="0"/>
              <a:t>ns per instruction </a:t>
            </a:r>
            <a:r>
              <a:rPr sz="2800" dirty="0"/>
              <a:t>to .5 </a:t>
            </a:r>
            <a:r>
              <a:rPr sz="2800" spc="-5" dirty="0"/>
              <a:t>ns </a:t>
            </a:r>
            <a:r>
              <a:rPr sz="2800" dirty="0"/>
              <a:t>per </a:t>
            </a:r>
            <a:r>
              <a:rPr sz="2800" spc="-5" dirty="0"/>
              <a:t>instruction </a:t>
            </a:r>
            <a:r>
              <a:rPr sz="2800" dirty="0"/>
              <a:t>if  </a:t>
            </a:r>
            <a:r>
              <a:rPr sz="2800" spc="-5" dirty="0"/>
              <a:t>accessing </a:t>
            </a:r>
            <a:r>
              <a:rPr sz="2800" spc="-10" dirty="0"/>
              <a:t>RAM </a:t>
            </a:r>
            <a:r>
              <a:rPr sz="2800" spc="-5" dirty="0"/>
              <a:t>takes 200 ns </a:t>
            </a:r>
            <a:r>
              <a:rPr sz="2800" dirty="0"/>
              <a:t>and you </a:t>
            </a:r>
            <a:r>
              <a:rPr sz="2800" spc="-5" dirty="0"/>
              <a:t>have </a:t>
            </a:r>
            <a:r>
              <a:rPr sz="2800" dirty="0"/>
              <a:t>a  </a:t>
            </a:r>
            <a:r>
              <a:rPr sz="2800" spc="-5" dirty="0"/>
              <a:t>reasonable proportion of memory</a:t>
            </a:r>
            <a:r>
              <a:rPr sz="2800" spc="10" dirty="0"/>
              <a:t> </a:t>
            </a:r>
            <a:r>
              <a:rPr sz="2800" spc="-5" dirty="0"/>
              <a:t>accesses.</a:t>
            </a:r>
            <a:endParaRPr sz="2800"/>
          </a:p>
          <a:p>
            <a:pPr marL="862330" marR="52705">
              <a:lnSpc>
                <a:spcPts val="3110"/>
              </a:lnSpc>
              <a:spcBef>
                <a:spcPts val="1140"/>
              </a:spcBef>
            </a:pPr>
            <a:r>
              <a:rPr sz="2800" spc="-10" dirty="0"/>
              <a:t>The </a:t>
            </a:r>
            <a:r>
              <a:rPr sz="2800" spc="-5" dirty="0"/>
              <a:t>bottleneck is still in RAM access and </a:t>
            </a:r>
            <a:r>
              <a:rPr sz="2800" dirty="0"/>
              <a:t>via  </a:t>
            </a:r>
            <a:r>
              <a:rPr sz="2800" spc="-10" dirty="0"/>
              <a:t>Amdahl's </a:t>
            </a:r>
            <a:r>
              <a:rPr sz="2800" spc="-45" dirty="0"/>
              <a:t>Law, </a:t>
            </a:r>
            <a:r>
              <a:rPr sz="2800" spc="-5" dirty="0"/>
              <a:t>the bottleneck </a:t>
            </a:r>
            <a:r>
              <a:rPr sz="2800" dirty="0"/>
              <a:t>is </a:t>
            </a:r>
            <a:r>
              <a:rPr sz="2800" spc="-5" dirty="0"/>
              <a:t>the thing </a:t>
            </a:r>
            <a:r>
              <a:rPr sz="2800" spc="-10" dirty="0"/>
              <a:t>we'd </a:t>
            </a:r>
            <a:r>
              <a:rPr sz="2800" spc="-5" dirty="0"/>
              <a:t>need  </a:t>
            </a:r>
            <a:r>
              <a:rPr sz="2800" dirty="0"/>
              <a:t>to </a:t>
            </a:r>
            <a:r>
              <a:rPr sz="2800" spc="-5" dirty="0"/>
              <a:t>reduce in order to get </a:t>
            </a:r>
            <a:r>
              <a:rPr sz="2800" dirty="0"/>
              <a:t>a </a:t>
            </a:r>
            <a:r>
              <a:rPr sz="2800" spc="-5" dirty="0"/>
              <a:t>significant</a:t>
            </a:r>
            <a:r>
              <a:rPr sz="2800" spc="50" dirty="0"/>
              <a:t> </a:t>
            </a:r>
            <a:r>
              <a:rPr sz="2800" spc="-5" dirty="0"/>
              <a:t>improvement.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1286084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7287259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Parallelism is </a:t>
            </a:r>
            <a:r>
              <a:rPr sz="3200" dirty="0">
                <a:latin typeface="Arial"/>
                <a:cs typeface="Arial"/>
              </a:rPr>
              <a:t>such a </a:t>
            </a:r>
            <a:r>
              <a:rPr sz="3200" spc="-10" dirty="0">
                <a:latin typeface="Arial"/>
                <a:cs typeface="Arial"/>
              </a:rPr>
              <a:t>powerful method </a:t>
            </a:r>
            <a:r>
              <a:rPr sz="3200" spc="-5" dirty="0">
                <a:latin typeface="Arial"/>
                <a:cs typeface="Arial"/>
              </a:rPr>
              <a:t>of  achieving speed-up that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parallelize  everything: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32740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26085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519430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573405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33763" rIns="0" bIns="0" rtlCol="0">
            <a:spAutoFit/>
          </a:bodyPr>
          <a:lstStyle/>
          <a:p>
            <a:pPr marL="862330" marR="5080">
              <a:lnSpc>
                <a:spcPts val="3110"/>
              </a:lnSpc>
            </a:pPr>
            <a:r>
              <a:rPr sz="2800" spc="-5" dirty="0"/>
              <a:t>Multiple computers running in parallel </a:t>
            </a:r>
            <a:r>
              <a:rPr sz="2800" dirty="0"/>
              <a:t>to form server  </a:t>
            </a:r>
            <a:r>
              <a:rPr sz="2800" spc="-5" dirty="0"/>
              <a:t>clusters</a:t>
            </a:r>
            <a:endParaRPr sz="2800"/>
          </a:p>
          <a:p>
            <a:pPr marL="862330" marR="1209040">
              <a:lnSpc>
                <a:spcPts val="3110"/>
              </a:lnSpc>
              <a:spcBef>
                <a:spcPts val="1130"/>
              </a:spcBef>
            </a:pPr>
            <a:r>
              <a:rPr sz="2800" spc="-5" dirty="0"/>
              <a:t>Multiple processors running in parallel </a:t>
            </a:r>
            <a:r>
              <a:rPr sz="2800" dirty="0"/>
              <a:t>to </a:t>
            </a:r>
            <a:r>
              <a:rPr sz="2800" spc="-5" dirty="0"/>
              <a:t>run  </a:t>
            </a:r>
            <a:r>
              <a:rPr sz="2800" spc="-10" dirty="0"/>
              <a:t>different </a:t>
            </a:r>
            <a:r>
              <a:rPr sz="2800" spc="-5" dirty="0"/>
              <a:t>programs simultaneously</a:t>
            </a:r>
            <a:endParaRPr sz="2800"/>
          </a:p>
          <a:p>
            <a:pPr marL="862330">
              <a:lnSpc>
                <a:spcPct val="100000"/>
              </a:lnSpc>
              <a:spcBef>
                <a:spcPts val="825"/>
              </a:spcBef>
            </a:pPr>
            <a:r>
              <a:rPr sz="2800" spc="-5" dirty="0"/>
              <a:t>Multiple threads/processes running in</a:t>
            </a:r>
            <a:r>
              <a:rPr sz="2800" spc="55" dirty="0"/>
              <a:t> </a:t>
            </a:r>
            <a:r>
              <a:rPr sz="2800" spc="-5" dirty="0"/>
              <a:t>parallel.</a:t>
            </a:r>
            <a:endParaRPr sz="2800"/>
          </a:p>
          <a:p>
            <a:pPr marL="862330" marR="420370">
              <a:lnSpc>
                <a:spcPts val="3110"/>
              </a:lnSpc>
              <a:spcBef>
                <a:spcPts val="1190"/>
              </a:spcBef>
            </a:pPr>
            <a:r>
              <a:rPr sz="2800" spc="-5" dirty="0"/>
              <a:t>Multiple instructions within the same thread being  executed in</a:t>
            </a:r>
            <a:r>
              <a:rPr sz="2800" spc="-40" dirty="0"/>
              <a:t> </a:t>
            </a:r>
            <a:r>
              <a:rPr sz="2800" spc="-5" dirty="0"/>
              <a:t>parallel.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914925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72665"/>
            <a:ext cx="8481695" cy="309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Instruction Level Parallelism </a:t>
            </a:r>
            <a:r>
              <a:rPr sz="3200" dirty="0">
                <a:latin typeface="Arial"/>
                <a:cs typeface="Arial"/>
              </a:rPr>
              <a:t>(or </a:t>
            </a:r>
            <a:r>
              <a:rPr sz="3200" spc="-10" dirty="0">
                <a:latin typeface="Arial"/>
                <a:cs typeface="Arial"/>
              </a:rPr>
              <a:t>ILP) </a:t>
            </a:r>
            <a:r>
              <a:rPr sz="3200" spc="-5" dirty="0">
                <a:latin typeface="Arial"/>
                <a:cs typeface="Arial"/>
              </a:rPr>
              <a:t>is that last  </a:t>
            </a:r>
            <a:r>
              <a:rPr sz="3200" spc="-10" dirty="0">
                <a:latin typeface="Arial"/>
                <a:cs typeface="Arial"/>
              </a:rPr>
              <a:t>bullet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point.</a:t>
            </a:r>
            <a:endParaRPr sz="3200">
              <a:latin typeface="Arial"/>
              <a:cs typeface="Arial"/>
            </a:endParaRPr>
          </a:p>
          <a:p>
            <a:pPr marL="12700" marR="230504">
              <a:lnSpc>
                <a:spcPct val="93400"/>
              </a:lnSpc>
              <a:spcBef>
                <a:spcPts val="1345"/>
              </a:spcBef>
            </a:pPr>
            <a:r>
              <a:rPr sz="3200" spc="-185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help understand the ways that this is </a:t>
            </a:r>
            <a:r>
              <a:rPr sz="3200" spc="-10" dirty="0">
                <a:latin typeface="Arial"/>
                <a:cs typeface="Arial"/>
              </a:rPr>
              <a:t>done,  </a:t>
            </a:r>
            <a:r>
              <a:rPr sz="3200" spc="-5" dirty="0">
                <a:latin typeface="Arial"/>
                <a:cs typeface="Arial"/>
              </a:rPr>
              <a:t>it's easier to think in terms of the </a:t>
            </a:r>
            <a:r>
              <a:rPr sz="3200" spc="-10" dirty="0">
                <a:latin typeface="Arial"/>
                <a:cs typeface="Arial"/>
              </a:rPr>
              <a:t>nebulous  </a:t>
            </a:r>
            <a:r>
              <a:rPr sz="3200" spc="-5" dirty="0">
                <a:latin typeface="Arial"/>
                <a:cs typeface="Arial"/>
              </a:rPr>
              <a:t>“micro-operations”.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5" dirty="0">
                <a:latin typeface="Arial"/>
                <a:cs typeface="Arial"/>
              </a:rPr>
              <a:t>what are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they?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1532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68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65087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72665"/>
            <a:ext cx="8529320" cy="509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Recall that the x86 ISA follows the CISC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school  of </a:t>
            </a:r>
            <a:r>
              <a:rPr sz="3200" spc="-10" dirty="0">
                <a:latin typeface="Arial"/>
                <a:cs typeface="Arial"/>
              </a:rPr>
              <a:t>thought </a:t>
            </a:r>
            <a:r>
              <a:rPr sz="3200" spc="-5" dirty="0">
                <a:latin typeface="Arial"/>
                <a:cs typeface="Arial"/>
              </a:rPr>
              <a:t>(Complex Instruction Set  </a:t>
            </a:r>
            <a:r>
              <a:rPr sz="3200" spc="-10" dirty="0">
                <a:latin typeface="Arial"/>
                <a:cs typeface="Arial"/>
              </a:rPr>
              <a:t>Computing).</a:t>
            </a:r>
            <a:endParaRPr sz="3200">
              <a:latin typeface="Arial"/>
              <a:cs typeface="Arial"/>
            </a:endParaRPr>
          </a:p>
          <a:p>
            <a:pPr marL="12700" marR="195580">
              <a:lnSpc>
                <a:spcPct val="93400"/>
              </a:lnSpc>
              <a:spcBef>
                <a:spcPts val="1345"/>
              </a:spcBef>
            </a:pPr>
            <a:r>
              <a:rPr sz="3200" spc="-5" dirty="0">
                <a:latin typeface="Arial"/>
                <a:cs typeface="Arial"/>
              </a:rPr>
              <a:t>This means that the </a:t>
            </a:r>
            <a:r>
              <a:rPr sz="3200" dirty="0">
                <a:latin typeface="Arial"/>
                <a:cs typeface="Arial"/>
              </a:rPr>
              <a:t>x86 </a:t>
            </a:r>
            <a:r>
              <a:rPr sz="3200" spc="-5" dirty="0">
                <a:latin typeface="Arial"/>
                <a:cs typeface="Arial"/>
              </a:rPr>
              <a:t>ISA </a:t>
            </a:r>
            <a:r>
              <a:rPr sz="3200" spc="-10" dirty="0">
                <a:latin typeface="Arial"/>
                <a:cs typeface="Arial"/>
              </a:rPr>
              <a:t>defines many  </a:t>
            </a:r>
            <a:r>
              <a:rPr sz="3200" spc="-15" dirty="0">
                <a:latin typeface="Arial"/>
                <a:cs typeface="Arial"/>
              </a:rPr>
              <a:t>different </a:t>
            </a:r>
            <a:r>
              <a:rPr sz="3200" spc="-5" dirty="0">
                <a:latin typeface="Arial"/>
                <a:cs typeface="Arial"/>
              </a:rPr>
              <a:t>complicated </a:t>
            </a:r>
            <a:r>
              <a:rPr sz="3200" spc="-10" dirty="0">
                <a:latin typeface="Arial"/>
                <a:cs typeface="Arial"/>
              </a:rPr>
              <a:t>instructions </a:t>
            </a:r>
            <a:r>
              <a:rPr sz="3200" spc="-5" dirty="0">
                <a:latin typeface="Arial"/>
                <a:cs typeface="Arial"/>
              </a:rPr>
              <a:t>and is thus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“complex instruction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set”.</a:t>
            </a:r>
            <a:endParaRPr sz="3200">
              <a:latin typeface="Arial"/>
              <a:cs typeface="Arial"/>
            </a:endParaRPr>
          </a:p>
          <a:p>
            <a:pPr marL="12700" marR="127635">
              <a:lnSpc>
                <a:spcPct val="93400"/>
              </a:lnSpc>
              <a:spcBef>
                <a:spcPts val="1420"/>
              </a:spcBef>
            </a:pPr>
            <a:r>
              <a:rPr sz="3200" spc="-5" dirty="0">
                <a:latin typeface="Arial"/>
                <a:cs typeface="Arial"/>
              </a:rPr>
              <a:t>Hence: all of the </a:t>
            </a:r>
            <a:r>
              <a:rPr sz="3200" spc="-15" dirty="0">
                <a:latin typeface="Arial"/>
                <a:cs typeface="Arial"/>
              </a:rPr>
              <a:t>different </a:t>
            </a:r>
            <a:r>
              <a:rPr sz="3200" spc="-5" dirty="0">
                <a:latin typeface="Arial"/>
                <a:cs typeface="Arial"/>
              </a:rPr>
              <a:t>addressing modes,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10" dirty="0">
                <a:latin typeface="Arial"/>
                <a:cs typeface="Arial"/>
              </a:rPr>
              <a:t>million </a:t>
            </a:r>
            <a:r>
              <a:rPr sz="3200" spc="-15" dirty="0">
                <a:latin typeface="Arial"/>
                <a:cs typeface="Arial"/>
              </a:rPr>
              <a:t>different </a:t>
            </a:r>
            <a:r>
              <a:rPr sz="3200" spc="-10" dirty="0">
                <a:latin typeface="Arial"/>
                <a:cs typeface="Arial"/>
              </a:rPr>
              <a:t>conditional operations, billions 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5" dirty="0">
                <a:latin typeface="Arial"/>
                <a:cs typeface="Arial"/>
              </a:rPr>
              <a:t>different </a:t>
            </a:r>
            <a:r>
              <a:rPr sz="3200" spc="-10" dirty="0">
                <a:latin typeface="Arial"/>
                <a:cs typeface="Arial"/>
              </a:rPr>
              <a:t>operand combinations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“muls”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Why is something like this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good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thing?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4080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68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65087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72665"/>
            <a:ext cx="8550275" cy="509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When each instruction is </a:t>
            </a:r>
            <a:r>
              <a:rPr sz="3200" spc="-10" dirty="0">
                <a:latin typeface="Arial"/>
                <a:cs typeface="Arial"/>
              </a:rPr>
              <a:t>powerful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do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lot of things, this means that code is </a:t>
            </a:r>
            <a:r>
              <a:rPr sz="3200" spc="-10" dirty="0">
                <a:latin typeface="Arial"/>
                <a:cs typeface="Arial"/>
              </a:rPr>
              <a:t>more  </a:t>
            </a:r>
            <a:r>
              <a:rPr sz="3200" spc="-5" dirty="0">
                <a:latin typeface="Arial"/>
                <a:cs typeface="Arial"/>
              </a:rPr>
              <a:t>compact. This </a:t>
            </a:r>
            <a:r>
              <a:rPr sz="3200" dirty="0">
                <a:latin typeface="Arial"/>
                <a:cs typeface="Arial"/>
              </a:rPr>
              <a:t>was </a:t>
            </a:r>
            <a:r>
              <a:rPr sz="3200" spc="-5" dirty="0">
                <a:latin typeface="Arial"/>
                <a:cs typeface="Arial"/>
              </a:rPr>
              <a:t>useful back in the day when  </a:t>
            </a:r>
            <a:r>
              <a:rPr sz="3200" spc="-10" dirty="0">
                <a:latin typeface="Arial"/>
                <a:cs typeface="Arial"/>
              </a:rPr>
              <a:t>memory </a:t>
            </a:r>
            <a:r>
              <a:rPr sz="3200" spc="-5" dirty="0">
                <a:latin typeface="Arial"/>
                <a:cs typeface="Arial"/>
              </a:rPr>
              <a:t>constraints were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real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problem.</a:t>
            </a:r>
            <a:endParaRPr sz="3200">
              <a:latin typeface="Arial"/>
              <a:cs typeface="Arial"/>
            </a:endParaRPr>
          </a:p>
          <a:p>
            <a:pPr marL="12700" marR="230504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Each instruction is also closer to the </a:t>
            </a:r>
            <a:r>
              <a:rPr sz="3200" spc="-10" dirty="0">
                <a:latin typeface="Arial"/>
                <a:cs typeface="Arial"/>
              </a:rPr>
              <a:t>high </a:t>
            </a:r>
            <a:r>
              <a:rPr sz="3200" spc="-5" dirty="0">
                <a:latin typeface="Arial"/>
                <a:cs typeface="Arial"/>
              </a:rPr>
              <a:t>level  </a:t>
            </a:r>
            <a:r>
              <a:rPr sz="3200" spc="-10" dirty="0">
                <a:latin typeface="Arial"/>
                <a:cs typeface="Arial"/>
              </a:rPr>
              <a:t>languages </a:t>
            </a:r>
            <a:r>
              <a:rPr sz="3200" spc="-5" dirty="0">
                <a:latin typeface="Arial"/>
                <a:cs typeface="Arial"/>
              </a:rPr>
              <a:t>that we, the users, know and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love.</a:t>
            </a:r>
            <a:endParaRPr sz="3200">
              <a:latin typeface="Arial"/>
              <a:cs typeface="Arial"/>
            </a:endParaRPr>
          </a:p>
          <a:p>
            <a:pPr marL="12700" marR="11430" algn="just">
              <a:lnSpc>
                <a:spcPct val="93400"/>
              </a:lnSpc>
              <a:spcBef>
                <a:spcPts val="1345"/>
              </a:spcBef>
            </a:pPr>
            <a:r>
              <a:rPr sz="3200" spc="-30" dirty="0">
                <a:latin typeface="Arial"/>
                <a:cs typeface="Arial"/>
              </a:rPr>
              <a:t>Ultimately, </a:t>
            </a:r>
            <a:r>
              <a:rPr sz="3200" spc="-5" dirty="0">
                <a:latin typeface="Arial"/>
                <a:cs typeface="Arial"/>
              </a:rPr>
              <a:t>the ISA </a:t>
            </a:r>
            <a:r>
              <a:rPr sz="3200" spc="-10" dirty="0">
                <a:latin typeface="Arial"/>
                <a:cs typeface="Arial"/>
              </a:rPr>
              <a:t>defines </a:t>
            </a:r>
            <a:r>
              <a:rPr sz="3200" spc="-5" dirty="0">
                <a:latin typeface="Arial"/>
                <a:cs typeface="Arial"/>
              </a:rPr>
              <a:t>many instructions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 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10" dirty="0">
                <a:latin typeface="Arial"/>
                <a:cs typeface="Arial"/>
              </a:rPr>
              <a:t>only </a:t>
            </a:r>
            <a:r>
              <a:rPr sz="3200" spc="-5" dirty="0">
                <a:latin typeface="Arial"/>
                <a:cs typeface="Arial"/>
              </a:rPr>
              <a:t>need to execute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few instructions 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“few”).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Why might CISC be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undesirable?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240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603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665" rIns="0" bIns="0" rtlCol="0">
            <a:spAutoFit/>
          </a:bodyPr>
          <a:lstStyle/>
          <a:p>
            <a:pPr marL="430530" marR="212725">
              <a:lnSpc>
                <a:spcPts val="3590"/>
              </a:lnSpc>
            </a:pPr>
            <a:r>
              <a:rPr spc="-5" dirty="0"/>
              <a:t>Having </a:t>
            </a:r>
            <a:r>
              <a:rPr spc="-10" dirty="0"/>
              <a:t>instructions </a:t>
            </a:r>
            <a:r>
              <a:rPr spc="-5" dirty="0"/>
              <a:t>that are more complicated  comes at the </a:t>
            </a:r>
            <a:r>
              <a:rPr dirty="0"/>
              <a:t>cost </a:t>
            </a:r>
            <a:r>
              <a:rPr spc="-5" dirty="0"/>
              <a:t>of </a:t>
            </a:r>
            <a:r>
              <a:rPr spc="-10" dirty="0"/>
              <a:t>being </a:t>
            </a:r>
            <a:r>
              <a:rPr spc="-5" dirty="0"/>
              <a:t>slower to</a:t>
            </a:r>
            <a:r>
              <a:rPr spc="-70" dirty="0"/>
              <a:t> </a:t>
            </a:r>
            <a:r>
              <a:rPr spc="-5" dirty="0"/>
              <a:t>execute.</a:t>
            </a:r>
          </a:p>
          <a:p>
            <a:pPr marL="430530" marR="5080">
              <a:lnSpc>
                <a:spcPct val="93400"/>
              </a:lnSpc>
              <a:spcBef>
                <a:spcPts val="1345"/>
              </a:spcBef>
            </a:pPr>
            <a:r>
              <a:rPr spc="-5" dirty="0"/>
              <a:t>As the </a:t>
            </a:r>
            <a:r>
              <a:rPr spc="-10" dirty="0"/>
              <a:t>machine </a:t>
            </a:r>
            <a:r>
              <a:rPr spc="-5" dirty="0"/>
              <a:t>is expected to execute more  and more complicated instructions, the  complexity of the architecture design </a:t>
            </a:r>
            <a:r>
              <a:rPr spc="-10" dirty="0"/>
              <a:t>goes</a:t>
            </a:r>
            <a:r>
              <a:rPr spc="-55" dirty="0"/>
              <a:t> </a:t>
            </a:r>
            <a:r>
              <a:rPr spc="-5" dirty="0"/>
              <a:t>up.</a:t>
            </a:r>
          </a:p>
          <a:p>
            <a:pPr marL="430530" marR="5080">
              <a:lnSpc>
                <a:spcPts val="3590"/>
              </a:lnSpc>
              <a:spcBef>
                <a:spcPts val="1495"/>
              </a:spcBef>
            </a:pPr>
            <a:r>
              <a:rPr spc="-5" dirty="0"/>
              <a:t>Having extremely complicated instructions also  </a:t>
            </a:r>
            <a:r>
              <a:rPr spc="-10" dirty="0"/>
              <a:t>made it </a:t>
            </a:r>
            <a:r>
              <a:rPr spc="-15" dirty="0"/>
              <a:t>difficult </a:t>
            </a:r>
            <a:r>
              <a:rPr spc="-5" dirty="0"/>
              <a:t>to </a:t>
            </a:r>
            <a:r>
              <a:rPr spc="-10" dirty="0"/>
              <a:t>implement</a:t>
            </a:r>
            <a:r>
              <a:rPr spc="-20" dirty="0"/>
              <a:t> </a:t>
            </a:r>
            <a:r>
              <a:rPr spc="-105" dirty="0"/>
              <a:t>ILP.</a:t>
            </a:r>
          </a:p>
          <a:p>
            <a:pPr marL="430530" marR="120650">
              <a:lnSpc>
                <a:spcPts val="3590"/>
              </a:lnSpc>
              <a:spcBef>
                <a:spcPts val="1410"/>
              </a:spcBef>
            </a:pPr>
            <a:r>
              <a:rPr spc="-5" dirty="0"/>
              <a:t>As </a:t>
            </a:r>
            <a:r>
              <a:rPr dirty="0"/>
              <a:t>a result, </a:t>
            </a:r>
            <a:r>
              <a:rPr spc="-5" dirty="0"/>
              <a:t>everything started moving</a:t>
            </a:r>
            <a:r>
              <a:rPr spc="-85" dirty="0"/>
              <a:t> </a:t>
            </a:r>
            <a:r>
              <a:rPr spc="-5" dirty="0"/>
              <a:t>towards  RISC or Reduced Instruction Set</a:t>
            </a:r>
            <a:r>
              <a:rPr spc="-20" dirty="0"/>
              <a:t> </a:t>
            </a:r>
            <a:r>
              <a:rPr spc="-10" dirty="0"/>
              <a:t>Computing.</a:t>
            </a:r>
          </a:p>
        </p:txBody>
      </p:sp>
    </p:spTree>
    <p:extLst>
      <p:ext uri="{BB962C8B-B14F-4D97-AF65-F5344CB8AC3E}">
        <p14:creationId xmlns:p14="http://schemas.microsoft.com/office/powerpoint/2010/main" val="2234678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09" rIns="0" bIns="0" rtlCol="0">
            <a:spAutoFit/>
          </a:bodyPr>
          <a:lstStyle/>
          <a:p>
            <a:pPr marL="430530">
              <a:lnSpc>
                <a:spcPct val="100000"/>
              </a:lnSpc>
            </a:pPr>
            <a:r>
              <a:rPr spc="-10" dirty="0"/>
              <a:t>But </a:t>
            </a:r>
            <a:r>
              <a:rPr spc="-5" dirty="0"/>
              <a:t>what </a:t>
            </a:r>
            <a:r>
              <a:rPr spc="-10" dirty="0"/>
              <a:t>about </a:t>
            </a:r>
            <a:r>
              <a:rPr spc="-5" dirty="0"/>
              <a:t>poor</a:t>
            </a:r>
            <a:r>
              <a:rPr spc="-65" dirty="0"/>
              <a:t> </a:t>
            </a:r>
            <a:r>
              <a:rPr spc="-5" dirty="0"/>
              <a:t>x86?</a:t>
            </a:r>
          </a:p>
          <a:p>
            <a:pPr marL="430530" marR="5080">
              <a:lnSpc>
                <a:spcPts val="3590"/>
              </a:lnSpc>
              <a:spcBef>
                <a:spcPts val="1495"/>
              </a:spcBef>
            </a:pPr>
            <a:r>
              <a:rPr spc="-10" dirty="0"/>
              <a:t>...and </a:t>
            </a:r>
            <a:r>
              <a:rPr spc="-5" dirty="0"/>
              <a:t>for that </a:t>
            </a:r>
            <a:r>
              <a:rPr spc="-30" dirty="0"/>
              <a:t>matter, </a:t>
            </a:r>
            <a:r>
              <a:rPr spc="-5" dirty="0"/>
              <a:t>if CISC isn't used any  </a:t>
            </a:r>
            <a:r>
              <a:rPr spc="-10" dirty="0"/>
              <a:t>more, </a:t>
            </a:r>
            <a:r>
              <a:rPr spc="-5" dirty="0"/>
              <a:t>why is x86 </a:t>
            </a:r>
            <a:r>
              <a:rPr dirty="0"/>
              <a:t>so</a:t>
            </a:r>
            <a:r>
              <a:rPr spc="-20" dirty="0"/>
              <a:t> </a:t>
            </a:r>
            <a:r>
              <a:rPr spc="-10" dirty="0"/>
              <a:t>prominent?</a:t>
            </a:r>
          </a:p>
        </p:txBody>
      </p:sp>
    </p:spTree>
    <p:extLst>
      <p:ext uri="{BB962C8B-B14F-4D97-AF65-F5344CB8AC3E}">
        <p14:creationId xmlns:p14="http://schemas.microsoft.com/office/powerpoint/2010/main" val="385018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78" y="318560"/>
            <a:ext cx="7945260" cy="869654"/>
          </a:xfrm>
          <a:prstGeom prst="rect">
            <a:avLst/>
          </a:prstGeom>
        </p:spPr>
        <p:txBody>
          <a:bodyPr vert="horz" wrap="square" lIns="0" tIns="191528" rIns="0" bIns="0" rtlCol="0">
            <a:spAutoFit/>
          </a:bodyPr>
          <a:lstStyle/>
          <a:p>
            <a:pPr marL="1563874"/>
            <a:r>
              <a:rPr spc="-5" dirty="0"/>
              <a:t>(Compiler)</a:t>
            </a:r>
            <a:r>
              <a:rPr spc="-4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685" y="1875650"/>
            <a:ext cx="170600" cy="214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398" spc="295" dirty="0">
                <a:latin typeface="Calibri"/>
                <a:cs typeface="Calibri"/>
              </a:rPr>
              <a:t>●</a:t>
            </a:r>
            <a:endParaRPr sz="139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685" y="4089009"/>
            <a:ext cx="170600" cy="214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398" spc="295" dirty="0">
                <a:latin typeface="Calibri"/>
                <a:cs typeface="Calibri"/>
              </a:rPr>
              <a:t>●</a:t>
            </a:r>
            <a:endParaRPr sz="139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685" y="5178564"/>
            <a:ext cx="170600" cy="214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398" spc="295" dirty="0">
                <a:latin typeface="Calibri"/>
                <a:cs typeface="Calibri"/>
              </a:rPr>
              <a:t>●</a:t>
            </a:r>
            <a:endParaRPr sz="139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685" y="6681619"/>
            <a:ext cx="116692" cy="13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899" spc="170" dirty="0">
                <a:latin typeface="Calibri"/>
                <a:cs typeface="Calibri"/>
              </a:rPr>
              <a:t>●</a:t>
            </a:r>
            <a:endParaRPr sz="899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126" y="1733588"/>
            <a:ext cx="8149473" cy="4756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3196" dirty="0">
                <a:latin typeface="Arial"/>
                <a:cs typeface="Arial"/>
              </a:rPr>
              <a:t>Ex:</a:t>
            </a:r>
          </a:p>
          <a:p>
            <a:pPr marL="443922">
              <a:lnSpc>
                <a:spcPts val="3231"/>
              </a:lnSpc>
              <a:spcBef>
                <a:spcPts val="1168"/>
              </a:spcBef>
            </a:pPr>
            <a:r>
              <a:rPr sz="2796" spc="-5" dirty="0">
                <a:latin typeface="Arial"/>
                <a:cs typeface="Arial"/>
              </a:rPr>
              <a:t>int S_len(struct </a:t>
            </a:r>
            <a:r>
              <a:rPr sz="2796" dirty="0">
                <a:latin typeface="Arial"/>
                <a:cs typeface="Arial"/>
              </a:rPr>
              <a:t>S *</a:t>
            </a:r>
            <a:r>
              <a:rPr sz="2796" spc="-45" dirty="0">
                <a:latin typeface="Arial"/>
                <a:cs typeface="Arial"/>
              </a:rPr>
              <a:t> </a:t>
            </a:r>
            <a:r>
              <a:rPr sz="2796" dirty="0">
                <a:latin typeface="Arial"/>
                <a:cs typeface="Arial"/>
              </a:rPr>
              <a:t>s)</a:t>
            </a:r>
          </a:p>
          <a:p>
            <a:pPr marL="443922">
              <a:lnSpc>
                <a:spcPts val="3106"/>
              </a:lnSpc>
            </a:pPr>
            <a:r>
              <a:rPr sz="2796" dirty="0">
                <a:latin typeface="Arial"/>
                <a:cs typeface="Arial"/>
              </a:rPr>
              <a:t>{</a:t>
            </a:r>
          </a:p>
          <a:p>
            <a:pPr marL="641150">
              <a:lnSpc>
                <a:spcPts val="3106"/>
              </a:lnSpc>
            </a:pPr>
            <a:r>
              <a:rPr sz="2796" spc="-5" dirty="0">
                <a:latin typeface="Arial"/>
                <a:cs typeface="Arial"/>
              </a:rPr>
              <a:t>return</a:t>
            </a:r>
            <a:r>
              <a:rPr sz="2796" spc="-50" dirty="0">
                <a:latin typeface="Arial"/>
                <a:cs typeface="Arial"/>
              </a:rPr>
              <a:t> </a:t>
            </a:r>
            <a:r>
              <a:rPr sz="2796" spc="-5" dirty="0">
                <a:latin typeface="Arial"/>
                <a:cs typeface="Arial"/>
              </a:rPr>
              <a:t>s-&gt;len--;</a:t>
            </a:r>
            <a:endParaRPr sz="2796" dirty="0">
              <a:latin typeface="Arial"/>
              <a:cs typeface="Arial"/>
            </a:endParaRPr>
          </a:p>
          <a:p>
            <a:pPr marL="443922">
              <a:lnSpc>
                <a:spcPts val="3106"/>
              </a:lnSpc>
            </a:pPr>
            <a:r>
              <a:rPr sz="2796" dirty="0">
                <a:latin typeface="Arial"/>
                <a:cs typeface="Arial"/>
              </a:rPr>
              <a:t>}</a:t>
            </a:r>
          </a:p>
          <a:p>
            <a:pPr marL="12683" marR="5073">
              <a:lnSpc>
                <a:spcPts val="3585"/>
              </a:lnSpc>
              <a:spcBef>
                <a:spcPts val="200"/>
              </a:spcBef>
            </a:pPr>
            <a:r>
              <a:rPr sz="3196" spc="-5" dirty="0">
                <a:latin typeface="Arial"/>
                <a:cs typeface="Arial"/>
              </a:rPr>
              <a:t>If this were true, for each </a:t>
            </a:r>
            <a:r>
              <a:rPr sz="3196" spc="-10" dirty="0">
                <a:latin typeface="Arial"/>
                <a:cs typeface="Arial"/>
              </a:rPr>
              <a:t>iteration </a:t>
            </a:r>
            <a:r>
              <a:rPr sz="3196" spc="-5" dirty="0">
                <a:latin typeface="Arial"/>
                <a:cs typeface="Arial"/>
              </a:rPr>
              <a:t>of the </a:t>
            </a:r>
            <a:r>
              <a:rPr sz="3196" spc="-10" dirty="0">
                <a:latin typeface="Arial"/>
                <a:cs typeface="Arial"/>
              </a:rPr>
              <a:t>loop,  </a:t>
            </a:r>
            <a:r>
              <a:rPr sz="3196" spc="-5" dirty="0">
                <a:latin typeface="Arial"/>
                <a:cs typeface="Arial"/>
              </a:rPr>
              <a:t>S_len(struct </a:t>
            </a:r>
            <a:r>
              <a:rPr sz="3196" dirty="0">
                <a:latin typeface="Arial"/>
                <a:cs typeface="Arial"/>
              </a:rPr>
              <a:t>S *s) </a:t>
            </a:r>
            <a:r>
              <a:rPr sz="3196" spc="-5" dirty="0">
                <a:latin typeface="Arial"/>
                <a:cs typeface="Arial"/>
              </a:rPr>
              <a:t>is modifying the</a:t>
            </a:r>
            <a:r>
              <a:rPr sz="3196" spc="-80" dirty="0">
                <a:latin typeface="Arial"/>
                <a:cs typeface="Arial"/>
              </a:rPr>
              <a:t> </a:t>
            </a:r>
            <a:r>
              <a:rPr sz="3196" spc="-10" dirty="0">
                <a:latin typeface="Arial"/>
                <a:cs typeface="Arial"/>
              </a:rPr>
              <a:t>length.</a:t>
            </a:r>
            <a:endParaRPr sz="3196" dirty="0">
              <a:latin typeface="Arial"/>
              <a:cs typeface="Arial"/>
            </a:endParaRPr>
          </a:p>
          <a:p>
            <a:pPr marL="12683" marR="112249">
              <a:lnSpc>
                <a:spcPts val="3585"/>
              </a:lnSpc>
              <a:spcBef>
                <a:spcPts val="1408"/>
              </a:spcBef>
            </a:pPr>
            <a:r>
              <a:rPr sz="3196" dirty="0">
                <a:latin typeface="Arial"/>
                <a:cs typeface="Arial"/>
              </a:rPr>
              <a:t>As a </a:t>
            </a:r>
            <a:r>
              <a:rPr sz="3196" spc="-5" dirty="0">
                <a:latin typeface="Arial"/>
                <a:cs typeface="Arial"/>
              </a:rPr>
              <a:t>result, </a:t>
            </a:r>
            <a:r>
              <a:rPr sz="3196" spc="-10" dirty="0">
                <a:latin typeface="Arial"/>
                <a:cs typeface="Arial"/>
              </a:rPr>
              <a:t>it </a:t>
            </a:r>
            <a:r>
              <a:rPr sz="3196" spc="-5" dirty="0">
                <a:latin typeface="Arial"/>
                <a:cs typeface="Arial"/>
              </a:rPr>
              <a:t>would be incorrect </a:t>
            </a:r>
            <a:r>
              <a:rPr sz="3196" spc="-10" dirty="0">
                <a:latin typeface="Arial"/>
                <a:cs typeface="Arial"/>
              </a:rPr>
              <a:t>for the  </a:t>
            </a:r>
            <a:r>
              <a:rPr sz="3196" spc="-5" dirty="0">
                <a:latin typeface="Arial"/>
                <a:cs typeface="Arial"/>
              </a:rPr>
              <a:t>compiler to </a:t>
            </a:r>
            <a:r>
              <a:rPr sz="3196" spc="-10" dirty="0">
                <a:latin typeface="Arial"/>
                <a:cs typeface="Arial"/>
              </a:rPr>
              <a:t>generate </a:t>
            </a:r>
            <a:r>
              <a:rPr sz="3196" spc="-5" dirty="0">
                <a:latin typeface="Arial"/>
                <a:cs typeface="Arial"/>
              </a:rPr>
              <a:t>code that computes the  </a:t>
            </a:r>
            <a:r>
              <a:rPr sz="3196" spc="-10" dirty="0">
                <a:latin typeface="Arial"/>
                <a:cs typeface="Arial"/>
              </a:rPr>
              <a:t>“length”</a:t>
            </a:r>
            <a:r>
              <a:rPr sz="3196" spc="-75" dirty="0">
                <a:latin typeface="Arial"/>
                <a:cs typeface="Arial"/>
              </a:rPr>
              <a:t> </a:t>
            </a:r>
            <a:r>
              <a:rPr sz="3196" spc="-5" dirty="0">
                <a:latin typeface="Arial"/>
                <a:cs typeface="Arial"/>
              </a:rPr>
              <a:t>once.</a:t>
            </a:r>
            <a:endParaRPr sz="319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4594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603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665" rIns="0" bIns="0" rtlCol="0">
            <a:spAutoFit/>
          </a:bodyPr>
          <a:lstStyle/>
          <a:p>
            <a:pPr marL="430530" marR="24130">
              <a:lnSpc>
                <a:spcPts val="3590"/>
              </a:lnSpc>
            </a:pPr>
            <a:r>
              <a:rPr spc="-5" dirty="0"/>
              <a:t>Mostly historical. After everything x86 has</a:t>
            </a:r>
            <a:r>
              <a:rPr spc="-225" dirty="0"/>
              <a:t> </a:t>
            </a:r>
            <a:r>
              <a:rPr spc="-10" dirty="0"/>
              <a:t>done  </a:t>
            </a:r>
            <a:r>
              <a:rPr spc="-5" dirty="0"/>
              <a:t>for us, </a:t>
            </a:r>
            <a:r>
              <a:rPr spc="-10" dirty="0"/>
              <a:t>it'd </a:t>
            </a:r>
            <a:r>
              <a:rPr spc="-5" dirty="0"/>
              <a:t>be cruel to leave </a:t>
            </a:r>
            <a:r>
              <a:rPr spc="-10" dirty="0"/>
              <a:t>it </a:t>
            </a:r>
            <a:r>
              <a:rPr spc="-5" dirty="0"/>
              <a:t>out in the</a:t>
            </a:r>
            <a:r>
              <a:rPr spc="-80" dirty="0"/>
              <a:t> </a:t>
            </a:r>
            <a:r>
              <a:rPr spc="-5" dirty="0"/>
              <a:t>cold.</a:t>
            </a:r>
          </a:p>
          <a:p>
            <a:pPr marL="430530" marR="755015">
              <a:lnSpc>
                <a:spcPts val="3590"/>
              </a:lnSpc>
              <a:spcBef>
                <a:spcPts val="1420"/>
              </a:spcBef>
            </a:pPr>
            <a:r>
              <a:rPr spc="-10" dirty="0"/>
              <a:t>But then, </a:t>
            </a:r>
            <a:r>
              <a:rPr spc="-5" dirty="0"/>
              <a:t>how </a:t>
            </a:r>
            <a:r>
              <a:rPr dirty="0"/>
              <a:t>can we </a:t>
            </a:r>
            <a:r>
              <a:rPr spc="-5" dirty="0"/>
              <a:t>do ILP with </a:t>
            </a:r>
            <a:r>
              <a:rPr spc="-10" dirty="0"/>
              <a:t>the</a:t>
            </a:r>
            <a:r>
              <a:rPr spc="-135" dirty="0"/>
              <a:t> </a:t>
            </a:r>
            <a:r>
              <a:rPr spc="-5" dirty="0"/>
              <a:t>CISC  </a:t>
            </a:r>
            <a:r>
              <a:rPr dirty="0"/>
              <a:t>x86?</a:t>
            </a:r>
          </a:p>
          <a:p>
            <a:pPr marL="430530" marR="384175">
              <a:lnSpc>
                <a:spcPts val="3590"/>
              </a:lnSpc>
              <a:spcBef>
                <a:spcPts val="1410"/>
              </a:spcBef>
            </a:pPr>
            <a:r>
              <a:rPr spc="-5" dirty="0"/>
              <a:t>Secretly have </a:t>
            </a:r>
            <a:r>
              <a:rPr spc="-10" dirty="0"/>
              <a:t>another </a:t>
            </a:r>
            <a:r>
              <a:rPr spc="-5" dirty="0"/>
              <a:t>compilation stage, one  that compiles normal </a:t>
            </a:r>
            <a:r>
              <a:rPr dirty="0"/>
              <a:t>x86 </a:t>
            </a:r>
            <a:r>
              <a:rPr spc="-10" dirty="0"/>
              <a:t>into </a:t>
            </a:r>
            <a:r>
              <a:rPr spc="-5" dirty="0"/>
              <a:t>the </a:t>
            </a:r>
            <a:r>
              <a:rPr dirty="0"/>
              <a:t>micro  </a:t>
            </a:r>
            <a:r>
              <a:rPr spc="-10" dirty="0"/>
              <a:t>operations</a:t>
            </a:r>
          </a:p>
          <a:p>
            <a:pPr marL="430530" marR="5080">
              <a:lnSpc>
                <a:spcPts val="3590"/>
              </a:lnSpc>
              <a:spcBef>
                <a:spcPts val="1410"/>
              </a:spcBef>
            </a:pPr>
            <a:r>
              <a:rPr spc="-25" dirty="0"/>
              <a:t>Essentially, </a:t>
            </a:r>
            <a:r>
              <a:rPr spc="-5" dirty="0"/>
              <a:t>it </a:t>
            </a:r>
            <a:r>
              <a:rPr spc="-10" dirty="0"/>
              <a:t>compiles </a:t>
            </a:r>
            <a:r>
              <a:rPr spc="-5" dirty="0"/>
              <a:t>CISC </a:t>
            </a:r>
            <a:r>
              <a:rPr dirty="0"/>
              <a:t>x86 </a:t>
            </a:r>
            <a:r>
              <a:rPr spc="-10" dirty="0"/>
              <a:t>into </a:t>
            </a:r>
            <a:r>
              <a:rPr spc="-5" dirty="0"/>
              <a:t>RISC-like  </a:t>
            </a:r>
            <a:r>
              <a:rPr dirty="0"/>
              <a:t>x86</a:t>
            </a:r>
            <a:r>
              <a:rPr spc="-100" dirty="0"/>
              <a:t> </a:t>
            </a:r>
            <a:r>
              <a:rPr spc="-5" dirty="0"/>
              <a:t>micro-operations.</a:t>
            </a:r>
          </a:p>
        </p:txBody>
      </p:sp>
    </p:spTree>
    <p:extLst>
      <p:ext uri="{BB962C8B-B14F-4D97-AF65-F5344CB8AC3E}">
        <p14:creationId xmlns:p14="http://schemas.microsoft.com/office/powerpoint/2010/main" val="33829741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8437245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RISC-like instructions are simple and </a:t>
            </a:r>
            <a:r>
              <a:rPr sz="3200" spc="-10" dirty="0">
                <a:latin typeface="Arial"/>
                <a:cs typeface="Arial"/>
              </a:rPr>
              <a:t>generally  follow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few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principles: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14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80492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7383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7833" rIns="0" bIns="0" rtlCol="0">
            <a:spAutoFit/>
          </a:bodyPr>
          <a:lstStyle/>
          <a:p>
            <a:pPr marL="862330" marR="148590">
              <a:lnSpc>
                <a:spcPts val="3110"/>
              </a:lnSpc>
            </a:pPr>
            <a:r>
              <a:rPr sz="2800" spc="-5" dirty="0"/>
              <a:t>Operation come </a:t>
            </a:r>
            <a:r>
              <a:rPr sz="2800" dirty="0"/>
              <a:t>in a </a:t>
            </a:r>
            <a:r>
              <a:rPr sz="2800" spc="-5" dirty="0"/>
              <a:t>few basic forms. None of that  </a:t>
            </a:r>
            <a:r>
              <a:rPr sz="2800" spc="-10" dirty="0"/>
              <a:t>suffix</a:t>
            </a:r>
            <a:r>
              <a:rPr sz="2800" spc="-75" dirty="0"/>
              <a:t> </a:t>
            </a:r>
            <a:r>
              <a:rPr sz="2800" spc="-5" dirty="0"/>
              <a:t>nonsense.</a:t>
            </a:r>
            <a:endParaRPr sz="2800"/>
          </a:p>
          <a:p>
            <a:pPr marL="862330" marR="350520">
              <a:lnSpc>
                <a:spcPts val="3110"/>
              </a:lnSpc>
              <a:spcBef>
                <a:spcPts val="1140"/>
              </a:spcBef>
            </a:pPr>
            <a:r>
              <a:rPr sz="2800" dirty="0"/>
              <a:t>In </a:t>
            </a:r>
            <a:r>
              <a:rPr sz="2800" spc="-5" dirty="0"/>
              <a:t>order </a:t>
            </a:r>
            <a:r>
              <a:rPr sz="2800" dirty="0"/>
              <a:t>to load from </a:t>
            </a:r>
            <a:r>
              <a:rPr sz="2800" spc="-35" dirty="0"/>
              <a:t>memory, </a:t>
            </a:r>
            <a:r>
              <a:rPr sz="2800" spc="-5" dirty="0"/>
              <a:t>we have </a:t>
            </a:r>
            <a:r>
              <a:rPr sz="2800" dirty="0"/>
              <a:t>to </a:t>
            </a:r>
            <a:r>
              <a:rPr sz="2800" spc="-5" dirty="0"/>
              <a:t>directly  load </a:t>
            </a:r>
            <a:r>
              <a:rPr sz="2800" dirty="0"/>
              <a:t>it </a:t>
            </a:r>
            <a:r>
              <a:rPr sz="2800" spc="-5" dirty="0"/>
              <a:t>with </a:t>
            </a:r>
            <a:r>
              <a:rPr sz="2800" dirty="0"/>
              <a:t>a </a:t>
            </a:r>
            <a:r>
              <a:rPr sz="2800" spc="-5" dirty="0"/>
              <a:t>load</a:t>
            </a:r>
            <a:r>
              <a:rPr sz="2800" spc="-50" dirty="0"/>
              <a:t> </a:t>
            </a:r>
            <a:r>
              <a:rPr sz="2800" spc="-5" dirty="0"/>
              <a:t>operation.</a:t>
            </a:r>
            <a:endParaRPr sz="2800"/>
          </a:p>
          <a:p>
            <a:pPr marL="862330">
              <a:lnSpc>
                <a:spcPct val="100000"/>
              </a:lnSpc>
              <a:spcBef>
                <a:spcPts val="815"/>
              </a:spcBef>
            </a:pPr>
            <a:r>
              <a:rPr sz="2800" spc="-30" dirty="0"/>
              <a:t>We </a:t>
            </a:r>
            <a:r>
              <a:rPr sz="2800" spc="-5" dirty="0"/>
              <a:t>can't directly add </a:t>
            </a:r>
            <a:r>
              <a:rPr sz="2800" dirty="0"/>
              <a:t>to </a:t>
            </a:r>
            <a:r>
              <a:rPr sz="2800" spc="5" dirty="0"/>
              <a:t>or </a:t>
            </a:r>
            <a:r>
              <a:rPr sz="2800" dirty="0"/>
              <a:t>from a </a:t>
            </a:r>
            <a:r>
              <a:rPr sz="2800" spc="-5" dirty="0"/>
              <a:t>memory</a:t>
            </a:r>
            <a:r>
              <a:rPr sz="2800" spc="15" dirty="0"/>
              <a:t> </a:t>
            </a:r>
            <a:r>
              <a:rPr sz="2800" spc="-5" dirty="0"/>
              <a:t>address.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0312339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665" rIns="0" bIns="0" rtlCol="0">
            <a:spAutoFit/>
          </a:bodyPr>
          <a:lstStyle/>
          <a:p>
            <a:pPr marL="430530" marR="5080">
              <a:lnSpc>
                <a:spcPts val="3590"/>
              </a:lnSpc>
            </a:pPr>
            <a:r>
              <a:rPr spc="-5" dirty="0"/>
              <a:t>In </a:t>
            </a:r>
            <a:r>
              <a:rPr spc="-10" dirty="0"/>
              <a:t>order </a:t>
            </a:r>
            <a:r>
              <a:rPr spc="-5" dirty="0"/>
              <a:t>to execute </a:t>
            </a:r>
            <a:r>
              <a:rPr dirty="0"/>
              <a:t>a </a:t>
            </a:r>
            <a:r>
              <a:rPr spc="-5" dirty="0"/>
              <a:t>single simple micro  </a:t>
            </a:r>
            <a:r>
              <a:rPr spc="-10" dirty="0"/>
              <a:t>operation, </a:t>
            </a:r>
            <a:r>
              <a:rPr spc="-5" dirty="0"/>
              <a:t>it </a:t>
            </a:r>
            <a:r>
              <a:rPr spc="-10" dirty="0"/>
              <a:t>goes </a:t>
            </a:r>
            <a:r>
              <a:rPr spc="-5" dirty="0"/>
              <a:t>through several steps or  “stages” to </a:t>
            </a:r>
            <a:r>
              <a:rPr spc="-10" dirty="0"/>
              <a:t>complete. </a:t>
            </a:r>
            <a:r>
              <a:rPr spc="-5" dirty="0"/>
              <a:t>In the common academic  </a:t>
            </a:r>
            <a:r>
              <a:rPr spc="-10" dirty="0"/>
              <a:t>example, </a:t>
            </a:r>
            <a:r>
              <a:rPr spc="-5" dirty="0"/>
              <a:t>there are </a:t>
            </a:r>
            <a:r>
              <a:rPr dirty="0"/>
              <a:t>5</a:t>
            </a:r>
            <a:r>
              <a:rPr spc="-70" dirty="0"/>
              <a:t> </a:t>
            </a:r>
            <a:r>
              <a:rPr spc="-5" dirty="0"/>
              <a:t>stages.</a:t>
            </a:r>
          </a:p>
          <a:p>
            <a:pPr marL="43053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This is </a:t>
            </a:r>
            <a:r>
              <a:rPr dirty="0"/>
              <a:t>known </a:t>
            </a:r>
            <a:r>
              <a:rPr spc="-5" dirty="0"/>
              <a:t>as the</a:t>
            </a:r>
            <a:r>
              <a:rPr spc="-65" dirty="0"/>
              <a:t> </a:t>
            </a:r>
            <a:r>
              <a:rPr spc="-10" dirty="0"/>
              <a:t>pipeline.</a:t>
            </a:r>
          </a:p>
        </p:txBody>
      </p:sp>
      <p:sp>
        <p:nvSpPr>
          <p:cNvPr id="6" name="object 6"/>
          <p:cNvSpPr/>
          <p:nvPr/>
        </p:nvSpPr>
        <p:spPr>
          <a:xfrm>
            <a:off x="1005839" y="4845050"/>
            <a:ext cx="7879080" cy="1189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1342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35750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6659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62128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475481"/>
            <a:ext cx="8547735" cy="400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80539">
              <a:lnSpc>
                <a:spcPts val="3579"/>
              </a:lnSpc>
            </a:pPr>
            <a:r>
              <a:rPr sz="3200" spc="-5" dirty="0">
                <a:latin typeface="Arial"/>
                <a:cs typeface="Arial"/>
              </a:rPr>
              <a:t>Each stage corresponds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physical  component in the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processor.</a:t>
            </a:r>
            <a:endParaRPr sz="3200">
              <a:latin typeface="Arial"/>
              <a:cs typeface="Arial"/>
            </a:endParaRPr>
          </a:p>
          <a:p>
            <a:pPr marL="12700" marR="374015">
              <a:lnSpc>
                <a:spcPct val="93400"/>
              </a:lnSpc>
              <a:spcBef>
                <a:spcPts val="1345"/>
              </a:spcBef>
            </a:pPr>
            <a:r>
              <a:rPr sz="3200" spc="-5" dirty="0">
                <a:latin typeface="Arial"/>
                <a:cs typeface="Arial"/>
              </a:rPr>
              <a:t>IF (Instruction Fetch): </a:t>
            </a:r>
            <a:r>
              <a:rPr sz="3200" spc="-75" dirty="0">
                <a:latin typeface="Arial"/>
                <a:cs typeface="Arial"/>
              </a:rPr>
              <a:t>Takes </a:t>
            </a:r>
            <a:r>
              <a:rPr sz="3200" spc="-5" dirty="0">
                <a:latin typeface="Arial"/>
                <a:cs typeface="Arial"/>
              </a:rPr>
              <a:t>as </a:t>
            </a:r>
            <a:r>
              <a:rPr sz="3200" spc="-10" dirty="0">
                <a:latin typeface="Arial"/>
                <a:cs typeface="Arial"/>
              </a:rPr>
              <a:t>input </a:t>
            </a:r>
            <a:r>
              <a:rPr sz="3200" spc="-5" dirty="0">
                <a:latin typeface="Arial"/>
                <a:cs typeface="Arial"/>
              </a:rPr>
              <a:t>the  address of the instruction (%rip). Then it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finds  </a:t>
            </a:r>
            <a:r>
              <a:rPr sz="3200" spc="-5" dirty="0">
                <a:latin typeface="Arial"/>
                <a:cs typeface="Arial"/>
              </a:rPr>
              <a:t>the actual instruction in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ID (Instruction Decode/Register Read): Given  the instruction bytes, get the </a:t>
            </a:r>
            <a:r>
              <a:rPr sz="3200" spc="-10" dirty="0">
                <a:latin typeface="Arial"/>
                <a:cs typeface="Arial"/>
              </a:rPr>
              <a:t>appropriate </a:t>
            </a:r>
            <a:r>
              <a:rPr sz="3200" spc="-5" dirty="0">
                <a:latin typeface="Arial"/>
                <a:cs typeface="Arial"/>
              </a:rPr>
              <a:t>values  from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3480" y="2010410"/>
            <a:ext cx="7879080" cy="1189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335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35750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6659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7505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0481" rIns="0" bIns="0" rtlCol="0">
            <a:spAutoFit/>
          </a:bodyPr>
          <a:lstStyle/>
          <a:p>
            <a:pPr marL="430530" marR="615315">
              <a:lnSpc>
                <a:spcPts val="3579"/>
              </a:lnSpc>
            </a:pPr>
            <a:r>
              <a:rPr spc="-5" dirty="0"/>
              <a:t>EX (Execution): Execute any </a:t>
            </a:r>
            <a:r>
              <a:rPr spc="-10" dirty="0"/>
              <a:t>arithmetic  operation </a:t>
            </a:r>
            <a:r>
              <a:rPr spc="-5" dirty="0"/>
              <a:t>that the instruction </a:t>
            </a:r>
            <a:r>
              <a:rPr spc="-10" dirty="0"/>
              <a:t>needs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spc="-5" dirty="0"/>
              <a:t>do.</a:t>
            </a:r>
          </a:p>
          <a:p>
            <a:pPr marL="430530" marR="615315">
              <a:lnSpc>
                <a:spcPts val="3590"/>
              </a:lnSpc>
              <a:spcBef>
                <a:spcPts val="1420"/>
              </a:spcBef>
            </a:pPr>
            <a:r>
              <a:rPr spc="-5" dirty="0"/>
              <a:t>MEM (Memory): Read/write from </a:t>
            </a:r>
            <a:r>
              <a:rPr spc="-10" dirty="0"/>
              <a:t>memory </a:t>
            </a:r>
            <a:r>
              <a:rPr spc="-5" dirty="0"/>
              <a:t>if  </a:t>
            </a:r>
            <a:r>
              <a:rPr spc="-30" dirty="0"/>
              <a:t>necessary.</a:t>
            </a:r>
          </a:p>
          <a:p>
            <a:pPr marL="43053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WB </a:t>
            </a:r>
            <a:r>
              <a:rPr spc="-15" dirty="0"/>
              <a:t>(Write </a:t>
            </a:r>
            <a:r>
              <a:rPr spc="-5" dirty="0"/>
              <a:t>back): </a:t>
            </a:r>
            <a:r>
              <a:rPr spc="-15" dirty="0"/>
              <a:t>Write </a:t>
            </a:r>
            <a:r>
              <a:rPr spc="-5" dirty="0"/>
              <a:t>to register </a:t>
            </a:r>
            <a:r>
              <a:rPr spc="-10" dirty="0"/>
              <a:t>if</a:t>
            </a:r>
            <a:r>
              <a:rPr spc="-15" dirty="0"/>
              <a:t> </a:t>
            </a:r>
            <a:r>
              <a:rPr spc="-30" dirty="0"/>
              <a:t>necessary.</a:t>
            </a:r>
          </a:p>
        </p:txBody>
      </p:sp>
      <p:sp>
        <p:nvSpPr>
          <p:cNvPr id="7" name="object 7"/>
          <p:cNvSpPr/>
          <p:nvPr/>
        </p:nvSpPr>
        <p:spPr>
          <a:xfrm>
            <a:off x="1173480" y="2010410"/>
            <a:ext cx="7879080" cy="1189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3077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35750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51155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7505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464996"/>
            <a:ext cx="8418830" cy="310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400"/>
              </a:lnSpc>
            </a:pPr>
            <a:r>
              <a:rPr sz="3200" spc="-5" dirty="0">
                <a:latin typeface="Arial"/>
                <a:cs typeface="Arial"/>
              </a:rPr>
              <a:t>Assume that each block takes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single </a:t>
            </a:r>
            <a:r>
              <a:rPr sz="3200" dirty="0">
                <a:latin typeface="Arial"/>
                <a:cs typeface="Arial"/>
              </a:rPr>
              <a:t>cycle </a:t>
            </a:r>
            <a:r>
              <a:rPr sz="3200" spc="-1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execute.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single instruction would </a:t>
            </a:r>
            <a:r>
              <a:rPr sz="3200" spc="-10" dirty="0">
                <a:latin typeface="Arial"/>
                <a:cs typeface="Arial"/>
              </a:rPr>
              <a:t>take </a:t>
            </a:r>
            <a:r>
              <a:rPr sz="3200" dirty="0">
                <a:latin typeface="Arial"/>
                <a:cs typeface="Arial"/>
              </a:rPr>
              <a:t>5  </a:t>
            </a:r>
            <a:r>
              <a:rPr sz="3200" spc="-5" dirty="0">
                <a:latin typeface="Arial"/>
                <a:cs typeface="Arial"/>
              </a:rPr>
              <a:t>cycles to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complete.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latency </a:t>
            </a:r>
            <a:r>
              <a:rPr sz="3200" spc="-5" dirty="0">
                <a:latin typeface="Arial"/>
                <a:cs typeface="Arial"/>
              </a:rPr>
              <a:t>of each instruction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5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cycles.</a:t>
            </a:r>
            <a:endParaRPr sz="3200">
              <a:latin typeface="Arial"/>
              <a:cs typeface="Arial"/>
            </a:endParaRPr>
          </a:p>
          <a:p>
            <a:pPr marL="12700" marR="370205">
              <a:lnSpc>
                <a:spcPts val="3590"/>
              </a:lnSpc>
              <a:spcBef>
                <a:spcPts val="1485"/>
              </a:spcBef>
            </a:pPr>
            <a:r>
              <a:rPr sz="3200" spc="-10" dirty="0">
                <a:latin typeface="Arial"/>
                <a:cs typeface="Arial"/>
              </a:rPr>
              <a:t>Our throughput </a:t>
            </a:r>
            <a:r>
              <a:rPr sz="3200" spc="-5" dirty="0">
                <a:latin typeface="Arial"/>
                <a:cs typeface="Arial"/>
              </a:rPr>
              <a:t>of this </a:t>
            </a:r>
            <a:r>
              <a:rPr sz="3200" dirty="0">
                <a:latin typeface="Arial"/>
                <a:cs typeface="Arial"/>
              </a:rPr>
              <a:t>system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1 </a:t>
            </a:r>
            <a:r>
              <a:rPr sz="3200" spc="-5" dirty="0">
                <a:latin typeface="Arial"/>
                <a:cs typeface="Arial"/>
              </a:rPr>
              <a:t>instruction  per every </a:t>
            </a:r>
            <a:r>
              <a:rPr sz="3200" dirty="0">
                <a:latin typeface="Arial"/>
                <a:cs typeface="Arial"/>
              </a:rPr>
              <a:t>5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3480" y="2010410"/>
            <a:ext cx="7879080" cy="1189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305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52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952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068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6977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3276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9626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3629" rIns="0" bIns="0" rtlCol="0">
            <a:spAutoFit/>
          </a:bodyPr>
          <a:lstStyle/>
          <a:p>
            <a:pPr marL="430530">
              <a:lnSpc>
                <a:spcPct val="100000"/>
              </a:lnSpc>
            </a:pPr>
            <a:r>
              <a:rPr spc="-5" dirty="0"/>
              <a:t>Consider the execution </a:t>
            </a:r>
            <a:r>
              <a:rPr spc="-10" dirty="0"/>
              <a:t>of: </a:t>
            </a:r>
            <a:r>
              <a:rPr spc="-5" dirty="0"/>
              <a:t>add %eax,</a:t>
            </a:r>
            <a:r>
              <a:rPr spc="-90" dirty="0"/>
              <a:t> </a:t>
            </a:r>
            <a:r>
              <a:rPr spc="-5" dirty="0"/>
              <a:t>%ebx</a:t>
            </a:r>
          </a:p>
          <a:p>
            <a:pPr marL="430530" marR="149225">
              <a:lnSpc>
                <a:spcPts val="3590"/>
              </a:lnSpc>
              <a:spcBef>
                <a:spcPts val="1485"/>
              </a:spcBef>
            </a:pPr>
            <a:r>
              <a:rPr spc="-5" dirty="0"/>
              <a:t>Step 1. The instruction address is used to</a:t>
            </a:r>
            <a:r>
              <a:rPr spc="-140" dirty="0"/>
              <a:t> </a:t>
            </a:r>
            <a:r>
              <a:rPr spc="-5" dirty="0"/>
              <a:t>fetch  the</a:t>
            </a:r>
            <a:r>
              <a:rPr spc="-95" dirty="0"/>
              <a:t> </a:t>
            </a:r>
            <a:r>
              <a:rPr spc="-5" dirty="0"/>
              <a:t>instruction</a:t>
            </a:r>
          </a:p>
          <a:p>
            <a:pPr marL="430530" marR="554990">
              <a:lnSpc>
                <a:spcPts val="3590"/>
              </a:lnSpc>
              <a:spcBef>
                <a:spcPts val="1410"/>
              </a:spcBef>
            </a:pPr>
            <a:r>
              <a:rPr spc="-5" dirty="0"/>
              <a:t>Step 2. The values from %eax and %ebx</a:t>
            </a:r>
            <a:r>
              <a:rPr spc="-165" dirty="0"/>
              <a:t> </a:t>
            </a:r>
            <a:r>
              <a:rPr spc="-5" dirty="0"/>
              <a:t>are  </a:t>
            </a:r>
            <a:r>
              <a:rPr spc="-10" dirty="0"/>
              <a:t>loaded</a:t>
            </a:r>
          </a:p>
          <a:p>
            <a:pPr marL="43053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Step 3. %eax is </a:t>
            </a:r>
            <a:r>
              <a:rPr spc="-10" dirty="0"/>
              <a:t>added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10" dirty="0"/>
              <a:t>%ebx.</a:t>
            </a:r>
          </a:p>
          <a:p>
            <a:pPr marL="430530" marR="5080">
              <a:lnSpc>
                <a:spcPct val="130200"/>
              </a:lnSpc>
              <a:spcBef>
                <a:spcPts val="10"/>
              </a:spcBef>
            </a:pPr>
            <a:r>
              <a:rPr spc="-5" dirty="0"/>
              <a:t>Step 4. The add instruction doesn't </a:t>
            </a:r>
            <a:r>
              <a:rPr dirty="0"/>
              <a:t>use</a:t>
            </a:r>
            <a:r>
              <a:rPr spc="-165" dirty="0"/>
              <a:t> </a:t>
            </a:r>
            <a:r>
              <a:rPr spc="-5" dirty="0"/>
              <a:t>memory  Step 5. Save the value back into</a:t>
            </a:r>
            <a:r>
              <a:rPr spc="-60" dirty="0"/>
              <a:t> </a:t>
            </a:r>
            <a:r>
              <a:rPr spc="-10" dirty="0"/>
              <a:t>%ebx</a:t>
            </a:r>
          </a:p>
        </p:txBody>
      </p:sp>
    </p:spTree>
    <p:extLst>
      <p:ext uri="{BB962C8B-B14F-4D97-AF65-F5344CB8AC3E}">
        <p14:creationId xmlns:p14="http://schemas.microsoft.com/office/powerpoint/2010/main" val="10045983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35750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6659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3475481"/>
            <a:ext cx="7940040" cy="200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79"/>
              </a:lnSpc>
            </a:pPr>
            <a:r>
              <a:rPr sz="3200" spc="-5" dirty="0">
                <a:latin typeface="Arial"/>
                <a:cs typeface="Arial"/>
              </a:rPr>
              <a:t>At any given point in time, we are </a:t>
            </a:r>
            <a:r>
              <a:rPr sz="3200" spc="-10" dirty="0">
                <a:latin typeface="Arial"/>
                <a:cs typeface="Arial"/>
              </a:rPr>
              <a:t>only </a:t>
            </a:r>
            <a:r>
              <a:rPr sz="3200" spc="-5" dirty="0">
                <a:latin typeface="Arial"/>
                <a:cs typeface="Arial"/>
              </a:rPr>
              <a:t>using  one of five available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components.</a:t>
            </a:r>
            <a:endParaRPr sz="3200">
              <a:latin typeface="Arial"/>
              <a:cs typeface="Arial"/>
            </a:endParaRPr>
          </a:p>
          <a:p>
            <a:pPr marL="12700" marR="568960">
              <a:lnSpc>
                <a:spcPts val="3590"/>
              </a:lnSpc>
              <a:spcBef>
                <a:spcPts val="1420"/>
              </a:spcBef>
            </a:pPr>
            <a:r>
              <a:rPr sz="3200" spc="-5" dirty="0">
                <a:latin typeface="Arial"/>
                <a:cs typeface="Arial"/>
              </a:rPr>
              <a:t>This is an </a:t>
            </a:r>
            <a:r>
              <a:rPr sz="3200" spc="-10" dirty="0">
                <a:latin typeface="Arial"/>
                <a:cs typeface="Arial"/>
              </a:rPr>
              <a:t>opportunity </a:t>
            </a:r>
            <a:r>
              <a:rPr sz="3200" spc="-5" dirty="0">
                <a:latin typeface="Arial"/>
                <a:cs typeface="Arial"/>
              </a:rPr>
              <a:t>to execute </a:t>
            </a:r>
            <a:r>
              <a:rPr sz="3200" spc="-10" dirty="0">
                <a:latin typeface="Arial"/>
                <a:cs typeface="Arial"/>
              </a:rPr>
              <a:t>multiple  </a:t>
            </a:r>
            <a:r>
              <a:rPr sz="3200" spc="-5" dirty="0">
                <a:latin typeface="Arial"/>
                <a:cs typeface="Arial"/>
              </a:rPr>
              <a:t>instructions at the same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3480" y="2010410"/>
            <a:ext cx="7879080" cy="1189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7541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667893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Say we have the </a:t>
            </a:r>
            <a:r>
              <a:rPr sz="3200" spc="-10" dirty="0">
                <a:latin typeface="Arial"/>
                <a:cs typeface="Arial"/>
              </a:rPr>
              <a:t>following </a:t>
            </a:r>
            <a:r>
              <a:rPr sz="3200" spc="-5" dirty="0">
                <a:latin typeface="Arial"/>
                <a:cs typeface="Arial"/>
              </a:rPr>
              <a:t>instruction  sequence: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1470"/>
            <a:ext cx="158750" cy="113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823209"/>
            <a:ext cx="3088640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 indent="-394970">
              <a:lnSpc>
                <a:spcPts val="3235"/>
              </a:lnSpc>
              <a:buAutoNum type="arabicPeriod"/>
              <a:tabLst>
                <a:tab pos="408305" algn="l"/>
              </a:tabLst>
            </a:pPr>
            <a:r>
              <a:rPr sz="2800" spc="-5" dirty="0">
                <a:latin typeface="Arial"/>
                <a:cs typeface="Arial"/>
              </a:rPr>
              <a:t>add %eax,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%ebx</a:t>
            </a:r>
            <a:endParaRPr sz="2800">
              <a:latin typeface="Arial"/>
              <a:cs typeface="Arial"/>
            </a:endParaRPr>
          </a:p>
          <a:p>
            <a:pPr marL="407670" indent="-394970">
              <a:lnSpc>
                <a:spcPts val="3110"/>
              </a:lnSpc>
              <a:buAutoNum type="arabicPeriod"/>
              <a:tabLst>
                <a:tab pos="408305" algn="l"/>
              </a:tabLst>
            </a:pPr>
            <a:r>
              <a:rPr sz="2800" dirty="0">
                <a:latin typeface="Arial"/>
                <a:cs typeface="Arial"/>
              </a:rPr>
              <a:t>sub </a:t>
            </a:r>
            <a:r>
              <a:rPr sz="2800" spc="-5" dirty="0">
                <a:latin typeface="Arial"/>
                <a:cs typeface="Arial"/>
              </a:rPr>
              <a:t>%ecx,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%edx</a:t>
            </a:r>
            <a:endParaRPr sz="2800">
              <a:latin typeface="Arial"/>
              <a:cs typeface="Arial"/>
            </a:endParaRPr>
          </a:p>
          <a:p>
            <a:pPr marL="407670" indent="-394970">
              <a:lnSpc>
                <a:spcPts val="3235"/>
              </a:lnSpc>
              <a:buAutoNum type="arabicPeriod"/>
              <a:tabLst>
                <a:tab pos="408305" algn="l"/>
              </a:tabLst>
            </a:pPr>
            <a:r>
              <a:rPr sz="2800" dirty="0">
                <a:latin typeface="Arial"/>
                <a:cs typeface="Arial"/>
              </a:rPr>
              <a:t>xor </a:t>
            </a:r>
            <a:r>
              <a:rPr sz="2800" spc="-5" dirty="0">
                <a:latin typeface="Arial"/>
                <a:cs typeface="Arial"/>
              </a:rPr>
              <a:t>%esi,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%edi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14400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2412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8762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696721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050791"/>
            <a:ext cx="8503920" cy="327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79"/>
              </a:lnSpc>
            </a:pPr>
            <a:r>
              <a:rPr sz="3200" spc="-5" dirty="0">
                <a:latin typeface="Arial"/>
                <a:cs typeface="Arial"/>
              </a:rPr>
              <a:t>Say the execution of this snippet </a:t>
            </a:r>
            <a:r>
              <a:rPr sz="3200" spc="-10" dirty="0">
                <a:latin typeface="Arial"/>
                <a:cs typeface="Arial"/>
              </a:rPr>
              <a:t>begins </a:t>
            </a:r>
            <a:r>
              <a:rPr sz="3200" spc="-5" dirty="0">
                <a:latin typeface="Arial"/>
                <a:cs typeface="Arial"/>
              </a:rPr>
              <a:t>at time  0.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5" dirty="0">
                <a:latin typeface="Arial"/>
                <a:cs typeface="Arial"/>
              </a:rPr>
              <a:t>At time 0: the add would be in the IF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stage.</a:t>
            </a:r>
            <a:endParaRPr sz="3200">
              <a:latin typeface="Arial"/>
              <a:cs typeface="Arial"/>
            </a:endParaRPr>
          </a:p>
          <a:p>
            <a:pPr marL="12700" marR="54610">
              <a:lnSpc>
                <a:spcPts val="3590"/>
              </a:lnSpc>
              <a:spcBef>
                <a:spcPts val="1485"/>
              </a:spcBef>
            </a:pPr>
            <a:r>
              <a:rPr sz="3200" spc="-5" dirty="0">
                <a:latin typeface="Arial"/>
                <a:cs typeface="Arial"/>
              </a:rPr>
              <a:t>At time 1: the add would be in the ID stage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 the </a:t>
            </a:r>
            <a:r>
              <a:rPr sz="3200" dirty="0">
                <a:latin typeface="Arial"/>
                <a:cs typeface="Arial"/>
              </a:rPr>
              <a:t>sub </a:t>
            </a:r>
            <a:r>
              <a:rPr sz="3200" spc="-5" dirty="0">
                <a:latin typeface="Arial"/>
                <a:cs typeface="Arial"/>
              </a:rPr>
              <a:t>would be in the IF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stage.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5" dirty="0">
                <a:latin typeface="Arial"/>
                <a:cs typeface="Arial"/>
              </a:rPr>
              <a:t>At time 2: the add would be in the </a:t>
            </a:r>
            <a:r>
              <a:rPr sz="3200" dirty="0">
                <a:latin typeface="Arial"/>
                <a:cs typeface="Arial"/>
              </a:rPr>
              <a:t>EX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stage...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3370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2665"/>
            <a:ext cx="828167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Based on this, how long does each instruction  take 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complete?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14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8989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7833" rIns="0" bIns="0" rtlCol="0">
            <a:spAutoFit/>
          </a:bodyPr>
          <a:lstStyle/>
          <a:p>
            <a:pPr marL="862330" marR="322580">
              <a:lnSpc>
                <a:spcPts val="3110"/>
              </a:lnSpc>
            </a:pPr>
            <a:r>
              <a:rPr sz="2800" dirty="0"/>
              <a:t>It still </a:t>
            </a:r>
            <a:r>
              <a:rPr sz="2800" spc="-5" dirty="0"/>
              <a:t>takes </a:t>
            </a:r>
            <a:r>
              <a:rPr sz="2800" dirty="0"/>
              <a:t>five cycles </a:t>
            </a:r>
            <a:r>
              <a:rPr sz="2800" spc="-5" dirty="0"/>
              <a:t>for any </a:t>
            </a:r>
            <a:r>
              <a:rPr sz="2800" dirty="0"/>
              <a:t>given </a:t>
            </a:r>
            <a:r>
              <a:rPr sz="2800" spc="-5" dirty="0"/>
              <a:t>instruction </a:t>
            </a:r>
            <a:r>
              <a:rPr sz="2800" dirty="0"/>
              <a:t>to  </a:t>
            </a:r>
            <a:r>
              <a:rPr sz="2800" spc="-5" dirty="0"/>
              <a:t>complete. </a:t>
            </a:r>
            <a:r>
              <a:rPr sz="2800" spc="-10" dirty="0"/>
              <a:t>The </a:t>
            </a:r>
            <a:r>
              <a:rPr sz="2800" spc="-5" dirty="0"/>
              <a:t>latency has not</a:t>
            </a:r>
            <a:r>
              <a:rPr sz="2800" spc="-30" dirty="0"/>
              <a:t> </a:t>
            </a:r>
            <a:r>
              <a:rPr sz="2800" dirty="0"/>
              <a:t>changed.</a:t>
            </a:r>
            <a:endParaRPr sz="2800"/>
          </a:p>
          <a:p>
            <a:pPr marL="430530" marR="5080">
              <a:lnSpc>
                <a:spcPts val="3590"/>
              </a:lnSpc>
              <a:spcBef>
                <a:spcPts val="1145"/>
              </a:spcBef>
            </a:pPr>
            <a:r>
              <a:rPr spc="-30" dirty="0"/>
              <a:t>However, </a:t>
            </a:r>
            <a:r>
              <a:rPr spc="-5" dirty="0"/>
              <a:t>how many instructions are completed  per</a:t>
            </a:r>
            <a:r>
              <a:rPr spc="-110" dirty="0"/>
              <a:t> </a:t>
            </a:r>
            <a:r>
              <a:rPr dirty="0"/>
              <a:t>cycle?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1239" y="489585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5089" y="4888484"/>
            <a:ext cx="7976234" cy="158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instruction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completed per </a:t>
            </a:r>
            <a:r>
              <a:rPr sz="2800" dirty="0">
                <a:latin typeface="Arial"/>
                <a:cs typeface="Arial"/>
              </a:rPr>
              <a:t>1 cycle </a:t>
            </a:r>
            <a:r>
              <a:rPr sz="2800" spc="-5" dirty="0">
                <a:latin typeface="Arial"/>
                <a:cs typeface="Arial"/>
              </a:rPr>
              <a:t>rather than </a:t>
            </a:r>
            <a:r>
              <a:rPr sz="2800" dirty="0">
                <a:latin typeface="Arial"/>
                <a:cs typeface="Arial"/>
              </a:rPr>
              <a:t>5  cycles. </a:t>
            </a:r>
            <a:r>
              <a:rPr sz="2800" spc="-5" dirty="0">
                <a:latin typeface="Arial"/>
                <a:cs typeface="Arial"/>
              </a:rPr>
              <a:t>The throughput has increased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1/5  instructions </a:t>
            </a:r>
            <a:r>
              <a:rPr sz="2800" dirty="0">
                <a:latin typeface="Arial"/>
                <a:cs typeface="Arial"/>
              </a:rPr>
              <a:t>per cycle to 1 </a:t>
            </a:r>
            <a:r>
              <a:rPr sz="2800" spc="-5" dirty="0">
                <a:latin typeface="Arial"/>
                <a:cs typeface="Arial"/>
              </a:rPr>
              <a:t>instruction per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cycle.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50"/>
              </a:lnSpc>
            </a:pPr>
            <a:r>
              <a:rPr sz="2800" spc="-6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huge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gain.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6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78" y="318560"/>
            <a:ext cx="7945260" cy="869654"/>
          </a:xfrm>
          <a:prstGeom prst="rect">
            <a:avLst/>
          </a:prstGeom>
        </p:spPr>
        <p:txBody>
          <a:bodyPr vert="horz" wrap="square" lIns="0" tIns="191528" rIns="0" bIns="0" rtlCol="0">
            <a:spAutoFit/>
          </a:bodyPr>
          <a:lstStyle/>
          <a:p>
            <a:pPr marL="1563874"/>
            <a:r>
              <a:rPr spc="-5" dirty="0"/>
              <a:t>(Compiler)</a:t>
            </a:r>
            <a:r>
              <a:rPr spc="-4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685" y="1875650"/>
            <a:ext cx="170600" cy="214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398" spc="295" dirty="0">
                <a:latin typeface="Calibri"/>
                <a:cs typeface="Calibri"/>
              </a:rPr>
              <a:t>●</a:t>
            </a:r>
            <a:endParaRPr sz="139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685" y="2966474"/>
            <a:ext cx="170600" cy="214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398" spc="295" dirty="0">
                <a:latin typeface="Calibri"/>
                <a:cs typeface="Calibri"/>
              </a:rPr>
              <a:t>●</a:t>
            </a:r>
            <a:endParaRPr sz="139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685" y="4505043"/>
            <a:ext cx="170600" cy="222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448" spc="265" dirty="0">
                <a:latin typeface="Calibri"/>
                <a:cs typeface="Calibri"/>
              </a:rPr>
              <a:t>●</a:t>
            </a:r>
            <a:endParaRPr sz="144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685" y="6505311"/>
            <a:ext cx="170600" cy="222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/>
            <a:r>
              <a:rPr sz="1448" spc="265" dirty="0">
                <a:latin typeface="Calibri"/>
                <a:cs typeface="Calibri"/>
              </a:rPr>
              <a:t>●</a:t>
            </a:r>
            <a:endParaRPr sz="1448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126" y="1775191"/>
            <a:ext cx="8494478" cy="4497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70393">
              <a:lnSpc>
                <a:spcPts val="3585"/>
              </a:lnSpc>
            </a:pPr>
            <a:r>
              <a:rPr sz="3196" spc="-5" dirty="0">
                <a:latin typeface="Arial"/>
                <a:cs typeface="Arial"/>
              </a:rPr>
              <a:t>In some </a:t>
            </a:r>
            <a:r>
              <a:rPr sz="3196" dirty="0">
                <a:latin typeface="Arial"/>
                <a:cs typeface="Arial"/>
              </a:rPr>
              <a:t>ways, </a:t>
            </a:r>
            <a:r>
              <a:rPr sz="3196" spc="-5" dirty="0">
                <a:latin typeface="Arial"/>
                <a:cs typeface="Arial"/>
              </a:rPr>
              <a:t>“optimizing” </a:t>
            </a:r>
            <a:r>
              <a:rPr sz="3196" spc="-10" dirty="0">
                <a:latin typeface="Arial"/>
                <a:cs typeface="Arial"/>
              </a:rPr>
              <a:t>means </a:t>
            </a:r>
            <a:r>
              <a:rPr sz="3196" spc="-5" dirty="0">
                <a:latin typeface="Arial"/>
                <a:cs typeface="Arial"/>
              </a:rPr>
              <a:t>writing </a:t>
            </a:r>
            <a:r>
              <a:rPr sz="3196" dirty="0">
                <a:latin typeface="Arial"/>
                <a:cs typeface="Arial"/>
              </a:rPr>
              <a:t>code  </a:t>
            </a:r>
            <a:r>
              <a:rPr sz="3196" spc="-5" dirty="0">
                <a:latin typeface="Arial"/>
                <a:cs typeface="Arial"/>
              </a:rPr>
              <a:t>that the compiler </a:t>
            </a:r>
            <a:r>
              <a:rPr sz="3196" dirty="0">
                <a:latin typeface="Arial"/>
                <a:cs typeface="Arial"/>
              </a:rPr>
              <a:t>can</a:t>
            </a:r>
            <a:r>
              <a:rPr sz="3196" spc="-75" dirty="0">
                <a:latin typeface="Arial"/>
                <a:cs typeface="Arial"/>
              </a:rPr>
              <a:t> </a:t>
            </a:r>
            <a:r>
              <a:rPr sz="3196" spc="-10" dirty="0">
                <a:latin typeface="Arial"/>
                <a:cs typeface="Arial"/>
              </a:rPr>
              <a:t>optimize.</a:t>
            </a:r>
            <a:endParaRPr sz="3196" dirty="0">
              <a:latin typeface="Arial"/>
              <a:cs typeface="Arial"/>
            </a:endParaRPr>
          </a:p>
          <a:p>
            <a:pPr marL="12683" marR="454703" algn="just">
              <a:lnSpc>
                <a:spcPct val="93400"/>
              </a:lnSpc>
              <a:spcBef>
                <a:spcPts val="1343"/>
              </a:spcBef>
            </a:pPr>
            <a:r>
              <a:rPr sz="3196" spc="-5" dirty="0">
                <a:latin typeface="Arial"/>
                <a:cs typeface="Arial"/>
              </a:rPr>
              <a:t>Knowing what the compiler </a:t>
            </a:r>
            <a:r>
              <a:rPr sz="3196" dirty="0">
                <a:latin typeface="Arial"/>
                <a:cs typeface="Arial"/>
              </a:rPr>
              <a:t>can </a:t>
            </a:r>
            <a:r>
              <a:rPr sz="3196" spc="-5" dirty="0">
                <a:latin typeface="Arial"/>
                <a:cs typeface="Arial"/>
              </a:rPr>
              <a:t>optimize </a:t>
            </a:r>
            <a:r>
              <a:rPr sz="3196" spc="-10" dirty="0">
                <a:latin typeface="Arial"/>
                <a:cs typeface="Arial"/>
              </a:rPr>
              <a:t>is </a:t>
            </a:r>
            <a:r>
              <a:rPr sz="3196" dirty="0">
                <a:latin typeface="Arial"/>
                <a:cs typeface="Arial"/>
              </a:rPr>
              <a:t>a  </a:t>
            </a:r>
            <a:r>
              <a:rPr sz="3196" spc="-5" dirty="0">
                <a:latin typeface="Arial"/>
                <a:cs typeface="Arial"/>
              </a:rPr>
              <a:t>function of </a:t>
            </a:r>
            <a:r>
              <a:rPr sz="3196" dirty="0">
                <a:latin typeface="Arial"/>
                <a:cs typeface="Arial"/>
              </a:rPr>
              <a:t>knowing </a:t>
            </a:r>
            <a:r>
              <a:rPr sz="3196" spc="-5" dirty="0">
                <a:latin typeface="Arial"/>
                <a:cs typeface="Arial"/>
              </a:rPr>
              <a:t>what the compiler</a:t>
            </a:r>
            <a:r>
              <a:rPr sz="3196" spc="-110" dirty="0">
                <a:latin typeface="Arial"/>
                <a:cs typeface="Arial"/>
              </a:rPr>
              <a:t> </a:t>
            </a:r>
            <a:r>
              <a:rPr sz="3196" spc="-5" dirty="0">
                <a:latin typeface="Arial"/>
                <a:cs typeface="Arial"/>
              </a:rPr>
              <a:t>knows  when it </a:t>
            </a:r>
            <a:r>
              <a:rPr sz="3196" spc="-10" dirty="0">
                <a:latin typeface="Arial"/>
                <a:cs typeface="Arial"/>
              </a:rPr>
              <a:t>is </a:t>
            </a:r>
            <a:r>
              <a:rPr sz="3196" spc="-5" dirty="0">
                <a:latin typeface="Arial"/>
                <a:cs typeface="Arial"/>
              </a:rPr>
              <a:t>going to compile </a:t>
            </a:r>
            <a:r>
              <a:rPr sz="3196" dirty="0">
                <a:latin typeface="Arial"/>
                <a:cs typeface="Arial"/>
              </a:rPr>
              <a:t>your</a:t>
            </a:r>
            <a:r>
              <a:rPr sz="3196" spc="-95" dirty="0">
                <a:latin typeface="Arial"/>
                <a:cs typeface="Arial"/>
              </a:rPr>
              <a:t> </a:t>
            </a:r>
            <a:r>
              <a:rPr sz="3196" spc="-5" dirty="0">
                <a:latin typeface="Arial"/>
                <a:cs typeface="Arial"/>
              </a:rPr>
              <a:t>code.</a:t>
            </a:r>
            <a:endParaRPr sz="3196" dirty="0">
              <a:latin typeface="Arial"/>
              <a:cs typeface="Arial"/>
            </a:endParaRPr>
          </a:p>
          <a:p>
            <a:pPr marL="12683" marR="5073">
              <a:lnSpc>
                <a:spcPts val="3585"/>
              </a:lnSpc>
              <a:spcBef>
                <a:spcPts val="1493"/>
              </a:spcBef>
            </a:pPr>
            <a:r>
              <a:rPr sz="3196" spc="-5" dirty="0">
                <a:latin typeface="Arial"/>
                <a:cs typeface="Arial"/>
              </a:rPr>
              <a:t>The </a:t>
            </a:r>
            <a:r>
              <a:rPr sz="3196" spc="-10" dirty="0">
                <a:latin typeface="Arial"/>
                <a:cs typeface="Arial"/>
              </a:rPr>
              <a:t>compiler </a:t>
            </a:r>
            <a:r>
              <a:rPr sz="3196" spc="-5" dirty="0">
                <a:latin typeface="Arial"/>
                <a:cs typeface="Arial"/>
              </a:rPr>
              <a:t>is pessimistic. If it </a:t>
            </a:r>
            <a:r>
              <a:rPr sz="3196" spc="-10" dirty="0">
                <a:latin typeface="Arial"/>
                <a:cs typeface="Arial"/>
              </a:rPr>
              <a:t>doesn't  </a:t>
            </a:r>
            <a:r>
              <a:rPr sz="3196" spc="-5" dirty="0">
                <a:latin typeface="Arial"/>
                <a:cs typeface="Arial"/>
              </a:rPr>
              <a:t>explicitly know something, it </a:t>
            </a:r>
            <a:r>
              <a:rPr sz="3196" dirty="0">
                <a:latin typeface="Arial"/>
                <a:cs typeface="Arial"/>
              </a:rPr>
              <a:t>can't </a:t>
            </a:r>
            <a:r>
              <a:rPr sz="3196" spc="-5" dirty="0">
                <a:latin typeface="Arial"/>
                <a:cs typeface="Arial"/>
              </a:rPr>
              <a:t>make </a:t>
            </a:r>
            <a:r>
              <a:rPr sz="3196" spc="-10" dirty="0">
                <a:latin typeface="Arial"/>
                <a:cs typeface="Arial"/>
              </a:rPr>
              <a:t>any  </a:t>
            </a:r>
            <a:r>
              <a:rPr sz="3196" spc="-5" dirty="0">
                <a:latin typeface="Arial"/>
                <a:cs typeface="Arial"/>
              </a:rPr>
              <a:t>assumptions about it, lest it </a:t>
            </a:r>
            <a:r>
              <a:rPr sz="3196" spc="-10" dirty="0">
                <a:latin typeface="Arial"/>
                <a:cs typeface="Arial"/>
              </a:rPr>
              <a:t>generates </a:t>
            </a:r>
            <a:r>
              <a:rPr sz="3196" spc="-5" dirty="0">
                <a:latin typeface="Arial"/>
                <a:cs typeface="Arial"/>
              </a:rPr>
              <a:t>incorrect  code.</a:t>
            </a:r>
            <a:endParaRPr sz="319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3887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00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665" rIns="0" bIns="0" rtlCol="0">
            <a:spAutoFit/>
          </a:bodyPr>
          <a:lstStyle/>
          <a:p>
            <a:pPr marL="430530" marR="713105">
              <a:lnSpc>
                <a:spcPts val="3590"/>
              </a:lnSpc>
            </a:pPr>
            <a:r>
              <a:rPr spc="-5" dirty="0"/>
              <a:t>This example of ILP </a:t>
            </a:r>
            <a:r>
              <a:rPr dirty="0"/>
              <a:t>can </a:t>
            </a:r>
            <a:r>
              <a:rPr spc="-10" dirty="0"/>
              <a:t>simultaneously  </a:t>
            </a:r>
            <a:r>
              <a:rPr spc="-5" dirty="0"/>
              <a:t>execute </a:t>
            </a:r>
            <a:r>
              <a:rPr dirty="0"/>
              <a:t>5 </a:t>
            </a:r>
            <a:r>
              <a:rPr spc="-5" dirty="0"/>
              <a:t>instructions at any given</a:t>
            </a:r>
            <a:r>
              <a:rPr spc="-80" dirty="0"/>
              <a:t> </a:t>
            </a:r>
            <a:r>
              <a:rPr spc="-10" dirty="0"/>
              <a:t>time.</a:t>
            </a:r>
          </a:p>
          <a:p>
            <a:pPr marL="430530">
              <a:lnSpc>
                <a:spcPct val="100000"/>
              </a:lnSpc>
              <a:spcBef>
                <a:spcPts val="1090"/>
              </a:spcBef>
            </a:pPr>
            <a:r>
              <a:rPr spc="-5" dirty="0"/>
              <a:t>...or is this </a:t>
            </a:r>
            <a:r>
              <a:rPr spc="-10" dirty="0"/>
              <a:t>perhaps </a:t>
            </a:r>
            <a:r>
              <a:rPr dirty="0"/>
              <a:t>a </a:t>
            </a:r>
            <a:r>
              <a:rPr spc="-10" dirty="0"/>
              <a:t>little </a:t>
            </a:r>
            <a:r>
              <a:rPr spc="-5" dirty="0"/>
              <a:t>too </a:t>
            </a:r>
            <a:r>
              <a:rPr spc="-10" dirty="0"/>
              <a:t>idealized?</a:t>
            </a:r>
          </a:p>
          <a:p>
            <a:pPr marL="430530" marR="5080">
              <a:lnSpc>
                <a:spcPts val="3590"/>
              </a:lnSpc>
              <a:spcBef>
                <a:spcPts val="1485"/>
              </a:spcBef>
            </a:pPr>
            <a:r>
              <a:rPr spc="-5" dirty="0"/>
              <a:t>What are some cases where </a:t>
            </a:r>
            <a:r>
              <a:rPr dirty="0"/>
              <a:t>we </a:t>
            </a:r>
            <a:r>
              <a:rPr spc="-10" dirty="0"/>
              <a:t>wouldn't </a:t>
            </a:r>
            <a:r>
              <a:rPr spc="-5" dirty="0"/>
              <a:t>be  able to achieve this </a:t>
            </a:r>
            <a:r>
              <a:rPr spc="-10" dirty="0"/>
              <a:t>optimal</a:t>
            </a:r>
            <a:r>
              <a:rPr spc="-75" dirty="0"/>
              <a:t> </a:t>
            </a:r>
            <a:r>
              <a:rPr spc="-5" dirty="0"/>
              <a:t>case?</a:t>
            </a:r>
          </a:p>
        </p:txBody>
      </p:sp>
    </p:spTree>
    <p:extLst>
      <p:ext uri="{BB962C8B-B14F-4D97-AF65-F5344CB8AC3E}">
        <p14:creationId xmlns:p14="http://schemas.microsoft.com/office/powerpoint/2010/main" val="25603084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140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77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72665"/>
            <a:ext cx="8549005" cy="5337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Data Hazard: </a:t>
            </a:r>
            <a:r>
              <a:rPr sz="3200" spc="-10" dirty="0">
                <a:latin typeface="Arial"/>
                <a:cs typeface="Arial"/>
              </a:rPr>
              <a:t>Without pipelining, </a:t>
            </a:r>
            <a:r>
              <a:rPr sz="3200" spc="-5" dirty="0">
                <a:latin typeface="Arial"/>
                <a:cs typeface="Arial"/>
              </a:rPr>
              <a:t>when each  instruction begins, it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safely assume that the  previous </a:t>
            </a:r>
            <a:r>
              <a:rPr sz="3200" spc="-10" dirty="0">
                <a:latin typeface="Arial"/>
                <a:cs typeface="Arial"/>
              </a:rPr>
              <a:t>instruction </a:t>
            </a:r>
            <a:r>
              <a:rPr sz="3200" spc="-5" dirty="0">
                <a:latin typeface="Arial"/>
                <a:cs typeface="Arial"/>
              </a:rPr>
              <a:t>has completed. </a:t>
            </a:r>
            <a:r>
              <a:rPr sz="3200" spc="-10" dirty="0">
                <a:latin typeface="Arial"/>
                <a:cs typeface="Arial"/>
              </a:rPr>
              <a:t>With  pipelining, </a:t>
            </a:r>
            <a:r>
              <a:rPr sz="3200" spc="-5" dirty="0">
                <a:latin typeface="Arial"/>
                <a:cs typeface="Arial"/>
              </a:rPr>
              <a:t>that assumption is no </a:t>
            </a:r>
            <a:r>
              <a:rPr sz="3200" spc="-10" dirty="0">
                <a:latin typeface="Arial"/>
                <a:cs typeface="Arial"/>
              </a:rPr>
              <a:t>longer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true.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5" dirty="0">
                <a:latin typeface="Arial"/>
                <a:cs typeface="Arial"/>
              </a:rPr>
              <a:t>Consider:</a:t>
            </a:r>
            <a:endParaRPr sz="3200" dirty="0">
              <a:latin typeface="Arial"/>
              <a:cs typeface="Arial"/>
            </a:endParaRPr>
          </a:p>
          <a:p>
            <a:pPr marL="12700" marR="5483860">
              <a:lnSpc>
                <a:spcPct val="130200"/>
              </a:lnSpc>
              <a:spcBef>
                <a:spcPts val="10"/>
              </a:spcBef>
            </a:pPr>
            <a:r>
              <a:rPr sz="3200" spc="-5" dirty="0">
                <a:latin typeface="Arial"/>
                <a:cs typeface="Arial"/>
              </a:rPr>
              <a:t>add %eax,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%ebx  add %ebx,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%ecx</a:t>
            </a:r>
            <a:endParaRPr sz="3200" dirty="0">
              <a:latin typeface="Arial"/>
              <a:cs typeface="Arial"/>
            </a:endParaRPr>
          </a:p>
          <a:p>
            <a:pPr marL="12700" marR="116839">
              <a:lnSpc>
                <a:spcPts val="3590"/>
              </a:lnSpc>
              <a:spcBef>
                <a:spcPts val="1485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first </a:t>
            </a:r>
            <a:r>
              <a:rPr sz="3200" spc="-5" dirty="0">
                <a:latin typeface="Arial"/>
                <a:cs typeface="Arial"/>
              </a:rPr>
              <a:t>add will not have </a:t>
            </a:r>
            <a:r>
              <a:rPr sz="3200" dirty="0">
                <a:latin typeface="Arial"/>
                <a:cs typeface="Arial"/>
              </a:rPr>
              <a:t>saved </a:t>
            </a:r>
            <a:r>
              <a:rPr sz="3200" spc="-5" dirty="0">
                <a:latin typeface="Arial"/>
                <a:cs typeface="Arial"/>
              </a:rPr>
              <a:t>the new value  to </a:t>
            </a:r>
            <a:r>
              <a:rPr sz="3200" spc="-10" dirty="0">
                <a:latin typeface="Arial"/>
                <a:cs typeface="Arial"/>
              </a:rPr>
              <a:t>%ebx </a:t>
            </a:r>
            <a:r>
              <a:rPr sz="3200" spc="-5" dirty="0">
                <a:latin typeface="Arial"/>
                <a:cs typeface="Arial"/>
              </a:rPr>
              <a:t>by the time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second add </a:t>
            </a:r>
            <a:r>
              <a:rPr sz="3200" spc="-10" dirty="0">
                <a:latin typeface="Arial"/>
                <a:cs typeface="Arial"/>
              </a:rPr>
              <a:t>needs </a:t>
            </a:r>
            <a:r>
              <a:rPr sz="3200" spc="-5" dirty="0">
                <a:latin typeface="Arial"/>
                <a:cs typeface="Arial"/>
              </a:rPr>
              <a:t>to  read from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it.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9190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pc="-5" dirty="0"/>
              <a:t>Instruction Level</a:t>
            </a:r>
            <a:r>
              <a:rPr spc="-25" dirty="0"/>
              <a:t> </a:t>
            </a:r>
            <a:r>
              <a:rPr spc="-5" dirty="0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140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31009"/>
            <a:ext cx="8644890" cy="4737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Control</a:t>
            </a:r>
            <a:r>
              <a:rPr sz="3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Hazard:</a:t>
            </a:r>
            <a:endParaRPr sz="32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conditional </a:t>
            </a:r>
            <a:r>
              <a:rPr sz="3200" spc="-5" dirty="0">
                <a:latin typeface="Arial"/>
                <a:cs typeface="Arial"/>
              </a:rPr>
              <a:t>operation enters the  </a:t>
            </a:r>
            <a:r>
              <a:rPr sz="3200" spc="-10" dirty="0">
                <a:latin typeface="Arial"/>
                <a:cs typeface="Arial"/>
              </a:rPr>
              <a:t>pipeline, it's </a:t>
            </a:r>
            <a:r>
              <a:rPr sz="3200" spc="-5" dirty="0">
                <a:latin typeface="Arial"/>
                <a:cs typeface="Arial"/>
              </a:rPr>
              <a:t>expected that </a:t>
            </a:r>
            <a:r>
              <a:rPr sz="3200" spc="-10" dirty="0">
                <a:latin typeface="Arial"/>
                <a:cs typeface="Arial"/>
              </a:rPr>
              <a:t>another </a:t>
            </a:r>
            <a:r>
              <a:rPr sz="3200" spc="-5" dirty="0">
                <a:latin typeface="Arial"/>
                <a:cs typeface="Arial"/>
              </a:rPr>
              <a:t>operation will  </a:t>
            </a:r>
            <a:r>
              <a:rPr sz="3200" spc="-10" dirty="0">
                <a:latin typeface="Arial"/>
                <a:cs typeface="Arial"/>
              </a:rPr>
              <a:t>enter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pipeline </a:t>
            </a:r>
            <a:r>
              <a:rPr sz="3200" spc="-5" dirty="0">
                <a:latin typeface="Arial"/>
                <a:cs typeface="Arial"/>
              </a:rPr>
              <a:t>in the next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cycle.</a:t>
            </a:r>
            <a:endParaRPr sz="3200" dirty="0">
              <a:latin typeface="Arial"/>
              <a:cs typeface="Arial"/>
            </a:endParaRPr>
          </a:p>
          <a:p>
            <a:pPr marL="12700" marR="666115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5" dirty="0">
                <a:latin typeface="Arial"/>
                <a:cs typeface="Arial"/>
              </a:rPr>
              <a:t>what instruction should that be if the first  </a:t>
            </a:r>
            <a:r>
              <a:rPr sz="3200" spc="-10" dirty="0">
                <a:latin typeface="Arial"/>
                <a:cs typeface="Arial"/>
              </a:rPr>
              <a:t>operation </a:t>
            </a:r>
            <a:r>
              <a:rPr sz="3200" dirty="0">
                <a:latin typeface="Arial"/>
                <a:cs typeface="Arial"/>
              </a:rPr>
              <a:t>was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conditional?</a:t>
            </a:r>
            <a:endParaRPr sz="3200" dirty="0">
              <a:latin typeface="Arial"/>
              <a:cs typeface="Arial"/>
            </a:endParaRPr>
          </a:p>
          <a:p>
            <a:pPr marL="12700" marR="784225">
              <a:lnSpc>
                <a:spcPts val="3590"/>
              </a:lnSpc>
              <a:spcBef>
                <a:spcPts val="1410"/>
              </a:spcBef>
            </a:pPr>
            <a:r>
              <a:rPr sz="3200" spc="-35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guess using branch prediction, but if </a:t>
            </a:r>
            <a:r>
              <a:rPr sz="3200" dirty="0">
                <a:latin typeface="Arial"/>
                <a:cs typeface="Arial"/>
              </a:rPr>
              <a:t>we  </a:t>
            </a:r>
            <a:r>
              <a:rPr sz="3200" spc="-5" dirty="0">
                <a:latin typeface="Arial"/>
                <a:cs typeface="Arial"/>
              </a:rPr>
              <a:t>guess wrong, we wasted </a:t>
            </a:r>
            <a:r>
              <a:rPr sz="3200" spc="-10" dirty="0">
                <a:latin typeface="Arial"/>
                <a:cs typeface="Arial"/>
              </a:rPr>
              <a:t>time doing  </a:t>
            </a:r>
            <a:r>
              <a:rPr sz="3200" spc="-5" dirty="0">
                <a:latin typeface="Arial"/>
                <a:cs typeface="Arial"/>
              </a:rPr>
              <a:t>unnecessary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work.</a:t>
            </a:r>
          </a:p>
        </p:txBody>
      </p:sp>
    </p:spTree>
    <p:extLst>
      <p:ext uri="{BB962C8B-B14F-4D97-AF65-F5344CB8AC3E}">
        <p14:creationId xmlns:p14="http://schemas.microsoft.com/office/powerpoint/2010/main" val="2799181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67690"/>
            <a:ext cx="496252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9960" algn="l"/>
              </a:tabLst>
            </a:pPr>
            <a:r>
              <a:rPr spc="-5" dirty="0"/>
              <a:t>Current</a:t>
            </a:r>
            <a:r>
              <a:rPr spc="15" dirty="0"/>
              <a:t> </a:t>
            </a:r>
            <a:r>
              <a:rPr spc="-5" dirty="0"/>
              <a:t>State	of</a:t>
            </a:r>
            <a:r>
              <a:rPr spc="-95" dirty="0"/>
              <a:t> </a:t>
            </a:r>
            <a:r>
              <a:rPr spc="-5" dirty="0"/>
              <a:t>ILP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72665"/>
            <a:ext cx="8169275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pipeline </a:t>
            </a:r>
            <a:r>
              <a:rPr sz="3200" spc="-5" dirty="0">
                <a:latin typeface="Arial"/>
                <a:cs typeface="Arial"/>
              </a:rPr>
              <a:t>processor covered in these </a:t>
            </a:r>
            <a:r>
              <a:rPr sz="3200" dirty="0">
                <a:latin typeface="Arial"/>
                <a:cs typeface="Arial"/>
              </a:rPr>
              <a:t>slide 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basic overview as to how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single  processor or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single execution </a:t>
            </a:r>
            <a:r>
              <a:rPr sz="3200" spc="-10" dirty="0">
                <a:latin typeface="Arial"/>
                <a:cs typeface="Arial"/>
              </a:rPr>
              <a:t>unit </a:t>
            </a:r>
            <a:r>
              <a:rPr sz="3200" spc="-5" dirty="0">
                <a:latin typeface="Arial"/>
                <a:cs typeface="Arial"/>
              </a:rPr>
              <a:t>can be  used in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parallel.</a:t>
            </a:r>
            <a:endParaRPr sz="3200" dirty="0">
              <a:latin typeface="Arial"/>
              <a:cs typeface="Arial"/>
            </a:endParaRPr>
          </a:p>
          <a:p>
            <a:pPr marL="12700" marR="416559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From here on </a:t>
            </a:r>
            <a:r>
              <a:rPr sz="3200" spc="-10" dirty="0">
                <a:latin typeface="Arial"/>
                <a:cs typeface="Arial"/>
              </a:rPr>
              <a:t>out,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book </a:t>
            </a:r>
            <a:r>
              <a:rPr sz="3200" spc="-5" dirty="0">
                <a:latin typeface="Arial"/>
                <a:cs typeface="Arial"/>
              </a:rPr>
              <a:t>assumes multi-  issue and </a:t>
            </a:r>
            <a:r>
              <a:rPr sz="3200" spc="-10" dirty="0">
                <a:latin typeface="Arial"/>
                <a:cs typeface="Arial"/>
              </a:rPr>
              <a:t>out-of-order </a:t>
            </a:r>
            <a:r>
              <a:rPr sz="3200" spc="-5" dirty="0">
                <a:latin typeface="Arial"/>
                <a:cs typeface="Arial"/>
              </a:rPr>
              <a:t>processors.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600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50">
              <a:lnSpc>
                <a:spcPct val="100000"/>
              </a:lnSpc>
            </a:pPr>
            <a:r>
              <a:rPr spc="-5" dirty="0"/>
              <a:t>Post-Pipeling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677100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Some advanced </a:t>
            </a:r>
            <a:r>
              <a:rPr sz="3200" spc="-10" dirty="0">
                <a:latin typeface="Arial"/>
                <a:cs typeface="Arial"/>
              </a:rPr>
              <a:t>techniques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included: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74395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67740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1903" rIns="0" bIns="0" rtlCol="0">
            <a:spAutoFit/>
          </a:bodyPr>
          <a:lstStyle/>
          <a:p>
            <a:pPr marL="862330" marR="5080">
              <a:lnSpc>
                <a:spcPts val="3110"/>
              </a:lnSpc>
            </a:pPr>
            <a:r>
              <a:rPr sz="2800" spc="-5" dirty="0"/>
              <a:t>Multi-issue processors: pipelined as usual, </a:t>
            </a:r>
            <a:r>
              <a:rPr sz="2800" dirty="0"/>
              <a:t>but </a:t>
            </a:r>
            <a:r>
              <a:rPr sz="2800" spc="-5" dirty="0"/>
              <a:t>each  stage </a:t>
            </a:r>
            <a:r>
              <a:rPr sz="2800" dirty="0"/>
              <a:t>can </a:t>
            </a:r>
            <a:r>
              <a:rPr sz="2800" spc="-5" dirty="0"/>
              <a:t>accommodate multiple instructions at  once.</a:t>
            </a:r>
            <a:endParaRPr sz="2800"/>
          </a:p>
          <a:p>
            <a:pPr marL="862330" marR="340995">
              <a:lnSpc>
                <a:spcPts val="3110"/>
              </a:lnSpc>
              <a:spcBef>
                <a:spcPts val="1140"/>
              </a:spcBef>
            </a:pPr>
            <a:r>
              <a:rPr sz="2800" spc="-5" dirty="0"/>
              <a:t>Deeper pipelines (modern processors have 12-19  stages)</a:t>
            </a:r>
            <a:endParaRPr sz="2800"/>
          </a:p>
          <a:p>
            <a:pPr marL="862330" marR="360680">
              <a:lnSpc>
                <a:spcPts val="3110"/>
              </a:lnSpc>
              <a:spcBef>
                <a:spcPts val="1130"/>
              </a:spcBef>
            </a:pPr>
            <a:r>
              <a:rPr sz="2800" spc="-5" dirty="0"/>
              <a:t>Out of Order (OoO), that </a:t>
            </a:r>
            <a:r>
              <a:rPr sz="2800" dirty="0"/>
              <a:t>is </a:t>
            </a:r>
            <a:r>
              <a:rPr sz="2800" spc="-5" dirty="0"/>
              <a:t>avoiding data  dependencies by executing the instructions out of  order </a:t>
            </a:r>
            <a:r>
              <a:rPr sz="2800" dirty="0"/>
              <a:t>if</a:t>
            </a:r>
            <a:r>
              <a:rPr sz="2800" spc="-50" dirty="0"/>
              <a:t> </a:t>
            </a:r>
            <a:r>
              <a:rPr sz="2800" spc="-5" dirty="0"/>
              <a:t>possible.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2132570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030">
              <a:lnSpc>
                <a:spcPct val="100000"/>
              </a:lnSpc>
            </a:pPr>
            <a:r>
              <a:rPr spc="-10" dirty="0"/>
              <a:t>Out </a:t>
            </a:r>
            <a:r>
              <a:rPr spc="-5" dirty="0"/>
              <a:t>of Order</a:t>
            </a:r>
            <a:r>
              <a:rPr spc="-3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05460" y="1585000"/>
            <a:ext cx="9060179" cy="3318559"/>
          </a:xfrm>
          <a:prstGeom prst="rect">
            <a:avLst/>
          </a:prstGeom>
        </p:spPr>
        <p:txBody>
          <a:bodyPr vert="horz" wrap="square" lIns="0" tIns="187665" rIns="0" bIns="0" rtlCol="0">
            <a:spAutoFit/>
          </a:bodyPr>
          <a:lstStyle/>
          <a:p>
            <a:pPr marL="430530" marR="119380">
              <a:lnSpc>
                <a:spcPts val="3590"/>
              </a:lnSpc>
            </a:pPr>
            <a:r>
              <a:rPr spc="-5" dirty="0"/>
              <a:t>It's understood that sometimes </a:t>
            </a:r>
            <a:r>
              <a:rPr dirty="0"/>
              <a:t>you </a:t>
            </a:r>
            <a:r>
              <a:rPr spc="-5" dirty="0"/>
              <a:t>won't</a:t>
            </a:r>
            <a:r>
              <a:rPr spc="-95" dirty="0"/>
              <a:t> </a:t>
            </a:r>
            <a:r>
              <a:rPr spc="-5" dirty="0"/>
              <a:t>be  able to </a:t>
            </a:r>
            <a:r>
              <a:rPr spc="-10" dirty="0"/>
              <a:t>parallelize, </a:t>
            </a:r>
            <a:r>
              <a:rPr spc="-5" dirty="0"/>
              <a:t>even with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pipeline.</a:t>
            </a:r>
          </a:p>
          <a:p>
            <a:pPr marL="430530" marR="109855">
              <a:lnSpc>
                <a:spcPts val="3590"/>
              </a:lnSpc>
              <a:spcBef>
                <a:spcPts val="1420"/>
              </a:spcBef>
            </a:pPr>
            <a:r>
              <a:rPr spc="-5" dirty="0"/>
              <a:t>Sometimes there just isn't any parallelism </a:t>
            </a:r>
            <a:r>
              <a:rPr spc="-10" dirty="0"/>
              <a:t>to  exploit.</a:t>
            </a:r>
          </a:p>
          <a:p>
            <a:pPr marL="430530" marR="5080">
              <a:lnSpc>
                <a:spcPts val="3590"/>
              </a:lnSpc>
              <a:spcBef>
                <a:spcPts val="1410"/>
              </a:spcBef>
            </a:pPr>
            <a:r>
              <a:rPr spc="-30" dirty="0"/>
              <a:t>However, </a:t>
            </a:r>
            <a:r>
              <a:rPr spc="-5" dirty="0"/>
              <a:t>is what </a:t>
            </a:r>
            <a:r>
              <a:rPr spc="-10" dirty="0"/>
              <a:t>happened </a:t>
            </a:r>
            <a:r>
              <a:rPr lang="en-US" spc="-5" dirty="0"/>
              <a:t>in the following example</a:t>
            </a:r>
            <a:r>
              <a:rPr spc="-5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1939082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030">
              <a:lnSpc>
                <a:spcPct val="100000"/>
              </a:lnSpc>
            </a:pPr>
            <a:r>
              <a:rPr spc="-10" dirty="0"/>
              <a:t>Out </a:t>
            </a:r>
            <a:r>
              <a:rPr spc="-5" dirty="0"/>
              <a:t>of Order</a:t>
            </a:r>
            <a:r>
              <a:rPr spc="-3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5118" y="1521525"/>
            <a:ext cx="6880861" cy="3819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99"/>
              </a:lnSpc>
            </a:pPr>
            <a:r>
              <a:rPr lang="en-US" sz="2800" spc="-5" dirty="0"/>
              <a:t>Is there simply no parallelism in the</a:t>
            </a:r>
            <a:r>
              <a:rPr lang="en-US" sz="2800" spc="-85" dirty="0"/>
              <a:t> </a:t>
            </a:r>
            <a:r>
              <a:rPr lang="en-US" sz="2800" spc="-5" dirty="0"/>
              <a:t>code?</a:t>
            </a:r>
          </a:p>
          <a:p>
            <a:pPr marL="927100" marR="5080" lvl="2">
              <a:lnSpc>
                <a:spcPct val="126299"/>
              </a:lnSpc>
            </a:pPr>
            <a:r>
              <a:rPr sz="2400" dirty="0" err="1">
                <a:latin typeface="Arial"/>
                <a:cs typeface="Arial"/>
              </a:rPr>
              <a:t>xorl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%eax, %</a:t>
            </a:r>
            <a:r>
              <a:rPr sz="2400" spc="-5" dirty="0" err="1">
                <a:latin typeface="Arial"/>
                <a:cs typeface="Arial"/>
              </a:rPr>
              <a:t>eax</a:t>
            </a:r>
            <a:r>
              <a:rPr sz="2400" spc="-5" dirty="0">
                <a:latin typeface="Arial"/>
                <a:cs typeface="Arial"/>
              </a:rPr>
              <a:t>  </a:t>
            </a:r>
            <a:endParaRPr lang="en-US" sz="2400" spc="-5" dirty="0">
              <a:latin typeface="Arial"/>
              <a:cs typeface="Arial"/>
            </a:endParaRPr>
          </a:p>
          <a:p>
            <a:pPr marL="927100" marR="5080" lvl="2">
              <a:lnSpc>
                <a:spcPct val="126299"/>
              </a:lnSpc>
            </a:pPr>
            <a:r>
              <a:rPr sz="2400" spc="-5" dirty="0" err="1">
                <a:latin typeface="Arial"/>
                <a:cs typeface="Arial"/>
              </a:rPr>
              <a:t>movl</a:t>
            </a:r>
            <a:r>
              <a:rPr sz="2400" spc="-5" dirty="0">
                <a:latin typeface="Arial"/>
                <a:cs typeface="Arial"/>
              </a:rPr>
              <a:t> (%edx), %</a:t>
            </a:r>
            <a:r>
              <a:rPr sz="2400" spc="-5" dirty="0" err="1">
                <a:latin typeface="Arial"/>
                <a:cs typeface="Arial"/>
              </a:rPr>
              <a:t>esi</a:t>
            </a:r>
            <a:r>
              <a:rPr sz="2400" spc="-5" dirty="0">
                <a:latin typeface="Arial"/>
                <a:cs typeface="Arial"/>
              </a:rPr>
              <a:t>  </a:t>
            </a:r>
            <a:endParaRPr lang="en-US" sz="2400" spc="-5" dirty="0">
              <a:latin typeface="Arial"/>
              <a:cs typeface="Arial"/>
            </a:endParaRPr>
          </a:p>
          <a:p>
            <a:pPr marL="927100" marR="5080" lvl="2">
              <a:lnSpc>
                <a:spcPct val="126299"/>
              </a:lnSpc>
            </a:pPr>
            <a:r>
              <a:rPr sz="2400" spc="-5" dirty="0" err="1">
                <a:latin typeface="Arial"/>
                <a:cs typeface="Arial"/>
              </a:rPr>
              <a:t>movl</a:t>
            </a:r>
            <a:r>
              <a:rPr sz="2400" spc="-5" dirty="0">
                <a:latin typeface="Arial"/>
                <a:cs typeface="Arial"/>
              </a:rPr>
              <a:t> (%esi), </a:t>
            </a:r>
            <a:r>
              <a:rPr sz="2400" spc="-10" dirty="0">
                <a:latin typeface="Arial"/>
                <a:cs typeface="Arial"/>
              </a:rPr>
              <a:t>%</a:t>
            </a:r>
            <a:r>
              <a:rPr sz="2400" spc="-10" dirty="0" err="1">
                <a:latin typeface="Arial"/>
                <a:cs typeface="Arial"/>
              </a:rPr>
              <a:t>edi</a:t>
            </a:r>
            <a:r>
              <a:rPr sz="2400" spc="-10" dirty="0">
                <a:latin typeface="Arial"/>
                <a:cs typeface="Arial"/>
              </a:rPr>
              <a:t> </a:t>
            </a:r>
            <a:endParaRPr lang="en-US" sz="2400" spc="-10" dirty="0">
              <a:latin typeface="Arial"/>
              <a:cs typeface="Arial"/>
            </a:endParaRPr>
          </a:p>
          <a:p>
            <a:pPr marL="927100" marR="5080" lvl="2">
              <a:lnSpc>
                <a:spcPct val="126299"/>
              </a:lnSpc>
            </a:pPr>
            <a:r>
              <a:rPr sz="2400" spc="-5" dirty="0" err="1">
                <a:latin typeface="Arial"/>
                <a:cs typeface="Arial"/>
              </a:rPr>
              <a:t>movl</a:t>
            </a:r>
            <a:r>
              <a:rPr sz="2400" spc="-5" dirty="0">
                <a:latin typeface="Arial"/>
                <a:cs typeface="Arial"/>
              </a:rPr>
              <a:t> (%edi),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%</a:t>
            </a:r>
            <a:r>
              <a:rPr sz="2400" spc="-5" dirty="0" err="1">
                <a:latin typeface="Arial"/>
                <a:cs typeface="Arial"/>
              </a:rPr>
              <a:t>edx</a:t>
            </a:r>
            <a:r>
              <a:rPr sz="2400" spc="-5" dirty="0">
                <a:latin typeface="Arial"/>
                <a:cs typeface="Arial"/>
              </a:rPr>
              <a:t> </a:t>
            </a:r>
            <a:endParaRPr lang="en-US" sz="2400" spc="-5" dirty="0">
              <a:latin typeface="Arial"/>
              <a:cs typeface="Arial"/>
            </a:endParaRPr>
          </a:p>
          <a:p>
            <a:pPr marL="927100" marR="5080" lvl="2">
              <a:lnSpc>
                <a:spcPct val="126299"/>
              </a:lnSpc>
            </a:pPr>
            <a:r>
              <a:rPr sz="2400" spc="-5" dirty="0" err="1">
                <a:latin typeface="Arial"/>
                <a:cs typeface="Arial"/>
              </a:rPr>
              <a:t>movl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$1,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%</a:t>
            </a:r>
            <a:r>
              <a:rPr sz="2400" spc="-5" dirty="0" err="1">
                <a:latin typeface="Arial"/>
                <a:cs typeface="Arial"/>
              </a:rPr>
              <a:t>ebx</a:t>
            </a:r>
            <a:endParaRPr lang="en-US" sz="2400" spc="-5" dirty="0">
              <a:latin typeface="Arial"/>
              <a:cs typeface="Arial"/>
            </a:endParaRPr>
          </a:p>
          <a:p>
            <a:pPr marL="927100" marR="5080" lvl="2">
              <a:lnSpc>
                <a:spcPct val="126299"/>
              </a:lnSpc>
            </a:pPr>
            <a:r>
              <a:rPr sz="2400" dirty="0">
                <a:latin typeface="Arial"/>
                <a:cs typeface="Arial"/>
              </a:rPr>
              <a:t>...</a:t>
            </a:r>
          </a:p>
          <a:p>
            <a:pPr marL="927100" lvl="2">
              <a:spcBef>
                <a:spcPts val="880"/>
              </a:spcBef>
            </a:pPr>
            <a:r>
              <a:rPr sz="2400" spc="-5" dirty="0">
                <a:latin typeface="Arial"/>
                <a:cs typeface="Arial"/>
              </a:rPr>
              <a:t>movl </a:t>
            </a:r>
            <a:r>
              <a:rPr sz="2400" dirty="0">
                <a:latin typeface="Arial"/>
                <a:cs typeface="Arial"/>
              </a:rPr>
              <a:t>$2,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%ecx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6400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5612130"/>
            <a:ext cx="845947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In fact, the instructions %eax, %ebx, and </a:t>
            </a:r>
            <a:r>
              <a:rPr sz="3200" spc="-10" dirty="0">
                <a:latin typeface="Arial"/>
                <a:cs typeface="Arial"/>
              </a:rPr>
              <a:t>%ecx 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all be done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parallel with each </a:t>
            </a:r>
            <a:r>
              <a:rPr sz="3200" spc="-10" dirty="0">
                <a:latin typeface="Arial"/>
                <a:cs typeface="Arial"/>
              </a:rPr>
              <a:t>other and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memory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references.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019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030">
              <a:lnSpc>
                <a:spcPct val="100000"/>
              </a:lnSpc>
            </a:pPr>
            <a:r>
              <a:rPr spc="-10" dirty="0"/>
              <a:t>Out </a:t>
            </a:r>
            <a:r>
              <a:rPr spc="-5" dirty="0"/>
              <a:t>of Order</a:t>
            </a:r>
            <a:r>
              <a:rPr spc="-3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68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72665"/>
            <a:ext cx="8213090" cy="354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874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Therefore,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program </a:t>
            </a:r>
            <a:r>
              <a:rPr sz="3200" spc="-5" dirty="0">
                <a:latin typeface="Arial"/>
                <a:cs typeface="Arial"/>
              </a:rPr>
              <a:t>which </a:t>
            </a:r>
            <a:r>
              <a:rPr sz="3200" i="1" spc="-10" dirty="0">
                <a:latin typeface="Arial"/>
                <a:cs typeface="Arial"/>
              </a:rPr>
              <a:t>has  </a:t>
            </a:r>
            <a:r>
              <a:rPr sz="3200" spc="-10" dirty="0">
                <a:latin typeface="Arial"/>
                <a:cs typeface="Arial"/>
              </a:rPr>
              <a:t>parallelism, </a:t>
            </a:r>
            <a:r>
              <a:rPr sz="3200" spc="-5" dirty="0">
                <a:latin typeface="Arial"/>
                <a:cs typeface="Arial"/>
              </a:rPr>
              <a:t>but the </a:t>
            </a:r>
            <a:r>
              <a:rPr sz="3200" spc="-10" dirty="0">
                <a:latin typeface="Arial"/>
                <a:cs typeface="Arial"/>
              </a:rPr>
              <a:t>traditional pipeline </a:t>
            </a:r>
            <a:r>
              <a:rPr sz="3200" spc="-5" dirty="0">
                <a:latin typeface="Arial"/>
                <a:cs typeface="Arial"/>
              </a:rPr>
              <a:t>cannot  make use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3400"/>
              </a:lnSpc>
              <a:spcBef>
                <a:spcPts val="1345"/>
              </a:spcBef>
            </a:pPr>
            <a:r>
              <a:rPr sz="3200" spc="-5" dirty="0">
                <a:latin typeface="Arial"/>
                <a:cs typeface="Arial"/>
              </a:rPr>
              <a:t>Thus, OoO, which allows the hardware to </a:t>
            </a:r>
            <a:r>
              <a:rPr sz="3200" spc="-10" dirty="0">
                <a:latin typeface="Arial"/>
                <a:cs typeface="Arial"/>
              </a:rPr>
              <a:t>find  </a:t>
            </a:r>
            <a:r>
              <a:rPr sz="3200" spc="-5" dirty="0">
                <a:latin typeface="Arial"/>
                <a:cs typeface="Arial"/>
              </a:rPr>
              <a:t>as much parallelism as possible 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block of  </a:t>
            </a:r>
            <a:r>
              <a:rPr sz="3200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by reordering as it </a:t>
            </a:r>
            <a:r>
              <a:rPr sz="3200" dirty="0">
                <a:latin typeface="Arial"/>
                <a:cs typeface="Arial"/>
              </a:rPr>
              <a:t>can see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fit.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How does this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help?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3325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030">
              <a:lnSpc>
                <a:spcPct val="100000"/>
              </a:lnSpc>
            </a:pPr>
            <a:r>
              <a:rPr spc="-10" dirty="0"/>
              <a:t>Out </a:t>
            </a:r>
            <a:r>
              <a:rPr spc="-5" dirty="0"/>
              <a:t>of Order</a:t>
            </a:r>
            <a:r>
              <a:rPr spc="-3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665" rIns="0" bIns="0" rtlCol="0">
            <a:spAutoFit/>
          </a:bodyPr>
          <a:lstStyle/>
          <a:p>
            <a:pPr marL="430530" marR="17145">
              <a:lnSpc>
                <a:spcPts val="3590"/>
              </a:lnSpc>
            </a:pPr>
            <a:r>
              <a:rPr spc="-35" dirty="0"/>
              <a:t>We </a:t>
            </a:r>
            <a:r>
              <a:rPr spc="-5" dirty="0"/>
              <a:t>can't change the order of the </a:t>
            </a:r>
            <a:r>
              <a:rPr spc="-10" dirty="0"/>
              <a:t>memory  </a:t>
            </a:r>
            <a:r>
              <a:rPr spc="-5" dirty="0"/>
              <a:t>references and </a:t>
            </a:r>
            <a:r>
              <a:rPr dirty="0"/>
              <a:t>we </a:t>
            </a:r>
            <a:r>
              <a:rPr spc="-5" dirty="0"/>
              <a:t>still have to wait in between  the the </a:t>
            </a:r>
            <a:r>
              <a:rPr spc="-10" dirty="0"/>
              <a:t>dependent memory</a:t>
            </a:r>
            <a:r>
              <a:rPr dirty="0"/>
              <a:t> </a:t>
            </a:r>
            <a:r>
              <a:rPr spc="-5" dirty="0"/>
              <a:t>accesses...</a:t>
            </a:r>
          </a:p>
          <a:p>
            <a:pPr marL="430530" marR="5080">
              <a:lnSpc>
                <a:spcPct val="93400"/>
              </a:lnSpc>
              <a:spcBef>
                <a:spcPts val="1345"/>
              </a:spcBef>
            </a:pPr>
            <a:r>
              <a:rPr spc="-30" dirty="0"/>
              <a:t>However, </a:t>
            </a:r>
            <a:r>
              <a:rPr spc="-5" dirty="0"/>
              <a:t>instead of waiting, </a:t>
            </a:r>
            <a:r>
              <a:rPr dirty="0"/>
              <a:t>we </a:t>
            </a:r>
            <a:r>
              <a:rPr spc="-5" dirty="0"/>
              <a:t>can </a:t>
            </a:r>
            <a:r>
              <a:rPr spc="-10" dirty="0"/>
              <a:t>interleave  </a:t>
            </a:r>
            <a:r>
              <a:rPr spc="-5" dirty="0"/>
              <a:t>the </a:t>
            </a:r>
            <a:r>
              <a:rPr spc="-10" dirty="0"/>
              <a:t>other independent </a:t>
            </a:r>
            <a:r>
              <a:rPr spc="-5" dirty="0"/>
              <a:t>instructions within,  </a:t>
            </a:r>
            <a:r>
              <a:rPr spc="-10" dirty="0"/>
              <a:t>thereby </a:t>
            </a:r>
            <a:r>
              <a:rPr spc="-5" dirty="0"/>
              <a:t>getting </a:t>
            </a:r>
            <a:r>
              <a:rPr spc="-10" dirty="0"/>
              <a:t>other </a:t>
            </a:r>
            <a:r>
              <a:rPr spc="-15" dirty="0"/>
              <a:t>stuff </a:t>
            </a:r>
            <a:r>
              <a:rPr spc="-5" dirty="0"/>
              <a:t>done while having to  wait.</a:t>
            </a:r>
          </a:p>
        </p:txBody>
      </p:sp>
    </p:spTree>
    <p:extLst>
      <p:ext uri="{BB962C8B-B14F-4D97-AF65-F5344CB8AC3E}">
        <p14:creationId xmlns:p14="http://schemas.microsoft.com/office/powerpoint/2010/main" val="12322606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030">
              <a:lnSpc>
                <a:spcPct val="100000"/>
              </a:lnSpc>
            </a:pPr>
            <a:r>
              <a:rPr spc="-10" dirty="0"/>
              <a:t>Out </a:t>
            </a:r>
            <a:r>
              <a:rPr spc="-5" dirty="0"/>
              <a:t>of Order</a:t>
            </a:r>
            <a:r>
              <a:rPr spc="-3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8448040" cy="336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3670" algn="just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Keep this </a:t>
            </a:r>
            <a:r>
              <a:rPr sz="3200" spc="-10" dirty="0">
                <a:latin typeface="Arial"/>
                <a:cs typeface="Arial"/>
              </a:rPr>
              <a:t>idea </a:t>
            </a:r>
            <a:r>
              <a:rPr sz="3200" spc="-5" dirty="0">
                <a:latin typeface="Arial"/>
                <a:cs typeface="Arial"/>
              </a:rPr>
              <a:t>of executing </a:t>
            </a:r>
            <a:r>
              <a:rPr sz="3200" spc="-10" dirty="0">
                <a:latin typeface="Arial"/>
                <a:cs typeface="Arial"/>
              </a:rPr>
              <a:t>instructions </a:t>
            </a:r>
            <a:r>
              <a:rPr sz="3200" spc="-5" dirty="0">
                <a:latin typeface="Arial"/>
                <a:cs typeface="Arial"/>
              </a:rPr>
              <a:t>out of  order in mind since the following assumes </a:t>
            </a:r>
            <a:r>
              <a:rPr sz="3200" spc="-10" dirty="0">
                <a:latin typeface="Arial"/>
                <a:cs typeface="Arial"/>
              </a:rPr>
              <a:t>this  information.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93400"/>
              </a:lnSpc>
              <a:spcBef>
                <a:spcPts val="1345"/>
              </a:spcBef>
            </a:pPr>
            <a:r>
              <a:rPr sz="3200" spc="-5" dirty="0">
                <a:latin typeface="Arial"/>
                <a:cs typeface="Arial"/>
              </a:rPr>
              <a:t>The next sections </a:t>
            </a:r>
            <a:r>
              <a:rPr sz="3200" spc="-10" dirty="0">
                <a:latin typeface="Arial"/>
                <a:cs typeface="Arial"/>
              </a:rPr>
              <a:t>about data-flow </a:t>
            </a:r>
            <a:r>
              <a:rPr sz="3200" spc="-5" dirty="0">
                <a:latin typeface="Arial"/>
                <a:cs typeface="Arial"/>
              </a:rPr>
              <a:t>only make  </a:t>
            </a:r>
            <a:r>
              <a:rPr sz="3200" dirty="0">
                <a:latin typeface="Arial"/>
                <a:cs typeface="Arial"/>
              </a:rPr>
              <a:t>sense </a:t>
            </a:r>
            <a:r>
              <a:rPr sz="3200" spc="-5" dirty="0">
                <a:latin typeface="Arial"/>
                <a:cs typeface="Arial"/>
              </a:rPr>
              <a:t>when you can accept that the order in  which instructions are executed doesn't </a:t>
            </a:r>
            <a:r>
              <a:rPr sz="3200" spc="-30" dirty="0">
                <a:latin typeface="Arial"/>
                <a:cs typeface="Arial"/>
              </a:rPr>
              <a:t>matter,  </a:t>
            </a:r>
            <a:r>
              <a:rPr sz="3200" spc="-5" dirty="0">
                <a:latin typeface="Arial"/>
                <a:cs typeface="Arial"/>
              </a:rPr>
              <a:t>only </a:t>
            </a:r>
            <a:r>
              <a:rPr sz="3200" spc="-10" dirty="0">
                <a:latin typeface="Arial"/>
                <a:cs typeface="Arial"/>
              </a:rPr>
              <a:t>behavioral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correctness.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17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6686</Words>
  <Application>Microsoft Office PowerPoint</Application>
  <PresentationFormat>Custom</PresentationFormat>
  <Paragraphs>985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ArialMT</vt:lpstr>
      <vt:lpstr>Calibri</vt:lpstr>
      <vt:lpstr>Consolas</vt:lpstr>
      <vt:lpstr>Impact</vt:lpstr>
      <vt:lpstr>Times New Roman</vt:lpstr>
      <vt:lpstr>Office Theme</vt:lpstr>
      <vt:lpstr>PowerPoint Presentation</vt:lpstr>
      <vt:lpstr>PowerPoint Presentation</vt:lpstr>
      <vt:lpstr>Consider the optimization example mentioned in class.  Each of these are defined in the same module, foo.c.</vt:lpstr>
      <vt:lpstr>(Compiler) Optimization</vt:lpstr>
      <vt:lpstr>(Compiler) Optimization</vt:lpstr>
      <vt:lpstr>(Compiler) Optimization</vt:lpstr>
      <vt:lpstr>(Compiler) Optimization</vt:lpstr>
      <vt:lpstr>(Compiler) Optimization</vt:lpstr>
      <vt:lpstr>(Compiler) Optimization</vt:lpstr>
      <vt:lpstr>Stack Exploits</vt:lpstr>
      <vt:lpstr>Stack Exploits</vt:lpstr>
      <vt:lpstr>Stack Exploits</vt:lpstr>
      <vt:lpstr>Stack Exploits</vt:lpstr>
      <vt:lpstr>Stack Exploits</vt:lpstr>
      <vt:lpstr>Stack Exploits</vt:lpstr>
      <vt:lpstr>Stack Exploits</vt:lpstr>
      <vt:lpstr>Stack Exploits</vt:lpstr>
      <vt:lpstr>Stack Exploits: Jump to Existing  Library</vt:lpstr>
      <vt:lpstr>Stack Exploits: Jump to Existing  Library</vt:lpstr>
      <vt:lpstr>Stack Exploits: Jump to Existing  Library</vt:lpstr>
      <vt:lpstr>Stack Exploits: Injecting Code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Protection From</vt:lpstr>
      <vt:lpstr>Stack Exploits: Return Oriented  Programming</vt:lpstr>
      <vt:lpstr>Stack Exploits: Return Oriented  Programming</vt:lpstr>
      <vt:lpstr>Stack Exploits: Return Oriented  Programming</vt:lpstr>
      <vt:lpstr>Stack Exploits: Return Oriented  Programming</vt:lpstr>
      <vt:lpstr>Stack Exploits: Return Oriented  Programming</vt:lpstr>
      <vt:lpstr>Stack Exploits: Return Oriented  Programming</vt:lpstr>
      <vt:lpstr>Stack Exploits: Return Oriented  Programming</vt:lpstr>
      <vt:lpstr>Stack Exploits: Return Oriented  Programming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Lab 3: Smashing Lab</vt:lpstr>
      <vt:lpstr>Midterm II: The Quickening</vt:lpstr>
      <vt:lpstr>Midterm II: The Quickening</vt:lpstr>
      <vt:lpstr>Midterm II: The Quickening</vt:lpstr>
      <vt:lpstr>Midterm II: The Quickening</vt:lpstr>
      <vt:lpstr>Midterm II: The Quickening</vt:lpstr>
      <vt:lpstr>Midterm II: The Reckoning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Instruction Level Parallelism</vt:lpstr>
      <vt:lpstr>Current State of ILP</vt:lpstr>
      <vt:lpstr>Post-Pipeling</vt:lpstr>
      <vt:lpstr>Out of Order Processing</vt:lpstr>
      <vt:lpstr>Out of Order Processing</vt:lpstr>
      <vt:lpstr>Out of Order Processing</vt:lpstr>
      <vt:lpstr>Out of Order Processing</vt:lpstr>
      <vt:lpstr>Out of Order 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Uen-Tao Wang</dc:creator>
  <cp:lastModifiedBy>Harshada Wadekar</cp:lastModifiedBy>
  <cp:revision>8</cp:revision>
  <dcterms:created xsi:type="dcterms:W3CDTF">2017-05-12T16:53:57Z</dcterms:created>
  <dcterms:modified xsi:type="dcterms:W3CDTF">2017-05-12T17:27:21Z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2015-11-06T00:00:00Z</vt:filetime>
  </property>
  <property fmtid="{D5CDD505-2E9C-101B-9397-08002B2CF9AE}" pid="3" name="Creator">
    <vt:lpwstr>Impress</vt:lpwstr>
  </property>
  <property fmtid="{D5CDD505-2E9C-101B-9397-08002B2CF9AE}" pid="4" name="LastSaved">
    <vt:filetime>2015-11-06T00:00:00Z</vt:filetime>
  </property>
</Properties>
</file>