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9" r:id="rId3"/>
    <p:sldId id="260" r:id="rId4"/>
    <p:sldId id="261" r:id="rId5"/>
    <p:sldId id="262" r:id="rId6"/>
    <p:sldId id="265" r:id="rId7"/>
    <p:sldId id="268" r:id="rId8"/>
    <p:sldId id="269" r:id="rId9"/>
    <p:sldId id="270" r:id="rId10"/>
    <p:sldId id="271" r:id="rId11"/>
    <p:sldId id="272" r:id="rId12"/>
    <p:sldId id="275" r:id="rId13"/>
    <p:sldId id="276" r:id="rId14"/>
    <p:sldId id="277" r:id="rId15"/>
    <p:sldId id="284" r:id="rId16"/>
    <p:sldId id="285" r:id="rId17"/>
    <p:sldId id="286" r:id="rId18"/>
    <p:sldId id="287" r:id="rId19"/>
    <p:sldId id="288" r:id="rId20"/>
    <p:sldId id="291" r:id="rId21"/>
    <p:sldId id="292" r:id="rId22"/>
    <p:sldId id="294" r:id="rId23"/>
    <p:sldId id="295" r:id="rId24"/>
    <p:sldId id="296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7" r:id="rId39"/>
    <p:sldId id="318" r:id="rId40"/>
    <p:sldId id="319" r:id="rId41"/>
    <p:sldId id="320" r:id="rId42"/>
    <p:sldId id="322" r:id="rId43"/>
    <p:sldId id="328" r:id="rId44"/>
    <p:sldId id="329" r:id="rId45"/>
    <p:sldId id="330" r:id="rId46"/>
    <p:sldId id="331" r:id="rId47"/>
    <p:sldId id="361" r:id="rId48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12" d="100"/>
          <a:sy n="112" d="100"/>
        </p:scale>
        <p:origin x="185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54" Type="http://schemas.microsoft.com/office/2015/10/relationships/revisionInfo" Target="revisionInfo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9085C-7705-45D6-8654-B32F1BD94D1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944563"/>
            <a:ext cx="34036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636963"/>
            <a:ext cx="8067675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CA25-6D82-4B6A-B04B-03D05752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5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42545">
              <a:lnSpc>
                <a:spcPts val="3590"/>
              </a:lnSpc>
              <a:spcBef>
                <a:spcPts val="1465"/>
              </a:spcBef>
            </a:pPr>
            <a:r>
              <a:rPr lang="en-US" sz="1200" spc="-5" dirty="0">
                <a:latin typeface="Arial"/>
                <a:cs typeface="Arial"/>
              </a:rPr>
              <a:t>Why not just have  it be</a:t>
            </a:r>
            <a:r>
              <a:rPr lang="en-US" sz="1200" spc="-9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2</a:t>
            </a:r>
            <a:r>
              <a:rPr lang="en-US" sz="1100" spc="-7" baseline="31531" dirty="0">
                <a:latin typeface="Arial"/>
                <a:cs typeface="Arial"/>
              </a:rPr>
              <a:t>e</a:t>
            </a:r>
            <a:r>
              <a:rPr lang="en-US" sz="1200" spc="-5" dirty="0">
                <a:latin typeface="Arial"/>
                <a:cs typeface="Arial"/>
              </a:rPr>
              <a:t>.</a:t>
            </a:r>
            <a:endParaRPr lang="en-US" sz="1200" dirty="0">
              <a:latin typeface="Arial"/>
              <a:cs typeface="Arial"/>
            </a:endParaRPr>
          </a:p>
          <a:p>
            <a:pPr marL="12700" marR="5080">
              <a:lnSpc>
                <a:spcPct val="93400"/>
              </a:lnSpc>
              <a:spcBef>
                <a:spcPts val="1345"/>
              </a:spcBef>
            </a:pPr>
            <a:r>
              <a:rPr lang="en-US" sz="1200" spc="-5" dirty="0">
                <a:latin typeface="Arial"/>
                <a:cs typeface="Arial"/>
              </a:rPr>
              <a:t>Our </a:t>
            </a:r>
            <a:r>
              <a:rPr lang="en-US" sz="1200" spc="-10" dirty="0">
                <a:latin typeface="Arial"/>
                <a:cs typeface="Arial"/>
              </a:rPr>
              <a:t>exponent field </a:t>
            </a:r>
            <a:r>
              <a:rPr lang="en-US" sz="1200" spc="-5" dirty="0">
                <a:latin typeface="Arial"/>
                <a:cs typeface="Arial"/>
              </a:rPr>
              <a:t>ranges from 0000 and </a:t>
            </a:r>
            <a:r>
              <a:rPr lang="en-US" sz="1200" spc="-150" dirty="0">
                <a:latin typeface="Arial"/>
                <a:cs typeface="Arial"/>
              </a:rPr>
              <a:t>1111.  </a:t>
            </a:r>
            <a:r>
              <a:rPr lang="en-US" sz="1200" spc="-5" dirty="0">
                <a:latin typeface="Arial"/>
                <a:cs typeface="Arial"/>
              </a:rPr>
              <a:t>If </a:t>
            </a:r>
            <a:r>
              <a:rPr lang="en-US" sz="1200" dirty="0">
                <a:latin typeface="Arial"/>
                <a:cs typeface="Arial"/>
              </a:rPr>
              <a:t>we </a:t>
            </a:r>
            <a:r>
              <a:rPr lang="en-US" sz="1200" spc="-5" dirty="0">
                <a:latin typeface="Arial"/>
                <a:cs typeface="Arial"/>
              </a:rPr>
              <a:t>just did </a:t>
            </a:r>
            <a:r>
              <a:rPr lang="en-US" sz="1200" spc="5" dirty="0">
                <a:latin typeface="Arial"/>
                <a:cs typeface="Arial"/>
              </a:rPr>
              <a:t>2</a:t>
            </a:r>
            <a:r>
              <a:rPr lang="en-US" sz="1100" spc="7" baseline="31531" dirty="0">
                <a:latin typeface="Arial"/>
                <a:cs typeface="Arial"/>
              </a:rPr>
              <a:t>e</a:t>
            </a:r>
            <a:r>
              <a:rPr lang="en-US" sz="1200" spc="5" dirty="0">
                <a:latin typeface="Arial"/>
                <a:cs typeface="Arial"/>
              </a:rPr>
              <a:t>, </a:t>
            </a:r>
            <a:r>
              <a:rPr lang="en-US" sz="1200" dirty="0">
                <a:latin typeface="Arial"/>
                <a:cs typeface="Arial"/>
              </a:rPr>
              <a:t>we </a:t>
            </a:r>
            <a:r>
              <a:rPr lang="en-US" sz="1200" spc="-5" dirty="0">
                <a:latin typeface="Arial"/>
                <a:cs typeface="Arial"/>
              </a:rPr>
              <a:t>wouldn't be able </a:t>
            </a:r>
            <a:r>
              <a:rPr lang="en-US" sz="1200" spc="-10" dirty="0">
                <a:latin typeface="Arial"/>
                <a:cs typeface="Arial"/>
              </a:rPr>
              <a:t>to  </a:t>
            </a:r>
            <a:r>
              <a:rPr lang="en-US" sz="1200" spc="-5" dirty="0">
                <a:latin typeface="Arial"/>
                <a:cs typeface="Arial"/>
              </a:rPr>
              <a:t>represent negative exponents. </a:t>
            </a:r>
            <a:r>
              <a:rPr lang="en-US" sz="1200" spc="-35" dirty="0">
                <a:latin typeface="Arial"/>
                <a:cs typeface="Arial"/>
              </a:rPr>
              <a:t>We </a:t>
            </a:r>
            <a:r>
              <a:rPr lang="en-US" sz="1200" spc="-10" dirty="0">
                <a:latin typeface="Arial"/>
                <a:cs typeface="Arial"/>
              </a:rPr>
              <a:t>need </a:t>
            </a:r>
            <a:r>
              <a:rPr lang="en-US" sz="1200" dirty="0">
                <a:latin typeface="Arial"/>
                <a:cs typeface="Arial"/>
              </a:rPr>
              <a:t>a</a:t>
            </a:r>
            <a:r>
              <a:rPr lang="en-US" sz="1200" spc="-5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bias.</a:t>
            </a:r>
            <a:endParaRPr lang="en-US" sz="12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8CA25-6D82-4B6A-B04B-03D057522B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54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pc="-5" dirty="0"/>
              <a:t>Note </a:t>
            </a:r>
            <a:r>
              <a:rPr lang="en-US" spc="-10" dirty="0"/>
              <a:t>that </a:t>
            </a:r>
            <a:r>
              <a:rPr lang="en-US" spc="-5" dirty="0"/>
              <a:t>even </a:t>
            </a:r>
            <a:r>
              <a:rPr lang="en-US" spc="-10" dirty="0"/>
              <a:t>though </a:t>
            </a:r>
            <a:r>
              <a:rPr lang="en-US" dirty="0"/>
              <a:t>e = </a:t>
            </a:r>
            <a:r>
              <a:rPr lang="en-US" spc="-5" dirty="0"/>
              <a:t>0000, the exponent  part </a:t>
            </a:r>
            <a:r>
              <a:rPr lang="en-US" spc="-10" dirty="0"/>
              <a:t>is </a:t>
            </a:r>
            <a:r>
              <a:rPr lang="en-US" spc="-5" dirty="0"/>
              <a:t>not </a:t>
            </a:r>
            <a:r>
              <a:rPr lang="en-US" dirty="0"/>
              <a:t>0 – </a:t>
            </a:r>
            <a:r>
              <a:rPr lang="en-US" spc="-10" dirty="0"/>
              <a:t>Bias, </a:t>
            </a:r>
            <a:r>
              <a:rPr lang="en-US" spc="-5" dirty="0"/>
              <a:t>it's 1-Bias. Thus, </a:t>
            </a:r>
            <a:r>
              <a:rPr lang="en-US" spc="-10" dirty="0"/>
              <a:t>the  minimum </a:t>
            </a:r>
            <a:r>
              <a:rPr lang="en-US" spc="-5" dirty="0"/>
              <a:t>exponent part </a:t>
            </a:r>
            <a:r>
              <a:rPr lang="en-US" spc="-10" dirty="0"/>
              <a:t>is </a:t>
            </a:r>
            <a:r>
              <a:rPr lang="en-US" spc="-5" dirty="0"/>
              <a:t>technically </a:t>
            </a:r>
            <a:r>
              <a:rPr lang="en-US" dirty="0"/>
              <a:t>- </a:t>
            </a:r>
            <a:r>
              <a:rPr lang="en-US" spc="10" dirty="0"/>
              <a:t>2</a:t>
            </a:r>
            <a:r>
              <a:rPr lang="en-US" sz="1100" spc="15" baseline="31531" dirty="0"/>
              <a:t>k-1  </a:t>
            </a:r>
            <a:r>
              <a:rPr lang="en-US" sz="1200" dirty="0"/>
              <a:t>+</a:t>
            </a:r>
            <a:r>
              <a:rPr lang="en-US" sz="1200" spc="-215" dirty="0"/>
              <a:t> </a:t>
            </a:r>
            <a:r>
              <a:rPr lang="en-US" sz="1200" spc="-5" dirty="0"/>
              <a:t>2.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8CA25-6D82-4B6A-B04B-03D057522B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1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78720" cy="7556500"/>
          </a:xfrm>
          <a:custGeom>
            <a:avLst/>
            <a:gdLst/>
            <a:ahLst/>
            <a:cxnLst/>
            <a:rect l="l" t="t" r="r" b="b"/>
            <a:pathLst>
              <a:path w="10078720" h="7556500">
                <a:moveTo>
                  <a:pt x="0" y="7556500"/>
                </a:moveTo>
                <a:lnTo>
                  <a:pt x="10078719" y="7556500"/>
                </a:lnTo>
                <a:lnTo>
                  <a:pt x="10078720" y="0"/>
                </a:lnTo>
                <a:lnTo>
                  <a:pt x="0" y="0"/>
                </a:lnTo>
                <a:lnTo>
                  <a:pt x="0" y="7556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38779" y="2871470"/>
            <a:ext cx="4206240" cy="140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74650"/>
            <a:ext cx="9011919" cy="1556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1655" y="1731009"/>
            <a:ext cx="9000489" cy="4682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2460" y="1629409"/>
            <a:ext cx="6174740" cy="321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3510" algn="ctr">
              <a:lnSpc>
                <a:spcPts val="5105"/>
              </a:lnSpc>
            </a:pPr>
            <a:r>
              <a:rPr sz="4400" spc="-5" dirty="0">
                <a:latin typeface="Arial"/>
                <a:cs typeface="Arial"/>
              </a:rPr>
              <a:t>CS</a:t>
            </a:r>
            <a:r>
              <a:rPr sz="4400" spc="-1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33:</a:t>
            </a:r>
            <a:endParaRPr sz="4400" dirty="0">
              <a:latin typeface="Arial"/>
              <a:cs typeface="Arial"/>
            </a:endParaRPr>
          </a:p>
          <a:p>
            <a:pPr marL="12065" marR="5080" algn="ctr">
              <a:lnSpc>
                <a:spcPts val="4920"/>
              </a:lnSpc>
              <a:spcBef>
                <a:spcPts val="290"/>
              </a:spcBef>
            </a:pPr>
            <a:r>
              <a:rPr sz="4400" spc="-5" dirty="0">
                <a:latin typeface="Arial"/>
                <a:cs typeface="Arial"/>
              </a:rPr>
              <a:t>Introduction to</a:t>
            </a:r>
            <a:r>
              <a:rPr sz="4400" spc="-4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Computer  Organization</a:t>
            </a:r>
            <a:endParaRPr sz="4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</a:pPr>
            <a:r>
              <a:rPr sz="4400" spc="-25" dirty="0">
                <a:latin typeface="Arial"/>
                <a:cs typeface="Arial"/>
              </a:rPr>
              <a:t>Week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lang="en-US" sz="4400" spc="-90" dirty="0">
                <a:latin typeface="Arial"/>
                <a:cs typeface="Arial"/>
              </a:rPr>
              <a:t>5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23010">
              <a:lnSpc>
                <a:spcPct val="100000"/>
              </a:lnSpc>
            </a:pPr>
            <a:r>
              <a:rPr spc="-5" dirty="0"/>
              <a:t>Floating Point:</a:t>
            </a:r>
            <a:r>
              <a:rPr spc="-55" dirty="0"/>
              <a:t> </a:t>
            </a:r>
            <a:r>
              <a:rPr spc="-5" dirty="0"/>
              <a:t>Normalized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92150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59969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69062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523875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9500" y="2027798"/>
            <a:ext cx="8604885" cy="189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r>
              <a:rPr sz="3200" dirty="0">
                <a:latin typeface="Arial"/>
                <a:cs typeface="Arial"/>
              </a:rPr>
              <a:t>V = (-1)</a:t>
            </a:r>
            <a:r>
              <a:rPr sz="2775" baseline="31531" dirty="0">
                <a:solidFill>
                  <a:srgbClr val="FF0000"/>
                </a:solidFill>
                <a:latin typeface="Arial"/>
                <a:cs typeface="Arial"/>
              </a:rPr>
              <a:t>s  </a:t>
            </a:r>
            <a:r>
              <a:rPr sz="3200" dirty="0">
                <a:latin typeface="Arial"/>
                <a:cs typeface="Arial"/>
              </a:rPr>
              <a:t>* </a:t>
            </a:r>
            <a:r>
              <a:rPr sz="3200" spc="-5" dirty="0">
                <a:latin typeface="Arial"/>
                <a:cs typeface="Arial"/>
              </a:rPr>
              <a:t>2</a:t>
            </a:r>
            <a:r>
              <a:rPr sz="2775" spc="-7" baseline="3153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775" spc="-7" baseline="31531" dirty="0">
                <a:latin typeface="Arial"/>
                <a:cs typeface="Arial"/>
              </a:rPr>
              <a:t>-Bias  </a:t>
            </a:r>
            <a:r>
              <a:rPr sz="3200" dirty="0">
                <a:latin typeface="Arial"/>
                <a:cs typeface="Arial"/>
              </a:rPr>
              <a:t>*</a:t>
            </a:r>
            <a:r>
              <a:rPr sz="3200" spc="-3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1.</a:t>
            </a:r>
            <a:r>
              <a:rPr sz="3200" dirty="0">
                <a:solidFill>
                  <a:srgbClr val="009900"/>
                </a:solidFill>
                <a:latin typeface="Arial"/>
                <a:cs typeface="Arial"/>
              </a:rPr>
              <a:t>f</a:t>
            </a:r>
            <a:endParaRPr sz="3200" dirty="0">
              <a:latin typeface="Arial"/>
              <a:cs typeface="Arial"/>
            </a:endParaRPr>
          </a:p>
          <a:p>
            <a:pPr marR="1249045" algn="ctr">
              <a:lnSpc>
                <a:spcPts val="1505"/>
              </a:lnSpc>
            </a:pPr>
            <a:r>
              <a:rPr sz="1850" spc="5" dirty="0">
                <a:latin typeface="Arial"/>
                <a:cs typeface="Arial"/>
              </a:rPr>
              <a:t>2</a:t>
            </a:r>
            <a:endParaRPr sz="1850" dirty="0">
              <a:latin typeface="Arial"/>
              <a:cs typeface="Arial"/>
            </a:endParaRPr>
          </a:p>
          <a:p>
            <a:pPr marL="12700" marR="42545">
              <a:lnSpc>
                <a:spcPts val="3590"/>
              </a:lnSpc>
              <a:spcBef>
                <a:spcPts val="1465"/>
              </a:spcBef>
            </a:pPr>
            <a:r>
              <a:rPr sz="3200" spc="-30" dirty="0">
                <a:latin typeface="Arial"/>
                <a:cs typeface="Arial"/>
              </a:rPr>
              <a:t>Secondly, </a:t>
            </a:r>
            <a:r>
              <a:rPr sz="3200" spc="-5" dirty="0">
                <a:latin typeface="Arial"/>
                <a:cs typeface="Arial"/>
              </a:rPr>
              <a:t>what is the “Bias”? </a:t>
            </a:r>
            <a:endParaRPr lang="en-US" sz="3200" spc="-5" dirty="0">
              <a:latin typeface="Arial"/>
              <a:cs typeface="Arial"/>
            </a:endParaRPr>
          </a:p>
          <a:p>
            <a:pPr marL="12700" marR="42545">
              <a:lnSpc>
                <a:spcPts val="3590"/>
              </a:lnSpc>
              <a:spcBef>
                <a:spcPts val="1465"/>
              </a:spcBef>
            </a:pPr>
            <a:r>
              <a:rPr sz="3200" spc="-5" dirty="0">
                <a:latin typeface="Arial"/>
                <a:cs typeface="Arial"/>
              </a:rPr>
              <a:t>According to the ancient texts, 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23010">
              <a:lnSpc>
                <a:spcPct val="100000"/>
              </a:lnSpc>
            </a:pPr>
            <a:r>
              <a:rPr spc="-5" dirty="0"/>
              <a:t>Floating Point:</a:t>
            </a:r>
            <a:r>
              <a:rPr spc="-55" dirty="0"/>
              <a:t> </a:t>
            </a:r>
            <a:r>
              <a:rPr spc="-5" dirty="0"/>
              <a:t>Normalized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5031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799" y="34810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6555" y="5274945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289" y="1492250"/>
            <a:ext cx="8624570" cy="5500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300"/>
              </a:lnSpc>
            </a:pPr>
            <a:r>
              <a:rPr sz="3200" spc="-35" dirty="0">
                <a:latin typeface="Arial"/>
                <a:cs typeface="Arial"/>
              </a:rPr>
              <a:t>Finally, </a:t>
            </a:r>
            <a:r>
              <a:rPr sz="3200" spc="-5" dirty="0">
                <a:latin typeface="Arial"/>
                <a:cs typeface="Arial"/>
              </a:rPr>
              <a:t>the one simple part, </a:t>
            </a:r>
            <a:r>
              <a:rPr sz="3200" dirty="0">
                <a:latin typeface="Arial"/>
                <a:cs typeface="Arial"/>
              </a:rPr>
              <a:t>s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a sign </a:t>
            </a:r>
            <a:r>
              <a:rPr sz="3200" spc="-5" dirty="0">
                <a:latin typeface="Arial"/>
                <a:cs typeface="Arial"/>
              </a:rPr>
              <a:t>bit. </a:t>
            </a:r>
            <a:endParaRPr lang="en-US" sz="3200" spc="-5" dirty="0">
              <a:latin typeface="Arial"/>
              <a:cs typeface="Arial"/>
            </a:endParaRPr>
          </a:p>
          <a:p>
            <a:pPr marL="12700" marR="42545">
              <a:lnSpc>
                <a:spcPts val="3590"/>
              </a:lnSpc>
              <a:spcBef>
                <a:spcPts val="1465"/>
              </a:spcBef>
            </a:pPr>
            <a:r>
              <a:rPr lang="en-US" sz="3200" spc="-5" dirty="0">
                <a:latin typeface="Arial"/>
                <a:cs typeface="Arial"/>
              </a:rPr>
              <a:t>Bias </a:t>
            </a:r>
            <a:r>
              <a:rPr lang="en-US" sz="3200" dirty="0">
                <a:latin typeface="Arial"/>
                <a:cs typeface="Arial"/>
              </a:rPr>
              <a:t>= 2</a:t>
            </a:r>
            <a:r>
              <a:rPr lang="en-US" sz="2775" baseline="31531" dirty="0">
                <a:latin typeface="Arial"/>
                <a:cs typeface="Arial"/>
              </a:rPr>
              <a:t>k-1  </a:t>
            </a:r>
            <a:r>
              <a:rPr lang="en-US" sz="3200" dirty="0">
                <a:latin typeface="Arial"/>
                <a:cs typeface="Arial"/>
              </a:rPr>
              <a:t>-</a:t>
            </a:r>
            <a:r>
              <a:rPr lang="en-US" sz="3200" spc="-254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1  where</a:t>
            </a:r>
            <a:r>
              <a:rPr lang="en-US" sz="3200" spc="-5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k is  # </a:t>
            </a:r>
            <a:r>
              <a:rPr lang="en-US" sz="3200" spc="-5" dirty="0">
                <a:latin typeface="Arial"/>
                <a:cs typeface="Arial"/>
              </a:rPr>
              <a:t>of bits for exponent  </a:t>
            </a:r>
            <a:r>
              <a:rPr lang="en-US" sz="3200" spc="-10" dirty="0">
                <a:latin typeface="Arial"/>
                <a:cs typeface="Arial"/>
              </a:rPr>
              <a:t>field</a:t>
            </a:r>
            <a:endParaRPr lang="en-US" sz="3200" dirty="0">
              <a:latin typeface="Arial"/>
              <a:cs typeface="Arial"/>
            </a:endParaRPr>
          </a:p>
          <a:p>
            <a:pPr marL="120650">
              <a:lnSpc>
                <a:spcPct val="100000"/>
              </a:lnSpc>
              <a:spcBef>
                <a:spcPts val="1080"/>
              </a:spcBef>
              <a:tabLst>
                <a:tab pos="443865" algn="l"/>
              </a:tabLst>
            </a:pPr>
            <a:r>
              <a:rPr lang="en-US" sz="3200" spc="-5" dirty="0">
                <a:latin typeface="Arial"/>
                <a:cs typeface="Arial"/>
              </a:rPr>
              <a:t>For </a:t>
            </a:r>
            <a:r>
              <a:rPr lang="en-US" sz="3200" spc="-5" dirty="0" err="1">
                <a:latin typeface="Arial"/>
                <a:cs typeface="Arial"/>
              </a:rPr>
              <a:t>eg</a:t>
            </a:r>
            <a:r>
              <a:rPr lang="en-US" sz="3200" spc="-5" dirty="0">
                <a:latin typeface="Arial"/>
                <a:cs typeface="Arial"/>
              </a:rPr>
              <a:t>.:</a:t>
            </a:r>
          </a:p>
          <a:p>
            <a:pPr marL="120650">
              <a:lnSpc>
                <a:spcPct val="100000"/>
              </a:lnSpc>
              <a:spcBef>
                <a:spcPts val="1080"/>
              </a:spcBef>
              <a:tabLst>
                <a:tab pos="443865" algn="l"/>
              </a:tabLst>
            </a:pPr>
            <a:r>
              <a:rPr sz="3200" spc="-5" dirty="0">
                <a:latin typeface="Arial"/>
                <a:cs typeface="Arial"/>
              </a:rPr>
              <a:t>[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][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exponent</a:t>
            </a:r>
            <a:r>
              <a:rPr sz="3200" spc="-5" dirty="0">
                <a:latin typeface="Arial"/>
                <a:cs typeface="Arial"/>
              </a:rPr>
              <a:t>][</a:t>
            </a:r>
            <a:r>
              <a:rPr sz="3200" spc="-5" dirty="0">
                <a:solidFill>
                  <a:srgbClr val="009900"/>
                </a:solidFill>
                <a:latin typeface="Arial"/>
                <a:cs typeface="Arial"/>
              </a:rPr>
              <a:t>fractional</a:t>
            </a:r>
            <a:r>
              <a:rPr sz="3200" spc="-5" dirty="0">
                <a:latin typeface="Arial"/>
                <a:cs typeface="Arial"/>
              </a:rPr>
              <a:t>]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3200" spc="-65" dirty="0">
                <a:solidFill>
                  <a:srgbClr val="0000FF"/>
                </a:solidFill>
                <a:latin typeface="Arial"/>
                <a:cs typeface="Arial"/>
              </a:rPr>
              <a:t>1101</a:t>
            </a:r>
            <a:r>
              <a:rPr sz="32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9900"/>
                </a:solidFill>
                <a:latin typeface="Arial"/>
                <a:cs typeface="Arial"/>
              </a:rPr>
              <a:t>100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ts val="3120"/>
              </a:lnSpc>
              <a:spcBef>
                <a:spcPts val="1170"/>
              </a:spcBef>
            </a:pPr>
            <a:r>
              <a:rPr sz="3200" dirty="0">
                <a:latin typeface="Arial"/>
                <a:cs typeface="Arial"/>
              </a:rPr>
              <a:t>V = (-1)</a:t>
            </a:r>
            <a:r>
              <a:rPr sz="2775" baseline="31531" dirty="0">
                <a:solidFill>
                  <a:srgbClr val="FF0000"/>
                </a:solidFill>
                <a:latin typeface="Arial"/>
                <a:cs typeface="Arial"/>
              </a:rPr>
              <a:t>s  </a:t>
            </a:r>
            <a:r>
              <a:rPr sz="3200" dirty="0">
                <a:latin typeface="Arial"/>
                <a:cs typeface="Arial"/>
              </a:rPr>
              <a:t>* </a:t>
            </a:r>
            <a:r>
              <a:rPr sz="3200" spc="-5" dirty="0">
                <a:latin typeface="Arial"/>
                <a:cs typeface="Arial"/>
              </a:rPr>
              <a:t>2</a:t>
            </a:r>
            <a:r>
              <a:rPr sz="2775" spc="-7" baseline="3153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775" spc="-7" baseline="31531" dirty="0">
                <a:latin typeface="Arial"/>
                <a:cs typeface="Arial"/>
              </a:rPr>
              <a:t>-Bias  </a:t>
            </a:r>
            <a:r>
              <a:rPr sz="3200" dirty="0">
                <a:latin typeface="Arial"/>
                <a:cs typeface="Arial"/>
              </a:rPr>
              <a:t>*</a:t>
            </a:r>
            <a:r>
              <a:rPr sz="3200" spc="-3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1.</a:t>
            </a:r>
            <a:r>
              <a:rPr sz="3200" dirty="0">
                <a:solidFill>
                  <a:srgbClr val="009900"/>
                </a:solidFill>
                <a:latin typeface="Arial"/>
                <a:cs typeface="Arial"/>
              </a:rPr>
              <a:t>f</a:t>
            </a:r>
            <a:r>
              <a:rPr sz="1850" spc="5" dirty="0">
                <a:latin typeface="Arial"/>
                <a:cs typeface="Arial"/>
              </a:rPr>
              <a:t>2</a:t>
            </a: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3200" dirty="0">
                <a:latin typeface="Arial"/>
                <a:cs typeface="Arial"/>
              </a:rPr>
              <a:t>V = (-1)</a:t>
            </a:r>
            <a:r>
              <a:rPr sz="2775" baseline="31531" dirty="0">
                <a:latin typeface="Arial"/>
                <a:cs typeface="Arial"/>
              </a:rPr>
              <a:t>0  </a:t>
            </a:r>
            <a:r>
              <a:rPr sz="3200" dirty="0">
                <a:latin typeface="Arial"/>
                <a:cs typeface="Arial"/>
              </a:rPr>
              <a:t>* 2</a:t>
            </a:r>
            <a:r>
              <a:rPr sz="2775" baseline="31531" dirty="0">
                <a:latin typeface="Arial"/>
                <a:cs typeface="Arial"/>
              </a:rPr>
              <a:t>13-7  </a:t>
            </a:r>
            <a:r>
              <a:rPr sz="3200" dirty="0">
                <a:latin typeface="Arial"/>
                <a:cs typeface="Arial"/>
              </a:rPr>
              <a:t>*</a:t>
            </a:r>
            <a:r>
              <a:rPr sz="3200" spc="-37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1.100</a:t>
            </a:r>
            <a:r>
              <a:rPr lang="en-US" sz="3200" spc="-10" baseline="-25000" dirty="0">
                <a:latin typeface="Arial"/>
                <a:cs typeface="Arial"/>
              </a:rPr>
              <a:t>2</a:t>
            </a:r>
            <a:endParaRPr sz="3200" baseline="-25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200" dirty="0">
                <a:latin typeface="Arial"/>
                <a:cs typeface="Arial"/>
              </a:rPr>
              <a:t>= </a:t>
            </a:r>
            <a:r>
              <a:rPr sz="3200" spc="5" dirty="0">
                <a:latin typeface="Arial"/>
                <a:cs typeface="Arial"/>
              </a:rPr>
              <a:t>2</a:t>
            </a:r>
            <a:r>
              <a:rPr sz="2775" spc="7" baseline="31531" dirty="0">
                <a:latin typeface="Arial"/>
                <a:cs typeface="Arial"/>
              </a:rPr>
              <a:t>6  </a:t>
            </a:r>
            <a:r>
              <a:rPr sz="3200" dirty="0">
                <a:latin typeface="Arial"/>
                <a:cs typeface="Arial"/>
              </a:rPr>
              <a:t>* </a:t>
            </a:r>
            <a:r>
              <a:rPr sz="3200" spc="-5" dirty="0">
                <a:latin typeface="Arial"/>
                <a:cs typeface="Arial"/>
              </a:rPr>
              <a:t>1.5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96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4145" y="4042847"/>
            <a:ext cx="370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65" dirty="0">
                <a:cs typeface="Calibri"/>
              </a:rPr>
              <a:t>●</a:t>
            </a:r>
            <a:endParaRPr lang="en-US" dirty="0"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5895" y="6074847"/>
            <a:ext cx="221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65" dirty="0">
                <a:cs typeface="Calibri"/>
              </a:rPr>
              <a:t>●</a:t>
            </a:r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911860">
              <a:lnSpc>
                <a:spcPct val="100000"/>
              </a:lnSpc>
            </a:pPr>
            <a:r>
              <a:rPr spc="-5" dirty="0"/>
              <a:t>Floating Point:</a:t>
            </a:r>
            <a:r>
              <a:rPr spc="-30" dirty="0"/>
              <a:t> </a:t>
            </a:r>
            <a:r>
              <a:rPr spc="-5" dirty="0"/>
              <a:t>Denormalized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9654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0563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468630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536955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1772665"/>
            <a:ext cx="8584565" cy="4501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19810">
              <a:lnSpc>
                <a:spcPts val="3590"/>
              </a:lnSpc>
            </a:pPr>
            <a:r>
              <a:rPr sz="3200" spc="-3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can </a:t>
            </a:r>
            <a:r>
              <a:rPr lang="en-US" sz="3200" spc="-5" dirty="0">
                <a:latin typeface="Arial"/>
                <a:cs typeface="Arial"/>
              </a:rPr>
              <a:t>represent smaller values </a:t>
            </a:r>
            <a:r>
              <a:rPr sz="3200" spc="-5" dirty="0">
                <a:latin typeface="Arial"/>
                <a:cs typeface="Arial"/>
              </a:rPr>
              <a:t>by </a:t>
            </a:r>
            <a:r>
              <a:rPr sz="3200" spc="-10" dirty="0">
                <a:latin typeface="Arial"/>
                <a:cs typeface="Arial"/>
              </a:rPr>
              <a:t>interpreting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bits  </a:t>
            </a:r>
            <a:r>
              <a:rPr sz="3200" spc="-15" dirty="0">
                <a:latin typeface="Arial"/>
                <a:cs typeface="Arial"/>
              </a:rPr>
              <a:t>differently </a:t>
            </a:r>
            <a:r>
              <a:rPr sz="3200" spc="-10" dirty="0">
                <a:latin typeface="Arial"/>
                <a:cs typeface="Arial"/>
              </a:rPr>
              <a:t>depending </a:t>
            </a:r>
            <a:r>
              <a:rPr sz="3200" spc="-5" dirty="0">
                <a:latin typeface="Arial"/>
                <a:cs typeface="Arial"/>
              </a:rPr>
              <a:t>on the</a:t>
            </a:r>
            <a:r>
              <a:rPr sz="3200" spc="3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configuration.</a:t>
            </a:r>
            <a:endParaRPr sz="3200" dirty="0">
              <a:latin typeface="Arial"/>
              <a:cs typeface="Arial"/>
            </a:endParaRPr>
          </a:p>
          <a:p>
            <a:pPr marL="12700" marR="5080">
              <a:lnSpc>
                <a:spcPts val="3590"/>
              </a:lnSpc>
              <a:spcBef>
                <a:spcPts val="1420"/>
              </a:spcBef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10" dirty="0">
                <a:latin typeface="Arial"/>
                <a:cs typeface="Arial"/>
              </a:rPr>
              <a:t>number </a:t>
            </a:r>
            <a:r>
              <a:rPr sz="3200" spc="-5" dirty="0">
                <a:latin typeface="Arial"/>
                <a:cs typeface="Arial"/>
              </a:rPr>
              <a:t>is considered </a:t>
            </a:r>
            <a:r>
              <a:rPr sz="3200" spc="-10" dirty="0">
                <a:latin typeface="Arial"/>
                <a:cs typeface="Arial"/>
              </a:rPr>
              <a:t>denormalized </a:t>
            </a:r>
            <a:r>
              <a:rPr sz="3200" spc="-5" dirty="0">
                <a:latin typeface="Arial"/>
                <a:cs typeface="Arial"/>
              </a:rPr>
              <a:t>when 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=  </a:t>
            </a:r>
            <a:r>
              <a:rPr sz="3200" spc="-5" dirty="0">
                <a:latin typeface="Arial"/>
                <a:cs typeface="Arial"/>
              </a:rPr>
              <a:t>0.</a:t>
            </a:r>
            <a:endParaRPr sz="3200" dirty="0">
              <a:latin typeface="Arial"/>
              <a:cs typeface="Arial"/>
            </a:endParaRPr>
          </a:p>
          <a:p>
            <a:pPr marL="12700" marR="4364990">
              <a:lnSpc>
                <a:spcPts val="5010"/>
              </a:lnSpc>
              <a:spcBef>
                <a:spcPts val="270"/>
              </a:spcBef>
            </a:pPr>
            <a:r>
              <a:rPr sz="3200" dirty="0">
                <a:latin typeface="Arial"/>
                <a:cs typeface="Arial"/>
              </a:rPr>
              <a:t>[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]</a:t>
            </a:r>
            <a:r>
              <a:rPr sz="3200" dirty="0">
                <a:latin typeface="Arial"/>
                <a:cs typeface="Arial"/>
              </a:rPr>
              <a:t>[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spc="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3200" spc="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]</a:t>
            </a:r>
            <a:r>
              <a:rPr sz="3200" dirty="0">
                <a:latin typeface="Arial"/>
                <a:cs typeface="Arial"/>
              </a:rPr>
              <a:t>[</a:t>
            </a:r>
            <a:r>
              <a:rPr sz="3200" spc="-5" dirty="0">
                <a:solidFill>
                  <a:srgbClr val="009900"/>
                </a:solidFill>
                <a:latin typeface="Arial"/>
                <a:cs typeface="Arial"/>
              </a:rPr>
              <a:t>fraction</a:t>
            </a:r>
            <a:r>
              <a:rPr sz="3200" spc="-10" dirty="0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sz="3200" spc="10" dirty="0">
                <a:solidFill>
                  <a:srgbClr val="009900"/>
                </a:solidFill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] 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0000</a:t>
            </a:r>
            <a:r>
              <a:rPr sz="32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9900"/>
                </a:solidFill>
                <a:latin typeface="Arial"/>
                <a:cs typeface="Arial"/>
              </a:rPr>
              <a:t>100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ts val="3125"/>
              </a:lnSpc>
              <a:spcBef>
                <a:spcPts val="795"/>
              </a:spcBef>
            </a:pPr>
            <a:r>
              <a:rPr sz="3200" dirty="0">
                <a:latin typeface="Arial"/>
                <a:cs typeface="Arial"/>
              </a:rPr>
              <a:t>V = (-1)</a:t>
            </a:r>
            <a:r>
              <a:rPr sz="2775" baseline="31531" dirty="0">
                <a:solidFill>
                  <a:srgbClr val="FF0000"/>
                </a:solidFill>
                <a:latin typeface="Arial"/>
                <a:cs typeface="Arial"/>
              </a:rPr>
              <a:t>s  </a:t>
            </a:r>
            <a:r>
              <a:rPr sz="3200" dirty="0">
                <a:latin typeface="Arial"/>
                <a:cs typeface="Arial"/>
              </a:rPr>
              <a:t>* </a:t>
            </a:r>
            <a:r>
              <a:rPr sz="3200" spc="-5" dirty="0">
                <a:latin typeface="Arial"/>
                <a:cs typeface="Arial"/>
              </a:rPr>
              <a:t>2</a:t>
            </a:r>
            <a:r>
              <a:rPr sz="2775" spc="-7" baseline="31531" dirty="0">
                <a:latin typeface="Arial"/>
                <a:cs typeface="Arial"/>
              </a:rPr>
              <a:t>1-Bias  </a:t>
            </a:r>
            <a:r>
              <a:rPr sz="3200" dirty="0">
                <a:latin typeface="Arial"/>
                <a:cs typeface="Arial"/>
              </a:rPr>
              <a:t>*</a:t>
            </a:r>
            <a:r>
              <a:rPr sz="3200" spc="-3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.</a:t>
            </a:r>
            <a:r>
              <a:rPr sz="3200" dirty="0">
                <a:solidFill>
                  <a:srgbClr val="009900"/>
                </a:solidFill>
                <a:latin typeface="Arial"/>
                <a:cs typeface="Arial"/>
              </a:rPr>
              <a:t>f</a:t>
            </a:r>
            <a:endParaRPr sz="3200" dirty="0">
              <a:latin typeface="Arial"/>
              <a:cs typeface="Arial"/>
            </a:endParaRPr>
          </a:p>
          <a:p>
            <a:pPr marR="1680845" algn="ctr">
              <a:lnSpc>
                <a:spcPts val="1505"/>
              </a:lnSpc>
            </a:pPr>
            <a:r>
              <a:rPr sz="1850" spc="5" dirty="0">
                <a:latin typeface="Arial"/>
                <a:cs typeface="Arial"/>
              </a:rPr>
              <a:t>2</a:t>
            </a:r>
            <a:endParaRPr sz="18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911860">
              <a:lnSpc>
                <a:spcPct val="100000"/>
              </a:lnSpc>
            </a:pPr>
            <a:r>
              <a:rPr spc="-5" dirty="0"/>
              <a:t>Floating Point:</a:t>
            </a:r>
            <a:r>
              <a:rPr spc="-30" dirty="0"/>
              <a:t> </a:t>
            </a:r>
            <a:r>
              <a:rPr spc="-5" dirty="0"/>
              <a:t>Denormalized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5031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1927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87730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1582267"/>
            <a:ext cx="6018530" cy="2649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99589">
              <a:lnSpc>
                <a:spcPct val="130500"/>
              </a:lnSpc>
            </a:pPr>
            <a:r>
              <a:rPr sz="3200" dirty="0">
                <a:latin typeface="Arial"/>
                <a:cs typeface="Arial"/>
              </a:rPr>
              <a:t>[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]</a:t>
            </a:r>
            <a:r>
              <a:rPr sz="3200" dirty="0">
                <a:latin typeface="Arial"/>
                <a:cs typeface="Arial"/>
              </a:rPr>
              <a:t>[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spc="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3200" spc="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]</a:t>
            </a:r>
            <a:r>
              <a:rPr sz="3200" dirty="0">
                <a:latin typeface="Arial"/>
                <a:cs typeface="Arial"/>
              </a:rPr>
              <a:t>[</a:t>
            </a:r>
            <a:r>
              <a:rPr sz="3200" spc="-5" dirty="0">
                <a:solidFill>
                  <a:srgbClr val="009900"/>
                </a:solidFill>
                <a:latin typeface="Arial"/>
                <a:cs typeface="Arial"/>
              </a:rPr>
              <a:t>fraction</a:t>
            </a:r>
            <a:r>
              <a:rPr sz="3200" spc="-10" dirty="0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sz="3200" spc="10" dirty="0">
                <a:solidFill>
                  <a:srgbClr val="009900"/>
                </a:solidFill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] 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0000</a:t>
            </a:r>
            <a:r>
              <a:rPr sz="32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9900"/>
                </a:solidFill>
                <a:latin typeface="Arial"/>
                <a:cs typeface="Arial"/>
              </a:rPr>
              <a:t>100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125"/>
              </a:lnSpc>
              <a:spcBef>
                <a:spcPts val="1160"/>
              </a:spcBef>
            </a:pPr>
            <a:r>
              <a:rPr sz="3200" dirty="0">
                <a:latin typeface="Arial"/>
                <a:cs typeface="Arial"/>
              </a:rPr>
              <a:t>V = (-1)</a:t>
            </a:r>
            <a:r>
              <a:rPr sz="2775" baseline="31531" dirty="0">
                <a:solidFill>
                  <a:srgbClr val="FF0000"/>
                </a:solidFill>
                <a:latin typeface="Arial"/>
                <a:cs typeface="Arial"/>
              </a:rPr>
              <a:t>s  </a:t>
            </a:r>
            <a:r>
              <a:rPr sz="3200" dirty="0">
                <a:latin typeface="Arial"/>
                <a:cs typeface="Arial"/>
              </a:rPr>
              <a:t>* </a:t>
            </a:r>
            <a:r>
              <a:rPr sz="3200" spc="-5" dirty="0">
                <a:latin typeface="Arial"/>
                <a:cs typeface="Arial"/>
              </a:rPr>
              <a:t>2</a:t>
            </a:r>
            <a:r>
              <a:rPr sz="2775" spc="-7" baseline="31531" dirty="0">
                <a:latin typeface="Arial"/>
                <a:cs typeface="Arial"/>
              </a:rPr>
              <a:t>1-Bias  </a:t>
            </a:r>
            <a:r>
              <a:rPr sz="3200" dirty="0">
                <a:latin typeface="Arial"/>
                <a:cs typeface="Arial"/>
              </a:rPr>
              <a:t>*</a:t>
            </a:r>
            <a:r>
              <a:rPr sz="3200" spc="-3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.</a:t>
            </a:r>
            <a:r>
              <a:rPr sz="3200" dirty="0">
                <a:solidFill>
                  <a:srgbClr val="009900"/>
                </a:solidFill>
                <a:latin typeface="Arial"/>
                <a:cs typeface="Arial"/>
              </a:rPr>
              <a:t>f</a:t>
            </a:r>
            <a:endParaRPr sz="3200">
              <a:latin typeface="Arial"/>
              <a:cs typeface="Arial"/>
            </a:endParaRPr>
          </a:p>
          <a:p>
            <a:pPr marL="876300" algn="ctr">
              <a:lnSpc>
                <a:spcPts val="1505"/>
              </a:lnSpc>
            </a:pPr>
            <a:r>
              <a:rPr sz="1850" spc="5" dirty="0">
                <a:latin typeface="Arial"/>
                <a:cs typeface="Arial"/>
              </a:rPr>
              <a:t>2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3200" spc="-5" dirty="0">
                <a:latin typeface="Arial"/>
                <a:cs typeface="Arial"/>
              </a:rPr>
              <a:t>Consider the </a:t>
            </a:r>
            <a:r>
              <a:rPr sz="3200" spc="-10" dirty="0">
                <a:latin typeface="Arial"/>
                <a:cs typeface="Arial"/>
              </a:rPr>
              <a:t>two </a:t>
            </a:r>
            <a:r>
              <a:rPr sz="3200" spc="-5" dirty="0">
                <a:latin typeface="Arial"/>
                <a:cs typeface="Arial"/>
              </a:rPr>
              <a:t>key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differences: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441960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4958079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5089" y="4371340"/>
            <a:ext cx="7626984" cy="956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The exponent </a:t>
            </a:r>
            <a:r>
              <a:rPr sz="2800" spc="1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now 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b="1" spc="7" baseline="31250" dirty="0">
                <a:solidFill>
                  <a:srgbClr val="FF0000"/>
                </a:solidFill>
                <a:latin typeface="Arial"/>
                <a:cs typeface="Arial"/>
              </a:rPr>
              <a:t>1-Bias</a:t>
            </a:r>
            <a:r>
              <a:rPr sz="2400" spc="7" baseline="31250" dirty="0">
                <a:latin typeface="Arial"/>
                <a:cs typeface="Arial"/>
              </a:rPr>
              <a:t>  </a:t>
            </a:r>
            <a:r>
              <a:rPr sz="2800" spc="-5" dirty="0">
                <a:latin typeface="Arial"/>
                <a:cs typeface="Arial"/>
              </a:rPr>
              <a:t>instead of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b="1" spc="7" baseline="31250" dirty="0">
                <a:solidFill>
                  <a:srgbClr val="FF0000"/>
                </a:solidFill>
                <a:latin typeface="Arial"/>
                <a:cs typeface="Arial"/>
              </a:rPr>
              <a:t>e-Bias</a:t>
            </a:r>
            <a:r>
              <a:rPr sz="2800" spc="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ts val="3229"/>
              </a:lnSpc>
              <a:spcBef>
                <a:spcPts val="890"/>
              </a:spcBef>
            </a:pPr>
            <a:r>
              <a:rPr sz="2800" spc="-5" dirty="0">
                <a:latin typeface="Arial"/>
                <a:cs typeface="Arial"/>
              </a:rPr>
              <a:t>The fractional part is now 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.f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instead </a:t>
            </a:r>
            <a:r>
              <a:rPr sz="2800" spc="35" dirty="0">
                <a:latin typeface="Arial"/>
                <a:cs typeface="Arial"/>
              </a:rPr>
              <a:t>of 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1.f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440" y="604647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4335" y="5761202"/>
            <a:ext cx="6938009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  <a:tabLst>
                <a:tab pos="6698615" algn="l"/>
              </a:tabLst>
            </a:pPr>
            <a:r>
              <a:rPr sz="3200" spc="-55" dirty="0">
                <a:latin typeface="Arial"/>
                <a:cs typeface="Arial"/>
              </a:rPr>
              <a:t>W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x </a:t>
            </a:r>
            <a:r>
              <a:rPr sz="3200" spc="-5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5" dirty="0">
                <a:latin typeface="Arial"/>
                <a:cs typeface="Arial"/>
              </a:rPr>
              <a:t>x</a:t>
            </a:r>
            <a:r>
              <a:rPr sz="3200" spc="-5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ne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 p</a:t>
            </a:r>
            <a:r>
              <a:rPr sz="3200" spc="-5" dirty="0">
                <a:latin typeface="Arial"/>
                <a:cs typeface="Arial"/>
              </a:rPr>
              <a:t>ar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llo</a:t>
            </a:r>
            <a:r>
              <a:rPr sz="3200" dirty="0">
                <a:latin typeface="Arial"/>
                <a:cs typeface="Arial"/>
              </a:rPr>
              <a:t>w</a:t>
            </a:r>
            <a:r>
              <a:rPr sz="3200" spc="-5" dirty="0">
                <a:latin typeface="Arial"/>
                <a:cs typeface="Arial"/>
              </a:rPr>
              <a:t> f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	a  </a:t>
            </a:r>
            <a:r>
              <a:rPr sz="3200" spc="-5" dirty="0">
                <a:latin typeface="Arial"/>
                <a:cs typeface="Arial"/>
              </a:rPr>
              <a:t>denormalized fractional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part.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911860">
              <a:lnSpc>
                <a:spcPct val="100000"/>
              </a:lnSpc>
            </a:pPr>
            <a:r>
              <a:rPr spc="-5" dirty="0"/>
              <a:t>Floating Point:</a:t>
            </a:r>
            <a:r>
              <a:rPr spc="-30" dirty="0"/>
              <a:t> </a:t>
            </a:r>
            <a:r>
              <a:rPr spc="-5" dirty="0"/>
              <a:t>Denormalized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5577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24230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87730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541655" y="1731009"/>
            <a:ext cx="9000489" cy="2516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4335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</a:rPr>
              <a:t>0 </a:t>
            </a:r>
            <a:r>
              <a:rPr spc="-5" dirty="0">
                <a:solidFill>
                  <a:srgbClr val="0000FF"/>
                </a:solidFill>
              </a:rPr>
              <a:t>0000</a:t>
            </a:r>
            <a:r>
              <a:rPr spc="-100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9900"/>
                </a:solidFill>
              </a:rPr>
              <a:t>100</a:t>
            </a:r>
          </a:p>
          <a:p>
            <a:pPr marL="394335">
              <a:lnSpc>
                <a:spcPts val="3125"/>
              </a:lnSpc>
              <a:spcBef>
                <a:spcPts val="1170"/>
              </a:spcBef>
            </a:pPr>
            <a:r>
              <a:rPr dirty="0"/>
              <a:t>V = (-1)</a:t>
            </a:r>
            <a:r>
              <a:rPr sz="2775" baseline="31531" dirty="0">
                <a:solidFill>
                  <a:srgbClr val="FF0000"/>
                </a:solidFill>
              </a:rPr>
              <a:t>s  </a:t>
            </a:r>
            <a:r>
              <a:rPr sz="3200" dirty="0"/>
              <a:t>* </a:t>
            </a:r>
            <a:r>
              <a:rPr sz="3200" spc="-5" dirty="0"/>
              <a:t>2</a:t>
            </a:r>
            <a:r>
              <a:rPr sz="2775" spc="-7" baseline="31531" dirty="0"/>
              <a:t>1-Bias  </a:t>
            </a:r>
            <a:r>
              <a:rPr sz="3200" dirty="0"/>
              <a:t>*</a:t>
            </a:r>
            <a:r>
              <a:rPr sz="3200" spc="-360" dirty="0"/>
              <a:t> </a:t>
            </a:r>
            <a:r>
              <a:rPr sz="3200" dirty="0"/>
              <a:t>.</a:t>
            </a:r>
            <a:r>
              <a:rPr sz="3200" dirty="0">
                <a:solidFill>
                  <a:srgbClr val="009900"/>
                </a:solidFill>
              </a:rPr>
              <a:t>f</a:t>
            </a:r>
            <a:endParaRPr sz="3200" dirty="0"/>
          </a:p>
          <a:p>
            <a:pPr marL="160655" marR="1494790" algn="ctr">
              <a:lnSpc>
                <a:spcPts val="1505"/>
              </a:lnSpc>
            </a:pPr>
            <a:r>
              <a:rPr sz="1850" spc="5" dirty="0"/>
              <a:t>2</a:t>
            </a:r>
            <a:endParaRPr sz="1850" dirty="0"/>
          </a:p>
          <a:p>
            <a:pPr marL="394335">
              <a:lnSpc>
                <a:spcPct val="100000"/>
              </a:lnSpc>
              <a:spcBef>
                <a:spcPts val="1140"/>
              </a:spcBef>
            </a:pPr>
            <a:r>
              <a:rPr spc="-5" dirty="0"/>
              <a:t>Bias </a:t>
            </a:r>
            <a:r>
              <a:rPr dirty="0"/>
              <a:t>=</a:t>
            </a:r>
            <a:r>
              <a:rPr spc="-105" dirty="0"/>
              <a:t> </a:t>
            </a:r>
            <a:r>
              <a:rPr dirty="0"/>
              <a:t>7</a:t>
            </a:r>
          </a:p>
          <a:p>
            <a:pPr marL="394335">
              <a:lnSpc>
                <a:spcPct val="100000"/>
              </a:lnSpc>
              <a:spcBef>
                <a:spcPts val="1160"/>
              </a:spcBef>
            </a:pPr>
            <a:r>
              <a:rPr dirty="0"/>
              <a:t>V = </a:t>
            </a:r>
            <a:r>
              <a:rPr spc="-5" dirty="0"/>
              <a:t>2</a:t>
            </a:r>
            <a:r>
              <a:rPr sz="2775" spc="-7" baseline="31531" dirty="0"/>
              <a:t>1-7  </a:t>
            </a:r>
            <a:r>
              <a:rPr sz="3200" dirty="0"/>
              <a:t>* </a:t>
            </a:r>
            <a:r>
              <a:rPr sz="3200" spc="-5" dirty="0"/>
              <a:t>.100 </a:t>
            </a:r>
            <a:r>
              <a:rPr sz="3200" dirty="0"/>
              <a:t>= 2</a:t>
            </a:r>
            <a:r>
              <a:rPr sz="2775" baseline="31531" dirty="0"/>
              <a:t>-6  </a:t>
            </a:r>
            <a:r>
              <a:rPr sz="3200" dirty="0"/>
              <a:t>* </a:t>
            </a:r>
            <a:r>
              <a:rPr sz="3200" spc="-5" dirty="0"/>
              <a:t>.5 </a:t>
            </a:r>
            <a:r>
              <a:rPr sz="3200" dirty="0"/>
              <a:t>=</a:t>
            </a:r>
            <a:r>
              <a:rPr sz="3200" spc="-360" dirty="0"/>
              <a:t> </a:t>
            </a:r>
            <a:r>
              <a:rPr sz="3200" spc="-10" dirty="0"/>
              <a:t>.0078125</a:t>
            </a:r>
            <a:endParaRPr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828800">
              <a:lnSpc>
                <a:spcPct val="100000"/>
              </a:lnSpc>
            </a:pPr>
            <a:r>
              <a:rPr spc="-5" dirty="0"/>
              <a:t>Floating Point:</a:t>
            </a:r>
            <a:r>
              <a:rPr spc="-60" dirty="0"/>
              <a:t> </a:t>
            </a:r>
            <a:r>
              <a:rPr spc="-5" dirty="0"/>
              <a:t>Segue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9654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50595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655" rIns="0" bIns="0" rtlCol="0">
            <a:spAutoFit/>
          </a:bodyPr>
          <a:lstStyle/>
          <a:p>
            <a:pPr marL="394335" marR="695325">
              <a:lnSpc>
                <a:spcPts val="3590"/>
              </a:lnSpc>
            </a:pPr>
            <a:r>
              <a:rPr spc="-10" dirty="0"/>
              <a:t>With integer </a:t>
            </a:r>
            <a:r>
              <a:rPr spc="-25" dirty="0"/>
              <a:t>overflow, </a:t>
            </a:r>
            <a:r>
              <a:rPr dirty="0"/>
              <a:t>you </a:t>
            </a:r>
            <a:r>
              <a:rPr spc="-5" dirty="0"/>
              <a:t>get an </a:t>
            </a:r>
            <a:r>
              <a:rPr spc="-10" dirty="0"/>
              <a:t>incredibly  </a:t>
            </a:r>
            <a:r>
              <a:rPr spc="-5" dirty="0"/>
              <a:t>wrong answer that looks sort of</a:t>
            </a:r>
            <a:r>
              <a:rPr spc="-40" dirty="0"/>
              <a:t> </a:t>
            </a:r>
            <a:r>
              <a:rPr spc="-10" dirty="0"/>
              <a:t>legitimate.</a:t>
            </a:r>
          </a:p>
          <a:p>
            <a:pPr marL="394335" marR="642620">
              <a:lnSpc>
                <a:spcPct val="93400"/>
              </a:lnSpc>
              <a:spcBef>
                <a:spcPts val="1345"/>
              </a:spcBef>
            </a:pPr>
            <a:r>
              <a:rPr spc="-5" dirty="0"/>
              <a:t>Maybe with </a:t>
            </a:r>
            <a:r>
              <a:rPr spc="-10" dirty="0"/>
              <a:t>floating point, </a:t>
            </a:r>
            <a:r>
              <a:rPr spc="-5" dirty="0"/>
              <a:t>we can </a:t>
            </a:r>
            <a:r>
              <a:rPr spc="-10" dirty="0"/>
              <a:t>handle  overflow </a:t>
            </a:r>
            <a:r>
              <a:rPr spc="-5" dirty="0"/>
              <a:t>by producing </a:t>
            </a:r>
            <a:r>
              <a:rPr dirty="0"/>
              <a:t>a </a:t>
            </a:r>
            <a:r>
              <a:rPr spc="-5" dirty="0"/>
              <a:t>less wrong answer  that's easy to</a:t>
            </a:r>
            <a:r>
              <a:rPr spc="-70" dirty="0"/>
              <a:t> </a:t>
            </a:r>
            <a:r>
              <a:rPr spc="-35" dirty="0"/>
              <a:t>identify.</a:t>
            </a:r>
          </a:p>
          <a:p>
            <a:pPr marL="394335" marR="5080">
              <a:lnSpc>
                <a:spcPts val="3590"/>
              </a:lnSpc>
              <a:spcBef>
                <a:spcPts val="1495"/>
              </a:spcBef>
            </a:pPr>
            <a:r>
              <a:rPr spc="-5" dirty="0"/>
              <a:t>One way of </a:t>
            </a:r>
            <a:r>
              <a:rPr spc="-10" dirty="0"/>
              <a:t>doing </a:t>
            </a:r>
            <a:r>
              <a:rPr spc="-5" dirty="0"/>
              <a:t>this, is to allow for the  representation of </a:t>
            </a:r>
            <a:r>
              <a:rPr spc="-35" dirty="0"/>
              <a:t>infinity. </a:t>
            </a:r>
            <a:r>
              <a:rPr spc="-5" dirty="0"/>
              <a:t>If </a:t>
            </a:r>
            <a:r>
              <a:rPr dirty="0"/>
              <a:t>a </a:t>
            </a:r>
            <a:r>
              <a:rPr spc="-5" dirty="0"/>
              <a:t>value overflows, it  becomes</a:t>
            </a:r>
            <a:r>
              <a:rPr spc="-65" dirty="0"/>
              <a:t> </a:t>
            </a:r>
            <a:r>
              <a:rPr spc="-35" dirty="0"/>
              <a:t>infinity.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891030">
              <a:lnSpc>
                <a:spcPct val="100000"/>
              </a:lnSpc>
            </a:pPr>
            <a:r>
              <a:rPr spc="-5" dirty="0"/>
              <a:t>Floating Point:</a:t>
            </a:r>
            <a:r>
              <a:rPr spc="-45" dirty="0"/>
              <a:t> </a:t>
            </a:r>
            <a:r>
              <a:rPr spc="-5" dirty="0"/>
              <a:t>Infinty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5031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6004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42303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1731009"/>
            <a:ext cx="8461375" cy="288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Here's how </a:t>
            </a:r>
            <a:r>
              <a:rPr sz="3200" spc="-10" dirty="0">
                <a:latin typeface="Arial"/>
                <a:cs typeface="Arial"/>
              </a:rPr>
              <a:t>floating point </a:t>
            </a:r>
            <a:r>
              <a:rPr sz="3200" spc="-5" dirty="0">
                <a:latin typeface="Arial"/>
                <a:cs typeface="Arial"/>
              </a:rPr>
              <a:t>does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it.</a:t>
            </a:r>
            <a:endParaRPr sz="3200" dirty="0">
              <a:latin typeface="Arial"/>
              <a:cs typeface="Arial"/>
            </a:endParaRPr>
          </a:p>
          <a:p>
            <a:pPr marL="12700" marR="565150">
              <a:lnSpc>
                <a:spcPts val="3590"/>
              </a:lnSpc>
              <a:spcBef>
                <a:spcPts val="1495"/>
              </a:spcBef>
            </a:pPr>
            <a:r>
              <a:rPr sz="3200" spc="-5" dirty="0">
                <a:latin typeface="Arial"/>
                <a:cs typeface="Arial"/>
              </a:rPr>
              <a:t>If </a:t>
            </a:r>
            <a:r>
              <a:rPr sz="3200" dirty="0">
                <a:latin typeface="Arial"/>
                <a:cs typeface="Arial"/>
              </a:rPr>
              <a:t>e = </a:t>
            </a:r>
            <a:r>
              <a:rPr sz="3200" spc="-114" dirty="0">
                <a:latin typeface="Arial"/>
                <a:cs typeface="Arial"/>
              </a:rPr>
              <a:t>111...111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dirty="0">
                <a:latin typeface="Arial"/>
                <a:cs typeface="Arial"/>
              </a:rPr>
              <a:t>f = </a:t>
            </a:r>
            <a:r>
              <a:rPr sz="3200" spc="-5" dirty="0">
                <a:latin typeface="Arial"/>
                <a:cs typeface="Arial"/>
              </a:rPr>
              <a:t>0, then the number </a:t>
            </a:r>
            <a:r>
              <a:rPr sz="3200" spc="-10" dirty="0">
                <a:latin typeface="Arial"/>
                <a:cs typeface="Arial"/>
              </a:rPr>
              <a:t>is  either </a:t>
            </a:r>
            <a:r>
              <a:rPr sz="3200" dirty="0">
                <a:latin typeface="Arial"/>
                <a:cs typeface="Arial"/>
              </a:rPr>
              <a:t>+ </a:t>
            </a:r>
            <a:r>
              <a:rPr sz="3200" spc="-5" dirty="0">
                <a:latin typeface="Arial"/>
                <a:cs typeface="Arial"/>
              </a:rPr>
              <a:t>or </a:t>
            </a:r>
            <a:r>
              <a:rPr sz="3200" dirty="0">
                <a:latin typeface="Arial"/>
                <a:cs typeface="Arial"/>
              </a:rPr>
              <a:t>–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infinity: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0 </a:t>
            </a:r>
            <a:r>
              <a:rPr sz="3200" spc="-185" dirty="0">
                <a:solidFill>
                  <a:srgbClr val="C00000"/>
                </a:solidFill>
                <a:latin typeface="Arial"/>
                <a:cs typeface="Arial"/>
              </a:rPr>
              <a:t>1111 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000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3200" spc="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+Inf</a:t>
            </a:r>
            <a:endParaRPr sz="32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1 </a:t>
            </a:r>
            <a:r>
              <a:rPr sz="3200" spc="-185" dirty="0">
                <a:solidFill>
                  <a:srgbClr val="C00000"/>
                </a:solidFill>
                <a:latin typeface="Arial"/>
                <a:cs typeface="Arial"/>
              </a:rPr>
              <a:t>1111 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000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3200" spc="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3200" spc="-5" dirty="0" err="1">
                <a:solidFill>
                  <a:srgbClr val="C00000"/>
                </a:solidFill>
                <a:latin typeface="Arial"/>
                <a:cs typeface="Arial"/>
              </a:rPr>
              <a:t>Inf</a:t>
            </a:r>
            <a:endParaRPr sz="3200" dirty="0">
              <a:solidFill>
                <a:srgbClr val="C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078989">
              <a:lnSpc>
                <a:spcPct val="100000"/>
              </a:lnSpc>
            </a:pPr>
            <a:r>
              <a:rPr spc="-5" dirty="0"/>
              <a:t>Floating Point:</a:t>
            </a:r>
            <a:r>
              <a:rPr spc="-70" dirty="0"/>
              <a:t> </a:t>
            </a:r>
            <a:r>
              <a:rPr spc="-5" dirty="0"/>
              <a:t>NaN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4213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0563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468630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532130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289" y="1772665"/>
            <a:ext cx="8423275" cy="3993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21310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While we're at it, let's </a:t>
            </a:r>
            <a:r>
              <a:rPr sz="3200" spc="-10" dirty="0">
                <a:latin typeface="Arial"/>
                <a:cs typeface="Arial"/>
              </a:rPr>
              <a:t>allow floating point </a:t>
            </a:r>
            <a:r>
              <a:rPr sz="3200" spc="-5" dirty="0">
                <a:latin typeface="Arial"/>
                <a:cs typeface="Arial"/>
              </a:rPr>
              <a:t>to  represent numbers that aren't numbers. </a:t>
            </a:r>
            <a:r>
              <a:rPr sz="3200" spc="-20" dirty="0">
                <a:latin typeface="Arial"/>
                <a:cs typeface="Arial"/>
              </a:rPr>
              <a:t>We'll  </a:t>
            </a:r>
            <a:r>
              <a:rPr sz="3200" spc="-5" dirty="0">
                <a:latin typeface="Arial"/>
                <a:cs typeface="Arial"/>
              </a:rPr>
              <a:t>cleverly call them </a:t>
            </a:r>
            <a:r>
              <a:rPr sz="3200" spc="-10" dirty="0">
                <a:latin typeface="Arial"/>
                <a:cs typeface="Arial"/>
              </a:rPr>
              <a:t>not-a-numbers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(NaN)?</a:t>
            </a:r>
          </a:p>
          <a:p>
            <a:pPr marL="12700" marR="5080">
              <a:lnSpc>
                <a:spcPts val="5000"/>
              </a:lnSpc>
              <a:spcBef>
                <a:spcPts val="290"/>
              </a:spcBef>
            </a:pPr>
            <a:r>
              <a:rPr sz="3200" spc="-5" dirty="0">
                <a:latin typeface="Arial"/>
                <a:cs typeface="Arial"/>
              </a:rPr>
              <a:t>If e= </a:t>
            </a:r>
            <a:r>
              <a:rPr sz="3200" spc="-114" dirty="0">
                <a:latin typeface="Arial"/>
                <a:cs typeface="Arial"/>
              </a:rPr>
              <a:t>111...111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dirty="0">
                <a:latin typeface="Arial"/>
                <a:cs typeface="Arial"/>
              </a:rPr>
              <a:t>f </a:t>
            </a:r>
            <a:r>
              <a:rPr sz="3200" spc="-5" dirty="0">
                <a:latin typeface="Arial"/>
                <a:cs typeface="Arial"/>
              </a:rPr>
              <a:t>!= 0, then the value </a:t>
            </a:r>
            <a:r>
              <a:rPr sz="3200" spc="-1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NaN 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0 </a:t>
            </a:r>
            <a:r>
              <a:rPr sz="3200" spc="-165" dirty="0">
                <a:solidFill>
                  <a:srgbClr val="C00000"/>
                </a:solidFill>
                <a:latin typeface="Arial"/>
                <a:cs typeface="Arial"/>
              </a:rPr>
              <a:t>111 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1000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3200" spc="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NaN</a:t>
            </a:r>
            <a:endParaRPr sz="32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0 </a:t>
            </a:r>
            <a:r>
              <a:rPr sz="3200" spc="-165" dirty="0">
                <a:solidFill>
                  <a:srgbClr val="C00000"/>
                </a:solidFill>
                <a:latin typeface="Arial"/>
                <a:cs typeface="Arial"/>
              </a:rPr>
              <a:t>111 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0101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3200" spc="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NaN</a:t>
            </a:r>
            <a:endParaRPr sz="32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700" marR="2066289">
              <a:lnSpc>
                <a:spcPts val="5010"/>
              </a:lnSpc>
              <a:spcBef>
                <a:spcPts val="350"/>
              </a:spcBef>
            </a:pPr>
            <a:r>
              <a:rPr sz="3200" spc="-5" dirty="0">
                <a:latin typeface="Arial"/>
                <a:cs typeface="Arial"/>
              </a:rPr>
              <a:t>These numbers are </a:t>
            </a:r>
            <a:r>
              <a:rPr lang="en-US" sz="3200" spc="-5" dirty="0">
                <a:latin typeface="Arial"/>
                <a:cs typeface="Arial"/>
              </a:rPr>
              <a:t>"</a:t>
            </a:r>
            <a:r>
              <a:rPr sz="3200" spc="-5" dirty="0">
                <a:latin typeface="Arial"/>
                <a:cs typeface="Arial"/>
              </a:rPr>
              <a:t>not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number</a:t>
            </a:r>
            <a:r>
              <a:rPr lang="en-US" sz="3200" spc="-5" dirty="0">
                <a:latin typeface="Arial"/>
                <a:cs typeface="Arial"/>
              </a:rPr>
              <a:t>"</a:t>
            </a:r>
            <a:r>
              <a:rPr sz="3200" spc="-5" dirty="0">
                <a:latin typeface="Arial"/>
                <a:cs typeface="Arial"/>
              </a:rPr>
              <a:t>  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806450">
              <a:lnSpc>
                <a:spcPct val="100000"/>
              </a:lnSpc>
            </a:pPr>
            <a:r>
              <a:rPr spc="-5" dirty="0"/>
              <a:t>Floating Point: Special</a:t>
            </a:r>
            <a:r>
              <a:rPr spc="-40" dirty="0"/>
              <a:t> </a:t>
            </a:r>
            <a:r>
              <a:rPr spc="-60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478155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772665"/>
            <a:ext cx="8449310" cy="4796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Being able to represent </a:t>
            </a:r>
            <a:r>
              <a:rPr sz="3200" spc="-10" dirty="0">
                <a:latin typeface="Arial"/>
                <a:cs typeface="Arial"/>
              </a:rPr>
              <a:t>infinity </a:t>
            </a:r>
            <a:r>
              <a:rPr sz="3200" spc="-5" dirty="0">
                <a:latin typeface="Arial"/>
                <a:cs typeface="Arial"/>
              </a:rPr>
              <a:t>means that if  you </a:t>
            </a:r>
            <a:r>
              <a:rPr sz="3200" spc="-15" dirty="0">
                <a:solidFill>
                  <a:srgbClr val="C00000"/>
                </a:solidFill>
                <a:latin typeface="Arial"/>
                <a:cs typeface="Arial"/>
              </a:rPr>
              <a:t>overflow</a:t>
            </a:r>
            <a:r>
              <a:rPr sz="3200" spc="-15" dirty="0">
                <a:latin typeface="Arial"/>
                <a:cs typeface="Arial"/>
              </a:rPr>
              <a:t>/</a:t>
            </a:r>
            <a:r>
              <a:rPr sz="3200" spc="-15" dirty="0">
                <a:solidFill>
                  <a:srgbClr val="C00000"/>
                </a:solidFill>
                <a:latin typeface="Arial"/>
                <a:cs typeface="Arial"/>
              </a:rPr>
              <a:t>underflow</a:t>
            </a:r>
            <a:r>
              <a:rPr sz="3200" spc="-15" dirty="0">
                <a:latin typeface="Arial"/>
                <a:cs typeface="Arial"/>
              </a:rPr>
              <a:t>, </a:t>
            </a:r>
            <a:r>
              <a:rPr sz="3200" spc="-5" dirty="0">
                <a:latin typeface="Arial"/>
                <a:cs typeface="Arial"/>
              </a:rPr>
              <a:t>rather than wrapping  </a:t>
            </a:r>
            <a:r>
              <a:rPr sz="3200" spc="-10" dirty="0">
                <a:latin typeface="Arial"/>
                <a:cs typeface="Arial"/>
              </a:rPr>
              <a:t>around </a:t>
            </a:r>
            <a:r>
              <a:rPr sz="3200" spc="-5" dirty="0">
                <a:latin typeface="Arial"/>
                <a:cs typeface="Arial"/>
              </a:rPr>
              <a:t>to the lowest/highest value which </a:t>
            </a:r>
            <a:r>
              <a:rPr sz="3200" spc="-10" dirty="0">
                <a:latin typeface="Arial"/>
                <a:cs typeface="Arial"/>
              </a:rPr>
              <a:t>is  extremely </a:t>
            </a:r>
            <a:r>
              <a:rPr sz="3200" spc="-5" dirty="0">
                <a:latin typeface="Arial"/>
                <a:cs typeface="Arial"/>
              </a:rPr>
              <a:t>incorrect </a:t>
            </a:r>
            <a:r>
              <a:rPr sz="3200" spc="-25" dirty="0">
                <a:latin typeface="Arial"/>
                <a:cs typeface="Arial"/>
              </a:rPr>
              <a:t>behavior, </a:t>
            </a:r>
            <a:r>
              <a:rPr sz="3200" spc="-5" dirty="0">
                <a:latin typeface="Arial"/>
                <a:cs typeface="Arial"/>
              </a:rPr>
              <a:t>it becomes </a:t>
            </a:r>
            <a:r>
              <a:rPr sz="3200" dirty="0">
                <a:latin typeface="Arial"/>
                <a:cs typeface="Arial"/>
              </a:rPr>
              <a:t>+ </a:t>
            </a:r>
            <a:r>
              <a:rPr sz="3200" spc="-5" dirty="0">
                <a:latin typeface="Arial"/>
                <a:cs typeface="Arial"/>
              </a:rPr>
              <a:t>or </a:t>
            </a:r>
            <a:r>
              <a:rPr sz="3200" dirty="0">
                <a:latin typeface="Arial"/>
                <a:cs typeface="Arial"/>
              </a:rPr>
              <a:t>–  </a:t>
            </a:r>
            <a:r>
              <a:rPr sz="3200" spc="-35" dirty="0">
                <a:latin typeface="Arial"/>
                <a:cs typeface="Arial"/>
              </a:rPr>
              <a:t>infinity, </a:t>
            </a:r>
            <a:r>
              <a:rPr sz="3200" spc="-5" dirty="0">
                <a:latin typeface="Arial"/>
                <a:cs typeface="Arial"/>
              </a:rPr>
              <a:t>which more accurately describes the  outcome that you were looking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for.</a:t>
            </a:r>
            <a:endParaRPr sz="3200" dirty="0">
              <a:latin typeface="Arial"/>
              <a:cs typeface="Arial"/>
            </a:endParaRPr>
          </a:p>
          <a:p>
            <a:pPr marL="12700" marR="34290">
              <a:lnSpc>
                <a:spcPts val="3590"/>
              </a:lnSpc>
              <a:spcBef>
                <a:spcPts val="1410"/>
              </a:spcBef>
            </a:pPr>
            <a:r>
              <a:rPr sz="3200" spc="-5" dirty="0">
                <a:latin typeface="Arial"/>
                <a:cs typeface="Arial"/>
              </a:rPr>
              <a:t>NaN IS useful for representing </a:t>
            </a:r>
            <a:r>
              <a:rPr sz="3200" spc="-10" dirty="0">
                <a:solidFill>
                  <a:srgbClr val="C00000"/>
                </a:solidFill>
                <a:latin typeface="Arial"/>
                <a:cs typeface="Arial"/>
              </a:rPr>
              <a:t>imaginary</a:t>
            </a:r>
            <a:r>
              <a:rPr sz="3200" spc="-10" dirty="0">
                <a:latin typeface="Arial"/>
                <a:cs typeface="Arial"/>
              </a:rPr>
              <a:t>  </a:t>
            </a:r>
            <a:r>
              <a:rPr sz="3200" spc="-5" dirty="0">
                <a:latin typeface="Arial"/>
                <a:cs typeface="Arial"/>
              </a:rPr>
              <a:t>numbers and </a:t>
            </a:r>
            <a:r>
              <a:rPr sz="3200" spc="-10" dirty="0">
                <a:latin typeface="Arial"/>
                <a:cs typeface="Arial"/>
              </a:rPr>
              <a:t>other </a:t>
            </a:r>
            <a:r>
              <a:rPr sz="3200" spc="-5" dirty="0">
                <a:latin typeface="Arial"/>
                <a:cs typeface="Arial"/>
              </a:rPr>
              <a:t>expressions that </a:t>
            </a:r>
            <a:r>
              <a:rPr sz="3200" dirty="0">
                <a:latin typeface="Arial"/>
                <a:cs typeface="Arial"/>
              </a:rPr>
              <a:t>result </a:t>
            </a:r>
            <a:r>
              <a:rPr sz="3200" spc="-5" dirty="0">
                <a:latin typeface="Arial"/>
                <a:cs typeface="Arial"/>
              </a:rPr>
              <a:t>in  values that </a:t>
            </a:r>
            <a:r>
              <a:rPr sz="3200" spc="-10" dirty="0">
                <a:latin typeface="Arial"/>
                <a:cs typeface="Arial"/>
              </a:rPr>
              <a:t>aren't </a:t>
            </a:r>
            <a:r>
              <a:rPr sz="3200" spc="-5" dirty="0">
                <a:latin typeface="Arial"/>
                <a:cs typeface="Arial"/>
              </a:rPr>
              <a:t>quite </a:t>
            </a:r>
            <a:r>
              <a:rPr sz="3200" spc="-10" dirty="0">
                <a:latin typeface="Arial"/>
                <a:cs typeface="Arial"/>
              </a:rPr>
              <a:t>meaningful </a:t>
            </a:r>
            <a:r>
              <a:rPr sz="3200" spc="-5" dirty="0">
                <a:latin typeface="Arial"/>
                <a:cs typeface="Arial"/>
              </a:rPr>
              <a:t>as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10" dirty="0">
                <a:latin typeface="Arial"/>
                <a:cs typeface="Arial"/>
              </a:rPr>
              <a:t>normal  </a:t>
            </a:r>
            <a:r>
              <a:rPr sz="3200" spc="-30" dirty="0">
                <a:latin typeface="Arial"/>
                <a:cs typeface="Arial"/>
              </a:rPr>
              <a:t>number.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806450">
              <a:lnSpc>
                <a:spcPct val="100000"/>
              </a:lnSpc>
            </a:pPr>
            <a:r>
              <a:rPr spc="-5" dirty="0"/>
              <a:t>Floating Point: Special</a:t>
            </a:r>
            <a:r>
              <a:rPr spc="-40" dirty="0"/>
              <a:t> </a:t>
            </a:r>
            <a:r>
              <a:rPr spc="-60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547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2279"/>
            <a:ext cx="8430895" cy="233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Notes on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NaN:</a:t>
            </a:r>
            <a:endParaRPr sz="2800">
              <a:latin typeface="Arial"/>
              <a:cs typeface="Arial"/>
            </a:endParaRPr>
          </a:p>
          <a:p>
            <a:pPr marL="444500" marR="83185" indent="-323850">
              <a:lnSpc>
                <a:spcPts val="3100"/>
              </a:lnSpc>
              <a:spcBef>
                <a:spcPts val="1490"/>
              </a:spcBef>
              <a:buAutoNum type="arabicPeriod"/>
              <a:tabLst>
                <a:tab pos="444500" algn="l"/>
              </a:tabLst>
            </a:pPr>
            <a:r>
              <a:rPr sz="2800" spc="-10" dirty="0">
                <a:latin typeface="Arial"/>
                <a:cs typeface="Arial"/>
              </a:rPr>
              <a:t>NaN's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infectious: any operation that deals with  NaN result in </a:t>
            </a:r>
            <a:r>
              <a:rPr sz="2800" spc="-10" dirty="0">
                <a:latin typeface="Arial"/>
                <a:cs typeface="Arial"/>
              </a:rPr>
              <a:t>NaN. </a:t>
            </a:r>
            <a:r>
              <a:rPr sz="2800" spc="-5" dirty="0">
                <a:latin typeface="Arial"/>
                <a:cs typeface="Arial"/>
              </a:rPr>
              <a:t>Ex. </a:t>
            </a:r>
            <a:r>
              <a:rPr sz="2800" dirty="0">
                <a:latin typeface="Arial"/>
                <a:cs typeface="Arial"/>
              </a:rPr>
              <a:t>1 + </a:t>
            </a:r>
            <a:r>
              <a:rPr sz="2800" spc="-5" dirty="0">
                <a:latin typeface="Arial"/>
                <a:cs typeface="Arial"/>
              </a:rPr>
              <a:t>NaN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NaN.</a:t>
            </a:r>
            <a:endParaRPr sz="2800">
              <a:latin typeface="Arial"/>
              <a:cs typeface="Arial"/>
            </a:endParaRPr>
          </a:p>
          <a:p>
            <a:pPr marL="444500" marR="5080" indent="-323850">
              <a:lnSpc>
                <a:spcPts val="3110"/>
              </a:lnSpc>
              <a:spcBef>
                <a:spcPts val="1140"/>
              </a:spcBef>
              <a:buAutoNum type="arabicPeriod"/>
              <a:tabLst>
                <a:tab pos="444500" algn="l"/>
              </a:tabLst>
            </a:pPr>
            <a:r>
              <a:rPr sz="2800" spc="-5" dirty="0">
                <a:latin typeface="Arial"/>
                <a:cs typeface="Arial"/>
              </a:rPr>
              <a:t>Despite the fact that two </a:t>
            </a:r>
            <a:r>
              <a:rPr sz="2800" spc="-10" dirty="0">
                <a:latin typeface="Arial"/>
                <a:cs typeface="Arial"/>
              </a:rPr>
              <a:t>NaN's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have the same  binary representation, (NaN </a:t>
            </a:r>
            <a:r>
              <a:rPr sz="2800" dirty="0">
                <a:latin typeface="Arial"/>
                <a:cs typeface="Arial"/>
              </a:rPr>
              <a:t>== </a:t>
            </a:r>
            <a:r>
              <a:rPr sz="2800" spc="-10" dirty="0">
                <a:latin typeface="Arial"/>
                <a:cs typeface="Arial"/>
              </a:rPr>
              <a:t>NaN)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false.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9869" y="4297679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9869" y="480060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9869" y="530352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6889" y="4174490"/>
            <a:ext cx="5204460" cy="144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Ex: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Arial"/>
                <a:cs typeface="Arial"/>
              </a:rPr>
              <a:t>float nan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0.0/0.0;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Arial"/>
                <a:cs typeface="Arial"/>
              </a:rPr>
              <a:t>nan </a:t>
            </a:r>
            <a:r>
              <a:rPr sz="2800" dirty="0">
                <a:latin typeface="Arial"/>
                <a:cs typeface="Arial"/>
              </a:rPr>
              <a:t>== </a:t>
            </a:r>
            <a:r>
              <a:rPr sz="2800" spc="-5" dirty="0">
                <a:latin typeface="Arial"/>
                <a:cs typeface="Arial"/>
              </a:rPr>
              <a:t>nan will evaluate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false.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3757929">
              <a:lnSpc>
                <a:spcPct val="100000"/>
              </a:lnSpc>
            </a:pPr>
            <a:r>
              <a:rPr dirty="0"/>
              <a:t>So</a:t>
            </a:r>
            <a:r>
              <a:rPr spc="-95" dirty="0"/>
              <a:t> </a:t>
            </a:r>
            <a:r>
              <a:rPr spc="-5" dirty="0"/>
              <a:t>far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86969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96824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655" rIns="0" bIns="0" rtlCol="0">
            <a:spAutoFit/>
          </a:bodyPr>
          <a:lstStyle/>
          <a:p>
            <a:pPr marL="394335" marR="368935">
              <a:lnSpc>
                <a:spcPts val="3590"/>
              </a:lnSpc>
            </a:pPr>
            <a:r>
              <a:rPr spc="-30" dirty="0"/>
              <a:t>We </a:t>
            </a:r>
            <a:r>
              <a:rPr spc="-5" dirty="0"/>
              <a:t>have one way of </a:t>
            </a:r>
            <a:r>
              <a:rPr spc="-10" dirty="0"/>
              <a:t>interpreting </a:t>
            </a:r>
            <a:r>
              <a:rPr spc="-40" dirty="0"/>
              <a:t>binary. </a:t>
            </a:r>
            <a:r>
              <a:rPr spc="-10" dirty="0"/>
              <a:t>Bit 'n'  contributes </a:t>
            </a:r>
            <a:r>
              <a:rPr dirty="0"/>
              <a:t>0 </a:t>
            </a:r>
            <a:r>
              <a:rPr spc="-5" dirty="0"/>
              <a:t>or 2^n to the total value of the  </a:t>
            </a:r>
            <a:r>
              <a:rPr spc="-30" dirty="0"/>
              <a:t>number. </a:t>
            </a:r>
            <a:r>
              <a:rPr spc="-5" dirty="0"/>
              <a:t>This </a:t>
            </a:r>
            <a:r>
              <a:rPr spc="-10" dirty="0"/>
              <a:t>means </a:t>
            </a:r>
            <a:r>
              <a:rPr dirty="0"/>
              <a:t>a </a:t>
            </a:r>
            <a:r>
              <a:rPr spc="-5" dirty="0"/>
              <a:t>32-bit number can  represent </a:t>
            </a:r>
            <a:r>
              <a:rPr spc="-10" dirty="0"/>
              <a:t>2^32</a:t>
            </a:r>
            <a:r>
              <a:rPr spc="-70" dirty="0"/>
              <a:t> </a:t>
            </a:r>
            <a:r>
              <a:rPr spc="-5" dirty="0"/>
              <a:t>values.</a:t>
            </a:r>
          </a:p>
          <a:p>
            <a:pPr marL="394335" marR="638810">
              <a:lnSpc>
                <a:spcPts val="3590"/>
              </a:lnSpc>
              <a:spcBef>
                <a:spcPts val="1410"/>
              </a:spcBef>
            </a:pPr>
            <a:r>
              <a:rPr dirty="0"/>
              <a:t>As you </a:t>
            </a:r>
            <a:r>
              <a:rPr spc="-5" dirty="0"/>
              <a:t>can </a:t>
            </a:r>
            <a:r>
              <a:rPr spc="-10" dirty="0"/>
              <a:t>probably </a:t>
            </a:r>
            <a:r>
              <a:rPr spc="-5" dirty="0"/>
              <a:t>guess, this </a:t>
            </a:r>
            <a:r>
              <a:rPr spc="-10" dirty="0"/>
              <a:t>alone </a:t>
            </a:r>
            <a:r>
              <a:rPr spc="-5" dirty="0"/>
              <a:t>is not  </a:t>
            </a:r>
            <a:r>
              <a:rPr spc="-10" dirty="0"/>
              <a:t>sufficient.</a:t>
            </a:r>
          </a:p>
          <a:p>
            <a:pPr marL="394335" marR="5080">
              <a:lnSpc>
                <a:spcPts val="3590"/>
              </a:lnSpc>
              <a:spcBef>
                <a:spcPts val="1420"/>
              </a:spcBef>
            </a:pPr>
            <a:r>
              <a:rPr spc="-5" dirty="0"/>
              <a:t>For </a:t>
            </a:r>
            <a:r>
              <a:rPr spc="-10" dirty="0"/>
              <a:t>example, without </a:t>
            </a:r>
            <a:r>
              <a:rPr spc="-5" dirty="0"/>
              <a:t>some </a:t>
            </a:r>
            <a:r>
              <a:rPr spc="-10" dirty="0"/>
              <a:t>modification, </a:t>
            </a:r>
            <a:r>
              <a:rPr spc="-5" dirty="0"/>
              <a:t>this  won't </a:t>
            </a:r>
            <a:r>
              <a:rPr spc="-10" dirty="0"/>
              <a:t>allow </a:t>
            </a:r>
            <a:r>
              <a:rPr spc="-5" dirty="0"/>
              <a:t>for the </a:t>
            </a:r>
            <a:r>
              <a:rPr spc="-10" dirty="0"/>
              <a:t>representation </a:t>
            </a:r>
            <a:r>
              <a:rPr spc="-5" dirty="0"/>
              <a:t>of </a:t>
            </a:r>
            <a:r>
              <a:rPr spc="-10" dirty="0"/>
              <a:t>non-integer  numbers.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566420"/>
            <a:ext cx="5956935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69790" algn="l"/>
              </a:tabLst>
            </a:pPr>
            <a:r>
              <a:rPr spc="-5" dirty="0"/>
              <a:t>I</a:t>
            </a:r>
            <a:r>
              <a:rPr dirty="0"/>
              <a:t>EEE</a:t>
            </a:r>
            <a:r>
              <a:rPr spc="-5" dirty="0"/>
              <a:t> 75</a:t>
            </a:r>
            <a:r>
              <a:rPr dirty="0"/>
              <a:t>4</a:t>
            </a:r>
            <a:r>
              <a:rPr spc="-5" dirty="0"/>
              <a:t> Float</a:t>
            </a:r>
            <a:r>
              <a:rPr spc="15" dirty="0"/>
              <a:t>i</a:t>
            </a:r>
            <a:r>
              <a:rPr spc="-5" dirty="0"/>
              <a:t>n</a:t>
            </a:r>
            <a:r>
              <a:rPr dirty="0"/>
              <a:t>g	P</a:t>
            </a:r>
            <a:r>
              <a:rPr spc="-5" dirty="0"/>
              <a:t>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1009"/>
            <a:ext cx="162496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For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float: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415540"/>
            <a:ext cx="158750" cy="142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442722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575564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6270" rIns="0" bIns="0" rtlCol="0">
            <a:spAutoFit/>
          </a:bodyPr>
          <a:lstStyle/>
          <a:p>
            <a:pPr marL="826135">
              <a:lnSpc>
                <a:spcPct val="100000"/>
              </a:lnSpc>
            </a:pPr>
            <a:r>
              <a:rPr sz="2800" dirty="0"/>
              <a:t>e is</a:t>
            </a:r>
            <a:r>
              <a:rPr sz="2800" spc="-75" dirty="0"/>
              <a:t> </a:t>
            </a:r>
            <a:r>
              <a:rPr sz="2800" spc="-5" dirty="0"/>
              <a:t>8-bits</a:t>
            </a:r>
            <a:endParaRPr sz="2800"/>
          </a:p>
          <a:p>
            <a:pPr marL="826135">
              <a:lnSpc>
                <a:spcPct val="100000"/>
              </a:lnSpc>
              <a:spcBef>
                <a:spcPts val="890"/>
              </a:spcBef>
            </a:pPr>
            <a:r>
              <a:rPr sz="2800" spc="-5" dirty="0"/>
              <a:t>Bias is </a:t>
            </a:r>
            <a:r>
              <a:rPr sz="2800" spc="10" dirty="0"/>
              <a:t>2</a:t>
            </a:r>
            <a:r>
              <a:rPr sz="2400" spc="15" baseline="32986" dirty="0"/>
              <a:t>7  </a:t>
            </a:r>
            <a:r>
              <a:rPr sz="2800" dirty="0"/>
              <a:t>– 1 =</a:t>
            </a:r>
            <a:r>
              <a:rPr sz="2800" spc="-204" dirty="0"/>
              <a:t> </a:t>
            </a:r>
            <a:r>
              <a:rPr sz="2800" spc="-5" dirty="0"/>
              <a:t>127</a:t>
            </a:r>
            <a:endParaRPr sz="2800"/>
          </a:p>
          <a:p>
            <a:pPr marL="826135">
              <a:lnSpc>
                <a:spcPts val="3235"/>
              </a:lnSpc>
              <a:spcBef>
                <a:spcPts val="880"/>
              </a:spcBef>
            </a:pPr>
            <a:r>
              <a:rPr sz="2800" spc="-5" dirty="0"/>
              <a:t>Range of exponent </a:t>
            </a:r>
            <a:r>
              <a:rPr sz="2800" dirty="0"/>
              <a:t>field </a:t>
            </a:r>
            <a:r>
              <a:rPr sz="2800" spc="-5" dirty="0"/>
              <a:t>is </a:t>
            </a:r>
            <a:r>
              <a:rPr sz="2800" spc="20" dirty="0"/>
              <a:t>[2</a:t>
            </a:r>
            <a:r>
              <a:rPr sz="2400" spc="30" baseline="31250" dirty="0"/>
              <a:t>8  </a:t>
            </a:r>
            <a:r>
              <a:rPr sz="2800" dirty="0"/>
              <a:t>– 2 – </a:t>
            </a:r>
            <a:r>
              <a:rPr sz="2800" spc="-5" dirty="0"/>
              <a:t>127, </a:t>
            </a:r>
            <a:r>
              <a:rPr sz="2800" dirty="0"/>
              <a:t>1 –</a:t>
            </a:r>
            <a:r>
              <a:rPr sz="2800" spc="-190" dirty="0"/>
              <a:t> </a:t>
            </a:r>
            <a:r>
              <a:rPr sz="2800" spc="-5" dirty="0"/>
              <a:t>127</a:t>
            </a:r>
            <a:endParaRPr sz="2800"/>
          </a:p>
          <a:p>
            <a:pPr marL="826135">
              <a:lnSpc>
                <a:spcPts val="3235"/>
              </a:lnSpc>
            </a:pPr>
            <a:r>
              <a:rPr sz="2800" spc="-5" dirty="0"/>
              <a:t>[127,</a:t>
            </a:r>
            <a:r>
              <a:rPr sz="2800" spc="-70" dirty="0"/>
              <a:t> </a:t>
            </a:r>
            <a:r>
              <a:rPr sz="2800" spc="-5" dirty="0"/>
              <a:t>-126].</a:t>
            </a:r>
            <a:endParaRPr sz="2800"/>
          </a:p>
          <a:p>
            <a:pPr marL="826135" marR="5080">
              <a:lnSpc>
                <a:spcPts val="3110"/>
              </a:lnSpc>
              <a:spcBef>
                <a:spcPts val="1190"/>
              </a:spcBef>
            </a:pPr>
            <a:r>
              <a:rPr sz="2800" spc="-5" dirty="0"/>
              <a:t>Notice the asymmetry around </a:t>
            </a:r>
            <a:r>
              <a:rPr sz="2800" spc="5" dirty="0"/>
              <a:t>0, </a:t>
            </a:r>
            <a:r>
              <a:rPr sz="2800" spc="-5" dirty="0"/>
              <a:t>except unlike </a:t>
            </a:r>
            <a:r>
              <a:rPr sz="2800" spc="-10" dirty="0"/>
              <a:t>two's  </a:t>
            </a:r>
            <a:r>
              <a:rPr sz="2800" spc="-5" dirty="0"/>
              <a:t>complement there </a:t>
            </a:r>
            <a:r>
              <a:rPr sz="2800" dirty="0"/>
              <a:t>are </a:t>
            </a:r>
            <a:r>
              <a:rPr sz="2800" spc="-5" dirty="0"/>
              <a:t>more positive values </a:t>
            </a:r>
            <a:r>
              <a:rPr sz="2800" dirty="0"/>
              <a:t>(for  </a:t>
            </a:r>
            <a:r>
              <a:rPr sz="2800" spc="-5" dirty="0"/>
              <a:t>maximum confusion and</a:t>
            </a:r>
            <a:r>
              <a:rPr sz="2800" spc="-10" dirty="0"/>
              <a:t> </a:t>
            </a:r>
            <a:r>
              <a:rPr sz="2800" spc="-5" dirty="0"/>
              <a:t>torment).</a:t>
            </a:r>
            <a:endParaRPr sz="2800"/>
          </a:p>
          <a:p>
            <a:pPr marL="826135">
              <a:lnSpc>
                <a:spcPct val="100000"/>
              </a:lnSpc>
              <a:spcBef>
                <a:spcPts val="825"/>
              </a:spcBef>
            </a:pPr>
            <a:r>
              <a:rPr sz="2800" dirty="0"/>
              <a:t>f </a:t>
            </a:r>
            <a:r>
              <a:rPr sz="2800" spc="-5" dirty="0"/>
              <a:t>is 23</a:t>
            </a:r>
            <a:r>
              <a:rPr sz="2800" spc="-70" dirty="0"/>
              <a:t> </a:t>
            </a:r>
            <a:r>
              <a:rPr sz="2800" spc="-5" dirty="0"/>
              <a:t>bits</a:t>
            </a:r>
            <a:endParaRPr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566420"/>
            <a:ext cx="5956935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69790" algn="l"/>
              </a:tabLst>
            </a:pPr>
            <a:r>
              <a:rPr spc="-5" dirty="0"/>
              <a:t>I</a:t>
            </a:r>
            <a:r>
              <a:rPr dirty="0"/>
              <a:t>EEE</a:t>
            </a:r>
            <a:r>
              <a:rPr spc="-5" dirty="0"/>
              <a:t> 75</a:t>
            </a:r>
            <a:r>
              <a:rPr dirty="0"/>
              <a:t>4</a:t>
            </a:r>
            <a:r>
              <a:rPr spc="-5" dirty="0"/>
              <a:t> Float</a:t>
            </a:r>
            <a:r>
              <a:rPr spc="15" dirty="0"/>
              <a:t>i</a:t>
            </a:r>
            <a:r>
              <a:rPr spc="-5" dirty="0"/>
              <a:t>n</a:t>
            </a:r>
            <a:r>
              <a:rPr dirty="0"/>
              <a:t>g	P</a:t>
            </a:r>
            <a:r>
              <a:rPr spc="-5" dirty="0"/>
              <a:t>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1009"/>
            <a:ext cx="207772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For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double: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415540"/>
            <a:ext cx="158750" cy="142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403225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5089" y="2367279"/>
            <a:ext cx="6337935" cy="205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e is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11-bits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800" spc="-5" dirty="0">
                <a:latin typeface="Arial"/>
                <a:cs typeface="Arial"/>
              </a:rPr>
              <a:t>Bias is </a:t>
            </a:r>
            <a:r>
              <a:rPr sz="2800" spc="5" dirty="0">
                <a:latin typeface="Arial"/>
                <a:cs typeface="Arial"/>
              </a:rPr>
              <a:t>2</a:t>
            </a:r>
            <a:r>
              <a:rPr sz="2400" spc="7" baseline="32986" dirty="0">
                <a:latin typeface="Arial"/>
                <a:cs typeface="Arial"/>
              </a:rPr>
              <a:t>10  </a:t>
            </a:r>
            <a:r>
              <a:rPr sz="2800" dirty="0">
                <a:latin typeface="Arial"/>
                <a:cs typeface="Arial"/>
              </a:rPr>
              <a:t>– 1 =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1023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26200"/>
              </a:lnSpc>
            </a:pPr>
            <a:r>
              <a:rPr sz="2800" spc="-5" dirty="0">
                <a:latin typeface="Arial"/>
                <a:cs typeface="Arial"/>
              </a:rPr>
              <a:t>Range of exponent </a:t>
            </a:r>
            <a:r>
              <a:rPr sz="2800" spc="5" dirty="0">
                <a:latin typeface="Arial"/>
                <a:cs typeface="Arial"/>
              </a:rPr>
              <a:t>field </a:t>
            </a:r>
            <a:r>
              <a:rPr sz="2800" spc="-5" dirty="0">
                <a:latin typeface="Arial"/>
                <a:cs typeface="Arial"/>
              </a:rPr>
              <a:t>is [-1022, 1023]  </a:t>
            </a:r>
            <a:r>
              <a:rPr sz="2800" dirty="0">
                <a:latin typeface="Arial"/>
                <a:cs typeface="Arial"/>
              </a:rPr>
              <a:t>f </a:t>
            </a:r>
            <a:r>
              <a:rPr sz="2800" spc="-5" dirty="0">
                <a:latin typeface="Arial"/>
                <a:cs typeface="Arial"/>
              </a:rPr>
              <a:t>is 52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bits.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426210">
              <a:lnSpc>
                <a:spcPct val="100000"/>
              </a:lnSpc>
            </a:pPr>
            <a:r>
              <a:rPr spc="-5" dirty="0"/>
              <a:t>Homework Problem</a:t>
            </a:r>
            <a:r>
              <a:rPr spc="-70" dirty="0"/>
              <a:t> </a:t>
            </a:r>
            <a:r>
              <a:rPr spc="-5" dirty="0"/>
              <a:t>2.88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91389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900679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69062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1789429"/>
            <a:ext cx="8645525" cy="2214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0" indent="-431800">
              <a:lnSpc>
                <a:spcPct val="100000"/>
              </a:lnSpc>
            </a:pPr>
            <a:r>
              <a:rPr sz="3200" i="1" spc="-5" dirty="0">
                <a:latin typeface="Palatino Linotype"/>
                <a:cs typeface="Palatino Linotype"/>
              </a:rPr>
              <a:t>And </a:t>
            </a:r>
            <a:r>
              <a:rPr sz="3200" i="1" spc="-30" dirty="0">
                <a:latin typeface="Palatino Linotype"/>
                <a:cs typeface="Palatino Linotype"/>
              </a:rPr>
              <a:t>now... </a:t>
            </a:r>
            <a:r>
              <a:rPr sz="3200" i="1" dirty="0">
                <a:latin typeface="Palatino Linotype"/>
                <a:cs typeface="Palatino Linotype"/>
              </a:rPr>
              <a:t>a </a:t>
            </a:r>
            <a:r>
              <a:rPr sz="3200" i="1" spc="-5" dirty="0">
                <a:latin typeface="Palatino Linotype"/>
                <a:cs typeface="Palatino Linotype"/>
              </a:rPr>
              <a:t>selection</a:t>
            </a:r>
            <a:r>
              <a:rPr sz="3200" i="1" spc="10" dirty="0">
                <a:latin typeface="Palatino Linotype"/>
                <a:cs typeface="Palatino Linotype"/>
              </a:rPr>
              <a:t> </a:t>
            </a:r>
            <a:r>
              <a:rPr sz="3200" i="1" spc="-15" dirty="0">
                <a:latin typeface="Palatino Linotype"/>
                <a:cs typeface="Palatino Linotype"/>
              </a:rPr>
              <a:t>from:</a:t>
            </a:r>
            <a:endParaRPr sz="3200">
              <a:latin typeface="Palatino Linotype"/>
              <a:cs typeface="Palatino Linotype"/>
            </a:endParaRPr>
          </a:p>
          <a:p>
            <a:pPr marL="444500">
              <a:lnSpc>
                <a:spcPts val="3804"/>
              </a:lnSpc>
              <a:spcBef>
                <a:spcPts val="170"/>
              </a:spcBef>
            </a:pPr>
            <a:r>
              <a:rPr sz="3200" b="1" spc="-20" dirty="0">
                <a:latin typeface="Constantia"/>
                <a:cs typeface="Constantia"/>
              </a:rPr>
              <a:t>Practice </a:t>
            </a:r>
            <a:r>
              <a:rPr sz="3200" b="1" spc="-10" dirty="0">
                <a:latin typeface="Constantia"/>
                <a:cs typeface="Constantia"/>
              </a:rPr>
              <a:t>Problem</a:t>
            </a:r>
            <a:r>
              <a:rPr sz="3200" b="1" spc="-125" dirty="0">
                <a:latin typeface="Constantia"/>
                <a:cs typeface="Constantia"/>
              </a:rPr>
              <a:t> </a:t>
            </a:r>
            <a:r>
              <a:rPr sz="3200" b="1" spc="-5" dirty="0">
                <a:latin typeface="Constantia"/>
                <a:cs typeface="Constantia"/>
              </a:rPr>
              <a:t>2.88</a:t>
            </a:r>
            <a:endParaRPr sz="3200">
              <a:latin typeface="Constantia"/>
              <a:cs typeface="Constantia"/>
            </a:endParaRPr>
          </a:p>
          <a:p>
            <a:pPr marL="12700" marR="5080">
              <a:lnSpc>
                <a:spcPts val="3110"/>
              </a:lnSpc>
              <a:spcBef>
                <a:spcPts val="275"/>
              </a:spcBef>
            </a:pPr>
            <a:r>
              <a:rPr sz="2800" spc="-5" dirty="0">
                <a:latin typeface="Arial"/>
                <a:cs typeface="Arial"/>
              </a:rPr>
              <a:t>Consider two 9-bit floating-point representations based  on the IEEE floating point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format.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050"/>
              </a:lnSpc>
            </a:pPr>
            <a:r>
              <a:rPr sz="2800" spc="-5" dirty="0">
                <a:latin typeface="Arial"/>
                <a:cs typeface="Arial"/>
              </a:rPr>
              <a:t>Format</a:t>
            </a:r>
            <a:r>
              <a:rPr sz="2800" spc="-254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A: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4009390"/>
            <a:ext cx="139700" cy="131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8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8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8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5089" y="3967479"/>
            <a:ext cx="4375150" cy="1395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</a:pPr>
            <a:r>
              <a:rPr sz="2400" dirty="0">
                <a:latin typeface="Arial"/>
                <a:cs typeface="Arial"/>
              </a:rPr>
              <a:t>1 </a:t>
            </a:r>
            <a:r>
              <a:rPr sz="2400" spc="-10" dirty="0">
                <a:latin typeface="Arial"/>
                <a:cs typeface="Arial"/>
              </a:rPr>
              <a:t>sign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bit.</a:t>
            </a:r>
            <a:endParaRPr sz="2400">
              <a:latin typeface="Arial"/>
              <a:cs typeface="Arial"/>
            </a:endParaRPr>
          </a:p>
          <a:p>
            <a:pPr marL="12700" marR="1706245">
              <a:lnSpc>
                <a:spcPts val="2680"/>
              </a:lnSpc>
              <a:spcBef>
                <a:spcPts val="150"/>
              </a:spcBef>
            </a:pPr>
            <a:r>
              <a:rPr sz="2400" dirty="0">
                <a:latin typeface="Arial"/>
                <a:cs typeface="Arial"/>
              </a:rPr>
              <a:t>k = 5 </a:t>
            </a:r>
            <a:r>
              <a:rPr sz="2400" spc="-10" dirty="0">
                <a:latin typeface="Arial"/>
                <a:cs typeface="Arial"/>
              </a:rPr>
              <a:t>exponent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bits.  </a:t>
            </a:r>
            <a:r>
              <a:rPr sz="2400" dirty="0">
                <a:latin typeface="Arial"/>
                <a:cs typeface="Arial"/>
              </a:rPr>
              <a:t>n = 3 </a:t>
            </a:r>
            <a:r>
              <a:rPr sz="2400" spc="-5" dirty="0">
                <a:latin typeface="Arial"/>
                <a:cs typeface="Arial"/>
              </a:rPr>
              <a:t>fractional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625"/>
              </a:lnSpc>
            </a:pPr>
            <a:r>
              <a:rPr sz="2400" spc="-5" dirty="0">
                <a:latin typeface="Arial"/>
                <a:cs typeface="Arial"/>
              </a:rPr>
              <a:t>[0][00000][000]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[1][11111][111]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544449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289" y="5321300"/>
            <a:ext cx="158432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Format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1239" y="5763259"/>
            <a:ext cx="139700" cy="131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8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8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8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5089" y="5721350"/>
            <a:ext cx="4375150" cy="1395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0"/>
              </a:lnSpc>
            </a:pPr>
            <a:r>
              <a:rPr sz="2400" dirty="0">
                <a:latin typeface="Arial"/>
                <a:cs typeface="Arial"/>
              </a:rPr>
              <a:t>1 </a:t>
            </a:r>
            <a:r>
              <a:rPr sz="2400" spc="-10" dirty="0">
                <a:latin typeface="Arial"/>
                <a:cs typeface="Arial"/>
              </a:rPr>
              <a:t>sign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bit.</a:t>
            </a:r>
            <a:endParaRPr sz="2400">
              <a:latin typeface="Arial"/>
              <a:cs typeface="Arial"/>
            </a:endParaRPr>
          </a:p>
          <a:p>
            <a:pPr marL="12700" marR="1789430">
              <a:lnSpc>
                <a:spcPts val="2670"/>
              </a:lnSpc>
              <a:spcBef>
                <a:spcPts val="165"/>
              </a:spcBef>
            </a:pPr>
            <a:r>
              <a:rPr sz="2400" dirty="0">
                <a:latin typeface="Arial"/>
                <a:cs typeface="Arial"/>
              </a:rPr>
              <a:t>k = 4 </a:t>
            </a:r>
            <a:r>
              <a:rPr sz="2400" spc="-10" dirty="0">
                <a:latin typeface="Arial"/>
                <a:cs typeface="Arial"/>
              </a:rPr>
              <a:t>exponent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  </a:t>
            </a:r>
            <a:r>
              <a:rPr sz="2400" dirty="0">
                <a:latin typeface="Arial"/>
                <a:cs typeface="Arial"/>
              </a:rPr>
              <a:t>n = 4 </a:t>
            </a:r>
            <a:r>
              <a:rPr sz="2400" spc="-5" dirty="0">
                <a:latin typeface="Arial"/>
                <a:cs typeface="Arial"/>
              </a:rPr>
              <a:t>fractional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625"/>
              </a:lnSpc>
            </a:pPr>
            <a:r>
              <a:rPr sz="2400" spc="-5" dirty="0">
                <a:latin typeface="Arial"/>
                <a:cs typeface="Arial"/>
              </a:rPr>
              <a:t>[0][0000][0000]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[1][1111][1111]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426210">
              <a:lnSpc>
                <a:spcPct val="100000"/>
              </a:lnSpc>
            </a:pPr>
            <a:r>
              <a:rPr spc="-5" dirty="0"/>
              <a:t>Homework Problem</a:t>
            </a:r>
            <a:r>
              <a:rPr spc="-70" dirty="0"/>
              <a:t> </a:t>
            </a:r>
            <a:r>
              <a:rPr spc="-5" dirty="0"/>
              <a:t>2.88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547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71903"/>
            <a:ext cx="8641715" cy="118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10"/>
              </a:lnSpc>
            </a:pPr>
            <a:r>
              <a:rPr sz="2800" spc="-5" dirty="0">
                <a:latin typeface="Arial"/>
                <a:cs typeface="Arial"/>
              </a:rPr>
              <a:t>Below you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given some bit </a:t>
            </a:r>
            <a:r>
              <a:rPr sz="2800" dirty="0">
                <a:latin typeface="Arial"/>
                <a:cs typeface="Arial"/>
              </a:rPr>
              <a:t>patterns </a:t>
            </a:r>
            <a:r>
              <a:rPr sz="2800" spc="-5" dirty="0">
                <a:latin typeface="Arial"/>
                <a:cs typeface="Arial"/>
              </a:rPr>
              <a:t>in Format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3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  </a:t>
            </a:r>
            <a:r>
              <a:rPr sz="2800" dirty="0">
                <a:latin typeface="Arial"/>
                <a:cs typeface="Arial"/>
              </a:rPr>
              <a:t>your </a:t>
            </a:r>
            <a:r>
              <a:rPr sz="2800" spc="-5" dirty="0">
                <a:latin typeface="Arial"/>
                <a:cs typeface="Arial"/>
              </a:rPr>
              <a:t>task is </a:t>
            </a:r>
            <a:r>
              <a:rPr sz="2800" dirty="0">
                <a:latin typeface="Arial"/>
                <a:cs typeface="Arial"/>
              </a:rPr>
              <a:t>to convert </a:t>
            </a:r>
            <a:r>
              <a:rPr sz="2800" spc="-5" dirty="0">
                <a:latin typeface="Arial"/>
                <a:cs typeface="Arial"/>
              </a:rPr>
              <a:t>them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the closest value </a:t>
            </a:r>
            <a:r>
              <a:rPr sz="2800" dirty="0">
                <a:latin typeface="Arial"/>
                <a:cs typeface="Arial"/>
              </a:rPr>
              <a:t>in  </a:t>
            </a:r>
            <a:r>
              <a:rPr sz="2800" spc="-5" dirty="0">
                <a:latin typeface="Arial"/>
                <a:cs typeface="Arial"/>
              </a:rPr>
              <a:t>Format B. 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spc="-25" dirty="0">
                <a:latin typeface="Arial"/>
                <a:cs typeface="Arial"/>
              </a:rPr>
              <a:t>necessary, </a:t>
            </a:r>
            <a:r>
              <a:rPr sz="2800" spc="-5" dirty="0">
                <a:latin typeface="Arial"/>
                <a:cs typeface="Arial"/>
              </a:rPr>
              <a:t>round up (ie. </a:t>
            </a:r>
            <a:r>
              <a:rPr sz="2800" dirty="0">
                <a:latin typeface="Arial"/>
                <a:cs typeface="Arial"/>
              </a:rPr>
              <a:t>to +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infinity).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91159" y="3901440"/>
          <a:ext cx="9112248" cy="2101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7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347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343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861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Format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[0][00000][000]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Format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6159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[0][0000][0000]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Bits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Bits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6159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10110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011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00111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11100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10111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426210">
              <a:lnSpc>
                <a:spcPct val="100000"/>
              </a:lnSpc>
            </a:pPr>
            <a:r>
              <a:rPr spc="-5" dirty="0"/>
              <a:t>Homework Problem</a:t>
            </a:r>
            <a:r>
              <a:rPr spc="-70" dirty="0"/>
              <a:t> </a:t>
            </a:r>
            <a:r>
              <a:rPr spc="-5" dirty="0"/>
              <a:t>2.88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3464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655" rIns="0" bIns="0" rtlCol="0">
            <a:spAutoFit/>
          </a:bodyPr>
          <a:lstStyle/>
          <a:p>
            <a:pPr marL="394335" marR="5080">
              <a:lnSpc>
                <a:spcPts val="3590"/>
              </a:lnSpc>
            </a:pPr>
            <a:r>
              <a:rPr spc="-5" dirty="0"/>
              <a:t>The </a:t>
            </a:r>
            <a:r>
              <a:rPr spc="-10" dirty="0"/>
              <a:t>general </a:t>
            </a:r>
            <a:r>
              <a:rPr spc="-5" dirty="0"/>
              <a:t>strategy </a:t>
            </a:r>
            <a:r>
              <a:rPr spc="-10" dirty="0"/>
              <a:t>in </a:t>
            </a:r>
            <a:r>
              <a:rPr spc="-5" dirty="0"/>
              <a:t>converting </a:t>
            </a:r>
            <a:r>
              <a:rPr spc="-10" dirty="0"/>
              <a:t>between  </a:t>
            </a:r>
            <a:r>
              <a:rPr spc="-5" dirty="0"/>
              <a:t>formats </a:t>
            </a:r>
            <a:r>
              <a:rPr spc="-10" dirty="0"/>
              <a:t>is </a:t>
            </a:r>
            <a:r>
              <a:rPr spc="-5" dirty="0"/>
              <a:t>as follows. Say we're converting from  </a:t>
            </a:r>
            <a:r>
              <a:rPr spc="-10" dirty="0"/>
              <a:t>notation </a:t>
            </a:r>
            <a:r>
              <a:rPr dirty="0"/>
              <a:t>A </a:t>
            </a:r>
            <a:r>
              <a:rPr spc="-5" dirty="0"/>
              <a:t>to</a:t>
            </a:r>
            <a:r>
              <a:rPr spc="-430" dirty="0"/>
              <a:t> </a:t>
            </a:r>
            <a:r>
              <a:rPr dirty="0"/>
              <a:t>B.</a:t>
            </a:r>
          </a:p>
          <a:p>
            <a:pPr marL="394335">
              <a:lnSpc>
                <a:spcPct val="100000"/>
              </a:lnSpc>
              <a:spcBef>
                <a:spcPts val="500"/>
              </a:spcBef>
            </a:pPr>
            <a:r>
              <a:rPr dirty="0"/>
              <a:t>Express </a:t>
            </a:r>
            <a:r>
              <a:rPr spc="-5" dirty="0"/>
              <a:t>the </a:t>
            </a:r>
            <a:r>
              <a:rPr spc="-10" dirty="0"/>
              <a:t>number </a:t>
            </a:r>
            <a:r>
              <a:rPr spc="-5" dirty="0"/>
              <a:t>in scientific</a:t>
            </a:r>
            <a:r>
              <a:rPr spc="-40" dirty="0"/>
              <a:t> </a:t>
            </a:r>
            <a:r>
              <a:rPr spc="-10" dirty="0"/>
              <a:t>notation: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9440" y="39509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3766820"/>
            <a:ext cx="1774189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V = 2</a:t>
            </a:r>
            <a:r>
              <a:rPr sz="2775" baseline="31531" dirty="0">
                <a:latin typeface="Arial"/>
                <a:cs typeface="Arial"/>
              </a:rPr>
              <a:t>E  </a:t>
            </a:r>
            <a:r>
              <a:rPr sz="3200" dirty="0">
                <a:latin typeface="Arial"/>
                <a:cs typeface="Arial"/>
              </a:rPr>
              <a:t>*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0489" y="4072890"/>
            <a:ext cx="18351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5" dirty="0">
                <a:latin typeface="Arial"/>
                <a:cs typeface="Arial"/>
              </a:rPr>
              <a:t>A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461010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440" y="521970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440" y="628650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440" y="695070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3289" y="4425950"/>
            <a:ext cx="8163559" cy="293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0"/>
              </a:lnSpc>
              <a:tabLst>
                <a:tab pos="1229995" algn="l"/>
              </a:tabLst>
            </a:pP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= e	–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Bias</a:t>
            </a:r>
            <a:endParaRPr sz="3200" dirty="0">
              <a:latin typeface="Arial"/>
              <a:cs typeface="Arial"/>
            </a:endParaRPr>
          </a:p>
          <a:p>
            <a:pPr marL="972819">
              <a:lnSpc>
                <a:spcPts val="1500"/>
              </a:lnSpc>
              <a:tabLst>
                <a:tab pos="2359025" algn="l"/>
              </a:tabLst>
            </a:pPr>
            <a:r>
              <a:rPr sz="1850" spc="5" dirty="0">
                <a:latin typeface="Arial"/>
                <a:cs typeface="Arial"/>
              </a:rPr>
              <a:t>A	A</a:t>
            </a:r>
            <a:endParaRPr sz="1850" dirty="0">
              <a:latin typeface="Arial"/>
              <a:cs typeface="Arial"/>
            </a:endParaRPr>
          </a:p>
          <a:p>
            <a:pPr marL="12700" marR="5080">
              <a:lnSpc>
                <a:spcPts val="3590"/>
              </a:lnSpc>
              <a:spcBef>
                <a:spcPts val="885"/>
              </a:spcBef>
            </a:pPr>
            <a:r>
              <a:rPr sz="3200" spc="-5" dirty="0">
                <a:latin typeface="Arial"/>
                <a:cs typeface="Arial"/>
              </a:rPr>
              <a:t>Attempt to find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way to represent </a:t>
            </a:r>
            <a:r>
              <a:rPr sz="3200" dirty="0">
                <a:latin typeface="Arial"/>
                <a:cs typeface="Arial"/>
              </a:rPr>
              <a:t>E </a:t>
            </a:r>
            <a:r>
              <a:rPr sz="3200" spc="-5" dirty="0">
                <a:latin typeface="Arial"/>
                <a:cs typeface="Arial"/>
              </a:rPr>
              <a:t>in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format  </a:t>
            </a:r>
            <a:r>
              <a:rPr sz="3200" dirty="0">
                <a:latin typeface="Arial"/>
                <a:cs typeface="Arial"/>
              </a:rPr>
              <a:t>B.</a:t>
            </a:r>
          </a:p>
          <a:p>
            <a:pPr marL="12700">
              <a:lnSpc>
                <a:spcPts val="3120"/>
              </a:lnSpc>
              <a:spcBef>
                <a:spcPts val="509"/>
              </a:spcBef>
              <a:tabLst>
                <a:tab pos="1229995" algn="l"/>
                <a:tab pos="2616835" algn="l"/>
                <a:tab pos="3461385" algn="l"/>
              </a:tabLst>
            </a:pP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= 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</a:t>
            </a:r>
            <a:r>
              <a:rPr lang="en-US" sz="320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–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Bias</a:t>
            </a:r>
            <a:endParaRPr sz="3200" dirty="0">
              <a:latin typeface="Arial"/>
              <a:cs typeface="Arial"/>
            </a:endParaRPr>
          </a:p>
          <a:p>
            <a:pPr marL="972819">
              <a:lnSpc>
                <a:spcPts val="1500"/>
              </a:lnSpc>
              <a:tabLst>
                <a:tab pos="2359025" algn="l"/>
                <a:tab pos="3192145" algn="l"/>
                <a:tab pos="4591685" algn="l"/>
              </a:tabLst>
            </a:pPr>
            <a:r>
              <a:rPr lang="en-US" sz="1850" spc="5" dirty="0">
                <a:latin typeface="Arial"/>
                <a:cs typeface="Arial"/>
              </a:rPr>
              <a:t>  </a:t>
            </a:r>
            <a:r>
              <a:rPr sz="1850" spc="5" dirty="0">
                <a:latin typeface="Arial"/>
                <a:cs typeface="Arial"/>
              </a:rPr>
              <a:t>B</a:t>
            </a:r>
            <a:r>
              <a:rPr lang="en-US" sz="1850" spc="5" dirty="0">
                <a:latin typeface="Arial"/>
                <a:cs typeface="Arial"/>
              </a:rPr>
              <a:t>     </a:t>
            </a:r>
            <a:r>
              <a:rPr sz="1850" spc="5" dirty="0">
                <a:latin typeface="Arial"/>
                <a:cs typeface="Arial"/>
              </a:rPr>
              <a:t>	</a:t>
            </a:r>
            <a:r>
              <a:rPr lang="en-US" sz="1850" spc="5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B</a:t>
            </a:r>
            <a:endParaRPr sz="1850" dirty="0">
              <a:latin typeface="Arial"/>
              <a:cs typeface="Arial"/>
            </a:endParaRPr>
          </a:p>
          <a:p>
            <a:pPr marL="12700">
              <a:lnSpc>
                <a:spcPts val="3125"/>
              </a:lnSpc>
              <a:spcBef>
                <a:spcPts val="560"/>
              </a:spcBef>
              <a:tabLst>
                <a:tab pos="507365" algn="l"/>
              </a:tabLst>
            </a:pPr>
            <a:r>
              <a:rPr sz="3200" dirty="0">
                <a:latin typeface="Arial"/>
                <a:cs typeface="Arial"/>
              </a:rPr>
              <a:t>e	= E +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Bias</a:t>
            </a:r>
            <a:endParaRPr sz="3200" dirty="0">
              <a:latin typeface="Arial"/>
              <a:cs typeface="Arial"/>
            </a:endParaRPr>
          </a:p>
          <a:p>
            <a:pPr marL="238125">
              <a:lnSpc>
                <a:spcPts val="1505"/>
              </a:lnSpc>
              <a:tabLst>
                <a:tab pos="2383155" algn="l"/>
              </a:tabLst>
            </a:pPr>
            <a:r>
              <a:rPr sz="1850" spc="5" dirty="0">
                <a:latin typeface="Arial"/>
                <a:cs typeface="Arial"/>
              </a:rPr>
              <a:t>B	B</a:t>
            </a:r>
            <a:endParaRPr sz="18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426210">
              <a:lnSpc>
                <a:spcPct val="100000"/>
              </a:lnSpc>
            </a:pPr>
            <a:r>
              <a:rPr spc="-5" dirty="0"/>
              <a:t>Homework Problem</a:t>
            </a:r>
            <a:r>
              <a:rPr spc="-70" dirty="0"/>
              <a:t> </a:t>
            </a:r>
            <a:r>
              <a:rPr spc="-5" dirty="0"/>
              <a:t>2.88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84734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42772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404875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61645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514095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57200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440" y="633602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440" y="696340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3289" y="1772665"/>
            <a:ext cx="8484870" cy="5598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Convert </a:t>
            </a:r>
            <a:r>
              <a:rPr sz="3200" dirty="0">
                <a:latin typeface="Arial"/>
                <a:cs typeface="Arial"/>
              </a:rPr>
              <a:t>0 </a:t>
            </a:r>
            <a:r>
              <a:rPr sz="3200" spc="-55" dirty="0">
                <a:latin typeface="Arial"/>
                <a:cs typeface="Arial"/>
              </a:rPr>
              <a:t>10110 </a:t>
            </a:r>
            <a:r>
              <a:rPr sz="3200" spc="-85" dirty="0">
                <a:latin typeface="Arial"/>
                <a:cs typeface="Arial"/>
              </a:rPr>
              <a:t>011 </a:t>
            </a:r>
            <a:r>
              <a:rPr sz="3200" spc="-5" dirty="0">
                <a:latin typeface="Arial"/>
                <a:cs typeface="Arial"/>
              </a:rPr>
              <a:t>(Format A) to Format </a:t>
            </a:r>
            <a:r>
              <a:rPr sz="3200" dirty="0">
                <a:latin typeface="Arial"/>
                <a:cs typeface="Arial"/>
              </a:rPr>
              <a:t>B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(4  </a:t>
            </a:r>
            <a:r>
              <a:rPr sz="3200" spc="-10" dirty="0">
                <a:latin typeface="Arial"/>
                <a:cs typeface="Arial"/>
              </a:rPr>
              <a:t>exponent </a:t>
            </a:r>
            <a:r>
              <a:rPr sz="3200" spc="-5" dirty="0">
                <a:latin typeface="Arial"/>
                <a:cs typeface="Arial"/>
              </a:rPr>
              <a:t>bits, </a:t>
            </a:r>
            <a:r>
              <a:rPr sz="3200" dirty="0">
                <a:latin typeface="Arial"/>
                <a:cs typeface="Arial"/>
              </a:rPr>
              <a:t>4 </a:t>
            </a:r>
            <a:r>
              <a:rPr sz="3200" spc="-5" dirty="0">
                <a:latin typeface="Arial"/>
                <a:cs typeface="Arial"/>
              </a:rPr>
              <a:t>fractional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bits).</a:t>
            </a:r>
            <a:endParaRPr sz="3200" dirty="0">
              <a:latin typeface="Arial"/>
              <a:cs typeface="Arial"/>
            </a:endParaRPr>
          </a:p>
          <a:p>
            <a:pPr marL="12700" marR="3705225">
              <a:lnSpc>
                <a:spcPts val="4140"/>
              </a:lnSpc>
              <a:spcBef>
                <a:spcPts val="100"/>
              </a:spcBef>
              <a:tabLst>
                <a:tab pos="1059815" algn="l"/>
              </a:tabLst>
            </a:pPr>
            <a:r>
              <a:rPr sz="3200" spc="-5" dirty="0">
                <a:latin typeface="Arial"/>
                <a:cs typeface="Arial"/>
              </a:rPr>
              <a:t>First, what are the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biases?  Bias	</a:t>
            </a:r>
            <a:r>
              <a:rPr sz="3200" dirty="0">
                <a:latin typeface="Arial"/>
                <a:cs typeface="Arial"/>
              </a:rPr>
              <a:t>= </a:t>
            </a:r>
            <a:r>
              <a:rPr sz="3200" spc="-5" dirty="0">
                <a:latin typeface="Arial"/>
                <a:cs typeface="Arial"/>
              </a:rPr>
              <a:t>2</a:t>
            </a:r>
            <a:r>
              <a:rPr sz="2775" spc="-7" baseline="31531" dirty="0">
                <a:latin typeface="Arial"/>
                <a:cs typeface="Arial"/>
              </a:rPr>
              <a:t>5-1  </a:t>
            </a:r>
            <a:r>
              <a:rPr sz="3200" dirty="0">
                <a:latin typeface="Arial"/>
                <a:cs typeface="Arial"/>
              </a:rPr>
              <a:t>– 1 =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15</a:t>
            </a:r>
            <a:endParaRPr sz="3200" dirty="0">
              <a:latin typeface="Arial"/>
              <a:cs typeface="Arial"/>
            </a:endParaRPr>
          </a:p>
          <a:p>
            <a:pPr marR="6711315" algn="ctr">
              <a:lnSpc>
                <a:spcPts val="590"/>
              </a:lnSpc>
            </a:pPr>
            <a:r>
              <a:rPr sz="1850" spc="5" dirty="0">
                <a:latin typeface="Arial"/>
                <a:cs typeface="Arial"/>
              </a:rPr>
              <a:t>A</a:t>
            </a:r>
            <a:endParaRPr sz="1850" dirty="0">
              <a:latin typeface="Arial"/>
              <a:cs typeface="Arial"/>
            </a:endParaRPr>
          </a:p>
          <a:p>
            <a:pPr marL="12700">
              <a:lnSpc>
                <a:spcPts val="3125"/>
              </a:lnSpc>
              <a:spcBef>
                <a:spcPts val="270"/>
              </a:spcBef>
              <a:tabLst>
                <a:tab pos="1072515" algn="l"/>
              </a:tabLst>
            </a:pPr>
            <a:r>
              <a:rPr sz="3200" spc="-5" dirty="0">
                <a:latin typeface="Arial"/>
                <a:cs typeface="Arial"/>
              </a:rPr>
              <a:t>Bias	</a:t>
            </a:r>
            <a:r>
              <a:rPr sz="3200" dirty="0">
                <a:latin typeface="Arial"/>
                <a:cs typeface="Arial"/>
              </a:rPr>
              <a:t>= 2</a:t>
            </a:r>
            <a:r>
              <a:rPr sz="2775" baseline="31531" dirty="0">
                <a:latin typeface="Arial"/>
                <a:cs typeface="Arial"/>
              </a:rPr>
              <a:t>4-1  </a:t>
            </a:r>
            <a:r>
              <a:rPr sz="3200" dirty="0">
                <a:latin typeface="Arial"/>
                <a:cs typeface="Arial"/>
              </a:rPr>
              <a:t>– 1 =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7</a:t>
            </a:r>
          </a:p>
          <a:p>
            <a:pPr marR="6711315" algn="ctr">
              <a:lnSpc>
                <a:spcPts val="1505"/>
              </a:lnSpc>
            </a:pPr>
            <a:r>
              <a:rPr sz="1850" spc="5" dirty="0">
                <a:latin typeface="Arial"/>
                <a:cs typeface="Arial"/>
              </a:rPr>
              <a:t>B</a:t>
            </a: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3200" dirty="0">
                <a:latin typeface="Arial"/>
                <a:cs typeface="Arial"/>
              </a:rPr>
              <a:t>V = </a:t>
            </a:r>
            <a:r>
              <a:rPr sz="3200" spc="-5" dirty="0">
                <a:latin typeface="Arial"/>
                <a:cs typeface="Arial"/>
              </a:rPr>
              <a:t>2</a:t>
            </a:r>
            <a:r>
              <a:rPr sz="2775" spc="-7" baseline="31531" dirty="0">
                <a:latin typeface="Arial"/>
                <a:cs typeface="Arial"/>
              </a:rPr>
              <a:t>e-BiasA  </a:t>
            </a:r>
            <a:r>
              <a:rPr sz="3200" dirty="0">
                <a:latin typeface="Arial"/>
                <a:cs typeface="Arial"/>
              </a:rPr>
              <a:t>* </a:t>
            </a:r>
            <a:r>
              <a:rPr sz="3200" spc="-55" dirty="0">
                <a:latin typeface="Arial"/>
                <a:cs typeface="Arial"/>
              </a:rPr>
              <a:t>1.011 </a:t>
            </a:r>
            <a:r>
              <a:rPr sz="3200" dirty="0">
                <a:latin typeface="Arial"/>
                <a:cs typeface="Arial"/>
              </a:rPr>
              <a:t>= 2</a:t>
            </a:r>
            <a:r>
              <a:rPr sz="2775" baseline="31531" dirty="0">
                <a:latin typeface="Arial"/>
                <a:cs typeface="Arial"/>
              </a:rPr>
              <a:t>22-15  </a:t>
            </a:r>
            <a:r>
              <a:rPr sz="3200" dirty="0">
                <a:latin typeface="Arial"/>
                <a:cs typeface="Arial"/>
              </a:rPr>
              <a:t>* (1 + </a:t>
            </a:r>
            <a:r>
              <a:rPr sz="3200" spc="5" dirty="0">
                <a:latin typeface="Arial"/>
                <a:cs typeface="Arial"/>
              </a:rPr>
              <a:t>2</a:t>
            </a:r>
            <a:r>
              <a:rPr sz="2775" spc="7" baseline="31531" dirty="0">
                <a:latin typeface="Arial"/>
                <a:cs typeface="Arial"/>
              </a:rPr>
              <a:t>-2  </a:t>
            </a:r>
            <a:r>
              <a:rPr sz="3200" dirty="0">
                <a:latin typeface="Arial"/>
                <a:cs typeface="Arial"/>
              </a:rPr>
              <a:t>+ 2</a:t>
            </a:r>
            <a:r>
              <a:rPr sz="2775" baseline="31531" dirty="0">
                <a:latin typeface="Arial"/>
                <a:cs typeface="Arial"/>
              </a:rPr>
              <a:t>-3</a:t>
            </a:r>
            <a:r>
              <a:rPr sz="3200" dirty="0">
                <a:latin typeface="Arial"/>
                <a:cs typeface="Arial"/>
              </a:rPr>
              <a:t>) =</a:t>
            </a:r>
            <a:r>
              <a:rPr sz="3200" spc="-5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176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3200" dirty="0">
                <a:latin typeface="Arial"/>
                <a:cs typeface="Arial"/>
              </a:rPr>
              <a:t>E = </a:t>
            </a:r>
            <a:r>
              <a:rPr sz="3200" spc="-5" dirty="0">
                <a:latin typeface="Arial"/>
                <a:cs typeface="Arial"/>
              </a:rPr>
              <a:t>22-15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7</a:t>
            </a:r>
          </a:p>
          <a:p>
            <a:pPr marL="12700">
              <a:lnSpc>
                <a:spcPts val="3125"/>
              </a:lnSpc>
              <a:spcBef>
                <a:spcPts val="290"/>
              </a:spcBef>
              <a:tabLst>
                <a:tab pos="1195705" algn="l"/>
              </a:tabLst>
            </a:pPr>
            <a:r>
              <a:rPr sz="3200" dirty="0">
                <a:latin typeface="Arial"/>
                <a:cs typeface="Arial"/>
              </a:rPr>
              <a:t>7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= e	–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Bias</a:t>
            </a:r>
            <a:endParaRPr sz="3200" dirty="0">
              <a:latin typeface="Arial"/>
              <a:cs typeface="Arial"/>
            </a:endParaRPr>
          </a:p>
          <a:p>
            <a:pPr marL="926465">
              <a:lnSpc>
                <a:spcPts val="1505"/>
              </a:lnSpc>
              <a:tabLst>
                <a:tab pos="2326005" algn="l"/>
              </a:tabLst>
            </a:pPr>
            <a:r>
              <a:rPr sz="1850" spc="5" dirty="0">
                <a:latin typeface="Arial"/>
                <a:cs typeface="Arial"/>
              </a:rPr>
              <a:t>B	B</a:t>
            </a:r>
            <a:endParaRPr sz="1850" dirty="0">
              <a:latin typeface="Arial"/>
              <a:cs typeface="Arial"/>
            </a:endParaRPr>
          </a:p>
          <a:p>
            <a:pPr marL="12700">
              <a:lnSpc>
                <a:spcPts val="3125"/>
              </a:lnSpc>
              <a:spcBef>
                <a:spcPts val="270"/>
              </a:spcBef>
              <a:tabLst>
                <a:tab pos="1195705" algn="l"/>
              </a:tabLst>
            </a:pPr>
            <a:r>
              <a:rPr sz="3200" dirty="0">
                <a:latin typeface="Arial"/>
                <a:cs typeface="Arial"/>
              </a:rPr>
              <a:t>7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= e	–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7</a:t>
            </a:r>
          </a:p>
          <a:p>
            <a:pPr marL="926465">
              <a:lnSpc>
                <a:spcPts val="1505"/>
              </a:lnSpc>
            </a:pPr>
            <a:r>
              <a:rPr sz="1850" spc="5" dirty="0">
                <a:latin typeface="Arial"/>
                <a:cs typeface="Arial"/>
              </a:rPr>
              <a:t>B</a:t>
            </a:r>
            <a:endParaRPr sz="1850" dirty="0">
              <a:latin typeface="Arial"/>
              <a:cs typeface="Arial"/>
            </a:endParaRPr>
          </a:p>
          <a:p>
            <a:pPr marL="12700">
              <a:lnSpc>
                <a:spcPts val="3125"/>
              </a:lnSpc>
              <a:spcBef>
                <a:spcPts val="259"/>
              </a:spcBef>
              <a:tabLst>
                <a:tab pos="507365" algn="l"/>
              </a:tabLst>
            </a:pPr>
            <a:r>
              <a:rPr sz="3200" dirty="0">
                <a:latin typeface="Arial"/>
                <a:cs typeface="Arial"/>
              </a:rPr>
              <a:t>e	= </a:t>
            </a:r>
            <a:r>
              <a:rPr sz="3200" spc="-5" dirty="0">
                <a:latin typeface="Arial"/>
                <a:cs typeface="Arial"/>
              </a:rPr>
              <a:t>14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1110</a:t>
            </a:r>
            <a:endParaRPr sz="3200" dirty="0">
              <a:latin typeface="Arial"/>
              <a:cs typeface="Arial"/>
            </a:endParaRPr>
          </a:p>
          <a:p>
            <a:pPr marL="238125">
              <a:lnSpc>
                <a:spcPts val="1505"/>
              </a:lnSpc>
            </a:pPr>
            <a:r>
              <a:rPr sz="1850" spc="5" dirty="0">
                <a:latin typeface="Arial"/>
                <a:cs typeface="Arial"/>
              </a:rPr>
              <a:t>B</a:t>
            </a:r>
            <a:endParaRPr sz="18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426210">
              <a:lnSpc>
                <a:spcPct val="100000"/>
              </a:lnSpc>
            </a:pPr>
            <a:r>
              <a:rPr spc="-5" dirty="0"/>
              <a:t>Homework Problem</a:t>
            </a:r>
            <a:r>
              <a:rPr spc="-70" dirty="0"/>
              <a:t> </a:t>
            </a:r>
            <a:r>
              <a:rPr spc="-5" dirty="0"/>
              <a:t>2.88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01370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772665"/>
            <a:ext cx="8484870" cy="164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Convert </a:t>
            </a:r>
            <a:r>
              <a:rPr sz="3200" dirty="0">
                <a:latin typeface="Arial"/>
                <a:cs typeface="Arial"/>
              </a:rPr>
              <a:t>0 </a:t>
            </a:r>
            <a:r>
              <a:rPr sz="3200" spc="-55" dirty="0">
                <a:latin typeface="Arial"/>
                <a:cs typeface="Arial"/>
              </a:rPr>
              <a:t>10110 </a:t>
            </a:r>
            <a:r>
              <a:rPr sz="3200" spc="-85" dirty="0">
                <a:latin typeface="Arial"/>
                <a:cs typeface="Arial"/>
              </a:rPr>
              <a:t>011 </a:t>
            </a:r>
            <a:r>
              <a:rPr sz="3200" spc="-5" dirty="0">
                <a:latin typeface="Arial"/>
                <a:cs typeface="Arial"/>
              </a:rPr>
              <a:t>(Format A) to Format </a:t>
            </a:r>
            <a:r>
              <a:rPr sz="3200" dirty="0">
                <a:latin typeface="Arial"/>
                <a:cs typeface="Arial"/>
              </a:rPr>
              <a:t>B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(4  </a:t>
            </a:r>
            <a:r>
              <a:rPr sz="3200" spc="-10" dirty="0">
                <a:latin typeface="Arial"/>
                <a:cs typeface="Arial"/>
              </a:rPr>
              <a:t>exponent </a:t>
            </a:r>
            <a:r>
              <a:rPr sz="3200" spc="-5" dirty="0">
                <a:latin typeface="Arial"/>
                <a:cs typeface="Arial"/>
              </a:rPr>
              <a:t>bits, </a:t>
            </a:r>
            <a:r>
              <a:rPr sz="3200" dirty="0">
                <a:latin typeface="Arial"/>
                <a:cs typeface="Arial"/>
              </a:rPr>
              <a:t>4 </a:t>
            </a:r>
            <a:r>
              <a:rPr sz="3200" spc="-5" dirty="0">
                <a:latin typeface="Arial"/>
                <a:cs typeface="Arial"/>
              </a:rPr>
              <a:t>fractional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bits).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120"/>
              </a:lnSpc>
              <a:spcBef>
                <a:spcPts val="1090"/>
              </a:spcBef>
              <a:tabLst>
                <a:tab pos="507365" algn="l"/>
              </a:tabLst>
            </a:pPr>
            <a:r>
              <a:rPr sz="3200" dirty="0">
                <a:latin typeface="Arial"/>
                <a:cs typeface="Arial"/>
              </a:rPr>
              <a:t>e	= </a:t>
            </a:r>
            <a:r>
              <a:rPr sz="3200" spc="-5" dirty="0">
                <a:latin typeface="Arial"/>
                <a:cs typeface="Arial"/>
              </a:rPr>
              <a:t>14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1110</a:t>
            </a:r>
            <a:endParaRPr sz="3200">
              <a:latin typeface="Arial"/>
              <a:cs typeface="Arial"/>
            </a:endParaRPr>
          </a:p>
          <a:p>
            <a:pPr marL="238125">
              <a:lnSpc>
                <a:spcPts val="1500"/>
              </a:lnSpc>
            </a:pPr>
            <a:r>
              <a:rPr sz="1850" spc="5" dirty="0">
                <a:latin typeface="Arial"/>
                <a:cs typeface="Arial"/>
              </a:rPr>
              <a:t>B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74522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3556000"/>
            <a:ext cx="184277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4665" algn="l"/>
              </a:tabLst>
            </a:pPr>
            <a:r>
              <a:rPr sz="3200" dirty="0">
                <a:latin typeface="Arial"/>
                <a:cs typeface="Arial"/>
              </a:rPr>
              <a:t>F	=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1.011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44716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515620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289" y="3860800"/>
            <a:ext cx="7873365" cy="2292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>
              <a:lnSpc>
                <a:spcPct val="100000"/>
              </a:lnSpc>
            </a:pPr>
            <a:r>
              <a:rPr sz="1850" spc="5" dirty="0">
                <a:latin typeface="Arial"/>
                <a:cs typeface="Arial"/>
              </a:rPr>
              <a:t>A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3125"/>
              </a:lnSpc>
              <a:spcBef>
                <a:spcPts val="1140"/>
              </a:spcBef>
              <a:tabLst>
                <a:tab pos="530225" algn="l"/>
              </a:tabLst>
            </a:pPr>
            <a:r>
              <a:rPr sz="3200" dirty="0">
                <a:latin typeface="Arial"/>
                <a:cs typeface="Arial"/>
              </a:rPr>
              <a:t>F	=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1.0110</a:t>
            </a:r>
            <a:endParaRPr sz="3200">
              <a:latin typeface="Arial"/>
              <a:cs typeface="Arial"/>
            </a:endParaRPr>
          </a:p>
          <a:p>
            <a:pPr marL="260985">
              <a:lnSpc>
                <a:spcPts val="1505"/>
              </a:lnSpc>
            </a:pPr>
            <a:r>
              <a:rPr sz="1850" spc="5" dirty="0">
                <a:latin typeface="Arial"/>
                <a:cs typeface="Arial"/>
              </a:rPr>
              <a:t>B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3200" spc="-5" dirty="0">
                <a:latin typeface="Arial"/>
                <a:cs typeface="Arial"/>
              </a:rPr>
              <a:t>176 </a:t>
            </a:r>
            <a:r>
              <a:rPr sz="3200" dirty="0">
                <a:latin typeface="Arial"/>
                <a:cs typeface="Arial"/>
              </a:rPr>
              <a:t>can </a:t>
            </a:r>
            <a:r>
              <a:rPr sz="3200" spc="-5" dirty="0">
                <a:latin typeface="Arial"/>
                <a:cs typeface="Arial"/>
              </a:rPr>
              <a:t>be represented exactly </a:t>
            </a:r>
            <a:r>
              <a:rPr sz="3200" spc="-1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format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B:</a:t>
            </a:r>
            <a:endParaRPr sz="3200">
              <a:latin typeface="Arial"/>
              <a:cs typeface="Arial"/>
            </a:endParaRPr>
          </a:p>
          <a:p>
            <a:pPr marL="120650">
              <a:lnSpc>
                <a:spcPct val="100000"/>
              </a:lnSpc>
              <a:spcBef>
                <a:spcPts val="1170"/>
              </a:spcBef>
              <a:tabLst>
                <a:tab pos="443865" algn="l"/>
              </a:tabLst>
            </a:pPr>
            <a:r>
              <a:rPr sz="3600" baseline="9259" dirty="0">
                <a:latin typeface="Calibri"/>
                <a:cs typeface="Calibri"/>
              </a:rPr>
              <a:t>–	</a:t>
            </a:r>
            <a:r>
              <a:rPr sz="3200" dirty="0">
                <a:latin typeface="Arial"/>
                <a:cs typeface="Arial"/>
              </a:rPr>
              <a:t>0 </a:t>
            </a:r>
            <a:r>
              <a:rPr sz="3200" spc="-130" dirty="0">
                <a:latin typeface="Arial"/>
                <a:cs typeface="Arial"/>
              </a:rPr>
              <a:t>1110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0110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426210">
              <a:lnSpc>
                <a:spcPct val="100000"/>
              </a:lnSpc>
            </a:pPr>
            <a:r>
              <a:rPr spc="-5" dirty="0"/>
              <a:t>Homework Problem</a:t>
            </a:r>
            <a:r>
              <a:rPr spc="-70" dirty="0"/>
              <a:t> </a:t>
            </a:r>
            <a:r>
              <a:rPr spc="-5" dirty="0"/>
              <a:t>2.88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547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71903"/>
            <a:ext cx="8641715" cy="118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10"/>
              </a:lnSpc>
            </a:pPr>
            <a:r>
              <a:rPr sz="2800" spc="-5" dirty="0">
                <a:latin typeface="Arial"/>
                <a:cs typeface="Arial"/>
              </a:rPr>
              <a:t>Below you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given some bit </a:t>
            </a:r>
            <a:r>
              <a:rPr sz="2800" dirty="0">
                <a:latin typeface="Arial"/>
                <a:cs typeface="Arial"/>
              </a:rPr>
              <a:t>patterns </a:t>
            </a:r>
            <a:r>
              <a:rPr sz="2800" spc="-5" dirty="0">
                <a:latin typeface="Arial"/>
                <a:cs typeface="Arial"/>
              </a:rPr>
              <a:t>in Format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3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  </a:t>
            </a:r>
            <a:r>
              <a:rPr sz="2800" dirty="0">
                <a:latin typeface="Arial"/>
                <a:cs typeface="Arial"/>
              </a:rPr>
              <a:t>your </a:t>
            </a:r>
            <a:r>
              <a:rPr sz="2800" spc="-5" dirty="0">
                <a:latin typeface="Arial"/>
                <a:cs typeface="Arial"/>
              </a:rPr>
              <a:t>task is </a:t>
            </a:r>
            <a:r>
              <a:rPr sz="2800" dirty="0">
                <a:latin typeface="Arial"/>
                <a:cs typeface="Arial"/>
              </a:rPr>
              <a:t>to convert </a:t>
            </a:r>
            <a:r>
              <a:rPr sz="2800" spc="-5" dirty="0">
                <a:latin typeface="Arial"/>
                <a:cs typeface="Arial"/>
              </a:rPr>
              <a:t>them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the closest value </a:t>
            </a:r>
            <a:r>
              <a:rPr sz="2800" dirty="0">
                <a:latin typeface="Arial"/>
                <a:cs typeface="Arial"/>
              </a:rPr>
              <a:t>in  </a:t>
            </a:r>
            <a:r>
              <a:rPr sz="2800" spc="-5" dirty="0">
                <a:latin typeface="Arial"/>
                <a:cs typeface="Arial"/>
              </a:rPr>
              <a:t>Format B. 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spc="-25" dirty="0">
                <a:latin typeface="Arial"/>
                <a:cs typeface="Arial"/>
              </a:rPr>
              <a:t>necessary, </a:t>
            </a:r>
            <a:r>
              <a:rPr sz="2800" spc="-5" dirty="0">
                <a:latin typeface="Arial"/>
                <a:cs typeface="Arial"/>
              </a:rPr>
              <a:t>round up (ie. </a:t>
            </a:r>
            <a:r>
              <a:rPr sz="2800" dirty="0">
                <a:latin typeface="Arial"/>
                <a:cs typeface="Arial"/>
              </a:rPr>
              <a:t>to +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infinity).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91159" y="3891279"/>
          <a:ext cx="4321809" cy="2101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7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347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Format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[0][00000][000]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Bits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10110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011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176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0519"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00111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520"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11100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0520"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10111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182870" y="3901440"/>
          <a:ext cx="4320539" cy="2101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86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41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Format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[0][0000][0000]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Bits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1110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0110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176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0519"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519"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9250"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426210">
              <a:lnSpc>
                <a:spcPct val="100000"/>
              </a:lnSpc>
            </a:pPr>
            <a:r>
              <a:rPr spc="-5" dirty="0"/>
              <a:t>Homework Problem</a:t>
            </a:r>
            <a:r>
              <a:rPr spc="-70" dirty="0"/>
              <a:t> </a:t>
            </a:r>
            <a:r>
              <a:rPr spc="-5" dirty="0"/>
              <a:t>2.88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92150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50392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54660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507872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616965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674370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726820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289" y="1731009"/>
            <a:ext cx="8655685" cy="589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  <a:tabLst>
                <a:tab pos="6911975" algn="l"/>
              </a:tabLst>
            </a:pPr>
            <a:r>
              <a:rPr sz="3200" spc="-5" dirty="0">
                <a:latin typeface="Arial"/>
                <a:cs typeface="Arial"/>
              </a:rPr>
              <a:t>Convert </a:t>
            </a:r>
            <a:r>
              <a:rPr sz="3200" dirty="0">
                <a:latin typeface="Arial"/>
                <a:cs typeface="Arial"/>
              </a:rPr>
              <a:t>1 </a:t>
            </a:r>
            <a:r>
              <a:rPr sz="3200" spc="-105" dirty="0">
                <a:latin typeface="Arial"/>
                <a:cs typeface="Arial"/>
              </a:rPr>
              <a:t>00111 </a:t>
            </a:r>
            <a:r>
              <a:rPr sz="3200" spc="-5" dirty="0">
                <a:latin typeface="Arial"/>
                <a:cs typeface="Arial"/>
              </a:rPr>
              <a:t>010 (Format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A,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Bias	</a:t>
            </a:r>
            <a:r>
              <a:rPr sz="3200" dirty="0">
                <a:latin typeface="Arial"/>
                <a:cs typeface="Arial"/>
              </a:rPr>
              <a:t>= </a:t>
            </a:r>
            <a:r>
              <a:rPr sz="3200" spc="-5" dirty="0">
                <a:latin typeface="Arial"/>
                <a:cs typeface="Arial"/>
              </a:rPr>
              <a:t>15)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to</a:t>
            </a:r>
            <a:endParaRPr sz="3200">
              <a:latin typeface="Arial"/>
              <a:cs typeface="Arial"/>
            </a:endParaRPr>
          </a:p>
          <a:p>
            <a:pPr marR="1833880" algn="r">
              <a:lnSpc>
                <a:spcPts val="1365"/>
              </a:lnSpc>
            </a:pPr>
            <a:r>
              <a:rPr sz="1850" spc="5" dirty="0">
                <a:latin typeface="Arial"/>
                <a:cs typeface="Arial"/>
              </a:rPr>
              <a:t>A</a:t>
            </a:r>
            <a:endParaRPr sz="1850">
              <a:latin typeface="Arial"/>
              <a:cs typeface="Arial"/>
            </a:endParaRPr>
          </a:p>
          <a:p>
            <a:pPr marL="12700" marR="902969">
              <a:lnSpc>
                <a:spcPts val="3590"/>
              </a:lnSpc>
              <a:spcBef>
                <a:spcPts val="185"/>
              </a:spcBef>
              <a:tabLst>
                <a:tab pos="1072515" algn="l"/>
              </a:tabLst>
            </a:pPr>
            <a:r>
              <a:rPr sz="3200" spc="-5" dirty="0">
                <a:latin typeface="Arial"/>
                <a:cs typeface="Arial"/>
              </a:rPr>
              <a:t>Format </a:t>
            </a:r>
            <a:r>
              <a:rPr sz="3200" dirty="0">
                <a:latin typeface="Arial"/>
                <a:cs typeface="Arial"/>
              </a:rPr>
              <a:t>B (4 </a:t>
            </a:r>
            <a:r>
              <a:rPr sz="3200" spc="-5" dirty="0">
                <a:latin typeface="Arial"/>
                <a:cs typeface="Arial"/>
              </a:rPr>
              <a:t>exponent bits, </a:t>
            </a:r>
            <a:r>
              <a:rPr sz="3200" dirty="0">
                <a:latin typeface="Arial"/>
                <a:cs typeface="Arial"/>
              </a:rPr>
              <a:t>4 </a:t>
            </a:r>
            <a:r>
              <a:rPr sz="3200" spc="-5" dirty="0">
                <a:latin typeface="Arial"/>
                <a:cs typeface="Arial"/>
              </a:rPr>
              <a:t>fractional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bits,  Bias	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7).</a:t>
            </a:r>
            <a:endParaRPr sz="3200">
              <a:latin typeface="Arial"/>
              <a:cs typeface="Arial"/>
            </a:endParaRPr>
          </a:p>
          <a:p>
            <a:pPr marL="803910">
              <a:lnSpc>
                <a:spcPts val="710"/>
              </a:lnSpc>
            </a:pPr>
            <a:r>
              <a:rPr sz="1850" spc="5" dirty="0">
                <a:latin typeface="Arial"/>
                <a:cs typeface="Arial"/>
              </a:rPr>
              <a:t>B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3200" dirty="0">
                <a:latin typeface="Arial"/>
                <a:cs typeface="Arial"/>
              </a:rPr>
              <a:t>V = -2</a:t>
            </a:r>
            <a:r>
              <a:rPr sz="2775" baseline="31531" dirty="0">
                <a:latin typeface="Arial"/>
                <a:cs typeface="Arial"/>
              </a:rPr>
              <a:t>e-BiasA </a:t>
            </a:r>
            <a:r>
              <a:rPr sz="3200" dirty="0">
                <a:latin typeface="Arial"/>
                <a:cs typeface="Arial"/>
              </a:rPr>
              <a:t>* </a:t>
            </a:r>
            <a:r>
              <a:rPr sz="3200" spc="-10" dirty="0">
                <a:latin typeface="Arial"/>
                <a:cs typeface="Arial"/>
              </a:rPr>
              <a:t>1.010 </a:t>
            </a:r>
            <a:r>
              <a:rPr sz="3200" dirty="0">
                <a:latin typeface="Arial"/>
                <a:cs typeface="Arial"/>
              </a:rPr>
              <a:t>= -2</a:t>
            </a:r>
            <a:r>
              <a:rPr sz="2775" baseline="31531" dirty="0">
                <a:latin typeface="Arial"/>
                <a:cs typeface="Arial"/>
              </a:rPr>
              <a:t>7-15  </a:t>
            </a:r>
            <a:r>
              <a:rPr sz="3200" dirty="0">
                <a:latin typeface="Arial"/>
                <a:cs typeface="Arial"/>
              </a:rPr>
              <a:t>* (1 + 2</a:t>
            </a:r>
            <a:r>
              <a:rPr sz="2775" baseline="31531" dirty="0">
                <a:latin typeface="Arial"/>
                <a:cs typeface="Arial"/>
              </a:rPr>
              <a:t>-2</a:t>
            </a:r>
            <a:r>
              <a:rPr sz="3200" dirty="0">
                <a:latin typeface="Arial"/>
                <a:cs typeface="Arial"/>
              </a:rPr>
              <a:t>) = -2</a:t>
            </a:r>
            <a:r>
              <a:rPr sz="2775" baseline="31531" dirty="0">
                <a:latin typeface="Arial"/>
                <a:cs typeface="Arial"/>
              </a:rPr>
              <a:t>-8  </a:t>
            </a:r>
            <a:r>
              <a:rPr sz="3200" dirty="0">
                <a:latin typeface="Arial"/>
                <a:cs typeface="Arial"/>
              </a:rPr>
              <a:t>*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(5/4)</a:t>
            </a:r>
            <a:endParaRPr sz="3200">
              <a:latin typeface="Arial"/>
              <a:cs typeface="Arial"/>
            </a:endParaRPr>
          </a:p>
          <a:p>
            <a:pPr marL="463550">
              <a:lnSpc>
                <a:spcPct val="100000"/>
              </a:lnSpc>
              <a:spcBef>
                <a:spcPts val="290"/>
              </a:spcBef>
            </a:pPr>
            <a:r>
              <a:rPr sz="3200" dirty="0">
                <a:latin typeface="Arial"/>
                <a:cs typeface="Arial"/>
              </a:rPr>
              <a:t>=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-5/1024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3200" dirty="0">
                <a:latin typeface="Arial"/>
                <a:cs typeface="Arial"/>
              </a:rPr>
              <a:t>E = -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8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3200" dirty="0">
                <a:latin typeface="Arial"/>
                <a:cs typeface="Arial"/>
              </a:rPr>
              <a:t>-8 = </a:t>
            </a:r>
            <a:r>
              <a:rPr sz="3200" spc="10" dirty="0">
                <a:latin typeface="Arial"/>
                <a:cs typeface="Arial"/>
              </a:rPr>
              <a:t>e</a:t>
            </a:r>
            <a:r>
              <a:rPr sz="2775" spc="15" baseline="31531" dirty="0">
                <a:latin typeface="Arial"/>
                <a:cs typeface="Arial"/>
              </a:rPr>
              <a:t>B  </a:t>
            </a:r>
            <a:r>
              <a:rPr sz="3200" dirty="0">
                <a:latin typeface="Arial"/>
                <a:cs typeface="Arial"/>
              </a:rPr>
              <a:t>–</a:t>
            </a:r>
            <a:r>
              <a:rPr sz="3200" spc="-3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Bias</a:t>
            </a:r>
            <a:r>
              <a:rPr sz="2775" baseline="31531" dirty="0">
                <a:latin typeface="Arial"/>
                <a:cs typeface="Arial"/>
              </a:rPr>
              <a:t>B</a:t>
            </a:r>
            <a:endParaRPr sz="2775" baseline="31531">
              <a:latin typeface="Arial"/>
              <a:cs typeface="Arial"/>
            </a:endParaRPr>
          </a:p>
          <a:p>
            <a:pPr marL="12700" marR="6741795" indent="450850">
              <a:lnSpc>
                <a:spcPts val="4130"/>
              </a:lnSpc>
              <a:spcBef>
                <a:spcPts val="185"/>
              </a:spcBef>
              <a:tabLst>
                <a:tab pos="507365" algn="l"/>
              </a:tabLst>
            </a:pPr>
            <a:r>
              <a:rPr sz="3200" dirty="0">
                <a:latin typeface="Arial"/>
                <a:cs typeface="Arial"/>
              </a:rPr>
              <a:t>= 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2775" spc="7" baseline="31531" dirty="0">
                <a:latin typeface="Arial"/>
                <a:cs typeface="Arial"/>
              </a:rPr>
              <a:t>B </a:t>
            </a:r>
            <a:r>
              <a:rPr sz="3200" dirty="0">
                <a:latin typeface="Arial"/>
                <a:cs typeface="Arial"/>
              </a:rPr>
              <a:t>-7  e	= -1 =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  <a:p>
            <a:pPr marL="238125">
              <a:lnSpc>
                <a:spcPts val="605"/>
              </a:lnSpc>
            </a:pPr>
            <a:r>
              <a:rPr sz="1850" spc="5" dirty="0">
                <a:latin typeface="Arial"/>
                <a:cs typeface="Arial"/>
              </a:rPr>
              <a:t>B</a:t>
            </a:r>
            <a:endParaRPr sz="1850">
              <a:latin typeface="Arial"/>
              <a:cs typeface="Arial"/>
            </a:endParaRPr>
          </a:p>
          <a:p>
            <a:pPr marL="12700" marR="1664970">
              <a:lnSpc>
                <a:spcPts val="4130"/>
              </a:lnSpc>
              <a:spcBef>
                <a:spcPts val="165"/>
              </a:spcBef>
            </a:pPr>
            <a:r>
              <a:rPr sz="3200" spc="-3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can't represent -1 as the </a:t>
            </a:r>
            <a:r>
              <a:rPr sz="3200" spc="-10" dirty="0">
                <a:latin typeface="Arial"/>
                <a:cs typeface="Arial"/>
              </a:rPr>
              <a:t>exponent.  </a:t>
            </a:r>
            <a:r>
              <a:rPr sz="3200" spc="-5" dirty="0">
                <a:latin typeface="Arial"/>
                <a:cs typeface="Arial"/>
              </a:rPr>
              <a:t>Panic.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426210">
              <a:lnSpc>
                <a:spcPct val="100000"/>
              </a:lnSpc>
            </a:pPr>
            <a:r>
              <a:rPr spc="-5" dirty="0"/>
              <a:t>Homework Problem</a:t>
            </a:r>
            <a:r>
              <a:rPr spc="-70" dirty="0"/>
              <a:t> </a:t>
            </a:r>
            <a:r>
              <a:rPr spc="-5" dirty="0"/>
              <a:t>2.88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51790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15290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478282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643382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1772665"/>
            <a:ext cx="8620760" cy="5015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  <a:tabLst>
                <a:tab pos="3264535" algn="l"/>
              </a:tabLst>
            </a:pPr>
            <a:r>
              <a:rPr sz="3200" spc="-5" dirty="0">
                <a:latin typeface="Arial"/>
                <a:cs typeface="Arial"/>
              </a:rPr>
              <a:t>This </a:t>
            </a:r>
            <a:r>
              <a:rPr sz="3200" spc="-10" dirty="0">
                <a:latin typeface="Arial"/>
                <a:cs typeface="Arial"/>
              </a:rPr>
              <a:t>method </a:t>
            </a:r>
            <a:r>
              <a:rPr sz="3200" spc="-5" dirty="0">
                <a:latin typeface="Arial"/>
                <a:cs typeface="Arial"/>
              </a:rPr>
              <a:t>attempts to convert the number </a:t>
            </a:r>
            <a:r>
              <a:rPr sz="3200" spc="-10" dirty="0">
                <a:latin typeface="Arial"/>
                <a:cs typeface="Arial"/>
              </a:rPr>
              <a:t>to  </a:t>
            </a:r>
            <a:r>
              <a:rPr sz="3200" spc="-5" dirty="0">
                <a:latin typeface="Arial"/>
                <a:cs typeface="Arial"/>
              </a:rPr>
              <a:t>normalized Format </a:t>
            </a:r>
            <a:r>
              <a:rPr sz="3200" dirty="0">
                <a:latin typeface="Arial"/>
                <a:cs typeface="Arial"/>
              </a:rPr>
              <a:t>B. </a:t>
            </a:r>
            <a:r>
              <a:rPr sz="3200" spc="-25" dirty="0">
                <a:latin typeface="Arial"/>
                <a:cs typeface="Arial"/>
              </a:rPr>
              <a:t>However, </a:t>
            </a:r>
            <a:r>
              <a:rPr sz="3200" spc="-10" dirty="0">
                <a:latin typeface="Arial"/>
                <a:cs typeface="Arial"/>
              </a:rPr>
              <a:t>this </a:t>
            </a:r>
            <a:r>
              <a:rPr sz="3200" spc="-5" dirty="0">
                <a:latin typeface="Arial"/>
                <a:cs typeface="Arial"/>
              </a:rPr>
              <a:t>cannot  occur because</a:t>
            </a:r>
            <a:r>
              <a:rPr sz="3200" dirty="0">
                <a:latin typeface="Arial"/>
                <a:cs typeface="Arial"/>
              </a:rPr>
              <a:t> e	</a:t>
            </a:r>
            <a:r>
              <a:rPr sz="3200" spc="-5" dirty="0">
                <a:latin typeface="Arial"/>
                <a:cs typeface="Arial"/>
              </a:rPr>
              <a:t>cannot be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negative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number.</a:t>
            </a:r>
            <a:endParaRPr sz="3200">
              <a:latin typeface="Arial"/>
              <a:cs typeface="Arial"/>
            </a:endParaRPr>
          </a:p>
          <a:p>
            <a:pPr marR="2463165" algn="ctr">
              <a:lnSpc>
                <a:spcPts val="710"/>
              </a:lnSpc>
            </a:pPr>
            <a:r>
              <a:rPr sz="1850" spc="5" dirty="0">
                <a:latin typeface="Arial"/>
                <a:cs typeface="Arial"/>
              </a:rPr>
              <a:t>B</a:t>
            </a:r>
            <a:endParaRPr sz="1850">
              <a:latin typeface="Arial"/>
              <a:cs typeface="Arial"/>
            </a:endParaRPr>
          </a:p>
          <a:p>
            <a:pPr marL="12700" marR="167005">
              <a:lnSpc>
                <a:spcPts val="5000"/>
              </a:lnSpc>
              <a:spcBef>
                <a:spcPts val="340"/>
              </a:spcBef>
            </a:pPr>
            <a:r>
              <a:rPr sz="3200" spc="-5" dirty="0">
                <a:latin typeface="Arial"/>
                <a:cs typeface="Arial"/>
              </a:rPr>
              <a:t>Thus, </a:t>
            </a:r>
            <a:r>
              <a:rPr sz="320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have to attempt to </a:t>
            </a:r>
            <a:r>
              <a:rPr sz="3200" dirty="0">
                <a:latin typeface="Arial"/>
                <a:cs typeface="Arial"/>
              </a:rPr>
              <a:t>use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denormalized.  </a:t>
            </a:r>
            <a:r>
              <a:rPr sz="3200" dirty="0">
                <a:latin typeface="Arial"/>
                <a:cs typeface="Arial"/>
              </a:rPr>
              <a:t>V= </a:t>
            </a:r>
            <a:r>
              <a:rPr sz="3200" spc="-5" dirty="0">
                <a:latin typeface="Arial"/>
                <a:cs typeface="Arial"/>
              </a:rPr>
              <a:t>-2</a:t>
            </a:r>
            <a:r>
              <a:rPr sz="2775" spc="-7" baseline="31531" dirty="0">
                <a:latin typeface="Arial"/>
                <a:cs typeface="Arial"/>
              </a:rPr>
              <a:t>-8  </a:t>
            </a:r>
            <a:r>
              <a:rPr sz="3200" dirty="0">
                <a:latin typeface="Arial"/>
                <a:cs typeface="Arial"/>
              </a:rPr>
              <a:t>* (1 +</a:t>
            </a:r>
            <a:r>
              <a:rPr sz="3200" spc="-2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2</a:t>
            </a:r>
            <a:r>
              <a:rPr sz="2775" baseline="31531" dirty="0">
                <a:latin typeface="Arial"/>
                <a:cs typeface="Arial"/>
              </a:rPr>
              <a:t>-2</a:t>
            </a:r>
            <a:r>
              <a:rPr sz="320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12700" marR="484505">
              <a:lnSpc>
                <a:spcPts val="3590"/>
              </a:lnSpc>
              <a:spcBef>
                <a:spcPts val="1135"/>
              </a:spcBef>
              <a:tabLst>
                <a:tab pos="1072515" algn="l"/>
              </a:tabLst>
            </a:pPr>
            <a:r>
              <a:rPr sz="3200" spc="-5" dirty="0">
                <a:latin typeface="Arial"/>
                <a:cs typeface="Arial"/>
              </a:rPr>
              <a:t>In denormalized </a:t>
            </a:r>
            <a:r>
              <a:rPr sz="3200" spc="-10" dirty="0">
                <a:latin typeface="Arial"/>
                <a:cs typeface="Arial"/>
              </a:rPr>
              <a:t>Format </a:t>
            </a:r>
            <a:r>
              <a:rPr sz="3200" spc="-5" dirty="0">
                <a:latin typeface="Arial"/>
                <a:cs typeface="Arial"/>
              </a:rPr>
              <a:t>B, the exponent is 1-  Bias	or </a:t>
            </a:r>
            <a:r>
              <a:rPr sz="3200" dirty="0">
                <a:latin typeface="Arial"/>
                <a:cs typeface="Arial"/>
              </a:rPr>
              <a:t>-6. </a:t>
            </a:r>
            <a:r>
              <a:rPr sz="3200" spc="-5" dirty="0">
                <a:latin typeface="Arial"/>
                <a:cs typeface="Arial"/>
              </a:rPr>
              <a:t>Let's </a:t>
            </a:r>
            <a:r>
              <a:rPr sz="3200" dirty="0">
                <a:latin typeface="Arial"/>
                <a:cs typeface="Arial"/>
              </a:rPr>
              <a:t>rewrite V so </a:t>
            </a:r>
            <a:r>
              <a:rPr sz="3200" spc="-5" dirty="0">
                <a:latin typeface="Arial"/>
                <a:cs typeface="Arial"/>
              </a:rPr>
              <a:t>that it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matches</a:t>
            </a:r>
            <a:endParaRPr sz="3200">
              <a:latin typeface="Arial"/>
              <a:cs typeface="Arial"/>
            </a:endParaRPr>
          </a:p>
          <a:p>
            <a:pPr marR="6847205" algn="ctr">
              <a:lnSpc>
                <a:spcPts val="570"/>
              </a:lnSpc>
            </a:pPr>
            <a:r>
              <a:rPr sz="1850" spc="5" dirty="0">
                <a:latin typeface="Arial"/>
                <a:cs typeface="Arial"/>
              </a:rPr>
              <a:t>B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3700"/>
              </a:lnSpc>
            </a:pPr>
            <a:r>
              <a:rPr sz="3200" spc="-5" dirty="0">
                <a:latin typeface="Arial"/>
                <a:cs typeface="Arial"/>
              </a:rPr>
              <a:t>this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form: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200" dirty="0">
                <a:latin typeface="Arial"/>
                <a:cs typeface="Arial"/>
              </a:rPr>
              <a:t>V = -2</a:t>
            </a:r>
            <a:r>
              <a:rPr sz="2775" baseline="31531" dirty="0">
                <a:latin typeface="Arial"/>
                <a:cs typeface="Arial"/>
              </a:rPr>
              <a:t>-8  </a:t>
            </a:r>
            <a:r>
              <a:rPr sz="3200" dirty="0">
                <a:latin typeface="Arial"/>
                <a:cs typeface="Arial"/>
              </a:rPr>
              <a:t>* (1 + 2</a:t>
            </a:r>
            <a:r>
              <a:rPr sz="2775" baseline="31531" dirty="0">
                <a:latin typeface="Arial"/>
                <a:cs typeface="Arial"/>
              </a:rPr>
              <a:t>-2</a:t>
            </a:r>
            <a:r>
              <a:rPr sz="3200" dirty="0">
                <a:latin typeface="Arial"/>
                <a:cs typeface="Arial"/>
              </a:rPr>
              <a:t>) = -2</a:t>
            </a:r>
            <a:r>
              <a:rPr sz="2775" baseline="31531" dirty="0">
                <a:latin typeface="Arial"/>
                <a:cs typeface="Arial"/>
              </a:rPr>
              <a:t>-6  </a:t>
            </a:r>
            <a:r>
              <a:rPr sz="3200" dirty="0">
                <a:latin typeface="Arial"/>
                <a:cs typeface="Arial"/>
              </a:rPr>
              <a:t>* </a:t>
            </a:r>
            <a:r>
              <a:rPr sz="3200" spc="-5" dirty="0">
                <a:latin typeface="Arial"/>
                <a:cs typeface="Arial"/>
              </a:rPr>
              <a:t>(2</a:t>
            </a:r>
            <a:r>
              <a:rPr sz="2775" spc="-7" baseline="31531" dirty="0">
                <a:latin typeface="Arial"/>
                <a:cs typeface="Arial"/>
              </a:rPr>
              <a:t>-2  </a:t>
            </a:r>
            <a:r>
              <a:rPr sz="3200" dirty="0">
                <a:latin typeface="Arial"/>
                <a:cs typeface="Arial"/>
              </a:rPr>
              <a:t>+</a:t>
            </a:r>
            <a:r>
              <a:rPr sz="3200" spc="-5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2</a:t>
            </a:r>
            <a:r>
              <a:rPr sz="2775" spc="-7" baseline="31531" dirty="0">
                <a:latin typeface="Arial"/>
                <a:cs typeface="Arial"/>
              </a:rPr>
              <a:t>-4</a:t>
            </a:r>
            <a:r>
              <a:rPr sz="3200" spc="-5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3757929">
              <a:lnSpc>
                <a:spcPct val="100000"/>
              </a:lnSpc>
            </a:pPr>
            <a:r>
              <a:rPr dirty="0"/>
              <a:t>So</a:t>
            </a:r>
            <a:r>
              <a:rPr spc="-95" dirty="0"/>
              <a:t> </a:t>
            </a:r>
            <a:r>
              <a:rPr spc="-5" dirty="0"/>
              <a:t>far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4213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50595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650875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1772665"/>
            <a:ext cx="8557895" cy="509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10" dirty="0">
                <a:latin typeface="Arial"/>
                <a:cs typeface="Arial"/>
              </a:rPr>
              <a:t>With </a:t>
            </a:r>
            <a:r>
              <a:rPr sz="3200" spc="-5" dirty="0">
                <a:latin typeface="Arial"/>
                <a:cs typeface="Arial"/>
              </a:rPr>
              <a:t>this in mind, let's try </a:t>
            </a:r>
            <a:r>
              <a:rPr sz="3200" spc="-10" dirty="0">
                <a:latin typeface="Arial"/>
                <a:cs typeface="Arial"/>
              </a:rPr>
              <a:t>extending </a:t>
            </a:r>
            <a:r>
              <a:rPr sz="3200" spc="-5" dirty="0">
                <a:latin typeface="Arial"/>
                <a:cs typeface="Arial"/>
              </a:rPr>
              <a:t>our existing  </a:t>
            </a:r>
            <a:r>
              <a:rPr sz="3200" spc="-10" dirty="0">
                <a:latin typeface="Arial"/>
                <a:cs typeface="Arial"/>
              </a:rPr>
              <a:t>binary </a:t>
            </a:r>
            <a:r>
              <a:rPr sz="3200" spc="-5" dirty="0">
                <a:latin typeface="Arial"/>
                <a:cs typeface="Arial"/>
              </a:rPr>
              <a:t>representation by </a:t>
            </a:r>
            <a:r>
              <a:rPr sz="3200" spc="-10" dirty="0">
                <a:latin typeface="Arial"/>
                <a:cs typeface="Arial"/>
              </a:rPr>
              <a:t>adding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decimal  point. Consider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5-bit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representation.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710"/>
              </a:lnSpc>
              <a:spcBef>
                <a:spcPts val="1090"/>
              </a:spcBef>
            </a:pPr>
            <a:r>
              <a:rPr sz="3200" spc="-5" dirty="0">
                <a:latin typeface="Arial"/>
                <a:cs typeface="Arial"/>
              </a:rPr>
              <a:t>Instead of </a:t>
            </a:r>
            <a:r>
              <a:rPr sz="3200" spc="-10" dirty="0">
                <a:latin typeface="Arial"/>
                <a:cs typeface="Arial"/>
              </a:rPr>
              <a:t>00000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spc="-170" dirty="0">
                <a:latin typeface="Arial"/>
                <a:cs typeface="Arial"/>
              </a:rPr>
              <a:t>11111, </a:t>
            </a:r>
            <a:r>
              <a:rPr sz="3200" spc="-5" dirty="0">
                <a:latin typeface="Arial"/>
                <a:cs typeface="Arial"/>
              </a:rPr>
              <a:t>we'll have </a:t>
            </a:r>
            <a:r>
              <a:rPr sz="3200" spc="-10" dirty="0">
                <a:latin typeface="Arial"/>
                <a:cs typeface="Arial"/>
              </a:rPr>
              <a:t>000.00</a:t>
            </a:r>
            <a:r>
              <a:rPr sz="3200" spc="1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to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710"/>
              </a:lnSpc>
            </a:pPr>
            <a:r>
              <a:rPr sz="3200" spc="-110" dirty="0">
                <a:latin typeface="Arial"/>
                <a:cs typeface="Arial"/>
              </a:rPr>
              <a:t>111.11.</a:t>
            </a:r>
            <a:endParaRPr sz="3200">
              <a:latin typeface="Arial"/>
              <a:cs typeface="Arial"/>
            </a:endParaRPr>
          </a:p>
          <a:p>
            <a:pPr marL="12700" marR="147955">
              <a:lnSpc>
                <a:spcPts val="3590"/>
              </a:lnSpc>
              <a:spcBef>
                <a:spcPts val="1495"/>
              </a:spcBef>
            </a:pPr>
            <a:r>
              <a:rPr sz="3200" spc="-5" dirty="0">
                <a:latin typeface="Arial"/>
                <a:cs typeface="Arial"/>
              </a:rPr>
              <a:t>The bit </a:t>
            </a:r>
            <a:r>
              <a:rPr sz="3200" spc="-10" dirty="0">
                <a:latin typeface="Arial"/>
                <a:cs typeface="Arial"/>
              </a:rPr>
              <a:t>immediately </a:t>
            </a:r>
            <a:r>
              <a:rPr sz="3200" spc="-5" dirty="0">
                <a:latin typeface="Arial"/>
                <a:cs typeface="Arial"/>
              </a:rPr>
              <a:t>to the </a:t>
            </a:r>
            <a:r>
              <a:rPr sz="3200" spc="-10" dirty="0">
                <a:latin typeface="Arial"/>
                <a:cs typeface="Arial"/>
              </a:rPr>
              <a:t>left </a:t>
            </a:r>
            <a:r>
              <a:rPr sz="3200" spc="-5" dirty="0">
                <a:latin typeface="Arial"/>
                <a:cs typeface="Arial"/>
              </a:rPr>
              <a:t>of the </a:t>
            </a:r>
            <a:r>
              <a:rPr sz="3200" spc="-10" dirty="0">
                <a:latin typeface="Arial"/>
                <a:cs typeface="Arial"/>
              </a:rPr>
              <a:t>point  contributes </a:t>
            </a:r>
            <a:r>
              <a:rPr sz="3200" dirty="0">
                <a:latin typeface="Arial"/>
                <a:cs typeface="Arial"/>
              </a:rPr>
              <a:t>0 </a:t>
            </a:r>
            <a:r>
              <a:rPr sz="3200" spc="-5" dirty="0">
                <a:latin typeface="Arial"/>
                <a:cs typeface="Arial"/>
              </a:rPr>
              <a:t>or </a:t>
            </a:r>
            <a:r>
              <a:rPr sz="3200" spc="15" dirty="0">
                <a:latin typeface="Arial"/>
                <a:cs typeface="Arial"/>
              </a:rPr>
              <a:t>2</a:t>
            </a:r>
            <a:r>
              <a:rPr sz="2775" spc="22" baseline="31531" dirty="0">
                <a:latin typeface="Arial"/>
                <a:cs typeface="Arial"/>
              </a:rPr>
              <a:t>0 </a:t>
            </a:r>
            <a:r>
              <a:rPr sz="3200" spc="-5" dirty="0">
                <a:latin typeface="Arial"/>
                <a:cs typeface="Arial"/>
              </a:rPr>
              <a:t>while the bit </a:t>
            </a:r>
            <a:r>
              <a:rPr sz="3200" spc="-10" dirty="0">
                <a:latin typeface="Arial"/>
                <a:cs typeface="Arial"/>
              </a:rPr>
              <a:t>immediately </a:t>
            </a:r>
            <a:r>
              <a:rPr sz="3200" spc="-5" dirty="0">
                <a:latin typeface="Arial"/>
                <a:cs typeface="Arial"/>
              </a:rPr>
              <a:t>to  the right </a:t>
            </a:r>
            <a:r>
              <a:rPr sz="3200" spc="-10" dirty="0">
                <a:latin typeface="Arial"/>
                <a:cs typeface="Arial"/>
              </a:rPr>
              <a:t>contributes </a:t>
            </a:r>
            <a:r>
              <a:rPr sz="3200" dirty="0">
                <a:latin typeface="Arial"/>
                <a:cs typeface="Arial"/>
              </a:rPr>
              <a:t>0 </a:t>
            </a:r>
            <a:r>
              <a:rPr sz="3200" spc="-5" dirty="0">
                <a:latin typeface="Arial"/>
                <a:cs typeface="Arial"/>
              </a:rPr>
              <a:t>or </a:t>
            </a:r>
            <a:r>
              <a:rPr sz="3200" spc="5" dirty="0">
                <a:latin typeface="Arial"/>
                <a:cs typeface="Arial"/>
              </a:rPr>
              <a:t>2</a:t>
            </a:r>
            <a:r>
              <a:rPr sz="2775" spc="7" baseline="31531" dirty="0">
                <a:latin typeface="Arial"/>
                <a:cs typeface="Arial"/>
              </a:rPr>
              <a:t>-1</a:t>
            </a:r>
            <a:r>
              <a:rPr sz="3200" spc="5" dirty="0">
                <a:latin typeface="Arial"/>
                <a:cs typeface="Arial"/>
              </a:rPr>
              <a:t>. </a:t>
            </a:r>
            <a:r>
              <a:rPr sz="3200" spc="-5" dirty="0">
                <a:latin typeface="Arial"/>
                <a:cs typeface="Arial"/>
              </a:rPr>
              <a:t>The next bit to </a:t>
            </a:r>
            <a:r>
              <a:rPr sz="3200" spc="-10" dirty="0">
                <a:latin typeface="Arial"/>
                <a:cs typeface="Arial"/>
              </a:rPr>
              <a:t>the  </a:t>
            </a:r>
            <a:r>
              <a:rPr sz="3200" spc="-5" dirty="0">
                <a:latin typeface="Arial"/>
                <a:cs typeface="Arial"/>
              </a:rPr>
              <a:t>right </a:t>
            </a:r>
            <a:r>
              <a:rPr sz="3200" spc="-10" dirty="0">
                <a:latin typeface="Arial"/>
                <a:cs typeface="Arial"/>
              </a:rPr>
              <a:t>contributes </a:t>
            </a:r>
            <a:r>
              <a:rPr sz="3200" dirty="0">
                <a:latin typeface="Arial"/>
                <a:cs typeface="Arial"/>
              </a:rPr>
              <a:t>0 </a:t>
            </a:r>
            <a:r>
              <a:rPr sz="3200" spc="-5" dirty="0">
                <a:latin typeface="Arial"/>
                <a:cs typeface="Arial"/>
              </a:rPr>
              <a:t>or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2</a:t>
            </a:r>
            <a:r>
              <a:rPr sz="2775" spc="15" baseline="31531" dirty="0">
                <a:latin typeface="Arial"/>
                <a:cs typeface="Arial"/>
              </a:rPr>
              <a:t>-2</a:t>
            </a:r>
            <a:endParaRPr sz="2775" baseline="31531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3200" spc="-5" dirty="0">
                <a:latin typeface="Arial"/>
                <a:cs typeface="Arial"/>
              </a:rPr>
              <a:t>This is known as </a:t>
            </a:r>
            <a:r>
              <a:rPr sz="3200" dirty="0">
                <a:latin typeface="Arial"/>
                <a:cs typeface="Arial"/>
              </a:rPr>
              <a:t>“fixed </a:t>
            </a:r>
            <a:r>
              <a:rPr sz="3200" spc="-10" dirty="0">
                <a:latin typeface="Arial"/>
                <a:cs typeface="Arial"/>
              </a:rPr>
              <a:t>point”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binary.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426210">
              <a:lnSpc>
                <a:spcPct val="100000"/>
              </a:lnSpc>
            </a:pPr>
            <a:r>
              <a:rPr spc="-5" dirty="0"/>
              <a:t>Homework Problem</a:t>
            </a:r>
            <a:r>
              <a:rPr spc="-70" dirty="0"/>
              <a:t> </a:t>
            </a:r>
            <a:r>
              <a:rPr spc="-5" dirty="0"/>
              <a:t>2.88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5031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1381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77444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1582267"/>
            <a:ext cx="3567429" cy="2552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500"/>
              </a:lnSpc>
            </a:pPr>
            <a:r>
              <a:rPr sz="3200" dirty="0">
                <a:latin typeface="Arial"/>
                <a:cs typeface="Arial"/>
              </a:rPr>
              <a:t>V = -2</a:t>
            </a:r>
            <a:r>
              <a:rPr sz="2775" baseline="31531" dirty="0">
                <a:latin typeface="Arial"/>
                <a:cs typeface="Arial"/>
              </a:rPr>
              <a:t>-6 </a:t>
            </a:r>
            <a:r>
              <a:rPr sz="3200" dirty="0">
                <a:latin typeface="Arial"/>
                <a:cs typeface="Arial"/>
              </a:rPr>
              <a:t>* </a:t>
            </a:r>
            <a:r>
              <a:rPr sz="3200" spc="-5" dirty="0">
                <a:latin typeface="Arial"/>
                <a:cs typeface="Arial"/>
              </a:rPr>
              <a:t>(2</a:t>
            </a:r>
            <a:r>
              <a:rPr sz="2775" spc="-7" baseline="31531" dirty="0">
                <a:latin typeface="Arial"/>
                <a:cs typeface="Arial"/>
              </a:rPr>
              <a:t>-2 </a:t>
            </a:r>
            <a:r>
              <a:rPr sz="3200" dirty="0">
                <a:latin typeface="Arial"/>
                <a:cs typeface="Arial"/>
              </a:rPr>
              <a:t>+ </a:t>
            </a:r>
            <a:r>
              <a:rPr sz="3200" spc="-5" dirty="0">
                <a:latin typeface="Arial"/>
                <a:cs typeface="Arial"/>
              </a:rPr>
              <a:t>2</a:t>
            </a:r>
            <a:r>
              <a:rPr sz="2775" spc="-7" baseline="31531" dirty="0">
                <a:latin typeface="Arial"/>
                <a:cs typeface="Arial"/>
              </a:rPr>
              <a:t>-4</a:t>
            </a:r>
            <a:r>
              <a:rPr sz="3200" spc="-5" dirty="0">
                <a:latin typeface="Arial"/>
                <a:cs typeface="Arial"/>
              </a:rPr>
              <a:t>)  </a:t>
            </a:r>
            <a:r>
              <a:rPr sz="3200" dirty="0">
                <a:latin typeface="Arial"/>
                <a:cs typeface="Arial"/>
              </a:rPr>
              <a:t>V = -2</a:t>
            </a:r>
            <a:r>
              <a:rPr sz="2775" baseline="31531" dirty="0">
                <a:latin typeface="Arial"/>
                <a:cs typeface="Arial"/>
              </a:rPr>
              <a:t>1-BiasB  </a:t>
            </a:r>
            <a:r>
              <a:rPr sz="3200" dirty="0">
                <a:latin typeface="Arial"/>
                <a:cs typeface="Arial"/>
              </a:rPr>
              <a:t>*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1.0101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3200" spc="-5" dirty="0">
                <a:latin typeface="Arial"/>
                <a:cs typeface="Arial"/>
              </a:rPr>
              <a:t>Format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200" dirty="0">
                <a:latin typeface="Arial"/>
                <a:cs typeface="Arial"/>
              </a:rPr>
              <a:t>1 </a:t>
            </a:r>
            <a:r>
              <a:rPr sz="3200" spc="-5" dirty="0">
                <a:latin typeface="Arial"/>
                <a:cs typeface="Arial"/>
              </a:rPr>
              <a:t>0000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0101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426210">
              <a:lnSpc>
                <a:spcPct val="100000"/>
              </a:lnSpc>
            </a:pPr>
            <a:r>
              <a:rPr spc="-5" dirty="0"/>
              <a:t>Homework Problem</a:t>
            </a:r>
            <a:r>
              <a:rPr spc="-70" dirty="0"/>
              <a:t> </a:t>
            </a:r>
            <a:r>
              <a:rPr spc="-5" dirty="0"/>
              <a:t>2.88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547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71903"/>
            <a:ext cx="8641715" cy="118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10"/>
              </a:lnSpc>
            </a:pPr>
            <a:r>
              <a:rPr sz="2800" spc="-5" dirty="0">
                <a:latin typeface="Arial"/>
                <a:cs typeface="Arial"/>
              </a:rPr>
              <a:t>Below you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given some bit </a:t>
            </a:r>
            <a:r>
              <a:rPr sz="2800" dirty="0">
                <a:latin typeface="Arial"/>
                <a:cs typeface="Arial"/>
              </a:rPr>
              <a:t>patterns </a:t>
            </a:r>
            <a:r>
              <a:rPr sz="2800" spc="-5" dirty="0">
                <a:latin typeface="Arial"/>
                <a:cs typeface="Arial"/>
              </a:rPr>
              <a:t>in Format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3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  </a:t>
            </a:r>
            <a:r>
              <a:rPr sz="2800" dirty="0">
                <a:latin typeface="Arial"/>
                <a:cs typeface="Arial"/>
              </a:rPr>
              <a:t>your </a:t>
            </a:r>
            <a:r>
              <a:rPr sz="2800" spc="-5" dirty="0">
                <a:latin typeface="Arial"/>
                <a:cs typeface="Arial"/>
              </a:rPr>
              <a:t>task is </a:t>
            </a:r>
            <a:r>
              <a:rPr sz="2800" dirty="0">
                <a:latin typeface="Arial"/>
                <a:cs typeface="Arial"/>
              </a:rPr>
              <a:t>to convert </a:t>
            </a:r>
            <a:r>
              <a:rPr sz="2800" spc="-5" dirty="0">
                <a:latin typeface="Arial"/>
                <a:cs typeface="Arial"/>
              </a:rPr>
              <a:t>them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the closest value </a:t>
            </a:r>
            <a:r>
              <a:rPr sz="2800" dirty="0">
                <a:latin typeface="Arial"/>
                <a:cs typeface="Arial"/>
              </a:rPr>
              <a:t>in  </a:t>
            </a:r>
            <a:r>
              <a:rPr sz="2800" spc="-5" dirty="0">
                <a:latin typeface="Arial"/>
                <a:cs typeface="Arial"/>
              </a:rPr>
              <a:t>Format B. 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spc="-25" dirty="0">
                <a:latin typeface="Arial"/>
                <a:cs typeface="Arial"/>
              </a:rPr>
              <a:t>necessary, </a:t>
            </a:r>
            <a:r>
              <a:rPr sz="2800" spc="-5" dirty="0">
                <a:latin typeface="Arial"/>
                <a:cs typeface="Arial"/>
              </a:rPr>
              <a:t>round up (ie. </a:t>
            </a:r>
            <a:r>
              <a:rPr sz="2800" dirty="0">
                <a:latin typeface="Arial"/>
                <a:cs typeface="Arial"/>
              </a:rPr>
              <a:t>to +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infinity).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91159" y="3891279"/>
          <a:ext cx="4321809" cy="2101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7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347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Format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[0][00000][000]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Bits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10110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011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176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00111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-5/1024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520"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11100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0520"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10111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182870" y="3901440"/>
          <a:ext cx="4320539" cy="2101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42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163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Format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[0][0000][0000]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Bits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1110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0110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176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0000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0101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-5/1024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519"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9250"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426210">
              <a:lnSpc>
                <a:spcPct val="100000"/>
              </a:lnSpc>
            </a:pPr>
            <a:r>
              <a:rPr spc="-5" dirty="0"/>
              <a:t>Homework Problem</a:t>
            </a:r>
            <a:r>
              <a:rPr spc="-70" dirty="0"/>
              <a:t> </a:t>
            </a:r>
            <a:r>
              <a:rPr spc="-5" dirty="0"/>
              <a:t>2.88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92150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50392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02209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459485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584454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641222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693674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289" y="1731009"/>
            <a:ext cx="8312150" cy="5566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  <a:tabLst>
                <a:tab pos="6911975" algn="l"/>
              </a:tabLst>
            </a:pPr>
            <a:r>
              <a:rPr sz="3200" spc="-5" dirty="0">
                <a:latin typeface="Arial"/>
                <a:cs typeface="Arial"/>
              </a:rPr>
              <a:t>Convert </a:t>
            </a:r>
            <a:r>
              <a:rPr sz="3200" dirty="0">
                <a:latin typeface="Arial"/>
                <a:cs typeface="Arial"/>
              </a:rPr>
              <a:t>1 </a:t>
            </a:r>
            <a:r>
              <a:rPr sz="3200" spc="-105" dirty="0">
                <a:latin typeface="Arial"/>
                <a:cs typeface="Arial"/>
              </a:rPr>
              <a:t>11100 </a:t>
            </a:r>
            <a:r>
              <a:rPr sz="3200" spc="-5" dirty="0">
                <a:latin typeface="Arial"/>
                <a:cs typeface="Arial"/>
              </a:rPr>
              <a:t>000 (Format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A,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Bias	</a:t>
            </a:r>
            <a:r>
              <a:rPr sz="3200" dirty="0">
                <a:latin typeface="Arial"/>
                <a:cs typeface="Arial"/>
              </a:rPr>
              <a:t>= </a:t>
            </a:r>
            <a:r>
              <a:rPr sz="3200" spc="-5" dirty="0">
                <a:latin typeface="Arial"/>
                <a:cs typeface="Arial"/>
              </a:rPr>
              <a:t>15)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to</a:t>
            </a:r>
            <a:endParaRPr sz="3200">
              <a:latin typeface="Arial"/>
              <a:cs typeface="Arial"/>
            </a:endParaRPr>
          </a:p>
          <a:p>
            <a:pPr marR="1490345" algn="r">
              <a:lnSpc>
                <a:spcPts val="1365"/>
              </a:lnSpc>
            </a:pPr>
            <a:r>
              <a:rPr sz="1850" spc="5" dirty="0">
                <a:latin typeface="Arial"/>
                <a:cs typeface="Arial"/>
              </a:rPr>
              <a:t>A</a:t>
            </a:r>
            <a:endParaRPr sz="1850">
              <a:latin typeface="Arial"/>
              <a:cs typeface="Arial"/>
            </a:endParaRPr>
          </a:p>
          <a:p>
            <a:pPr marL="12700" marR="558800">
              <a:lnSpc>
                <a:spcPts val="3590"/>
              </a:lnSpc>
              <a:spcBef>
                <a:spcPts val="185"/>
              </a:spcBef>
              <a:tabLst>
                <a:tab pos="1072515" algn="l"/>
              </a:tabLst>
            </a:pPr>
            <a:r>
              <a:rPr sz="3200" spc="-5" dirty="0">
                <a:latin typeface="Arial"/>
                <a:cs typeface="Arial"/>
              </a:rPr>
              <a:t>Format </a:t>
            </a:r>
            <a:r>
              <a:rPr sz="3200" dirty="0">
                <a:latin typeface="Arial"/>
                <a:cs typeface="Arial"/>
              </a:rPr>
              <a:t>B (4 </a:t>
            </a:r>
            <a:r>
              <a:rPr sz="3200" spc="-5" dirty="0">
                <a:latin typeface="Arial"/>
                <a:cs typeface="Arial"/>
              </a:rPr>
              <a:t>exponent bits, </a:t>
            </a:r>
            <a:r>
              <a:rPr sz="3200" dirty="0">
                <a:latin typeface="Arial"/>
                <a:cs typeface="Arial"/>
              </a:rPr>
              <a:t>4 </a:t>
            </a:r>
            <a:r>
              <a:rPr sz="3200" spc="-5" dirty="0">
                <a:latin typeface="Arial"/>
                <a:cs typeface="Arial"/>
              </a:rPr>
              <a:t>fractional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bits,  Bias	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7).</a:t>
            </a:r>
            <a:endParaRPr sz="3200">
              <a:latin typeface="Arial"/>
              <a:cs typeface="Arial"/>
            </a:endParaRPr>
          </a:p>
          <a:p>
            <a:pPr marL="803910">
              <a:lnSpc>
                <a:spcPts val="315"/>
              </a:lnSpc>
            </a:pPr>
            <a:r>
              <a:rPr sz="1850" spc="5" dirty="0">
                <a:latin typeface="Arial"/>
                <a:cs typeface="Arial"/>
              </a:rPr>
              <a:t>B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3445"/>
              </a:lnSpc>
            </a:pPr>
            <a:r>
              <a:rPr sz="4800" baseline="-18229" dirty="0">
                <a:latin typeface="Arial"/>
                <a:cs typeface="Arial"/>
              </a:rPr>
              <a:t>V = -2</a:t>
            </a:r>
            <a:r>
              <a:rPr sz="1850" dirty="0">
                <a:latin typeface="Arial"/>
                <a:cs typeface="Arial"/>
              </a:rPr>
              <a:t>e-BiasA  </a:t>
            </a:r>
            <a:r>
              <a:rPr sz="4800" baseline="-18229" dirty="0">
                <a:latin typeface="Arial"/>
                <a:cs typeface="Arial"/>
              </a:rPr>
              <a:t>= -2</a:t>
            </a:r>
            <a:r>
              <a:rPr sz="1850" dirty="0">
                <a:latin typeface="Arial"/>
                <a:cs typeface="Arial"/>
              </a:rPr>
              <a:t>28-15  </a:t>
            </a:r>
            <a:r>
              <a:rPr sz="4800" baseline="-18229" dirty="0">
                <a:latin typeface="Arial"/>
                <a:cs typeface="Arial"/>
              </a:rPr>
              <a:t>=</a:t>
            </a:r>
            <a:r>
              <a:rPr sz="4800" spc="-742" baseline="-18229" dirty="0">
                <a:latin typeface="Arial"/>
                <a:cs typeface="Arial"/>
              </a:rPr>
              <a:t> </a:t>
            </a:r>
            <a:r>
              <a:rPr sz="4800" baseline="-18229" dirty="0">
                <a:latin typeface="Arial"/>
                <a:cs typeface="Arial"/>
              </a:rPr>
              <a:t>-2</a:t>
            </a:r>
            <a:r>
              <a:rPr sz="1850" dirty="0">
                <a:latin typeface="Arial"/>
                <a:cs typeface="Arial"/>
              </a:rPr>
              <a:t>13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3200" dirty="0">
                <a:latin typeface="Arial"/>
                <a:cs typeface="Arial"/>
              </a:rPr>
              <a:t>E =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13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125"/>
              </a:lnSpc>
              <a:spcBef>
                <a:spcPts val="290"/>
              </a:spcBef>
              <a:tabLst>
                <a:tab pos="1421765" algn="l"/>
              </a:tabLst>
            </a:pPr>
            <a:r>
              <a:rPr sz="3200" spc="-5" dirty="0">
                <a:latin typeface="Arial"/>
                <a:cs typeface="Arial"/>
              </a:rPr>
              <a:t>13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	–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Bias</a:t>
            </a:r>
            <a:endParaRPr sz="3200">
              <a:latin typeface="Arial"/>
              <a:cs typeface="Arial"/>
            </a:endParaRPr>
          </a:p>
          <a:p>
            <a:pPr marL="1153160">
              <a:lnSpc>
                <a:spcPts val="1505"/>
              </a:lnSpc>
              <a:tabLst>
                <a:tab pos="2550795" algn="l"/>
              </a:tabLst>
            </a:pPr>
            <a:r>
              <a:rPr sz="1850" spc="5" dirty="0">
                <a:latin typeface="Arial"/>
                <a:cs typeface="Arial"/>
              </a:rPr>
              <a:t>B	B</a:t>
            </a:r>
            <a:endParaRPr sz="1850">
              <a:latin typeface="Arial"/>
              <a:cs typeface="Arial"/>
            </a:endParaRPr>
          </a:p>
          <a:p>
            <a:pPr marR="5944235" algn="ctr">
              <a:lnSpc>
                <a:spcPts val="3125"/>
              </a:lnSpc>
              <a:spcBef>
                <a:spcPts val="270"/>
              </a:spcBef>
              <a:tabLst>
                <a:tab pos="845185" algn="l"/>
              </a:tabLst>
            </a:pPr>
            <a:r>
              <a:rPr sz="3200" dirty="0">
                <a:latin typeface="Arial"/>
                <a:cs typeface="Arial"/>
              </a:rPr>
              <a:t>=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	-7</a:t>
            </a:r>
            <a:endParaRPr sz="3200">
              <a:latin typeface="Arial"/>
              <a:cs typeface="Arial"/>
            </a:endParaRPr>
          </a:p>
          <a:p>
            <a:pPr marR="5842635" algn="ctr">
              <a:lnSpc>
                <a:spcPts val="1505"/>
              </a:lnSpc>
            </a:pPr>
            <a:r>
              <a:rPr sz="1850" spc="5" dirty="0">
                <a:latin typeface="Arial"/>
                <a:cs typeface="Arial"/>
              </a:rPr>
              <a:t>B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3125"/>
              </a:lnSpc>
              <a:spcBef>
                <a:spcPts val="260"/>
              </a:spcBef>
              <a:tabLst>
                <a:tab pos="507365" algn="l"/>
              </a:tabLst>
            </a:pPr>
            <a:r>
              <a:rPr sz="3200" dirty="0">
                <a:latin typeface="Arial"/>
                <a:cs typeface="Arial"/>
              </a:rPr>
              <a:t>e	= </a:t>
            </a:r>
            <a:r>
              <a:rPr sz="3200" spc="-5" dirty="0">
                <a:latin typeface="Arial"/>
                <a:cs typeface="Arial"/>
              </a:rPr>
              <a:t>20 </a:t>
            </a:r>
            <a:r>
              <a:rPr sz="3200" dirty="0">
                <a:latin typeface="Arial"/>
                <a:cs typeface="Arial"/>
              </a:rPr>
              <a:t>= </a:t>
            </a:r>
            <a:r>
              <a:rPr sz="3200" spc="-10" dirty="0">
                <a:latin typeface="Arial"/>
                <a:cs typeface="Arial"/>
              </a:rPr>
              <a:t>[1]0100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(?)</a:t>
            </a:r>
            <a:endParaRPr sz="3200">
              <a:latin typeface="Arial"/>
              <a:cs typeface="Arial"/>
            </a:endParaRPr>
          </a:p>
          <a:p>
            <a:pPr marL="238125">
              <a:lnSpc>
                <a:spcPts val="1505"/>
              </a:lnSpc>
            </a:pPr>
            <a:r>
              <a:rPr sz="1850" spc="5" dirty="0">
                <a:latin typeface="Arial"/>
                <a:cs typeface="Arial"/>
              </a:rPr>
              <a:t>B</a:t>
            </a:r>
            <a:endParaRPr sz="1850">
              <a:latin typeface="Arial"/>
              <a:cs typeface="Arial"/>
            </a:endParaRPr>
          </a:p>
          <a:p>
            <a:pPr marL="12700" marR="2313305">
              <a:lnSpc>
                <a:spcPts val="4130"/>
              </a:lnSpc>
              <a:spcBef>
                <a:spcPts val="165"/>
              </a:spcBef>
            </a:pPr>
            <a:r>
              <a:rPr sz="3200" spc="-3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can't represent 20 with </a:t>
            </a:r>
            <a:r>
              <a:rPr sz="3200" dirty="0">
                <a:latin typeface="Arial"/>
                <a:cs typeface="Arial"/>
              </a:rPr>
              <a:t>4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bits.  Panic.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426210">
              <a:lnSpc>
                <a:spcPct val="100000"/>
              </a:lnSpc>
            </a:pPr>
            <a:r>
              <a:rPr spc="-5" dirty="0"/>
              <a:t>Homework Problem</a:t>
            </a:r>
            <a:r>
              <a:rPr spc="-70" dirty="0"/>
              <a:t> </a:t>
            </a:r>
            <a:r>
              <a:rPr spc="-5" dirty="0"/>
              <a:t>2.88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86969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96824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650875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1772665"/>
            <a:ext cx="8608060" cy="509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Because Format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has </a:t>
            </a:r>
            <a:r>
              <a:rPr sz="3200" dirty="0">
                <a:latin typeface="Arial"/>
                <a:cs typeface="Arial"/>
              </a:rPr>
              <a:t>5 </a:t>
            </a:r>
            <a:r>
              <a:rPr sz="3200" spc="-5" dirty="0">
                <a:latin typeface="Arial"/>
                <a:cs typeface="Arial"/>
              </a:rPr>
              <a:t>exponent bits, its  range exceeds that of Format </a:t>
            </a:r>
            <a:r>
              <a:rPr sz="3200" dirty="0">
                <a:latin typeface="Arial"/>
                <a:cs typeface="Arial"/>
              </a:rPr>
              <a:t>B. </a:t>
            </a:r>
            <a:r>
              <a:rPr sz="3200" spc="-5" dirty="0">
                <a:latin typeface="Arial"/>
                <a:cs typeface="Arial"/>
              </a:rPr>
              <a:t>This proposed  number of </a:t>
            </a:r>
            <a:r>
              <a:rPr sz="3200" dirty="0">
                <a:latin typeface="Arial"/>
                <a:cs typeface="Arial"/>
              </a:rPr>
              <a:t>-2</a:t>
            </a:r>
            <a:r>
              <a:rPr sz="2775" baseline="31531" dirty="0">
                <a:latin typeface="Arial"/>
                <a:cs typeface="Arial"/>
              </a:rPr>
              <a:t>13 </a:t>
            </a:r>
            <a:r>
              <a:rPr sz="3200" spc="-5" dirty="0">
                <a:latin typeface="Arial"/>
                <a:cs typeface="Arial"/>
              </a:rPr>
              <a:t>is too negative to be represented  in Format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715"/>
              </a:lnSpc>
              <a:spcBef>
                <a:spcPts val="1080"/>
              </a:spcBef>
            </a:pPr>
            <a:r>
              <a:rPr sz="3200" spc="-5" dirty="0">
                <a:latin typeface="Arial"/>
                <a:cs typeface="Arial"/>
              </a:rPr>
              <a:t>If </a:t>
            </a:r>
            <a:r>
              <a:rPr sz="3200" dirty="0">
                <a:latin typeface="Arial"/>
                <a:cs typeface="Arial"/>
              </a:rPr>
              <a:t>we </a:t>
            </a:r>
            <a:r>
              <a:rPr sz="3200" spc="-10" dirty="0">
                <a:latin typeface="Arial"/>
                <a:cs typeface="Arial"/>
              </a:rPr>
              <a:t>round </a:t>
            </a:r>
            <a:r>
              <a:rPr sz="3200" spc="-5" dirty="0">
                <a:latin typeface="Arial"/>
                <a:cs typeface="Arial"/>
              </a:rPr>
              <a:t>down, </a:t>
            </a:r>
            <a:r>
              <a:rPr sz="3200" spc="-10" dirty="0">
                <a:latin typeface="Arial"/>
                <a:cs typeface="Arial"/>
              </a:rPr>
              <a:t>this </a:t>
            </a:r>
            <a:r>
              <a:rPr sz="3200" spc="-5" dirty="0">
                <a:latin typeface="Arial"/>
                <a:cs typeface="Arial"/>
              </a:rPr>
              <a:t>means </a:t>
            </a:r>
            <a:r>
              <a:rPr sz="320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round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to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715"/>
              </a:lnSpc>
            </a:pPr>
            <a:r>
              <a:rPr sz="3200" spc="-30" dirty="0">
                <a:latin typeface="Arial"/>
                <a:cs typeface="Arial"/>
              </a:rPr>
              <a:t>-infinity.</a:t>
            </a:r>
            <a:endParaRPr sz="3200">
              <a:latin typeface="Arial"/>
              <a:cs typeface="Arial"/>
            </a:endParaRPr>
          </a:p>
          <a:p>
            <a:pPr marL="12700" marR="154940" algn="just">
              <a:lnSpc>
                <a:spcPts val="3590"/>
              </a:lnSpc>
              <a:spcBef>
                <a:spcPts val="1495"/>
              </a:spcBef>
            </a:pPr>
            <a:r>
              <a:rPr sz="3200" spc="-25" dirty="0">
                <a:latin typeface="Arial"/>
                <a:cs typeface="Arial"/>
              </a:rPr>
              <a:t>However, </a:t>
            </a:r>
            <a:r>
              <a:rPr sz="3200" spc="-5" dirty="0">
                <a:latin typeface="Arial"/>
                <a:cs typeface="Arial"/>
              </a:rPr>
              <a:t>our goal is to round up, which </a:t>
            </a:r>
            <a:r>
              <a:rPr sz="3200" spc="-10" dirty="0">
                <a:latin typeface="Arial"/>
                <a:cs typeface="Arial"/>
              </a:rPr>
              <a:t>means  </a:t>
            </a:r>
            <a:r>
              <a:rPr sz="320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have to </a:t>
            </a:r>
            <a:r>
              <a:rPr sz="3200" spc="-10" dirty="0">
                <a:latin typeface="Arial"/>
                <a:cs typeface="Arial"/>
              </a:rPr>
              <a:t>round </a:t>
            </a:r>
            <a:r>
              <a:rPr sz="3200" spc="-5" dirty="0">
                <a:latin typeface="Arial"/>
                <a:cs typeface="Arial"/>
              </a:rPr>
              <a:t>to the most negative number  that </a:t>
            </a:r>
            <a:r>
              <a:rPr sz="3200" dirty="0">
                <a:latin typeface="Arial"/>
                <a:cs typeface="Arial"/>
              </a:rPr>
              <a:t>can </a:t>
            </a:r>
            <a:r>
              <a:rPr sz="3200" spc="-5" dirty="0">
                <a:latin typeface="Arial"/>
                <a:cs typeface="Arial"/>
              </a:rPr>
              <a:t>be represented in format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3200" spc="-5" dirty="0">
                <a:latin typeface="Arial"/>
                <a:cs typeface="Arial"/>
              </a:rPr>
              <a:t>Format B: </a:t>
            </a:r>
            <a:r>
              <a:rPr sz="3200" dirty="0">
                <a:latin typeface="Arial"/>
                <a:cs typeface="Arial"/>
              </a:rPr>
              <a:t>1 </a:t>
            </a:r>
            <a:r>
              <a:rPr sz="3200" spc="-125" dirty="0">
                <a:latin typeface="Arial"/>
                <a:cs typeface="Arial"/>
              </a:rPr>
              <a:t>1110 </a:t>
            </a:r>
            <a:r>
              <a:rPr sz="3200" spc="-185" dirty="0">
                <a:latin typeface="Arial"/>
                <a:cs typeface="Arial"/>
              </a:rPr>
              <a:t>1111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19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-248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426210">
              <a:lnSpc>
                <a:spcPct val="100000"/>
              </a:lnSpc>
            </a:pPr>
            <a:r>
              <a:rPr spc="-5" dirty="0"/>
              <a:t>Homework Problem</a:t>
            </a:r>
            <a:r>
              <a:rPr spc="-70" dirty="0"/>
              <a:t> </a:t>
            </a:r>
            <a:r>
              <a:rPr spc="-5" dirty="0"/>
              <a:t>2.88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547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71903"/>
            <a:ext cx="8641715" cy="118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10"/>
              </a:lnSpc>
            </a:pPr>
            <a:r>
              <a:rPr sz="2800" spc="-5" dirty="0">
                <a:latin typeface="Arial"/>
                <a:cs typeface="Arial"/>
              </a:rPr>
              <a:t>Below you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given some bit </a:t>
            </a:r>
            <a:r>
              <a:rPr sz="2800" dirty="0">
                <a:latin typeface="Arial"/>
                <a:cs typeface="Arial"/>
              </a:rPr>
              <a:t>patterns </a:t>
            </a:r>
            <a:r>
              <a:rPr sz="2800" spc="-5" dirty="0">
                <a:latin typeface="Arial"/>
                <a:cs typeface="Arial"/>
              </a:rPr>
              <a:t>in Format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3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  </a:t>
            </a:r>
            <a:r>
              <a:rPr sz="2800" dirty="0">
                <a:latin typeface="Arial"/>
                <a:cs typeface="Arial"/>
              </a:rPr>
              <a:t>your </a:t>
            </a:r>
            <a:r>
              <a:rPr sz="2800" spc="-5" dirty="0">
                <a:latin typeface="Arial"/>
                <a:cs typeface="Arial"/>
              </a:rPr>
              <a:t>task is </a:t>
            </a:r>
            <a:r>
              <a:rPr sz="2800" dirty="0">
                <a:latin typeface="Arial"/>
                <a:cs typeface="Arial"/>
              </a:rPr>
              <a:t>to convert </a:t>
            </a:r>
            <a:r>
              <a:rPr sz="2800" spc="-5" dirty="0">
                <a:latin typeface="Arial"/>
                <a:cs typeface="Arial"/>
              </a:rPr>
              <a:t>them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the closest value </a:t>
            </a:r>
            <a:r>
              <a:rPr sz="2800" dirty="0">
                <a:latin typeface="Arial"/>
                <a:cs typeface="Arial"/>
              </a:rPr>
              <a:t>in  </a:t>
            </a:r>
            <a:r>
              <a:rPr sz="2800" spc="-5" dirty="0">
                <a:latin typeface="Arial"/>
                <a:cs typeface="Arial"/>
              </a:rPr>
              <a:t>Format B. 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spc="-25" dirty="0">
                <a:latin typeface="Arial"/>
                <a:cs typeface="Arial"/>
              </a:rPr>
              <a:t>necessary, </a:t>
            </a:r>
            <a:r>
              <a:rPr sz="2800" spc="-5" dirty="0">
                <a:latin typeface="Arial"/>
                <a:cs typeface="Arial"/>
              </a:rPr>
              <a:t>round up (ie. </a:t>
            </a:r>
            <a:r>
              <a:rPr sz="2800" dirty="0">
                <a:latin typeface="Arial"/>
                <a:cs typeface="Arial"/>
              </a:rPr>
              <a:t>to +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infinity).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91159" y="3891279"/>
          <a:ext cx="4321809" cy="2101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7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347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Format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[0][00000][000]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Bits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10110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011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176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00111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-5/1024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11100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-8192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0520"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10111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182870" y="3901440"/>
          <a:ext cx="4320539" cy="2101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42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163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Format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[0][0000][0000]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Bits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1110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0110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176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0000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0101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-5/1024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1110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1111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-248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9250"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426210">
              <a:lnSpc>
                <a:spcPct val="100000"/>
              </a:lnSpc>
            </a:pPr>
            <a:r>
              <a:rPr spc="-5" dirty="0"/>
              <a:t>Homework Problem</a:t>
            </a:r>
            <a:r>
              <a:rPr spc="-70" dirty="0"/>
              <a:t> </a:t>
            </a:r>
            <a:r>
              <a:rPr spc="-5" dirty="0"/>
              <a:t>2.88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92150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50392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02209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459485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584454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641222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693674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289" y="1731009"/>
            <a:ext cx="8312150" cy="5566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  <a:tabLst>
                <a:tab pos="6911975" algn="l"/>
              </a:tabLst>
            </a:pPr>
            <a:r>
              <a:rPr sz="3200" spc="-5" dirty="0">
                <a:latin typeface="Arial"/>
                <a:cs typeface="Arial"/>
              </a:rPr>
              <a:t>Convert </a:t>
            </a:r>
            <a:r>
              <a:rPr sz="3200" dirty="0">
                <a:latin typeface="Arial"/>
                <a:cs typeface="Arial"/>
              </a:rPr>
              <a:t>0 </a:t>
            </a:r>
            <a:r>
              <a:rPr sz="3200" spc="-105" dirty="0">
                <a:latin typeface="Arial"/>
                <a:cs typeface="Arial"/>
              </a:rPr>
              <a:t>10111 </a:t>
            </a:r>
            <a:r>
              <a:rPr sz="3200" spc="-5" dirty="0">
                <a:latin typeface="Arial"/>
                <a:cs typeface="Arial"/>
              </a:rPr>
              <a:t>100 (Format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A,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Bias	</a:t>
            </a:r>
            <a:r>
              <a:rPr sz="3200" dirty="0">
                <a:latin typeface="Arial"/>
                <a:cs typeface="Arial"/>
              </a:rPr>
              <a:t>= </a:t>
            </a:r>
            <a:r>
              <a:rPr sz="3200" spc="-5" dirty="0">
                <a:latin typeface="Arial"/>
                <a:cs typeface="Arial"/>
              </a:rPr>
              <a:t>15)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to</a:t>
            </a:r>
            <a:endParaRPr sz="3200">
              <a:latin typeface="Arial"/>
              <a:cs typeface="Arial"/>
            </a:endParaRPr>
          </a:p>
          <a:p>
            <a:pPr marR="1490345" algn="r">
              <a:lnSpc>
                <a:spcPts val="1365"/>
              </a:lnSpc>
            </a:pPr>
            <a:r>
              <a:rPr sz="1850" spc="5" dirty="0">
                <a:latin typeface="Arial"/>
                <a:cs typeface="Arial"/>
              </a:rPr>
              <a:t>A</a:t>
            </a:r>
            <a:endParaRPr sz="1850">
              <a:latin typeface="Arial"/>
              <a:cs typeface="Arial"/>
            </a:endParaRPr>
          </a:p>
          <a:p>
            <a:pPr marL="12700" marR="558800">
              <a:lnSpc>
                <a:spcPts val="3590"/>
              </a:lnSpc>
              <a:spcBef>
                <a:spcPts val="185"/>
              </a:spcBef>
              <a:tabLst>
                <a:tab pos="1072515" algn="l"/>
              </a:tabLst>
            </a:pPr>
            <a:r>
              <a:rPr sz="3200" spc="-5" dirty="0">
                <a:latin typeface="Arial"/>
                <a:cs typeface="Arial"/>
              </a:rPr>
              <a:t>Format </a:t>
            </a:r>
            <a:r>
              <a:rPr sz="3200" dirty="0">
                <a:latin typeface="Arial"/>
                <a:cs typeface="Arial"/>
              </a:rPr>
              <a:t>B (4 </a:t>
            </a:r>
            <a:r>
              <a:rPr sz="3200" spc="-5" dirty="0">
                <a:latin typeface="Arial"/>
                <a:cs typeface="Arial"/>
              </a:rPr>
              <a:t>exponent bits, </a:t>
            </a:r>
            <a:r>
              <a:rPr sz="3200" dirty="0">
                <a:latin typeface="Arial"/>
                <a:cs typeface="Arial"/>
              </a:rPr>
              <a:t>4 </a:t>
            </a:r>
            <a:r>
              <a:rPr sz="3200" spc="-5" dirty="0">
                <a:latin typeface="Arial"/>
                <a:cs typeface="Arial"/>
              </a:rPr>
              <a:t>fractional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bits,  Bias	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7).</a:t>
            </a:r>
            <a:endParaRPr sz="3200">
              <a:latin typeface="Arial"/>
              <a:cs typeface="Arial"/>
            </a:endParaRPr>
          </a:p>
          <a:p>
            <a:pPr marL="803910">
              <a:lnSpc>
                <a:spcPts val="710"/>
              </a:lnSpc>
            </a:pPr>
            <a:r>
              <a:rPr sz="1850" spc="5" dirty="0">
                <a:latin typeface="Arial"/>
                <a:cs typeface="Arial"/>
              </a:rPr>
              <a:t>B</a:t>
            </a:r>
            <a:endParaRPr sz="1850">
              <a:latin typeface="Arial"/>
              <a:cs typeface="Arial"/>
            </a:endParaRPr>
          </a:p>
          <a:p>
            <a:pPr marL="12700" marR="2245360">
              <a:lnSpc>
                <a:spcPts val="4130"/>
              </a:lnSpc>
              <a:spcBef>
                <a:spcPts val="165"/>
              </a:spcBef>
            </a:pPr>
            <a:r>
              <a:rPr sz="3200" dirty="0">
                <a:latin typeface="Arial"/>
                <a:cs typeface="Arial"/>
              </a:rPr>
              <a:t>V = </a:t>
            </a:r>
            <a:r>
              <a:rPr sz="3200" spc="-5" dirty="0">
                <a:latin typeface="Arial"/>
                <a:cs typeface="Arial"/>
              </a:rPr>
              <a:t>2</a:t>
            </a:r>
            <a:r>
              <a:rPr sz="2775" spc="-7" baseline="31531" dirty="0">
                <a:latin typeface="Arial"/>
                <a:cs typeface="Arial"/>
              </a:rPr>
              <a:t>e-BiasA </a:t>
            </a:r>
            <a:r>
              <a:rPr sz="3200" dirty="0">
                <a:latin typeface="Arial"/>
                <a:cs typeface="Arial"/>
              </a:rPr>
              <a:t>= 2</a:t>
            </a:r>
            <a:r>
              <a:rPr sz="2775" baseline="31531" dirty="0">
                <a:latin typeface="Arial"/>
                <a:cs typeface="Arial"/>
              </a:rPr>
              <a:t>23-15 </a:t>
            </a:r>
            <a:r>
              <a:rPr sz="3200" dirty="0">
                <a:latin typeface="Arial"/>
                <a:cs typeface="Arial"/>
              </a:rPr>
              <a:t>* </a:t>
            </a:r>
            <a:r>
              <a:rPr sz="3200" spc="-5" dirty="0">
                <a:latin typeface="Arial"/>
                <a:cs typeface="Arial"/>
              </a:rPr>
              <a:t>1.1 </a:t>
            </a:r>
            <a:r>
              <a:rPr sz="3200" dirty="0">
                <a:latin typeface="Arial"/>
                <a:cs typeface="Arial"/>
              </a:rPr>
              <a:t>= </a:t>
            </a:r>
            <a:r>
              <a:rPr sz="3200" spc="10" dirty="0">
                <a:latin typeface="Arial"/>
                <a:cs typeface="Arial"/>
              </a:rPr>
              <a:t>2</a:t>
            </a:r>
            <a:r>
              <a:rPr sz="2775" spc="15" baseline="31531" dirty="0">
                <a:latin typeface="Arial"/>
                <a:cs typeface="Arial"/>
              </a:rPr>
              <a:t>8 </a:t>
            </a:r>
            <a:r>
              <a:rPr sz="3200" dirty="0">
                <a:latin typeface="Arial"/>
                <a:cs typeface="Arial"/>
              </a:rPr>
              <a:t>* </a:t>
            </a:r>
            <a:r>
              <a:rPr sz="3200" spc="-5" dirty="0">
                <a:latin typeface="Arial"/>
                <a:cs typeface="Arial"/>
              </a:rPr>
              <a:t>(3/2)  </a:t>
            </a:r>
            <a:r>
              <a:rPr sz="3200" dirty="0">
                <a:latin typeface="Arial"/>
                <a:cs typeface="Arial"/>
              </a:rPr>
              <a:t>E =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8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125"/>
              </a:lnSpc>
              <a:spcBef>
                <a:spcPts val="105"/>
              </a:spcBef>
              <a:tabLst>
                <a:tab pos="1195705" algn="l"/>
              </a:tabLst>
            </a:pPr>
            <a:r>
              <a:rPr sz="3200" dirty="0">
                <a:latin typeface="Arial"/>
                <a:cs typeface="Arial"/>
              </a:rPr>
              <a:t>8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= e	–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Bias</a:t>
            </a:r>
            <a:endParaRPr sz="3200">
              <a:latin typeface="Arial"/>
              <a:cs typeface="Arial"/>
            </a:endParaRPr>
          </a:p>
          <a:p>
            <a:pPr marL="926465">
              <a:lnSpc>
                <a:spcPts val="1505"/>
              </a:lnSpc>
              <a:tabLst>
                <a:tab pos="2326005" algn="l"/>
              </a:tabLst>
            </a:pPr>
            <a:r>
              <a:rPr sz="1850" spc="5" dirty="0">
                <a:latin typeface="Arial"/>
                <a:cs typeface="Arial"/>
              </a:rPr>
              <a:t>B	B</a:t>
            </a:r>
            <a:endParaRPr sz="1850">
              <a:latin typeface="Arial"/>
              <a:cs typeface="Arial"/>
            </a:endParaRPr>
          </a:p>
          <a:p>
            <a:pPr marR="6395720" algn="ctr">
              <a:lnSpc>
                <a:spcPts val="3125"/>
              </a:lnSpc>
              <a:spcBef>
                <a:spcPts val="270"/>
              </a:spcBef>
              <a:tabLst>
                <a:tab pos="845185" algn="l"/>
              </a:tabLst>
            </a:pPr>
            <a:r>
              <a:rPr sz="3200" dirty="0">
                <a:latin typeface="Arial"/>
                <a:cs typeface="Arial"/>
              </a:rPr>
              <a:t>=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	-7</a:t>
            </a:r>
            <a:endParaRPr sz="3200">
              <a:latin typeface="Arial"/>
              <a:cs typeface="Arial"/>
            </a:endParaRPr>
          </a:p>
          <a:p>
            <a:pPr marL="926465">
              <a:lnSpc>
                <a:spcPts val="1505"/>
              </a:lnSpc>
            </a:pPr>
            <a:r>
              <a:rPr sz="1850" spc="5" dirty="0">
                <a:latin typeface="Arial"/>
                <a:cs typeface="Arial"/>
              </a:rPr>
              <a:t>B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3125"/>
              </a:lnSpc>
              <a:spcBef>
                <a:spcPts val="260"/>
              </a:spcBef>
              <a:tabLst>
                <a:tab pos="507365" algn="l"/>
              </a:tabLst>
            </a:pPr>
            <a:r>
              <a:rPr sz="3200" dirty="0">
                <a:latin typeface="Arial"/>
                <a:cs typeface="Arial"/>
              </a:rPr>
              <a:t>e	= </a:t>
            </a:r>
            <a:r>
              <a:rPr sz="3200" spc="-5" dirty="0">
                <a:latin typeface="Arial"/>
                <a:cs typeface="Arial"/>
              </a:rPr>
              <a:t>15 </a:t>
            </a:r>
            <a:r>
              <a:rPr sz="3200" dirty="0">
                <a:latin typeface="Arial"/>
                <a:cs typeface="Arial"/>
              </a:rPr>
              <a:t>= </a:t>
            </a:r>
            <a:r>
              <a:rPr sz="3200" spc="-185" dirty="0">
                <a:latin typeface="Arial"/>
                <a:cs typeface="Arial"/>
              </a:rPr>
              <a:t>1111 </a:t>
            </a:r>
            <a:r>
              <a:rPr sz="3200" spc="-5" dirty="0">
                <a:latin typeface="Arial"/>
                <a:cs typeface="Arial"/>
              </a:rPr>
              <a:t>(wait, that's NaN or</a:t>
            </a:r>
            <a:r>
              <a:rPr sz="3200" spc="9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Inf)</a:t>
            </a:r>
            <a:endParaRPr sz="3200">
              <a:latin typeface="Arial"/>
              <a:cs typeface="Arial"/>
            </a:endParaRPr>
          </a:p>
          <a:p>
            <a:pPr marL="238125">
              <a:lnSpc>
                <a:spcPts val="1505"/>
              </a:lnSpc>
            </a:pPr>
            <a:r>
              <a:rPr sz="1850" spc="5" dirty="0">
                <a:latin typeface="Arial"/>
                <a:cs typeface="Arial"/>
              </a:rPr>
              <a:t>B</a:t>
            </a:r>
            <a:endParaRPr sz="1850">
              <a:latin typeface="Arial"/>
              <a:cs typeface="Arial"/>
            </a:endParaRPr>
          </a:p>
          <a:p>
            <a:pPr marL="12700" marR="2313305">
              <a:lnSpc>
                <a:spcPts val="4130"/>
              </a:lnSpc>
              <a:spcBef>
                <a:spcPts val="165"/>
              </a:spcBef>
            </a:pPr>
            <a:r>
              <a:rPr sz="3200" spc="-3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can't represent 15 with </a:t>
            </a:r>
            <a:r>
              <a:rPr sz="3200" dirty="0">
                <a:latin typeface="Arial"/>
                <a:cs typeface="Arial"/>
              </a:rPr>
              <a:t>4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bits.  Panic.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426210">
              <a:lnSpc>
                <a:spcPct val="100000"/>
              </a:lnSpc>
            </a:pPr>
            <a:r>
              <a:rPr spc="-5" dirty="0"/>
              <a:t>Homework Problem</a:t>
            </a:r>
            <a:r>
              <a:rPr spc="-70" dirty="0"/>
              <a:t> </a:t>
            </a:r>
            <a:r>
              <a:rPr spc="-5" dirty="0"/>
              <a:t>2.88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9654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50595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560324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1772665"/>
            <a:ext cx="8637270" cy="418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4150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Same deal as before, </a:t>
            </a:r>
            <a:r>
              <a:rPr sz="3200" dirty="0">
                <a:latin typeface="Arial"/>
                <a:cs typeface="Arial"/>
              </a:rPr>
              <a:t>except </a:t>
            </a:r>
            <a:r>
              <a:rPr sz="3200" spc="-5" dirty="0">
                <a:latin typeface="Arial"/>
                <a:cs typeface="Arial"/>
              </a:rPr>
              <a:t>this time, now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the  number is too great to represent in Format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B.</a:t>
            </a:r>
            <a:endParaRPr sz="3200">
              <a:latin typeface="Arial"/>
              <a:cs typeface="Arial"/>
            </a:endParaRPr>
          </a:p>
          <a:p>
            <a:pPr marL="12700" marR="432434">
              <a:lnSpc>
                <a:spcPct val="93400"/>
              </a:lnSpc>
              <a:spcBef>
                <a:spcPts val="1345"/>
              </a:spcBef>
            </a:pPr>
            <a:r>
              <a:rPr sz="3200" spc="-5" dirty="0">
                <a:latin typeface="Arial"/>
                <a:cs typeface="Arial"/>
              </a:rPr>
              <a:t>If </a:t>
            </a:r>
            <a:r>
              <a:rPr sz="3200" dirty="0">
                <a:latin typeface="Arial"/>
                <a:cs typeface="Arial"/>
              </a:rPr>
              <a:t>we </a:t>
            </a:r>
            <a:r>
              <a:rPr sz="3200" spc="-10" dirty="0">
                <a:latin typeface="Arial"/>
                <a:cs typeface="Arial"/>
              </a:rPr>
              <a:t>round </a:t>
            </a:r>
            <a:r>
              <a:rPr sz="3200" spc="-5" dirty="0">
                <a:latin typeface="Arial"/>
                <a:cs typeface="Arial"/>
              </a:rPr>
              <a:t>down, </a:t>
            </a:r>
            <a:r>
              <a:rPr sz="3200" spc="-10" dirty="0">
                <a:latin typeface="Arial"/>
                <a:cs typeface="Arial"/>
              </a:rPr>
              <a:t>this </a:t>
            </a:r>
            <a:r>
              <a:rPr sz="3200" spc="-5" dirty="0">
                <a:latin typeface="Arial"/>
                <a:cs typeface="Arial"/>
              </a:rPr>
              <a:t>means </a:t>
            </a:r>
            <a:r>
              <a:rPr sz="320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round to the  highest positive number that </a:t>
            </a:r>
            <a:r>
              <a:rPr sz="3200" dirty="0">
                <a:latin typeface="Arial"/>
                <a:cs typeface="Arial"/>
              </a:rPr>
              <a:t>can </a:t>
            </a:r>
            <a:r>
              <a:rPr sz="3200" spc="-5" dirty="0">
                <a:latin typeface="Arial"/>
                <a:cs typeface="Arial"/>
              </a:rPr>
              <a:t>be  represented by Format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590"/>
              </a:lnSpc>
              <a:spcBef>
                <a:spcPts val="1495"/>
              </a:spcBef>
            </a:pPr>
            <a:r>
              <a:rPr sz="3200" spc="-25" dirty="0">
                <a:latin typeface="Arial"/>
                <a:cs typeface="Arial"/>
              </a:rPr>
              <a:t>However, </a:t>
            </a:r>
            <a:r>
              <a:rPr sz="3200" spc="-5" dirty="0">
                <a:latin typeface="Arial"/>
                <a:cs typeface="Arial"/>
              </a:rPr>
              <a:t>our goal is to round up </a:t>
            </a:r>
            <a:r>
              <a:rPr sz="3200" dirty="0">
                <a:latin typeface="Arial"/>
                <a:cs typeface="Arial"/>
              </a:rPr>
              <a:t>so we </a:t>
            </a:r>
            <a:r>
              <a:rPr sz="3200" spc="-5" dirty="0">
                <a:latin typeface="Arial"/>
                <a:cs typeface="Arial"/>
              </a:rPr>
              <a:t>round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to  </a:t>
            </a:r>
            <a:r>
              <a:rPr sz="3200" spc="-35" dirty="0">
                <a:latin typeface="Arial"/>
                <a:cs typeface="Arial"/>
              </a:rPr>
              <a:t>infinity.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3200" spc="-5" dirty="0">
                <a:latin typeface="Arial"/>
                <a:cs typeface="Arial"/>
              </a:rPr>
              <a:t>Format B: </a:t>
            </a:r>
            <a:r>
              <a:rPr sz="3200" dirty="0">
                <a:latin typeface="Arial"/>
                <a:cs typeface="Arial"/>
              </a:rPr>
              <a:t>0 </a:t>
            </a:r>
            <a:r>
              <a:rPr sz="3200" spc="-185" dirty="0">
                <a:latin typeface="Arial"/>
                <a:cs typeface="Arial"/>
              </a:rPr>
              <a:t>1111 </a:t>
            </a:r>
            <a:r>
              <a:rPr sz="3200" spc="-5" dirty="0">
                <a:latin typeface="Arial"/>
                <a:cs typeface="Arial"/>
              </a:rPr>
              <a:t>0000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inf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426210">
              <a:lnSpc>
                <a:spcPct val="100000"/>
              </a:lnSpc>
            </a:pPr>
            <a:r>
              <a:rPr spc="-5" dirty="0"/>
              <a:t>Homework Problem</a:t>
            </a:r>
            <a:r>
              <a:rPr spc="-70" dirty="0"/>
              <a:t> </a:t>
            </a:r>
            <a:r>
              <a:rPr spc="-5" dirty="0"/>
              <a:t>2.88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547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71903"/>
            <a:ext cx="8641715" cy="118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10"/>
              </a:lnSpc>
            </a:pPr>
            <a:r>
              <a:rPr sz="2800" spc="-5" dirty="0">
                <a:latin typeface="Arial"/>
                <a:cs typeface="Arial"/>
              </a:rPr>
              <a:t>Below you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given some bit </a:t>
            </a:r>
            <a:r>
              <a:rPr sz="2800" dirty="0">
                <a:latin typeface="Arial"/>
                <a:cs typeface="Arial"/>
              </a:rPr>
              <a:t>patterns </a:t>
            </a:r>
            <a:r>
              <a:rPr sz="2800" spc="-5" dirty="0">
                <a:latin typeface="Arial"/>
                <a:cs typeface="Arial"/>
              </a:rPr>
              <a:t>in Format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3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  </a:t>
            </a:r>
            <a:r>
              <a:rPr sz="2800" dirty="0">
                <a:latin typeface="Arial"/>
                <a:cs typeface="Arial"/>
              </a:rPr>
              <a:t>your </a:t>
            </a:r>
            <a:r>
              <a:rPr sz="2800" spc="-5" dirty="0">
                <a:latin typeface="Arial"/>
                <a:cs typeface="Arial"/>
              </a:rPr>
              <a:t>task is </a:t>
            </a:r>
            <a:r>
              <a:rPr sz="2800" dirty="0">
                <a:latin typeface="Arial"/>
                <a:cs typeface="Arial"/>
              </a:rPr>
              <a:t>to convert </a:t>
            </a:r>
            <a:r>
              <a:rPr sz="2800" spc="-5" dirty="0">
                <a:latin typeface="Arial"/>
                <a:cs typeface="Arial"/>
              </a:rPr>
              <a:t>them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the closest value </a:t>
            </a:r>
            <a:r>
              <a:rPr sz="2800" dirty="0">
                <a:latin typeface="Arial"/>
                <a:cs typeface="Arial"/>
              </a:rPr>
              <a:t>in  </a:t>
            </a:r>
            <a:r>
              <a:rPr sz="2800" spc="-5" dirty="0">
                <a:latin typeface="Arial"/>
                <a:cs typeface="Arial"/>
              </a:rPr>
              <a:t>Format B. 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spc="-25" dirty="0">
                <a:latin typeface="Arial"/>
                <a:cs typeface="Arial"/>
              </a:rPr>
              <a:t>necessary, </a:t>
            </a:r>
            <a:r>
              <a:rPr sz="2800" spc="-5" dirty="0">
                <a:latin typeface="Arial"/>
                <a:cs typeface="Arial"/>
              </a:rPr>
              <a:t>round up (ie. </a:t>
            </a:r>
            <a:r>
              <a:rPr sz="2800" dirty="0">
                <a:latin typeface="Arial"/>
                <a:cs typeface="Arial"/>
              </a:rPr>
              <a:t>to +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infinity).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91159" y="3891279"/>
          <a:ext cx="4321809" cy="2101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7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347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Format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[0][00000][000]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Bits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10110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011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176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00111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-5/1024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11100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-8192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10111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384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182870" y="3901440"/>
          <a:ext cx="4320539" cy="2101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42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163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Format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[0][0000][0000]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Bits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1110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0110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176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0000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0101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-5/1024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1110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1111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-248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1111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infinity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441450">
              <a:lnSpc>
                <a:spcPct val="100000"/>
              </a:lnSpc>
            </a:pPr>
            <a:r>
              <a:rPr spc="-5" dirty="0"/>
              <a:t>Floating Point:</a:t>
            </a:r>
            <a:r>
              <a:rPr spc="-70" dirty="0"/>
              <a:t> </a:t>
            </a:r>
            <a:r>
              <a:rPr spc="-5" dirty="0"/>
              <a:t>Rounding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1009"/>
            <a:ext cx="320611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Rounding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modes: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415540"/>
            <a:ext cx="158750" cy="142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403225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5089" y="2255052"/>
            <a:ext cx="2338070" cy="216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299"/>
              </a:lnSpc>
            </a:pPr>
            <a:r>
              <a:rPr sz="2800" spc="-5" dirty="0">
                <a:latin typeface="Arial"/>
                <a:cs typeface="Arial"/>
              </a:rPr>
              <a:t>Round up  Round </a:t>
            </a:r>
            <a:r>
              <a:rPr sz="2800" spc="-10" dirty="0">
                <a:latin typeface="Arial"/>
                <a:cs typeface="Arial"/>
              </a:rPr>
              <a:t>down  </a:t>
            </a:r>
            <a:r>
              <a:rPr sz="2800" spc="-5" dirty="0">
                <a:latin typeface="Arial"/>
                <a:cs typeface="Arial"/>
              </a:rPr>
              <a:t>Round </a:t>
            </a:r>
            <a:r>
              <a:rPr sz="2800" dirty="0">
                <a:latin typeface="Arial"/>
                <a:cs typeface="Arial"/>
              </a:rPr>
              <a:t>to zero  </a:t>
            </a:r>
            <a:r>
              <a:rPr sz="2800" spc="-5" dirty="0">
                <a:latin typeface="Arial"/>
                <a:cs typeface="Arial"/>
              </a:rPr>
              <a:t>Round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even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4646929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289" y="4563364"/>
            <a:ext cx="8326755" cy="79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10"/>
              </a:lnSpc>
            </a:pPr>
            <a:r>
              <a:rPr sz="2800" spc="-5" dirty="0">
                <a:latin typeface="Arial"/>
                <a:cs typeface="Arial"/>
              </a:rPr>
              <a:t>Round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even is something of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20" dirty="0">
                <a:latin typeface="Arial"/>
                <a:cs typeface="Arial"/>
              </a:rPr>
              <a:t>misnomer. </a:t>
            </a:r>
            <a:r>
              <a:rPr sz="2800" dirty="0">
                <a:latin typeface="Arial"/>
                <a:cs typeface="Arial"/>
              </a:rPr>
              <a:t>It </a:t>
            </a:r>
            <a:r>
              <a:rPr sz="2800" spc="-5" dirty="0">
                <a:latin typeface="Arial"/>
                <a:cs typeface="Arial"/>
              </a:rPr>
              <a:t>means  the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following: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1239" y="5541009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1239" y="6474459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5089" y="5532373"/>
            <a:ext cx="8070850" cy="172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10"/>
              </a:lnSpc>
            </a:pPr>
            <a:r>
              <a:rPr sz="2800" spc="-5" dirty="0">
                <a:latin typeface="Arial"/>
                <a:cs typeface="Arial"/>
              </a:rPr>
              <a:t>Round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the representable number whose value is  closest.</a:t>
            </a:r>
            <a:endParaRPr sz="2800">
              <a:latin typeface="Arial"/>
              <a:cs typeface="Arial"/>
            </a:endParaRPr>
          </a:p>
          <a:p>
            <a:pPr marL="12700" marR="317500">
              <a:lnSpc>
                <a:spcPts val="3110"/>
              </a:lnSpc>
              <a:spcBef>
                <a:spcPts val="1140"/>
              </a:spcBef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spc="-5" dirty="0">
                <a:latin typeface="Arial"/>
                <a:cs typeface="Arial"/>
              </a:rPr>
              <a:t>directly between two representable numbers,  round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the value whose least significant </a:t>
            </a:r>
            <a:r>
              <a:rPr sz="2800" dirty="0">
                <a:latin typeface="Arial"/>
                <a:cs typeface="Arial"/>
              </a:rPr>
              <a:t>bit 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0.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441450">
              <a:lnSpc>
                <a:spcPct val="100000"/>
              </a:lnSpc>
            </a:pPr>
            <a:r>
              <a:rPr spc="-5" dirty="0"/>
              <a:t>Floating Point:</a:t>
            </a:r>
            <a:r>
              <a:rPr spc="-70" dirty="0"/>
              <a:t> </a:t>
            </a:r>
            <a:r>
              <a:rPr spc="-5" dirty="0"/>
              <a:t>Rounding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9654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6004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42303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532130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596392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289" y="1772665"/>
            <a:ext cx="7841615" cy="4545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7015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Consider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10" dirty="0">
                <a:latin typeface="Arial"/>
                <a:cs typeface="Arial"/>
              </a:rPr>
              <a:t>floating </a:t>
            </a:r>
            <a:r>
              <a:rPr sz="3200" spc="-5" dirty="0">
                <a:latin typeface="Arial"/>
                <a:cs typeface="Arial"/>
              </a:rPr>
              <a:t>point with the </a:t>
            </a:r>
            <a:r>
              <a:rPr sz="3200" spc="-10" dirty="0">
                <a:latin typeface="Arial"/>
                <a:cs typeface="Arial"/>
              </a:rPr>
              <a:t>following  representation:</a:t>
            </a:r>
            <a:endParaRPr sz="3200">
              <a:latin typeface="Arial"/>
              <a:cs typeface="Arial"/>
            </a:endParaRPr>
          </a:p>
          <a:p>
            <a:pPr marL="12700" marR="3622675">
              <a:lnSpc>
                <a:spcPts val="5000"/>
              </a:lnSpc>
              <a:spcBef>
                <a:spcPts val="290"/>
              </a:spcBef>
            </a:pPr>
            <a:r>
              <a:rPr sz="3200" dirty="0">
                <a:latin typeface="Arial"/>
                <a:cs typeface="Arial"/>
              </a:rPr>
              <a:t>[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]</a:t>
            </a:r>
            <a:r>
              <a:rPr sz="3200" dirty="0">
                <a:latin typeface="Arial"/>
                <a:cs typeface="Arial"/>
              </a:rPr>
              <a:t>[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spc="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3200" spc="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]</a:t>
            </a:r>
            <a:r>
              <a:rPr sz="3200" dirty="0">
                <a:latin typeface="Arial"/>
                <a:cs typeface="Arial"/>
              </a:rPr>
              <a:t>[</a:t>
            </a:r>
            <a:r>
              <a:rPr sz="3200" spc="-5" dirty="0">
                <a:solidFill>
                  <a:srgbClr val="009900"/>
                </a:solidFill>
                <a:latin typeface="Arial"/>
                <a:cs typeface="Arial"/>
              </a:rPr>
              <a:t>fraction</a:t>
            </a:r>
            <a:r>
              <a:rPr sz="3200" spc="-10" dirty="0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sz="3200" spc="10" dirty="0">
                <a:solidFill>
                  <a:srgbClr val="009900"/>
                </a:solidFill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] 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0000</a:t>
            </a:r>
            <a:r>
              <a:rPr sz="32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9900"/>
                </a:solidFill>
                <a:latin typeface="Arial"/>
                <a:cs typeface="Arial"/>
              </a:rPr>
              <a:t>0000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590"/>
              </a:lnSpc>
              <a:spcBef>
                <a:spcPts val="1135"/>
              </a:spcBef>
            </a:pPr>
            <a:r>
              <a:rPr sz="3200" spc="-5" dirty="0">
                <a:latin typeface="Arial"/>
                <a:cs typeface="Arial"/>
              </a:rPr>
              <a:t>Consider the decimal value 71 and </a:t>
            </a:r>
            <a:r>
              <a:rPr sz="3200" dirty="0">
                <a:latin typeface="Arial"/>
                <a:cs typeface="Arial"/>
              </a:rPr>
              <a:t>-71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This  would have to be </a:t>
            </a:r>
            <a:r>
              <a:rPr sz="3200" spc="-10" dirty="0">
                <a:latin typeface="Arial"/>
                <a:cs typeface="Arial"/>
              </a:rPr>
              <a:t>represented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by: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801370" algn="l"/>
              </a:tabLst>
            </a:pPr>
            <a:r>
              <a:rPr sz="3200" spc="-5" dirty="0">
                <a:latin typeface="Arial"/>
                <a:cs typeface="Arial"/>
              </a:rPr>
              <a:t>71:	</a:t>
            </a:r>
            <a:r>
              <a:rPr sz="3200" dirty="0">
                <a:solidFill>
                  <a:srgbClr val="FF3333"/>
                </a:solidFill>
                <a:latin typeface="Arial"/>
                <a:cs typeface="Arial"/>
              </a:rPr>
              <a:t>0 </a:t>
            </a:r>
            <a:r>
              <a:rPr sz="3200" spc="-65" dirty="0">
                <a:solidFill>
                  <a:srgbClr val="0000FF"/>
                </a:solidFill>
                <a:latin typeface="Arial"/>
                <a:cs typeface="Arial"/>
              </a:rPr>
              <a:t>1101 </a:t>
            </a:r>
            <a:r>
              <a:rPr sz="3200" spc="-5" dirty="0">
                <a:solidFill>
                  <a:srgbClr val="009900"/>
                </a:solidFill>
                <a:latin typeface="Arial"/>
                <a:cs typeface="Arial"/>
              </a:rPr>
              <a:t>0001</a:t>
            </a:r>
            <a:r>
              <a:rPr sz="3200" spc="-5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3200" spc="-70" dirty="0">
                <a:solidFill>
                  <a:srgbClr val="009900"/>
                </a:solidFill>
                <a:latin typeface="Arial"/>
                <a:cs typeface="Arial"/>
              </a:rPr>
              <a:t>[11]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200" spc="-5" dirty="0">
                <a:latin typeface="Arial"/>
                <a:cs typeface="Arial"/>
              </a:rPr>
              <a:t>-71: </a:t>
            </a:r>
            <a:r>
              <a:rPr sz="3200" dirty="0">
                <a:solidFill>
                  <a:srgbClr val="FF3333"/>
                </a:solidFill>
                <a:latin typeface="Arial"/>
                <a:cs typeface="Arial"/>
              </a:rPr>
              <a:t>1 </a:t>
            </a:r>
            <a:r>
              <a:rPr sz="3200" spc="-65" dirty="0">
                <a:solidFill>
                  <a:srgbClr val="0000FF"/>
                </a:solidFill>
                <a:latin typeface="Arial"/>
                <a:cs typeface="Arial"/>
              </a:rPr>
              <a:t>1101 </a:t>
            </a:r>
            <a:r>
              <a:rPr sz="3200" spc="-5" dirty="0">
                <a:solidFill>
                  <a:srgbClr val="009900"/>
                </a:solidFill>
                <a:latin typeface="Arial"/>
                <a:cs typeface="Arial"/>
              </a:rPr>
              <a:t>0001</a:t>
            </a:r>
            <a:r>
              <a:rPr sz="3200" spc="-4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3200" spc="-70" dirty="0">
                <a:solidFill>
                  <a:srgbClr val="009900"/>
                </a:solidFill>
                <a:latin typeface="Arial"/>
                <a:cs typeface="Arial"/>
              </a:rPr>
              <a:t>[11]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232660">
              <a:lnSpc>
                <a:spcPct val="100000"/>
              </a:lnSpc>
            </a:pPr>
            <a:r>
              <a:rPr spc="-5" dirty="0"/>
              <a:t>Fixed </a:t>
            </a:r>
            <a:r>
              <a:rPr dirty="0"/>
              <a:t>Point</a:t>
            </a:r>
            <a:r>
              <a:rPr spc="-65" dirty="0"/>
              <a:t> </a:t>
            </a:r>
            <a:r>
              <a:rPr spc="-5" dirty="0"/>
              <a:t>Binary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4213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0563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468630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532130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641350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289" y="1772665"/>
            <a:ext cx="8594725" cy="500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Consider an 8-bit fixed point </a:t>
            </a:r>
            <a:r>
              <a:rPr sz="3200" spc="-10" dirty="0">
                <a:latin typeface="Arial"/>
                <a:cs typeface="Arial"/>
              </a:rPr>
              <a:t>binary </a:t>
            </a:r>
            <a:r>
              <a:rPr sz="3200" spc="-5" dirty="0">
                <a:latin typeface="Arial"/>
                <a:cs typeface="Arial"/>
              </a:rPr>
              <a:t>value where  the </a:t>
            </a:r>
            <a:r>
              <a:rPr sz="3200" spc="-10" dirty="0">
                <a:latin typeface="Arial"/>
                <a:cs typeface="Arial"/>
              </a:rPr>
              <a:t>point </a:t>
            </a:r>
            <a:r>
              <a:rPr sz="3200" spc="-5" dirty="0">
                <a:latin typeface="Arial"/>
                <a:cs typeface="Arial"/>
              </a:rPr>
              <a:t>is between bits </a:t>
            </a:r>
            <a:r>
              <a:rPr sz="3200" dirty="0">
                <a:latin typeface="Arial"/>
                <a:cs typeface="Arial"/>
              </a:rPr>
              <a:t>3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dirty="0">
                <a:latin typeface="Arial"/>
                <a:cs typeface="Arial"/>
              </a:rPr>
              <a:t>4 </a:t>
            </a:r>
            <a:r>
              <a:rPr sz="3200" spc="-10" dirty="0">
                <a:latin typeface="Arial"/>
                <a:cs typeface="Arial"/>
              </a:rPr>
              <a:t>(0000.0000 </a:t>
            </a:r>
            <a:r>
              <a:rPr sz="3200" spc="-5" dirty="0">
                <a:latin typeface="Arial"/>
                <a:cs typeface="Arial"/>
              </a:rPr>
              <a:t>to  </a:t>
            </a:r>
            <a:r>
              <a:rPr sz="3200" spc="-155" dirty="0">
                <a:latin typeface="Arial"/>
                <a:cs typeface="Arial"/>
              </a:rPr>
              <a:t>1111.1111)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3200" spc="-35" dirty="0">
                <a:latin typeface="Arial"/>
                <a:cs typeface="Arial"/>
              </a:rPr>
              <a:t>0101.0110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3200" dirty="0">
                <a:latin typeface="Arial"/>
                <a:cs typeface="Arial"/>
              </a:rPr>
              <a:t>= </a:t>
            </a:r>
            <a:r>
              <a:rPr sz="3200" spc="5" dirty="0">
                <a:latin typeface="Arial"/>
                <a:cs typeface="Arial"/>
              </a:rPr>
              <a:t>2</a:t>
            </a:r>
            <a:r>
              <a:rPr sz="2775" spc="7" baseline="31531" dirty="0">
                <a:latin typeface="Arial"/>
                <a:cs typeface="Arial"/>
              </a:rPr>
              <a:t>2 </a:t>
            </a:r>
            <a:r>
              <a:rPr sz="3200" dirty="0">
                <a:latin typeface="Arial"/>
                <a:cs typeface="Arial"/>
              </a:rPr>
              <a:t>+ 2</a:t>
            </a:r>
            <a:r>
              <a:rPr sz="2775" baseline="31531" dirty="0">
                <a:latin typeface="Arial"/>
                <a:cs typeface="Arial"/>
              </a:rPr>
              <a:t>0 </a:t>
            </a:r>
            <a:r>
              <a:rPr sz="3200" dirty="0">
                <a:latin typeface="Arial"/>
                <a:cs typeface="Arial"/>
              </a:rPr>
              <a:t>+ 2</a:t>
            </a:r>
            <a:r>
              <a:rPr sz="2775" baseline="31531" dirty="0">
                <a:latin typeface="Arial"/>
                <a:cs typeface="Arial"/>
              </a:rPr>
              <a:t>-2 </a:t>
            </a:r>
            <a:r>
              <a:rPr sz="3200" dirty="0">
                <a:latin typeface="Arial"/>
                <a:cs typeface="Arial"/>
              </a:rPr>
              <a:t>+ </a:t>
            </a:r>
            <a:r>
              <a:rPr sz="3200" spc="-5" dirty="0">
                <a:latin typeface="Arial"/>
                <a:cs typeface="Arial"/>
              </a:rPr>
              <a:t>2</a:t>
            </a:r>
            <a:r>
              <a:rPr sz="2775" spc="-7" baseline="31531" dirty="0">
                <a:latin typeface="Arial"/>
                <a:cs typeface="Arial"/>
              </a:rPr>
              <a:t>-3 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86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5.175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200" spc="-5" dirty="0">
                <a:latin typeface="Arial"/>
                <a:cs typeface="Arial"/>
              </a:rPr>
              <a:t>All right. That seems </a:t>
            </a:r>
            <a:r>
              <a:rPr sz="3200" spc="-10" dirty="0">
                <a:latin typeface="Arial"/>
                <a:cs typeface="Arial"/>
              </a:rPr>
              <a:t>marginally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effective.</a:t>
            </a:r>
            <a:endParaRPr sz="3200">
              <a:latin typeface="Arial"/>
              <a:cs typeface="Arial"/>
            </a:endParaRPr>
          </a:p>
          <a:p>
            <a:pPr marL="12700" marR="1017269">
              <a:lnSpc>
                <a:spcPts val="3590"/>
              </a:lnSpc>
              <a:spcBef>
                <a:spcPts val="1485"/>
              </a:spcBef>
            </a:pPr>
            <a:r>
              <a:rPr sz="3200" spc="-5" dirty="0">
                <a:latin typeface="Arial"/>
                <a:cs typeface="Arial"/>
              </a:rPr>
              <a:t>Because </a:t>
            </a:r>
            <a:r>
              <a:rPr sz="320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have </a:t>
            </a:r>
            <a:r>
              <a:rPr sz="3200" dirty="0">
                <a:latin typeface="Arial"/>
                <a:cs typeface="Arial"/>
              </a:rPr>
              <a:t>4 </a:t>
            </a:r>
            <a:r>
              <a:rPr sz="3200" spc="-5" dirty="0">
                <a:latin typeface="Arial"/>
                <a:cs typeface="Arial"/>
              </a:rPr>
              <a:t>fractional bits, we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can  express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10" dirty="0">
                <a:latin typeface="Arial"/>
                <a:cs typeface="Arial"/>
              </a:rPr>
              <a:t>granularity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10" dirty="0">
                <a:latin typeface="Arial"/>
                <a:cs typeface="Arial"/>
              </a:rPr>
              <a:t>2</a:t>
            </a:r>
            <a:r>
              <a:rPr sz="2775" spc="15" baseline="31531" dirty="0">
                <a:latin typeface="Arial"/>
                <a:cs typeface="Arial"/>
              </a:rPr>
              <a:t>-4  </a:t>
            </a:r>
            <a:r>
              <a:rPr sz="3200" spc="-5" dirty="0">
                <a:latin typeface="Arial"/>
                <a:cs typeface="Arial"/>
              </a:rPr>
              <a:t>or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.0625.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3200" spc="-5" dirty="0">
                <a:latin typeface="Arial"/>
                <a:cs typeface="Arial"/>
              </a:rPr>
              <a:t>What's the </a:t>
            </a:r>
            <a:r>
              <a:rPr sz="3200" dirty="0">
                <a:latin typeface="Arial"/>
                <a:cs typeface="Arial"/>
              </a:rPr>
              <a:t>cost </a:t>
            </a:r>
            <a:r>
              <a:rPr sz="3200" spc="-5" dirty="0">
                <a:latin typeface="Arial"/>
                <a:cs typeface="Arial"/>
              </a:rPr>
              <a:t>of doing things this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way?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441450">
              <a:lnSpc>
                <a:spcPct val="100000"/>
              </a:lnSpc>
            </a:pPr>
            <a:r>
              <a:rPr spc="-5" dirty="0"/>
              <a:t>Floating Point:</a:t>
            </a:r>
            <a:r>
              <a:rPr spc="-70" dirty="0"/>
              <a:t> </a:t>
            </a:r>
            <a:r>
              <a:rPr spc="-5" dirty="0"/>
              <a:t>Rounding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70840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553720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1731009"/>
            <a:ext cx="8338820" cy="540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Round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up:</a:t>
            </a:r>
            <a:endParaRPr sz="3200">
              <a:latin typeface="Arial"/>
              <a:cs typeface="Arial"/>
            </a:endParaRPr>
          </a:p>
          <a:p>
            <a:pPr marL="120650">
              <a:lnSpc>
                <a:spcPct val="100000"/>
              </a:lnSpc>
              <a:spcBef>
                <a:spcPts val="1170"/>
              </a:spcBef>
              <a:tabLst>
                <a:tab pos="443865" algn="l"/>
                <a:tab pos="1233170" algn="l"/>
                <a:tab pos="4441825" algn="l"/>
              </a:tabLst>
            </a:pPr>
            <a:r>
              <a:rPr sz="3600" baseline="9259" dirty="0">
                <a:latin typeface="Calibri"/>
                <a:cs typeface="Calibri"/>
              </a:rPr>
              <a:t>–	</a:t>
            </a:r>
            <a:r>
              <a:rPr sz="3200" spc="-5" dirty="0">
                <a:latin typeface="Arial"/>
                <a:cs typeface="Arial"/>
              </a:rPr>
              <a:t>71:	</a:t>
            </a:r>
            <a:r>
              <a:rPr sz="3200" dirty="0">
                <a:solidFill>
                  <a:srgbClr val="FF3333"/>
                </a:solidFill>
                <a:latin typeface="Arial"/>
                <a:cs typeface="Arial"/>
              </a:rPr>
              <a:t>0 </a:t>
            </a:r>
            <a:r>
              <a:rPr sz="3200" spc="-65" dirty="0">
                <a:solidFill>
                  <a:srgbClr val="0000FF"/>
                </a:solidFill>
                <a:latin typeface="Arial"/>
                <a:cs typeface="Arial"/>
              </a:rPr>
              <a:t>1101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9900"/>
                </a:solidFill>
                <a:latin typeface="Arial"/>
                <a:cs typeface="Arial"/>
              </a:rPr>
              <a:t>0001</a:t>
            </a:r>
            <a:r>
              <a:rPr sz="3200" spc="-1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3200" spc="-70" dirty="0">
                <a:solidFill>
                  <a:srgbClr val="009900"/>
                </a:solidFill>
                <a:latin typeface="Arial"/>
                <a:cs typeface="Arial"/>
              </a:rPr>
              <a:t>[11]	</a:t>
            </a:r>
            <a:r>
              <a:rPr sz="3200" spc="-5" dirty="0">
                <a:latin typeface="Arial"/>
                <a:cs typeface="Arial"/>
              </a:rPr>
              <a:t>=&gt; </a:t>
            </a:r>
            <a:r>
              <a:rPr sz="3200" dirty="0">
                <a:latin typeface="Arial"/>
                <a:cs typeface="Arial"/>
              </a:rPr>
              <a:t>0 </a:t>
            </a:r>
            <a:r>
              <a:rPr sz="3200" spc="-65" dirty="0">
                <a:latin typeface="Arial"/>
                <a:cs typeface="Arial"/>
              </a:rPr>
              <a:t>1101 </a:t>
            </a:r>
            <a:r>
              <a:rPr sz="3200" spc="-5" dirty="0">
                <a:latin typeface="Arial"/>
                <a:cs typeface="Arial"/>
              </a:rPr>
              <a:t>0010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72</a:t>
            </a:r>
            <a:endParaRPr sz="3200">
              <a:latin typeface="Arial"/>
              <a:cs typeface="Arial"/>
            </a:endParaRPr>
          </a:p>
          <a:p>
            <a:pPr marL="120650">
              <a:lnSpc>
                <a:spcPct val="100000"/>
              </a:lnSpc>
              <a:spcBef>
                <a:spcPts val="880"/>
              </a:spcBef>
              <a:tabLst>
                <a:tab pos="443865" algn="l"/>
                <a:tab pos="4464685" algn="l"/>
              </a:tabLst>
            </a:pPr>
            <a:r>
              <a:rPr sz="3600" baseline="9259" dirty="0">
                <a:latin typeface="Calibri"/>
                <a:cs typeface="Calibri"/>
              </a:rPr>
              <a:t>–	</a:t>
            </a:r>
            <a:r>
              <a:rPr sz="3200" spc="-5" dirty="0">
                <a:latin typeface="Arial"/>
                <a:cs typeface="Arial"/>
              </a:rPr>
              <a:t>-71: </a:t>
            </a:r>
            <a:r>
              <a:rPr sz="3200" dirty="0">
                <a:solidFill>
                  <a:srgbClr val="FF3333"/>
                </a:solidFill>
                <a:latin typeface="Arial"/>
                <a:cs typeface="Arial"/>
              </a:rPr>
              <a:t>1 </a:t>
            </a:r>
            <a:r>
              <a:rPr sz="3200" spc="-65" dirty="0">
                <a:solidFill>
                  <a:srgbClr val="0000FF"/>
                </a:solidFill>
                <a:latin typeface="Arial"/>
                <a:cs typeface="Arial"/>
              </a:rPr>
              <a:t>1101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9900"/>
                </a:solidFill>
                <a:latin typeface="Arial"/>
                <a:cs typeface="Arial"/>
              </a:rPr>
              <a:t>0001</a:t>
            </a:r>
            <a:r>
              <a:rPr sz="3200" spc="-1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3200" spc="-65" dirty="0">
                <a:solidFill>
                  <a:srgbClr val="009900"/>
                </a:solidFill>
                <a:latin typeface="Arial"/>
                <a:cs typeface="Arial"/>
              </a:rPr>
              <a:t>[11]	</a:t>
            </a:r>
            <a:r>
              <a:rPr sz="3200" dirty="0">
                <a:latin typeface="Arial"/>
                <a:cs typeface="Arial"/>
              </a:rPr>
              <a:t>=&gt; 1 </a:t>
            </a:r>
            <a:r>
              <a:rPr sz="3200" spc="-65" dirty="0">
                <a:latin typeface="Arial"/>
                <a:cs typeface="Arial"/>
              </a:rPr>
              <a:t>1101 </a:t>
            </a:r>
            <a:r>
              <a:rPr sz="3200" spc="-5" dirty="0">
                <a:latin typeface="Arial"/>
                <a:cs typeface="Arial"/>
              </a:rPr>
              <a:t>0001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-68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spc="-5" dirty="0">
                <a:latin typeface="Arial"/>
                <a:cs typeface="Arial"/>
              </a:rPr>
              <a:t>Round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down:</a:t>
            </a:r>
            <a:endParaRPr sz="3200">
              <a:latin typeface="Arial"/>
              <a:cs typeface="Arial"/>
            </a:endParaRPr>
          </a:p>
          <a:p>
            <a:pPr marL="120650">
              <a:lnSpc>
                <a:spcPct val="100000"/>
              </a:lnSpc>
              <a:spcBef>
                <a:spcPts val="1170"/>
              </a:spcBef>
              <a:tabLst>
                <a:tab pos="443865" algn="l"/>
                <a:tab pos="1233170" algn="l"/>
                <a:tab pos="4441825" algn="l"/>
              </a:tabLst>
            </a:pPr>
            <a:r>
              <a:rPr sz="3600" baseline="9259" dirty="0">
                <a:latin typeface="Calibri"/>
                <a:cs typeface="Calibri"/>
              </a:rPr>
              <a:t>–	</a:t>
            </a:r>
            <a:r>
              <a:rPr sz="3200" spc="-5" dirty="0">
                <a:latin typeface="Arial"/>
                <a:cs typeface="Arial"/>
              </a:rPr>
              <a:t>71:	</a:t>
            </a:r>
            <a:r>
              <a:rPr sz="3200" dirty="0">
                <a:solidFill>
                  <a:srgbClr val="FF3333"/>
                </a:solidFill>
                <a:latin typeface="Arial"/>
                <a:cs typeface="Arial"/>
              </a:rPr>
              <a:t>0 </a:t>
            </a:r>
            <a:r>
              <a:rPr sz="3200" spc="-65" dirty="0">
                <a:solidFill>
                  <a:srgbClr val="0000FF"/>
                </a:solidFill>
                <a:latin typeface="Arial"/>
                <a:cs typeface="Arial"/>
              </a:rPr>
              <a:t>1101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9900"/>
                </a:solidFill>
                <a:latin typeface="Arial"/>
                <a:cs typeface="Arial"/>
              </a:rPr>
              <a:t>0001</a:t>
            </a:r>
            <a:r>
              <a:rPr sz="3200" spc="-1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3200" spc="-70" dirty="0">
                <a:solidFill>
                  <a:srgbClr val="009900"/>
                </a:solidFill>
                <a:latin typeface="Arial"/>
                <a:cs typeface="Arial"/>
              </a:rPr>
              <a:t>[11]	</a:t>
            </a:r>
            <a:r>
              <a:rPr sz="3200" spc="-5" dirty="0">
                <a:latin typeface="Arial"/>
                <a:cs typeface="Arial"/>
              </a:rPr>
              <a:t>=&gt; </a:t>
            </a:r>
            <a:r>
              <a:rPr sz="3200" dirty="0">
                <a:latin typeface="Arial"/>
                <a:cs typeface="Arial"/>
              </a:rPr>
              <a:t>0 </a:t>
            </a:r>
            <a:r>
              <a:rPr sz="3200" spc="-65" dirty="0">
                <a:latin typeface="Arial"/>
                <a:cs typeface="Arial"/>
              </a:rPr>
              <a:t>1101 </a:t>
            </a:r>
            <a:r>
              <a:rPr sz="3200" spc="-5" dirty="0">
                <a:latin typeface="Arial"/>
                <a:cs typeface="Arial"/>
              </a:rPr>
              <a:t>0001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68</a:t>
            </a:r>
            <a:endParaRPr sz="3200">
              <a:latin typeface="Arial"/>
              <a:cs typeface="Arial"/>
            </a:endParaRPr>
          </a:p>
          <a:p>
            <a:pPr marL="120650">
              <a:lnSpc>
                <a:spcPct val="100000"/>
              </a:lnSpc>
              <a:spcBef>
                <a:spcPts val="880"/>
              </a:spcBef>
              <a:tabLst>
                <a:tab pos="443865" algn="l"/>
                <a:tab pos="4464685" algn="l"/>
              </a:tabLst>
            </a:pPr>
            <a:r>
              <a:rPr sz="3600" baseline="9259" dirty="0">
                <a:latin typeface="Calibri"/>
                <a:cs typeface="Calibri"/>
              </a:rPr>
              <a:t>–	</a:t>
            </a:r>
            <a:r>
              <a:rPr sz="3200" spc="-5" dirty="0">
                <a:latin typeface="Arial"/>
                <a:cs typeface="Arial"/>
              </a:rPr>
              <a:t>-71: </a:t>
            </a:r>
            <a:r>
              <a:rPr sz="3200" dirty="0">
                <a:solidFill>
                  <a:srgbClr val="FF3333"/>
                </a:solidFill>
                <a:latin typeface="Arial"/>
                <a:cs typeface="Arial"/>
              </a:rPr>
              <a:t>1 </a:t>
            </a:r>
            <a:r>
              <a:rPr sz="3200" spc="-65" dirty="0">
                <a:solidFill>
                  <a:srgbClr val="0000FF"/>
                </a:solidFill>
                <a:latin typeface="Arial"/>
                <a:cs typeface="Arial"/>
              </a:rPr>
              <a:t>1101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9900"/>
                </a:solidFill>
                <a:latin typeface="Arial"/>
                <a:cs typeface="Arial"/>
              </a:rPr>
              <a:t>0001</a:t>
            </a:r>
            <a:r>
              <a:rPr sz="3200" spc="-1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3200" spc="-65" dirty="0">
                <a:solidFill>
                  <a:srgbClr val="009900"/>
                </a:solidFill>
                <a:latin typeface="Arial"/>
                <a:cs typeface="Arial"/>
              </a:rPr>
              <a:t>[11]	</a:t>
            </a:r>
            <a:r>
              <a:rPr sz="3200" dirty="0">
                <a:latin typeface="Arial"/>
                <a:cs typeface="Arial"/>
              </a:rPr>
              <a:t>=&gt; 1 </a:t>
            </a:r>
            <a:r>
              <a:rPr sz="3200" spc="-65" dirty="0">
                <a:latin typeface="Arial"/>
                <a:cs typeface="Arial"/>
              </a:rPr>
              <a:t>1101 </a:t>
            </a:r>
            <a:r>
              <a:rPr sz="3200" spc="-5" dirty="0">
                <a:latin typeface="Arial"/>
                <a:cs typeface="Arial"/>
              </a:rPr>
              <a:t>0010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-72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spc="-5" dirty="0">
                <a:latin typeface="Arial"/>
                <a:cs typeface="Arial"/>
              </a:rPr>
              <a:t>Round to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zero:</a:t>
            </a:r>
            <a:endParaRPr sz="3200">
              <a:latin typeface="Arial"/>
              <a:cs typeface="Arial"/>
            </a:endParaRPr>
          </a:p>
          <a:p>
            <a:pPr marL="120650">
              <a:lnSpc>
                <a:spcPct val="100000"/>
              </a:lnSpc>
              <a:spcBef>
                <a:spcPts val="1170"/>
              </a:spcBef>
              <a:tabLst>
                <a:tab pos="443865" algn="l"/>
                <a:tab pos="1233170" algn="l"/>
                <a:tab pos="4441825" algn="l"/>
              </a:tabLst>
            </a:pPr>
            <a:r>
              <a:rPr sz="3600" baseline="9259" dirty="0">
                <a:latin typeface="Calibri"/>
                <a:cs typeface="Calibri"/>
              </a:rPr>
              <a:t>–	</a:t>
            </a:r>
            <a:r>
              <a:rPr sz="3200" spc="-5" dirty="0">
                <a:latin typeface="Arial"/>
                <a:cs typeface="Arial"/>
              </a:rPr>
              <a:t>71:	</a:t>
            </a:r>
            <a:r>
              <a:rPr sz="3200" dirty="0">
                <a:solidFill>
                  <a:srgbClr val="FF3333"/>
                </a:solidFill>
                <a:latin typeface="Arial"/>
                <a:cs typeface="Arial"/>
              </a:rPr>
              <a:t>0 </a:t>
            </a:r>
            <a:r>
              <a:rPr sz="3200" spc="-65" dirty="0">
                <a:solidFill>
                  <a:srgbClr val="0000FF"/>
                </a:solidFill>
                <a:latin typeface="Arial"/>
                <a:cs typeface="Arial"/>
              </a:rPr>
              <a:t>1101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9900"/>
                </a:solidFill>
                <a:latin typeface="Arial"/>
                <a:cs typeface="Arial"/>
              </a:rPr>
              <a:t>0001</a:t>
            </a:r>
            <a:r>
              <a:rPr sz="3200" spc="-1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3200" spc="-70" dirty="0">
                <a:solidFill>
                  <a:srgbClr val="009900"/>
                </a:solidFill>
                <a:latin typeface="Arial"/>
                <a:cs typeface="Arial"/>
              </a:rPr>
              <a:t>[11]	</a:t>
            </a:r>
            <a:r>
              <a:rPr sz="3200" spc="-5" dirty="0">
                <a:latin typeface="Arial"/>
                <a:cs typeface="Arial"/>
              </a:rPr>
              <a:t>=&gt; </a:t>
            </a:r>
            <a:r>
              <a:rPr sz="3200" dirty="0">
                <a:latin typeface="Arial"/>
                <a:cs typeface="Arial"/>
              </a:rPr>
              <a:t>0 </a:t>
            </a:r>
            <a:r>
              <a:rPr sz="3200" spc="-65" dirty="0">
                <a:latin typeface="Arial"/>
                <a:cs typeface="Arial"/>
              </a:rPr>
              <a:t>1101 </a:t>
            </a:r>
            <a:r>
              <a:rPr sz="3200" spc="-5" dirty="0">
                <a:latin typeface="Arial"/>
                <a:cs typeface="Arial"/>
              </a:rPr>
              <a:t>0001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68</a:t>
            </a:r>
            <a:endParaRPr sz="3200">
              <a:latin typeface="Arial"/>
              <a:cs typeface="Arial"/>
            </a:endParaRPr>
          </a:p>
          <a:p>
            <a:pPr marL="120650">
              <a:lnSpc>
                <a:spcPct val="100000"/>
              </a:lnSpc>
              <a:spcBef>
                <a:spcPts val="880"/>
              </a:spcBef>
              <a:tabLst>
                <a:tab pos="443865" algn="l"/>
                <a:tab pos="4464685" algn="l"/>
              </a:tabLst>
            </a:pPr>
            <a:r>
              <a:rPr sz="3600" baseline="9259" dirty="0">
                <a:latin typeface="Calibri"/>
                <a:cs typeface="Calibri"/>
              </a:rPr>
              <a:t>–	</a:t>
            </a:r>
            <a:r>
              <a:rPr sz="3200" spc="-5" dirty="0">
                <a:latin typeface="Arial"/>
                <a:cs typeface="Arial"/>
              </a:rPr>
              <a:t>-71: </a:t>
            </a:r>
            <a:r>
              <a:rPr sz="3200" dirty="0">
                <a:solidFill>
                  <a:srgbClr val="FF3333"/>
                </a:solidFill>
                <a:latin typeface="Arial"/>
                <a:cs typeface="Arial"/>
              </a:rPr>
              <a:t>1 </a:t>
            </a:r>
            <a:r>
              <a:rPr sz="3200" spc="-65" dirty="0">
                <a:solidFill>
                  <a:srgbClr val="0000FF"/>
                </a:solidFill>
                <a:latin typeface="Arial"/>
                <a:cs typeface="Arial"/>
              </a:rPr>
              <a:t>1101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9900"/>
                </a:solidFill>
                <a:latin typeface="Arial"/>
                <a:cs typeface="Arial"/>
              </a:rPr>
              <a:t>0001</a:t>
            </a:r>
            <a:r>
              <a:rPr sz="3200" spc="-1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3200" spc="-65" dirty="0">
                <a:solidFill>
                  <a:srgbClr val="009900"/>
                </a:solidFill>
                <a:latin typeface="Arial"/>
                <a:cs typeface="Arial"/>
              </a:rPr>
              <a:t>[11]	</a:t>
            </a:r>
            <a:r>
              <a:rPr sz="3200" dirty="0">
                <a:latin typeface="Arial"/>
                <a:cs typeface="Arial"/>
              </a:rPr>
              <a:t>=&gt; 1 </a:t>
            </a:r>
            <a:r>
              <a:rPr sz="3200" spc="-65" dirty="0">
                <a:latin typeface="Arial"/>
                <a:cs typeface="Arial"/>
              </a:rPr>
              <a:t>1101 </a:t>
            </a:r>
            <a:r>
              <a:rPr sz="3200" spc="-5" dirty="0">
                <a:latin typeface="Arial"/>
                <a:cs typeface="Arial"/>
              </a:rPr>
              <a:t>0001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-68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441450">
              <a:lnSpc>
                <a:spcPct val="100000"/>
              </a:lnSpc>
            </a:pPr>
            <a:r>
              <a:rPr spc="-5" dirty="0"/>
              <a:t>Floating Point:</a:t>
            </a:r>
            <a:r>
              <a:rPr spc="-70" dirty="0"/>
              <a:t> </a:t>
            </a:r>
            <a:r>
              <a:rPr spc="-5" dirty="0"/>
              <a:t>Rounding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547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429509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732279"/>
            <a:ext cx="3340735" cy="101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Round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even: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705485" algn="l"/>
              </a:tabLst>
            </a:pPr>
            <a:r>
              <a:rPr sz="2800" spc="-5" dirty="0">
                <a:latin typeface="Arial"/>
                <a:cs typeface="Arial"/>
              </a:rPr>
              <a:t>71:	</a:t>
            </a:r>
            <a:r>
              <a:rPr sz="2800" dirty="0">
                <a:solidFill>
                  <a:srgbClr val="FF3333"/>
                </a:solidFill>
                <a:latin typeface="Arial"/>
                <a:cs typeface="Arial"/>
              </a:rPr>
              <a:t>0 </a:t>
            </a:r>
            <a:r>
              <a:rPr sz="2800" spc="-55" dirty="0">
                <a:solidFill>
                  <a:srgbClr val="0000FF"/>
                </a:solidFill>
                <a:latin typeface="Arial"/>
                <a:cs typeface="Arial"/>
              </a:rPr>
              <a:t>1101 </a:t>
            </a:r>
            <a:r>
              <a:rPr sz="2800" spc="-5" dirty="0">
                <a:solidFill>
                  <a:srgbClr val="009900"/>
                </a:solidFill>
                <a:latin typeface="Arial"/>
                <a:cs typeface="Arial"/>
              </a:rPr>
              <a:t>0001</a:t>
            </a:r>
            <a:r>
              <a:rPr sz="280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009900"/>
                </a:solidFill>
                <a:latin typeface="Arial"/>
                <a:cs typeface="Arial"/>
              </a:rPr>
              <a:t>[11]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2928620"/>
            <a:ext cx="14922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3845559"/>
            <a:ext cx="14922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4394200"/>
            <a:ext cx="14922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4942840"/>
            <a:ext cx="14922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5089" y="2921000"/>
            <a:ext cx="7226300" cy="238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00"/>
              </a:lnSpc>
            </a:pPr>
            <a:r>
              <a:rPr sz="2600" dirty="0">
                <a:latin typeface="Arial"/>
                <a:cs typeface="Arial"/>
              </a:rPr>
              <a:t>The actual value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71. The closest </a:t>
            </a:r>
            <a:r>
              <a:rPr sz="2600" spc="-5" dirty="0">
                <a:latin typeface="Arial"/>
                <a:cs typeface="Arial"/>
              </a:rPr>
              <a:t>representable  </a:t>
            </a:r>
            <a:r>
              <a:rPr sz="2600" dirty="0">
                <a:latin typeface="Arial"/>
                <a:cs typeface="Arial"/>
              </a:rPr>
              <a:t>values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are: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600" dirty="0">
                <a:solidFill>
                  <a:srgbClr val="FF3333"/>
                </a:solidFill>
                <a:latin typeface="Arial"/>
                <a:cs typeface="Arial"/>
              </a:rPr>
              <a:t>0 </a:t>
            </a:r>
            <a:r>
              <a:rPr sz="2600" spc="-45" dirty="0">
                <a:solidFill>
                  <a:srgbClr val="0000FF"/>
                </a:solidFill>
                <a:latin typeface="Arial"/>
                <a:cs typeface="Arial"/>
              </a:rPr>
              <a:t>1101 </a:t>
            </a:r>
            <a:r>
              <a:rPr sz="2600" dirty="0">
                <a:solidFill>
                  <a:srgbClr val="009900"/>
                </a:solidFill>
                <a:latin typeface="Arial"/>
                <a:cs typeface="Arial"/>
              </a:rPr>
              <a:t>0001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68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600" dirty="0">
                <a:solidFill>
                  <a:srgbClr val="FF3333"/>
                </a:solidFill>
                <a:latin typeface="Arial"/>
                <a:cs typeface="Arial"/>
              </a:rPr>
              <a:t>0 </a:t>
            </a:r>
            <a:r>
              <a:rPr sz="2600" spc="-45" dirty="0">
                <a:solidFill>
                  <a:srgbClr val="0000FF"/>
                </a:solidFill>
                <a:latin typeface="Arial"/>
                <a:cs typeface="Arial"/>
              </a:rPr>
              <a:t>1101 </a:t>
            </a:r>
            <a:r>
              <a:rPr sz="2600" dirty="0">
                <a:solidFill>
                  <a:srgbClr val="009900"/>
                </a:solidFill>
                <a:latin typeface="Arial"/>
                <a:cs typeface="Arial"/>
              </a:rPr>
              <a:t>0010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72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600" dirty="0">
                <a:latin typeface="Arial"/>
                <a:cs typeface="Arial"/>
              </a:rPr>
              <a:t>Thus, round </a:t>
            </a:r>
            <a:r>
              <a:rPr sz="2600" spc="-5" dirty="0">
                <a:latin typeface="Arial"/>
                <a:cs typeface="Arial"/>
              </a:rPr>
              <a:t>to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72.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440" y="5567679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3289" y="5484114"/>
            <a:ext cx="8190865" cy="158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10"/>
              </a:lnSpc>
            </a:pPr>
            <a:r>
              <a:rPr sz="2800" spc="-5" dirty="0">
                <a:latin typeface="Arial"/>
                <a:cs typeface="Arial"/>
              </a:rPr>
              <a:t>This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an example of round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closest. </a:t>
            </a:r>
            <a:r>
              <a:rPr sz="2800" spc="-10" dirty="0">
                <a:latin typeface="Arial"/>
                <a:cs typeface="Arial"/>
              </a:rPr>
              <a:t>How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we  </a:t>
            </a:r>
            <a:r>
              <a:rPr sz="2800" dirty="0">
                <a:latin typeface="Arial"/>
                <a:cs typeface="Arial"/>
              </a:rPr>
              <a:t>change this </a:t>
            </a:r>
            <a:r>
              <a:rPr sz="2800" spc="-5" dirty="0">
                <a:latin typeface="Arial"/>
                <a:cs typeface="Arial"/>
              </a:rPr>
              <a:t>example </a:t>
            </a:r>
            <a:r>
              <a:rPr sz="2800" dirty="0">
                <a:latin typeface="Arial"/>
                <a:cs typeface="Arial"/>
              </a:rPr>
              <a:t>so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dirty="0">
                <a:latin typeface="Arial"/>
                <a:cs typeface="Arial"/>
              </a:rPr>
              <a:t>it </a:t>
            </a:r>
            <a:r>
              <a:rPr sz="2800" spc="-5" dirty="0">
                <a:latin typeface="Arial"/>
                <a:cs typeface="Arial"/>
              </a:rPr>
              <a:t>will have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follow the  round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even convention </a:t>
            </a:r>
            <a:r>
              <a:rPr sz="2800" dirty="0">
                <a:latin typeface="Arial"/>
                <a:cs typeface="Arial"/>
              </a:rPr>
              <a:t>(ie </a:t>
            </a:r>
            <a:r>
              <a:rPr sz="2800" spc="-5" dirty="0">
                <a:latin typeface="Arial"/>
                <a:cs typeface="Arial"/>
              </a:rPr>
              <a:t>equidistant </a:t>
            </a:r>
            <a:r>
              <a:rPr sz="2800" dirty="0">
                <a:latin typeface="Arial"/>
                <a:cs typeface="Arial"/>
              </a:rPr>
              <a:t>from </a:t>
            </a:r>
            <a:r>
              <a:rPr sz="2800" spc="-5" dirty="0">
                <a:latin typeface="Arial"/>
                <a:cs typeface="Arial"/>
              </a:rPr>
              <a:t>the  nearest representable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values)?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441450">
              <a:lnSpc>
                <a:spcPct val="100000"/>
              </a:lnSpc>
            </a:pPr>
            <a:r>
              <a:rPr spc="-5" dirty="0"/>
              <a:t>Floating Point:</a:t>
            </a:r>
            <a:r>
              <a:rPr spc="-70" dirty="0"/>
              <a:t> </a:t>
            </a:r>
            <a:r>
              <a:rPr spc="-5" dirty="0"/>
              <a:t>Rounding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5031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731009"/>
            <a:ext cx="3602354" cy="1132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Round to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even: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801370" algn="l"/>
              </a:tabLst>
            </a:pPr>
            <a:r>
              <a:rPr sz="3200" spc="-5" dirty="0">
                <a:latin typeface="Arial"/>
                <a:cs typeface="Arial"/>
              </a:rPr>
              <a:t>66:	</a:t>
            </a:r>
            <a:r>
              <a:rPr sz="3200" dirty="0">
                <a:solidFill>
                  <a:srgbClr val="FF3333"/>
                </a:solidFill>
                <a:latin typeface="Arial"/>
                <a:cs typeface="Arial"/>
              </a:rPr>
              <a:t>0 </a:t>
            </a:r>
            <a:r>
              <a:rPr sz="3200" spc="-65" dirty="0">
                <a:solidFill>
                  <a:srgbClr val="0000FF"/>
                </a:solidFill>
                <a:latin typeface="Arial"/>
                <a:cs typeface="Arial"/>
              </a:rPr>
              <a:t>1101 </a:t>
            </a:r>
            <a:r>
              <a:rPr sz="3200" spc="-5" dirty="0">
                <a:solidFill>
                  <a:srgbClr val="009900"/>
                </a:solidFill>
                <a:latin typeface="Arial"/>
                <a:cs typeface="Arial"/>
              </a:rPr>
              <a:t>0000</a:t>
            </a:r>
            <a:r>
              <a:rPr sz="3200" spc="-6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9900"/>
                </a:solidFill>
                <a:latin typeface="Arial"/>
                <a:cs typeface="Arial"/>
              </a:rPr>
              <a:t>[1]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305054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3985259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4523740"/>
            <a:ext cx="158750" cy="885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12164" rIns="0" bIns="0" rtlCol="0">
            <a:spAutoFit/>
          </a:bodyPr>
          <a:lstStyle/>
          <a:p>
            <a:pPr marL="826135" marR="49530">
              <a:lnSpc>
                <a:spcPts val="3110"/>
              </a:lnSpc>
            </a:pPr>
            <a:r>
              <a:rPr sz="2800" spc="-5" dirty="0"/>
              <a:t>The actual value is 66. The closest representable  values</a:t>
            </a:r>
            <a:r>
              <a:rPr sz="2800" spc="-65" dirty="0"/>
              <a:t> </a:t>
            </a:r>
            <a:r>
              <a:rPr sz="2800" spc="-5" dirty="0"/>
              <a:t>are:</a:t>
            </a:r>
            <a:endParaRPr sz="2800"/>
          </a:p>
          <a:p>
            <a:pPr marL="826135">
              <a:lnSpc>
                <a:spcPct val="100000"/>
              </a:lnSpc>
              <a:spcBef>
                <a:spcPts val="815"/>
              </a:spcBef>
            </a:pPr>
            <a:r>
              <a:rPr sz="2800" dirty="0">
                <a:solidFill>
                  <a:srgbClr val="FF3333"/>
                </a:solidFill>
              </a:rPr>
              <a:t>0 </a:t>
            </a:r>
            <a:r>
              <a:rPr sz="2800" spc="-55" dirty="0">
                <a:solidFill>
                  <a:srgbClr val="0000FF"/>
                </a:solidFill>
              </a:rPr>
              <a:t>1101 </a:t>
            </a:r>
            <a:r>
              <a:rPr sz="2800" spc="-5" dirty="0">
                <a:solidFill>
                  <a:srgbClr val="009900"/>
                </a:solidFill>
              </a:rPr>
              <a:t>0001 </a:t>
            </a:r>
            <a:r>
              <a:rPr sz="2800" dirty="0"/>
              <a:t>=</a:t>
            </a:r>
            <a:r>
              <a:rPr sz="2800" spc="-5" dirty="0"/>
              <a:t> 68</a:t>
            </a:r>
            <a:endParaRPr sz="2800"/>
          </a:p>
          <a:p>
            <a:pPr marL="826135">
              <a:lnSpc>
                <a:spcPct val="100000"/>
              </a:lnSpc>
              <a:spcBef>
                <a:spcPts val="890"/>
              </a:spcBef>
            </a:pPr>
            <a:r>
              <a:rPr sz="2800" dirty="0">
                <a:solidFill>
                  <a:srgbClr val="FF3333"/>
                </a:solidFill>
              </a:rPr>
              <a:t>0 </a:t>
            </a:r>
            <a:r>
              <a:rPr sz="2800" spc="-55" dirty="0">
                <a:solidFill>
                  <a:srgbClr val="0000FF"/>
                </a:solidFill>
              </a:rPr>
              <a:t>1101 </a:t>
            </a:r>
            <a:r>
              <a:rPr sz="2800" spc="-5" dirty="0">
                <a:solidFill>
                  <a:srgbClr val="009900"/>
                </a:solidFill>
              </a:rPr>
              <a:t>0000 </a:t>
            </a:r>
            <a:r>
              <a:rPr sz="2800" dirty="0"/>
              <a:t>=</a:t>
            </a:r>
            <a:r>
              <a:rPr sz="2800" spc="-5" dirty="0"/>
              <a:t> 64</a:t>
            </a:r>
            <a:endParaRPr sz="2800"/>
          </a:p>
          <a:p>
            <a:pPr marL="826135" marR="5080">
              <a:lnSpc>
                <a:spcPts val="3110"/>
              </a:lnSpc>
              <a:spcBef>
                <a:spcPts val="1190"/>
              </a:spcBef>
            </a:pPr>
            <a:r>
              <a:rPr sz="2800" spc="-5" dirty="0"/>
              <a:t>Since there is </a:t>
            </a:r>
            <a:r>
              <a:rPr sz="2800" dirty="0"/>
              <a:t>a tie, </a:t>
            </a:r>
            <a:r>
              <a:rPr sz="2800" spc="-10" dirty="0"/>
              <a:t>we </a:t>
            </a:r>
            <a:r>
              <a:rPr sz="2800" spc="-5" dirty="0"/>
              <a:t>round </a:t>
            </a:r>
            <a:r>
              <a:rPr sz="2800" dirty="0"/>
              <a:t>to </a:t>
            </a:r>
            <a:r>
              <a:rPr sz="2800" spc="-5" dirty="0"/>
              <a:t>the value whose  </a:t>
            </a:r>
            <a:r>
              <a:rPr sz="2800" dirty="0"/>
              <a:t>least </a:t>
            </a:r>
            <a:r>
              <a:rPr sz="2800" spc="-5" dirty="0"/>
              <a:t>significant bit </a:t>
            </a:r>
            <a:r>
              <a:rPr sz="2800" dirty="0"/>
              <a:t>is </a:t>
            </a:r>
            <a:r>
              <a:rPr sz="2800" spc="-5" dirty="0"/>
              <a:t>0. </a:t>
            </a:r>
            <a:r>
              <a:rPr sz="2800" dirty="0"/>
              <a:t>In this </a:t>
            </a:r>
            <a:r>
              <a:rPr sz="2800" spc="-5" dirty="0"/>
              <a:t>instance, we round  down </a:t>
            </a:r>
            <a:r>
              <a:rPr sz="2800" dirty="0"/>
              <a:t>to</a:t>
            </a:r>
            <a:r>
              <a:rPr sz="2800" spc="-90" dirty="0"/>
              <a:t> </a:t>
            </a:r>
            <a:r>
              <a:rPr sz="2800" spc="-5" dirty="0"/>
              <a:t>64.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599440" y="648589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3289" y="6385305"/>
            <a:ext cx="8479155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Round to even </a:t>
            </a:r>
            <a:r>
              <a:rPr sz="3200" spc="-10" dirty="0">
                <a:latin typeface="Arial"/>
                <a:cs typeface="Arial"/>
              </a:rPr>
              <a:t>tends </a:t>
            </a:r>
            <a:r>
              <a:rPr sz="3200" spc="-5" dirty="0">
                <a:latin typeface="Arial"/>
                <a:cs typeface="Arial"/>
              </a:rPr>
              <a:t>to be the </a:t>
            </a:r>
            <a:r>
              <a:rPr sz="3200" spc="-10" dirty="0">
                <a:latin typeface="Arial"/>
                <a:cs typeface="Arial"/>
              </a:rPr>
              <a:t>default rounding  </a:t>
            </a:r>
            <a:r>
              <a:rPr sz="3200" dirty="0">
                <a:latin typeface="Arial"/>
                <a:cs typeface="Arial"/>
              </a:rPr>
              <a:t>system.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521970">
              <a:lnSpc>
                <a:spcPct val="100000"/>
              </a:lnSpc>
            </a:pPr>
            <a:r>
              <a:rPr spc="-5" dirty="0"/>
              <a:t>Floating Point: Adding </a:t>
            </a:r>
            <a:r>
              <a:rPr dirty="0"/>
              <a:t>two</a:t>
            </a:r>
            <a:r>
              <a:rPr spc="-270" dirty="0"/>
              <a:t> </a:t>
            </a:r>
            <a:r>
              <a:rPr spc="-5" dirty="0"/>
              <a:t>floats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547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430779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00482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580129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4335">
              <a:lnSpc>
                <a:spcPct val="100000"/>
              </a:lnSpc>
            </a:pPr>
            <a:r>
              <a:rPr sz="2800" dirty="0">
                <a:solidFill>
                  <a:srgbClr val="FF0000"/>
                </a:solidFill>
              </a:rPr>
              <a:t>0 </a:t>
            </a:r>
            <a:r>
              <a:rPr sz="2800" spc="-5" dirty="0">
                <a:solidFill>
                  <a:srgbClr val="0000FF"/>
                </a:solidFill>
              </a:rPr>
              <a:t>000</a:t>
            </a:r>
            <a:r>
              <a:rPr sz="2800" spc="-85" dirty="0">
                <a:solidFill>
                  <a:srgbClr val="0000FF"/>
                </a:solidFill>
              </a:rPr>
              <a:t> </a:t>
            </a:r>
            <a:r>
              <a:rPr sz="2800" spc="-5" dirty="0">
                <a:solidFill>
                  <a:srgbClr val="009900"/>
                </a:solidFill>
              </a:rPr>
              <a:t>0000</a:t>
            </a:r>
            <a:endParaRPr sz="2800"/>
          </a:p>
          <a:p>
            <a:pPr marL="394335">
              <a:lnSpc>
                <a:spcPct val="100000"/>
              </a:lnSpc>
              <a:spcBef>
                <a:spcPts val="1170"/>
              </a:spcBef>
            </a:pPr>
            <a:r>
              <a:rPr sz="2800" spc="-5" dirty="0"/>
              <a:t>V1 </a:t>
            </a:r>
            <a:r>
              <a:rPr sz="2800" dirty="0"/>
              <a:t>= 0 </a:t>
            </a:r>
            <a:r>
              <a:rPr sz="2800" spc="-5" dirty="0"/>
              <a:t>101 </a:t>
            </a:r>
            <a:r>
              <a:rPr sz="2800" spc="-55" dirty="0"/>
              <a:t>1011 </a:t>
            </a:r>
            <a:r>
              <a:rPr sz="2800" dirty="0"/>
              <a:t>=</a:t>
            </a:r>
            <a:r>
              <a:rPr sz="2800" spc="-25" dirty="0"/>
              <a:t> </a:t>
            </a:r>
            <a:r>
              <a:rPr sz="2800" spc="-5" dirty="0"/>
              <a:t>6.75</a:t>
            </a:r>
            <a:endParaRPr sz="2800"/>
          </a:p>
          <a:p>
            <a:pPr marL="394335">
              <a:lnSpc>
                <a:spcPct val="100000"/>
              </a:lnSpc>
              <a:spcBef>
                <a:spcPts val="1160"/>
              </a:spcBef>
            </a:pPr>
            <a:r>
              <a:rPr sz="2800" spc="-5" dirty="0"/>
              <a:t>V2 </a:t>
            </a:r>
            <a:r>
              <a:rPr sz="2800" dirty="0"/>
              <a:t>= 0 </a:t>
            </a:r>
            <a:r>
              <a:rPr sz="2800" spc="-5" dirty="0"/>
              <a:t>010 0100 </a:t>
            </a:r>
            <a:r>
              <a:rPr sz="2800" dirty="0"/>
              <a:t>=</a:t>
            </a:r>
            <a:r>
              <a:rPr sz="2800" spc="-65" dirty="0"/>
              <a:t> </a:t>
            </a:r>
            <a:r>
              <a:rPr sz="2800" spc="-10" dirty="0"/>
              <a:t>.625</a:t>
            </a:r>
            <a:endParaRPr sz="2800"/>
          </a:p>
          <a:p>
            <a:pPr marL="394335">
              <a:lnSpc>
                <a:spcPct val="100000"/>
              </a:lnSpc>
              <a:spcBef>
                <a:spcPts val="1170"/>
              </a:spcBef>
            </a:pPr>
            <a:r>
              <a:rPr sz="2800" spc="-5" dirty="0"/>
              <a:t>Convert </a:t>
            </a:r>
            <a:r>
              <a:rPr sz="2800" dirty="0"/>
              <a:t>to </a:t>
            </a:r>
            <a:r>
              <a:rPr sz="2800" spc="-5" dirty="0"/>
              <a:t>scientific</a:t>
            </a:r>
            <a:r>
              <a:rPr sz="2800" spc="-20" dirty="0"/>
              <a:t> </a:t>
            </a:r>
            <a:r>
              <a:rPr sz="2800" spc="-5" dirty="0"/>
              <a:t>notation: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1031239" y="4079240"/>
            <a:ext cx="158750" cy="885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5089" y="4032250"/>
            <a:ext cx="4210685" cy="974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V1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10" dirty="0">
                <a:latin typeface="Arial"/>
                <a:cs typeface="Arial"/>
              </a:rPr>
              <a:t>2</a:t>
            </a:r>
            <a:r>
              <a:rPr sz="2400" spc="15" baseline="32986" dirty="0">
                <a:latin typeface="Arial"/>
                <a:cs typeface="Arial"/>
              </a:rPr>
              <a:t>2  </a:t>
            </a:r>
            <a:r>
              <a:rPr sz="2800" dirty="0">
                <a:latin typeface="Arial"/>
                <a:cs typeface="Arial"/>
              </a:rPr>
              <a:t>* </a:t>
            </a:r>
            <a:r>
              <a:rPr sz="2800" spc="-5" dirty="0">
                <a:latin typeface="Arial"/>
                <a:cs typeface="Arial"/>
              </a:rPr>
              <a:t>(1 </a:t>
            </a:r>
            <a:r>
              <a:rPr sz="2800" dirty="0">
                <a:latin typeface="Arial"/>
                <a:cs typeface="Arial"/>
              </a:rPr>
              <a:t>+ </a:t>
            </a:r>
            <a:r>
              <a:rPr sz="2800" spc="5" dirty="0">
                <a:latin typeface="Arial"/>
                <a:cs typeface="Arial"/>
              </a:rPr>
              <a:t>2</a:t>
            </a:r>
            <a:r>
              <a:rPr sz="2400" spc="7" baseline="32986" dirty="0">
                <a:latin typeface="Arial"/>
                <a:cs typeface="Arial"/>
              </a:rPr>
              <a:t>-1</a:t>
            </a:r>
            <a:r>
              <a:rPr sz="2800" spc="5" dirty="0">
                <a:latin typeface="Arial"/>
                <a:cs typeface="Arial"/>
              </a:rPr>
              <a:t>+ 2</a:t>
            </a:r>
            <a:r>
              <a:rPr sz="2400" spc="7" baseline="32986" dirty="0">
                <a:latin typeface="Arial"/>
                <a:cs typeface="Arial"/>
              </a:rPr>
              <a:t>-3  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spc="-3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400" baseline="32986" dirty="0">
                <a:latin typeface="Arial"/>
                <a:cs typeface="Arial"/>
              </a:rPr>
              <a:t>-4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800" spc="-5" dirty="0">
                <a:latin typeface="Arial"/>
                <a:cs typeface="Arial"/>
              </a:rPr>
              <a:t>V2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10" dirty="0">
                <a:latin typeface="Arial"/>
                <a:cs typeface="Arial"/>
              </a:rPr>
              <a:t>2</a:t>
            </a:r>
            <a:r>
              <a:rPr sz="2400" spc="15" baseline="31250" dirty="0">
                <a:latin typeface="Arial"/>
                <a:cs typeface="Arial"/>
              </a:rPr>
              <a:t>-1 </a:t>
            </a:r>
            <a:r>
              <a:rPr sz="2800" dirty="0">
                <a:latin typeface="Arial"/>
                <a:cs typeface="Arial"/>
              </a:rPr>
              <a:t>* (1 +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2</a:t>
            </a:r>
            <a:r>
              <a:rPr sz="2400" spc="7" baseline="31250" dirty="0">
                <a:latin typeface="Arial"/>
                <a:cs typeface="Arial"/>
              </a:rPr>
              <a:t>-2</a:t>
            </a:r>
            <a:r>
              <a:rPr sz="2800" spc="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440" y="523240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3289" y="5109209"/>
            <a:ext cx="589724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Multiply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make the exponents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equal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1239" y="5731509"/>
            <a:ext cx="158750" cy="88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5089" y="5684520"/>
            <a:ext cx="6565265" cy="974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V2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10" dirty="0">
                <a:latin typeface="Arial"/>
                <a:cs typeface="Arial"/>
              </a:rPr>
              <a:t>2</a:t>
            </a:r>
            <a:r>
              <a:rPr sz="2400" spc="15" baseline="31250" dirty="0">
                <a:latin typeface="Arial"/>
                <a:cs typeface="Arial"/>
              </a:rPr>
              <a:t>-1 </a:t>
            </a:r>
            <a:r>
              <a:rPr sz="2800" dirty="0">
                <a:latin typeface="Arial"/>
                <a:cs typeface="Arial"/>
              </a:rPr>
              <a:t>* (1 + </a:t>
            </a:r>
            <a:r>
              <a:rPr sz="2800" spc="5" dirty="0">
                <a:latin typeface="Arial"/>
                <a:cs typeface="Arial"/>
              </a:rPr>
              <a:t>2</a:t>
            </a:r>
            <a:r>
              <a:rPr sz="2400" spc="7" baseline="31250" dirty="0">
                <a:latin typeface="Arial"/>
                <a:cs typeface="Arial"/>
              </a:rPr>
              <a:t>-2</a:t>
            </a:r>
            <a:r>
              <a:rPr sz="2800" spc="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= (2</a:t>
            </a:r>
            <a:r>
              <a:rPr sz="2400" baseline="31250" dirty="0">
                <a:latin typeface="Arial"/>
                <a:cs typeface="Arial"/>
              </a:rPr>
              <a:t>3  </a:t>
            </a:r>
            <a:r>
              <a:rPr sz="2800" dirty="0">
                <a:latin typeface="Arial"/>
                <a:cs typeface="Arial"/>
              </a:rPr>
              <a:t>/ 2</a:t>
            </a:r>
            <a:r>
              <a:rPr sz="2400" baseline="31250" dirty="0">
                <a:latin typeface="Arial"/>
                <a:cs typeface="Arial"/>
              </a:rPr>
              <a:t>3</a:t>
            </a:r>
            <a:r>
              <a:rPr sz="2800" dirty="0">
                <a:latin typeface="Arial"/>
                <a:cs typeface="Arial"/>
              </a:rPr>
              <a:t>) * </a:t>
            </a:r>
            <a:r>
              <a:rPr sz="2800" spc="5" dirty="0">
                <a:latin typeface="Arial"/>
                <a:cs typeface="Arial"/>
              </a:rPr>
              <a:t>2</a:t>
            </a:r>
            <a:r>
              <a:rPr sz="2400" spc="7" baseline="31250" dirty="0">
                <a:latin typeface="Arial"/>
                <a:cs typeface="Arial"/>
              </a:rPr>
              <a:t>-1 </a:t>
            </a:r>
            <a:r>
              <a:rPr sz="2800" dirty="0">
                <a:latin typeface="Arial"/>
                <a:cs typeface="Arial"/>
              </a:rPr>
              <a:t>* (1 +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2</a:t>
            </a:r>
            <a:r>
              <a:rPr sz="2400" spc="7" baseline="31250" dirty="0">
                <a:latin typeface="Arial"/>
                <a:cs typeface="Arial"/>
              </a:rPr>
              <a:t>-2</a:t>
            </a:r>
            <a:r>
              <a:rPr sz="2800" spc="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507365">
              <a:lnSpc>
                <a:spcPct val="100000"/>
              </a:lnSpc>
              <a:spcBef>
                <a:spcPts val="880"/>
              </a:spcBef>
            </a:pPr>
            <a:r>
              <a:rPr sz="2800" dirty="0">
                <a:latin typeface="Arial"/>
                <a:cs typeface="Arial"/>
              </a:rPr>
              <a:t>= </a:t>
            </a:r>
            <a:r>
              <a:rPr sz="2800" spc="5" dirty="0">
                <a:latin typeface="Arial"/>
                <a:cs typeface="Arial"/>
              </a:rPr>
              <a:t>2</a:t>
            </a:r>
            <a:r>
              <a:rPr sz="2400" spc="7" baseline="31250" dirty="0">
                <a:latin typeface="Arial"/>
                <a:cs typeface="Arial"/>
              </a:rPr>
              <a:t>2 </a:t>
            </a:r>
            <a:r>
              <a:rPr sz="2800" dirty="0">
                <a:latin typeface="Arial"/>
                <a:cs typeface="Arial"/>
              </a:rPr>
              <a:t>* </a:t>
            </a:r>
            <a:r>
              <a:rPr sz="2800" spc="5" dirty="0">
                <a:latin typeface="Arial"/>
                <a:cs typeface="Arial"/>
              </a:rPr>
              <a:t>(2</a:t>
            </a:r>
            <a:r>
              <a:rPr sz="2400" spc="7" baseline="31250" dirty="0">
                <a:latin typeface="Arial"/>
                <a:cs typeface="Arial"/>
              </a:rPr>
              <a:t>-3  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400" baseline="31250" dirty="0">
                <a:latin typeface="Arial"/>
                <a:cs typeface="Arial"/>
              </a:rPr>
              <a:t>-5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521970">
              <a:lnSpc>
                <a:spcPct val="100000"/>
              </a:lnSpc>
            </a:pPr>
            <a:r>
              <a:rPr spc="-5" dirty="0"/>
              <a:t>Floating Point: Adding </a:t>
            </a:r>
            <a:r>
              <a:rPr dirty="0"/>
              <a:t>two</a:t>
            </a:r>
            <a:r>
              <a:rPr spc="-270" dirty="0"/>
              <a:t> </a:t>
            </a:r>
            <a:r>
              <a:rPr spc="-5" dirty="0"/>
              <a:t>floats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1659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400300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950209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498850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4335">
              <a:lnSpc>
                <a:spcPct val="100000"/>
              </a:lnSpc>
            </a:pPr>
            <a:r>
              <a:rPr sz="2600" dirty="0">
                <a:solidFill>
                  <a:srgbClr val="FF0000"/>
                </a:solidFill>
              </a:rPr>
              <a:t>0 </a:t>
            </a:r>
            <a:r>
              <a:rPr sz="2600" dirty="0">
                <a:solidFill>
                  <a:srgbClr val="0000FF"/>
                </a:solidFill>
              </a:rPr>
              <a:t>000</a:t>
            </a:r>
            <a:r>
              <a:rPr sz="2600" spc="-75" dirty="0">
                <a:solidFill>
                  <a:srgbClr val="0000FF"/>
                </a:solidFill>
              </a:rPr>
              <a:t> </a:t>
            </a:r>
            <a:r>
              <a:rPr sz="2600" dirty="0">
                <a:solidFill>
                  <a:srgbClr val="009900"/>
                </a:solidFill>
              </a:rPr>
              <a:t>0000</a:t>
            </a:r>
            <a:endParaRPr sz="2600"/>
          </a:p>
          <a:p>
            <a:pPr marL="394335">
              <a:lnSpc>
                <a:spcPct val="100000"/>
              </a:lnSpc>
              <a:spcBef>
                <a:spcPts val="1200"/>
              </a:spcBef>
            </a:pPr>
            <a:r>
              <a:rPr sz="2600" dirty="0"/>
              <a:t>V1 = 0 101 </a:t>
            </a:r>
            <a:r>
              <a:rPr sz="2600" spc="-50" dirty="0"/>
              <a:t>1011 </a:t>
            </a:r>
            <a:r>
              <a:rPr sz="2600" dirty="0"/>
              <a:t>= 6.75 = </a:t>
            </a:r>
            <a:r>
              <a:rPr sz="2600" spc="20" dirty="0"/>
              <a:t>2</a:t>
            </a:r>
            <a:r>
              <a:rPr sz="2250" spc="30" baseline="31481" dirty="0"/>
              <a:t>2  </a:t>
            </a:r>
            <a:r>
              <a:rPr sz="2600" dirty="0"/>
              <a:t>* (1 + 2</a:t>
            </a:r>
            <a:r>
              <a:rPr sz="2250" baseline="31481" dirty="0"/>
              <a:t>-1</a:t>
            </a:r>
            <a:r>
              <a:rPr sz="2600" dirty="0"/>
              <a:t>+ 2</a:t>
            </a:r>
            <a:r>
              <a:rPr sz="2250" baseline="31481" dirty="0"/>
              <a:t>-3  </a:t>
            </a:r>
            <a:r>
              <a:rPr sz="2600" dirty="0"/>
              <a:t>+</a:t>
            </a:r>
            <a:r>
              <a:rPr sz="2600" spc="-265" dirty="0"/>
              <a:t> </a:t>
            </a:r>
            <a:r>
              <a:rPr sz="2600" dirty="0"/>
              <a:t>2</a:t>
            </a:r>
            <a:r>
              <a:rPr sz="2250" baseline="31481" dirty="0"/>
              <a:t>-4</a:t>
            </a:r>
            <a:r>
              <a:rPr sz="2600" dirty="0"/>
              <a:t>)</a:t>
            </a:r>
            <a:endParaRPr sz="2600"/>
          </a:p>
          <a:p>
            <a:pPr marL="394335">
              <a:lnSpc>
                <a:spcPct val="100000"/>
              </a:lnSpc>
              <a:spcBef>
                <a:spcPts val="1210"/>
              </a:spcBef>
            </a:pPr>
            <a:r>
              <a:rPr sz="2600" dirty="0"/>
              <a:t>V2 = 0 010 0100 = </a:t>
            </a:r>
            <a:r>
              <a:rPr sz="2600" spc="-5" dirty="0"/>
              <a:t>.625 </a:t>
            </a:r>
            <a:r>
              <a:rPr sz="2600" dirty="0"/>
              <a:t>= 2</a:t>
            </a:r>
            <a:r>
              <a:rPr sz="2250" baseline="31481" dirty="0"/>
              <a:t>2 </a:t>
            </a:r>
            <a:r>
              <a:rPr sz="2600" dirty="0"/>
              <a:t>* (2</a:t>
            </a:r>
            <a:r>
              <a:rPr sz="2250" baseline="31481" dirty="0"/>
              <a:t>-3  </a:t>
            </a:r>
            <a:r>
              <a:rPr sz="2600" dirty="0"/>
              <a:t>+</a:t>
            </a:r>
            <a:r>
              <a:rPr sz="2600" spc="-130" dirty="0"/>
              <a:t> </a:t>
            </a:r>
            <a:r>
              <a:rPr sz="2600" dirty="0"/>
              <a:t>2</a:t>
            </a:r>
            <a:r>
              <a:rPr sz="2250" baseline="31481" dirty="0"/>
              <a:t>-5</a:t>
            </a:r>
            <a:r>
              <a:rPr sz="2600" dirty="0"/>
              <a:t>)</a:t>
            </a:r>
            <a:endParaRPr sz="2600"/>
          </a:p>
          <a:p>
            <a:pPr marL="394335">
              <a:lnSpc>
                <a:spcPct val="100000"/>
              </a:lnSpc>
              <a:spcBef>
                <a:spcPts val="1200"/>
              </a:spcBef>
            </a:pPr>
            <a:r>
              <a:rPr sz="2600" dirty="0"/>
              <a:t>Add:</a:t>
            </a:r>
            <a:endParaRPr sz="2600"/>
          </a:p>
        </p:txBody>
      </p:sp>
      <p:sp>
        <p:nvSpPr>
          <p:cNvPr id="8" name="object 8"/>
          <p:cNvSpPr txBox="1"/>
          <p:nvPr/>
        </p:nvSpPr>
        <p:spPr>
          <a:xfrm>
            <a:off x="1031239" y="3975100"/>
            <a:ext cx="14922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4488179"/>
            <a:ext cx="14922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1239" y="5001259"/>
            <a:ext cx="14922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1239" y="5514340"/>
            <a:ext cx="14922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1239" y="6027420"/>
            <a:ext cx="14922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5089" y="3931920"/>
            <a:ext cx="5382260" cy="2458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2</a:t>
            </a:r>
            <a:r>
              <a:rPr sz="2250" baseline="31481" dirty="0">
                <a:latin typeface="Arial"/>
                <a:cs typeface="Arial"/>
              </a:rPr>
              <a:t>2  </a:t>
            </a:r>
            <a:r>
              <a:rPr sz="2600" dirty="0">
                <a:latin typeface="Arial"/>
                <a:cs typeface="Arial"/>
              </a:rPr>
              <a:t>* </a:t>
            </a:r>
            <a:r>
              <a:rPr sz="2600" spc="-5" dirty="0">
                <a:latin typeface="Arial"/>
                <a:cs typeface="Arial"/>
              </a:rPr>
              <a:t>(1 </a:t>
            </a:r>
            <a:r>
              <a:rPr sz="2600" dirty="0">
                <a:latin typeface="Arial"/>
                <a:cs typeface="Arial"/>
              </a:rPr>
              <a:t>+ 2</a:t>
            </a:r>
            <a:r>
              <a:rPr sz="2250" baseline="31481" dirty="0">
                <a:latin typeface="Arial"/>
                <a:cs typeface="Arial"/>
              </a:rPr>
              <a:t>-1</a:t>
            </a:r>
            <a:r>
              <a:rPr sz="2600" dirty="0">
                <a:latin typeface="Arial"/>
                <a:cs typeface="Arial"/>
              </a:rPr>
              <a:t>+ </a:t>
            </a:r>
            <a:r>
              <a:rPr sz="2600" spc="5" dirty="0">
                <a:latin typeface="Arial"/>
                <a:cs typeface="Arial"/>
              </a:rPr>
              <a:t>2</a:t>
            </a:r>
            <a:r>
              <a:rPr sz="2250" spc="7" baseline="31481" dirty="0">
                <a:latin typeface="Arial"/>
                <a:cs typeface="Arial"/>
              </a:rPr>
              <a:t>-3  </a:t>
            </a:r>
            <a:r>
              <a:rPr sz="2600" dirty="0">
                <a:latin typeface="Arial"/>
                <a:cs typeface="Arial"/>
              </a:rPr>
              <a:t>+ 2</a:t>
            </a:r>
            <a:r>
              <a:rPr sz="2250" baseline="31481" dirty="0">
                <a:latin typeface="Arial"/>
                <a:cs typeface="Arial"/>
              </a:rPr>
              <a:t>-4</a:t>
            </a:r>
            <a:r>
              <a:rPr sz="2600" dirty="0">
                <a:latin typeface="Arial"/>
                <a:cs typeface="Arial"/>
              </a:rPr>
              <a:t>) + </a:t>
            </a:r>
            <a:r>
              <a:rPr sz="2600" spc="5" dirty="0">
                <a:latin typeface="Arial"/>
                <a:cs typeface="Arial"/>
              </a:rPr>
              <a:t>2</a:t>
            </a:r>
            <a:r>
              <a:rPr sz="2250" spc="7" baseline="31481" dirty="0">
                <a:latin typeface="Arial"/>
                <a:cs typeface="Arial"/>
              </a:rPr>
              <a:t>2 </a:t>
            </a:r>
            <a:r>
              <a:rPr sz="2600" dirty="0">
                <a:latin typeface="Arial"/>
                <a:cs typeface="Arial"/>
              </a:rPr>
              <a:t>* (2</a:t>
            </a:r>
            <a:r>
              <a:rPr sz="2250" baseline="31481" dirty="0">
                <a:latin typeface="Arial"/>
                <a:cs typeface="Arial"/>
              </a:rPr>
              <a:t>-3  </a:t>
            </a:r>
            <a:r>
              <a:rPr sz="2600" dirty="0">
                <a:latin typeface="Arial"/>
                <a:cs typeface="Arial"/>
              </a:rPr>
              <a:t>+</a:t>
            </a:r>
            <a:r>
              <a:rPr sz="2600" spc="-4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</a:t>
            </a:r>
            <a:r>
              <a:rPr sz="2250" baseline="31481" dirty="0">
                <a:latin typeface="Arial"/>
                <a:cs typeface="Arial"/>
              </a:rPr>
              <a:t>-5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600" dirty="0">
                <a:latin typeface="Arial"/>
                <a:cs typeface="Arial"/>
              </a:rPr>
              <a:t>= </a:t>
            </a:r>
            <a:r>
              <a:rPr sz="2600" spc="5" dirty="0">
                <a:latin typeface="Arial"/>
                <a:cs typeface="Arial"/>
              </a:rPr>
              <a:t>2</a:t>
            </a:r>
            <a:r>
              <a:rPr sz="2250" spc="7" baseline="31481" dirty="0">
                <a:latin typeface="Arial"/>
                <a:cs typeface="Arial"/>
              </a:rPr>
              <a:t>2 </a:t>
            </a:r>
            <a:r>
              <a:rPr sz="2600" dirty="0">
                <a:latin typeface="Arial"/>
                <a:cs typeface="Arial"/>
              </a:rPr>
              <a:t>* </a:t>
            </a:r>
            <a:r>
              <a:rPr sz="2600" spc="-5" dirty="0">
                <a:latin typeface="Arial"/>
                <a:cs typeface="Arial"/>
              </a:rPr>
              <a:t>(1 </a:t>
            </a:r>
            <a:r>
              <a:rPr sz="2600" dirty="0">
                <a:latin typeface="Arial"/>
                <a:cs typeface="Arial"/>
              </a:rPr>
              <a:t>+ </a:t>
            </a:r>
            <a:r>
              <a:rPr sz="2600" spc="5" dirty="0">
                <a:latin typeface="Arial"/>
                <a:cs typeface="Arial"/>
              </a:rPr>
              <a:t>2</a:t>
            </a:r>
            <a:r>
              <a:rPr sz="2250" spc="7" baseline="31481" dirty="0">
                <a:latin typeface="Arial"/>
                <a:cs typeface="Arial"/>
              </a:rPr>
              <a:t>-1 </a:t>
            </a:r>
            <a:r>
              <a:rPr sz="2600" dirty="0">
                <a:latin typeface="Arial"/>
                <a:cs typeface="Arial"/>
              </a:rPr>
              <a:t>+ </a:t>
            </a:r>
            <a:r>
              <a:rPr sz="2600" spc="5" dirty="0">
                <a:latin typeface="Arial"/>
                <a:cs typeface="Arial"/>
              </a:rPr>
              <a:t>2</a:t>
            </a:r>
            <a:r>
              <a:rPr sz="2250" spc="7" baseline="31481" dirty="0">
                <a:latin typeface="Arial"/>
                <a:cs typeface="Arial"/>
              </a:rPr>
              <a:t>-3 </a:t>
            </a:r>
            <a:r>
              <a:rPr sz="2600" dirty="0">
                <a:latin typeface="Arial"/>
                <a:cs typeface="Arial"/>
              </a:rPr>
              <a:t>+ </a:t>
            </a:r>
            <a:r>
              <a:rPr sz="2600" spc="5" dirty="0">
                <a:latin typeface="Arial"/>
                <a:cs typeface="Arial"/>
              </a:rPr>
              <a:t>2</a:t>
            </a:r>
            <a:r>
              <a:rPr sz="2250" spc="7" baseline="31481" dirty="0">
                <a:latin typeface="Arial"/>
                <a:cs typeface="Arial"/>
              </a:rPr>
              <a:t>-3 </a:t>
            </a:r>
            <a:r>
              <a:rPr sz="2600" dirty="0">
                <a:latin typeface="Arial"/>
                <a:cs typeface="Arial"/>
              </a:rPr>
              <a:t>+ </a:t>
            </a:r>
            <a:r>
              <a:rPr sz="2600" spc="5" dirty="0">
                <a:latin typeface="Arial"/>
                <a:cs typeface="Arial"/>
              </a:rPr>
              <a:t>2</a:t>
            </a:r>
            <a:r>
              <a:rPr sz="2250" spc="7" baseline="31481" dirty="0">
                <a:latin typeface="Arial"/>
                <a:cs typeface="Arial"/>
              </a:rPr>
              <a:t>-4 </a:t>
            </a:r>
            <a:r>
              <a:rPr sz="2600" dirty="0">
                <a:latin typeface="Arial"/>
                <a:cs typeface="Arial"/>
              </a:rPr>
              <a:t>+ </a:t>
            </a:r>
            <a:r>
              <a:rPr sz="2600" spc="3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</a:t>
            </a:r>
            <a:r>
              <a:rPr sz="2250" baseline="31481" dirty="0">
                <a:latin typeface="Arial"/>
                <a:cs typeface="Arial"/>
              </a:rPr>
              <a:t>-5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600" dirty="0">
                <a:latin typeface="Arial"/>
                <a:cs typeface="Arial"/>
              </a:rPr>
              <a:t>= </a:t>
            </a:r>
            <a:r>
              <a:rPr sz="2600" spc="5" dirty="0">
                <a:latin typeface="Arial"/>
                <a:cs typeface="Arial"/>
              </a:rPr>
              <a:t>2</a:t>
            </a:r>
            <a:r>
              <a:rPr sz="2250" spc="7" baseline="31481" dirty="0">
                <a:latin typeface="Arial"/>
                <a:cs typeface="Arial"/>
              </a:rPr>
              <a:t>2 </a:t>
            </a:r>
            <a:r>
              <a:rPr sz="2600" dirty="0">
                <a:latin typeface="Arial"/>
                <a:cs typeface="Arial"/>
              </a:rPr>
              <a:t>* </a:t>
            </a:r>
            <a:r>
              <a:rPr sz="2600" spc="-5" dirty="0">
                <a:latin typeface="Arial"/>
                <a:cs typeface="Arial"/>
              </a:rPr>
              <a:t>(1 </a:t>
            </a:r>
            <a:r>
              <a:rPr sz="2600" dirty="0">
                <a:latin typeface="Arial"/>
                <a:cs typeface="Arial"/>
              </a:rPr>
              <a:t>+ </a:t>
            </a:r>
            <a:r>
              <a:rPr sz="2600" spc="5" dirty="0">
                <a:latin typeface="Arial"/>
                <a:cs typeface="Arial"/>
              </a:rPr>
              <a:t>2</a:t>
            </a:r>
            <a:r>
              <a:rPr sz="2250" spc="7" baseline="31481" dirty="0">
                <a:latin typeface="Arial"/>
                <a:cs typeface="Arial"/>
              </a:rPr>
              <a:t>-1  </a:t>
            </a:r>
            <a:r>
              <a:rPr sz="2600" dirty="0">
                <a:latin typeface="Arial"/>
                <a:cs typeface="Arial"/>
              </a:rPr>
              <a:t>+ </a:t>
            </a:r>
            <a:r>
              <a:rPr sz="2600" spc="5" dirty="0">
                <a:latin typeface="Arial"/>
                <a:cs typeface="Arial"/>
              </a:rPr>
              <a:t>2</a:t>
            </a:r>
            <a:r>
              <a:rPr sz="2250" spc="7" baseline="31481" dirty="0">
                <a:latin typeface="Arial"/>
                <a:cs typeface="Arial"/>
              </a:rPr>
              <a:t>-2  </a:t>
            </a:r>
            <a:r>
              <a:rPr sz="2600" dirty="0">
                <a:latin typeface="Arial"/>
                <a:cs typeface="Arial"/>
              </a:rPr>
              <a:t>+ </a:t>
            </a:r>
            <a:r>
              <a:rPr sz="2600" spc="5" dirty="0">
                <a:latin typeface="Arial"/>
                <a:cs typeface="Arial"/>
              </a:rPr>
              <a:t>2</a:t>
            </a:r>
            <a:r>
              <a:rPr sz="2250" spc="7" baseline="31481" dirty="0">
                <a:latin typeface="Arial"/>
                <a:cs typeface="Arial"/>
              </a:rPr>
              <a:t>-4  </a:t>
            </a:r>
            <a:r>
              <a:rPr sz="2600" dirty="0">
                <a:latin typeface="Arial"/>
                <a:cs typeface="Arial"/>
              </a:rPr>
              <a:t>+</a:t>
            </a:r>
            <a:r>
              <a:rPr sz="2600" spc="-4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</a:t>
            </a:r>
            <a:r>
              <a:rPr sz="2250" baseline="31481" dirty="0">
                <a:latin typeface="Arial"/>
                <a:cs typeface="Arial"/>
              </a:rPr>
              <a:t>-5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 marR="1750695">
              <a:lnSpc>
                <a:spcPct val="129500"/>
              </a:lnSpc>
            </a:pPr>
            <a:r>
              <a:rPr sz="2600" dirty="0">
                <a:latin typeface="Arial"/>
                <a:cs typeface="Arial"/>
              </a:rPr>
              <a:t>2 = e – Bias, e = 5 =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101  f = </a:t>
            </a:r>
            <a:r>
              <a:rPr sz="2600" spc="-50" dirty="0">
                <a:latin typeface="Arial"/>
                <a:cs typeface="Arial"/>
              </a:rPr>
              <a:t>1101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[1]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9440" y="6612890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3289" y="6497320"/>
            <a:ext cx="109283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ound: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1239" y="7089140"/>
            <a:ext cx="14922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5089" y="7045959"/>
            <a:ext cx="743521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V1 + V2 = 0 101 </a:t>
            </a:r>
            <a:r>
              <a:rPr sz="2600" spc="-50" dirty="0">
                <a:latin typeface="Arial"/>
                <a:cs typeface="Arial"/>
              </a:rPr>
              <a:t>1101 </a:t>
            </a:r>
            <a:r>
              <a:rPr sz="2600" spc="-5" dirty="0">
                <a:latin typeface="Arial"/>
                <a:cs typeface="Arial"/>
              </a:rPr>
              <a:t>[1] </a:t>
            </a:r>
            <a:r>
              <a:rPr sz="2600" dirty="0">
                <a:latin typeface="Arial"/>
                <a:cs typeface="Arial"/>
              </a:rPr>
              <a:t>=RtE=&gt; 0 101 </a:t>
            </a:r>
            <a:r>
              <a:rPr sz="2600" spc="-95" dirty="0">
                <a:latin typeface="Arial"/>
                <a:cs typeface="Arial"/>
              </a:rPr>
              <a:t>1110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1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7.5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119" y="566420"/>
            <a:ext cx="8906510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60309" algn="l"/>
              </a:tabLst>
            </a:pPr>
            <a:r>
              <a:rPr spc="-10" dirty="0"/>
              <a:t>F</a:t>
            </a:r>
            <a:r>
              <a:rPr spc="5" dirty="0"/>
              <a:t>l</a:t>
            </a:r>
            <a:r>
              <a:rPr spc="-5" dirty="0"/>
              <a:t>oatin</a:t>
            </a:r>
            <a:r>
              <a:rPr dirty="0"/>
              <a:t>g</a:t>
            </a:r>
            <a:r>
              <a:rPr spc="-5" dirty="0"/>
              <a:t> </a:t>
            </a:r>
            <a:r>
              <a:rPr dirty="0"/>
              <a:t>P</a:t>
            </a:r>
            <a:r>
              <a:rPr spc="-5" dirty="0"/>
              <a:t>oin</a:t>
            </a:r>
            <a:r>
              <a:rPr spc="5" dirty="0"/>
              <a:t>t</a:t>
            </a:r>
            <a:r>
              <a:rPr dirty="0"/>
              <a:t>:</a:t>
            </a:r>
            <a:r>
              <a:rPr spc="-10" dirty="0"/>
              <a:t> </a:t>
            </a:r>
            <a:r>
              <a:rPr spc="5" dirty="0"/>
              <a:t>M</a:t>
            </a:r>
            <a:r>
              <a:rPr spc="-5" dirty="0"/>
              <a:t>u</a:t>
            </a:r>
            <a:r>
              <a:rPr spc="5" dirty="0"/>
              <a:t>l</a:t>
            </a:r>
            <a:r>
              <a:rPr spc="-5" dirty="0"/>
              <a:t>t</a:t>
            </a:r>
            <a:r>
              <a:rPr spc="5" dirty="0"/>
              <a:t>i</a:t>
            </a:r>
            <a:r>
              <a:rPr spc="-5" dirty="0"/>
              <a:t>pl</a:t>
            </a:r>
            <a:r>
              <a:rPr dirty="0"/>
              <a:t>y</a:t>
            </a:r>
            <a:r>
              <a:rPr spc="-5" dirty="0"/>
              <a:t>in</a:t>
            </a:r>
            <a:r>
              <a:rPr dirty="0"/>
              <a:t>g</a:t>
            </a:r>
            <a:r>
              <a:rPr spc="-5" dirty="0"/>
              <a:t> </a:t>
            </a:r>
            <a:r>
              <a:rPr spc="5" dirty="0"/>
              <a:t>t</a:t>
            </a:r>
            <a:r>
              <a:rPr spc="-5" dirty="0"/>
              <a:t>w</a:t>
            </a:r>
            <a:r>
              <a:rPr dirty="0"/>
              <a:t>o	</a:t>
            </a:r>
            <a:r>
              <a:rPr spc="-5" dirty="0"/>
              <a:t>floats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547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430779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00482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580129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15544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1732279"/>
            <a:ext cx="4592320" cy="273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000</a:t>
            </a:r>
            <a:r>
              <a:rPr sz="28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9900"/>
                </a:solidFill>
                <a:latin typeface="Arial"/>
                <a:cs typeface="Arial"/>
              </a:rPr>
              <a:t>0000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800" spc="-5" dirty="0">
                <a:latin typeface="Arial"/>
                <a:cs typeface="Arial"/>
              </a:rPr>
              <a:t>V1 </a:t>
            </a:r>
            <a:r>
              <a:rPr sz="2800" dirty="0">
                <a:latin typeface="Arial"/>
                <a:cs typeface="Arial"/>
              </a:rPr>
              <a:t>= 0 </a:t>
            </a:r>
            <a:r>
              <a:rPr sz="2800" spc="-5" dirty="0">
                <a:latin typeface="Arial"/>
                <a:cs typeface="Arial"/>
              </a:rPr>
              <a:t>101 </a:t>
            </a:r>
            <a:r>
              <a:rPr sz="2800" spc="-55" dirty="0">
                <a:latin typeface="Arial"/>
                <a:cs typeface="Arial"/>
              </a:rPr>
              <a:t>1011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6.75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800" spc="-5" dirty="0">
                <a:latin typeface="Arial"/>
                <a:cs typeface="Arial"/>
              </a:rPr>
              <a:t>V2 </a:t>
            </a:r>
            <a:r>
              <a:rPr sz="2800" dirty="0">
                <a:latin typeface="Arial"/>
                <a:cs typeface="Arial"/>
              </a:rPr>
              <a:t>= 0 </a:t>
            </a:r>
            <a:r>
              <a:rPr sz="2800" spc="-5" dirty="0">
                <a:latin typeface="Arial"/>
                <a:cs typeface="Arial"/>
              </a:rPr>
              <a:t>010 0100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.625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34800"/>
              </a:lnSpc>
            </a:pPr>
            <a:r>
              <a:rPr sz="2800" spc="-5" dirty="0">
                <a:latin typeface="Arial"/>
                <a:cs typeface="Arial"/>
              </a:rPr>
              <a:t>V1 </a:t>
            </a:r>
            <a:r>
              <a:rPr sz="2800" dirty="0">
                <a:latin typeface="Arial"/>
                <a:cs typeface="Arial"/>
              </a:rPr>
              <a:t>* </a:t>
            </a:r>
            <a:r>
              <a:rPr sz="2800" spc="-5" dirty="0">
                <a:latin typeface="Arial"/>
                <a:cs typeface="Arial"/>
              </a:rPr>
              <a:t>V2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floating point?  Convert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scientific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notation: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4654550"/>
            <a:ext cx="158750" cy="885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5089" y="4606290"/>
            <a:ext cx="4210685" cy="975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V1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10" dirty="0">
                <a:latin typeface="Arial"/>
                <a:cs typeface="Arial"/>
              </a:rPr>
              <a:t>2</a:t>
            </a:r>
            <a:r>
              <a:rPr sz="2400" spc="15" baseline="31250" dirty="0">
                <a:latin typeface="Arial"/>
                <a:cs typeface="Arial"/>
              </a:rPr>
              <a:t>2  </a:t>
            </a:r>
            <a:r>
              <a:rPr sz="2800" dirty="0">
                <a:latin typeface="Arial"/>
                <a:cs typeface="Arial"/>
              </a:rPr>
              <a:t>* </a:t>
            </a:r>
            <a:r>
              <a:rPr sz="2800" spc="-5" dirty="0">
                <a:latin typeface="Arial"/>
                <a:cs typeface="Arial"/>
              </a:rPr>
              <a:t>(1 </a:t>
            </a:r>
            <a:r>
              <a:rPr sz="2800" dirty="0">
                <a:latin typeface="Arial"/>
                <a:cs typeface="Arial"/>
              </a:rPr>
              <a:t>+ </a:t>
            </a:r>
            <a:r>
              <a:rPr sz="2800" spc="5" dirty="0">
                <a:latin typeface="Arial"/>
                <a:cs typeface="Arial"/>
              </a:rPr>
              <a:t>2</a:t>
            </a:r>
            <a:r>
              <a:rPr sz="2400" spc="7" baseline="31250" dirty="0">
                <a:latin typeface="Arial"/>
                <a:cs typeface="Arial"/>
              </a:rPr>
              <a:t>-1</a:t>
            </a:r>
            <a:r>
              <a:rPr sz="2800" spc="5" dirty="0">
                <a:latin typeface="Arial"/>
                <a:cs typeface="Arial"/>
              </a:rPr>
              <a:t>+ 2</a:t>
            </a:r>
            <a:r>
              <a:rPr sz="2400" spc="7" baseline="31250" dirty="0">
                <a:latin typeface="Arial"/>
                <a:cs typeface="Arial"/>
              </a:rPr>
              <a:t>-3  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spc="-3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400" baseline="31250" dirty="0">
                <a:latin typeface="Arial"/>
                <a:cs typeface="Arial"/>
              </a:rPr>
              <a:t>-4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800" spc="-5" dirty="0">
                <a:latin typeface="Arial"/>
                <a:cs typeface="Arial"/>
              </a:rPr>
              <a:t>V2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10" dirty="0">
                <a:latin typeface="Arial"/>
                <a:cs typeface="Arial"/>
              </a:rPr>
              <a:t>2</a:t>
            </a:r>
            <a:r>
              <a:rPr sz="2400" spc="15" baseline="32986" dirty="0">
                <a:latin typeface="Arial"/>
                <a:cs typeface="Arial"/>
              </a:rPr>
              <a:t>-1 </a:t>
            </a:r>
            <a:r>
              <a:rPr sz="2800" dirty="0">
                <a:latin typeface="Arial"/>
                <a:cs typeface="Arial"/>
              </a:rPr>
              <a:t>* (1 +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2</a:t>
            </a:r>
            <a:r>
              <a:rPr sz="2400" spc="7" baseline="32986" dirty="0">
                <a:latin typeface="Arial"/>
                <a:cs typeface="Arial"/>
              </a:rPr>
              <a:t>-2</a:t>
            </a:r>
            <a:r>
              <a:rPr sz="2800" spc="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119" y="566420"/>
            <a:ext cx="8906510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60309" algn="l"/>
              </a:tabLst>
            </a:pPr>
            <a:r>
              <a:rPr spc="-10" dirty="0"/>
              <a:t>F</a:t>
            </a:r>
            <a:r>
              <a:rPr spc="5" dirty="0"/>
              <a:t>l</a:t>
            </a:r>
            <a:r>
              <a:rPr spc="-5" dirty="0"/>
              <a:t>oatin</a:t>
            </a:r>
            <a:r>
              <a:rPr dirty="0"/>
              <a:t>g</a:t>
            </a:r>
            <a:r>
              <a:rPr spc="-5" dirty="0"/>
              <a:t> </a:t>
            </a:r>
            <a:r>
              <a:rPr dirty="0"/>
              <a:t>P</a:t>
            </a:r>
            <a:r>
              <a:rPr spc="-5" dirty="0"/>
              <a:t>oin</a:t>
            </a:r>
            <a:r>
              <a:rPr spc="5" dirty="0"/>
              <a:t>t</a:t>
            </a:r>
            <a:r>
              <a:rPr dirty="0"/>
              <a:t>:</a:t>
            </a:r>
            <a:r>
              <a:rPr spc="-10" dirty="0"/>
              <a:t> </a:t>
            </a:r>
            <a:r>
              <a:rPr spc="5" dirty="0"/>
              <a:t>M</a:t>
            </a:r>
            <a:r>
              <a:rPr spc="-5" dirty="0"/>
              <a:t>u</a:t>
            </a:r>
            <a:r>
              <a:rPr spc="5" dirty="0"/>
              <a:t>l</a:t>
            </a:r>
            <a:r>
              <a:rPr spc="-5" dirty="0"/>
              <a:t>t</a:t>
            </a:r>
            <a:r>
              <a:rPr spc="5" dirty="0"/>
              <a:t>i</a:t>
            </a:r>
            <a:r>
              <a:rPr spc="-5" dirty="0"/>
              <a:t>pl</a:t>
            </a:r>
            <a:r>
              <a:rPr dirty="0"/>
              <a:t>y</a:t>
            </a:r>
            <a:r>
              <a:rPr spc="-5" dirty="0"/>
              <a:t>in</a:t>
            </a:r>
            <a:r>
              <a:rPr dirty="0"/>
              <a:t>g</a:t>
            </a:r>
            <a:r>
              <a:rPr spc="-5" dirty="0"/>
              <a:t> </a:t>
            </a:r>
            <a:r>
              <a:rPr spc="5" dirty="0"/>
              <a:t>t</a:t>
            </a:r>
            <a:r>
              <a:rPr spc="-5" dirty="0"/>
              <a:t>w</a:t>
            </a:r>
            <a:r>
              <a:rPr dirty="0"/>
              <a:t>o	</a:t>
            </a:r>
            <a:r>
              <a:rPr spc="-5" dirty="0"/>
              <a:t>floats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39" y="1573529"/>
            <a:ext cx="14922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39" y="2086609"/>
            <a:ext cx="14922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5089" y="1530350"/>
            <a:ext cx="3916679" cy="91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V1 = </a:t>
            </a:r>
            <a:r>
              <a:rPr sz="2600" spc="5" dirty="0">
                <a:latin typeface="Arial"/>
                <a:cs typeface="Arial"/>
              </a:rPr>
              <a:t>2</a:t>
            </a:r>
            <a:r>
              <a:rPr sz="2250" spc="7" baseline="31481" dirty="0">
                <a:latin typeface="Arial"/>
                <a:cs typeface="Arial"/>
              </a:rPr>
              <a:t>2  </a:t>
            </a:r>
            <a:r>
              <a:rPr sz="2600" dirty="0">
                <a:latin typeface="Arial"/>
                <a:cs typeface="Arial"/>
              </a:rPr>
              <a:t>* </a:t>
            </a:r>
            <a:r>
              <a:rPr sz="2600" spc="-5" dirty="0">
                <a:latin typeface="Arial"/>
                <a:cs typeface="Arial"/>
              </a:rPr>
              <a:t>(1 </a:t>
            </a:r>
            <a:r>
              <a:rPr sz="2600" dirty="0">
                <a:latin typeface="Arial"/>
                <a:cs typeface="Arial"/>
              </a:rPr>
              <a:t>+ 2</a:t>
            </a:r>
            <a:r>
              <a:rPr sz="2250" baseline="31481" dirty="0">
                <a:latin typeface="Arial"/>
                <a:cs typeface="Arial"/>
              </a:rPr>
              <a:t>-1</a:t>
            </a:r>
            <a:r>
              <a:rPr sz="2600" dirty="0">
                <a:latin typeface="Arial"/>
                <a:cs typeface="Arial"/>
              </a:rPr>
              <a:t>+ 2</a:t>
            </a:r>
            <a:r>
              <a:rPr sz="2250" baseline="31481" dirty="0">
                <a:latin typeface="Arial"/>
                <a:cs typeface="Arial"/>
              </a:rPr>
              <a:t>-3  </a:t>
            </a:r>
            <a:r>
              <a:rPr sz="2600" dirty="0">
                <a:latin typeface="Arial"/>
                <a:cs typeface="Arial"/>
              </a:rPr>
              <a:t>+</a:t>
            </a:r>
            <a:r>
              <a:rPr sz="2600" spc="-2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</a:t>
            </a:r>
            <a:r>
              <a:rPr sz="2250" baseline="31481" dirty="0">
                <a:latin typeface="Arial"/>
                <a:cs typeface="Arial"/>
              </a:rPr>
              <a:t>-4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600" dirty="0">
                <a:latin typeface="Arial"/>
                <a:cs typeface="Arial"/>
              </a:rPr>
              <a:t>V2 = 2</a:t>
            </a:r>
            <a:r>
              <a:rPr sz="2250" baseline="31481" dirty="0">
                <a:latin typeface="Arial"/>
                <a:cs typeface="Arial"/>
              </a:rPr>
              <a:t>-1 </a:t>
            </a:r>
            <a:r>
              <a:rPr sz="2600" dirty="0">
                <a:latin typeface="Arial"/>
                <a:cs typeface="Arial"/>
              </a:rPr>
              <a:t>* </a:t>
            </a:r>
            <a:r>
              <a:rPr sz="2600" spc="-5" dirty="0">
                <a:latin typeface="Arial"/>
                <a:cs typeface="Arial"/>
              </a:rPr>
              <a:t>(1 </a:t>
            </a:r>
            <a:r>
              <a:rPr sz="2600" dirty="0">
                <a:latin typeface="Arial"/>
                <a:cs typeface="Arial"/>
              </a:rPr>
              <a:t>+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</a:t>
            </a:r>
            <a:r>
              <a:rPr sz="2250" baseline="31481" dirty="0">
                <a:latin typeface="Arial"/>
                <a:cs typeface="Arial"/>
              </a:rPr>
              <a:t>-2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2672079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2556509"/>
            <a:ext cx="490791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Arial"/>
                <a:cs typeface="Arial"/>
              </a:rPr>
              <a:t>Multiply, </a:t>
            </a:r>
            <a:r>
              <a:rPr sz="2600" dirty="0">
                <a:latin typeface="Arial"/>
                <a:cs typeface="Arial"/>
              </a:rPr>
              <a:t>keeping the powers of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2: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3148329"/>
            <a:ext cx="14922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3661409"/>
            <a:ext cx="14922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5089" y="3105150"/>
            <a:ext cx="7246620" cy="91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Arial"/>
                <a:cs typeface="Arial"/>
              </a:rPr>
              <a:t>V1*V2 </a:t>
            </a:r>
            <a:r>
              <a:rPr sz="2600" dirty="0">
                <a:latin typeface="Arial"/>
                <a:cs typeface="Arial"/>
              </a:rPr>
              <a:t>= </a:t>
            </a:r>
            <a:r>
              <a:rPr sz="2600" spc="10" dirty="0">
                <a:latin typeface="Arial"/>
                <a:cs typeface="Arial"/>
              </a:rPr>
              <a:t>2</a:t>
            </a:r>
            <a:r>
              <a:rPr sz="2250" spc="15" baseline="31481" dirty="0">
                <a:latin typeface="Arial"/>
                <a:cs typeface="Arial"/>
              </a:rPr>
              <a:t>1 </a:t>
            </a:r>
            <a:r>
              <a:rPr sz="2600" dirty="0">
                <a:latin typeface="Arial"/>
                <a:cs typeface="Arial"/>
              </a:rPr>
              <a:t>* </a:t>
            </a:r>
            <a:r>
              <a:rPr sz="2600" spc="-5" dirty="0">
                <a:latin typeface="Arial"/>
                <a:cs typeface="Arial"/>
              </a:rPr>
              <a:t>(1 </a:t>
            </a:r>
            <a:r>
              <a:rPr sz="2600" dirty="0">
                <a:latin typeface="Arial"/>
                <a:cs typeface="Arial"/>
              </a:rPr>
              <a:t>+ 2</a:t>
            </a:r>
            <a:r>
              <a:rPr sz="2250" baseline="31481" dirty="0">
                <a:latin typeface="Arial"/>
                <a:cs typeface="Arial"/>
              </a:rPr>
              <a:t>-1</a:t>
            </a:r>
            <a:r>
              <a:rPr sz="2600" dirty="0">
                <a:latin typeface="Arial"/>
                <a:cs typeface="Arial"/>
              </a:rPr>
              <a:t>+ </a:t>
            </a:r>
            <a:r>
              <a:rPr sz="2600" spc="5" dirty="0">
                <a:latin typeface="Arial"/>
                <a:cs typeface="Arial"/>
              </a:rPr>
              <a:t>2</a:t>
            </a:r>
            <a:r>
              <a:rPr sz="2250" spc="7" baseline="31481" dirty="0">
                <a:latin typeface="Arial"/>
                <a:cs typeface="Arial"/>
              </a:rPr>
              <a:t>-3 </a:t>
            </a:r>
            <a:r>
              <a:rPr sz="2600" dirty="0">
                <a:latin typeface="Arial"/>
                <a:cs typeface="Arial"/>
              </a:rPr>
              <a:t>+ </a:t>
            </a:r>
            <a:r>
              <a:rPr sz="2600" spc="5" dirty="0">
                <a:latin typeface="Arial"/>
                <a:cs typeface="Arial"/>
              </a:rPr>
              <a:t>2</a:t>
            </a:r>
            <a:r>
              <a:rPr sz="2250" spc="7" baseline="31481" dirty="0">
                <a:latin typeface="Arial"/>
                <a:cs typeface="Arial"/>
              </a:rPr>
              <a:t>-4 </a:t>
            </a:r>
            <a:r>
              <a:rPr sz="2600" dirty="0">
                <a:latin typeface="Arial"/>
                <a:cs typeface="Arial"/>
              </a:rPr>
              <a:t>+ </a:t>
            </a:r>
            <a:r>
              <a:rPr sz="2600" spc="5" dirty="0">
                <a:latin typeface="Arial"/>
                <a:cs typeface="Arial"/>
              </a:rPr>
              <a:t>2</a:t>
            </a:r>
            <a:r>
              <a:rPr sz="2250" spc="7" baseline="31481" dirty="0">
                <a:latin typeface="Arial"/>
                <a:cs typeface="Arial"/>
              </a:rPr>
              <a:t>-2 </a:t>
            </a:r>
            <a:r>
              <a:rPr sz="2600" dirty="0">
                <a:latin typeface="Arial"/>
                <a:cs typeface="Arial"/>
              </a:rPr>
              <a:t>+ 2</a:t>
            </a:r>
            <a:r>
              <a:rPr sz="2250" baseline="31481" dirty="0">
                <a:latin typeface="Arial"/>
                <a:cs typeface="Arial"/>
              </a:rPr>
              <a:t>-3</a:t>
            </a:r>
            <a:r>
              <a:rPr sz="2600" dirty="0">
                <a:latin typeface="Arial"/>
                <a:cs typeface="Arial"/>
              </a:rPr>
              <a:t>+ </a:t>
            </a:r>
            <a:r>
              <a:rPr sz="2600" spc="5" dirty="0">
                <a:latin typeface="Arial"/>
                <a:cs typeface="Arial"/>
              </a:rPr>
              <a:t>2</a:t>
            </a:r>
            <a:r>
              <a:rPr sz="2250" spc="7" baseline="31481" dirty="0">
                <a:latin typeface="Arial"/>
                <a:cs typeface="Arial"/>
              </a:rPr>
              <a:t>-5 </a:t>
            </a:r>
            <a:r>
              <a:rPr sz="2600" dirty="0">
                <a:latin typeface="Arial"/>
                <a:cs typeface="Arial"/>
              </a:rPr>
              <a:t>+ </a:t>
            </a:r>
            <a:r>
              <a:rPr sz="2600" spc="4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</a:t>
            </a:r>
            <a:r>
              <a:rPr sz="2250" baseline="31481" dirty="0">
                <a:latin typeface="Arial"/>
                <a:cs typeface="Arial"/>
              </a:rPr>
              <a:t>-6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600" dirty="0">
                <a:latin typeface="Arial"/>
                <a:cs typeface="Arial"/>
              </a:rPr>
              <a:t>= </a:t>
            </a:r>
            <a:r>
              <a:rPr sz="2600" spc="5" dirty="0">
                <a:latin typeface="Arial"/>
                <a:cs typeface="Arial"/>
              </a:rPr>
              <a:t>2</a:t>
            </a:r>
            <a:r>
              <a:rPr sz="2250" spc="7" baseline="31481" dirty="0">
                <a:latin typeface="Arial"/>
                <a:cs typeface="Arial"/>
              </a:rPr>
              <a:t>1 </a:t>
            </a:r>
            <a:r>
              <a:rPr sz="2600" dirty="0">
                <a:latin typeface="Arial"/>
                <a:cs typeface="Arial"/>
              </a:rPr>
              <a:t>* </a:t>
            </a:r>
            <a:r>
              <a:rPr sz="2600" spc="-5" dirty="0">
                <a:latin typeface="Arial"/>
                <a:cs typeface="Arial"/>
              </a:rPr>
              <a:t>(2 </a:t>
            </a:r>
            <a:r>
              <a:rPr sz="2600" dirty="0">
                <a:latin typeface="Arial"/>
                <a:cs typeface="Arial"/>
              </a:rPr>
              <a:t>+ </a:t>
            </a:r>
            <a:r>
              <a:rPr sz="2600" spc="5" dirty="0">
                <a:latin typeface="Arial"/>
                <a:cs typeface="Arial"/>
              </a:rPr>
              <a:t>2</a:t>
            </a:r>
            <a:r>
              <a:rPr sz="2250" spc="7" baseline="31481" dirty="0">
                <a:latin typeface="Arial"/>
                <a:cs typeface="Arial"/>
              </a:rPr>
              <a:t>-4  </a:t>
            </a:r>
            <a:r>
              <a:rPr sz="2600" dirty="0">
                <a:latin typeface="Arial"/>
                <a:cs typeface="Arial"/>
              </a:rPr>
              <a:t>+ </a:t>
            </a:r>
            <a:r>
              <a:rPr sz="2600" spc="5" dirty="0">
                <a:latin typeface="Arial"/>
                <a:cs typeface="Arial"/>
              </a:rPr>
              <a:t>2</a:t>
            </a:r>
            <a:r>
              <a:rPr sz="2250" spc="7" baseline="31481" dirty="0">
                <a:latin typeface="Arial"/>
                <a:cs typeface="Arial"/>
              </a:rPr>
              <a:t>-5  </a:t>
            </a:r>
            <a:r>
              <a:rPr sz="2600" dirty="0">
                <a:latin typeface="Arial"/>
                <a:cs typeface="Arial"/>
              </a:rPr>
              <a:t>+</a:t>
            </a:r>
            <a:r>
              <a:rPr sz="2600" spc="-3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</a:t>
            </a:r>
            <a:r>
              <a:rPr sz="2250" baseline="31481" dirty="0">
                <a:latin typeface="Arial"/>
                <a:cs typeface="Arial"/>
              </a:rPr>
              <a:t>-6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440" y="4246879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3289" y="4131309"/>
            <a:ext cx="160655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Arial"/>
                <a:cs typeface="Arial"/>
              </a:rPr>
              <a:t>Normalize: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1239" y="4723129"/>
            <a:ext cx="14922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1239" y="5236209"/>
            <a:ext cx="14922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1239" y="5749290"/>
            <a:ext cx="14922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5089" y="4681220"/>
            <a:ext cx="3473450" cy="143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= </a:t>
            </a:r>
            <a:r>
              <a:rPr sz="2600" spc="5" dirty="0">
                <a:latin typeface="Arial"/>
                <a:cs typeface="Arial"/>
              </a:rPr>
              <a:t>2</a:t>
            </a:r>
            <a:r>
              <a:rPr sz="2250" spc="7" baseline="31481" dirty="0">
                <a:latin typeface="Arial"/>
                <a:cs typeface="Arial"/>
              </a:rPr>
              <a:t>2  </a:t>
            </a:r>
            <a:r>
              <a:rPr sz="2600" dirty="0">
                <a:latin typeface="Arial"/>
                <a:cs typeface="Arial"/>
              </a:rPr>
              <a:t>* </a:t>
            </a:r>
            <a:r>
              <a:rPr sz="2600" spc="-5" dirty="0">
                <a:latin typeface="Arial"/>
                <a:cs typeface="Arial"/>
              </a:rPr>
              <a:t>(1 </a:t>
            </a:r>
            <a:r>
              <a:rPr sz="2600" dirty="0">
                <a:latin typeface="Arial"/>
                <a:cs typeface="Arial"/>
              </a:rPr>
              <a:t>+ </a:t>
            </a:r>
            <a:r>
              <a:rPr sz="2600" spc="5" dirty="0">
                <a:latin typeface="Arial"/>
                <a:cs typeface="Arial"/>
              </a:rPr>
              <a:t>2</a:t>
            </a:r>
            <a:r>
              <a:rPr sz="2250" spc="7" baseline="31481" dirty="0">
                <a:latin typeface="Arial"/>
                <a:cs typeface="Arial"/>
              </a:rPr>
              <a:t>-5 </a:t>
            </a:r>
            <a:r>
              <a:rPr sz="2600" dirty="0">
                <a:latin typeface="Arial"/>
                <a:cs typeface="Arial"/>
              </a:rPr>
              <a:t>+ 2</a:t>
            </a:r>
            <a:r>
              <a:rPr sz="2250" baseline="31481" dirty="0">
                <a:latin typeface="Arial"/>
                <a:cs typeface="Arial"/>
              </a:rPr>
              <a:t>-6  </a:t>
            </a:r>
            <a:r>
              <a:rPr sz="2600" dirty="0">
                <a:latin typeface="Arial"/>
                <a:cs typeface="Arial"/>
              </a:rPr>
              <a:t>+</a:t>
            </a:r>
            <a:r>
              <a:rPr sz="2600" spc="-3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</a:t>
            </a:r>
            <a:r>
              <a:rPr sz="2250" baseline="31481" dirty="0">
                <a:latin typeface="Arial"/>
                <a:cs typeface="Arial"/>
              </a:rPr>
              <a:t>-7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 marR="770890">
              <a:lnSpc>
                <a:spcPts val="4040"/>
              </a:lnSpc>
              <a:spcBef>
                <a:spcPts val="275"/>
              </a:spcBef>
            </a:pPr>
            <a:r>
              <a:rPr sz="2600" dirty="0">
                <a:latin typeface="Arial"/>
                <a:cs typeface="Arial"/>
              </a:rPr>
              <a:t>2 = e – Bias, e =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5  f =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0000[111]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9440" y="6334759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289" y="6219190"/>
            <a:ext cx="109283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ound: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1239" y="6811009"/>
            <a:ext cx="14922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55089" y="6769100"/>
            <a:ext cx="792353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Arial"/>
                <a:cs typeface="Arial"/>
              </a:rPr>
              <a:t>V1*V2 </a:t>
            </a:r>
            <a:r>
              <a:rPr sz="2600" dirty="0">
                <a:latin typeface="Arial"/>
                <a:cs typeface="Arial"/>
              </a:rPr>
              <a:t>= 0 101 0000 </a:t>
            </a:r>
            <a:r>
              <a:rPr sz="2600" spc="-95" dirty="0">
                <a:latin typeface="Arial"/>
                <a:cs typeface="Arial"/>
              </a:rPr>
              <a:t>[1111] </a:t>
            </a:r>
            <a:r>
              <a:rPr sz="2600" spc="-5" dirty="0">
                <a:latin typeface="Arial"/>
                <a:cs typeface="Arial"/>
              </a:rPr>
              <a:t>=RtE=&gt; </a:t>
            </a:r>
            <a:r>
              <a:rPr sz="2600" dirty="0">
                <a:latin typeface="Arial"/>
                <a:cs typeface="Arial"/>
              </a:rPr>
              <a:t>0 101 0001 =</a:t>
            </a:r>
            <a:r>
              <a:rPr sz="2600" spc="10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4.25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8779" y="2871470"/>
            <a:ext cx="4102735" cy="140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7630" algn="ctr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Impact"/>
                <a:cs typeface="Impact"/>
              </a:rPr>
              <a:t>End</a:t>
            </a:r>
            <a:r>
              <a:rPr sz="3600" spc="-90" dirty="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Impact"/>
                <a:cs typeface="Impact"/>
              </a:rPr>
              <a:t>of</a:t>
            </a:r>
            <a:endParaRPr sz="3600">
              <a:latin typeface="Impact"/>
              <a:cs typeface="Impact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5400" spc="-10" dirty="0">
                <a:solidFill>
                  <a:srgbClr val="FFFFFF"/>
                </a:solidFill>
                <a:latin typeface="Impact"/>
                <a:cs typeface="Impact"/>
              </a:rPr>
              <a:t>The Fifth</a:t>
            </a:r>
            <a:r>
              <a:rPr sz="5400" spc="-75" dirty="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sz="5400" spc="-5" dirty="0">
                <a:solidFill>
                  <a:srgbClr val="FFFFFF"/>
                </a:solidFill>
                <a:latin typeface="Impact"/>
                <a:cs typeface="Impact"/>
              </a:rPr>
              <a:t>Week</a:t>
            </a:r>
            <a:endParaRPr sz="5400">
              <a:latin typeface="Impact"/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5990" y="4284979"/>
            <a:ext cx="303085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Impact"/>
                <a:cs typeface="Impact"/>
              </a:rPr>
              <a:t>-Five Weeks</a:t>
            </a:r>
            <a:r>
              <a:rPr sz="2800" spc="-80" dirty="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Impact"/>
                <a:cs typeface="Impact"/>
              </a:rPr>
              <a:t>Remain-</a:t>
            </a:r>
            <a:endParaRPr sz="28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232660">
              <a:lnSpc>
                <a:spcPct val="100000"/>
              </a:lnSpc>
            </a:pPr>
            <a:r>
              <a:rPr spc="-5" dirty="0"/>
              <a:t>Fixed </a:t>
            </a:r>
            <a:r>
              <a:rPr dirty="0"/>
              <a:t>Point</a:t>
            </a:r>
            <a:r>
              <a:rPr spc="-65" dirty="0"/>
              <a:t> </a:t>
            </a:r>
            <a:r>
              <a:rPr spc="-5" dirty="0"/>
              <a:t>Binary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9654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0563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468630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532130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1772665"/>
            <a:ext cx="8547735" cy="4820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62915">
              <a:lnSpc>
                <a:spcPts val="3590"/>
              </a:lnSpc>
            </a:pPr>
            <a:r>
              <a:rPr sz="3200" spc="-30" dirty="0">
                <a:latin typeface="Arial"/>
                <a:cs typeface="Arial"/>
              </a:rPr>
              <a:t>Originally, </a:t>
            </a:r>
            <a:r>
              <a:rPr sz="3200" spc="-5" dirty="0">
                <a:latin typeface="Arial"/>
                <a:cs typeface="Arial"/>
              </a:rPr>
              <a:t>an 8-bit signed number represents  values from </a:t>
            </a:r>
            <a:r>
              <a:rPr sz="3200" dirty="0">
                <a:latin typeface="Arial"/>
                <a:cs typeface="Arial"/>
              </a:rPr>
              <a:t>-128 </a:t>
            </a:r>
            <a:r>
              <a:rPr sz="3200" spc="-5" dirty="0">
                <a:latin typeface="Arial"/>
                <a:cs typeface="Arial"/>
              </a:rPr>
              <a:t>to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127</a:t>
            </a:r>
            <a:endParaRPr sz="3200">
              <a:latin typeface="Arial"/>
              <a:cs typeface="Arial"/>
            </a:endParaRPr>
          </a:p>
          <a:p>
            <a:pPr marL="12700" marR="612775">
              <a:lnSpc>
                <a:spcPts val="3590"/>
              </a:lnSpc>
              <a:spcBef>
                <a:spcPts val="1420"/>
              </a:spcBef>
            </a:pPr>
            <a:r>
              <a:rPr sz="3200" spc="-5" dirty="0">
                <a:latin typeface="Arial"/>
                <a:cs typeface="Arial"/>
              </a:rPr>
              <a:t>Now our 8-bit signed </a:t>
            </a:r>
            <a:r>
              <a:rPr sz="3200" spc="-10" dirty="0">
                <a:latin typeface="Arial"/>
                <a:cs typeface="Arial"/>
              </a:rPr>
              <a:t>number </a:t>
            </a:r>
            <a:r>
              <a:rPr sz="3200" spc="-5" dirty="0">
                <a:latin typeface="Arial"/>
                <a:cs typeface="Arial"/>
              </a:rPr>
              <a:t>represents the  following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values: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3200" spc="-10" dirty="0">
                <a:latin typeface="Arial"/>
                <a:cs typeface="Arial"/>
              </a:rPr>
              <a:t>1000.0000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spc="-140" dirty="0">
                <a:latin typeface="Arial"/>
                <a:cs typeface="Arial"/>
              </a:rPr>
              <a:t>0111.1111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or: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200" dirty="0">
                <a:latin typeface="Arial"/>
                <a:cs typeface="Arial"/>
              </a:rPr>
              <a:t>-8 </a:t>
            </a:r>
            <a:r>
              <a:rPr sz="3200" spc="-5" dirty="0">
                <a:latin typeface="Arial"/>
                <a:cs typeface="Arial"/>
              </a:rPr>
              <a:t>to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7.9375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590"/>
              </a:lnSpc>
              <a:spcBef>
                <a:spcPts val="1485"/>
              </a:spcBef>
            </a:pPr>
            <a:r>
              <a:rPr sz="3200" spc="-10" dirty="0">
                <a:latin typeface="Arial"/>
                <a:cs typeface="Arial"/>
              </a:rPr>
              <a:t>With </a:t>
            </a:r>
            <a:r>
              <a:rPr sz="3200" spc="-5" dirty="0">
                <a:latin typeface="Arial"/>
                <a:cs typeface="Arial"/>
              </a:rPr>
              <a:t>this </a:t>
            </a:r>
            <a:r>
              <a:rPr sz="3200" dirty="0">
                <a:latin typeface="Arial"/>
                <a:cs typeface="Arial"/>
              </a:rPr>
              <a:t>8 </a:t>
            </a:r>
            <a:r>
              <a:rPr sz="3200" spc="-5" dirty="0">
                <a:latin typeface="Arial"/>
                <a:cs typeface="Arial"/>
              </a:rPr>
              <a:t>bit signed representation, </a:t>
            </a:r>
            <a:r>
              <a:rPr sz="3200" spc="-1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order to  represent up to fractional digits, </a:t>
            </a:r>
            <a:r>
              <a:rPr sz="3200" dirty="0">
                <a:latin typeface="Arial"/>
                <a:cs typeface="Arial"/>
              </a:rPr>
              <a:t>we've </a:t>
            </a:r>
            <a:r>
              <a:rPr sz="3200" spc="-5" dirty="0">
                <a:latin typeface="Arial"/>
                <a:cs typeface="Arial"/>
              </a:rPr>
              <a:t>reduced  our overall </a:t>
            </a:r>
            <a:r>
              <a:rPr sz="3200" spc="-10" dirty="0">
                <a:latin typeface="Arial"/>
                <a:cs typeface="Arial"/>
              </a:rPr>
              <a:t>range </a:t>
            </a:r>
            <a:r>
              <a:rPr sz="3200" spc="-5" dirty="0">
                <a:latin typeface="Arial"/>
                <a:cs typeface="Arial"/>
              </a:rPr>
              <a:t>from 256 to </a:t>
            </a:r>
            <a:r>
              <a:rPr sz="3200" spc="-10" dirty="0">
                <a:latin typeface="Arial"/>
                <a:cs typeface="Arial"/>
              </a:rPr>
              <a:t>approximately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16.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232660">
              <a:lnSpc>
                <a:spcPct val="100000"/>
              </a:lnSpc>
            </a:pPr>
            <a:r>
              <a:rPr spc="-5" dirty="0"/>
              <a:t>Fixed </a:t>
            </a:r>
            <a:r>
              <a:rPr dirty="0"/>
              <a:t>Point</a:t>
            </a:r>
            <a:r>
              <a:rPr spc="-65" dirty="0"/>
              <a:t> </a:t>
            </a:r>
            <a:r>
              <a:rPr spc="-5" dirty="0"/>
              <a:t>Binary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432562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655" rIns="0" bIns="0" rtlCol="0">
            <a:spAutoFit/>
          </a:bodyPr>
          <a:lstStyle/>
          <a:p>
            <a:pPr marL="394335" marR="388620">
              <a:lnSpc>
                <a:spcPts val="3590"/>
              </a:lnSpc>
            </a:pPr>
            <a:r>
              <a:rPr spc="-10" dirty="0"/>
              <a:t>With </a:t>
            </a:r>
            <a:r>
              <a:rPr spc="-5" dirty="0"/>
              <a:t>this finite, discrete binary </a:t>
            </a:r>
            <a:r>
              <a:rPr spc="-10" dirty="0"/>
              <a:t>representation,  </a:t>
            </a:r>
            <a:r>
              <a:rPr dirty="0"/>
              <a:t>we </a:t>
            </a:r>
            <a:r>
              <a:rPr spc="-5" dirty="0"/>
              <a:t>will always have </a:t>
            </a:r>
            <a:r>
              <a:rPr spc="-10" dirty="0"/>
              <a:t>limited </a:t>
            </a:r>
            <a:r>
              <a:rPr spc="-5" dirty="0"/>
              <a:t>precision and  </a:t>
            </a:r>
            <a:r>
              <a:rPr spc="-10" dirty="0"/>
              <a:t>limited range. </a:t>
            </a:r>
            <a:r>
              <a:rPr spc="-25" dirty="0"/>
              <a:t>However, </a:t>
            </a:r>
            <a:r>
              <a:rPr spc="-10" dirty="0"/>
              <a:t>perhaps </a:t>
            </a:r>
            <a:r>
              <a:rPr spc="-5" dirty="0"/>
              <a:t>there is </a:t>
            </a:r>
            <a:r>
              <a:rPr dirty="0"/>
              <a:t>a  </a:t>
            </a:r>
            <a:r>
              <a:rPr spc="-5" dirty="0"/>
              <a:t>representation </a:t>
            </a:r>
            <a:r>
              <a:rPr spc="-10" dirty="0"/>
              <a:t>that </a:t>
            </a:r>
            <a:r>
              <a:rPr spc="-5" dirty="0"/>
              <a:t>loses precision </a:t>
            </a:r>
            <a:r>
              <a:rPr spc="-10" dirty="0"/>
              <a:t>in </a:t>
            </a:r>
            <a:r>
              <a:rPr spc="-5" dirty="0"/>
              <a:t>an  acceptable</a:t>
            </a:r>
            <a:r>
              <a:rPr spc="-100" dirty="0"/>
              <a:t> </a:t>
            </a:r>
            <a:r>
              <a:rPr spc="-60" dirty="0"/>
              <a:t>way.</a:t>
            </a:r>
          </a:p>
          <a:p>
            <a:pPr marL="394335" marR="5080">
              <a:lnSpc>
                <a:spcPts val="3590"/>
              </a:lnSpc>
              <a:spcBef>
                <a:spcPts val="1410"/>
              </a:spcBef>
            </a:pPr>
            <a:r>
              <a:rPr spc="-5" dirty="0"/>
              <a:t>Consider an unsigned 32-bit fixed </a:t>
            </a:r>
            <a:r>
              <a:rPr spc="-10" dirty="0"/>
              <a:t>point </a:t>
            </a:r>
            <a:r>
              <a:rPr spc="-5" dirty="0"/>
              <a:t>where </a:t>
            </a:r>
            <a:r>
              <a:rPr dirty="0"/>
              <a:t>8  </a:t>
            </a:r>
            <a:r>
              <a:rPr spc="-10" dirty="0"/>
              <a:t>bits </a:t>
            </a:r>
            <a:r>
              <a:rPr spc="-5" dirty="0"/>
              <a:t>are used for the fractional bits. This </a:t>
            </a:r>
            <a:r>
              <a:rPr spc="-10" dirty="0"/>
              <a:t>means  </a:t>
            </a:r>
            <a:r>
              <a:rPr dirty="0"/>
              <a:t>we can </a:t>
            </a:r>
            <a:r>
              <a:rPr spc="-5" dirty="0"/>
              <a:t>represent an unsigned </a:t>
            </a:r>
            <a:r>
              <a:rPr spc="-10" dirty="0"/>
              <a:t>number </a:t>
            </a:r>
            <a:r>
              <a:rPr spc="-5" dirty="0"/>
              <a:t>(nearly)  as large as </a:t>
            </a:r>
            <a:r>
              <a:rPr dirty="0"/>
              <a:t>2</a:t>
            </a:r>
            <a:r>
              <a:rPr sz="2775" baseline="31531" dirty="0"/>
              <a:t>24  </a:t>
            </a:r>
            <a:r>
              <a:rPr sz="3200" spc="-5" dirty="0"/>
              <a:t>with </a:t>
            </a:r>
            <a:r>
              <a:rPr sz="3200" dirty="0"/>
              <a:t>a </a:t>
            </a:r>
            <a:r>
              <a:rPr sz="3200" spc="-10" dirty="0"/>
              <a:t>granularity </a:t>
            </a:r>
            <a:r>
              <a:rPr sz="3200" spc="-5" dirty="0"/>
              <a:t>of</a:t>
            </a:r>
            <a:r>
              <a:rPr sz="3200" spc="-180" dirty="0"/>
              <a:t> </a:t>
            </a:r>
            <a:r>
              <a:rPr sz="3200" spc="5" dirty="0"/>
              <a:t>2</a:t>
            </a:r>
            <a:r>
              <a:rPr sz="2775" spc="7" baseline="31531" dirty="0"/>
              <a:t>-8</a:t>
            </a:r>
            <a:r>
              <a:rPr sz="3200" spc="5" dirty="0"/>
              <a:t>.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792730">
              <a:lnSpc>
                <a:spcPct val="100000"/>
              </a:lnSpc>
            </a:pPr>
            <a:r>
              <a:rPr spc="-5" dirty="0"/>
              <a:t>Floating</a:t>
            </a:r>
            <a:r>
              <a:rPr spc="-75" dirty="0"/>
              <a:t> </a:t>
            </a:r>
            <a:r>
              <a:rPr spc="-5" dirty="0"/>
              <a:t>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5031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4335">
              <a:lnSpc>
                <a:spcPct val="100000"/>
              </a:lnSpc>
            </a:pPr>
            <a:r>
              <a:rPr spc="-25" dirty="0"/>
              <a:t>Warning: </a:t>
            </a:r>
            <a:r>
              <a:rPr spc="-10" dirty="0"/>
              <a:t>Floating </a:t>
            </a:r>
            <a:r>
              <a:rPr spc="-5" dirty="0"/>
              <a:t>point is bizarre and</a:t>
            </a:r>
            <a:r>
              <a:rPr spc="20" dirty="0"/>
              <a:t> </a:t>
            </a:r>
            <a:r>
              <a:rPr spc="-10" dirty="0"/>
              <a:t>upsetting.</a:t>
            </a:r>
          </a:p>
          <a:p>
            <a:pPr marL="394335" marR="956944">
              <a:lnSpc>
                <a:spcPts val="3590"/>
              </a:lnSpc>
              <a:spcBef>
                <a:spcPts val="1495"/>
              </a:spcBef>
            </a:pPr>
            <a:r>
              <a:rPr spc="-5" dirty="0"/>
              <a:t>Each </a:t>
            </a:r>
            <a:r>
              <a:rPr spc="-10" dirty="0"/>
              <a:t>binary </a:t>
            </a:r>
            <a:r>
              <a:rPr spc="-5" dirty="0"/>
              <a:t>configuration is </a:t>
            </a:r>
            <a:r>
              <a:rPr dirty="0"/>
              <a:t>split </a:t>
            </a:r>
            <a:r>
              <a:rPr spc="-5" dirty="0"/>
              <a:t>into three  components: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1239" y="3506470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4046220"/>
            <a:ext cx="158750" cy="885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5089" y="3459479"/>
            <a:ext cx="2992120" cy="151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s: </a:t>
            </a:r>
            <a:r>
              <a:rPr sz="2800" spc="-5" dirty="0">
                <a:latin typeface="Arial"/>
                <a:cs typeface="Arial"/>
              </a:rPr>
              <a:t>Sign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bit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4250"/>
              </a:lnSpc>
              <a:spcBef>
                <a:spcPts val="280"/>
              </a:spcBef>
            </a:pPr>
            <a:r>
              <a:rPr sz="2800" spc="-5" dirty="0">
                <a:latin typeface="Arial"/>
                <a:cs typeface="Arial"/>
              </a:rPr>
              <a:t>e: Exponential part  </a:t>
            </a:r>
            <a:r>
              <a:rPr sz="2800" dirty="0">
                <a:latin typeface="Arial"/>
                <a:cs typeface="Arial"/>
              </a:rPr>
              <a:t>f: </a:t>
            </a:r>
            <a:r>
              <a:rPr sz="2800" spc="-5" dirty="0">
                <a:latin typeface="Arial"/>
                <a:cs typeface="Arial"/>
              </a:rPr>
              <a:t>Fraction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part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521080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440" y="584707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440" y="648207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3289" y="4926177"/>
            <a:ext cx="4224020" cy="191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095" marR="5080" indent="-113030">
              <a:lnSpc>
                <a:spcPct val="130500"/>
              </a:lnSpc>
            </a:pPr>
            <a:r>
              <a:rPr sz="3200" dirty="0">
                <a:latin typeface="Arial"/>
                <a:cs typeface="Arial"/>
              </a:rPr>
              <a:t>[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]</a:t>
            </a:r>
            <a:r>
              <a:rPr sz="3200" dirty="0">
                <a:latin typeface="Arial"/>
                <a:cs typeface="Arial"/>
              </a:rPr>
              <a:t>[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spc="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3200" spc="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]</a:t>
            </a:r>
            <a:r>
              <a:rPr sz="3200" dirty="0">
                <a:latin typeface="Arial"/>
                <a:cs typeface="Arial"/>
              </a:rPr>
              <a:t>[</a:t>
            </a:r>
            <a:r>
              <a:rPr sz="3200" spc="-5" dirty="0">
                <a:solidFill>
                  <a:srgbClr val="009900"/>
                </a:solidFill>
                <a:latin typeface="Arial"/>
                <a:cs typeface="Arial"/>
              </a:rPr>
              <a:t>fraction</a:t>
            </a:r>
            <a:r>
              <a:rPr sz="3200" spc="-10" dirty="0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sz="3200" spc="10" dirty="0">
                <a:solidFill>
                  <a:srgbClr val="009900"/>
                </a:solidFill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] 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3200" spc="-65" dirty="0">
                <a:solidFill>
                  <a:srgbClr val="0000FF"/>
                </a:solidFill>
                <a:latin typeface="Arial"/>
                <a:cs typeface="Arial"/>
              </a:rPr>
              <a:t>1101</a:t>
            </a:r>
            <a:r>
              <a:rPr sz="320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9900"/>
                </a:solidFill>
                <a:latin typeface="Arial"/>
                <a:cs typeface="Arial"/>
              </a:rPr>
              <a:t>100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200" spc="-5" dirty="0">
                <a:latin typeface="Arial"/>
                <a:cs typeface="Arial"/>
              </a:rPr>
              <a:t>Seems </a:t>
            </a:r>
            <a:r>
              <a:rPr sz="3200" spc="-10" dirty="0">
                <a:latin typeface="Arial"/>
                <a:cs typeface="Arial"/>
              </a:rPr>
              <a:t>normal </a:t>
            </a:r>
            <a:r>
              <a:rPr sz="3200" dirty="0">
                <a:latin typeface="Arial"/>
                <a:cs typeface="Arial"/>
              </a:rPr>
              <a:t>so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far.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23010">
              <a:lnSpc>
                <a:spcPct val="100000"/>
              </a:lnSpc>
            </a:pPr>
            <a:r>
              <a:rPr spc="-5" dirty="0"/>
              <a:t>Floating Point:</a:t>
            </a:r>
            <a:r>
              <a:rPr spc="-55" dirty="0"/>
              <a:t> </a:t>
            </a:r>
            <a:r>
              <a:rPr spc="-5" dirty="0"/>
              <a:t>Normalized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4213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0563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4734559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1772665"/>
            <a:ext cx="7320280" cy="337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There are four </a:t>
            </a:r>
            <a:r>
              <a:rPr sz="3200" spc="-15" dirty="0">
                <a:latin typeface="Arial"/>
                <a:cs typeface="Arial"/>
              </a:rPr>
              <a:t>different </a:t>
            </a:r>
            <a:r>
              <a:rPr sz="3200" spc="-5" dirty="0">
                <a:latin typeface="Arial"/>
                <a:cs typeface="Arial"/>
              </a:rPr>
              <a:t>“forms” of how </a:t>
            </a:r>
            <a:r>
              <a:rPr sz="3200" spc="-10" dirty="0">
                <a:latin typeface="Arial"/>
                <a:cs typeface="Arial"/>
              </a:rPr>
              <a:t>to  </a:t>
            </a:r>
            <a:r>
              <a:rPr sz="3200" spc="-5" dirty="0">
                <a:latin typeface="Arial"/>
                <a:cs typeface="Arial"/>
              </a:rPr>
              <a:t>interpret the numbers. The main form is  </a:t>
            </a:r>
            <a:r>
              <a:rPr sz="3200" spc="-10" dirty="0">
                <a:latin typeface="Arial"/>
                <a:cs typeface="Arial"/>
              </a:rPr>
              <a:t>“normalized”</a:t>
            </a:r>
            <a:endParaRPr sz="3200">
              <a:latin typeface="Arial"/>
              <a:cs typeface="Arial"/>
            </a:endParaRPr>
          </a:p>
          <a:p>
            <a:pPr marL="12700" marR="3100705">
              <a:lnSpc>
                <a:spcPts val="5000"/>
              </a:lnSpc>
              <a:spcBef>
                <a:spcPts val="290"/>
              </a:spcBef>
            </a:pPr>
            <a:r>
              <a:rPr sz="3200" dirty="0">
                <a:latin typeface="Arial"/>
                <a:cs typeface="Arial"/>
              </a:rPr>
              <a:t>[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]</a:t>
            </a:r>
            <a:r>
              <a:rPr sz="3200" dirty="0">
                <a:latin typeface="Arial"/>
                <a:cs typeface="Arial"/>
              </a:rPr>
              <a:t>[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spc="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3200" spc="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]</a:t>
            </a:r>
            <a:r>
              <a:rPr sz="3200" dirty="0">
                <a:latin typeface="Arial"/>
                <a:cs typeface="Arial"/>
              </a:rPr>
              <a:t>[</a:t>
            </a:r>
            <a:r>
              <a:rPr sz="3200" spc="-5" dirty="0">
                <a:solidFill>
                  <a:srgbClr val="009900"/>
                </a:solidFill>
                <a:latin typeface="Arial"/>
                <a:cs typeface="Arial"/>
              </a:rPr>
              <a:t>fraction</a:t>
            </a:r>
            <a:r>
              <a:rPr sz="3200" spc="-10" dirty="0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sz="3200" spc="10" dirty="0">
                <a:solidFill>
                  <a:srgbClr val="009900"/>
                </a:solidFill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] 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3200" spc="-65" dirty="0">
                <a:solidFill>
                  <a:srgbClr val="0000FF"/>
                </a:solidFill>
                <a:latin typeface="Arial"/>
                <a:cs typeface="Arial"/>
              </a:rPr>
              <a:t>1101</a:t>
            </a:r>
            <a:r>
              <a:rPr sz="32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9900"/>
                </a:solidFill>
                <a:latin typeface="Arial"/>
                <a:cs typeface="Arial"/>
              </a:rPr>
              <a:t>100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120"/>
              </a:lnSpc>
              <a:spcBef>
                <a:spcPts val="810"/>
              </a:spcBef>
            </a:pPr>
            <a:r>
              <a:rPr sz="3200" dirty="0">
                <a:latin typeface="Arial"/>
                <a:cs typeface="Arial"/>
              </a:rPr>
              <a:t>V = (-1)</a:t>
            </a:r>
            <a:r>
              <a:rPr sz="2775" baseline="31531" dirty="0">
                <a:solidFill>
                  <a:srgbClr val="FF0000"/>
                </a:solidFill>
                <a:latin typeface="Arial"/>
                <a:cs typeface="Arial"/>
              </a:rPr>
              <a:t>s  </a:t>
            </a:r>
            <a:r>
              <a:rPr sz="3200" dirty="0">
                <a:latin typeface="Arial"/>
                <a:cs typeface="Arial"/>
              </a:rPr>
              <a:t>* </a:t>
            </a:r>
            <a:r>
              <a:rPr sz="3200" spc="-5" dirty="0">
                <a:latin typeface="Arial"/>
                <a:cs typeface="Arial"/>
              </a:rPr>
              <a:t>2</a:t>
            </a:r>
            <a:r>
              <a:rPr sz="2775" spc="-7" baseline="3153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775" spc="-7" baseline="31531" dirty="0">
                <a:latin typeface="Arial"/>
                <a:cs typeface="Arial"/>
              </a:rPr>
              <a:t>-Bias  </a:t>
            </a:r>
            <a:r>
              <a:rPr sz="3200" dirty="0">
                <a:latin typeface="Arial"/>
                <a:cs typeface="Arial"/>
              </a:rPr>
              <a:t>*</a:t>
            </a:r>
            <a:r>
              <a:rPr sz="3200" spc="-3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1.</a:t>
            </a:r>
            <a:r>
              <a:rPr sz="3200" dirty="0">
                <a:solidFill>
                  <a:srgbClr val="009900"/>
                </a:solidFill>
                <a:latin typeface="Arial"/>
                <a:cs typeface="Arial"/>
              </a:rPr>
              <a:t>f</a:t>
            </a:r>
            <a:endParaRPr sz="3200">
              <a:latin typeface="Arial"/>
              <a:cs typeface="Arial"/>
            </a:endParaRPr>
          </a:p>
          <a:p>
            <a:pPr marL="27305" algn="ctr">
              <a:lnSpc>
                <a:spcPts val="1500"/>
              </a:lnSpc>
            </a:pPr>
            <a:r>
              <a:rPr sz="1850" spc="5" dirty="0">
                <a:latin typeface="Arial"/>
                <a:cs typeface="Arial"/>
              </a:rPr>
              <a:t>2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23010">
              <a:lnSpc>
                <a:spcPct val="100000"/>
              </a:lnSpc>
            </a:pPr>
            <a:r>
              <a:rPr spc="-5" dirty="0"/>
              <a:t>Floating Point:</a:t>
            </a:r>
            <a:r>
              <a:rPr spc="-55" dirty="0"/>
              <a:t> </a:t>
            </a:r>
            <a:r>
              <a:rPr spc="-5" dirty="0"/>
              <a:t>Normalized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92150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59969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24230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1731009"/>
            <a:ext cx="8094980" cy="186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r>
              <a:rPr sz="3200" dirty="0">
                <a:latin typeface="Arial"/>
                <a:cs typeface="Arial"/>
              </a:rPr>
              <a:t>V = (-1)</a:t>
            </a:r>
            <a:r>
              <a:rPr sz="2775" baseline="31531" dirty="0">
                <a:solidFill>
                  <a:srgbClr val="FF0000"/>
                </a:solidFill>
                <a:latin typeface="Arial"/>
                <a:cs typeface="Arial"/>
              </a:rPr>
              <a:t>s  </a:t>
            </a:r>
            <a:r>
              <a:rPr sz="3200" dirty="0">
                <a:latin typeface="Arial"/>
                <a:cs typeface="Arial"/>
              </a:rPr>
              <a:t>* </a:t>
            </a:r>
            <a:r>
              <a:rPr sz="3200" spc="-5" dirty="0">
                <a:latin typeface="Arial"/>
                <a:cs typeface="Arial"/>
              </a:rPr>
              <a:t>2</a:t>
            </a:r>
            <a:r>
              <a:rPr sz="2775" spc="-7" baseline="3153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775" spc="-7" baseline="31531" dirty="0">
                <a:latin typeface="Arial"/>
                <a:cs typeface="Arial"/>
              </a:rPr>
              <a:t>-Bias  </a:t>
            </a:r>
            <a:r>
              <a:rPr sz="3200" dirty="0">
                <a:latin typeface="Arial"/>
                <a:cs typeface="Arial"/>
              </a:rPr>
              <a:t>*</a:t>
            </a:r>
            <a:r>
              <a:rPr sz="3200" spc="-3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1.</a:t>
            </a:r>
            <a:r>
              <a:rPr sz="3200" dirty="0">
                <a:solidFill>
                  <a:srgbClr val="009900"/>
                </a:solidFill>
                <a:latin typeface="Arial"/>
                <a:cs typeface="Arial"/>
              </a:rPr>
              <a:t>f</a:t>
            </a:r>
            <a:endParaRPr sz="3200">
              <a:latin typeface="Arial"/>
              <a:cs typeface="Arial"/>
            </a:endParaRPr>
          </a:p>
          <a:p>
            <a:pPr marR="739140" algn="ctr">
              <a:lnSpc>
                <a:spcPts val="1505"/>
              </a:lnSpc>
            </a:pPr>
            <a:r>
              <a:rPr sz="1850" spc="5" dirty="0">
                <a:latin typeface="Arial"/>
                <a:cs typeface="Arial"/>
              </a:rPr>
              <a:t>2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3200" spc="-5" dirty="0">
                <a:latin typeface="Arial"/>
                <a:cs typeface="Arial"/>
              </a:rPr>
              <a:t>First of all, what is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“1.f”?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200" dirty="0">
                <a:latin typeface="Arial"/>
                <a:cs typeface="Arial"/>
              </a:rPr>
              <a:t>f </a:t>
            </a:r>
            <a:r>
              <a:rPr sz="3200" spc="-1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fractional field, </a:t>
            </a:r>
            <a:r>
              <a:rPr sz="3200" spc="-5" dirty="0">
                <a:latin typeface="Arial"/>
                <a:cs typeface="Arial"/>
              </a:rPr>
              <a:t>in our </a:t>
            </a:r>
            <a:r>
              <a:rPr sz="3200" spc="-10" dirty="0">
                <a:latin typeface="Arial"/>
                <a:cs typeface="Arial"/>
              </a:rPr>
              <a:t>example, </a:t>
            </a:r>
            <a:r>
              <a:rPr sz="3200" spc="-5" dirty="0">
                <a:latin typeface="Arial"/>
                <a:cs typeface="Arial"/>
              </a:rPr>
              <a:t>it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was: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3783329"/>
            <a:ext cx="158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5089" y="3736340"/>
            <a:ext cx="61912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100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44589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440" y="51485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440" y="577850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3289" y="4274820"/>
            <a:ext cx="6948170" cy="186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0"/>
              </a:lnSpc>
            </a:pPr>
            <a:r>
              <a:rPr sz="3200" spc="-5" dirty="0">
                <a:latin typeface="Arial"/>
                <a:cs typeface="Arial"/>
              </a:rPr>
              <a:t>1.f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1.100</a:t>
            </a:r>
            <a:endParaRPr sz="3200">
              <a:latin typeface="Arial"/>
              <a:cs typeface="Arial"/>
            </a:endParaRPr>
          </a:p>
          <a:p>
            <a:pPr marL="1941195">
              <a:lnSpc>
                <a:spcPts val="1500"/>
              </a:lnSpc>
            </a:pPr>
            <a:r>
              <a:rPr sz="1850" spc="5" dirty="0">
                <a:latin typeface="Arial"/>
                <a:cs typeface="Arial"/>
              </a:rPr>
              <a:t>2</a:t>
            </a:r>
            <a:endParaRPr sz="1850">
              <a:latin typeface="Arial"/>
              <a:cs typeface="Arial"/>
            </a:endParaRPr>
          </a:p>
          <a:p>
            <a:pPr marL="12700" marR="5080">
              <a:lnSpc>
                <a:spcPts val="5010"/>
              </a:lnSpc>
              <a:spcBef>
                <a:spcPts val="330"/>
              </a:spcBef>
            </a:pPr>
            <a:r>
              <a:rPr sz="3200" spc="-5" dirty="0">
                <a:latin typeface="Arial"/>
                <a:cs typeface="Arial"/>
              </a:rPr>
              <a:t>This value is interpreted as fixed </a:t>
            </a:r>
            <a:r>
              <a:rPr sz="3200" spc="-10" dirty="0">
                <a:latin typeface="Arial"/>
                <a:cs typeface="Arial"/>
              </a:rPr>
              <a:t>point.  </a:t>
            </a:r>
            <a:r>
              <a:rPr sz="3200" spc="-5" dirty="0">
                <a:latin typeface="Arial"/>
                <a:cs typeface="Arial"/>
              </a:rPr>
              <a:t>1.100 </a:t>
            </a:r>
            <a:r>
              <a:rPr sz="3200" dirty="0">
                <a:latin typeface="Arial"/>
                <a:cs typeface="Arial"/>
              </a:rPr>
              <a:t>= </a:t>
            </a:r>
            <a:r>
              <a:rPr sz="3200" spc="5" dirty="0">
                <a:latin typeface="Arial"/>
                <a:cs typeface="Arial"/>
              </a:rPr>
              <a:t>2</a:t>
            </a:r>
            <a:r>
              <a:rPr sz="2775" spc="7" baseline="31531" dirty="0">
                <a:latin typeface="Arial"/>
                <a:cs typeface="Arial"/>
              </a:rPr>
              <a:t>0  </a:t>
            </a:r>
            <a:r>
              <a:rPr sz="3200" dirty="0">
                <a:latin typeface="Arial"/>
                <a:cs typeface="Arial"/>
              </a:rPr>
              <a:t>+ </a:t>
            </a:r>
            <a:r>
              <a:rPr sz="3200" spc="-5" dirty="0">
                <a:latin typeface="Arial"/>
                <a:cs typeface="Arial"/>
              </a:rPr>
              <a:t>2</a:t>
            </a:r>
            <a:r>
              <a:rPr sz="2775" spc="-7" baseline="31531" dirty="0">
                <a:latin typeface="Arial"/>
                <a:cs typeface="Arial"/>
              </a:rPr>
              <a:t>-1 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409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1.5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2960</Words>
  <Application>Microsoft Macintosh PowerPoint</Application>
  <PresentationFormat>Custom</PresentationFormat>
  <Paragraphs>656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Constantia</vt:lpstr>
      <vt:lpstr>Impact</vt:lpstr>
      <vt:lpstr>Palatino Linotype</vt:lpstr>
      <vt:lpstr>Times New Roman</vt:lpstr>
      <vt:lpstr>Office Theme</vt:lpstr>
      <vt:lpstr>PowerPoint Presentation</vt:lpstr>
      <vt:lpstr>So far</vt:lpstr>
      <vt:lpstr>So far</vt:lpstr>
      <vt:lpstr>Fixed Point Binary</vt:lpstr>
      <vt:lpstr>Fixed Point Binary</vt:lpstr>
      <vt:lpstr>Fixed Point Binary</vt:lpstr>
      <vt:lpstr>Floating Point</vt:lpstr>
      <vt:lpstr>Floating Point: Normalized</vt:lpstr>
      <vt:lpstr>Floating Point: Normalized</vt:lpstr>
      <vt:lpstr>Floating Point: Normalized</vt:lpstr>
      <vt:lpstr>Floating Point: Normalized</vt:lpstr>
      <vt:lpstr>Floating Point: Denormalized</vt:lpstr>
      <vt:lpstr>Floating Point: Denormalized</vt:lpstr>
      <vt:lpstr>Floating Point: Denormalized</vt:lpstr>
      <vt:lpstr>Floating Point: Segue</vt:lpstr>
      <vt:lpstr>Floating Point: Infinty</vt:lpstr>
      <vt:lpstr>Floating Point: NaN</vt:lpstr>
      <vt:lpstr>Floating Point: Special Values</vt:lpstr>
      <vt:lpstr>Floating Point: Special Values</vt:lpstr>
      <vt:lpstr>IEEE 754 Floating Point</vt:lpstr>
      <vt:lpstr>IEEE 754 Floating Point</vt:lpstr>
      <vt:lpstr>Homework Problem 2.88</vt:lpstr>
      <vt:lpstr>Homework Problem 2.88</vt:lpstr>
      <vt:lpstr>Homework Problem 2.88</vt:lpstr>
      <vt:lpstr>Homework Problem 2.88</vt:lpstr>
      <vt:lpstr>Homework Problem 2.88</vt:lpstr>
      <vt:lpstr>Homework Problem 2.88</vt:lpstr>
      <vt:lpstr>Homework Problem 2.88</vt:lpstr>
      <vt:lpstr>Homework Problem 2.88</vt:lpstr>
      <vt:lpstr>Homework Problem 2.88</vt:lpstr>
      <vt:lpstr>Homework Problem 2.88</vt:lpstr>
      <vt:lpstr>Homework Problem 2.88</vt:lpstr>
      <vt:lpstr>Homework Problem 2.88</vt:lpstr>
      <vt:lpstr>Homework Problem 2.88</vt:lpstr>
      <vt:lpstr>Homework Problem 2.88</vt:lpstr>
      <vt:lpstr>Homework Problem 2.88</vt:lpstr>
      <vt:lpstr>Homework Problem 2.88</vt:lpstr>
      <vt:lpstr>Floating Point: Rounding</vt:lpstr>
      <vt:lpstr>Floating Point: Rounding</vt:lpstr>
      <vt:lpstr>Floating Point: Rounding</vt:lpstr>
      <vt:lpstr>Floating Point: Rounding</vt:lpstr>
      <vt:lpstr>Floating Point: Rounding</vt:lpstr>
      <vt:lpstr>Floating Point: Adding two floats</vt:lpstr>
      <vt:lpstr>Floating Point: Adding two floats</vt:lpstr>
      <vt:lpstr>Floating Point: Multiplying two floats</vt:lpstr>
      <vt:lpstr>Floating Point: Multiplying two floats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Ram Goli</cp:lastModifiedBy>
  <cp:revision>10</cp:revision>
  <dcterms:created xsi:type="dcterms:W3CDTF">2017-05-12T16:53:31Z</dcterms:created>
  <dcterms:modified xsi:type="dcterms:W3CDTF">2017-05-17T03:45:27Z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2015-10-30T00:00:00Z</vt:filetime>
  </property>
  <property fmtid="{D5CDD505-2E9C-101B-9397-08002B2CF9AE}" pid="3" name="Creator">
    <vt:lpwstr>Impress</vt:lpwstr>
  </property>
  <property fmtid="{D5CDD505-2E9C-101B-9397-08002B2CF9AE}" pid="4" name="LastSaved">
    <vt:filetime>2015-10-30T00:00:00Z</vt:filetime>
  </property>
</Properties>
</file>