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33" r:id="rId2"/>
    <p:sldId id="437" r:id="rId3"/>
    <p:sldId id="435" r:id="rId4"/>
    <p:sldId id="436" r:id="rId5"/>
    <p:sldId id="438" r:id="rId6"/>
    <p:sldId id="439" r:id="rId7"/>
    <p:sldId id="440" r:id="rId8"/>
    <p:sldId id="4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9AB3170-6C75-4159-ABCB-3F221C5AEA80}"/>
              </a:ext>
            </a:extLst>
          </p:cNvPr>
          <p:cNvGrpSpPr/>
          <p:nvPr userDrawn="1"/>
        </p:nvGrpSpPr>
        <p:grpSpPr>
          <a:xfrm>
            <a:off x="0" y="-532"/>
            <a:ext cx="12193125" cy="1318969"/>
            <a:chOff x="-1125" y="2581380"/>
            <a:chExt cx="12193125" cy="20805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DA1BF5-23C6-4326-9AC9-41793D6F350A}"/>
                </a:ext>
              </a:extLst>
            </p:cNvPr>
            <p:cNvGrpSpPr/>
            <p:nvPr/>
          </p:nvGrpSpPr>
          <p:grpSpPr>
            <a:xfrm rot="16200000">
              <a:off x="5185060" y="-2471121"/>
              <a:ext cx="1819481" cy="12191852"/>
              <a:chOff x="7863840" y="1228255"/>
              <a:chExt cx="909828" cy="2286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DC64FB-9896-45FE-B15E-BE7D110BAC2A}"/>
                  </a:ext>
                </a:extLst>
              </p:cNvPr>
              <p:cNvSpPr/>
              <p:nvPr/>
            </p:nvSpPr>
            <p:spPr>
              <a:xfrm>
                <a:off x="7863840" y="1228255"/>
                <a:ext cx="2286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7F6647-63A0-4406-B63E-76DA9C3F1292}"/>
                  </a:ext>
                </a:extLst>
              </p:cNvPr>
              <p:cNvSpPr/>
              <p:nvPr/>
            </p:nvSpPr>
            <p:spPr>
              <a:xfrm>
                <a:off x="8090916" y="1228255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55402E-1020-4A33-A159-37ED0770F354}"/>
                  </a:ext>
                </a:extLst>
              </p:cNvPr>
              <p:cNvSpPr/>
              <p:nvPr/>
            </p:nvSpPr>
            <p:spPr>
              <a:xfrm>
                <a:off x="8317992" y="1228255"/>
                <a:ext cx="228600" cy="228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E119BB-D7F6-4FD3-A144-F683F1D2F951}"/>
                  </a:ext>
                </a:extLst>
              </p:cNvPr>
              <p:cNvSpPr/>
              <p:nvPr/>
            </p:nvSpPr>
            <p:spPr>
              <a:xfrm>
                <a:off x="8545068" y="1228255"/>
                <a:ext cx="228600" cy="228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7BB043-614F-4C07-B588-510C003DF033}"/>
                </a:ext>
              </a:extLst>
            </p:cNvPr>
            <p:cNvSpPr/>
            <p:nvPr/>
          </p:nvSpPr>
          <p:spPr>
            <a:xfrm>
              <a:off x="0" y="2714484"/>
              <a:ext cx="12192000" cy="1818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47ACC8-8FE4-4BD9-99CA-4C4BEFE59754}"/>
                </a:ext>
              </a:extLst>
            </p:cNvPr>
            <p:cNvSpPr/>
            <p:nvPr/>
          </p:nvSpPr>
          <p:spPr>
            <a:xfrm>
              <a:off x="-1" y="2581380"/>
              <a:ext cx="12191853" cy="707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071CDF-AA86-4702-BEA7-873EA120AFBB}"/>
                </a:ext>
              </a:extLst>
            </p:cNvPr>
            <p:cNvSpPr/>
            <p:nvPr/>
          </p:nvSpPr>
          <p:spPr>
            <a:xfrm>
              <a:off x="147" y="4591151"/>
              <a:ext cx="12191853" cy="707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3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96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7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37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rgbClr val="07A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  <a:solidFill>
            <a:srgbClr val="07A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7097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85154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75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CCD24D3-C18F-70A9-540F-D616D4EE2DA4}"/>
              </a:ext>
            </a:extLst>
          </p:cNvPr>
          <p:cNvSpPr txBox="1">
            <a:spLocks/>
          </p:cNvSpPr>
          <p:nvPr/>
        </p:nvSpPr>
        <p:spPr>
          <a:xfrm>
            <a:off x="11359639" y="6363992"/>
            <a:ext cx="714374" cy="262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AE4C1A-77DB-4702-BC27-716D25204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59B9E-F2E5-419D-BA3F-9429A8DD3D46}"/>
              </a:ext>
            </a:extLst>
          </p:cNvPr>
          <p:cNvSpPr txBox="1"/>
          <p:nvPr/>
        </p:nvSpPr>
        <p:spPr>
          <a:xfrm>
            <a:off x="2804772" y="422169"/>
            <a:ext cx="643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nstantia" panose="02030602050306030303" pitchFamily="18" charset="0"/>
              </a:rPr>
              <a:t>Framework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BEF6C-854E-4505-8EF6-70F9EFA99E64}"/>
              </a:ext>
            </a:extLst>
          </p:cNvPr>
          <p:cNvSpPr txBox="1"/>
          <p:nvPr/>
        </p:nvSpPr>
        <p:spPr>
          <a:xfrm>
            <a:off x="680708" y="1277283"/>
            <a:ext cx="371512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Simulation - State of the fab</a:t>
            </a:r>
            <a:r>
              <a:rPr lang="en-US" sz="2000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BC25E-8BB1-44BB-8E11-6F9A1DC86367}"/>
              </a:ext>
            </a:extLst>
          </p:cNvPr>
          <p:cNvSpPr txBox="1"/>
          <p:nvPr/>
        </p:nvSpPr>
        <p:spPr>
          <a:xfrm>
            <a:off x="606603" y="2201471"/>
            <a:ext cx="4904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Constantia" panose="02030602050306030303" pitchFamily="18" charset="0"/>
              </a:rPr>
              <a:t>Logs</a:t>
            </a:r>
          </a:p>
          <a:p>
            <a:pPr marL="742950" lvl="1" indent="-285750">
              <a:buFont typeface="Constantia" panose="02030602050306030303" pitchFamily="18" charset="0"/>
              <a:buChar char="−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Active lots</a:t>
            </a:r>
          </a:p>
          <a:p>
            <a:pPr marL="742950" lvl="1" indent="-285750">
              <a:buFont typeface="Constantia" panose="02030602050306030303" pitchFamily="18" charset="0"/>
              <a:buChar char="−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Remaining steps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  <a:p>
            <a:pPr marL="742950" lvl="1" indent="-285750">
              <a:buFont typeface="Constantia" panose="02030602050306030303" pitchFamily="18" charset="0"/>
              <a:buChar char="−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Tool group</a:t>
            </a:r>
          </a:p>
          <a:p>
            <a:pPr marL="1200150" lvl="2" indent="-285750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Machine id</a:t>
            </a:r>
          </a:p>
          <a:p>
            <a:pPr marL="1657350" lvl="3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Available at time stamp </a:t>
            </a: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Breakdown at time stamp (t)</a:t>
            </a:r>
          </a:p>
          <a:p>
            <a:pPr marL="1657350" lvl="3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Breakdown duration (d)</a:t>
            </a:r>
          </a:p>
          <a:p>
            <a:pPr marL="1657350" lvl="3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Not available period  (t + d)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b="1" dirty="0">
                <a:solidFill>
                  <a:srgbClr val="000000"/>
                </a:solidFill>
                <a:latin typeface="Constantia" panose="02030602050306030303" pitchFamily="18" charset="0"/>
              </a:rPr>
              <a:t>Stats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  <a:p>
            <a:pPr marL="742950" lvl="1" indent="-285750">
              <a:buFont typeface="Constantia" panose="02030602050306030303" pitchFamily="18" charset="0"/>
              <a:buChar char="−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Machine availability – percentage</a:t>
            </a:r>
          </a:p>
          <a:p>
            <a:pPr marL="742950" lvl="1" indent="-285750">
              <a:buFont typeface="Constantia" panose="02030602050306030303" pitchFamily="18" charset="0"/>
              <a:buChar char="−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Machine breakdown – percentage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0B0F1-9AAE-4605-994D-47CCC8763291}"/>
              </a:ext>
            </a:extLst>
          </p:cNvPr>
          <p:cNvSpPr txBox="1"/>
          <p:nvPr/>
        </p:nvSpPr>
        <p:spPr>
          <a:xfrm>
            <a:off x="6923514" y="2243415"/>
            <a:ext cx="4646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Operations assigned to machine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Sequence of operations on machine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Machine available time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Total operations scheduled per lot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Remaining steps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Start and end time of operations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A96A9-061F-472C-81EE-89DB0E0261B8}"/>
              </a:ext>
            </a:extLst>
          </p:cNvPr>
          <p:cNvSpPr txBox="1"/>
          <p:nvPr/>
        </p:nvSpPr>
        <p:spPr>
          <a:xfrm>
            <a:off x="6930507" y="1285672"/>
            <a:ext cx="317822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Optimization - Schedule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46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CCD24D3-C18F-70A9-540F-D616D4EE2DA4}"/>
              </a:ext>
            </a:extLst>
          </p:cNvPr>
          <p:cNvSpPr txBox="1">
            <a:spLocks/>
          </p:cNvSpPr>
          <p:nvPr/>
        </p:nvSpPr>
        <p:spPr>
          <a:xfrm>
            <a:off x="11359639" y="6363992"/>
            <a:ext cx="714374" cy="262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AE4C1A-77DB-4702-BC27-716D25204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59B9E-F2E5-419D-BA3F-9429A8DD3D46}"/>
              </a:ext>
            </a:extLst>
          </p:cNvPr>
          <p:cNvSpPr txBox="1"/>
          <p:nvPr/>
        </p:nvSpPr>
        <p:spPr>
          <a:xfrm>
            <a:off x="2804772" y="422169"/>
            <a:ext cx="643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nstantia" panose="02030602050306030303" pitchFamily="18" charset="0"/>
              </a:rPr>
              <a:t>Framework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BEF6C-854E-4505-8EF6-70F9EFA99E64}"/>
              </a:ext>
            </a:extLst>
          </p:cNvPr>
          <p:cNvSpPr txBox="1"/>
          <p:nvPr/>
        </p:nvSpPr>
        <p:spPr>
          <a:xfrm>
            <a:off x="3314851" y="1294061"/>
            <a:ext cx="579559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Simulation - State of the fab – at time t</a:t>
            </a:r>
            <a:r>
              <a:rPr lang="en-US" sz="2000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C1A1BC-DB1F-4D4B-A43A-F70CA748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41" y="2729960"/>
            <a:ext cx="2171700" cy="2085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27F4B4-DE0E-4B40-B5D9-49ED40C927D2}"/>
              </a:ext>
            </a:extLst>
          </p:cNvPr>
          <p:cNvSpPr txBox="1"/>
          <p:nvPr/>
        </p:nvSpPr>
        <p:spPr>
          <a:xfrm>
            <a:off x="715663" y="1974967"/>
            <a:ext cx="148225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Active lots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59098-E889-469D-B678-640A3D9D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945" y="2717814"/>
            <a:ext cx="3371850" cy="3133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27BE00-AF93-49EB-AB7E-A288A53EA877}"/>
              </a:ext>
            </a:extLst>
          </p:cNvPr>
          <p:cNvSpPr txBox="1"/>
          <p:nvPr/>
        </p:nvSpPr>
        <p:spPr>
          <a:xfrm>
            <a:off x="3057590" y="1967976"/>
            <a:ext cx="199258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Breakdown log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C66C4-E3C5-4DC5-8C69-3B3D2D6AB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266" y="2726378"/>
            <a:ext cx="2476500" cy="3552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673823-02D9-4B5A-AA7F-B6AECC887C94}"/>
              </a:ext>
            </a:extLst>
          </p:cNvPr>
          <p:cNvSpPr txBox="1"/>
          <p:nvPr/>
        </p:nvSpPr>
        <p:spPr>
          <a:xfrm>
            <a:off x="6070636" y="1969374"/>
            <a:ext cx="232674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Breakdown stats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E9011-EA1E-4127-9222-B8BB93497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424" y="2615355"/>
            <a:ext cx="2828925" cy="2952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BED12F-D22E-4897-B2D6-D586CF1EC242}"/>
              </a:ext>
            </a:extLst>
          </p:cNvPr>
          <p:cNvSpPr txBox="1"/>
          <p:nvPr/>
        </p:nvSpPr>
        <p:spPr>
          <a:xfrm>
            <a:off x="9066905" y="1970772"/>
            <a:ext cx="232674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Machine log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5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CCD24D3-C18F-70A9-540F-D616D4EE2DA4}"/>
              </a:ext>
            </a:extLst>
          </p:cNvPr>
          <p:cNvSpPr txBox="1">
            <a:spLocks/>
          </p:cNvSpPr>
          <p:nvPr/>
        </p:nvSpPr>
        <p:spPr>
          <a:xfrm>
            <a:off x="11359639" y="6363992"/>
            <a:ext cx="714374" cy="262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AE4C1A-77DB-4702-BC27-716D25204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59B9E-F2E5-419D-BA3F-9429A8DD3D46}"/>
              </a:ext>
            </a:extLst>
          </p:cNvPr>
          <p:cNvSpPr txBox="1"/>
          <p:nvPr/>
        </p:nvSpPr>
        <p:spPr>
          <a:xfrm>
            <a:off x="2804772" y="422169"/>
            <a:ext cx="643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nstantia" panose="02030602050306030303" pitchFamily="18" charset="0"/>
              </a:rPr>
              <a:t>Framework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BEF6C-854E-4505-8EF6-70F9EFA99E64}"/>
              </a:ext>
            </a:extLst>
          </p:cNvPr>
          <p:cNvSpPr txBox="1"/>
          <p:nvPr/>
        </p:nvSpPr>
        <p:spPr>
          <a:xfrm>
            <a:off x="4615144" y="1260505"/>
            <a:ext cx="300205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Strategy - Rescheduling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BC25E-8BB1-44BB-8E11-6F9A1DC86367}"/>
              </a:ext>
            </a:extLst>
          </p:cNvPr>
          <p:cNvSpPr txBox="1"/>
          <p:nvPr/>
        </p:nvSpPr>
        <p:spPr>
          <a:xfrm>
            <a:off x="489157" y="1714910"/>
            <a:ext cx="893168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 Based on machine breakdown and availability</a:t>
            </a:r>
          </a:p>
          <a:p>
            <a:pPr marL="742950" lvl="1" indent="-285750">
              <a:lnSpc>
                <a:spcPct val="150000"/>
              </a:lnSpc>
              <a:buFont typeface="Constantia" panose="02030602050306030303" pitchFamily="18" charset="0"/>
              <a:buChar char="−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Select proportion of machines in each tool group</a:t>
            </a:r>
          </a:p>
          <a:p>
            <a:pPr marL="742950" lvl="1" indent="-285750">
              <a:lnSpc>
                <a:spcPct val="150000"/>
              </a:lnSpc>
              <a:buFont typeface="Constantia" panose="02030602050306030303" pitchFamily="18" charset="0"/>
              <a:buChar char="−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State machine available for schedule or not</a:t>
            </a:r>
          </a:p>
          <a:p>
            <a:pPr marL="742950" lvl="1" indent="-285750">
              <a:lnSpc>
                <a:spcPct val="150000"/>
              </a:lnSpc>
              <a:buFont typeface="Constantia" panose="02030602050306030303" pitchFamily="18" charset="0"/>
              <a:buChar char="−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State if machine become available in scheduling periods (offline information)</a:t>
            </a:r>
          </a:p>
          <a:p>
            <a:pPr marL="742950" lvl="1" indent="-285750">
              <a:lnSpc>
                <a:spcPct val="150000"/>
              </a:lnSpc>
              <a:buFont typeface="Constantia" panose="02030602050306030303" pitchFamily="18" charset="0"/>
              <a:buChar char="−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If machine breakdown is not recorded in any group</a:t>
            </a:r>
          </a:p>
          <a:p>
            <a:pPr marL="1200150" lvl="2" indent="-285750">
              <a:lnSpc>
                <a:spcPct val="150000"/>
              </a:lnSpc>
              <a:buFont typeface="Constantia" panose="02030602050306030303" pitchFamily="18" charset="0"/>
              <a:buChar char="−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Realistically set a threshold to avoid frequent re-scheduling</a:t>
            </a:r>
          </a:p>
          <a:p>
            <a:pPr lvl="2">
              <a:lnSpc>
                <a:spcPct val="150000"/>
              </a:lnSpc>
              <a:defRPr/>
            </a:pPr>
            <a:endParaRPr lang="en-US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9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CCD24D3-C18F-70A9-540F-D616D4EE2DA4}"/>
              </a:ext>
            </a:extLst>
          </p:cNvPr>
          <p:cNvSpPr txBox="1">
            <a:spLocks/>
          </p:cNvSpPr>
          <p:nvPr/>
        </p:nvSpPr>
        <p:spPr>
          <a:xfrm>
            <a:off x="11359639" y="6363992"/>
            <a:ext cx="714374" cy="262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AE4C1A-77DB-4702-BC27-716D25204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59B9E-F2E5-419D-BA3F-9429A8DD3D46}"/>
              </a:ext>
            </a:extLst>
          </p:cNvPr>
          <p:cNvSpPr txBox="1"/>
          <p:nvPr/>
        </p:nvSpPr>
        <p:spPr>
          <a:xfrm>
            <a:off x="2804772" y="422169"/>
            <a:ext cx="643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nstantia" panose="02030602050306030303" pitchFamily="18" charset="0"/>
              </a:rPr>
              <a:t>Framework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BEF6C-854E-4505-8EF6-70F9EFA99E64}"/>
              </a:ext>
            </a:extLst>
          </p:cNvPr>
          <p:cNvSpPr txBox="1"/>
          <p:nvPr/>
        </p:nvSpPr>
        <p:spPr>
          <a:xfrm>
            <a:off x="4615144" y="1260505"/>
            <a:ext cx="337117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Rescheduling - Algorithm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BC25E-8BB1-44BB-8E11-6F9A1DC86367}"/>
              </a:ext>
            </a:extLst>
          </p:cNvPr>
          <p:cNvSpPr txBox="1"/>
          <p:nvPr/>
        </p:nvSpPr>
        <p:spPr>
          <a:xfrm>
            <a:off x="489157" y="1714910"/>
            <a:ext cx="893168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Offline schedule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Start and end time of operation on machine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Simulate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u="sng" dirty="0">
                <a:solidFill>
                  <a:srgbClr val="000000"/>
                </a:solidFill>
                <a:latin typeface="Constantia" panose="02030602050306030303" pitchFamily="18" charset="0"/>
              </a:rPr>
              <a:t>Dispatching in optimization</a:t>
            </a: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 or dispatching in simulation?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Dispatch a lot to machine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If breakdown time &lt; operation end time</a:t>
            </a:r>
          </a:p>
          <a:p>
            <a:pPr lvl="3"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Do rework on available machine slot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If breakdown end time &gt; operation start time </a:t>
            </a:r>
          </a:p>
          <a:p>
            <a:pPr lvl="3">
              <a:lnSpc>
                <a:spcPct val="15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Assign operation to available machine slot</a:t>
            </a:r>
          </a:p>
        </p:txBody>
      </p:sp>
    </p:spTree>
    <p:extLst>
      <p:ext uri="{BB962C8B-B14F-4D97-AF65-F5344CB8AC3E}">
        <p14:creationId xmlns:p14="http://schemas.microsoft.com/office/powerpoint/2010/main" val="9870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CCD24D3-C18F-70A9-540F-D616D4EE2DA4}"/>
              </a:ext>
            </a:extLst>
          </p:cNvPr>
          <p:cNvSpPr txBox="1">
            <a:spLocks/>
          </p:cNvSpPr>
          <p:nvPr/>
        </p:nvSpPr>
        <p:spPr>
          <a:xfrm>
            <a:off x="11359639" y="6363992"/>
            <a:ext cx="714374" cy="262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AE4C1A-77DB-4702-BC27-716D25204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59B9E-F2E5-419D-BA3F-9429A8DD3D46}"/>
              </a:ext>
            </a:extLst>
          </p:cNvPr>
          <p:cNvSpPr txBox="1"/>
          <p:nvPr/>
        </p:nvSpPr>
        <p:spPr>
          <a:xfrm>
            <a:off x="2804772" y="422169"/>
            <a:ext cx="643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nstantia" panose="02030602050306030303" pitchFamily="18" charset="0"/>
              </a:rPr>
              <a:t>Framework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BEF6C-854E-4505-8EF6-70F9EFA99E64}"/>
              </a:ext>
            </a:extLst>
          </p:cNvPr>
          <p:cNvSpPr txBox="1"/>
          <p:nvPr/>
        </p:nvSpPr>
        <p:spPr>
          <a:xfrm>
            <a:off x="5688936" y="1268894"/>
            <a:ext cx="95514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To do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BC25E-8BB1-44BB-8E11-6F9A1DC86367}"/>
              </a:ext>
            </a:extLst>
          </p:cNvPr>
          <p:cNvSpPr txBox="1"/>
          <p:nvPr/>
        </p:nvSpPr>
        <p:spPr>
          <a:xfrm>
            <a:off x="489157" y="1714910"/>
            <a:ext cx="8931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tantia" panose="02030602050306030303" pitchFamily="18" charset="0"/>
              </a:rPr>
              <a:t>Integrate the Schedule into the Simulation</a:t>
            </a:r>
          </a:p>
          <a:p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First, ensure simulation can read and apply the optimized schedule. This means: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Input Schedule: The simulation should start with the schedule generated by optimization model, dictating the sequence and timing of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Resource Allocation: Allocate machines according to the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Parameters (stochastic and deterministic):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Processing times: Realistically set processing times as stochastic. However to verify the approach consider it deterministic in the simulation also. Later do experiments with different seed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Breakdown times: If the period is known then it is deterministic and a scheduled down time. Develop strategies when it is uncertain or unknown</a:t>
            </a:r>
          </a:p>
        </p:txBody>
      </p:sp>
    </p:spTree>
    <p:extLst>
      <p:ext uri="{BB962C8B-B14F-4D97-AF65-F5344CB8AC3E}">
        <p14:creationId xmlns:p14="http://schemas.microsoft.com/office/powerpoint/2010/main" val="153292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CCD24D3-C18F-70A9-540F-D616D4EE2DA4}"/>
              </a:ext>
            </a:extLst>
          </p:cNvPr>
          <p:cNvSpPr txBox="1">
            <a:spLocks/>
          </p:cNvSpPr>
          <p:nvPr/>
        </p:nvSpPr>
        <p:spPr>
          <a:xfrm>
            <a:off x="11359639" y="6363992"/>
            <a:ext cx="714374" cy="262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AE4C1A-77DB-4702-BC27-716D25204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59B9E-F2E5-419D-BA3F-9429A8DD3D46}"/>
              </a:ext>
            </a:extLst>
          </p:cNvPr>
          <p:cNvSpPr txBox="1"/>
          <p:nvPr/>
        </p:nvSpPr>
        <p:spPr>
          <a:xfrm>
            <a:off x="2804772" y="422169"/>
            <a:ext cx="643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nstantia" panose="02030602050306030303" pitchFamily="18" charset="0"/>
              </a:rPr>
              <a:t>Framework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BEF6C-854E-4505-8EF6-70F9EFA99E64}"/>
              </a:ext>
            </a:extLst>
          </p:cNvPr>
          <p:cNvSpPr txBox="1"/>
          <p:nvPr/>
        </p:nvSpPr>
        <p:spPr>
          <a:xfrm>
            <a:off x="5688936" y="1268894"/>
            <a:ext cx="95514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cs typeface="+mn-cs"/>
              </a:rPr>
              <a:t>To do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BC25E-8BB1-44BB-8E11-6F9A1DC86367}"/>
              </a:ext>
            </a:extLst>
          </p:cNvPr>
          <p:cNvSpPr txBox="1"/>
          <p:nvPr/>
        </p:nvSpPr>
        <p:spPr>
          <a:xfrm>
            <a:off x="489157" y="1714910"/>
            <a:ext cx="111883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tantia" panose="02030602050306030303" pitchFamily="18" charset="0"/>
              </a:rPr>
              <a:t>Rescheduling algorithm - Reacting to Breakdowns</a:t>
            </a:r>
          </a:p>
          <a:p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When a breakdown occurs, simulation needs to adjust the schedule dynamically. This involves: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Immediate Actions: Pause operations if necessary, reroute operations to other machines, initiate repair.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Rescheduling: Algorithm that can quickly generate a new feasible schedule considering the current state of the fab and the remaining tasks. Common approach include Heuristics, such as dispatch rules.</a:t>
            </a:r>
          </a:p>
          <a:p>
            <a:r>
              <a:rPr lang="en-US" b="1" dirty="0">
                <a:solidFill>
                  <a:srgbClr val="000000"/>
                </a:solidFill>
                <a:latin typeface="Constantia" panose="02030602050306030303" pitchFamily="18" charset="0"/>
              </a:rPr>
              <a:t>Remarks</a:t>
            </a: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: Depending on the frequency of breakdowns select appropriate approach</a:t>
            </a:r>
          </a:p>
          <a:p>
            <a:endParaRPr lang="en-US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tantia" panose="02030602050306030303" pitchFamily="18" charset="0"/>
              </a:rPr>
              <a:t>Implement Feedback Loops</a:t>
            </a:r>
          </a:p>
          <a:p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Ensure there's a feedback mechanism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nstantia" panose="02030602050306030303" pitchFamily="18" charset="0"/>
              </a:rPr>
              <a:t>Updates the System: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Inform the simulation of any real-time changes, like a machine returning to service earlier than expected or a breakdown taking longer to fix.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nstantia" panose="02030602050306030303" pitchFamily="18" charset="0"/>
              </a:rPr>
              <a:t>Performance Metrics: </a:t>
            </a:r>
            <a:r>
              <a:rPr lang="en-US" dirty="0">
                <a:solidFill>
                  <a:srgbClr val="000000"/>
                </a:solidFill>
                <a:latin typeface="Constantia" panose="02030602050306030303" pitchFamily="18" charset="0"/>
              </a:rPr>
              <a:t>Track the performance against the original schedule to measure the impact of breakdowns and the effectiveness of the rescheduling strategy.</a:t>
            </a:r>
          </a:p>
          <a:p>
            <a:endParaRPr lang="en-US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CCD24D3-C18F-70A9-540F-D616D4EE2DA4}"/>
              </a:ext>
            </a:extLst>
          </p:cNvPr>
          <p:cNvSpPr txBox="1">
            <a:spLocks/>
          </p:cNvSpPr>
          <p:nvPr/>
        </p:nvSpPr>
        <p:spPr>
          <a:xfrm>
            <a:off x="11359639" y="6363992"/>
            <a:ext cx="714374" cy="262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AE4C1A-77DB-4702-BC27-716D25204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59B9E-F2E5-419D-BA3F-9429A8DD3D46}"/>
              </a:ext>
            </a:extLst>
          </p:cNvPr>
          <p:cNvSpPr txBox="1"/>
          <p:nvPr/>
        </p:nvSpPr>
        <p:spPr>
          <a:xfrm>
            <a:off x="2804772" y="422169"/>
            <a:ext cx="643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nstantia" panose="02030602050306030303" pitchFamily="18" charset="0"/>
              </a:rPr>
              <a:t>Model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F54FD-D57A-4B70-9279-AB52987E8B22}"/>
              </a:ext>
            </a:extLst>
          </p:cNvPr>
          <p:cNvSpPr/>
          <p:nvPr/>
        </p:nvSpPr>
        <p:spPr>
          <a:xfrm>
            <a:off x="1151687" y="2416714"/>
            <a:ext cx="2734812" cy="14093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Simulation logs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WIP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Machine availability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Processing times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Breakdown stats/times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06124-5041-4C38-B20E-429EF78EB19C}"/>
              </a:ext>
            </a:extLst>
          </p:cNvPr>
          <p:cNvSpPr/>
          <p:nvPr/>
        </p:nvSpPr>
        <p:spPr>
          <a:xfrm>
            <a:off x="8308896" y="2418112"/>
            <a:ext cx="2792136" cy="14582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Schedule logs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Start time of operation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End time of operation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Machine allocation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Sequence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4FDE2-A7DC-4D74-B2AE-512544550F4F}"/>
              </a:ext>
            </a:extLst>
          </p:cNvPr>
          <p:cNvSpPr/>
          <p:nvPr/>
        </p:nvSpPr>
        <p:spPr>
          <a:xfrm>
            <a:off x="4426191" y="1672890"/>
            <a:ext cx="3285688" cy="11968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Communication script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Use same processing times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Use breakdown stats/log for machine availability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9ED1AD0-48F3-487C-8F82-EADAB207866A}"/>
              </a:ext>
            </a:extLst>
          </p:cNvPr>
          <p:cNvCxnSpPr>
            <a:cxnSpLocks/>
            <a:stCxn id="2" idx="0"/>
            <a:endCxn id="8" idx="1"/>
          </p:cNvCxnSpPr>
          <p:nvPr/>
        </p:nvCxnSpPr>
        <p:spPr>
          <a:xfrm rot="5400000" flipH="1" flipV="1">
            <a:off x="3399938" y="1390461"/>
            <a:ext cx="145408" cy="1907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6B6BA3-8B1D-4EA3-9371-C2CD103D7EF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7711879" y="2271306"/>
            <a:ext cx="1993085" cy="146806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2088A1-7C69-42CD-89B5-D0424204DD82}"/>
              </a:ext>
            </a:extLst>
          </p:cNvPr>
          <p:cNvSpPr/>
          <p:nvPr/>
        </p:nvSpPr>
        <p:spPr>
          <a:xfrm>
            <a:off x="4494701" y="3385642"/>
            <a:ext cx="3217178" cy="14387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Communication script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Mimic </a:t>
            </a:r>
          </a:p>
          <a:p>
            <a:pPr marL="742950" lvl="1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dispatch rule</a:t>
            </a:r>
          </a:p>
          <a:p>
            <a:pPr marL="742950" lvl="1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allocation</a:t>
            </a:r>
          </a:p>
          <a:p>
            <a:pPr marL="742950" lvl="1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sequence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E76CCDA-502E-4A04-A928-5AD343C8C9F0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rot="5400000">
            <a:off x="8594123" y="2994157"/>
            <a:ext cx="228599" cy="199308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2FD4947-6B73-408F-82CE-D02034FB0604}"/>
              </a:ext>
            </a:extLst>
          </p:cNvPr>
          <p:cNvCxnSpPr>
            <a:stCxn id="14" idx="1"/>
            <a:endCxn id="2" idx="2"/>
          </p:cNvCxnSpPr>
          <p:nvPr/>
        </p:nvCxnSpPr>
        <p:spPr>
          <a:xfrm rot="10800000">
            <a:off x="2519093" y="3826067"/>
            <a:ext cx="1975608" cy="27893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F6A150F-2510-4ED1-87A1-6B762906EF5D}"/>
              </a:ext>
            </a:extLst>
          </p:cNvPr>
          <p:cNvSpPr/>
          <p:nvPr/>
        </p:nvSpPr>
        <p:spPr>
          <a:xfrm>
            <a:off x="1144696" y="4557306"/>
            <a:ext cx="2733414" cy="11478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Feedback loop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Update machine availability after repair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React to breakdown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B78F8E-BAF3-45FC-8E0F-0A3BAF98ECBE}"/>
              </a:ext>
            </a:extLst>
          </p:cNvPr>
          <p:cNvCxnSpPr>
            <a:stCxn id="2" idx="1"/>
            <a:endCxn id="25" idx="0"/>
          </p:cNvCxnSpPr>
          <p:nvPr/>
        </p:nvCxnSpPr>
        <p:spPr>
          <a:xfrm rot="10800000" flipH="1" flipV="1">
            <a:off x="1151687" y="3121390"/>
            <a:ext cx="1359716" cy="1435916"/>
          </a:xfrm>
          <a:prstGeom prst="bentConnector4">
            <a:avLst>
              <a:gd name="adj1" fmla="val -16812"/>
              <a:gd name="adj2" fmla="val 74538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9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CCD24D3-C18F-70A9-540F-D616D4EE2DA4}"/>
              </a:ext>
            </a:extLst>
          </p:cNvPr>
          <p:cNvSpPr txBox="1">
            <a:spLocks/>
          </p:cNvSpPr>
          <p:nvPr/>
        </p:nvSpPr>
        <p:spPr>
          <a:xfrm>
            <a:off x="11359639" y="6363992"/>
            <a:ext cx="714374" cy="2629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FAE4C1A-77DB-4702-BC27-716D25204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59B9E-F2E5-419D-BA3F-9429A8DD3D46}"/>
              </a:ext>
            </a:extLst>
          </p:cNvPr>
          <p:cNvSpPr txBox="1"/>
          <p:nvPr/>
        </p:nvSpPr>
        <p:spPr>
          <a:xfrm>
            <a:off x="2804772" y="422169"/>
            <a:ext cx="643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nstantia" panose="02030602050306030303" pitchFamily="18" charset="0"/>
              </a:rPr>
              <a:t>Model – To start with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 pitchFamily="18" charset="0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F54FD-D57A-4B70-9279-AB52987E8B22}"/>
              </a:ext>
            </a:extLst>
          </p:cNvPr>
          <p:cNvSpPr/>
          <p:nvPr/>
        </p:nvSpPr>
        <p:spPr>
          <a:xfrm>
            <a:off x="1151687" y="2416714"/>
            <a:ext cx="2734812" cy="14093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Simulation logs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WIP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Machine availability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Processing times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Breakdown stats/times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06124-5041-4C38-B20E-429EF78EB19C}"/>
              </a:ext>
            </a:extLst>
          </p:cNvPr>
          <p:cNvSpPr/>
          <p:nvPr/>
        </p:nvSpPr>
        <p:spPr>
          <a:xfrm>
            <a:off x="8308896" y="2418112"/>
            <a:ext cx="2792136" cy="14582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Schedule logs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Start time of operation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End time of operation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Machine allocation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Sequence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4FDE2-A7DC-4D74-B2AE-512544550F4F}"/>
              </a:ext>
            </a:extLst>
          </p:cNvPr>
          <p:cNvSpPr/>
          <p:nvPr/>
        </p:nvSpPr>
        <p:spPr>
          <a:xfrm>
            <a:off x="4426191" y="1672890"/>
            <a:ext cx="3285688" cy="11968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Communication script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Use same processing times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Use breakdown stats/log for machine availability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9ED1AD0-48F3-487C-8F82-EADAB207866A}"/>
              </a:ext>
            </a:extLst>
          </p:cNvPr>
          <p:cNvCxnSpPr>
            <a:cxnSpLocks/>
            <a:stCxn id="2" idx="0"/>
            <a:endCxn id="8" idx="1"/>
          </p:cNvCxnSpPr>
          <p:nvPr/>
        </p:nvCxnSpPr>
        <p:spPr>
          <a:xfrm rot="5400000" flipH="1" flipV="1">
            <a:off x="3399938" y="1390461"/>
            <a:ext cx="145408" cy="1907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6B6BA3-8B1D-4EA3-9371-C2CD103D7EF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7711879" y="2271306"/>
            <a:ext cx="1993085" cy="146806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2088A1-7C69-42CD-89B5-D0424204DD82}"/>
              </a:ext>
            </a:extLst>
          </p:cNvPr>
          <p:cNvSpPr/>
          <p:nvPr/>
        </p:nvSpPr>
        <p:spPr>
          <a:xfrm>
            <a:off x="4494701" y="3385642"/>
            <a:ext cx="3217178" cy="14387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Communication script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Mimic </a:t>
            </a:r>
          </a:p>
          <a:p>
            <a:pPr marL="742950" lvl="1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dispatch rule</a:t>
            </a:r>
          </a:p>
          <a:p>
            <a:pPr marL="742950" lvl="1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allocation</a:t>
            </a:r>
          </a:p>
          <a:p>
            <a:pPr marL="742950" lvl="1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sequence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E76CCDA-502E-4A04-A928-5AD343C8C9F0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rot="5400000">
            <a:off x="8594123" y="2994157"/>
            <a:ext cx="228599" cy="199308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2FD4947-6B73-408F-82CE-D02034FB0604}"/>
              </a:ext>
            </a:extLst>
          </p:cNvPr>
          <p:cNvCxnSpPr>
            <a:stCxn id="14" idx="1"/>
            <a:endCxn id="2" idx="2"/>
          </p:cNvCxnSpPr>
          <p:nvPr/>
        </p:nvCxnSpPr>
        <p:spPr>
          <a:xfrm rot="10800000">
            <a:off x="2519093" y="3826067"/>
            <a:ext cx="1975608" cy="27893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F6A150F-2510-4ED1-87A1-6B762906EF5D}"/>
              </a:ext>
            </a:extLst>
          </p:cNvPr>
          <p:cNvSpPr/>
          <p:nvPr/>
        </p:nvSpPr>
        <p:spPr>
          <a:xfrm>
            <a:off x="1144696" y="4557306"/>
            <a:ext cx="2733414" cy="11478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Feedback loop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Update machine availability after repair</a:t>
            </a:r>
          </a:p>
          <a:p>
            <a:pPr marL="285750" indent="-285750">
              <a:buFont typeface="Constantia" panose="02030602050306030303" pitchFamily="18" charset="0"/>
              <a:buChar char="−"/>
            </a:pPr>
            <a:r>
              <a:rPr lang="en-US" dirty="0">
                <a:solidFill>
                  <a:schemeClr val="tx1"/>
                </a:solidFill>
                <a:latin typeface="Constantia" panose="02030602050306030303" pitchFamily="18" charset="0"/>
              </a:rPr>
              <a:t>React to breakdown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B78F8E-BAF3-45FC-8E0F-0A3BAF98ECBE}"/>
              </a:ext>
            </a:extLst>
          </p:cNvPr>
          <p:cNvCxnSpPr>
            <a:stCxn id="2" idx="1"/>
            <a:endCxn id="25" idx="0"/>
          </p:cNvCxnSpPr>
          <p:nvPr/>
        </p:nvCxnSpPr>
        <p:spPr>
          <a:xfrm rot="10800000" flipH="1" flipV="1">
            <a:off x="1151687" y="3121390"/>
            <a:ext cx="1359716" cy="1435916"/>
          </a:xfrm>
          <a:prstGeom prst="bentConnector4">
            <a:avLst>
              <a:gd name="adj1" fmla="val -16812"/>
              <a:gd name="adj2" fmla="val 74538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647C25-914A-4FD5-840F-F7C697315E1F}"/>
              </a:ext>
            </a:extLst>
          </p:cNvPr>
          <p:cNvSpPr txBox="1"/>
          <p:nvPr/>
        </p:nvSpPr>
        <p:spPr>
          <a:xfrm>
            <a:off x="1082353" y="2062065"/>
            <a:ext cx="18754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config: pypy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6C1528-25C9-4C0C-BA90-6A8489120E54}"/>
              </a:ext>
            </a:extLst>
          </p:cNvPr>
          <p:cNvSpPr txBox="1"/>
          <p:nvPr/>
        </p:nvSpPr>
        <p:spPr>
          <a:xfrm>
            <a:off x="9781594" y="2074507"/>
            <a:ext cx="18754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config: python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7458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Cambria Math</vt:lpstr>
      <vt:lpstr>Constantia</vt:lpstr>
      <vt:lpstr>Wingdings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 Ramsha</dc:creator>
  <cp:lastModifiedBy>Ali, Ramsha</cp:lastModifiedBy>
  <cp:revision>76</cp:revision>
  <dcterms:created xsi:type="dcterms:W3CDTF">2024-04-22T08:27:30Z</dcterms:created>
  <dcterms:modified xsi:type="dcterms:W3CDTF">2024-08-02T09:59:58Z</dcterms:modified>
</cp:coreProperties>
</file>