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12" Type="http://schemas.openxmlformats.org/officeDocument/2006/relationships/slide" Target="slides/slide5.xml"/><Relationship Id="rId31" Type="http://schemas.openxmlformats.org/officeDocument/2006/relationships/slide" Target="slides/slide24.xml"/><Relationship Id="rId13" Type="http://schemas.openxmlformats.org/officeDocument/2006/relationships/slide" Target="slides/slide6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29" Type="http://schemas.openxmlformats.org/officeDocument/2006/relationships/slide" Target="slides/slide2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4.xml"/><Relationship Id="rId1" Type="http://schemas.openxmlformats.org/officeDocument/2006/relationships/theme" Target="theme/theme4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6.xml"/><Relationship Id="rId3" Type="http://schemas.openxmlformats.org/officeDocument/2006/relationships/tableStyles" Target="tableStyles.xml"/><Relationship Id="rId24" Type="http://schemas.openxmlformats.org/officeDocument/2006/relationships/slide" Target="slides/slide17.xml"/><Relationship Id="rId20" Type="http://schemas.openxmlformats.org/officeDocument/2006/relationships/slide" Target="slides/slide13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1.xml"/><Relationship Id="rId7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0" y="268947"/>
            <a:ext cx="4245299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853439" y="4286969"/>
            <a:ext cx="5126399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marL="0" marR="0" rtl="0" algn="l">
              <a:lnSpc>
                <a:spcPct val="93000"/>
              </a:lnSpc>
              <a:spcBef>
                <a:spcPts val="0"/>
              </a:spcBef>
              <a:spcAft>
                <a:spcPts val="1200"/>
              </a:spcAft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56479" y="1203246"/>
            <a:ext cx="8222399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rtl="0" algn="l">
              <a:lnSpc>
                <a:spcPct val="93000"/>
              </a:lnSpc>
              <a:spcBef>
                <a:spcPts val="0"/>
              </a:spcBef>
              <a:spcAft>
                <a:spcPts val="1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rtl="0" algn="l">
              <a:lnSpc>
                <a:spcPct val="93000"/>
              </a:lnSpc>
              <a:spcBef>
                <a:spcPts val="0"/>
              </a:spcBef>
              <a:spcAft>
                <a:spcPts val="900"/>
              </a:spcAft>
              <a:defRPr baseline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rtl="0" algn="l">
              <a:lnSpc>
                <a:spcPct val="93000"/>
              </a:lnSpc>
              <a:spcBef>
                <a:spcPts val="0"/>
              </a:spcBef>
              <a:spcAft>
                <a:spcPts val="7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rtl="0" algn="l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defRPr baseline="0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647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7680" y="4685532"/>
            <a:ext cx="2892899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631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>
            <a:noAutofit/>
          </a:bodyPr>
          <a:lstStyle/>
          <a:p>
            <a:pPr indent="-762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89600" y="243025"/>
            <a:ext cx="82283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6479" y="1203246"/>
            <a:ext cx="8228399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rtl="0" algn="l">
              <a:lnSpc>
                <a:spcPct val="93000"/>
              </a:lnSpc>
              <a:spcBef>
                <a:spcPts val="0"/>
              </a:spcBef>
              <a:spcAft>
                <a:spcPts val="1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rtl="0" algn="l">
              <a:lnSpc>
                <a:spcPct val="93000"/>
              </a:lnSpc>
              <a:spcBef>
                <a:spcPts val="0"/>
              </a:spcBef>
              <a:spcAft>
                <a:spcPts val="900"/>
              </a:spcAft>
              <a:defRPr baseline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rtl="0" algn="l">
              <a:lnSpc>
                <a:spcPct val="93000"/>
              </a:lnSpc>
              <a:spcBef>
                <a:spcPts val="0"/>
              </a:spcBef>
              <a:spcAft>
                <a:spcPts val="7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rtl="0" algn="l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defRPr baseline="0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647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7680" y="4685532"/>
            <a:ext cx="2892899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631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>
            <a:noAutofit/>
          </a:bodyPr>
          <a:lstStyle/>
          <a:p>
            <a:pPr indent="-762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None/>
              <a:defRPr b="1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6479" y="205221"/>
            <a:ext cx="8222399" cy="8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rIns="76025" tIns="76025"/>
          <a:lstStyle>
            <a:lvl1pPr indent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32432"/>
              <a:defRPr b="0" baseline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6479" y="1203246"/>
            <a:ext cx="8222399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lnSpc>
                <a:spcPct val="93000"/>
              </a:lnSpc>
              <a:spcBef>
                <a:spcPts val="0"/>
              </a:spcBef>
              <a:spcAft>
                <a:spcPts val="1200"/>
              </a:spcAft>
              <a:buSzPct val="44444"/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marL="622300" marR="0" rtl="0" algn="l">
              <a:lnSpc>
                <a:spcPct val="93000"/>
              </a:lnSpc>
              <a:spcBef>
                <a:spcPts val="0"/>
              </a:spcBef>
              <a:spcAft>
                <a:spcPts val="900"/>
              </a:spcAft>
              <a:buSzPct val="52173"/>
              <a:defRPr b="0" baseline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0500" marL="952500" marR="0" rtl="0" algn="l">
              <a:lnSpc>
                <a:spcPct val="93000"/>
              </a:lnSpc>
              <a:spcBef>
                <a:spcPts val="0"/>
              </a:spcBef>
              <a:spcAft>
                <a:spcPts val="700"/>
              </a:spcAft>
              <a:buSzPct val="60000"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marL="1333500" marR="0" rtl="0" algn="l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SzPct val="70588"/>
              <a:defRPr b="0" baseline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marL="17145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SzPct val="70588"/>
              <a:defRPr b="0" baseline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marL="20955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SzPct val="44444"/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marL="24765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SzPct val="44444"/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marL="28575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SzPct val="44444"/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marL="3225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SzPct val="44444"/>
              <a:defRPr b="0" baseline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647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7680" y="4685532"/>
            <a:ext cx="2892899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6319" y="4685532"/>
            <a:ext cx="212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rIns="76025" tIns="76025">
            <a:noAutofit/>
          </a:bodyPr>
          <a:lstStyle/>
          <a:p>
            <a:pPr indent="-762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20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20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20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20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20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20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20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20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3" Type="http://schemas.openxmlformats.org/officeDocument/2006/relationships/hyperlink" Target="http://jsonmate.com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dn1.raywenderlich.com/downloads/RW-Objective-C-Cheatsheet-v-1-5.pdf" TargetMode="External"/><Relationship Id="rId3" Type="http://schemas.openxmlformats.org/officeDocument/2006/relationships/hyperlink" Target="https://developer.apple.com/library/ios/documentation/Cocoa/Conceptual/ProgrammingWithObjectiveC/WorkingwithBlocks/WorkingwithBlocks.html" TargetMode="Externa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3" Type="http://schemas.openxmlformats.org/officeDocument/2006/relationships/hyperlink" Target="https://maps.google.com/?q=Pizza&amp;center=37.759748,-122.427135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lpservices.mybluemix.net/api/service/chunks/How%20are%20you" TargetMode="External"/><Relationship Id="rId3" Type="http://schemas.openxmlformats.org/officeDocument/2006/relationships/hyperlink" Target="http://nlpservices.mybluemix.net/api/service/chunks/How%20are%20you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cs.utexas.edu/~mooney/cs388/slides/pos-tagging.ppt" TargetMode="Externa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5.png"/><Relationship Id="rId3" Type="http://schemas.openxmlformats.org/officeDocument/2006/relationships/hyperlink" Target="https://github.com/AFNetworking/AFNetworking/archive/master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 to REST API in iOS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1385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CS590BD: Big Data Analytics and Apps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2: Adding library to XCode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180625"/>
            <a:ext cx="3329699" cy="367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C. Drag and drop the </a:t>
            </a:r>
            <a:r>
              <a:rPr b="1" i="1" lang="en-GB"/>
              <a:t>AFNetworking</a:t>
            </a:r>
            <a:r>
              <a:rPr lang="en-GB"/>
              <a:t> folder inside</a:t>
            </a:r>
            <a:r>
              <a:rPr b="1" i="1" lang="en-GB"/>
              <a:t> AFNetworking-master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48281" l="49096" r="0" t="2677"/>
          <a:stretch/>
        </p:blipFill>
        <p:spPr>
          <a:xfrm>
            <a:off x="3786900" y="1307825"/>
            <a:ext cx="5073501" cy="30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943825" y="1327350"/>
            <a:ext cx="1347000" cy="16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909250" y="1766550"/>
            <a:ext cx="732000" cy="6539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2: Adding library to XCode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43921" l="0" r="50438" t="0"/>
          <a:stretch/>
        </p:blipFill>
        <p:spPr>
          <a:xfrm>
            <a:off x="560225" y="908250"/>
            <a:ext cx="3490174" cy="2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42706" l="0" r="40327" t="0"/>
          <a:stretch/>
        </p:blipFill>
        <p:spPr>
          <a:xfrm>
            <a:off x="5394625" y="908250"/>
            <a:ext cx="2698898" cy="161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4191400" y="1259025"/>
            <a:ext cx="936899" cy="26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47627" l="0" r="82210" t="0"/>
          <a:stretch/>
        </p:blipFill>
        <p:spPr>
          <a:xfrm>
            <a:off x="7582400" y="2898675"/>
            <a:ext cx="1188176" cy="21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61575" y="2581550"/>
            <a:ext cx="380700" cy="2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3: Creating UI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75" y="1004825"/>
            <a:ext cx="5826726" cy="40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61125" y="1063375"/>
            <a:ext cx="3083999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Add TextField, Button and Table View.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Text Field -&gt; For entering the sentence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Button -&gt; To initiate the REST call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TableView -&gt; For Results display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4: REST Call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Importing AND Global Variable Declaration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</a:t>
            </a:r>
            <a:r>
              <a:rPr lang="en-GB" sz="1800">
                <a:solidFill>
                  <a:srgbClr val="78492A"/>
                </a:solidFill>
              </a:rPr>
              <a:t>#import </a:t>
            </a:r>
            <a:r>
              <a:rPr lang="en-GB" sz="1800">
                <a:solidFill>
                  <a:srgbClr val="D12F1B"/>
                </a:solidFill>
              </a:rPr>
              <a:t>"AFHTTPRequestOperationManager.h"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12F1B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78492A"/>
                </a:solidFill>
              </a:rPr>
              <a:t>#define BASE_URL </a:t>
            </a:r>
            <a:r>
              <a:rPr lang="en-GB" sz="1800">
                <a:solidFill>
                  <a:srgbClr val="D12F1B"/>
                </a:solidFill>
              </a:rPr>
              <a:t>"http://nlpservices.mybluemix.net/api/service"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rgbClr val="D12F1B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To call the REST service first we should initiate a HTTPRequest manager.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AFHTTPRequestOperationManager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*manager = [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AFHTTPRequestOperationManager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Parameter URL encoding.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703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    NSString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*sentense = [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_sentenceTextField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stringByAddingPercentEncodingWithAllowedCharacters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NSCharacterSet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URLQueryAllowedCharacterSet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*url = [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@"%s/chunks/%@"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78492A"/>
                </a:solidFill>
                <a:latin typeface="Arial"/>
                <a:ea typeface="Arial"/>
                <a:cs typeface="Arial"/>
                <a:sym typeface="Arial"/>
              </a:rPr>
              <a:t>BASE_URL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sentense];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135125" y="215750"/>
            <a:ext cx="8921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Step 4: REST Call in Button (Touch up Inside Event)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HTTP GET operation execution.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[manager </a:t>
            </a:r>
            <a:r>
              <a:rPr lang="en-GB" sz="12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:url </a:t>
            </a:r>
            <a:r>
              <a:rPr lang="en-GB" sz="12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AFHTTPRequestOperation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*operation, </a:t>
            </a:r>
            <a:r>
              <a:rPr lang="en-GB" sz="12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responseObject)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@"JSON: %@"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responseObject);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GB" sz="12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:^(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AFHTTPRequestOperation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*operation, 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NSError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NSLog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@"Error: %@"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error);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UIAlertView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*alert = [[</a:t>
            </a:r>
            <a:r>
              <a:rPr lang="en-GB" sz="12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UIAlertView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initWithTitle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@"Error"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                                        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:[error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delegate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cancelButtonTitle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@"Ok"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otherButtonTitles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[alert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}];</a:t>
            </a:r>
          </a:p>
        </p:txBody>
      </p:sp>
      <p:sp>
        <p:nvSpPr>
          <p:cNvPr id="172" name="Shape 172"/>
          <p:cNvSpPr/>
          <p:nvPr/>
        </p:nvSpPr>
        <p:spPr>
          <a:xfrm>
            <a:off x="6314700" y="1063375"/>
            <a:ext cx="1327499" cy="673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Response from the service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11000" y="205975"/>
            <a:ext cx="8921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Step 4: REST Call in Button (Touch up Inside Event)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1611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/>
              <a:t>Parsing the response.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_tokens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= [responseObject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objectForKey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@"tokens"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GB" sz="12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_tags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= [responseObject </a:t>
            </a:r>
            <a:r>
              <a:rPr lang="en-GB" sz="12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objectForKey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2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@"tags"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78492A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Using the parsed data in UITableview.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- (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UITableViewCell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*)tableView:(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UITableView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*)tableView cellForRowAtIndexPath:(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NSIndexPath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*)indexPath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8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*cellIdentifier = </a:t>
            </a:r>
            <a:r>
              <a:rPr lang="en-GB" sz="8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@"Cell"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UITableViewCell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*cell = [tableView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dequeueReusableCellWithIdentifier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:cellIdentifier];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8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(cell == </a:t>
            </a:r>
            <a:r>
              <a:rPr lang="en-GB" sz="8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    cell = [[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UITableViewCell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alloc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initWithStyle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UITableViewCellStyleValue1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reuseIdentifier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:cellIdentifier];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cell.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textLabel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= [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8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@"%@"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lang="en-GB" sz="8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_tokens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objectAtIndex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:indexPath.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cell.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detailTextLabel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= [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NSString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stringWithFormat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800">
                <a:solidFill>
                  <a:srgbClr val="D12F1B"/>
                </a:solidFill>
                <a:latin typeface="Arial"/>
                <a:ea typeface="Arial"/>
                <a:cs typeface="Arial"/>
                <a:sym typeface="Arial"/>
              </a:rPr>
              <a:t>@"%@"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lang="en-GB" sz="8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_tags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objectAtIndex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:indexPath.</a:t>
            </a:r>
            <a:r>
              <a:rPr lang="en-GB" sz="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]];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800">
                <a:solidFill>
                  <a:srgbClr val="BB2CA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cell;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135125" y="215750"/>
            <a:ext cx="8921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Step 4: REST Call in Button (Touch up Inside Event)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5: Final Run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99" y="165900"/>
            <a:ext cx="2837999" cy="46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Instagram REST API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Retrieving image through Instagram API.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i="1" lang="en-GB" sz="2400">
                <a:solidFill>
                  <a:srgbClr val="222222"/>
                </a:solidFill>
              </a:rPr>
              <a:t>https:</a:t>
            </a:r>
            <a:r>
              <a:rPr b="1" i="1" lang="en-GB" sz="2400">
                <a:solidFill>
                  <a:schemeClr val="dk2"/>
                </a:solidFill>
              </a:rPr>
              <a:t>//</a:t>
            </a:r>
            <a:r>
              <a:rPr b="1" i="1" lang="en-GB" sz="2400">
                <a:solidFill>
                  <a:srgbClr val="222222"/>
                </a:solidFill>
              </a:rPr>
              <a:t>api.instagram.com</a:t>
            </a:r>
            <a:r>
              <a:rPr b="1" i="1" lang="en-GB" sz="2400">
                <a:solidFill>
                  <a:schemeClr val="dk2"/>
                </a:solidFill>
              </a:rPr>
              <a:t>/</a:t>
            </a:r>
            <a:r>
              <a:rPr b="1" i="1" lang="en-GB" sz="2400">
                <a:solidFill>
                  <a:srgbClr val="222222"/>
                </a:solidFill>
              </a:rPr>
              <a:t>v1</a:t>
            </a:r>
            <a:r>
              <a:rPr b="1" i="1" lang="en-GB" sz="2400">
                <a:solidFill>
                  <a:schemeClr val="dk2"/>
                </a:solidFill>
              </a:rPr>
              <a:t>/</a:t>
            </a:r>
            <a:r>
              <a:rPr b="1" i="1" lang="en-GB" sz="2400">
                <a:solidFill>
                  <a:srgbClr val="222222"/>
                </a:solidFill>
              </a:rPr>
              <a:t>tags</a:t>
            </a:r>
            <a:r>
              <a:rPr b="1" i="1" lang="en-GB" sz="2400">
                <a:solidFill>
                  <a:schemeClr val="dk2"/>
                </a:solidFill>
              </a:rPr>
              <a:t>/</a:t>
            </a:r>
            <a:r>
              <a:rPr b="1" i="1" lang="en-GB" sz="2400">
                <a:solidFill>
                  <a:srgbClr val="FF0000"/>
                </a:solidFill>
              </a:rPr>
              <a:t>puppy</a:t>
            </a:r>
            <a:r>
              <a:rPr b="1" i="1" lang="en-GB" sz="2400">
                <a:solidFill>
                  <a:schemeClr val="dk2"/>
                </a:solidFill>
              </a:rPr>
              <a:t>/</a:t>
            </a:r>
            <a:r>
              <a:rPr b="1" i="1" lang="en-GB" sz="2400">
                <a:solidFill>
                  <a:srgbClr val="222222"/>
                </a:solidFill>
              </a:rPr>
              <a:t>media</a:t>
            </a:r>
            <a:r>
              <a:rPr b="1" i="1" lang="en-GB" sz="2400">
                <a:solidFill>
                  <a:schemeClr val="dk2"/>
                </a:solidFill>
              </a:rPr>
              <a:t>/</a:t>
            </a:r>
            <a:r>
              <a:rPr b="1" i="1" lang="en-GB" sz="2400">
                <a:solidFill>
                  <a:srgbClr val="222222"/>
                </a:solidFill>
              </a:rPr>
              <a:t>recent?client_id=</a:t>
            </a:r>
            <a:r>
              <a:rPr b="1" i="1" lang="en-GB" sz="2400">
                <a:solidFill>
                  <a:srgbClr val="FF0000"/>
                </a:solidFill>
              </a:rPr>
              <a:t>CLIENT-ID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Client-ID can be obtained by registering as developer in instagram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 sz="1800"/>
              <a:t>Documentation : https://instagram.com/developer/endpoints/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Step1 : Creating UI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106" y="0"/>
            <a:ext cx="30941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89600" y="243025"/>
            <a:ext cx="8228399" cy="858599"/>
          </a:xfrm>
          <a:prstGeom prst="rect">
            <a:avLst/>
          </a:prstGeom>
        </p:spPr>
        <p:txBody>
          <a:bodyPr anchorCtr="0" anchor="ctr" bIns="76025" lIns="76025" rIns="76025" tIns="760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REST SERVICES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6479" y="1203246"/>
            <a:ext cx="8228399" cy="3394800"/>
          </a:xfrm>
          <a:prstGeom prst="rect">
            <a:avLst/>
          </a:prstGeom>
        </p:spPr>
        <p:txBody>
          <a:bodyPr anchorCtr="0" anchor="t" bIns="76025" lIns="76025" rIns="76025" tIns="760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-GB"/>
              <a:t>REST </a:t>
            </a:r>
            <a:r>
              <a:rPr lang="en-GB"/>
              <a:t>- Representational State Transfer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Communicates over HTTP Protocol using http verbs such as GET, PUT, POST , DELETE etc.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2: Instagram REST Call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Follow the steps explained in previous example.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Remember to check the JSON response to parse into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Useful Link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http://jsonmate.com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5"/>
            <a:ext cx="8482800" cy="130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Image Download </a:t>
            </a:r>
            <a:r>
              <a:rPr lang="en-GB" sz="3000"/>
              <a:t>using </a:t>
            </a:r>
            <a:r>
              <a:rPr lang="en-GB"/>
              <a:t>UIKit extensions from AFNetworking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512775"/>
            <a:ext cx="3973799" cy="341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Adding the extensions to the program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Drag and drop to the project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900" y="1512775"/>
            <a:ext cx="4887874" cy="37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783175" y="3779000"/>
            <a:ext cx="644099" cy="7415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5"/>
            <a:ext cx="8482800" cy="130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Download </a:t>
            </a:r>
            <a:r>
              <a:rPr lang="en-GB" sz="3000"/>
              <a:t>using </a:t>
            </a:r>
            <a:r>
              <a:rPr lang="en-GB"/>
              <a:t>UIKit extensions from AFNetworking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512775"/>
            <a:ext cx="8268299" cy="341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Importing UIKit extensions from AFNetworking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8492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78492A"/>
                </a:solidFill>
              </a:rPr>
              <a:t>#import </a:t>
            </a:r>
            <a:r>
              <a:rPr lang="en-GB" sz="1800">
                <a:solidFill>
                  <a:srgbClr val="D12F1B"/>
                </a:solidFill>
              </a:rPr>
              <a:t>"UIImageView+AFNetworking.h"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Downloading Image from ImageURL to ImageView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sz="1800">
                <a:solidFill>
                  <a:srgbClr val="4F8187"/>
                </a:solidFill>
                <a:latin typeface="Arial"/>
                <a:ea typeface="Arial"/>
                <a:cs typeface="Arial"/>
                <a:sym typeface="Arial"/>
              </a:rPr>
              <a:t>_InstagramImage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>
                <a:solidFill>
                  <a:srgbClr val="31595D"/>
                </a:solidFill>
                <a:latin typeface="Arial"/>
                <a:ea typeface="Arial"/>
                <a:cs typeface="Arial"/>
                <a:sym typeface="Arial"/>
              </a:rPr>
              <a:t>setImageWithURL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:([</a:t>
            </a:r>
            <a:r>
              <a:rPr lang="en-GB" sz="1800">
                <a:solidFill>
                  <a:srgbClr val="703DAA"/>
                </a:solidFill>
                <a:latin typeface="Arial"/>
                <a:ea typeface="Arial"/>
                <a:cs typeface="Arial"/>
                <a:sym typeface="Arial"/>
              </a:rPr>
              <a:t>NSURL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>
                <a:solidFill>
                  <a:srgbClr val="3D1D81"/>
                </a:solidFill>
                <a:latin typeface="Arial"/>
                <a:ea typeface="Arial"/>
                <a:cs typeface="Arial"/>
                <a:sym typeface="Arial"/>
              </a:rPr>
              <a:t>URLWithString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en-GB" sz="1800">
                <a:latin typeface="Arial"/>
                <a:ea typeface="Arial"/>
                <a:cs typeface="Arial"/>
                <a:sym typeface="Arial"/>
              </a:rPr>
              <a:t>urlnew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]) 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027200" y="3806325"/>
            <a:ext cx="1317600" cy="46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URL of the Image</a:t>
            </a:r>
          </a:p>
        </p:txBody>
      </p:sp>
      <p:sp>
        <p:nvSpPr>
          <p:cNvPr id="219" name="Shape 219"/>
          <p:cNvSpPr/>
          <p:nvPr/>
        </p:nvSpPr>
        <p:spPr>
          <a:xfrm>
            <a:off x="2840150" y="3747825"/>
            <a:ext cx="1737300" cy="5855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Method defined from the extension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Final Run for Instagram Rest Service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00" y="1110200"/>
            <a:ext cx="2166724" cy="38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774" y="1063375"/>
            <a:ext cx="2193087" cy="38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Lab Assignment 2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Create a interactive iOS application using </a:t>
            </a:r>
            <a:r>
              <a:rPr lang="en-GB" sz="2400"/>
              <a:t>REST API.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Please mention the API you are asking.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Use an interesting idea for your application, it can also be the next step to your project.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-GB" sz="2400"/>
              <a:t>Best Score would be for an </a:t>
            </a:r>
            <a:r>
              <a:rPr b="1" i="1" lang="en-GB" sz="2400"/>
              <a:t>interesting implementation for project related application.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000"/>
              <a:t>Blocks concept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https://developer.apple.com/library/ios/documentation/Cocoa/Conceptual/ProgrammingWithObjectiveC/WorkingwithBlocks/WorkingwithBlocks.html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rtl="0">
              <a:spcBef>
                <a:spcPts val="0"/>
              </a:spcBef>
              <a:buNone/>
            </a:pPr>
            <a:r>
              <a:rPr lang="en-GB" sz="900"/>
              <a:t>Objective-C Cheat Sheet</a:t>
            </a:r>
          </a:p>
          <a:p>
            <a:pPr rtl="0">
              <a:spcBef>
                <a:spcPts val="0"/>
              </a:spcBef>
              <a:buNone/>
            </a:pPr>
            <a:r>
              <a:rPr lang="en-GB" sz="900" u="sng">
                <a:solidFill>
                  <a:schemeClr val="hlink"/>
                </a:solidFill>
                <a:hlinkClick r:id="rId4"/>
              </a:rPr>
              <a:t>http://cdn1.raywenderlich.com/downloads/RW-Objective-C-Cheatsheet-v-1-5.pdf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896748"/>
            <a:ext cx="8229600" cy="1349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34100" y="205975"/>
            <a:ext cx="8914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Example for REST Service: Google Map Service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>
                <a:latin typeface="Calibri"/>
                <a:ea typeface="Calibri"/>
                <a:cs typeface="Calibri"/>
                <a:sym typeface="Calibri"/>
              </a:rPr>
              <a:t>Search supports the q parameter.​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q: The query string for your search.​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An example URL is below to search for “Pizza” around the specified location:​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https://maps.google.com/?q=Pizza&amp;center=37.759748,-122.427135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NLP REST Service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/>
              <a:t>NLP - Natural Language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/>
              <a:t>REST API: </a:t>
            </a:r>
            <a:r>
              <a:rPr b="1" lang="en-GB" sz="2400" u="sng">
                <a:solidFill>
                  <a:schemeClr val="hlink"/>
                </a:solidFill>
                <a:hlinkClick r:id="rId3"/>
              </a:rPr>
              <a:t>http://nlpservices.mybluemix.net/api/service/chunks/</a:t>
            </a:r>
            <a:r>
              <a:rPr b="1" lang="en-GB" sz="2400" u="sng">
                <a:solidFill>
                  <a:srgbClr val="FF0000"/>
                </a:solidFill>
                <a:hlinkClick r:id="rId4"/>
              </a:rPr>
              <a:t>How%20are%20you</a:t>
            </a:r>
            <a:r>
              <a:rPr b="1" lang="en-GB" sz="2400">
                <a:solidFill>
                  <a:srgbClr val="FF0000"/>
                </a:solidFill>
              </a:rPr>
              <a:t>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/>
              <a:t>Red marked text is the sentence input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NLP REST Service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/>
              <a:t>The API returns a JSON Object: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"chunks"	:	["How","you"],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"tags"		:	["WRB","VBP","PRP"],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"chunks2"	:	["B-ADVP","O","B-NP"],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"tokens"	:	["How","are","you"],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"sentence":	"How are you"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GB" sz="2400"/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95200" y="205975"/>
            <a:ext cx="88815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Basic Natural Language Processing Techniques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28250"/>
            <a:ext cx="8229600" cy="29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GB"/>
              <a:t>POS (Part of Speech) Tagging: 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Annotate each word in a sentence with a part-of-speech marker.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Lowest level of syntactic analysis.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GB" sz="2400"/>
              <a:t>	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075" y="3293475"/>
            <a:ext cx="7048801" cy="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90250" y="4197250"/>
            <a:ext cx="8096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Source: 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http://www.cs.utexas.edu/~mooney/cs388/slides/pos-tagging.ppt</a:t>
            </a:r>
            <a:r>
              <a:rPr lang="en-GB" sz="100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Consuming REST Service in iOS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Using AFNetworking Library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 sz="2400"/>
              <a:t>AFNetworking Library is a networking library for iOS and Mac OS X .]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Documentation for AFNetworking Library: </a:t>
            </a:r>
            <a:r>
              <a:rPr lang="en-GB" sz="2400">
                <a:solidFill>
                  <a:srgbClr val="4078C0"/>
                </a:solidFill>
              </a:rPr>
              <a:t>http://afnetworking.com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1: Create a XCode Project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AutoNum type="alphaUcPeriod"/>
            </a:pPr>
            <a:r>
              <a:rPr lang="en-GB"/>
              <a:t>Create a Single View Application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44044" l="23433" r="25334" t="8138"/>
          <a:stretch/>
        </p:blipFill>
        <p:spPr>
          <a:xfrm>
            <a:off x="2039850" y="1999175"/>
            <a:ext cx="4216298" cy="24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Step 2: Adding library to XCode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4A86E8"/>
              </a:buClr>
              <a:buSzPct val="100000"/>
              <a:buFont typeface="Roboto"/>
              <a:buAutoNum type="alphaUcPeriod"/>
            </a:pPr>
            <a:r>
              <a:rPr lang="en-GB" u="sng">
                <a:solidFill>
                  <a:srgbClr val="4A86E8"/>
                </a:solidFill>
                <a:hlinkClick r:id="rId3"/>
              </a:rPr>
              <a:t>Download AFNetworking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AutoNum type="alphaUcPeriod"/>
            </a:pPr>
            <a:r>
              <a:rPr lang="en-GB"/>
              <a:t>AFNetworking-master folder gets downloaded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13431" l="5586" r="5878" t="4969"/>
          <a:stretch/>
        </p:blipFill>
        <p:spPr>
          <a:xfrm>
            <a:off x="4050400" y="2244800"/>
            <a:ext cx="4548124" cy="27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719350" y="2693750"/>
            <a:ext cx="634500" cy="70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