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Hello world web application – Cloud setup</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err="1"/>
              <a:t>Villvay</a:t>
            </a:r>
            <a:r>
              <a:rPr lang="en-US" dirty="0"/>
              <a:t> systems </a:t>
            </a:r>
            <a:r>
              <a:rPr lang="en-US" dirty="0" err="1"/>
              <a:t>pvt</a:t>
            </a:r>
            <a:r>
              <a:rPr lang="en-US" dirty="0"/>
              <a:t> ltd</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Considerations for architecture</a:t>
            </a:r>
          </a:p>
        </p:txBody>
      </p:sp>
      <p:sp>
        <p:nvSpPr>
          <p:cNvPr id="3" name="Content Placeholder 2">
            <a:extLst>
              <a:ext uri="{FF2B5EF4-FFF2-40B4-BE49-F238E27FC236}">
                <a16:creationId xmlns:a16="http://schemas.microsoft.com/office/drawing/2014/main" id="{154B19CC-8BBD-47BF-A44B-B0B5F6C779D9}"/>
              </a:ext>
            </a:extLst>
          </p:cNvPr>
          <p:cNvSpPr>
            <a:spLocks noGrp="1"/>
          </p:cNvSpPr>
          <p:nvPr>
            <p:ph idx="1"/>
          </p:nvPr>
        </p:nvSpPr>
        <p:spPr/>
        <p:txBody>
          <a:bodyPr>
            <a:normAutofit fontScale="85000" lnSpcReduction="10000"/>
          </a:bodyPr>
          <a:lstStyle/>
          <a:p>
            <a:pPr marL="0" indent="0">
              <a:buNone/>
            </a:pPr>
            <a:endParaRPr lang="en-US" dirty="0"/>
          </a:p>
          <a:p>
            <a:r>
              <a:rPr lang="en-US" dirty="0"/>
              <a:t>It is resilient and single node failure does not affect end users. </a:t>
            </a:r>
          </a:p>
          <a:p>
            <a:r>
              <a:rPr lang="en-US" dirty="0"/>
              <a:t>Application can be scaled, preferably automatically, to handle increased loads. </a:t>
            </a:r>
          </a:p>
          <a:p>
            <a:r>
              <a:rPr lang="en-US" dirty="0"/>
              <a:t>Infrastructure and required services provisioning as well as application deployment is automated and can be triggered with a click of a button or a command in a terminal. </a:t>
            </a:r>
          </a:p>
          <a:p>
            <a:r>
              <a:rPr lang="en-US" dirty="0"/>
              <a:t>Automate provisioning and destruction of this setup in AWS, you may use a suitable CI/CD process and a suitable code repository </a:t>
            </a:r>
          </a:p>
          <a:p>
            <a:r>
              <a:rPr lang="en-US" dirty="0"/>
              <a:t>When an authorized person uploads a new file with his name as content to the S3 bucket, file should be automatically downloaded to the server and the webpage should be updated based on the content of the file. </a:t>
            </a:r>
          </a:p>
          <a:p>
            <a:r>
              <a:rPr lang="en-US" dirty="0"/>
              <a:t>There should be sufficient level of error logging and/or audit trails established as part of the implementation </a:t>
            </a:r>
          </a:p>
          <a:p>
            <a:r>
              <a:rPr lang="en-US" dirty="0"/>
              <a:t>Ensure there is some level of security implemented for the files that gets stored in S3 Bucket and limit access only to the web application. Explain your rationale for this implementation. </a:t>
            </a:r>
          </a:p>
          <a:p>
            <a:endParaRPr lang="en-US"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3B80-003A-4401-B83D-05894C41FD01}"/>
              </a:ext>
            </a:extLst>
          </p:cNvPr>
          <p:cNvSpPr>
            <a:spLocks noGrp="1"/>
          </p:cNvSpPr>
          <p:nvPr>
            <p:ph type="title"/>
          </p:nvPr>
        </p:nvSpPr>
        <p:spPr/>
        <p:txBody>
          <a:bodyPr/>
          <a:lstStyle/>
          <a:p>
            <a:r>
              <a:rPr lang="en-US" dirty="0"/>
              <a:t>Proposed architecture</a:t>
            </a:r>
          </a:p>
        </p:txBody>
      </p:sp>
      <p:pic>
        <p:nvPicPr>
          <p:cNvPr id="9" name="Content Placeholder 8">
            <a:extLst>
              <a:ext uri="{FF2B5EF4-FFF2-40B4-BE49-F238E27FC236}">
                <a16:creationId xmlns:a16="http://schemas.microsoft.com/office/drawing/2014/main" id="{08316899-16F4-4233-8B74-DD1E136EE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75" y="2341563"/>
            <a:ext cx="4920399" cy="3633787"/>
          </a:xfrm>
        </p:spPr>
      </p:pic>
    </p:spTree>
    <p:extLst>
      <p:ext uri="{BB962C8B-B14F-4D97-AF65-F5344CB8AC3E}">
        <p14:creationId xmlns:p14="http://schemas.microsoft.com/office/powerpoint/2010/main" val="45867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C2FB-49A5-4EB0-91B1-57635919FFD9}"/>
              </a:ext>
            </a:extLst>
          </p:cNvPr>
          <p:cNvSpPr>
            <a:spLocks noGrp="1"/>
          </p:cNvSpPr>
          <p:nvPr>
            <p:ph type="title"/>
          </p:nvPr>
        </p:nvSpPr>
        <p:spPr/>
        <p:txBody>
          <a:bodyPr/>
          <a:lstStyle/>
          <a:p>
            <a:r>
              <a:rPr lang="en-US" dirty="0"/>
              <a:t>Security posture and improvements</a:t>
            </a:r>
          </a:p>
        </p:txBody>
      </p:sp>
      <p:sp>
        <p:nvSpPr>
          <p:cNvPr id="3" name="Content Placeholder 2">
            <a:extLst>
              <a:ext uri="{FF2B5EF4-FFF2-40B4-BE49-F238E27FC236}">
                <a16:creationId xmlns:a16="http://schemas.microsoft.com/office/drawing/2014/main" id="{EA4B514C-6D78-4DC3-8DAE-F3CEB9706259}"/>
              </a:ext>
            </a:extLst>
          </p:cNvPr>
          <p:cNvSpPr>
            <a:spLocks noGrp="1"/>
          </p:cNvSpPr>
          <p:nvPr>
            <p:ph idx="1"/>
          </p:nvPr>
        </p:nvSpPr>
        <p:spPr/>
        <p:txBody>
          <a:bodyPr>
            <a:normAutofit fontScale="92500" lnSpcReduction="10000"/>
          </a:bodyPr>
          <a:lstStyle/>
          <a:p>
            <a:r>
              <a:rPr lang="en-US" dirty="0"/>
              <a:t>Application running in  private subnet without a public </a:t>
            </a:r>
            <a:r>
              <a:rPr lang="en-US" dirty="0" err="1"/>
              <a:t>ip</a:t>
            </a:r>
            <a:r>
              <a:rPr lang="en-US" dirty="0"/>
              <a:t> . This </a:t>
            </a:r>
            <a:r>
              <a:rPr lang="en-US" dirty="0" err="1"/>
              <a:t>minimise</a:t>
            </a:r>
            <a:r>
              <a:rPr lang="en-US" dirty="0"/>
              <a:t> risk of getting access to the system by unauthorized parties.</a:t>
            </a:r>
          </a:p>
          <a:p>
            <a:r>
              <a:rPr lang="en-US" dirty="0"/>
              <a:t>Backend servers only allow incoming from ELB and Bastion Host minimizing risk of getting direct attack to the instances.</a:t>
            </a:r>
          </a:p>
          <a:p>
            <a:r>
              <a:rPr lang="en-US" dirty="0"/>
              <a:t>There is no mechanism to prevent attacks such as </a:t>
            </a:r>
            <a:r>
              <a:rPr lang="en-US" dirty="0" err="1"/>
              <a:t>ddos</a:t>
            </a:r>
            <a:r>
              <a:rPr lang="en-US" dirty="0"/>
              <a:t> for this system  Use WAF/Shield services.</a:t>
            </a:r>
          </a:p>
          <a:p>
            <a:r>
              <a:rPr lang="en-US" dirty="0"/>
              <a:t>AMI used in the solution is not hardened. Harden Golder image AMI.</a:t>
            </a:r>
          </a:p>
          <a:p>
            <a:r>
              <a:rPr lang="en-US" dirty="0"/>
              <a:t>No SSL certificate used for this implementation exposing vulnerability. make sure end to end communication encrypted via SSL.</a:t>
            </a:r>
          </a:p>
          <a:p>
            <a:r>
              <a:rPr lang="en-US" dirty="0"/>
              <a:t>EBS volumes where data resides are not encrypted. use encryption to protect data at rest.</a:t>
            </a:r>
          </a:p>
          <a:p>
            <a:r>
              <a:rPr lang="en-US" dirty="0"/>
              <a:t>Analyze </a:t>
            </a:r>
            <a:r>
              <a:rPr lang="en-US" dirty="0" err="1"/>
              <a:t>iam</a:t>
            </a:r>
            <a:r>
              <a:rPr lang="en-US" dirty="0"/>
              <a:t> role used for s3 access. make necessary changes according  to the level of access required.</a:t>
            </a:r>
          </a:p>
          <a:p>
            <a:r>
              <a:rPr lang="en-US" dirty="0"/>
              <a:t>s3 access via public internet to sync content. use VPC endpoints to access s3 via AWS network.</a:t>
            </a:r>
          </a:p>
          <a:p>
            <a:pPr marL="0" indent="0">
              <a:buNone/>
            </a:pPr>
            <a:endParaRPr lang="en-US" dirty="0"/>
          </a:p>
        </p:txBody>
      </p:sp>
    </p:spTree>
    <p:extLst>
      <p:ext uri="{BB962C8B-B14F-4D97-AF65-F5344CB8AC3E}">
        <p14:creationId xmlns:p14="http://schemas.microsoft.com/office/powerpoint/2010/main" val="356000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E9B-9628-4149-90ED-D98061CBB45B}"/>
              </a:ext>
            </a:extLst>
          </p:cNvPr>
          <p:cNvSpPr>
            <a:spLocks noGrp="1"/>
          </p:cNvSpPr>
          <p:nvPr>
            <p:ph type="title"/>
          </p:nvPr>
        </p:nvSpPr>
        <p:spPr/>
        <p:txBody>
          <a:bodyPr/>
          <a:lstStyle/>
          <a:p>
            <a:r>
              <a:rPr lang="en-US" dirty="0"/>
              <a:t>Cost analysis and optimization</a:t>
            </a:r>
          </a:p>
        </p:txBody>
      </p:sp>
      <p:sp>
        <p:nvSpPr>
          <p:cNvPr id="3" name="Content Placeholder 2">
            <a:extLst>
              <a:ext uri="{FF2B5EF4-FFF2-40B4-BE49-F238E27FC236}">
                <a16:creationId xmlns:a16="http://schemas.microsoft.com/office/drawing/2014/main" id="{79E5023D-2B3C-4A64-A35B-24C3BD26734E}"/>
              </a:ext>
            </a:extLst>
          </p:cNvPr>
          <p:cNvSpPr>
            <a:spLocks noGrp="1"/>
          </p:cNvSpPr>
          <p:nvPr>
            <p:ph idx="1"/>
          </p:nvPr>
        </p:nvSpPr>
        <p:spPr/>
        <p:txBody>
          <a:bodyPr/>
          <a:lstStyle/>
          <a:p>
            <a:r>
              <a:rPr lang="en-US" dirty="0"/>
              <a:t>Use a proper tagging mechanism to segregate resources. </a:t>
            </a:r>
          </a:p>
          <a:p>
            <a:r>
              <a:rPr lang="en-US" dirty="0"/>
              <a:t>Enable AWS cost explorer to analyze usage pattern and cost trends.</a:t>
            </a:r>
          </a:p>
          <a:p>
            <a:r>
              <a:rPr lang="en-US" dirty="0"/>
              <a:t>Use AWS budgets to create alerts for budget thresholds defined.</a:t>
            </a:r>
          </a:p>
          <a:p>
            <a:r>
              <a:rPr lang="en-US" dirty="0"/>
              <a:t>Use horizontal scaling over Vertical scaling for resources, which allows to start with minimum specification.</a:t>
            </a:r>
          </a:p>
          <a:p>
            <a:r>
              <a:rPr lang="en-US" dirty="0"/>
              <a:t>Analyze workload and commit to reserved instances to bring down pricing.</a:t>
            </a:r>
          </a:p>
          <a:p>
            <a:r>
              <a:rPr lang="en-US" dirty="0"/>
              <a:t>analyze resource utilization and make plans to shut down unnecessary resources introduced to the account.</a:t>
            </a:r>
          </a:p>
          <a:p>
            <a:endParaRPr lang="en-US" dirty="0"/>
          </a:p>
        </p:txBody>
      </p:sp>
    </p:spTree>
    <p:extLst>
      <p:ext uri="{BB962C8B-B14F-4D97-AF65-F5344CB8AC3E}">
        <p14:creationId xmlns:p14="http://schemas.microsoft.com/office/powerpoint/2010/main" val="361020530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270</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Franklin Gothic Book</vt:lpstr>
      <vt:lpstr>Franklin Gothic Demi</vt:lpstr>
      <vt:lpstr>Wingdings 2</vt:lpstr>
      <vt:lpstr>DividendVTI</vt:lpstr>
      <vt:lpstr>Hello world web application – Cloud setup</vt:lpstr>
      <vt:lpstr>Considerations for architecture</vt:lpstr>
      <vt:lpstr>Proposed architecture</vt:lpstr>
      <vt:lpstr>Security posture and improvements</vt:lpstr>
      <vt:lpstr>Cost analysis and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2020-11-18T11:42:27Z</dcterms:created>
  <dcterms:modified xsi:type="dcterms:W3CDTF">2020-11-18T12:06:25Z</dcterms:modified>
</cp:coreProperties>
</file>