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5" r:id="rId9"/>
    <p:sldId id="263" r:id="rId10"/>
    <p:sldId id="266" r:id="rId11"/>
    <p:sldId id="270" r:id="rId12"/>
    <p:sldId id="271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24"/>
  </p:normalViewPr>
  <p:slideViewPr>
    <p:cSldViewPr snapToGrid="0" snapToObjects="1">
      <p:cViewPr varScale="1">
        <p:scale>
          <a:sx n="77" d="100"/>
          <a:sy n="77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DA283-8FC4-8745-AA5E-679D16EF86B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7D2EB-63CE-3940-944B-64B2B021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3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of Supervised: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 labeled data.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data to validate.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quality like Noise/outliers, non-linearity.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and memory constraints.</a:t>
            </a:r>
          </a:p>
          <a:p>
            <a:endParaRPr lang="en-US" dirty="0"/>
          </a:p>
          <a:p>
            <a:r>
              <a:rPr lang="en-US" dirty="0"/>
              <a:t>Challenges of Unsupervised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Validation: quantitative vs qualitative also intra (in) cluster and inter (between) clusters.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quality like Noise/outliers, non-linearity.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and memory constraints.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D2EB-63CE-3940-944B-64B2B0217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k-NN method is a typical classification method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assigns class label to a unknown object based on the majority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its nearest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neighbours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known classes. The SVMs method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typical kernel method that learns a hyperplane to separate two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with their maximized margin.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D2EB-63CE-3940-944B-64B2B02173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8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2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7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8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2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4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6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93EF-4A34-B746-9877-D7AD1D5EFE83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83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clinicalkey-com.ezproxy.lib.utah.edu/#!/search/Ho%20Tu-Bao/%7B%22type%22:%22author%22%7D" TargetMode="External"/><Relationship Id="rId2" Type="http://schemas.openxmlformats.org/officeDocument/2006/relationships/hyperlink" Target="https://www-clinicalkey-com.ezproxy.lib.utah.edu/#!/search/Nguyen%20Thanh-Phuong/%7B%22type%22:%22author%22%7D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newtechdojo.com/list-machine-learning-algorithm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l-semi-supervised-learn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-yhKUINb7o?feature=oembed" TargetMode="External"/><Relationship Id="rId4" Type="http://schemas.openxmlformats.org/officeDocument/2006/relationships/hyperlink" Target="https://www.youtube.com/watch?v=b-yhKUINb7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l-semi-supervised-learn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whatnow.com/pseudo-labeling-semi-supervised-learn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-org.ezproxy.lib.utah.edu/10.1093/bioinformatics/bti4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7CAD-8E53-A04D-9A43-636F048B6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 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9994B-0FBB-144F-BC79-DACEB15C3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Linnea Hall</a:t>
            </a:r>
          </a:p>
        </p:txBody>
      </p:sp>
    </p:spTree>
    <p:extLst>
      <p:ext uri="{BB962C8B-B14F-4D97-AF65-F5344CB8AC3E}">
        <p14:creationId xmlns:p14="http://schemas.microsoft.com/office/powerpoint/2010/main" val="172637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2056-2EBC-D046-9885-65C1AD91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07" y="402091"/>
            <a:ext cx="10965873" cy="1662546"/>
          </a:xfrm>
        </p:spPr>
        <p:txBody>
          <a:bodyPr anchor="ctr" anchorCtr="1">
            <a:normAutofit fontScale="90000"/>
          </a:bodyPr>
          <a:lstStyle/>
          <a:p>
            <a:r>
              <a:rPr lang="en-US" dirty="0"/>
              <a:t>Detecting disease genes based on semi-supervised learning and protein–protein interaction networks</a:t>
            </a:r>
            <a:br>
              <a:rPr lang="en-US" dirty="0"/>
            </a:br>
            <a:r>
              <a:rPr lang="en-US" sz="20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Thanh-Phuong Nguyen</a:t>
            </a:r>
            <a:r>
              <a:rPr lang="en-US" sz="2000" dirty="0">
                <a:solidFill>
                  <a:schemeClr val="accent3"/>
                </a:solidFill>
              </a:rPr>
              <a:t>  and </a:t>
            </a:r>
            <a:r>
              <a:rPr lang="en-US" sz="200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Tu-Bao Ho</a:t>
            </a:r>
            <a:br>
              <a:rPr lang="en-US" sz="1800" dirty="0">
                <a:solidFill>
                  <a:schemeClr val="accent3"/>
                </a:solidFill>
              </a:rPr>
            </a:br>
            <a:r>
              <a:rPr lang="en-US" sz="1300" dirty="0">
                <a:solidFill>
                  <a:schemeClr val="accent3"/>
                </a:solidFill>
              </a:rPr>
              <a:t>Artificial Intelligence in Medicine, 2012-01-01, Volume 54, Issue 1, Pages 63-71, Copyright © 2011 Elsevier B.V.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9925D-0C41-7043-9177-E60B5CFC16EB}"/>
              </a:ext>
            </a:extLst>
          </p:cNvPr>
          <p:cNvSpPr txBox="1"/>
          <p:nvPr/>
        </p:nvSpPr>
        <p:spPr>
          <a:xfrm>
            <a:off x="773776" y="2064638"/>
            <a:ext cx="101823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25 – 30,000 genes in the human body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Known disease genes, known non-disease genes, and yet-unidentified genes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Researchers have been studying human protein-protein interaction(PPI) networks to predict human disease genes via their corresponding product proteins, which are called disease proteins.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key to this is the exploration of the neighborhood relatedness based on the assumption that “the network-neighbor of a disease gene is likely to cause the same or a similar disease”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“It is known that genes associated with a particular phenotype of function are not randomly positioned in the PPI network, but tend to exhibit high connectivity; they cluster together and occur in central network locations.”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REMEMBER our data assumptions for SSL!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3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D13F-7857-2646-872E-A5B1A70B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A6F8-7458-504A-BE31-5C662CB9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comparative evaluations performed, each employing a 10 times stratified 10-fold cross validation</a:t>
            </a:r>
          </a:p>
          <a:p>
            <a:r>
              <a:rPr lang="en-US" dirty="0"/>
              <a:t>1) Evaluate the SSL method, the k-NN method, and the SVMs in terms of sensitivity, specificity, precision, accuracy, and a balanced F-function.</a:t>
            </a:r>
          </a:p>
          <a:p>
            <a:r>
              <a:rPr lang="en-US" dirty="0"/>
              <a:t>2) Estimate accuracy of the SSL method and the K-NN method with different data sizes of the labeled data set.</a:t>
            </a:r>
          </a:p>
        </p:txBody>
      </p:sp>
    </p:spTree>
    <p:extLst>
      <p:ext uri="{BB962C8B-B14F-4D97-AF65-F5344CB8AC3E}">
        <p14:creationId xmlns:p14="http://schemas.microsoft.com/office/powerpoint/2010/main" val="97158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8AF9-7EE3-D44E-AB81-3846766D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14D25-EC13-CF4E-AF6F-FF38A918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492"/>
            <a:ext cx="12197678" cy="339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8AF9-7EE3-D44E-AB81-3846766D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7573C-0B24-3B4E-BE20-4BE05EB5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1374774"/>
            <a:ext cx="5833533" cy="52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4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5841-D472-6F45-A33C-F63C27F8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7F2F-56DA-1E41-B44C-6545DF92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Semi-supervised learning improved ability to study disease genes </a:t>
            </a:r>
          </a:p>
          <a:p>
            <a:endParaRPr lang="en-US" dirty="0"/>
          </a:p>
          <a:p>
            <a:r>
              <a:rPr lang="en-US" dirty="0"/>
              <a:t>Semi-supervised learning helps overcome the challenges of supervised and/or unsupervised learning</a:t>
            </a:r>
          </a:p>
          <a:p>
            <a:endParaRPr lang="en-US" dirty="0"/>
          </a:p>
          <a:p>
            <a:r>
              <a:rPr lang="en-US" dirty="0"/>
              <a:t>Semi-supervised learning is cool!</a:t>
            </a:r>
          </a:p>
        </p:txBody>
      </p:sp>
    </p:spTree>
    <p:extLst>
      <p:ext uri="{BB962C8B-B14F-4D97-AF65-F5344CB8AC3E}">
        <p14:creationId xmlns:p14="http://schemas.microsoft.com/office/powerpoint/2010/main" val="384805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71C5-1FDF-DB44-BACE-765A4CA6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7952-147E-E14D-818D-28658B1F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 used as references are indicated on their </a:t>
            </a:r>
            <a:r>
              <a:rPr lang="en-US"/>
              <a:t>respective slides</a:t>
            </a:r>
          </a:p>
        </p:txBody>
      </p:sp>
    </p:spTree>
    <p:extLst>
      <p:ext uri="{BB962C8B-B14F-4D97-AF65-F5344CB8AC3E}">
        <p14:creationId xmlns:p14="http://schemas.microsoft.com/office/powerpoint/2010/main" val="18427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27C7-568A-B540-9BE1-AC01483E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6120-B693-644F-B674-14C9E92F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Supervised and Unsupervised learning</a:t>
            </a:r>
          </a:p>
          <a:p>
            <a:r>
              <a:rPr lang="en-US" dirty="0"/>
              <a:t>Semi-Supervised Learning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Lit Review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5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36E917-2BBB-BE43-AFED-7BF786D5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9" y="1198663"/>
            <a:ext cx="2914770" cy="5397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7EF487-D886-7943-8F98-50DCD5782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171" y="1143635"/>
            <a:ext cx="2915334" cy="53492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EFAF58-8941-3844-9213-F5CAAEBB7098}"/>
              </a:ext>
            </a:extLst>
          </p:cNvPr>
          <p:cNvSpPr txBox="1"/>
          <p:nvPr/>
        </p:nvSpPr>
        <p:spPr>
          <a:xfrm>
            <a:off x="8332838" y="6596390"/>
            <a:ext cx="9689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https://www.newtechdojo.com/list-machine-learning-algorithms/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FF014-4074-B64F-81C4-BF1D057738B3}"/>
              </a:ext>
            </a:extLst>
          </p:cNvPr>
          <p:cNvSpPr txBox="1"/>
          <p:nvPr/>
        </p:nvSpPr>
        <p:spPr>
          <a:xfrm>
            <a:off x="528235" y="168018"/>
            <a:ext cx="3483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56AF5-5F1E-2B46-A531-C9FEED5106AA}"/>
              </a:ext>
            </a:extLst>
          </p:cNvPr>
          <p:cNvSpPr txBox="1"/>
          <p:nvPr/>
        </p:nvSpPr>
        <p:spPr>
          <a:xfrm>
            <a:off x="5135612" y="3389694"/>
            <a:ext cx="1314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56680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9C32ED-AD51-F846-9891-400F22B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Challenges of Supervised/Unsupervised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7D326-147F-1F48-A6FA-66A8AC1E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of supervised learning?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challenges of unsupervised learning?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9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AC1B-5080-414D-A903-32152E2F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50CF-56AB-9445-94DB-E673F092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 the disadvantages of supervised/unsupervised learning with semi-supervised learning, especially in regards to medical data.</a:t>
            </a:r>
          </a:p>
          <a:p>
            <a:endParaRPr lang="en-US" dirty="0"/>
          </a:p>
          <a:p>
            <a:r>
              <a:rPr lang="en-US" dirty="0"/>
              <a:t>Semi-supervised learning starts with little labeled data and lots of labeled data.</a:t>
            </a:r>
          </a:p>
          <a:p>
            <a:pPr lvl="1"/>
            <a:r>
              <a:rPr lang="en-US" dirty="0"/>
              <a:t>Use unsupervised learning algorithm to cluster similar data together</a:t>
            </a:r>
          </a:p>
          <a:p>
            <a:pPr lvl="1"/>
            <a:r>
              <a:rPr lang="en-US" dirty="0"/>
              <a:t>Use labeled data to finish labeling the unlabeled data</a:t>
            </a:r>
          </a:p>
          <a:p>
            <a:pPr marL="457200" lvl="1" indent="0">
              <a:buNone/>
            </a:pPr>
            <a:endParaRPr lang="en-US" dirty="0">
              <a:hlinkClick r:id="rId2"/>
            </a:endParaRPr>
          </a:p>
          <a:p>
            <a:pPr marL="457200" lvl="1" indent="0">
              <a:buNone/>
            </a:pPr>
            <a:endParaRPr lang="en-US" dirty="0">
              <a:hlinkClick r:id="rId2"/>
            </a:endParaRPr>
          </a:p>
          <a:p>
            <a:pPr marL="457200" lvl="1" indent="0" algn="r">
              <a:buNone/>
            </a:pPr>
            <a:r>
              <a:rPr lang="en-US" sz="1100" dirty="0">
                <a:hlinkClick r:id="rId2"/>
              </a:rPr>
              <a:t>https://www.geeksforgeeks.org/ml-semi-supervised-learning/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398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12F151-B7DF-504E-915A-BFCAFFD4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</a:p>
        </p:txBody>
      </p:sp>
      <p:pic>
        <p:nvPicPr>
          <p:cNvPr id="7" name="Online Media 6" descr="Semi-supervised Learning explained">
            <a:hlinkClick r:id="" action="ppaction://media"/>
            <a:extLst>
              <a:ext uri="{FF2B5EF4-FFF2-40B4-BE49-F238E27FC236}">
                <a16:creationId xmlns:a16="http://schemas.microsoft.com/office/drawing/2014/main" id="{A25183D8-3228-F448-8E63-E6A80E699C1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28405" y="1648830"/>
            <a:ext cx="6535190" cy="4901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780BC-5F22-C040-8433-47C1817D1895}"/>
              </a:ext>
            </a:extLst>
          </p:cNvPr>
          <p:cNvSpPr txBox="1"/>
          <p:nvPr/>
        </p:nvSpPr>
        <p:spPr>
          <a:xfrm>
            <a:off x="8362603" y="6550223"/>
            <a:ext cx="382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https://www.youtube.com/watch?v=b-yhKUINb7o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289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F0C3-7D08-DC48-8844-8158D458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Data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221A-694F-0745-A57A-2D0E070C5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Continuity Assumption</a:t>
            </a:r>
          </a:p>
          <a:p>
            <a:pPr lvl="1"/>
            <a:r>
              <a:rPr lang="en-US" dirty="0"/>
              <a:t>Points close to each other are likely to have the same output label</a:t>
            </a:r>
          </a:p>
          <a:p>
            <a:r>
              <a:rPr lang="en-US" b="1" dirty="0"/>
              <a:t>Cluster Assumption</a:t>
            </a:r>
          </a:p>
          <a:p>
            <a:pPr lvl="1"/>
            <a:r>
              <a:rPr lang="en-US" dirty="0"/>
              <a:t>Data can be divided into discrete clusters and points in the same cluster will share the same the output label</a:t>
            </a:r>
          </a:p>
          <a:p>
            <a:r>
              <a:rPr lang="en-US" b="1" dirty="0"/>
              <a:t>Manifold Assumption</a:t>
            </a:r>
          </a:p>
          <a:p>
            <a:pPr lvl="1"/>
            <a:r>
              <a:rPr lang="en-US" dirty="0"/>
              <a:t>The data lie approximately on a manifold of much lower dimension than the input space. This assumption allows the use of distances and densities which are defined on a manifold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r>
              <a:rPr lang="en-US" sz="1200" dirty="0">
                <a:hlinkClick r:id="rId2"/>
              </a:rPr>
              <a:t>https://www.geeksforgeeks.org/ml-semi-supervised-learning/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084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952E-1ACF-E244-8886-A9304ABC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37" y="1714889"/>
            <a:ext cx="3801534" cy="23774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Art of Pseudo-Labeling</a:t>
            </a:r>
            <a:br>
              <a:rPr lang="en-US" dirty="0"/>
            </a:br>
            <a:br>
              <a:rPr lang="en-US" dirty="0"/>
            </a:br>
            <a:r>
              <a:rPr lang="en-US" sz="2700" dirty="0">
                <a:hlinkClick r:id="rId2"/>
              </a:rPr>
              <a:t>A simple semi-supervised learning method</a:t>
            </a:r>
            <a:endParaRPr lang="en-US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A6C2B-6458-1E47-89F9-CCC973EE8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9467" y="501232"/>
            <a:ext cx="4095629" cy="5855535"/>
          </a:xfrm>
        </p:spPr>
      </p:pic>
    </p:spTree>
    <p:extLst>
      <p:ext uri="{BB962C8B-B14F-4D97-AF65-F5344CB8AC3E}">
        <p14:creationId xmlns:p14="http://schemas.microsoft.com/office/powerpoint/2010/main" val="91377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D504-962D-1243-ABB1-1DE673D6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for 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8897-239D-DB42-82B8-707876EC5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Speech Analysis</a:t>
            </a:r>
          </a:p>
          <a:p>
            <a:pPr lvl="1"/>
            <a:r>
              <a:rPr lang="en-US" dirty="0"/>
              <a:t>Hasegawa-Johnson, Mark A., </a:t>
            </a:r>
            <a:r>
              <a:rPr lang="en-US" dirty="0" err="1"/>
              <a:t>Jui</a:t>
            </a:r>
            <a:r>
              <a:rPr lang="en-US" dirty="0"/>
              <a:t>-Ting Huang, and </a:t>
            </a:r>
            <a:r>
              <a:rPr lang="en-US" dirty="0" err="1"/>
              <a:t>Xiaodan</a:t>
            </a:r>
            <a:r>
              <a:rPr lang="en-US" dirty="0"/>
              <a:t> Zhuang. "Semi-supervised Learning for Speech and Audio Processing." </a:t>
            </a:r>
            <a:r>
              <a:rPr lang="en-US" i="1" dirty="0"/>
              <a:t>The Journal of the Acoustical Society of America</a:t>
            </a:r>
            <a:r>
              <a:rPr lang="en-US" dirty="0"/>
              <a:t> 130.4 (2011): 2408. Web.</a:t>
            </a:r>
          </a:p>
          <a:p>
            <a:r>
              <a:rPr lang="en-US" b="1" dirty="0"/>
              <a:t>Internet Content Classification</a:t>
            </a:r>
          </a:p>
          <a:p>
            <a:pPr lvl="1"/>
            <a:r>
              <a:rPr lang="en-US" dirty="0"/>
              <a:t>Zhu, Sun, and </a:t>
            </a:r>
            <a:r>
              <a:rPr lang="en-US" dirty="0" err="1"/>
              <a:t>Jin</a:t>
            </a:r>
            <a:r>
              <a:rPr lang="en-US" dirty="0"/>
              <a:t>. "Multi-view Semi-supervised Learning for Image Classification." </a:t>
            </a:r>
            <a:r>
              <a:rPr lang="en-US" i="1" dirty="0"/>
              <a:t>Neurocomputing</a:t>
            </a:r>
            <a:r>
              <a:rPr lang="en-US" dirty="0"/>
              <a:t> 208 (2016): 136-42. Web.</a:t>
            </a:r>
          </a:p>
          <a:p>
            <a:r>
              <a:rPr lang="en-US" b="1" u="sng" dirty="0"/>
              <a:t>Protein Sequence Classification</a:t>
            </a:r>
          </a:p>
          <a:p>
            <a:pPr lvl="1"/>
            <a:r>
              <a:rPr lang="en-US" dirty="0"/>
              <a:t>Jason Weston, Christina Leslie, Eugene 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Dengyong</a:t>
            </a:r>
            <a:r>
              <a:rPr lang="en-US" dirty="0"/>
              <a:t> Zhou, Andre </a:t>
            </a:r>
            <a:r>
              <a:rPr lang="en-US" dirty="0" err="1"/>
              <a:t>Elisseeff</a:t>
            </a:r>
            <a:r>
              <a:rPr lang="en-US" dirty="0"/>
              <a:t>, William Stafford Noble, Semi-supervised protein classification using cluster kernels, </a:t>
            </a:r>
            <a:r>
              <a:rPr lang="en-US" i="1" dirty="0"/>
              <a:t>Bioinformatics</a:t>
            </a:r>
            <a:r>
              <a:rPr lang="en-US" dirty="0"/>
              <a:t>, Volume 21, Issue 15, , Pages 3241–3247, </a:t>
            </a:r>
            <a:r>
              <a:rPr lang="en-US" dirty="0">
                <a:hlinkClick r:id="rId2"/>
              </a:rPr>
              <a:t>https://doi.org/10.1093/bioinformatics/bti497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614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1436</TotalTime>
  <Words>604</Words>
  <Application>Microsoft Macintosh PowerPoint</Application>
  <PresentationFormat>Widescreen</PresentationFormat>
  <Paragraphs>88</Paragraphs>
  <Slides>15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Semi Supervised Learning</vt:lpstr>
      <vt:lpstr>Outline</vt:lpstr>
      <vt:lpstr>PowerPoint Presentation</vt:lpstr>
      <vt:lpstr>Challenges of Supervised/Unsupervised Learning</vt:lpstr>
      <vt:lpstr>Semi-Supervised Learning</vt:lpstr>
      <vt:lpstr>Semi-Supervised Learning</vt:lpstr>
      <vt:lpstr>Semi-Supervised Data Assumptions</vt:lpstr>
      <vt:lpstr>The Art of Pseudo-Labeling  A simple semi-supervised learning method</vt:lpstr>
      <vt:lpstr>Applications for Semi-Supervised Learning</vt:lpstr>
      <vt:lpstr>Detecting disease genes based on semi-supervised learning and protein–protein interaction networks Thanh-Phuong Nguyen  and Tu-Bao Ho Artificial Intelligence in Medicine, 2012-01-01, Volume 54, Issue 1, Pages 63-71, Copyright © 2011 Elsevier B.V. </vt:lpstr>
      <vt:lpstr>Experiment</vt:lpstr>
      <vt:lpstr>Results</vt:lpstr>
      <vt:lpstr>Results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 Supervised Learning</dc:title>
  <dc:creator>Linnea Harris</dc:creator>
  <cp:lastModifiedBy>Linnea Harris</cp:lastModifiedBy>
  <cp:revision>25</cp:revision>
  <dcterms:created xsi:type="dcterms:W3CDTF">2019-09-14T15:00:34Z</dcterms:created>
  <dcterms:modified xsi:type="dcterms:W3CDTF">2019-09-18T23:22:34Z</dcterms:modified>
</cp:coreProperties>
</file>