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75" r:id="rId8"/>
    <p:sldId id="270" r:id="rId9"/>
    <p:sldId id="261" r:id="rId10"/>
    <p:sldId id="268" r:id="rId11"/>
    <p:sldId id="262" r:id="rId12"/>
    <p:sldId id="263" r:id="rId13"/>
    <p:sldId id="273" r:id="rId14"/>
    <p:sldId id="264" r:id="rId15"/>
    <p:sldId id="265" r:id="rId16"/>
    <p:sldId id="272" r:id="rId17"/>
    <p:sldId id="266" r:id="rId18"/>
    <p:sldId id="271" r:id="rId19"/>
    <p:sldId id="267" r:id="rId20"/>
    <p:sldId id="274" r:id="rId2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1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ACE95A-860D-C741-8441-FAD85FB16B5F}" type="doc">
      <dgm:prSet loTypeId="urn:microsoft.com/office/officeart/2005/8/layout/cycle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2BD4427-18D0-7F46-A30E-1BC6E0E50D0A}">
      <dgm:prSet phldrT="[Text]"/>
      <dgm:spPr/>
      <dgm:t>
        <a:bodyPr/>
        <a:lstStyle/>
        <a:p>
          <a:r>
            <a:rPr lang="de-DE" dirty="0" err="1" smtClean="0"/>
            <a:t>malloc</a:t>
          </a:r>
          <a:r>
            <a:rPr lang="de-DE" dirty="0" smtClean="0"/>
            <a:t>()</a:t>
          </a:r>
          <a:endParaRPr lang="de-DE" dirty="0"/>
        </a:p>
      </dgm:t>
    </dgm:pt>
    <dgm:pt modelId="{54C962AF-4843-2C47-B996-0927D954E819}" type="parTrans" cxnId="{FFB52E85-4065-C146-8F79-D08A415AA055}">
      <dgm:prSet/>
      <dgm:spPr/>
      <dgm:t>
        <a:bodyPr/>
        <a:lstStyle/>
        <a:p>
          <a:endParaRPr lang="de-DE"/>
        </a:p>
      </dgm:t>
    </dgm:pt>
    <dgm:pt modelId="{9DE01D1E-ACCB-134E-B9DB-244DCEC247D6}" type="sibTrans" cxnId="{FFB52E85-4065-C146-8F79-D08A415AA055}">
      <dgm:prSet/>
      <dgm:spPr/>
      <dgm:t>
        <a:bodyPr/>
        <a:lstStyle/>
        <a:p>
          <a:endParaRPr lang="de-DE"/>
        </a:p>
      </dgm:t>
    </dgm:pt>
    <dgm:pt modelId="{ECF010C8-FE63-5C48-9CEB-53F4CD5CFB06}">
      <dgm:prSet phldrT="[Text]"/>
      <dgm:spPr/>
      <dgm:t>
        <a:bodyPr/>
        <a:lstStyle/>
        <a:p>
          <a:r>
            <a:rPr lang="de-DE" dirty="0" err="1" smtClean="0"/>
            <a:t>page_fault</a:t>
          </a:r>
          <a:endParaRPr lang="de-DE" dirty="0"/>
        </a:p>
      </dgm:t>
    </dgm:pt>
    <dgm:pt modelId="{944A20F8-4899-EC4A-95CC-9517D7892E81}" type="parTrans" cxnId="{991A7007-CA70-AE47-A703-67E379972695}">
      <dgm:prSet/>
      <dgm:spPr/>
      <dgm:t>
        <a:bodyPr/>
        <a:lstStyle/>
        <a:p>
          <a:endParaRPr lang="de-DE"/>
        </a:p>
      </dgm:t>
    </dgm:pt>
    <dgm:pt modelId="{32E29655-921D-3A4E-B1FB-BDE3BCE57ACC}" type="sibTrans" cxnId="{991A7007-CA70-AE47-A703-67E379972695}">
      <dgm:prSet/>
      <dgm:spPr/>
      <dgm:t>
        <a:bodyPr/>
        <a:lstStyle/>
        <a:p>
          <a:endParaRPr lang="de-DE"/>
        </a:p>
      </dgm:t>
    </dgm:pt>
    <dgm:pt modelId="{C4741A67-1FD8-7441-9029-9D042608C9C5}">
      <dgm:prSet phldrT="[Text]"/>
      <dgm:spPr/>
      <dgm:t>
        <a:bodyPr/>
        <a:lstStyle/>
        <a:p>
          <a:r>
            <a:rPr lang="de-DE" dirty="0" err="1" smtClean="0"/>
            <a:t>data_abort</a:t>
          </a:r>
          <a:endParaRPr lang="de-DE" dirty="0"/>
        </a:p>
      </dgm:t>
    </dgm:pt>
    <dgm:pt modelId="{BE7DE9CD-D6B1-9D4A-BB03-7B8E8D124157}" type="parTrans" cxnId="{596FC4DF-8E87-3949-AEB5-8FD187B452BE}">
      <dgm:prSet/>
      <dgm:spPr/>
      <dgm:t>
        <a:bodyPr/>
        <a:lstStyle/>
        <a:p>
          <a:endParaRPr lang="de-DE"/>
        </a:p>
      </dgm:t>
    </dgm:pt>
    <dgm:pt modelId="{9BA4042B-9A3E-894D-9B53-2CD20C70AB61}" type="sibTrans" cxnId="{596FC4DF-8E87-3949-AEB5-8FD187B452BE}">
      <dgm:prSet/>
      <dgm:spPr/>
      <dgm:t>
        <a:bodyPr/>
        <a:lstStyle/>
        <a:p>
          <a:endParaRPr lang="de-DE"/>
        </a:p>
      </dgm:t>
    </dgm:pt>
    <dgm:pt modelId="{E1C81140-264D-2844-A868-275EBC13C397}">
      <dgm:prSet phldrT="[Text]"/>
      <dgm:spPr/>
      <dgm:t>
        <a:bodyPr/>
        <a:lstStyle/>
        <a:p>
          <a:r>
            <a:rPr lang="de-DE" dirty="0" err="1" smtClean="0"/>
            <a:t>find_free_page</a:t>
          </a:r>
          <a:endParaRPr lang="de-DE" dirty="0"/>
        </a:p>
      </dgm:t>
    </dgm:pt>
    <dgm:pt modelId="{8B6235F9-76BF-BC49-A12F-695C95DC5523}" type="parTrans" cxnId="{CAB426E3-FA70-9A43-831B-4B1BF0128AF8}">
      <dgm:prSet/>
      <dgm:spPr/>
      <dgm:t>
        <a:bodyPr/>
        <a:lstStyle/>
        <a:p>
          <a:endParaRPr lang="de-DE"/>
        </a:p>
      </dgm:t>
    </dgm:pt>
    <dgm:pt modelId="{0561FE92-2C77-5A45-89BC-47D24C25C390}" type="sibTrans" cxnId="{CAB426E3-FA70-9A43-831B-4B1BF0128AF8}">
      <dgm:prSet/>
      <dgm:spPr/>
      <dgm:t>
        <a:bodyPr/>
        <a:lstStyle/>
        <a:p>
          <a:endParaRPr lang="de-DE"/>
        </a:p>
      </dgm:t>
    </dgm:pt>
    <dgm:pt modelId="{0A44DE86-087D-5944-BC0E-FBC8B5FCAE7D}">
      <dgm:prSet phldrT="[Text]"/>
      <dgm:spPr/>
      <dgm:t>
        <a:bodyPr/>
        <a:lstStyle/>
        <a:p>
          <a:r>
            <a:rPr lang="de-DE" dirty="0" err="1" smtClean="0"/>
            <a:t>map_new_page</a:t>
          </a:r>
          <a:endParaRPr lang="de-DE" dirty="0"/>
        </a:p>
      </dgm:t>
    </dgm:pt>
    <dgm:pt modelId="{B15CEE0A-65C6-064F-918E-DE98AA609F82}" type="parTrans" cxnId="{E29BA88A-8308-C740-B796-3A118C167D3E}">
      <dgm:prSet/>
      <dgm:spPr/>
      <dgm:t>
        <a:bodyPr/>
        <a:lstStyle/>
        <a:p>
          <a:endParaRPr lang="de-DE"/>
        </a:p>
      </dgm:t>
    </dgm:pt>
    <dgm:pt modelId="{7CCFDA96-E6F0-5F48-9C43-B9F0EDAA692C}" type="sibTrans" cxnId="{E29BA88A-8308-C740-B796-3A118C167D3E}">
      <dgm:prSet/>
      <dgm:spPr/>
      <dgm:t>
        <a:bodyPr/>
        <a:lstStyle/>
        <a:p>
          <a:endParaRPr lang="de-DE"/>
        </a:p>
      </dgm:t>
    </dgm:pt>
    <dgm:pt modelId="{46EFF7AF-D124-0B41-9E74-F18BF2249BD9}" type="pres">
      <dgm:prSet presAssocID="{1BACE95A-860D-C741-8441-FAD85FB16B5F}" presName="Name0" presStyleCnt="0">
        <dgm:presLayoutVars>
          <dgm:dir/>
          <dgm:resizeHandles val="exact"/>
        </dgm:presLayoutVars>
      </dgm:prSet>
      <dgm:spPr/>
    </dgm:pt>
    <dgm:pt modelId="{A63862F9-CF05-A046-BDDC-0B363EF2CD2C}" type="pres">
      <dgm:prSet presAssocID="{1BACE95A-860D-C741-8441-FAD85FB16B5F}" presName="cycle" presStyleCnt="0"/>
      <dgm:spPr/>
    </dgm:pt>
    <dgm:pt modelId="{61DEAF27-D6E2-EC43-953D-4BA9A2388C13}" type="pres">
      <dgm:prSet presAssocID="{A2BD4427-18D0-7F46-A30E-1BC6E0E50D0A}" presName="nodeFirstNode" presStyleLbl="node1" presStyleIdx="0" presStyleCnt="5">
        <dgm:presLayoutVars>
          <dgm:bulletEnabled val="1"/>
        </dgm:presLayoutVars>
      </dgm:prSet>
      <dgm:spPr/>
    </dgm:pt>
    <dgm:pt modelId="{728CD5D4-62D4-4849-9B1E-41AD91F4F36A}" type="pres">
      <dgm:prSet presAssocID="{9DE01D1E-ACCB-134E-B9DB-244DCEC247D6}" presName="sibTransFirstNode" presStyleLbl="bgShp" presStyleIdx="0" presStyleCnt="1"/>
      <dgm:spPr/>
    </dgm:pt>
    <dgm:pt modelId="{9CA65FF0-C898-244F-B5BA-36565C33BEA3}" type="pres">
      <dgm:prSet presAssocID="{ECF010C8-FE63-5C48-9CEB-53F4CD5CFB06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7ADF63-EC09-DD43-898A-058B8778E188}" type="pres">
      <dgm:prSet presAssocID="{C4741A67-1FD8-7441-9029-9D042608C9C5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525C761-C318-384E-86D0-E01C13488BEA}" type="pres">
      <dgm:prSet presAssocID="{E1C81140-264D-2844-A868-275EBC13C397}" presName="nodeFollowingNodes" presStyleLbl="node1" presStyleIdx="3" presStyleCnt="5">
        <dgm:presLayoutVars>
          <dgm:bulletEnabled val="1"/>
        </dgm:presLayoutVars>
      </dgm:prSet>
      <dgm:spPr/>
    </dgm:pt>
    <dgm:pt modelId="{B1D73C20-BCC1-B14C-9ACC-D260740CA103}" type="pres">
      <dgm:prSet presAssocID="{0A44DE86-087D-5944-BC0E-FBC8B5FCAE7D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DE61E986-4733-FC49-BC56-1ABC91DA66C2}" type="presOf" srcId="{ECF010C8-FE63-5C48-9CEB-53F4CD5CFB06}" destId="{9CA65FF0-C898-244F-B5BA-36565C33BEA3}" srcOrd="0" destOrd="0" presId="urn:microsoft.com/office/officeart/2005/8/layout/cycle3"/>
    <dgm:cxn modelId="{237A3B55-1E49-314A-B2A0-47FCFE74F18E}" type="presOf" srcId="{1BACE95A-860D-C741-8441-FAD85FB16B5F}" destId="{46EFF7AF-D124-0B41-9E74-F18BF2249BD9}" srcOrd="0" destOrd="0" presId="urn:microsoft.com/office/officeart/2005/8/layout/cycle3"/>
    <dgm:cxn modelId="{FFB52E85-4065-C146-8F79-D08A415AA055}" srcId="{1BACE95A-860D-C741-8441-FAD85FB16B5F}" destId="{A2BD4427-18D0-7F46-A30E-1BC6E0E50D0A}" srcOrd="0" destOrd="0" parTransId="{54C962AF-4843-2C47-B996-0927D954E819}" sibTransId="{9DE01D1E-ACCB-134E-B9DB-244DCEC247D6}"/>
    <dgm:cxn modelId="{724DC370-59C5-064E-B78C-F14C38053478}" type="presOf" srcId="{A2BD4427-18D0-7F46-A30E-1BC6E0E50D0A}" destId="{61DEAF27-D6E2-EC43-953D-4BA9A2388C13}" srcOrd="0" destOrd="0" presId="urn:microsoft.com/office/officeart/2005/8/layout/cycle3"/>
    <dgm:cxn modelId="{5C5679E2-A19B-2F44-A8D5-62CD1B6E39E8}" type="presOf" srcId="{9DE01D1E-ACCB-134E-B9DB-244DCEC247D6}" destId="{728CD5D4-62D4-4849-9B1E-41AD91F4F36A}" srcOrd="0" destOrd="0" presId="urn:microsoft.com/office/officeart/2005/8/layout/cycle3"/>
    <dgm:cxn modelId="{AB14BA5C-692F-3645-B2C1-49E84F6F7237}" type="presOf" srcId="{E1C81140-264D-2844-A868-275EBC13C397}" destId="{3525C761-C318-384E-86D0-E01C13488BEA}" srcOrd="0" destOrd="0" presId="urn:microsoft.com/office/officeart/2005/8/layout/cycle3"/>
    <dgm:cxn modelId="{BE7F53AC-DC7B-5841-A41C-D18FB6F53A38}" type="presOf" srcId="{0A44DE86-087D-5944-BC0E-FBC8B5FCAE7D}" destId="{B1D73C20-BCC1-B14C-9ACC-D260740CA103}" srcOrd="0" destOrd="0" presId="urn:microsoft.com/office/officeart/2005/8/layout/cycle3"/>
    <dgm:cxn modelId="{CAB426E3-FA70-9A43-831B-4B1BF0128AF8}" srcId="{1BACE95A-860D-C741-8441-FAD85FB16B5F}" destId="{E1C81140-264D-2844-A868-275EBC13C397}" srcOrd="3" destOrd="0" parTransId="{8B6235F9-76BF-BC49-A12F-695C95DC5523}" sibTransId="{0561FE92-2C77-5A45-89BC-47D24C25C390}"/>
    <dgm:cxn modelId="{E29BA88A-8308-C740-B796-3A118C167D3E}" srcId="{1BACE95A-860D-C741-8441-FAD85FB16B5F}" destId="{0A44DE86-087D-5944-BC0E-FBC8B5FCAE7D}" srcOrd="4" destOrd="0" parTransId="{B15CEE0A-65C6-064F-918E-DE98AA609F82}" sibTransId="{7CCFDA96-E6F0-5F48-9C43-B9F0EDAA692C}"/>
    <dgm:cxn modelId="{596FC4DF-8E87-3949-AEB5-8FD187B452BE}" srcId="{1BACE95A-860D-C741-8441-FAD85FB16B5F}" destId="{C4741A67-1FD8-7441-9029-9D042608C9C5}" srcOrd="2" destOrd="0" parTransId="{BE7DE9CD-D6B1-9D4A-BB03-7B8E8D124157}" sibTransId="{9BA4042B-9A3E-894D-9B53-2CD20C70AB61}"/>
    <dgm:cxn modelId="{F4E349EF-4C20-4E48-8536-59DC54EFBF0F}" type="presOf" srcId="{C4741A67-1FD8-7441-9029-9D042608C9C5}" destId="{0A7ADF63-EC09-DD43-898A-058B8778E188}" srcOrd="0" destOrd="0" presId="urn:microsoft.com/office/officeart/2005/8/layout/cycle3"/>
    <dgm:cxn modelId="{991A7007-CA70-AE47-A703-67E379972695}" srcId="{1BACE95A-860D-C741-8441-FAD85FB16B5F}" destId="{ECF010C8-FE63-5C48-9CEB-53F4CD5CFB06}" srcOrd="1" destOrd="0" parTransId="{944A20F8-4899-EC4A-95CC-9517D7892E81}" sibTransId="{32E29655-921D-3A4E-B1FB-BDE3BCE57ACC}"/>
    <dgm:cxn modelId="{CBB5F3AF-3898-2F4E-A902-D36E5D2D29CD}" type="presParOf" srcId="{46EFF7AF-D124-0B41-9E74-F18BF2249BD9}" destId="{A63862F9-CF05-A046-BDDC-0B363EF2CD2C}" srcOrd="0" destOrd="0" presId="urn:microsoft.com/office/officeart/2005/8/layout/cycle3"/>
    <dgm:cxn modelId="{2AC7A11F-6F1E-3C43-8415-E869C98BC1F4}" type="presParOf" srcId="{A63862F9-CF05-A046-BDDC-0B363EF2CD2C}" destId="{61DEAF27-D6E2-EC43-953D-4BA9A2388C13}" srcOrd="0" destOrd="0" presId="urn:microsoft.com/office/officeart/2005/8/layout/cycle3"/>
    <dgm:cxn modelId="{4564E0F5-71AA-3C40-810B-A02F7885E7C6}" type="presParOf" srcId="{A63862F9-CF05-A046-BDDC-0B363EF2CD2C}" destId="{728CD5D4-62D4-4849-9B1E-41AD91F4F36A}" srcOrd="1" destOrd="0" presId="urn:microsoft.com/office/officeart/2005/8/layout/cycle3"/>
    <dgm:cxn modelId="{90BC433C-9ADC-CB46-AA03-2F4AF6223B16}" type="presParOf" srcId="{A63862F9-CF05-A046-BDDC-0B363EF2CD2C}" destId="{9CA65FF0-C898-244F-B5BA-36565C33BEA3}" srcOrd="2" destOrd="0" presId="urn:microsoft.com/office/officeart/2005/8/layout/cycle3"/>
    <dgm:cxn modelId="{534D17A0-51B6-F841-8EF2-22F78CC21F47}" type="presParOf" srcId="{A63862F9-CF05-A046-BDDC-0B363EF2CD2C}" destId="{0A7ADF63-EC09-DD43-898A-058B8778E188}" srcOrd="3" destOrd="0" presId="urn:microsoft.com/office/officeart/2005/8/layout/cycle3"/>
    <dgm:cxn modelId="{3E50EA12-0C4F-104E-9C08-DD9FCCDBEFA3}" type="presParOf" srcId="{A63862F9-CF05-A046-BDDC-0B363EF2CD2C}" destId="{3525C761-C318-384E-86D0-E01C13488BEA}" srcOrd="4" destOrd="0" presId="urn:microsoft.com/office/officeart/2005/8/layout/cycle3"/>
    <dgm:cxn modelId="{9BF1F983-D8EC-C242-ADAA-C30859B46821}" type="presParOf" srcId="{A63862F9-CF05-A046-BDDC-0B363EF2CD2C}" destId="{B1D73C20-BCC1-B14C-9ACC-D260740CA103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CD5D4-62D4-4849-9B1E-41AD91F4F36A}">
      <dsp:nvSpPr>
        <dsp:cNvPr id="0" name=""/>
        <dsp:cNvSpPr/>
      </dsp:nvSpPr>
      <dsp:spPr>
        <a:xfrm>
          <a:off x="1867779" y="-27638"/>
          <a:ext cx="4494040" cy="4494040"/>
        </a:xfrm>
        <a:prstGeom prst="circularArrow">
          <a:avLst>
            <a:gd name="adj1" fmla="val 5544"/>
            <a:gd name="adj2" fmla="val 330680"/>
            <a:gd name="adj3" fmla="val 13765712"/>
            <a:gd name="adj4" fmla="val 17392183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DEAF27-D6E2-EC43-953D-4BA9A2388C13}">
      <dsp:nvSpPr>
        <dsp:cNvPr id="0" name=""/>
        <dsp:cNvSpPr/>
      </dsp:nvSpPr>
      <dsp:spPr>
        <a:xfrm>
          <a:off x="3057971" y="1135"/>
          <a:ext cx="2113657" cy="10568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malloc</a:t>
          </a:r>
          <a:r>
            <a:rPr lang="de-DE" sz="2200" kern="1200" dirty="0" smtClean="0"/>
            <a:t>()</a:t>
          </a:r>
          <a:endParaRPr lang="de-DE" sz="2200" kern="1200" dirty="0"/>
        </a:p>
      </dsp:txBody>
      <dsp:txXfrm>
        <a:off x="3109561" y="52725"/>
        <a:ext cx="2010477" cy="953648"/>
      </dsp:txXfrm>
    </dsp:sp>
    <dsp:sp modelId="{9CA65FF0-C898-244F-B5BA-36565C33BEA3}">
      <dsp:nvSpPr>
        <dsp:cNvPr id="0" name=""/>
        <dsp:cNvSpPr/>
      </dsp:nvSpPr>
      <dsp:spPr>
        <a:xfrm>
          <a:off x="4880609" y="1325359"/>
          <a:ext cx="2113657" cy="10568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page_fault</a:t>
          </a:r>
          <a:endParaRPr lang="de-DE" sz="2200" kern="1200" dirty="0"/>
        </a:p>
      </dsp:txBody>
      <dsp:txXfrm>
        <a:off x="4932199" y="1376949"/>
        <a:ext cx="2010477" cy="953648"/>
      </dsp:txXfrm>
    </dsp:sp>
    <dsp:sp modelId="{0A7ADF63-EC09-DD43-898A-058B8778E188}">
      <dsp:nvSpPr>
        <dsp:cNvPr id="0" name=""/>
        <dsp:cNvSpPr/>
      </dsp:nvSpPr>
      <dsp:spPr>
        <a:xfrm>
          <a:off x="4184423" y="3467999"/>
          <a:ext cx="2113657" cy="10568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data_abort</a:t>
          </a:r>
          <a:endParaRPr lang="de-DE" sz="2200" kern="1200" dirty="0"/>
        </a:p>
      </dsp:txBody>
      <dsp:txXfrm>
        <a:off x="4236013" y="3519589"/>
        <a:ext cx="2010477" cy="953648"/>
      </dsp:txXfrm>
    </dsp:sp>
    <dsp:sp modelId="{3525C761-C318-384E-86D0-E01C13488BEA}">
      <dsp:nvSpPr>
        <dsp:cNvPr id="0" name=""/>
        <dsp:cNvSpPr/>
      </dsp:nvSpPr>
      <dsp:spPr>
        <a:xfrm>
          <a:off x="1931519" y="3467999"/>
          <a:ext cx="2113657" cy="10568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find_free_page</a:t>
          </a:r>
          <a:endParaRPr lang="de-DE" sz="2200" kern="1200" dirty="0"/>
        </a:p>
      </dsp:txBody>
      <dsp:txXfrm>
        <a:off x="1983109" y="3519589"/>
        <a:ext cx="2010477" cy="953648"/>
      </dsp:txXfrm>
    </dsp:sp>
    <dsp:sp modelId="{B1D73C20-BCC1-B14C-9ACC-D260740CA103}">
      <dsp:nvSpPr>
        <dsp:cNvPr id="0" name=""/>
        <dsp:cNvSpPr/>
      </dsp:nvSpPr>
      <dsp:spPr>
        <a:xfrm>
          <a:off x="1235333" y="1325359"/>
          <a:ext cx="2113657" cy="10568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map_new_page</a:t>
          </a:r>
          <a:endParaRPr lang="de-DE" sz="2200" kern="1200" dirty="0"/>
        </a:p>
      </dsp:txBody>
      <dsp:txXfrm>
        <a:off x="1286923" y="1376949"/>
        <a:ext cx="2010477" cy="953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28E8-2B4F-A540-87AA-01832EBE31B2}" type="datetimeFigureOut">
              <a:rPr lang="de-DE" smtClean="0"/>
              <a:t>01.02.12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65DA-DEA4-4B43-9266-2A84CB36B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59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28E8-2B4F-A540-87AA-01832EBE31B2}" type="datetimeFigureOut">
              <a:rPr lang="de-DE" smtClean="0"/>
              <a:t>01.02.12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65DA-DEA4-4B43-9266-2A84CB36B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71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28E8-2B4F-A540-87AA-01832EBE31B2}" type="datetimeFigureOut">
              <a:rPr lang="de-DE" smtClean="0"/>
              <a:t>01.02.12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65DA-DEA4-4B43-9266-2A84CB36B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77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28E8-2B4F-A540-87AA-01832EBE31B2}" type="datetimeFigureOut">
              <a:rPr lang="de-DE" smtClean="0"/>
              <a:t>01.02.12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65DA-DEA4-4B43-9266-2A84CB36B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22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28E8-2B4F-A540-87AA-01832EBE31B2}" type="datetimeFigureOut">
              <a:rPr lang="de-DE" smtClean="0"/>
              <a:t>01.02.12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65DA-DEA4-4B43-9266-2A84CB36B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5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28E8-2B4F-A540-87AA-01832EBE31B2}" type="datetimeFigureOut">
              <a:rPr lang="de-DE" smtClean="0"/>
              <a:t>01.02.12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65DA-DEA4-4B43-9266-2A84CB36B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58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28E8-2B4F-A540-87AA-01832EBE31B2}" type="datetimeFigureOut">
              <a:rPr lang="de-DE" smtClean="0"/>
              <a:t>01.02.12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65DA-DEA4-4B43-9266-2A84CB36B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48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28E8-2B4F-A540-87AA-01832EBE31B2}" type="datetimeFigureOut">
              <a:rPr lang="de-DE" smtClean="0"/>
              <a:t>01.02.12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65DA-DEA4-4B43-9266-2A84CB36B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45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28E8-2B4F-A540-87AA-01832EBE31B2}" type="datetimeFigureOut">
              <a:rPr lang="de-DE" smtClean="0"/>
              <a:t>01.02.12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65DA-DEA4-4B43-9266-2A84CB36B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50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28E8-2B4F-A540-87AA-01832EBE31B2}" type="datetimeFigureOut">
              <a:rPr lang="de-DE" smtClean="0"/>
              <a:t>01.02.12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65DA-DEA4-4B43-9266-2A84CB36B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94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28E8-2B4F-A540-87AA-01832EBE31B2}" type="datetimeFigureOut">
              <a:rPr lang="de-DE" smtClean="0"/>
              <a:t>01.02.12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65DA-DEA4-4B43-9266-2A84CB36B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13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B28E8-2B4F-A540-87AA-01832EBE31B2}" type="datetimeFigureOut">
              <a:rPr lang="de-DE" smtClean="0"/>
              <a:t>01.02.12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565DA-DEA4-4B43-9266-2A84CB36B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55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dirty="0" smtClean="0"/>
              <a:t>OttOS</a:t>
            </a:r>
            <a:endParaRPr lang="de-DE" sz="6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Embedded Betriebssystem für</a:t>
            </a:r>
            <a:br>
              <a:rPr lang="de-DE" dirty="0" smtClean="0"/>
            </a:br>
            <a:r>
              <a:rPr lang="de-DE" dirty="0" smtClean="0"/>
              <a:t>ARM Cortex A8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1720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Inter-Prozess-Kommunikation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53229" y="1792512"/>
            <a:ext cx="803439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3F7F5F"/>
                </a:solidFill>
                <a:latin typeface="Monaco"/>
              </a:rPr>
              <a:t>/*</a:t>
            </a:r>
          </a:p>
          <a:p>
            <a:r>
              <a:rPr lang="de-DE" dirty="0" smtClean="0">
                <a:solidFill>
                  <a:srgbClr val="3F7F5F"/>
                </a:solidFill>
                <a:latin typeface="Monaco"/>
              </a:rPr>
              <a:t> * IPC </a:t>
            </a:r>
            <a:r>
              <a:rPr lang="de-DE" dirty="0" err="1" smtClean="0">
                <a:solidFill>
                  <a:srgbClr val="3F7F5F"/>
                </a:solidFill>
                <a:latin typeface="Monaco"/>
              </a:rPr>
              <a:t>message</a:t>
            </a:r>
            <a:endParaRPr lang="de-DE" dirty="0" smtClean="0">
              <a:solidFill>
                <a:srgbClr val="3F7F5F"/>
              </a:solidFill>
              <a:latin typeface="Monaco"/>
            </a:endParaRPr>
          </a:p>
          <a:p>
            <a:r>
              <a:rPr lang="de-DE" dirty="0" smtClean="0">
                <a:solidFill>
                  <a:srgbClr val="3F7F5F"/>
                </a:solidFill>
                <a:latin typeface="Monaco"/>
              </a:rPr>
              <a:t> */</a:t>
            </a:r>
          </a:p>
          <a:p>
            <a:r>
              <a:rPr lang="de-DE" b="1" dirty="0" err="1" smtClean="0">
                <a:solidFill>
                  <a:srgbClr val="7F0055"/>
                </a:solidFill>
                <a:latin typeface="Monaco"/>
              </a:rPr>
              <a:t>typedef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e-DE" b="1" dirty="0" err="1" smtClean="0">
                <a:solidFill>
                  <a:srgbClr val="7F0055"/>
                </a:solidFill>
                <a:latin typeface="Monaco"/>
              </a:rPr>
              <a:t>struct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  <a:latin typeface="Monaco"/>
              </a:rPr>
              <a:t>ipc_message_t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de-DE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dirty="0" err="1" smtClean="0">
                <a:solidFill>
                  <a:srgbClr val="005032"/>
                </a:solidFill>
                <a:latin typeface="Monaco"/>
              </a:rPr>
              <a:t>pid_t</a:t>
            </a:r>
            <a:r>
              <a:rPr lang="de-DE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e-DE" dirty="0" err="1" smtClean="0">
                <a:solidFill>
                  <a:srgbClr val="0000C0"/>
                </a:solidFill>
                <a:latin typeface="Monaco"/>
              </a:rPr>
              <a:t>sender</a:t>
            </a:r>
            <a:r>
              <a:rPr lang="de-DE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de-DE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dirty="0" err="1" smtClean="0">
                <a:solidFill>
                  <a:srgbClr val="005032"/>
                </a:solidFill>
                <a:latin typeface="Monaco"/>
              </a:rPr>
              <a:t>pid_t</a:t>
            </a:r>
            <a:r>
              <a:rPr lang="de-DE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e-DE" dirty="0" err="1" smtClean="0">
                <a:solidFill>
                  <a:srgbClr val="0000C0"/>
                </a:solidFill>
                <a:latin typeface="Monaco"/>
              </a:rPr>
              <a:t>receiver</a:t>
            </a:r>
            <a:r>
              <a:rPr lang="de-DE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de-DE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b="1" dirty="0" err="1" smtClean="0">
                <a:solidFill>
                  <a:srgbClr val="7F0055"/>
                </a:solidFill>
                <a:latin typeface="Monaco"/>
              </a:rPr>
              <a:t>const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e-DE" b="1" dirty="0" err="1" smtClean="0">
                <a:solidFill>
                  <a:srgbClr val="7F0055"/>
                </a:solidFill>
                <a:latin typeface="Monaco"/>
              </a:rPr>
              <a:t>char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* </a:t>
            </a:r>
            <a:r>
              <a:rPr lang="de-DE" b="1" dirty="0" err="1" smtClean="0">
                <a:solidFill>
                  <a:srgbClr val="0000C0"/>
                </a:solidFill>
                <a:latin typeface="Monaco"/>
              </a:rPr>
              <a:t>ns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de-DE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b="1" dirty="0" err="1" smtClean="0">
                <a:solidFill>
                  <a:srgbClr val="7F0055"/>
                </a:solidFill>
                <a:latin typeface="Monaco"/>
              </a:rPr>
              <a:t>struct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  <a:latin typeface="Monaco"/>
              </a:rPr>
              <a:t>message_t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* </a:t>
            </a:r>
            <a:r>
              <a:rPr lang="de-DE" b="1" dirty="0" err="1" smtClean="0">
                <a:solidFill>
                  <a:srgbClr val="0000C0"/>
                </a:solidFill>
                <a:latin typeface="Monaco"/>
              </a:rPr>
              <a:t>message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de-DE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b="1" dirty="0" err="1" smtClean="0">
                <a:solidFill>
                  <a:srgbClr val="7F0055"/>
                </a:solidFill>
                <a:latin typeface="Monaco"/>
              </a:rPr>
              <a:t>struct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  <a:latin typeface="Monaco"/>
              </a:rPr>
              <a:t>ipc_message_t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* </a:t>
            </a:r>
            <a:r>
              <a:rPr lang="de-DE" b="1" dirty="0" err="1" smtClean="0">
                <a:solidFill>
                  <a:srgbClr val="0000C0"/>
                </a:solidFill>
                <a:latin typeface="Monaco"/>
              </a:rPr>
              <a:t>next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de-DE" dirty="0" smtClean="0">
                <a:solidFill>
                  <a:srgbClr val="000000"/>
                </a:solidFill>
                <a:latin typeface="Monaco"/>
              </a:rPr>
              <a:t>} </a:t>
            </a:r>
            <a:r>
              <a:rPr lang="de-DE" dirty="0" smtClean="0">
                <a:solidFill>
                  <a:srgbClr val="005032"/>
                </a:solidFill>
                <a:latin typeface="Monaco"/>
              </a:rPr>
              <a:t>IPC_MESSAGE</a:t>
            </a:r>
            <a:r>
              <a:rPr lang="de-DE" dirty="0" smtClean="0">
                <a:solidFill>
                  <a:srgbClr val="000000"/>
                </a:solidFill>
                <a:latin typeface="Monaco"/>
              </a:rPr>
              <a:t>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3471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Trennung User- und System-Mode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Strikte Trennung von System- sowie User-Mode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2318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Virtuelles Speichermanagement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Zweistufige Speichertabelle (L1 sowie L2)</a:t>
            </a:r>
          </a:p>
          <a:p>
            <a:r>
              <a:rPr lang="de-DE" dirty="0" smtClean="0"/>
              <a:t>4KB Page-Größe (L1) 1KB Page-Größe (L2)</a:t>
            </a:r>
          </a:p>
          <a:p>
            <a:r>
              <a:rPr lang="de-DE" dirty="0" smtClean="0"/>
              <a:t>64KB 2</a:t>
            </a:r>
            <a:r>
              <a:rPr lang="de-DE" baseline="30000" dirty="0" smtClean="0"/>
              <a:t>nd</a:t>
            </a:r>
            <a:r>
              <a:rPr lang="de-DE" dirty="0" smtClean="0"/>
              <a:t>-Level-Cache, 64MB DDR-Speicher</a:t>
            </a:r>
          </a:p>
          <a:p>
            <a:r>
              <a:rPr lang="de-DE" dirty="0" smtClean="0"/>
              <a:t>Theoretisch 4GB pro Prozess (1MB festgelegt)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0293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Virtuelles Speichermanagement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60136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66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Laden von Applikationen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969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Dateisystem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Portierung einer FAT Implementierung für Embedded Devices</a:t>
            </a:r>
          </a:p>
          <a:p>
            <a:r>
              <a:rPr lang="de-DE" dirty="0" smtClean="0"/>
              <a:t>Anpassungen an die OttOS-Treiber Struktur</a:t>
            </a:r>
          </a:p>
          <a:p>
            <a:r>
              <a:rPr lang="de-DE" dirty="0" smtClean="0"/>
              <a:t>Lese- sowie Schreib-Unterstützung</a:t>
            </a:r>
          </a:p>
          <a:p>
            <a:r>
              <a:rPr lang="de-DE" dirty="0" smtClean="0"/>
              <a:t>Auslesen von Verzeichnissen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2847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Dateisystem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57200" y="2184703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3F7F5F"/>
                </a:solidFill>
                <a:latin typeface="Monaco"/>
              </a:rPr>
              <a:t>/**</a:t>
            </a:r>
          </a:p>
          <a:p>
            <a:r>
              <a:rPr lang="de-DE" dirty="0">
                <a:solidFill>
                  <a:srgbClr val="3F7F5F"/>
                </a:solidFill>
                <a:latin typeface="Monaco"/>
              </a:rPr>
              <a:t> * Initialize </a:t>
            </a:r>
            <a:r>
              <a:rPr lang="de-DE" dirty="0" err="1">
                <a:solidFill>
                  <a:srgbClr val="3F7F5F"/>
                </a:solidFill>
                <a:latin typeface="Monaco"/>
              </a:rPr>
              <a:t>the</a:t>
            </a:r>
            <a:r>
              <a:rPr lang="de-DE" dirty="0">
                <a:solidFill>
                  <a:srgbClr val="3F7F5F"/>
                </a:solidFill>
                <a:latin typeface="Monaco"/>
              </a:rPr>
              <a:t> MMCHS-module </a:t>
            </a:r>
            <a:r>
              <a:rPr lang="de-DE" dirty="0" err="1">
                <a:solidFill>
                  <a:srgbClr val="3F7F5F"/>
                </a:solidFill>
                <a:latin typeface="Monaco"/>
              </a:rPr>
              <a:t>and</a:t>
            </a:r>
            <a:r>
              <a:rPr lang="de-DE" dirty="0">
                <a:solidFill>
                  <a:srgbClr val="3F7F5F"/>
                </a:solidFill>
                <a:latin typeface="Monaco"/>
              </a:rPr>
              <a:t> </a:t>
            </a:r>
            <a:r>
              <a:rPr lang="de-DE" dirty="0" err="1">
                <a:solidFill>
                  <a:srgbClr val="3F7F5F"/>
                </a:solidFill>
                <a:latin typeface="Monaco"/>
              </a:rPr>
              <a:t>attach</a:t>
            </a:r>
            <a:r>
              <a:rPr lang="de-DE" dirty="0">
                <a:solidFill>
                  <a:srgbClr val="3F7F5F"/>
                </a:solidFill>
                <a:latin typeface="Monaco"/>
              </a:rPr>
              <a:t> </a:t>
            </a:r>
            <a:r>
              <a:rPr lang="de-DE" dirty="0" err="1">
                <a:solidFill>
                  <a:srgbClr val="3F7F5F"/>
                </a:solidFill>
                <a:latin typeface="Monaco"/>
              </a:rPr>
              <a:t>the</a:t>
            </a:r>
            <a:endParaRPr lang="de-DE" dirty="0">
              <a:solidFill>
                <a:srgbClr val="3F7F5F"/>
              </a:solidFill>
              <a:latin typeface="Monaco"/>
            </a:endParaRPr>
          </a:p>
          <a:p>
            <a:r>
              <a:rPr lang="de-DE" dirty="0">
                <a:solidFill>
                  <a:srgbClr val="3F7F5F"/>
                </a:solidFill>
                <a:latin typeface="Monaco"/>
              </a:rPr>
              <a:t> * </a:t>
            </a:r>
            <a:r>
              <a:rPr lang="de-DE" dirty="0" err="1">
                <a:solidFill>
                  <a:srgbClr val="3F7F5F"/>
                </a:solidFill>
                <a:latin typeface="Monaco"/>
              </a:rPr>
              <a:t>read</a:t>
            </a:r>
            <a:r>
              <a:rPr lang="de-DE" dirty="0">
                <a:solidFill>
                  <a:srgbClr val="3F7F5F"/>
                </a:solidFill>
                <a:latin typeface="Monaco"/>
              </a:rPr>
              <a:t>/</a:t>
            </a:r>
            <a:r>
              <a:rPr lang="de-DE" dirty="0" err="1">
                <a:solidFill>
                  <a:srgbClr val="3F7F5F"/>
                </a:solidFill>
                <a:latin typeface="Monaco"/>
              </a:rPr>
              <a:t>write</a:t>
            </a:r>
            <a:r>
              <a:rPr lang="de-DE" dirty="0">
                <a:solidFill>
                  <a:srgbClr val="3F7F5F"/>
                </a:solidFill>
                <a:latin typeface="Monaco"/>
              </a:rPr>
              <a:t> </a:t>
            </a:r>
            <a:r>
              <a:rPr lang="de-DE" dirty="0" err="1" smtClean="0">
                <a:solidFill>
                  <a:srgbClr val="3F7F5F"/>
                </a:solidFill>
                <a:latin typeface="Monaco"/>
              </a:rPr>
              <a:t>adapters</a:t>
            </a:r>
            <a:r>
              <a:rPr lang="de-DE" dirty="0" smtClean="0">
                <a:solidFill>
                  <a:srgbClr val="3F7F5F"/>
                </a:solidFill>
                <a:latin typeface="Monaco"/>
              </a:rPr>
              <a:t> </a:t>
            </a:r>
            <a:r>
              <a:rPr lang="de-DE" dirty="0" err="1">
                <a:solidFill>
                  <a:srgbClr val="3F7F5F"/>
                </a:solidFill>
                <a:latin typeface="Monaco"/>
              </a:rPr>
              <a:t>to</a:t>
            </a:r>
            <a:r>
              <a:rPr lang="de-DE" dirty="0">
                <a:solidFill>
                  <a:srgbClr val="3F7F5F"/>
                </a:solidFill>
                <a:latin typeface="Monaco"/>
              </a:rPr>
              <a:t> </a:t>
            </a:r>
            <a:r>
              <a:rPr lang="de-DE" dirty="0" err="1">
                <a:solidFill>
                  <a:srgbClr val="3F7F5F"/>
                </a:solidFill>
                <a:latin typeface="Monaco"/>
              </a:rPr>
              <a:t>the</a:t>
            </a:r>
            <a:r>
              <a:rPr lang="de-DE" dirty="0">
                <a:solidFill>
                  <a:srgbClr val="3F7F5F"/>
                </a:solidFill>
                <a:latin typeface="Monaco"/>
              </a:rPr>
              <a:t> </a:t>
            </a:r>
            <a:r>
              <a:rPr lang="de-DE" dirty="0" err="1">
                <a:solidFill>
                  <a:srgbClr val="3F7F5F"/>
                </a:solidFill>
                <a:latin typeface="Monaco"/>
              </a:rPr>
              <a:t>file</a:t>
            </a:r>
            <a:r>
              <a:rPr lang="de-DE" dirty="0">
                <a:solidFill>
                  <a:srgbClr val="3F7F5F"/>
                </a:solidFill>
                <a:latin typeface="Monaco"/>
              </a:rPr>
              <a:t> </a:t>
            </a:r>
            <a:r>
              <a:rPr lang="de-DE" dirty="0" err="1">
                <a:solidFill>
                  <a:srgbClr val="3F7F5F"/>
                </a:solidFill>
                <a:latin typeface="Monaco"/>
              </a:rPr>
              <a:t>system</a:t>
            </a:r>
            <a:r>
              <a:rPr lang="de-DE" dirty="0">
                <a:solidFill>
                  <a:srgbClr val="3F7F5F"/>
                </a:solidFill>
                <a:latin typeface="Monaco"/>
              </a:rPr>
              <a:t>.</a:t>
            </a:r>
          </a:p>
          <a:p>
            <a:r>
              <a:rPr lang="de-DE" dirty="0">
                <a:solidFill>
                  <a:srgbClr val="3F7F5F"/>
                </a:solidFill>
                <a:latin typeface="Monaco"/>
              </a:rPr>
              <a:t> */</a:t>
            </a:r>
          </a:p>
          <a:p>
            <a:r>
              <a:rPr lang="de-DE" b="1" dirty="0" err="1">
                <a:solidFill>
                  <a:srgbClr val="7F0055"/>
                </a:solidFill>
                <a:latin typeface="Monaco"/>
              </a:rPr>
              <a:t>void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b="1" dirty="0" err="1">
                <a:solidFill>
                  <a:srgbClr val="000000"/>
                </a:solidFill>
                <a:latin typeface="Monaco"/>
              </a:rPr>
              <a:t>fs_init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() {</a:t>
            </a:r>
          </a:p>
          <a:p>
            <a:r>
              <a:rPr lang="de-DE" dirty="0">
                <a:solidFill>
                  <a:srgbClr val="000000"/>
                </a:solidFill>
                <a:latin typeface="Monaco"/>
              </a:rPr>
              <a:t>  </a:t>
            </a:r>
            <a:r>
              <a:rPr lang="de-DE" dirty="0" err="1">
                <a:solidFill>
                  <a:srgbClr val="000000"/>
                </a:solidFill>
                <a:latin typeface="Monaco"/>
              </a:rPr>
              <a:t>mmchs_init</a:t>
            </a:r>
            <a:r>
              <a:rPr lang="de-DE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de-DE" dirty="0">
                <a:solidFill>
                  <a:srgbClr val="000000"/>
                </a:solidFill>
                <a:latin typeface="Monaco"/>
              </a:rPr>
              <a:t>  </a:t>
            </a:r>
            <a:r>
              <a:rPr lang="de-DE" dirty="0" err="1">
                <a:solidFill>
                  <a:srgbClr val="000000"/>
                </a:solidFill>
                <a:latin typeface="Monaco"/>
              </a:rPr>
              <a:t>fl_init</a:t>
            </a:r>
            <a:r>
              <a:rPr lang="de-DE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de-DE" dirty="0">
                <a:solidFill>
                  <a:srgbClr val="000000"/>
                </a:solidFill>
                <a:latin typeface="Monaco"/>
              </a:rPr>
              <a:t>  </a:t>
            </a:r>
            <a:r>
              <a:rPr lang="de-DE" dirty="0" err="1">
                <a:solidFill>
                  <a:srgbClr val="000000"/>
                </a:solidFill>
                <a:latin typeface="Monaco"/>
              </a:rPr>
              <a:t>fl_attach_media</a:t>
            </a:r>
            <a:r>
              <a:rPr lang="de-DE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Monaco"/>
              </a:rPr>
              <a:t>fs_read</a:t>
            </a:r>
            <a:r>
              <a:rPr lang="de-DE" dirty="0">
                <a:solidFill>
                  <a:srgbClr val="000000"/>
                </a:solidFill>
                <a:latin typeface="Monaco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Monaco"/>
              </a:rPr>
              <a:t>fs_write</a:t>
            </a:r>
            <a:r>
              <a:rPr lang="de-DE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Monaco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584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Device Drivers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Unabhängige Geräte-Treiber für Block- sowie </a:t>
            </a:r>
            <a:r>
              <a:rPr lang="de-DE" dirty="0" err="1" smtClean="0"/>
              <a:t>Character</a:t>
            </a:r>
            <a:r>
              <a:rPr lang="de-DE" dirty="0" smtClean="0"/>
              <a:t>-Geräte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2622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Device-Driver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57200" y="2209853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3F7F5F"/>
                </a:solidFill>
                <a:latin typeface="Monaco"/>
              </a:rPr>
              <a:t>/*</a:t>
            </a:r>
          </a:p>
          <a:p>
            <a:r>
              <a:rPr lang="de-DE" dirty="0">
                <a:solidFill>
                  <a:srgbClr val="3F7F5F"/>
                </a:solidFill>
                <a:latin typeface="Monaco"/>
              </a:rPr>
              <a:t> * Device </a:t>
            </a:r>
            <a:r>
              <a:rPr lang="de-DE" dirty="0" err="1">
                <a:solidFill>
                  <a:srgbClr val="3F7F5F"/>
                </a:solidFill>
                <a:latin typeface="Monaco"/>
              </a:rPr>
              <a:t>driver</a:t>
            </a:r>
            <a:r>
              <a:rPr lang="de-DE" dirty="0">
                <a:solidFill>
                  <a:srgbClr val="3F7F5F"/>
                </a:solidFill>
                <a:latin typeface="Monaco"/>
              </a:rPr>
              <a:t> </a:t>
            </a:r>
            <a:r>
              <a:rPr lang="de-DE" dirty="0" err="1">
                <a:solidFill>
                  <a:srgbClr val="3F7F5F"/>
                </a:solidFill>
                <a:latin typeface="Monaco"/>
              </a:rPr>
              <a:t>interface</a:t>
            </a:r>
            <a:endParaRPr lang="de-DE" dirty="0">
              <a:solidFill>
                <a:srgbClr val="3F7F5F"/>
              </a:solidFill>
              <a:latin typeface="Monaco"/>
            </a:endParaRPr>
          </a:p>
          <a:p>
            <a:r>
              <a:rPr lang="de-DE" dirty="0">
                <a:solidFill>
                  <a:srgbClr val="3F7F5F"/>
                </a:solidFill>
                <a:latin typeface="Monaco"/>
              </a:rPr>
              <a:t> */</a:t>
            </a:r>
          </a:p>
          <a:p>
            <a:r>
              <a:rPr lang="de-DE" b="1" dirty="0" err="1">
                <a:solidFill>
                  <a:srgbClr val="7F0055"/>
                </a:solidFill>
                <a:latin typeface="Monaco"/>
              </a:rPr>
              <a:t>typedef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Monaco"/>
              </a:rPr>
              <a:t>struct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de-DE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 (*</a:t>
            </a:r>
            <a:r>
              <a:rPr lang="de-DE" b="1" dirty="0">
                <a:solidFill>
                  <a:srgbClr val="0000C0"/>
                </a:solidFill>
                <a:latin typeface="Monaco"/>
              </a:rPr>
              <a:t>open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)(</a:t>
            </a:r>
            <a:r>
              <a:rPr lang="de-DE" b="1" dirty="0" err="1">
                <a:solidFill>
                  <a:srgbClr val="005032"/>
                </a:solidFill>
                <a:latin typeface="Monaco"/>
              </a:rPr>
              <a:t>device_t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b="1" dirty="0" err="1">
                <a:solidFill>
                  <a:srgbClr val="000000"/>
                </a:solidFill>
                <a:latin typeface="Monaco"/>
              </a:rPr>
              <a:t>dev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 (*</a:t>
            </a:r>
            <a:r>
              <a:rPr lang="de-DE" b="1" dirty="0" err="1">
                <a:solidFill>
                  <a:srgbClr val="0000C0"/>
                </a:solidFill>
                <a:latin typeface="Monaco"/>
              </a:rPr>
              <a:t>close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)(</a:t>
            </a:r>
            <a:r>
              <a:rPr lang="de-DE" b="1" dirty="0" err="1">
                <a:solidFill>
                  <a:srgbClr val="005032"/>
                </a:solidFill>
                <a:latin typeface="Monaco"/>
              </a:rPr>
              <a:t>device_t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b="1" dirty="0" err="1">
                <a:solidFill>
                  <a:srgbClr val="000000"/>
                </a:solidFill>
                <a:latin typeface="Monaco"/>
              </a:rPr>
              <a:t>dev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 (*</a:t>
            </a:r>
            <a:r>
              <a:rPr lang="de-DE" b="1" dirty="0" err="1">
                <a:solidFill>
                  <a:srgbClr val="0000C0"/>
                </a:solidFill>
                <a:latin typeface="Monaco"/>
              </a:rPr>
              <a:t>read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)(</a:t>
            </a:r>
            <a:r>
              <a:rPr lang="de-DE" b="1" dirty="0" err="1">
                <a:solidFill>
                  <a:srgbClr val="005032"/>
                </a:solidFill>
                <a:latin typeface="Monaco"/>
              </a:rPr>
              <a:t>device_t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b="1" dirty="0" err="1">
                <a:solidFill>
                  <a:srgbClr val="000000"/>
                </a:solidFill>
                <a:latin typeface="Monaco"/>
              </a:rPr>
              <a:t>dev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de-DE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b="1" dirty="0" err="1">
                <a:solidFill>
                  <a:srgbClr val="000000"/>
                </a:solidFill>
                <a:latin typeface="Monaco"/>
              </a:rPr>
              <a:t>count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de-DE" b="1" dirty="0" err="1">
                <a:solidFill>
                  <a:srgbClr val="7F0055"/>
                </a:solidFill>
                <a:latin typeface="Monaco"/>
              </a:rPr>
              <a:t>char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* </a:t>
            </a:r>
            <a:r>
              <a:rPr lang="de-DE" b="1" dirty="0" err="1">
                <a:solidFill>
                  <a:srgbClr val="000000"/>
                </a:solidFill>
                <a:latin typeface="Monaco"/>
              </a:rPr>
              <a:t>buffer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 (*</a:t>
            </a:r>
            <a:r>
              <a:rPr lang="de-DE" b="1" dirty="0" err="1">
                <a:solidFill>
                  <a:srgbClr val="0000C0"/>
                </a:solidFill>
                <a:latin typeface="Monaco"/>
              </a:rPr>
              <a:t>write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)(</a:t>
            </a:r>
            <a:r>
              <a:rPr lang="de-DE" b="1" dirty="0" err="1">
                <a:solidFill>
                  <a:srgbClr val="005032"/>
                </a:solidFill>
                <a:latin typeface="Monaco"/>
              </a:rPr>
              <a:t>device_t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b="1" dirty="0" err="1">
                <a:solidFill>
                  <a:srgbClr val="000000"/>
                </a:solidFill>
                <a:latin typeface="Monaco"/>
              </a:rPr>
              <a:t>dev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de-DE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b="1" dirty="0" err="1">
                <a:solidFill>
                  <a:srgbClr val="000000"/>
                </a:solidFill>
                <a:latin typeface="Monaco"/>
              </a:rPr>
              <a:t>count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de-DE" b="1" dirty="0" err="1">
                <a:solidFill>
                  <a:srgbClr val="7F0055"/>
                </a:solidFill>
                <a:latin typeface="Monaco"/>
              </a:rPr>
              <a:t>char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* </a:t>
            </a:r>
            <a:r>
              <a:rPr lang="de-DE" b="1" dirty="0" err="1">
                <a:solidFill>
                  <a:srgbClr val="000000"/>
                </a:solidFill>
                <a:latin typeface="Monaco"/>
              </a:rPr>
              <a:t>buffer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 (*</a:t>
            </a:r>
            <a:r>
              <a:rPr lang="de-DE" b="1" dirty="0" err="1">
                <a:solidFill>
                  <a:srgbClr val="0000C0"/>
                </a:solidFill>
                <a:latin typeface="Monaco"/>
              </a:rPr>
              <a:t>ioctl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)(</a:t>
            </a:r>
            <a:r>
              <a:rPr lang="de-DE" b="1" dirty="0" err="1">
                <a:solidFill>
                  <a:srgbClr val="005032"/>
                </a:solidFill>
                <a:latin typeface="Monaco"/>
              </a:rPr>
              <a:t>device_t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b="1" dirty="0" err="1">
                <a:solidFill>
                  <a:srgbClr val="000000"/>
                </a:solidFill>
                <a:latin typeface="Monaco"/>
              </a:rPr>
              <a:t>dev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de-DE" b="1" dirty="0" err="1">
                <a:solidFill>
                  <a:srgbClr val="005032"/>
                </a:solidFill>
                <a:latin typeface="Monaco"/>
              </a:rPr>
              <a:t>ioctl_t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b="1" dirty="0" err="1">
                <a:solidFill>
                  <a:srgbClr val="000000"/>
                </a:solidFill>
                <a:latin typeface="Monaco"/>
              </a:rPr>
              <a:t>msg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 (*</a:t>
            </a:r>
            <a:r>
              <a:rPr lang="de-DE" b="1" dirty="0" err="1">
                <a:solidFill>
                  <a:srgbClr val="0000C0"/>
                </a:solidFill>
                <a:latin typeface="Monaco"/>
              </a:rPr>
              <a:t>create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)(</a:t>
            </a:r>
            <a:r>
              <a:rPr lang="de-DE" b="1" dirty="0" err="1">
                <a:solidFill>
                  <a:srgbClr val="005032"/>
                </a:solidFill>
                <a:latin typeface="Monaco"/>
              </a:rPr>
              <a:t>device_t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b="1" dirty="0" err="1">
                <a:solidFill>
                  <a:srgbClr val="000000"/>
                </a:solidFill>
                <a:latin typeface="Monaco"/>
              </a:rPr>
              <a:t>dev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Monaco"/>
              </a:rPr>
              <a:t>} </a:t>
            </a:r>
            <a:r>
              <a:rPr lang="de-DE" dirty="0" err="1">
                <a:solidFill>
                  <a:srgbClr val="005032"/>
                </a:solidFill>
                <a:latin typeface="Monaco"/>
              </a:rPr>
              <a:t>driver_t</a:t>
            </a:r>
            <a:r>
              <a:rPr lang="de-DE" dirty="0">
                <a:solidFill>
                  <a:srgbClr val="000000"/>
                </a:solidFill>
                <a:latin typeface="Monaco"/>
              </a:rPr>
              <a:t>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934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Performanztests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Aktuelle Speicherauslastung mit </a:t>
            </a:r>
            <a:r>
              <a:rPr lang="de-DE" dirty="0" err="1" smtClean="0">
                <a:latin typeface="Courier New"/>
                <a:cs typeface="Courier New"/>
              </a:rPr>
              <a:t>free</a:t>
            </a:r>
            <a:endParaRPr lang="de-DE" dirty="0" smtClean="0">
              <a:latin typeface="Courier New"/>
              <a:cs typeface="Courier New"/>
            </a:endParaRPr>
          </a:p>
          <a:p>
            <a:r>
              <a:rPr lang="de-DE" dirty="0" smtClean="0"/>
              <a:t>Aktuell gestartete Prozesse mit </a:t>
            </a:r>
            <a:r>
              <a:rPr lang="de-DE" dirty="0" err="1" smtClean="0">
                <a:latin typeface="Courier New"/>
                <a:cs typeface="Courier New"/>
              </a:rPr>
              <a:t>ps</a:t>
            </a:r>
            <a:endParaRPr lang="de-DE" dirty="0" smtClean="0">
              <a:latin typeface="Courier New"/>
              <a:cs typeface="Courier New"/>
            </a:endParaRPr>
          </a:p>
          <a:p>
            <a:r>
              <a:rPr lang="de-DE" dirty="0" smtClean="0"/>
              <a:t>TODO: time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4497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Single-User Betriebssystem für Anwendung Wetterstation</a:t>
            </a:r>
          </a:p>
          <a:p>
            <a:r>
              <a:rPr lang="de-DE" dirty="0" err="1" smtClean="0"/>
              <a:t>Präemptives</a:t>
            </a:r>
            <a:r>
              <a:rPr lang="de-DE" dirty="0" smtClean="0"/>
              <a:t> Multitasking</a:t>
            </a:r>
          </a:p>
          <a:p>
            <a:r>
              <a:rPr lang="de-DE" dirty="0" smtClean="0"/>
              <a:t>Implementierung einer Konsole</a:t>
            </a:r>
          </a:p>
          <a:p>
            <a:r>
              <a:rPr lang="de-DE" dirty="0" smtClean="0"/>
              <a:t>Exemplarische Implementierung Wetterstation</a:t>
            </a:r>
          </a:p>
          <a:p>
            <a:r>
              <a:rPr lang="de-DE" dirty="0" smtClean="0"/>
              <a:t>Inter-Prozess-Kommunikation</a:t>
            </a:r>
          </a:p>
          <a:p>
            <a:r>
              <a:rPr lang="de-DE" dirty="0" smtClean="0"/>
              <a:t>Trennung zwischen User- und System-Mode</a:t>
            </a:r>
          </a:p>
          <a:p>
            <a:r>
              <a:rPr lang="de-DE" dirty="0" smtClean="0"/>
              <a:t>Virtuelles Speichermanagement mit MMU</a:t>
            </a:r>
          </a:p>
          <a:p>
            <a:r>
              <a:rPr lang="de-DE" dirty="0" smtClean="0"/>
              <a:t>Laden von Applikationen via SD-Karte</a:t>
            </a:r>
          </a:p>
          <a:p>
            <a:r>
              <a:rPr lang="de-DE" dirty="0" smtClean="0"/>
              <a:t>Dateisystem FAT32</a:t>
            </a:r>
          </a:p>
          <a:p>
            <a:r>
              <a:rPr lang="de-DE" dirty="0" smtClean="0"/>
              <a:t>Device Drivers</a:t>
            </a:r>
          </a:p>
          <a:p>
            <a:r>
              <a:rPr lang="de-DE" dirty="0" err="1" smtClean="0"/>
              <a:t>Performanztests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7675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Demotime</a:t>
            </a:r>
            <a:endParaRPr lang="de-DE" dirty="0"/>
          </a:p>
        </p:txBody>
      </p:sp>
      <p:pic>
        <p:nvPicPr>
          <p:cNvPr id="4" name="Inhaltsplatzhalter 3" descr="IMG_20120201_19570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8192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Präemptives</a:t>
            </a:r>
            <a:r>
              <a:rPr lang="de-DE" dirty="0" smtClean="0"/>
              <a:t> Multitasking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Implementierung Round Robin ohne Prioritätenbehandlung</a:t>
            </a:r>
          </a:p>
          <a:p>
            <a:r>
              <a:rPr lang="de-DE" dirty="0" smtClean="0"/>
              <a:t>Prozess erhält jeweils 10ms Zeit bis zur nächsten Unterbrechung</a:t>
            </a:r>
          </a:p>
          <a:p>
            <a:r>
              <a:rPr lang="de-DE" dirty="0" smtClean="0"/>
              <a:t>Prozess kann durch einen System-Call blockiert und entsprechend unterbrochen werden</a:t>
            </a:r>
          </a:p>
        </p:txBody>
      </p:sp>
    </p:spTree>
    <p:extLst>
      <p:ext uri="{BB962C8B-B14F-4D97-AF65-F5344CB8AC3E}">
        <p14:creationId xmlns:p14="http://schemas.microsoft.com/office/powerpoint/2010/main" val="1090066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Präemptives</a:t>
            </a:r>
            <a:r>
              <a:rPr lang="de-DE" dirty="0" smtClean="0"/>
              <a:t> Multitasking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 smtClean="0">
                <a:solidFill>
                  <a:srgbClr val="3F7F5F"/>
                </a:solidFill>
                <a:latin typeface="Monaco"/>
              </a:rPr>
              <a:t>/*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3F7F5F"/>
                </a:solidFill>
                <a:latin typeface="Monaco"/>
              </a:rPr>
              <a:t> * </a:t>
            </a:r>
            <a:r>
              <a:rPr lang="de-DE" dirty="0" err="1" smtClean="0">
                <a:solidFill>
                  <a:srgbClr val="3F7F5F"/>
                </a:solidFill>
                <a:latin typeface="Monaco"/>
              </a:rPr>
              <a:t>Process</a:t>
            </a:r>
            <a:endParaRPr lang="de-DE" dirty="0" smtClean="0">
              <a:solidFill>
                <a:srgbClr val="3F7F5F"/>
              </a:solidFill>
              <a:latin typeface="Monaco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3F7F5F"/>
                </a:solidFill>
                <a:latin typeface="Monaco"/>
              </a:rPr>
              <a:t> */</a:t>
            </a:r>
          </a:p>
          <a:p>
            <a:pPr marL="0" indent="0">
              <a:buNone/>
            </a:pPr>
            <a:r>
              <a:rPr lang="de-DE" b="1" dirty="0" err="1" smtClean="0">
                <a:solidFill>
                  <a:srgbClr val="7F0055"/>
                </a:solidFill>
                <a:latin typeface="Monaco"/>
              </a:rPr>
              <a:t>struct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  <a:latin typeface="Monaco"/>
              </a:rPr>
              <a:t>process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 {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dirty="0" err="1" smtClean="0">
                <a:solidFill>
                  <a:srgbClr val="005032"/>
                </a:solidFill>
                <a:latin typeface="Monaco"/>
              </a:rPr>
              <a:t>mem_address_t</a:t>
            </a:r>
            <a:r>
              <a:rPr lang="de-DE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e-DE" dirty="0" err="1" smtClean="0">
                <a:solidFill>
                  <a:srgbClr val="0000C0"/>
                </a:solidFill>
                <a:latin typeface="Monaco"/>
              </a:rPr>
              <a:t>master_table_address</a:t>
            </a:r>
            <a:r>
              <a:rPr lang="de-DE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dirty="0" err="1" smtClean="0">
                <a:solidFill>
                  <a:srgbClr val="005032"/>
                </a:solidFill>
                <a:latin typeface="Monaco"/>
              </a:rPr>
              <a:t>mem_address_t</a:t>
            </a:r>
            <a:r>
              <a:rPr lang="de-DE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e-DE" dirty="0" err="1" smtClean="0">
                <a:solidFill>
                  <a:srgbClr val="0000C0"/>
                </a:solidFill>
                <a:latin typeface="Monaco"/>
              </a:rPr>
              <a:t>code_location</a:t>
            </a:r>
            <a:r>
              <a:rPr lang="de-DE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b="1" dirty="0" err="1" smtClean="0">
                <a:solidFill>
                  <a:srgbClr val="7F0055"/>
                </a:solidFill>
                <a:latin typeface="Monaco"/>
              </a:rPr>
              <a:t>int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e-DE" b="1" dirty="0" err="1" smtClean="0">
                <a:solidFill>
                  <a:srgbClr val="0000C0"/>
                </a:solidFill>
                <a:latin typeface="Monaco"/>
              </a:rPr>
              <a:t>page_count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endParaRPr lang="de-DE" dirty="0" smtClean="0">
              <a:latin typeface="Monaco"/>
            </a:endParaRPr>
          </a:p>
          <a:p>
            <a:pPr marL="0" indent="0">
              <a:buNone/>
            </a:pPr>
            <a:r>
              <a:rPr lang="fi-FI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i-FI" dirty="0" err="1" smtClean="0">
                <a:solidFill>
                  <a:srgbClr val="005032"/>
                </a:solidFill>
                <a:latin typeface="Monaco"/>
              </a:rPr>
              <a:t>pid_t</a:t>
            </a:r>
            <a:r>
              <a:rPr lang="fi-FI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i-FI" dirty="0" err="1" smtClean="0">
                <a:solidFill>
                  <a:srgbClr val="0000C0"/>
                </a:solidFill>
                <a:latin typeface="Monaco"/>
              </a:rPr>
              <a:t>pid</a:t>
            </a:r>
            <a:r>
              <a:rPr lang="fi-FI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i-FI" b="1" dirty="0" err="1" smtClean="0">
                <a:solidFill>
                  <a:srgbClr val="7F0055"/>
                </a:solidFill>
                <a:latin typeface="Monaco"/>
              </a:rPr>
              <a:t>int</a:t>
            </a:r>
            <a:r>
              <a:rPr lang="fi-FI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i-FI" b="1" dirty="0" err="1" smtClean="0">
                <a:solidFill>
                  <a:srgbClr val="0000C0"/>
                </a:solidFill>
                <a:latin typeface="Monaco"/>
              </a:rPr>
              <a:t>priority</a:t>
            </a:r>
            <a:r>
              <a:rPr lang="fi-FI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i-FI" b="1" dirty="0" err="1" smtClean="0">
                <a:solidFill>
                  <a:srgbClr val="7F0055"/>
                </a:solidFill>
                <a:latin typeface="Monaco"/>
              </a:rPr>
              <a:t>enum</a:t>
            </a:r>
            <a:r>
              <a:rPr lang="fi-FI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i-FI" b="1" dirty="0" err="1" smtClean="0">
                <a:solidFill>
                  <a:srgbClr val="644632"/>
                </a:solidFill>
                <a:latin typeface="Monaco"/>
              </a:rPr>
              <a:t>ProcessState</a:t>
            </a:r>
            <a:r>
              <a:rPr lang="fi-FI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i-FI" b="1" dirty="0" err="1" smtClean="0">
                <a:solidFill>
                  <a:srgbClr val="0000C0"/>
                </a:solidFill>
                <a:latin typeface="Monaco"/>
              </a:rPr>
              <a:t>state</a:t>
            </a:r>
            <a:r>
              <a:rPr lang="fi-FI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i-FI" b="1" dirty="0" err="1" smtClean="0">
                <a:solidFill>
                  <a:srgbClr val="7F0055"/>
                </a:solidFill>
                <a:latin typeface="Monaco"/>
              </a:rPr>
              <a:t>enum</a:t>
            </a:r>
            <a:r>
              <a:rPr lang="fi-FI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i-FI" b="1" dirty="0" err="1" smtClean="0">
                <a:solidFill>
                  <a:srgbClr val="644632"/>
                </a:solidFill>
                <a:latin typeface="Monaco"/>
              </a:rPr>
              <a:t>BlockState</a:t>
            </a:r>
            <a:r>
              <a:rPr lang="fi-FI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i-FI" b="1" dirty="0" err="1" smtClean="0">
                <a:solidFill>
                  <a:srgbClr val="0000C0"/>
                </a:solidFill>
                <a:latin typeface="Monaco"/>
              </a:rPr>
              <a:t>blockstate</a:t>
            </a:r>
            <a:r>
              <a:rPr lang="fi-FI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i-FI" dirty="0" err="1" smtClean="0">
                <a:solidFill>
                  <a:srgbClr val="005032"/>
                </a:solidFill>
                <a:latin typeface="Monaco"/>
              </a:rPr>
              <a:t>pcb_t</a:t>
            </a:r>
            <a:r>
              <a:rPr lang="fi-FI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i-FI" dirty="0" err="1" smtClean="0">
                <a:solidFill>
                  <a:srgbClr val="0000C0"/>
                </a:solidFill>
                <a:latin typeface="Monaco"/>
              </a:rPr>
              <a:t>pcb</a:t>
            </a:r>
            <a:r>
              <a:rPr lang="fi-FI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endParaRPr lang="fi-FI" dirty="0" smtClean="0">
              <a:latin typeface="Monaco"/>
            </a:endParaRPr>
          </a:p>
          <a:p>
            <a:pPr marL="0" indent="0">
              <a:buNone/>
            </a:pPr>
            <a:r>
              <a:rPr lang="fi-FI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i-FI" dirty="0" err="1" smtClean="0">
                <a:solidFill>
                  <a:srgbClr val="005032"/>
                </a:solidFill>
                <a:latin typeface="Monaco"/>
              </a:rPr>
              <a:t>process_file_descriptor_t</a:t>
            </a:r>
            <a:r>
              <a:rPr lang="fi-FI" dirty="0" smtClean="0">
                <a:solidFill>
                  <a:srgbClr val="000000"/>
                </a:solidFill>
                <a:latin typeface="Monaco"/>
              </a:rPr>
              <a:t>* </a:t>
            </a:r>
            <a:r>
              <a:rPr lang="fi-FI" dirty="0" err="1" smtClean="0">
                <a:solidFill>
                  <a:srgbClr val="0000C0"/>
                </a:solidFill>
                <a:latin typeface="Monaco"/>
              </a:rPr>
              <a:t>open_file_list</a:t>
            </a:r>
            <a:r>
              <a:rPr lang="fi-FI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endParaRPr lang="fi-FI" dirty="0" smtClean="0">
              <a:latin typeface="Monaco"/>
            </a:endParaRPr>
          </a:p>
          <a:p>
            <a:pPr marL="0" indent="0">
              <a:buNone/>
            </a:pPr>
            <a:r>
              <a:rPr lang="fi-FI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i-FI" dirty="0" err="1" smtClean="0">
                <a:solidFill>
                  <a:srgbClr val="005032"/>
                </a:solidFill>
                <a:latin typeface="Monaco"/>
              </a:rPr>
              <a:t>process_t</a:t>
            </a:r>
            <a:r>
              <a:rPr lang="fi-FI" dirty="0" smtClean="0">
                <a:solidFill>
                  <a:srgbClr val="000000"/>
                </a:solidFill>
                <a:latin typeface="Monaco"/>
              </a:rPr>
              <a:t>* </a:t>
            </a:r>
            <a:r>
              <a:rPr lang="fi-FI" dirty="0" err="1" smtClean="0">
                <a:solidFill>
                  <a:srgbClr val="0000C0"/>
                </a:solidFill>
                <a:latin typeface="Monaco"/>
              </a:rPr>
              <a:t>child</a:t>
            </a:r>
            <a:r>
              <a:rPr lang="fi-FI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i-FI" dirty="0" err="1" smtClean="0">
                <a:solidFill>
                  <a:srgbClr val="005032"/>
                </a:solidFill>
                <a:latin typeface="Monaco"/>
              </a:rPr>
              <a:t>process_t</a:t>
            </a:r>
            <a:r>
              <a:rPr lang="fi-FI" dirty="0" smtClean="0">
                <a:solidFill>
                  <a:srgbClr val="000000"/>
                </a:solidFill>
                <a:latin typeface="Monaco"/>
              </a:rPr>
              <a:t>* </a:t>
            </a:r>
            <a:r>
              <a:rPr lang="fi-FI" dirty="0" err="1" smtClean="0">
                <a:solidFill>
                  <a:srgbClr val="0000C0"/>
                </a:solidFill>
                <a:latin typeface="Monaco"/>
              </a:rPr>
              <a:t>parent</a:t>
            </a:r>
            <a:r>
              <a:rPr lang="fi-FI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000000"/>
                </a:solidFill>
                <a:latin typeface="Monaco"/>
              </a:rPr>
              <a:t>};</a:t>
            </a:r>
            <a:endParaRPr lang="de-DE" dirty="0"/>
          </a:p>
        </p:txBody>
      </p:sp>
      <p:sp>
        <p:nvSpPr>
          <p:cNvPr id="4" name="Pfeil nach links 3"/>
          <p:cNvSpPr/>
          <p:nvPr/>
        </p:nvSpPr>
        <p:spPr>
          <a:xfrm>
            <a:off x="6035230" y="2380131"/>
            <a:ext cx="2651570" cy="822960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 smtClean="0"/>
              <a:t>Speichermanagement</a:t>
            </a:r>
            <a:endParaRPr lang="de-DE" dirty="0"/>
          </a:p>
        </p:txBody>
      </p:sp>
      <p:sp>
        <p:nvSpPr>
          <p:cNvPr id="5" name="Pfeil nach links 4"/>
          <p:cNvSpPr/>
          <p:nvPr/>
        </p:nvSpPr>
        <p:spPr>
          <a:xfrm>
            <a:off x="6035230" y="3549591"/>
            <a:ext cx="1445939" cy="822960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 smtClean="0"/>
              <a:t>Scheduler</a:t>
            </a:r>
            <a:endParaRPr lang="de-DE" dirty="0"/>
          </a:p>
        </p:txBody>
      </p:sp>
      <p:sp>
        <p:nvSpPr>
          <p:cNvPr id="7" name="Pfeil nach links 6"/>
          <p:cNvSpPr/>
          <p:nvPr/>
        </p:nvSpPr>
        <p:spPr>
          <a:xfrm>
            <a:off x="6035230" y="4492705"/>
            <a:ext cx="2376370" cy="822960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 smtClean="0"/>
              <a:t>Dateimanagement</a:t>
            </a:r>
            <a:endParaRPr lang="de-DE" dirty="0"/>
          </a:p>
        </p:txBody>
      </p:sp>
      <p:sp>
        <p:nvSpPr>
          <p:cNvPr id="8" name="Pfeil nach links 7"/>
          <p:cNvSpPr/>
          <p:nvPr/>
        </p:nvSpPr>
        <p:spPr>
          <a:xfrm>
            <a:off x="6035229" y="5360368"/>
            <a:ext cx="2376370" cy="822960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 smtClean="0"/>
              <a:t>Prozessmanagement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067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 einer Konsole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Einfaches Terminal zum Erzeugen von Prozessen (Vordergrund/Hintergrund)</a:t>
            </a:r>
          </a:p>
          <a:p>
            <a:r>
              <a:rPr lang="de-DE" dirty="0" smtClean="0"/>
              <a:t>Übergabe von Parameter beim Start von Applikationen</a:t>
            </a:r>
          </a:p>
          <a:p>
            <a:r>
              <a:rPr lang="de-DE" dirty="0" smtClean="0"/>
              <a:t>Wechseln des aktuellen Arbeits-Verzeichnis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841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 Wetterstation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Externes Sensorboard mit einem AVR µC</a:t>
            </a:r>
          </a:p>
          <a:p>
            <a:r>
              <a:rPr lang="de-DE" dirty="0" smtClean="0"/>
              <a:t>Temperatur, Solar und Luftdruck</a:t>
            </a:r>
          </a:p>
          <a:p>
            <a:r>
              <a:rPr lang="de-DE" dirty="0" smtClean="0"/>
              <a:t>Applikation empfängt über IPC die Sensor-Daten von einem Sensor-Service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2816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Wetterstation</a:t>
            </a:r>
          </a:p>
        </p:txBody>
      </p:sp>
      <p:pic>
        <p:nvPicPr>
          <p:cNvPr id="4" name="Inhaltsplatzhalter 3" descr="IMG_20120201_195939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293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Wetterstation</a:t>
            </a:r>
          </a:p>
        </p:txBody>
      </p:sp>
      <p:pic>
        <p:nvPicPr>
          <p:cNvPr id="4" name="Inhaltsplatzhalter 3" descr="IMG_20120201_180338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2" b="19040"/>
          <a:stretch/>
        </p:blipFill>
        <p:spPr/>
      </p:pic>
      <p:sp>
        <p:nvSpPr>
          <p:cNvPr id="9" name="Pfeil nach rechts 8"/>
          <p:cNvSpPr/>
          <p:nvPr/>
        </p:nvSpPr>
        <p:spPr>
          <a:xfrm>
            <a:off x="5129944" y="1600493"/>
            <a:ext cx="1367057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 smtClean="0"/>
              <a:t>Helligkeit</a:t>
            </a:r>
            <a:endParaRPr lang="de-DE" dirty="0"/>
          </a:p>
        </p:txBody>
      </p:sp>
      <p:sp>
        <p:nvSpPr>
          <p:cNvPr id="10" name="Pfeil nach links 9"/>
          <p:cNvSpPr/>
          <p:nvPr/>
        </p:nvSpPr>
        <p:spPr>
          <a:xfrm>
            <a:off x="5309414" y="4341807"/>
            <a:ext cx="1316764" cy="822960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 smtClean="0"/>
              <a:t>Luftdruck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281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Inter-Prozess-Kommunikation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Implementierung mit Message-Queue</a:t>
            </a:r>
          </a:p>
          <a:p>
            <a:r>
              <a:rPr lang="de-DE" dirty="0" smtClean="0"/>
              <a:t>(mehrere) Empfänger registriert sich an Namespace und wartet auf Nachrichten</a:t>
            </a:r>
          </a:p>
          <a:p>
            <a:r>
              <a:rPr lang="de-DE" dirty="0" smtClean="0"/>
              <a:t>Sender schickt an Namespace Nachricht</a:t>
            </a:r>
          </a:p>
          <a:p>
            <a:r>
              <a:rPr lang="de-DE" dirty="0" smtClean="0"/>
              <a:t>Nachricht wird an alle registrierten Empfänger gesendet</a:t>
            </a:r>
          </a:p>
        </p:txBody>
      </p:sp>
    </p:spTree>
    <p:extLst>
      <p:ext uri="{BB962C8B-B14F-4D97-AF65-F5344CB8AC3E}">
        <p14:creationId xmlns:p14="http://schemas.microsoft.com/office/powerpoint/2010/main" val="3459233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Macintosh PowerPoint</Application>
  <PresentationFormat>Bildschirmpräsentation (4:3)</PresentationFormat>
  <Paragraphs>118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Office-Design</vt:lpstr>
      <vt:lpstr>OttOS</vt:lpstr>
      <vt:lpstr>Aufgabenstellung</vt:lpstr>
      <vt:lpstr>Präemptives Multitasking</vt:lpstr>
      <vt:lpstr>Präemptives Multitasking</vt:lpstr>
      <vt:lpstr>Implementierung einer Konsole</vt:lpstr>
      <vt:lpstr>Implementierung Wetterstation</vt:lpstr>
      <vt:lpstr>Implementierung Wetterstation</vt:lpstr>
      <vt:lpstr>Implementierung Wetterstation</vt:lpstr>
      <vt:lpstr>Inter-Prozess-Kommunikation</vt:lpstr>
      <vt:lpstr>Inter-Prozess-Kommunikation</vt:lpstr>
      <vt:lpstr>Trennung User- und System-Mode</vt:lpstr>
      <vt:lpstr>Virtuelles Speichermanagement</vt:lpstr>
      <vt:lpstr>Virtuelles Speichermanagement</vt:lpstr>
      <vt:lpstr>Laden von Applikationen</vt:lpstr>
      <vt:lpstr>Dateisystem</vt:lpstr>
      <vt:lpstr>Dateisystem</vt:lpstr>
      <vt:lpstr>Device Drivers</vt:lpstr>
      <vt:lpstr>Device-Driver</vt:lpstr>
      <vt:lpstr>Performanztests</vt:lpstr>
      <vt:lpstr>Demotime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OttOS</dc:title>
  <dc:creator>Franziskus Domig</dc:creator>
  <cp:lastModifiedBy>Franziskus Domig</cp:lastModifiedBy>
  <cp:revision>36</cp:revision>
  <dcterms:created xsi:type="dcterms:W3CDTF">2012-02-01T08:16:10Z</dcterms:created>
  <dcterms:modified xsi:type="dcterms:W3CDTF">2012-02-01T19:04:45Z</dcterms:modified>
</cp:coreProperties>
</file>