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handoutMasterIdLst>
    <p:handoutMasterId r:id="rId27"/>
  </p:handoutMasterIdLst>
  <p:sldIdLst>
    <p:sldId id="256" r:id="rId2"/>
    <p:sldId id="258" r:id="rId3"/>
    <p:sldId id="259" r:id="rId4"/>
    <p:sldId id="260" r:id="rId5"/>
    <p:sldId id="261" r:id="rId6"/>
    <p:sldId id="288" r:id="rId7"/>
    <p:sldId id="267" r:id="rId8"/>
    <p:sldId id="274" r:id="rId9"/>
    <p:sldId id="280" r:id="rId10"/>
    <p:sldId id="281" r:id="rId11"/>
    <p:sldId id="282" r:id="rId12"/>
    <p:sldId id="262" r:id="rId13"/>
    <p:sldId id="272" r:id="rId14"/>
    <p:sldId id="268" r:id="rId15"/>
    <p:sldId id="283" r:id="rId16"/>
    <p:sldId id="285" r:id="rId17"/>
    <p:sldId id="286" r:id="rId18"/>
    <p:sldId id="289" r:id="rId19"/>
    <p:sldId id="284" r:id="rId20"/>
    <p:sldId id="290" r:id="rId21"/>
    <p:sldId id="291" r:id="rId22"/>
    <p:sldId id="28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9" d="100"/>
          <a:sy n="79"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ONGC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7D5AE5-BFA1-4B39-B1F3-57D9D29460D6}" type="datetimeFigureOut">
              <a:rPr lang="en-US" smtClean="0"/>
              <a:pPr/>
              <a:t>12/15/2014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501770-ECBF-4727-826C-37DEA8E6F716}" type="slidenum">
              <a:rPr lang="en-US" smtClean="0"/>
              <a:pPr/>
              <a:t>‹#›</a:t>
            </a:fld>
            <a:endParaRPr 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ONGC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2E7816-F2E9-4091-8652-601DF9576E86}" type="datetimeFigureOut">
              <a:rPr lang="en-US" smtClean="0"/>
              <a:pPr/>
              <a:t>12/15/2014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86345F-F9EA-4116-8D79-7AB1ED0A1945}" type="slidenum">
              <a:rPr lang="en-US" smtClean="0"/>
              <a:pPr/>
              <a:t>‹#›</a:t>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r>
              <a:rPr lang="en-US" smtClean="0"/>
              <a:t>ONGC</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44588" y="687388"/>
            <a:ext cx="4568825" cy="3425825"/>
          </a:xfrm>
          <a:ln cap="flat"/>
        </p:spPr>
      </p:sp>
      <p:sp>
        <p:nvSpPr>
          <p:cNvPr id="33795" name="Rectangle 3"/>
          <p:cNvSpPr>
            <a:spLocks noGrp="1" noChangeArrowheads="1"/>
          </p:cNvSpPr>
          <p:nvPr>
            <p:ph type="body" idx="1"/>
          </p:nvPr>
        </p:nvSpPr>
        <p:spPr>
          <a:xfrm>
            <a:off x="914400" y="4343400"/>
            <a:ext cx="5029200" cy="4114800"/>
          </a:xfrm>
          <a:ln/>
        </p:spPr>
        <p:txBody>
          <a:bodyPr lIns="92075" tIns="46038" rIns="92075" bIns="46038"/>
          <a:lstStyle/>
          <a:p>
            <a:pPr defTabSz="914400">
              <a:lnSpc>
                <a:spcPct val="100000"/>
              </a:lnSpc>
              <a:spcBef>
                <a:spcPct val="30000"/>
              </a:spcBef>
            </a:pPr>
            <a:endParaRPr lang="en-US"/>
          </a:p>
        </p:txBody>
      </p:sp>
      <p:sp>
        <p:nvSpPr>
          <p:cNvPr id="5" name="Header Placeholder 4"/>
          <p:cNvSpPr>
            <a:spLocks noGrp="1"/>
          </p:cNvSpPr>
          <p:nvPr>
            <p:ph type="hdr" sz="quarter" idx="10"/>
          </p:nvPr>
        </p:nvSpPr>
        <p:spPr/>
        <p:txBody>
          <a:bodyPr/>
          <a:lstStyle/>
          <a:p>
            <a:r>
              <a:rPr lang="en-US" smtClean="0"/>
              <a:t>ONGC</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43000" y="687388"/>
            <a:ext cx="4572000" cy="3429000"/>
          </a:xfrm>
          <a:ln cap="flat"/>
        </p:spPr>
      </p:sp>
      <p:sp>
        <p:nvSpPr>
          <p:cNvPr id="86019" name="Rectangle 3"/>
          <p:cNvSpPr>
            <a:spLocks noGrp="1" noChangeArrowheads="1"/>
          </p:cNvSpPr>
          <p:nvPr>
            <p:ph type="body" idx="1"/>
          </p:nvPr>
        </p:nvSpPr>
        <p:spPr>
          <a:xfrm>
            <a:off x="914400" y="4341813"/>
            <a:ext cx="5029200" cy="4116387"/>
          </a:xfrm>
          <a:ln/>
        </p:spPr>
        <p:txBody>
          <a:bodyPr lIns="92075" rIns="92075"/>
          <a:lstStyle/>
          <a:p>
            <a:pPr defTabSz="955675">
              <a:lnSpc>
                <a:spcPct val="100000"/>
              </a:lnSpc>
              <a:spcBef>
                <a:spcPct val="30000"/>
              </a:spcBef>
            </a:pPr>
            <a:endParaRPr lang="en-US"/>
          </a:p>
        </p:txBody>
      </p:sp>
      <p:sp>
        <p:nvSpPr>
          <p:cNvPr id="5" name="Header Placeholder 4"/>
          <p:cNvSpPr>
            <a:spLocks noGrp="1"/>
          </p:cNvSpPr>
          <p:nvPr>
            <p:ph type="hdr" sz="quarter" idx="10"/>
          </p:nvPr>
        </p:nvSpPr>
        <p:spPr/>
        <p:txBody>
          <a:bodyPr/>
          <a:lstStyle/>
          <a:p>
            <a:r>
              <a:rPr lang="en-US" smtClean="0"/>
              <a:t>ONGC</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026"/>
          <p:cNvSpPr>
            <a:spLocks noGrp="1" noRot="1" noChangeAspect="1" noChangeArrowheads="1" noTextEdit="1"/>
          </p:cNvSpPr>
          <p:nvPr>
            <p:ph type="sldImg"/>
          </p:nvPr>
        </p:nvSpPr>
        <p:spPr>
          <a:solidFill>
            <a:srgbClr val="FFFFFF"/>
          </a:solidFill>
          <a:ln/>
        </p:spPr>
      </p:sp>
      <p:sp>
        <p:nvSpPr>
          <p:cNvPr id="66564"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
        <p:nvSpPr>
          <p:cNvPr id="5" name="Header Placeholder 4"/>
          <p:cNvSpPr>
            <a:spLocks noGrp="1"/>
          </p:cNvSpPr>
          <p:nvPr>
            <p:ph type="hdr" sz="quarter" idx="10"/>
          </p:nvPr>
        </p:nvSpPr>
        <p:spPr/>
        <p:txBody>
          <a:bodyPr/>
          <a:lstStyle/>
          <a:p>
            <a:r>
              <a:rPr lang="en-US" smtClean="0"/>
              <a:t>ONGC</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150938" y="692150"/>
            <a:ext cx="4557712" cy="3417888"/>
          </a:xfrm>
          <a:ln cap="flat"/>
        </p:spPr>
      </p:sp>
      <p:sp>
        <p:nvSpPr>
          <p:cNvPr id="184323" name="Rectangle 3"/>
          <p:cNvSpPr>
            <a:spLocks noGrp="1" noChangeArrowheads="1"/>
          </p:cNvSpPr>
          <p:nvPr>
            <p:ph type="body" idx="1"/>
          </p:nvPr>
        </p:nvSpPr>
        <p:spPr>
          <a:noFill/>
          <a:ln/>
        </p:spPr>
        <p:txBody>
          <a:bodyPr/>
          <a:lstStyle/>
          <a:p>
            <a:r>
              <a:rPr lang="en-US"/>
              <a:t>All standby sites to be used in this mode must be defined with LGWR, SYNC and have SRLs and be reachable before the primary will start up.</a:t>
            </a:r>
          </a:p>
          <a:p>
            <a:r>
              <a:rPr lang="en-US"/>
              <a:t>Requires at least one site defined as above.</a:t>
            </a:r>
          </a:p>
          <a:p>
            <a:r>
              <a:rPr lang="en-US"/>
              <a:t>Other sites defined with other configurations will receive logs but cannot participate in the ‘mode’</a:t>
            </a:r>
          </a:p>
          <a:p>
            <a:r>
              <a:rPr lang="en-US"/>
              <a:t>No support for Logical standby sites in this mode.  The active sites can exist but do not participate in the ‘mode’</a:t>
            </a:r>
          </a:p>
          <a:p>
            <a:endParaRPr lang="en-US"/>
          </a:p>
          <a:p>
            <a:r>
              <a:rPr lang="en-US"/>
              <a:t>Maximum protection mode offers the highest level of data availability for the primary database, ensuring a comprehensive </a:t>
            </a:r>
            <a:r>
              <a:rPr lang="en-US" i="1"/>
              <a:t>zero-data loss</a:t>
            </a:r>
            <a:r>
              <a:rPr lang="en-US"/>
              <a:t> disaster recovery solution. When operating in maximum protection mode, redo records are </a:t>
            </a:r>
            <a:r>
              <a:rPr lang="en-US" i="1"/>
              <a:t>synchronously </a:t>
            </a:r>
            <a:r>
              <a:rPr lang="en-US"/>
              <a:t>transmitted from the primary database to the standby database, and a transaction is not committed on the primary database until it has been confirmed that the transaction data is available on at least one standby database. This mode is usually configured with at least two standby databases, thus offering </a:t>
            </a:r>
            <a:r>
              <a:rPr lang="en-US" i="1"/>
              <a:t>double failure</a:t>
            </a:r>
            <a:r>
              <a:rPr lang="en-US"/>
              <a:t> protection. If the last participating standby database becomes unavailable, processing automatically halts on the primary database as well. This ensures that no transactions are lost when the primary database loses contact with all of its standby databases. </a:t>
            </a:r>
          </a:p>
          <a:p>
            <a:r>
              <a:rPr lang="en-US"/>
              <a:t> </a:t>
            </a:r>
          </a:p>
          <a:p>
            <a:r>
              <a:rPr lang="en-US"/>
              <a:t>The maximum protection mode provides the highest degree of data protection at the standby site. However, it can potentially impact primary database performance. The impact on performance can be minimized by configuring a network with sufficient throughput for peak transaction load and with low round trip latency. Stock exchanges, currency exchanges, and financial institutions are examples of businesses that require maximum protection. </a:t>
            </a:r>
          </a:p>
          <a:p>
            <a:endParaRPr lang="en-US"/>
          </a:p>
        </p:txBody>
      </p:sp>
      <p:sp>
        <p:nvSpPr>
          <p:cNvPr id="5" name="Header Placeholder 4"/>
          <p:cNvSpPr>
            <a:spLocks noGrp="1"/>
          </p:cNvSpPr>
          <p:nvPr>
            <p:ph type="hdr" sz="quarter" idx="10"/>
          </p:nvPr>
        </p:nvSpPr>
        <p:spPr/>
        <p:txBody>
          <a:bodyPr/>
          <a:lstStyle/>
          <a:p>
            <a:r>
              <a:rPr lang="en-US" smtClean="0"/>
              <a:t>ONGC</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150938" y="692150"/>
            <a:ext cx="4557712" cy="3417888"/>
          </a:xfrm>
          <a:ln cap="flat"/>
        </p:spPr>
      </p:sp>
      <p:sp>
        <p:nvSpPr>
          <p:cNvPr id="186371" name="Rectangle 3"/>
          <p:cNvSpPr>
            <a:spLocks noGrp="1" noChangeArrowheads="1"/>
          </p:cNvSpPr>
          <p:nvPr>
            <p:ph type="body" idx="1"/>
          </p:nvPr>
        </p:nvSpPr>
        <p:spPr>
          <a:noFill/>
          <a:ln/>
        </p:spPr>
        <p:txBody>
          <a:bodyPr/>
          <a:lstStyle/>
          <a:p>
            <a:r>
              <a:rPr lang="en-US"/>
              <a:t>All standby sites to be used in this mode must be defined with LGWR, SYNC but do not need SRLs</a:t>
            </a:r>
          </a:p>
          <a:p>
            <a:r>
              <a:rPr lang="en-US"/>
              <a:t>Requires at least one site defined as above.</a:t>
            </a:r>
          </a:p>
          <a:p>
            <a:r>
              <a:rPr lang="en-US"/>
              <a:t>Logical sites are allowed to participate</a:t>
            </a:r>
          </a:p>
          <a:p>
            <a:r>
              <a:rPr lang="en-US"/>
              <a:t>Other sites defined with other configurations will receive logs but cannot participate in the ‘mode’</a:t>
            </a:r>
          </a:p>
          <a:p>
            <a:endParaRPr lang="en-US"/>
          </a:p>
          <a:p>
            <a:r>
              <a:rPr lang="en-US"/>
              <a:t>Maximum availability mode has the next highest level of data availability for the primary database, offering </a:t>
            </a:r>
            <a:r>
              <a:rPr lang="en-US" i="1"/>
              <a:t>zero data loss</a:t>
            </a:r>
            <a:r>
              <a:rPr lang="en-US"/>
              <a:t> and protecting against single component failures. As with the maximum protection mode, redo data are </a:t>
            </a:r>
            <a:r>
              <a:rPr lang="en-US" i="1"/>
              <a:t>synchronously</a:t>
            </a:r>
            <a:r>
              <a:rPr lang="en-US"/>
              <a:t> transmitted from the primary database to the standby database. The transaction is not complete on the primary database until it has been confirmed that the transaction data is available on the standby database. However, if a standby database becomes unavailable – say, because of network connectivity problems, processing continues on the primary database. The standby database may temporarily diverge from the primary database, but when it is available again, the databases will automatically synchronize, and no data will be lost. </a:t>
            </a:r>
          </a:p>
          <a:p>
            <a:r>
              <a:rPr lang="en-US"/>
              <a:t> </a:t>
            </a:r>
          </a:p>
          <a:p>
            <a:r>
              <a:rPr lang="en-US"/>
              <a:t>This protection mode can potentially impact response time and throughput. These can be minimized by configuring a low latency network with sufficient throughput for peak transaction load.</a:t>
            </a:r>
          </a:p>
          <a:p>
            <a:r>
              <a:rPr lang="en-US"/>
              <a:t> </a:t>
            </a:r>
          </a:p>
          <a:p>
            <a:r>
              <a:rPr lang="en-US"/>
              <a:t>An example of a business that can use this data protection mode is a manufacturing plant; the risks of having no standby database for a period of time and data divergence are acceptable as long as no data is lost if failover is necessary. </a:t>
            </a:r>
          </a:p>
          <a:p>
            <a:endParaRPr lang="en-US"/>
          </a:p>
        </p:txBody>
      </p:sp>
      <p:sp>
        <p:nvSpPr>
          <p:cNvPr id="5" name="Header Placeholder 4"/>
          <p:cNvSpPr>
            <a:spLocks noGrp="1"/>
          </p:cNvSpPr>
          <p:nvPr>
            <p:ph type="hdr" sz="quarter" idx="10"/>
          </p:nvPr>
        </p:nvSpPr>
        <p:spPr/>
        <p:txBody>
          <a:bodyPr/>
          <a:lstStyle/>
          <a:p>
            <a:r>
              <a:rPr lang="en-US" smtClean="0"/>
              <a:t>ONGC</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150938" y="692150"/>
            <a:ext cx="4557712" cy="3417888"/>
          </a:xfrm>
          <a:ln cap="flat"/>
        </p:spPr>
      </p:sp>
      <p:sp>
        <p:nvSpPr>
          <p:cNvPr id="188419" name="Rectangle 3"/>
          <p:cNvSpPr>
            <a:spLocks noGrp="1" noChangeArrowheads="1"/>
          </p:cNvSpPr>
          <p:nvPr>
            <p:ph type="body" idx="1"/>
          </p:nvPr>
        </p:nvSpPr>
        <p:spPr>
          <a:noFill/>
          <a:ln/>
        </p:spPr>
        <p:txBody>
          <a:bodyPr/>
          <a:lstStyle/>
          <a:p>
            <a:pPr>
              <a:spcBef>
                <a:spcPct val="0"/>
              </a:spcBef>
            </a:pPr>
            <a:r>
              <a:rPr lang="en-US"/>
              <a:t>Any defined site can be used.  </a:t>
            </a:r>
          </a:p>
          <a:p>
            <a:pPr lvl="1"/>
            <a:r>
              <a:rPr lang="en-US"/>
              <a:t>LGWR ASYNC or ARCH modes.</a:t>
            </a:r>
          </a:p>
          <a:p>
            <a:pPr lvl="1">
              <a:spcBef>
                <a:spcPct val="0"/>
              </a:spcBef>
            </a:pPr>
            <a:r>
              <a:rPr lang="en-US"/>
              <a:t>Requires at least one site.</a:t>
            </a:r>
          </a:p>
          <a:p>
            <a:pPr lvl="1">
              <a:spcBef>
                <a:spcPct val="0"/>
              </a:spcBef>
            </a:pPr>
            <a:r>
              <a:rPr lang="en-US"/>
              <a:t>But will run with none.</a:t>
            </a:r>
          </a:p>
          <a:p>
            <a:endParaRPr lang="en-US"/>
          </a:p>
          <a:p>
            <a:r>
              <a:rPr lang="en-US"/>
              <a:t>Maximum performance mode is the default protection mode. It offers slightly less primary data protection, but higher performance, than maximum availability mode. In this mode, as the primary database processes transactions, log data is </a:t>
            </a:r>
            <a:r>
              <a:rPr lang="en-US" i="1"/>
              <a:t>asynchronously</a:t>
            </a:r>
            <a:r>
              <a:rPr lang="en-US"/>
              <a:t> shipped to the standby database. The commit operation of the primary database does not wait for the standby to acknowledge receipt before completing the write on the primary. If any standby destination becomes unavailable at any time, processing continues on the primary database and there is little or no effect on performance. </a:t>
            </a:r>
          </a:p>
          <a:p>
            <a:r>
              <a:rPr lang="en-US"/>
              <a:t> </a:t>
            </a:r>
          </a:p>
          <a:p>
            <a:r>
              <a:rPr lang="en-US"/>
              <a:t>In the case of a failure of the primary, there may be some transactions that were committed on the primary that had not completed shipping to the standby. If the network has sufficient throughput to keep up with peaks in log traffic, the number of lost transactions should be very small or zero. </a:t>
            </a:r>
          </a:p>
          <a:p>
            <a:r>
              <a:rPr lang="en-US"/>
              <a:t> </a:t>
            </a:r>
          </a:p>
          <a:p>
            <a:r>
              <a:rPr lang="en-US"/>
              <a:t>The maximum performance mode should be used when availability and performance on the primary database are more important than the risk of losing a small amount of data.</a:t>
            </a:r>
          </a:p>
          <a:p>
            <a:endParaRPr lang="en-US"/>
          </a:p>
        </p:txBody>
      </p:sp>
      <p:sp>
        <p:nvSpPr>
          <p:cNvPr id="5" name="Header Placeholder 4"/>
          <p:cNvSpPr>
            <a:spLocks noGrp="1"/>
          </p:cNvSpPr>
          <p:nvPr>
            <p:ph type="hdr" sz="quarter" idx="10"/>
          </p:nvPr>
        </p:nvSpPr>
        <p:spPr/>
        <p:txBody>
          <a:bodyPr/>
          <a:lstStyle/>
          <a:p>
            <a:r>
              <a:rPr lang="en-US" smtClean="0"/>
              <a:t>ONGC</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ChangeArrowheads="1"/>
          </p:cNvSpPr>
          <p:nvPr/>
        </p:nvSpPr>
        <p:spPr bwMode="auto">
          <a:xfrm>
            <a:off x="3879850" y="-1588"/>
            <a:ext cx="2978150" cy="427038"/>
          </a:xfrm>
          <a:prstGeom prst="rect">
            <a:avLst/>
          </a:prstGeom>
          <a:noFill/>
          <a:ln w="9525">
            <a:noFill/>
            <a:miter lim="800000"/>
            <a:headEnd/>
            <a:tailEnd/>
          </a:ln>
        </p:spPr>
        <p:txBody>
          <a:bodyPr wrap="none" anchor="ctr"/>
          <a:lstStyle/>
          <a:p>
            <a:endParaRPr lang="en-US"/>
          </a:p>
        </p:txBody>
      </p:sp>
      <p:sp>
        <p:nvSpPr>
          <p:cNvPr id="72708" name="Rectangle 3"/>
          <p:cNvSpPr>
            <a:spLocks noChangeArrowheads="1"/>
          </p:cNvSpPr>
          <p:nvPr/>
        </p:nvSpPr>
        <p:spPr bwMode="auto">
          <a:xfrm>
            <a:off x="3879850" y="8713788"/>
            <a:ext cx="2978150" cy="430212"/>
          </a:xfrm>
          <a:prstGeom prst="rect">
            <a:avLst/>
          </a:prstGeom>
          <a:noFill/>
          <a:ln w="9525">
            <a:noFill/>
            <a:miter lim="800000"/>
            <a:headEnd/>
            <a:tailEnd/>
          </a:ln>
        </p:spPr>
        <p:txBody>
          <a:bodyPr lIns="18713" tIns="0" rIns="18713" bIns="0" anchor="b"/>
          <a:lstStyle/>
          <a:p>
            <a:pPr algn="r" defTabSz="954088" eaLnBrk="0" hangingPunct="0"/>
            <a:r>
              <a:rPr lang="en-US" sz="1100" b="0" i="1">
                <a:latin typeface="Times New Roman" pitchFamily="18" charset="0"/>
                <a:cs typeface="Times New Roman" pitchFamily="18" charset="0"/>
              </a:rPr>
              <a:t>7</a:t>
            </a:r>
          </a:p>
        </p:txBody>
      </p:sp>
      <p:sp>
        <p:nvSpPr>
          <p:cNvPr id="72709" name="Rectangle 4"/>
          <p:cNvSpPr>
            <a:spLocks noChangeArrowheads="1"/>
          </p:cNvSpPr>
          <p:nvPr/>
        </p:nvSpPr>
        <p:spPr bwMode="auto">
          <a:xfrm>
            <a:off x="-1588" y="8713788"/>
            <a:ext cx="2974976" cy="430212"/>
          </a:xfrm>
          <a:prstGeom prst="rect">
            <a:avLst/>
          </a:prstGeom>
          <a:noFill/>
          <a:ln w="9525">
            <a:noFill/>
            <a:miter lim="800000"/>
            <a:headEnd/>
            <a:tailEnd/>
          </a:ln>
        </p:spPr>
        <p:txBody>
          <a:bodyPr wrap="none" anchor="ctr"/>
          <a:lstStyle/>
          <a:p>
            <a:endParaRPr lang="en-US"/>
          </a:p>
        </p:txBody>
      </p:sp>
      <p:sp>
        <p:nvSpPr>
          <p:cNvPr id="72710" name="Rectangle 5"/>
          <p:cNvSpPr>
            <a:spLocks noChangeArrowheads="1"/>
          </p:cNvSpPr>
          <p:nvPr/>
        </p:nvSpPr>
        <p:spPr bwMode="auto">
          <a:xfrm>
            <a:off x="-1588" y="-1588"/>
            <a:ext cx="2974976" cy="427038"/>
          </a:xfrm>
          <a:prstGeom prst="rect">
            <a:avLst/>
          </a:prstGeom>
          <a:noFill/>
          <a:ln w="9525">
            <a:noFill/>
            <a:miter lim="800000"/>
            <a:headEnd/>
            <a:tailEnd/>
          </a:ln>
        </p:spPr>
        <p:txBody>
          <a:bodyPr wrap="none" anchor="ctr"/>
          <a:lstStyle/>
          <a:p>
            <a:endParaRPr lang="en-US"/>
          </a:p>
        </p:txBody>
      </p:sp>
      <p:sp>
        <p:nvSpPr>
          <p:cNvPr id="72711" name="Rectangle 6"/>
          <p:cNvSpPr>
            <a:spLocks noGrp="1" noRot="1" noChangeAspect="1" noChangeArrowheads="1" noTextEdit="1"/>
          </p:cNvSpPr>
          <p:nvPr>
            <p:ph type="sldImg"/>
          </p:nvPr>
        </p:nvSpPr>
        <p:spPr>
          <a:xfrm>
            <a:off x="1152525" y="693738"/>
            <a:ext cx="4551363" cy="3413125"/>
          </a:xfrm>
          <a:ln w="12700" cap="flat">
            <a:solidFill>
              <a:schemeClr val="tx1"/>
            </a:solidFill>
          </a:ln>
        </p:spPr>
      </p:sp>
      <p:sp>
        <p:nvSpPr>
          <p:cNvPr id="72712" name="Rectangle 7"/>
          <p:cNvSpPr>
            <a:spLocks noGrp="1" noChangeArrowheads="1"/>
          </p:cNvSpPr>
          <p:nvPr>
            <p:ph type="body" idx="1"/>
          </p:nvPr>
        </p:nvSpPr>
        <p:spPr>
          <a:xfrm>
            <a:off x="912813" y="4344988"/>
            <a:ext cx="5026025" cy="3857625"/>
          </a:xfrm>
          <a:noFill/>
          <a:ln/>
        </p:spPr>
        <p:txBody>
          <a:bodyPr lIns="90444" tIns="45223" rIns="90444" bIns="45223"/>
          <a:lstStyle/>
          <a:p>
            <a:pPr defTabSz="1025525" eaLnBrk="1" hangingPunct="1"/>
            <a:endParaRPr lang="en-US" dirty="0" smtClean="0">
              <a:latin typeface="Arial" charset="0"/>
            </a:endParaRPr>
          </a:p>
        </p:txBody>
      </p:sp>
      <p:sp>
        <p:nvSpPr>
          <p:cNvPr id="9" name="Header Placeholder 8"/>
          <p:cNvSpPr>
            <a:spLocks noGrp="1"/>
          </p:cNvSpPr>
          <p:nvPr>
            <p:ph type="hdr" sz="quarter" idx="10"/>
          </p:nvPr>
        </p:nvSpPr>
        <p:spPr/>
        <p:txBody>
          <a:bodyPr/>
          <a:lstStyle/>
          <a:p>
            <a:r>
              <a:rPr lang="en-US" smtClean="0"/>
              <a:t>ONGC</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4A84C-5F7C-494D-AF93-60A06416C648}" type="slidenum">
              <a:rPr lang="en-US"/>
              <a:pPr/>
              <a:t>18</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F5AC85-2295-4184-82BC-E4059C0D5BD3}" type="slidenum">
              <a:rPr lang="en-US"/>
              <a:pPr/>
              <a:t>20</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676863-9192-4B2F-AD62-7661B4CC6D76}" type="slidenum">
              <a:rPr lang="en-US"/>
              <a:pPr/>
              <a:t>21</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D67542F-AF31-4647-8753-3363B4C4C16E}" type="datetime1">
              <a:rPr lang="en-US" smtClean="0"/>
              <a:pPr/>
              <a:t>12/15/2014</a:t>
            </a:fld>
            <a:endParaRPr lang="en-US"/>
          </a:p>
        </p:txBody>
      </p:sp>
      <p:sp>
        <p:nvSpPr>
          <p:cNvPr id="5" name="Footer Placeholder 4"/>
          <p:cNvSpPr>
            <a:spLocks noGrp="1"/>
          </p:cNvSpPr>
          <p:nvPr>
            <p:ph type="ftr" sz="quarter" idx="11"/>
          </p:nvPr>
        </p:nvSpPr>
        <p:spPr/>
        <p:txBody>
          <a:bodyPr/>
          <a:lstStyle/>
          <a:p>
            <a:r>
              <a:rPr lang="en-US" smtClean="0"/>
              <a:t>ONGC</a:t>
            </a:r>
            <a:endParaRPr lang="en-US"/>
          </a:p>
        </p:txBody>
      </p:sp>
      <p:sp>
        <p:nvSpPr>
          <p:cNvPr id="6" name="Slide Number Placeholder 5"/>
          <p:cNvSpPr>
            <a:spLocks noGrp="1"/>
          </p:cNvSpPr>
          <p:nvPr>
            <p:ph type="sldNum" sz="quarter" idx="12"/>
          </p:nvPr>
        </p:nvSpPr>
        <p:spPr/>
        <p:txBody>
          <a:bodyPr/>
          <a:lstStyle/>
          <a:p>
            <a:fld id="{1AB65D58-C36C-4A07-BEA8-8A7B12EEA75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4945BD-0EF1-46C6-B428-222E974A0C66}" type="datetime1">
              <a:rPr lang="en-US" smtClean="0"/>
              <a:pPr/>
              <a:t>12/15/2014</a:t>
            </a:fld>
            <a:endParaRPr lang="en-US"/>
          </a:p>
        </p:txBody>
      </p:sp>
      <p:sp>
        <p:nvSpPr>
          <p:cNvPr id="5" name="Footer Placeholder 4"/>
          <p:cNvSpPr>
            <a:spLocks noGrp="1"/>
          </p:cNvSpPr>
          <p:nvPr>
            <p:ph type="ftr" sz="quarter" idx="11"/>
          </p:nvPr>
        </p:nvSpPr>
        <p:spPr/>
        <p:txBody>
          <a:bodyPr/>
          <a:lstStyle/>
          <a:p>
            <a:r>
              <a:rPr lang="en-US" smtClean="0"/>
              <a:t>ONGC</a:t>
            </a:r>
            <a:endParaRPr lang="en-US"/>
          </a:p>
        </p:txBody>
      </p:sp>
      <p:sp>
        <p:nvSpPr>
          <p:cNvPr id="6" name="Slide Number Placeholder 5"/>
          <p:cNvSpPr>
            <a:spLocks noGrp="1"/>
          </p:cNvSpPr>
          <p:nvPr>
            <p:ph type="sldNum" sz="quarter" idx="12"/>
          </p:nvPr>
        </p:nvSpPr>
        <p:spPr/>
        <p:txBody>
          <a:bodyPr/>
          <a:lstStyle/>
          <a:p>
            <a:fld id="{1AB65D58-C36C-4A07-BEA8-8A7B12EEA753}" type="slidenum">
              <a:rPr lang="en-US" smtClean="0"/>
              <a:pPr/>
              <a:t>‹#›</a:t>
            </a:fld>
            <a:endParaRPr lang="en-US"/>
          </a:p>
        </p:txBody>
      </p:sp>
    </p:spTree>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70D094-DDE0-4CCC-866B-9FF2B0F5DA7A}" type="datetime1">
              <a:rPr lang="en-US" smtClean="0"/>
              <a:pPr/>
              <a:t>12/15/2014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ONGC</a:t>
            </a:r>
            <a:endParaRPr lang="en-US"/>
          </a:p>
        </p:txBody>
      </p:sp>
      <p:sp>
        <p:nvSpPr>
          <p:cNvPr id="6" name="Slide Number Placeholder 5"/>
          <p:cNvSpPr>
            <a:spLocks noGrp="1"/>
          </p:cNvSpPr>
          <p:nvPr>
            <p:ph type="sldNum" sz="quarter" idx="12"/>
          </p:nvPr>
        </p:nvSpPr>
        <p:spPr/>
        <p:txBody>
          <a:bodyPr/>
          <a:lstStyle/>
          <a:p>
            <a:fld id="{1AB65D58-C36C-4A07-BEA8-8A7B12EEA753}" type="slidenum">
              <a:rPr lang="en-US" smtClean="0"/>
              <a:pPr/>
              <a:t>‹#›</a:t>
            </a:fld>
            <a:endParaRPr lang="en-US"/>
          </a:p>
        </p:txBody>
      </p:sp>
    </p:spTree>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89000" y="388938"/>
            <a:ext cx="75819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76300" y="1600200"/>
            <a:ext cx="3692525"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721225" y="1600200"/>
            <a:ext cx="3692525" cy="4343400"/>
          </a:xfrm>
        </p:spPr>
        <p:txBody>
          <a:bodyPr/>
          <a:lstStyle/>
          <a:p>
            <a:pPr lvl="0"/>
            <a:endParaRPr lang="en-US" noProof="0" smtClean="0"/>
          </a:p>
        </p:txBody>
      </p:sp>
      <p:sp>
        <p:nvSpPr>
          <p:cNvPr id="5" name="Rectangle 23"/>
          <p:cNvSpPr>
            <a:spLocks noGrp="1" noChangeArrowheads="1"/>
          </p:cNvSpPr>
          <p:nvPr>
            <p:ph type="ftr" sz="quarter" idx="10"/>
          </p:nvPr>
        </p:nvSpPr>
        <p:spPr>
          <a:ln/>
        </p:spPr>
        <p:txBody>
          <a:bodyPr/>
          <a:lstStyle>
            <a:lvl1pPr>
              <a:defRPr/>
            </a:lvl1pPr>
          </a:lstStyle>
          <a:p>
            <a:pPr>
              <a:defRPr/>
            </a:pPr>
            <a:r>
              <a:rPr lang="en-US" smtClean="0"/>
              <a:t>ONGC</a:t>
            </a:r>
            <a:endParaRPr lang="en-US"/>
          </a:p>
        </p:txBody>
      </p:sp>
    </p:spTree>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19B9D9-FD79-48C1-AF1B-D633AB7F4D03}" type="datetime1">
              <a:rPr lang="en-US" smtClean="0"/>
              <a:pPr/>
              <a:t>12/15/2014</a:t>
            </a:fld>
            <a:endParaRPr lang="en-US"/>
          </a:p>
        </p:txBody>
      </p:sp>
      <p:sp>
        <p:nvSpPr>
          <p:cNvPr id="5" name="Footer Placeholder 4"/>
          <p:cNvSpPr>
            <a:spLocks noGrp="1"/>
          </p:cNvSpPr>
          <p:nvPr>
            <p:ph type="ftr" sz="quarter" idx="11"/>
          </p:nvPr>
        </p:nvSpPr>
        <p:spPr/>
        <p:txBody>
          <a:bodyPr/>
          <a:lstStyle/>
          <a:p>
            <a:r>
              <a:rPr lang="en-US" smtClean="0"/>
              <a:t>ONGC</a:t>
            </a:r>
            <a:endParaRPr lang="en-US"/>
          </a:p>
        </p:txBody>
      </p:sp>
      <p:sp>
        <p:nvSpPr>
          <p:cNvPr id="6" name="Slide Number Placeholder 5"/>
          <p:cNvSpPr>
            <a:spLocks noGrp="1"/>
          </p:cNvSpPr>
          <p:nvPr>
            <p:ph type="sldNum" sz="quarter" idx="12"/>
          </p:nvPr>
        </p:nvSpPr>
        <p:spPr/>
        <p:txBody>
          <a:bodyPr/>
          <a:lstStyle/>
          <a:p>
            <a:fld id="{1AB65D58-C36C-4A07-BEA8-8A7B12EEA753}" type="slidenum">
              <a:rPr lang="en-US" smtClean="0"/>
              <a:pPr/>
              <a:t>‹#›</a:t>
            </a:fld>
            <a:endParaRPr lang="en-US"/>
          </a:p>
        </p:txBody>
      </p:sp>
    </p:spTree>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B4CEED-8BC4-49B8-87F3-492331A92F08}" type="datetime1">
              <a:rPr lang="en-US" smtClean="0"/>
              <a:pPr/>
              <a:t>12/15/2014</a:t>
            </a:fld>
            <a:endParaRPr lang="en-US"/>
          </a:p>
        </p:txBody>
      </p:sp>
      <p:sp>
        <p:nvSpPr>
          <p:cNvPr id="5" name="Footer Placeholder 4"/>
          <p:cNvSpPr>
            <a:spLocks noGrp="1"/>
          </p:cNvSpPr>
          <p:nvPr>
            <p:ph type="ftr" sz="quarter" idx="11"/>
          </p:nvPr>
        </p:nvSpPr>
        <p:spPr/>
        <p:txBody>
          <a:bodyPr/>
          <a:lstStyle/>
          <a:p>
            <a:r>
              <a:rPr lang="en-US" smtClean="0"/>
              <a:t>ONGC</a:t>
            </a:r>
            <a:endParaRPr lang="en-US"/>
          </a:p>
        </p:txBody>
      </p:sp>
      <p:sp>
        <p:nvSpPr>
          <p:cNvPr id="6" name="Slide Number Placeholder 5"/>
          <p:cNvSpPr>
            <a:spLocks noGrp="1"/>
          </p:cNvSpPr>
          <p:nvPr>
            <p:ph type="sldNum" sz="quarter" idx="12"/>
          </p:nvPr>
        </p:nvSpPr>
        <p:spPr/>
        <p:txBody>
          <a:bodyPr/>
          <a:lstStyle/>
          <a:p>
            <a:fld id="{1AB65D58-C36C-4A07-BEA8-8A7B12EEA753}" type="slidenum">
              <a:rPr lang="en-US" smtClean="0"/>
              <a:pPr/>
              <a:t>‹#›</a:t>
            </a:fld>
            <a:endParaRPr lang="en-US"/>
          </a:p>
        </p:txBody>
      </p:sp>
    </p:spTree>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9CB970-EF5B-40F7-A42B-266A86EE397C}" type="datetime1">
              <a:rPr lang="en-US" smtClean="0"/>
              <a:pPr/>
              <a:t>12/15/2014</a:t>
            </a:fld>
            <a:endParaRPr lang="en-US"/>
          </a:p>
        </p:txBody>
      </p:sp>
      <p:sp>
        <p:nvSpPr>
          <p:cNvPr id="6" name="Footer Placeholder 5"/>
          <p:cNvSpPr>
            <a:spLocks noGrp="1"/>
          </p:cNvSpPr>
          <p:nvPr>
            <p:ph type="ftr" sz="quarter" idx="11"/>
          </p:nvPr>
        </p:nvSpPr>
        <p:spPr/>
        <p:txBody>
          <a:bodyPr/>
          <a:lstStyle/>
          <a:p>
            <a:r>
              <a:rPr lang="en-US" smtClean="0"/>
              <a:t>ONGC</a:t>
            </a:r>
            <a:endParaRPr lang="en-US"/>
          </a:p>
        </p:txBody>
      </p:sp>
      <p:sp>
        <p:nvSpPr>
          <p:cNvPr id="7" name="Slide Number Placeholder 6"/>
          <p:cNvSpPr>
            <a:spLocks noGrp="1"/>
          </p:cNvSpPr>
          <p:nvPr>
            <p:ph type="sldNum" sz="quarter" idx="12"/>
          </p:nvPr>
        </p:nvSpPr>
        <p:spPr/>
        <p:txBody>
          <a:bodyPr/>
          <a:lstStyle/>
          <a:p>
            <a:fld id="{1AB65D58-C36C-4A07-BEA8-8A7B12EEA753}" type="slidenum">
              <a:rPr lang="en-US" smtClean="0"/>
              <a:pPr/>
              <a:t>‹#›</a:t>
            </a:fld>
            <a:endParaRPr lang="en-US"/>
          </a:p>
        </p:txBody>
      </p:sp>
    </p:spTree>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0E363F-D548-481A-9294-25133155C2C7}" type="datetime1">
              <a:rPr lang="en-US" smtClean="0"/>
              <a:pPr/>
              <a:t>12/15/2014</a:t>
            </a:fld>
            <a:endParaRPr lang="en-US"/>
          </a:p>
        </p:txBody>
      </p:sp>
      <p:sp>
        <p:nvSpPr>
          <p:cNvPr id="8" name="Footer Placeholder 7"/>
          <p:cNvSpPr>
            <a:spLocks noGrp="1"/>
          </p:cNvSpPr>
          <p:nvPr>
            <p:ph type="ftr" sz="quarter" idx="11"/>
          </p:nvPr>
        </p:nvSpPr>
        <p:spPr/>
        <p:txBody>
          <a:bodyPr/>
          <a:lstStyle/>
          <a:p>
            <a:r>
              <a:rPr lang="en-US" smtClean="0"/>
              <a:t>ONGC</a:t>
            </a:r>
            <a:endParaRPr lang="en-US"/>
          </a:p>
        </p:txBody>
      </p:sp>
      <p:sp>
        <p:nvSpPr>
          <p:cNvPr id="9" name="Slide Number Placeholder 8"/>
          <p:cNvSpPr>
            <a:spLocks noGrp="1"/>
          </p:cNvSpPr>
          <p:nvPr>
            <p:ph type="sldNum" sz="quarter" idx="12"/>
          </p:nvPr>
        </p:nvSpPr>
        <p:spPr/>
        <p:txBody>
          <a:bodyPr/>
          <a:lstStyle/>
          <a:p>
            <a:fld id="{1AB65D58-C36C-4A07-BEA8-8A7B12EEA753}" type="slidenum">
              <a:rPr lang="en-US" smtClean="0"/>
              <a:pPr/>
              <a:t>‹#›</a:t>
            </a:fld>
            <a:endParaRPr lang="en-US"/>
          </a:p>
        </p:txBody>
      </p:sp>
    </p:spTree>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A676AA-780B-41D1-9DFD-32AD8935E0C5}" type="datetime1">
              <a:rPr lang="en-US" smtClean="0"/>
              <a:pPr/>
              <a:t>12/15/2014</a:t>
            </a:fld>
            <a:endParaRPr lang="en-US"/>
          </a:p>
        </p:txBody>
      </p:sp>
      <p:sp>
        <p:nvSpPr>
          <p:cNvPr id="4" name="Footer Placeholder 3"/>
          <p:cNvSpPr>
            <a:spLocks noGrp="1"/>
          </p:cNvSpPr>
          <p:nvPr>
            <p:ph type="ftr" sz="quarter" idx="11"/>
          </p:nvPr>
        </p:nvSpPr>
        <p:spPr/>
        <p:txBody>
          <a:bodyPr/>
          <a:lstStyle/>
          <a:p>
            <a:r>
              <a:rPr lang="en-US" smtClean="0"/>
              <a:t>ONGC</a:t>
            </a:r>
            <a:endParaRPr lang="en-US"/>
          </a:p>
        </p:txBody>
      </p:sp>
      <p:sp>
        <p:nvSpPr>
          <p:cNvPr id="5" name="Slide Number Placeholder 4"/>
          <p:cNvSpPr>
            <a:spLocks noGrp="1"/>
          </p:cNvSpPr>
          <p:nvPr>
            <p:ph type="sldNum" sz="quarter" idx="12"/>
          </p:nvPr>
        </p:nvSpPr>
        <p:spPr/>
        <p:txBody>
          <a:bodyPr/>
          <a:lstStyle/>
          <a:p>
            <a:fld id="{1AB65D58-C36C-4A07-BEA8-8A7B12EEA753}" type="slidenum">
              <a:rPr lang="en-US" smtClean="0"/>
              <a:pPr/>
              <a:t>‹#›</a:t>
            </a:fld>
            <a:endParaRPr lang="en-US"/>
          </a:p>
        </p:txBody>
      </p:sp>
    </p:spTree>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063FD-7DA9-4BEC-9FBD-85D0A376C7D4}" type="datetime1">
              <a:rPr lang="en-US" smtClean="0"/>
              <a:pPr/>
              <a:t>12/15/2014</a:t>
            </a:fld>
            <a:endParaRPr lang="en-US"/>
          </a:p>
        </p:txBody>
      </p:sp>
      <p:sp>
        <p:nvSpPr>
          <p:cNvPr id="3" name="Footer Placeholder 2"/>
          <p:cNvSpPr>
            <a:spLocks noGrp="1"/>
          </p:cNvSpPr>
          <p:nvPr>
            <p:ph type="ftr" sz="quarter" idx="11"/>
          </p:nvPr>
        </p:nvSpPr>
        <p:spPr/>
        <p:txBody>
          <a:bodyPr/>
          <a:lstStyle/>
          <a:p>
            <a:r>
              <a:rPr lang="en-US" smtClean="0"/>
              <a:t>ONGC</a:t>
            </a:r>
            <a:endParaRPr lang="en-US"/>
          </a:p>
        </p:txBody>
      </p:sp>
      <p:sp>
        <p:nvSpPr>
          <p:cNvPr id="4" name="Slide Number Placeholder 3"/>
          <p:cNvSpPr>
            <a:spLocks noGrp="1"/>
          </p:cNvSpPr>
          <p:nvPr>
            <p:ph type="sldNum" sz="quarter" idx="12"/>
          </p:nvPr>
        </p:nvSpPr>
        <p:spPr/>
        <p:txBody>
          <a:bodyPr/>
          <a:lstStyle/>
          <a:p>
            <a:fld id="{1AB65D58-C36C-4A07-BEA8-8A7B12EEA753}" type="slidenum">
              <a:rPr lang="en-US" smtClean="0"/>
              <a:pPr/>
              <a:t>‹#›</a:t>
            </a:fld>
            <a:endParaRPr lang="en-US"/>
          </a:p>
        </p:txBody>
      </p:sp>
    </p:spTree>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707AAE-7033-4BEE-8D02-5E61E9CAA251}" type="datetime1">
              <a:rPr lang="en-US" smtClean="0"/>
              <a:pPr/>
              <a:t>12/15/2014</a:t>
            </a:fld>
            <a:endParaRPr lang="en-US"/>
          </a:p>
        </p:txBody>
      </p:sp>
      <p:sp>
        <p:nvSpPr>
          <p:cNvPr id="6" name="Footer Placeholder 5"/>
          <p:cNvSpPr>
            <a:spLocks noGrp="1"/>
          </p:cNvSpPr>
          <p:nvPr>
            <p:ph type="ftr" sz="quarter" idx="11"/>
          </p:nvPr>
        </p:nvSpPr>
        <p:spPr/>
        <p:txBody>
          <a:bodyPr/>
          <a:lstStyle/>
          <a:p>
            <a:r>
              <a:rPr lang="en-US" smtClean="0"/>
              <a:t>ONGC</a:t>
            </a:r>
            <a:endParaRPr lang="en-US"/>
          </a:p>
        </p:txBody>
      </p:sp>
      <p:sp>
        <p:nvSpPr>
          <p:cNvPr id="7" name="Slide Number Placeholder 6"/>
          <p:cNvSpPr>
            <a:spLocks noGrp="1"/>
          </p:cNvSpPr>
          <p:nvPr>
            <p:ph type="sldNum" sz="quarter" idx="12"/>
          </p:nvPr>
        </p:nvSpPr>
        <p:spPr/>
        <p:txBody>
          <a:bodyPr/>
          <a:lstStyle/>
          <a:p>
            <a:fld id="{1AB65D58-C36C-4A07-BEA8-8A7B12EEA75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15F84BA-0561-4F24-9A45-DAF3BCF82641}" type="datetime1">
              <a:rPr lang="en-US" smtClean="0"/>
              <a:pPr/>
              <a:t>12/15/2014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ONGC</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AB65D58-C36C-4A07-BEA8-8A7B12EEA753}" type="slidenum">
              <a:rPr lang="en-US" smtClean="0"/>
              <a:pPr/>
              <a:t>‹#›</a:t>
            </a:fld>
            <a:endParaRPr lang="en-US"/>
          </a:p>
        </p:txBody>
      </p:sp>
    </p:spTree>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38039A2-87D1-4AC2-A488-F57C7F1B240B}" type="datetime1">
              <a:rPr lang="en-US" smtClean="0"/>
              <a:pPr/>
              <a:t>12/15/2014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ONGC</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AB65D58-C36C-4A07-BEA8-8A7B12EEA75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spd="med">
    <p:pull dir="r"/>
  </p:transition>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oracle.com/technology/deploy/availability/pdf/MAA_WP_10gR2_DataGuardNetworkBestPractices.pdf" TargetMode="External"/><Relationship Id="rId2" Type="http://schemas.openxmlformats.org/officeDocument/2006/relationships/hyperlink" Target="http://www.oracle.com/technology/deploy/availability/pdf/maa_wp_11gr1_activedataguard.pdf" TargetMode="External"/><Relationship Id="rId1" Type="http://schemas.openxmlformats.org/officeDocument/2006/relationships/slideLayout" Target="../slideLayouts/slideLayout2.xml"/><Relationship Id="rId6" Type="http://schemas.openxmlformats.org/officeDocument/2006/relationships/hyperlink" Target="http://www.oracle.com/technology/deploy/availability/pdf/maa10gr2multiplestandbybp.pdf" TargetMode="External"/><Relationship Id="rId5" Type="http://schemas.openxmlformats.org/officeDocument/2006/relationships/hyperlink" Target="http://www.oracle.com/technology/deploy/availability/pdf/MAA_WP_10gR2_ClientFailoverBestPractices.pdf" TargetMode="External"/><Relationship Id="rId4" Type="http://schemas.openxmlformats.org/officeDocument/2006/relationships/hyperlink" Target="http://www.oracle.com/technology/deploy/availability/pdf/MAA_WP_10gR2_FastStartFailoverBestPractices.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0"/>
            <a:ext cx="8077200" cy="1673352"/>
          </a:xfrm>
        </p:spPr>
        <p:txBody>
          <a:bodyPr>
            <a:normAutofit/>
          </a:bodyPr>
          <a:lstStyle/>
          <a:p>
            <a:r>
              <a:rPr lang="en-US" sz="3600" dirty="0" smtClean="0"/>
              <a:t>           </a:t>
            </a:r>
            <a:r>
              <a:rPr lang="en-US" sz="4800" dirty="0" smtClean="0"/>
              <a:t>ORACLE  DATA GUARD 11g</a:t>
            </a:r>
            <a:endParaRPr lang="en-US" sz="4800" dirty="0"/>
          </a:p>
        </p:txBody>
      </p:sp>
      <p:sp>
        <p:nvSpPr>
          <p:cNvPr id="3" name="Subtitle 2"/>
          <p:cNvSpPr>
            <a:spLocks noGrp="1"/>
          </p:cNvSpPr>
          <p:nvPr>
            <p:ph type="subTitle" idx="1"/>
          </p:nvPr>
        </p:nvSpPr>
        <p:spPr>
          <a:xfrm>
            <a:off x="685800" y="152400"/>
            <a:ext cx="8077200" cy="1905000"/>
          </a:xfrm>
        </p:spPr>
        <p:txBody>
          <a:bodyPr>
            <a:normAutofit/>
          </a:bodyPr>
          <a:lstStyle/>
          <a:p>
            <a:r>
              <a:rPr lang="en-US" sz="6000" b="1" dirty="0" smtClean="0">
                <a:solidFill>
                  <a:srgbClr val="FF0000"/>
                </a:solidFill>
              </a:rPr>
              <a:t>AUTOMATION OF DATABASE RECOVERY</a:t>
            </a:r>
            <a:endParaRPr lang="en-US" sz="6000" b="1" dirty="0">
              <a:solidFill>
                <a:srgbClr val="FF0000"/>
              </a:solidFill>
            </a:endParaRPr>
          </a:p>
        </p:txBody>
      </p:sp>
      <p:sp>
        <p:nvSpPr>
          <p:cNvPr id="4" name="Slide Number Placeholder 3"/>
          <p:cNvSpPr>
            <a:spLocks noGrp="1"/>
          </p:cNvSpPr>
          <p:nvPr>
            <p:ph type="sldNum" sz="quarter" idx="12"/>
          </p:nvPr>
        </p:nvSpPr>
        <p:spPr/>
        <p:txBody>
          <a:bodyPr/>
          <a:lstStyle/>
          <a:p>
            <a:fld id="{1AB65D58-C36C-4A07-BEA8-8A7B12EEA753}" type="slidenum">
              <a:rPr lang="en-US" smtClean="0"/>
              <a:pPr/>
              <a:t>1</a:t>
            </a:fld>
            <a:endParaRPr lang="en-US"/>
          </a:p>
        </p:txBody>
      </p:sp>
      <p:pic>
        <p:nvPicPr>
          <p:cNvPr id="5" name="Picture 2" descr="D:\19.jpg"/>
          <p:cNvPicPr>
            <a:picLocks noChangeAspect="1" noChangeArrowheads="1"/>
          </p:cNvPicPr>
          <p:nvPr/>
        </p:nvPicPr>
        <p:blipFill>
          <a:blip r:embed="rId3" cstate="print"/>
          <a:srcRect/>
          <a:stretch>
            <a:fillRect/>
          </a:stretch>
        </p:blipFill>
        <p:spPr bwMode="auto">
          <a:xfrm>
            <a:off x="3048000" y="2514600"/>
            <a:ext cx="3124200" cy="2057400"/>
          </a:xfrm>
          <a:prstGeom prst="rect">
            <a:avLst/>
          </a:prstGeom>
          <a:noFill/>
        </p:spPr>
      </p:pic>
    </p:spTree>
  </p:cSld>
  <p:clrMapOvr>
    <a:masterClrMapping/>
  </p:clrMapOvr>
  <p:transition spd="med">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bwMode="blackWhite">
          <a:xfrm>
            <a:off x="762000" y="301626"/>
            <a:ext cx="7467600" cy="688975"/>
          </a:xfrm>
          <a:noFill/>
          <a:ln/>
        </p:spPr>
        <p:txBody>
          <a:bodyPr anchor="t"/>
          <a:lstStyle/>
          <a:p>
            <a:r>
              <a:rPr lang="en-US" sz="3600">
                <a:effectLst>
                  <a:outerShdw blurRad="38100" dist="38100" dir="2700000" algn="tl">
                    <a:srgbClr val="000000"/>
                  </a:outerShdw>
                </a:effectLst>
              </a:rPr>
              <a:t>Maximum Availability Mode</a:t>
            </a:r>
          </a:p>
        </p:txBody>
      </p:sp>
      <p:sp>
        <p:nvSpPr>
          <p:cNvPr id="185347" name="Rectangle 3"/>
          <p:cNvSpPr>
            <a:spLocks noGrp="1" noChangeArrowheads="1"/>
          </p:cNvSpPr>
          <p:nvPr>
            <p:ph type="body" idx="1"/>
          </p:nvPr>
        </p:nvSpPr>
        <p:spPr>
          <a:xfrm>
            <a:off x="685800" y="3352800"/>
            <a:ext cx="8229600" cy="1752600"/>
          </a:xfrm>
          <a:noFill/>
          <a:ln/>
        </p:spPr>
        <p:txBody>
          <a:bodyPr>
            <a:normAutofit lnSpcReduction="10000"/>
          </a:bodyPr>
          <a:lstStyle/>
          <a:p>
            <a:pPr>
              <a:lnSpc>
                <a:spcPct val="90000"/>
              </a:lnSpc>
            </a:pPr>
            <a:r>
              <a:rPr lang="en-US" sz="2000" dirty="0"/>
              <a:t>Zero Data Loss as long as the network stays up!</a:t>
            </a:r>
          </a:p>
          <a:p>
            <a:pPr>
              <a:lnSpc>
                <a:spcPct val="90000"/>
              </a:lnSpc>
            </a:pPr>
            <a:r>
              <a:rPr lang="en-US" sz="2000" dirty="0"/>
              <a:t>Enforces protection of every transaction</a:t>
            </a:r>
          </a:p>
          <a:p>
            <a:pPr>
              <a:lnSpc>
                <a:spcPct val="90000"/>
              </a:lnSpc>
            </a:pPr>
            <a:r>
              <a:rPr lang="en-US" sz="2000" dirty="0"/>
              <a:t>Configuration: LGWR </a:t>
            </a:r>
            <a:r>
              <a:rPr lang="en-US" sz="2000" dirty="0" smtClean="0"/>
              <a:t>SYNC</a:t>
            </a:r>
            <a:endParaRPr lang="en-US" sz="2000" dirty="0"/>
          </a:p>
          <a:p>
            <a:pPr>
              <a:lnSpc>
                <a:spcPct val="90000"/>
              </a:lnSpc>
            </a:pPr>
            <a:r>
              <a:rPr lang="en-US" sz="2000" dirty="0"/>
              <a:t>If last standby is unavailable, processing continues at primary</a:t>
            </a:r>
          </a:p>
          <a:p>
            <a:pPr>
              <a:lnSpc>
                <a:spcPct val="90000"/>
              </a:lnSpc>
            </a:pPr>
            <a:r>
              <a:rPr lang="en-US" sz="2000" dirty="0"/>
              <a:t>When the standby becomes available again, synchronization with the primary is automatic</a:t>
            </a:r>
          </a:p>
        </p:txBody>
      </p:sp>
      <p:sp>
        <p:nvSpPr>
          <p:cNvPr id="185362" name="Rectangle 18"/>
          <p:cNvSpPr>
            <a:spLocks noChangeArrowheads="1"/>
          </p:cNvSpPr>
          <p:nvPr/>
        </p:nvSpPr>
        <p:spPr bwMode="auto">
          <a:xfrm>
            <a:off x="533400" y="5486401"/>
            <a:ext cx="8132885" cy="40075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2075" tIns="46038" rIns="92075" bIns="46038">
            <a:spAutoFit/>
          </a:bodyPr>
          <a:lstStyle/>
          <a:p>
            <a:pPr eaLnBrk="0" hangingPunct="0"/>
            <a:r>
              <a:rPr lang="en-US" sz="2000" b="1">
                <a:solidFill>
                  <a:schemeClr val="bg1"/>
                </a:solidFill>
                <a:latin typeface="Courier New" pitchFamily="49" charset="0"/>
              </a:rPr>
              <a:t>ALTER DATABASE SET STANDBY </a:t>
            </a:r>
            <a:r>
              <a:rPr lang="en-US" sz="2000" b="1">
                <a:solidFill>
                  <a:schemeClr val="hlink"/>
                </a:solidFill>
                <a:latin typeface="Courier New" pitchFamily="49" charset="0"/>
              </a:rPr>
              <a:t>TO MAXIMIZE AVAILABILITY</a:t>
            </a:r>
            <a:r>
              <a:rPr lang="en-US" sz="2000" b="1">
                <a:solidFill>
                  <a:schemeClr val="bg1"/>
                </a:solidFill>
                <a:latin typeface="Courier New" pitchFamily="49" charset="0"/>
              </a:rPr>
              <a:t>;</a:t>
            </a:r>
          </a:p>
        </p:txBody>
      </p:sp>
      <p:sp>
        <p:nvSpPr>
          <p:cNvPr id="185364" name="Rectangle 20"/>
          <p:cNvSpPr>
            <a:spLocks noChangeArrowheads="1"/>
          </p:cNvSpPr>
          <p:nvPr/>
        </p:nvSpPr>
        <p:spPr bwMode="blackWhite">
          <a:xfrm>
            <a:off x="351692" y="1936750"/>
            <a:ext cx="2667000"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Protection Mode</a:t>
            </a:r>
          </a:p>
        </p:txBody>
      </p:sp>
      <p:sp>
        <p:nvSpPr>
          <p:cNvPr id="185365" name="Rectangle 21"/>
          <p:cNvSpPr>
            <a:spLocks noChangeArrowheads="1"/>
          </p:cNvSpPr>
          <p:nvPr/>
        </p:nvSpPr>
        <p:spPr bwMode="blackWhite">
          <a:xfrm>
            <a:off x="3018693" y="1936750"/>
            <a:ext cx="3197469"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Failure Protection</a:t>
            </a:r>
          </a:p>
        </p:txBody>
      </p:sp>
      <p:sp>
        <p:nvSpPr>
          <p:cNvPr id="185366" name="Rectangle 22"/>
          <p:cNvSpPr>
            <a:spLocks noChangeArrowheads="1"/>
          </p:cNvSpPr>
          <p:nvPr/>
        </p:nvSpPr>
        <p:spPr bwMode="blackWhite">
          <a:xfrm>
            <a:off x="6219093" y="1936750"/>
            <a:ext cx="2513135"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Redo Shipping </a:t>
            </a:r>
          </a:p>
        </p:txBody>
      </p:sp>
      <p:sp>
        <p:nvSpPr>
          <p:cNvPr id="185368" name="Rectangle 24"/>
          <p:cNvSpPr>
            <a:spLocks noChangeArrowheads="1"/>
          </p:cNvSpPr>
          <p:nvPr/>
        </p:nvSpPr>
        <p:spPr bwMode="blackWhite">
          <a:xfrm>
            <a:off x="3018692" y="2378075"/>
            <a:ext cx="32004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Protects Against Primary Failure</a:t>
            </a:r>
          </a:p>
        </p:txBody>
      </p:sp>
      <p:sp>
        <p:nvSpPr>
          <p:cNvPr id="185369" name="Rectangle 25"/>
          <p:cNvSpPr>
            <a:spLocks noChangeArrowheads="1"/>
          </p:cNvSpPr>
          <p:nvPr/>
        </p:nvSpPr>
        <p:spPr bwMode="blackWhite">
          <a:xfrm>
            <a:off x="6219093" y="2368550"/>
            <a:ext cx="2513135" cy="7556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35000"/>
              </a:spcBef>
            </a:pPr>
            <a:r>
              <a:rPr lang="en-US" sz="2100" dirty="0">
                <a:effectLst>
                  <a:outerShdw blurRad="38100" dist="38100" dir="2700000" algn="tl">
                    <a:srgbClr val="000000"/>
                  </a:outerShdw>
                </a:effectLst>
              </a:rPr>
              <a:t>LGWR using SYNC</a:t>
            </a:r>
          </a:p>
          <a:p>
            <a:pPr algn="ctr" eaLnBrk="0" hangingPunct="0">
              <a:spcBef>
                <a:spcPct val="35000"/>
              </a:spcBef>
            </a:pPr>
            <a:endParaRPr lang="en-US" sz="1600" dirty="0">
              <a:effectLst>
                <a:outerShdw blurRad="38100" dist="38100" dir="2700000" algn="tl">
                  <a:srgbClr val="000000"/>
                </a:outerShdw>
              </a:effectLst>
            </a:endParaRPr>
          </a:p>
        </p:txBody>
      </p:sp>
      <p:sp>
        <p:nvSpPr>
          <p:cNvPr id="185370" name="Rectangle 26"/>
          <p:cNvSpPr>
            <a:spLocks noChangeArrowheads="1"/>
          </p:cNvSpPr>
          <p:nvPr/>
        </p:nvSpPr>
        <p:spPr bwMode="blackWhite">
          <a:xfrm>
            <a:off x="337038" y="2378075"/>
            <a:ext cx="26670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r>
              <a:rPr lang="en-US" sz="2100">
                <a:effectLst>
                  <a:outerShdw blurRad="38100" dist="38100" dir="2700000" algn="tl">
                    <a:srgbClr val="000000"/>
                  </a:outerShdw>
                </a:effectLst>
              </a:rPr>
              <a:t>Maximum  Availability</a:t>
            </a:r>
          </a:p>
          <a:p>
            <a:pPr algn="ctr" eaLnBrk="0" hangingPunct="0"/>
            <a:r>
              <a:rPr lang="en-US" sz="2100">
                <a:effectLst>
                  <a:outerShdw blurRad="38100" dist="38100" dir="2700000" algn="tl">
                    <a:srgbClr val="000000"/>
                  </a:outerShdw>
                </a:effectLst>
              </a:rPr>
              <a:t>Zero Data Loss</a:t>
            </a:r>
          </a:p>
        </p:txBody>
      </p:sp>
      <p:sp>
        <p:nvSpPr>
          <p:cNvPr id="11" name="Slide Number Placeholder 10"/>
          <p:cNvSpPr>
            <a:spLocks noGrp="1"/>
          </p:cNvSpPr>
          <p:nvPr>
            <p:ph type="sldNum" sz="quarter" idx="12"/>
          </p:nvPr>
        </p:nvSpPr>
        <p:spPr/>
        <p:txBody>
          <a:bodyPr/>
          <a:lstStyle/>
          <a:p>
            <a:fld id="{1AB65D58-C36C-4A07-BEA8-8A7B12EEA753}" type="slidenum">
              <a:rPr lang="en-US" smtClean="0"/>
              <a:pPr/>
              <a:t>10</a:t>
            </a:fld>
            <a:endParaRPr lang="en-US"/>
          </a:p>
        </p:txBody>
      </p:sp>
    </p:spTree>
  </p:cSld>
  <p:clrMapOvr>
    <a:masterClrMapping/>
  </p:clrMapOvr>
  <p:transition spd="med">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bwMode="blackWhite">
          <a:xfrm>
            <a:off x="762000" y="301626"/>
            <a:ext cx="7467600" cy="765175"/>
          </a:xfrm>
          <a:noFill/>
          <a:ln/>
        </p:spPr>
        <p:txBody>
          <a:bodyPr anchor="t"/>
          <a:lstStyle/>
          <a:p>
            <a:r>
              <a:rPr lang="en-US" sz="3600">
                <a:effectLst>
                  <a:outerShdw blurRad="38100" dist="38100" dir="2700000" algn="tl">
                    <a:srgbClr val="000000"/>
                  </a:outerShdw>
                </a:effectLst>
              </a:rPr>
              <a:t>Maximum Performance Mode</a:t>
            </a:r>
          </a:p>
        </p:txBody>
      </p:sp>
      <p:sp>
        <p:nvSpPr>
          <p:cNvPr id="187395" name="Rectangle 3"/>
          <p:cNvSpPr>
            <a:spLocks noGrp="1" noChangeArrowheads="1"/>
          </p:cNvSpPr>
          <p:nvPr>
            <p:ph type="body" idx="1"/>
          </p:nvPr>
        </p:nvSpPr>
        <p:spPr>
          <a:xfrm>
            <a:off x="685800" y="3352800"/>
            <a:ext cx="7924800" cy="1752600"/>
          </a:xfrm>
          <a:noFill/>
          <a:ln/>
        </p:spPr>
        <p:txBody>
          <a:bodyPr/>
          <a:lstStyle/>
          <a:p>
            <a:pPr>
              <a:lnSpc>
                <a:spcPct val="90000"/>
              </a:lnSpc>
            </a:pPr>
            <a:r>
              <a:rPr lang="en-US" sz="2000" dirty="0"/>
              <a:t>Highest level of performance</a:t>
            </a:r>
          </a:p>
          <a:p>
            <a:pPr>
              <a:lnSpc>
                <a:spcPct val="90000"/>
              </a:lnSpc>
            </a:pPr>
            <a:r>
              <a:rPr lang="en-US" sz="2000" dirty="0"/>
              <a:t>Configuration: LGWR ASYNC, or ARCH</a:t>
            </a:r>
          </a:p>
          <a:p>
            <a:pPr>
              <a:lnSpc>
                <a:spcPct val="90000"/>
              </a:lnSpc>
            </a:pPr>
            <a:r>
              <a:rPr lang="en-US" sz="2000" dirty="0"/>
              <a:t>Protects from failure of any single component</a:t>
            </a:r>
          </a:p>
          <a:p>
            <a:pPr>
              <a:lnSpc>
                <a:spcPct val="90000"/>
              </a:lnSpc>
            </a:pPr>
            <a:r>
              <a:rPr lang="en-US" sz="2000" dirty="0"/>
              <a:t>Least impact on production system</a:t>
            </a:r>
          </a:p>
          <a:p>
            <a:pPr>
              <a:lnSpc>
                <a:spcPct val="90000"/>
              </a:lnSpc>
            </a:pPr>
            <a:r>
              <a:rPr lang="en-US" sz="2000" dirty="0"/>
              <a:t>Useful for applications that can tolerate some data loss</a:t>
            </a:r>
          </a:p>
        </p:txBody>
      </p:sp>
      <p:sp>
        <p:nvSpPr>
          <p:cNvPr id="187410" name="Rectangle 18"/>
          <p:cNvSpPr>
            <a:spLocks noChangeArrowheads="1"/>
          </p:cNvSpPr>
          <p:nvPr/>
        </p:nvSpPr>
        <p:spPr bwMode="auto">
          <a:xfrm>
            <a:off x="533400" y="5486401"/>
            <a:ext cx="8132885" cy="40075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2075" tIns="46038" rIns="92075" bIns="46038">
            <a:spAutoFit/>
          </a:bodyPr>
          <a:lstStyle/>
          <a:p>
            <a:pPr eaLnBrk="0" hangingPunct="0"/>
            <a:r>
              <a:rPr lang="en-US" sz="2000" b="1" dirty="0">
                <a:solidFill>
                  <a:schemeClr val="bg1"/>
                </a:solidFill>
                <a:latin typeface="Courier New" pitchFamily="49" charset="0"/>
              </a:rPr>
              <a:t>ALTER DATABASE SET STANDBY </a:t>
            </a:r>
            <a:r>
              <a:rPr lang="en-US" sz="2000" b="1" dirty="0">
                <a:solidFill>
                  <a:schemeClr val="hlink"/>
                </a:solidFill>
                <a:latin typeface="Courier New" pitchFamily="49" charset="0"/>
              </a:rPr>
              <a:t>TO MAXIMIZE PERFORMANCE</a:t>
            </a:r>
            <a:r>
              <a:rPr lang="en-US" sz="2000" b="1" dirty="0">
                <a:solidFill>
                  <a:schemeClr val="bg1"/>
                </a:solidFill>
                <a:latin typeface="Courier New" pitchFamily="49" charset="0"/>
              </a:rPr>
              <a:t>;</a:t>
            </a:r>
          </a:p>
        </p:txBody>
      </p:sp>
      <p:sp>
        <p:nvSpPr>
          <p:cNvPr id="187412" name="Rectangle 20"/>
          <p:cNvSpPr>
            <a:spLocks noChangeArrowheads="1"/>
          </p:cNvSpPr>
          <p:nvPr/>
        </p:nvSpPr>
        <p:spPr bwMode="blackWhite">
          <a:xfrm>
            <a:off x="351692" y="1936750"/>
            <a:ext cx="2667000"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Protection Mode</a:t>
            </a:r>
          </a:p>
        </p:txBody>
      </p:sp>
      <p:sp>
        <p:nvSpPr>
          <p:cNvPr id="187413" name="Rectangle 21"/>
          <p:cNvSpPr>
            <a:spLocks noChangeArrowheads="1"/>
          </p:cNvSpPr>
          <p:nvPr/>
        </p:nvSpPr>
        <p:spPr bwMode="blackWhite">
          <a:xfrm>
            <a:off x="3018693" y="1936750"/>
            <a:ext cx="3197469"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Failure Protection</a:t>
            </a:r>
          </a:p>
        </p:txBody>
      </p:sp>
      <p:sp>
        <p:nvSpPr>
          <p:cNvPr id="187414" name="Rectangle 22"/>
          <p:cNvSpPr>
            <a:spLocks noChangeArrowheads="1"/>
          </p:cNvSpPr>
          <p:nvPr/>
        </p:nvSpPr>
        <p:spPr bwMode="blackWhite">
          <a:xfrm>
            <a:off x="6219093" y="1936750"/>
            <a:ext cx="2513135"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Redo Shipping </a:t>
            </a:r>
          </a:p>
        </p:txBody>
      </p:sp>
      <p:sp>
        <p:nvSpPr>
          <p:cNvPr id="187415" name="Rectangle 23"/>
          <p:cNvSpPr>
            <a:spLocks noChangeArrowheads="1"/>
          </p:cNvSpPr>
          <p:nvPr/>
        </p:nvSpPr>
        <p:spPr bwMode="blackWhite">
          <a:xfrm>
            <a:off x="351692" y="2378075"/>
            <a:ext cx="26670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35000"/>
              </a:spcBef>
            </a:pPr>
            <a:r>
              <a:rPr lang="en-US" sz="2100">
                <a:effectLst>
                  <a:outerShdw blurRad="38100" dist="38100" dir="2700000" algn="tl">
                    <a:srgbClr val="000000"/>
                  </a:outerShdw>
                </a:effectLst>
              </a:rPr>
              <a:t>Maximum Performance</a:t>
            </a:r>
            <a:endParaRPr lang="en-US" sz="1600">
              <a:effectLst>
                <a:outerShdw blurRad="38100" dist="38100" dir="2700000" algn="tl">
                  <a:srgbClr val="000000"/>
                </a:outerShdw>
              </a:effectLst>
            </a:endParaRPr>
          </a:p>
        </p:txBody>
      </p:sp>
      <p:sp>
        <p:nvSpPr>
          <p:cNvPr id="187416" name="Rectangle 24"/>
          <p:cNvSpPr>
            <a:spLocks noChangeArrowheads="1"/>
          </p:cNvSpPr>
          <p:nvPr/>
        </p:nvSpPr>
        <p:spPr bwMode="blackWhite">
          <a:xfrm>
            <a:off x="3018692" y="2378075"/>
            <a:ext cx="32004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dirty="0">
                <a:effectLst>
                  <a:outerShdw blurRad="38100" dist="38100" dir="2700000" algn="tl">
                    <a:srgbClr val="000000"/>
                  </a:outerShdw>
                </a:effectLst>
              </a:rPr>
              <a:t>Best Effort Against Primary Failure</a:t>
            </a:r>
          </a:p>
        </p:txBody>
      </p:sp>
      <p:sp>
        <p:nvSpPr>
          <p:cNvPr id="187417" name="Rectangle 25"/>
          <p:cNvSpPr>
            <a:spLocks noChangeArrowheads="1"/>
          </p:cNvSpPr>
          <p:nvPr/>
        </p:nvSpPr>
        <p:spPr bwMode="blackWhite">
          <a:xfrm>
            <a:off x="6219093" y="2378075"/>
            <a:ext cx="2513135"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ARCH or LGWR using ASYNC</a:t>
            </a:r>
          </a:p>
        </p:txBody>
      </p:sp>
      <p:sp>
        <p:nvSpPr>
          <p:cNvPr id="11" name="Slide Number Placeholder 10"/>
          <p:cNvSpPr>
            <a:spLocks noGrp="1"/>
          </p:cNvSpPr>
          <p:nvPr>
            <p:ph type="sldNum" sz="quarter" idx="12"/>
          </p:nvPr>
        </p:nvSpPr>
        <p:spPr/>
        <p:txBody>
          <a:bodyPr/>
          <a:lstStyle/>
          <a:p>
            <a:fld id="{1AB65D58-C36C-4A07-BEA8-8A7B12EEA753}" type="slidenum">
              <a:rPr lang="en-US" smtClean="0"/>
              <a:pPr/>
              <a:t>11</a:t>
            </a:fld>
            <a:endParaRPr lang="en-US"/>
          </a:p>
        </p:txBody>
      </p:sp>
    </p:spTree>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GUARD PYRAMID</a:t>
            </a:r>
            <a:endParaRPr lang="en-US" dirty="0"/>
          </a:p>
        </p:txBody>
      </p:sp>
      <p:sp>
        <p:nvSpPr>
          <p:cNvPr id="3" name="Content Placeholder 2"/>
          <p:cNvSpPr>
            <a:spLocks noGrp="1"/>
          </p:cNvSpPr>
          <p:nvPr>
            <p:ph idx="1"/>
          </p:nvPr>
        </p:nvSpPr>
        <p:spPr/>
        <p:txBody>
          <a:bodyPr/>
          <a:lstStyle/>
          <a:p>
            <a:endParaRPr lang="en-US" dirty="0"/>
          </a:p>
        </p:txBody>
      </p:sp>
      <p:sp>
        <p:nvSpPr>
          <p:cNvPr id="7" name="Isosceles Triangle 6"/>
          <p:cNvSpPr/>
          <p:nvPr/>
        </p:nvSpPr>
        <p:spPr>
          <a:xfrm>
            <a:off x="457200" y="1905000"/>
            <a:ext cx="7543800" cy="4419600"/>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8" name="Picture 2076" descr="administration.gif                                             00013900Mac HD                         B90A631B:"/>
          <p:cNvPicPr>
            <a:picLocks noChangeAspect="1" noChangeArrowheads="1"/>
          </p:cNvPicPr>
          <p:nvPr/>
        </p:nvPicPr>
        <p:blipFill>
          <a:blip r:embed="rId2" cstate="print"/>
          <a:srcRect/>
          <a:stretch>
            <a:fillRect/>
          </a:stretch>
        </p:blipFill>
        <p:spPr bwMode="auto">
          <a:xfrm>
            <a:off x="3886200" y="2209800"/>
            <a:ext cx="742950" cy="555625"/>
          </a:xfrm>
          <a:prstGeom prst="rect">
            <a:avLst/>
          </a:prstGeom>
          <a:noFill/>
        </p:spPr>
      </p:pic>
      <p:sp>
        <p:nvSpPr>
          <p:cNvPr id="9" name="Minus 8"/>
          <p:cNvSpPr/>
          <p:nvPr/>
        </p:nvSpPr>
        <p:spPr>
          <a:xfrm>
            <a:off x="3276600" y="2667000"/>
            <a:ext cx="2057400" cy="457200"/>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10" name="Picture 2075" descr="implementaion.gif                                              00013900Mac HD                         B90A631B:"/>
          <p:cNvPicPr>
            <a:picLocks noChangeAspect="1" noChangeArrowheads="1"/>
          </p:cNvPicPr>
          <p:nvPr/>
        </p:nvPicPr>
        <p:blipFill>
          <a:blip r:embed="rId3" cstate="print"/>
          <a:srcRect/>
          <a:stretch>
            <a:fillRect/>
          </a:stretch>
        </p:blipFill>
        <p:spPr bwMode="auto">
          <a:xfrm>
            <a:off x="3584575" y="3048000"/>
            <a:ext cx="1292225" cy="636587"/>
          </a:xfrm>
          <a:prstGeom prst="rect">
            <a:avLst/>
          </a:prstGeom>
          <a:noFill/>
        </p:spPr>
      </p:pic>
      <p:sp>
        <p:nvSpPr>
          <p:cNvPr id="11" name="Minus 10"/>
          <p:cNvSpPr/>
          <p:nvPr/>
        </p:nvSpPr>
        <p:spPr>
          <a:xfrm>
            <a:off x="2057400" y="3657600"/>
            <a:ext cx="4419600" cy="381000"/>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 name="Down Arrow 11"/>
          <p:cNvSpPr/>
          <p:nvPr/>
        </p:nvSpPr>
        <p:spPr>
          <a:xfrm>
            <a:off x="4038600" y="2667000"/>
            <a:ext cx="228600" cy="3810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 name="Down Arrow 12"/>
          <p:cNvSpPr/>
          <p:nvPr/>
        </p:nvSpPr>
        <p:spPr>
          <a:xfrm>
            <a:off x="4114800" y="3581400"/>
            <a:ext cx="228600" cy="7620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6" name="Straight Connector 15"/>
          <p:cNvCxnSpPr/>
          <p:nvPr/>
        </p:nvCxnSpPr>
        <p:spPr>
          <a:xfrm flipV="1">
            <a:off x="2819400" y="4343400"/>
            <a:ext cx="3581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4419600"/>
            <a:ext cx="434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57400" y="4495800"/>
            <a:ext cx="434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38400" y="4572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62400" y="4495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486400" y="44958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Flowchart: Magnetic Disk 30"/>
          <p:cNvSpPr/>
          <p:nvPr/>
        </p:nvSpPr>
        <p:spPr>
          <a:xfrm>
            <a:off x="2133600" y="4800600"/>
            <a:ext cx="609600"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3657600" y="4800600"/>
            <a:ext cx="609600"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5181600" y="4800600"/>
            <a:ext cx="685800" cy="304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2057400" y="5105400"/>
            <a:ext cx="228600" cy="6096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 name="Down Arrow 34"/>
          <p:cNvSpPr/>
          <p:nvPr/>
        </p:nvSpPr>
        <p:spPr>
          <a:xfrm>
            <a:off x="2514600" y="5105400"/>
            <a:ext cx="228600" cy="6096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Down Arrow 35"/>
          <p:cNvSpPr/>
          <p:nvPr/>
        </p:nvSpPr>
        <p:spPr>
          <a:xfrm>
            <a:off x="3581400" y="5105400"/>
            <a:ext cx="228600" cy="6096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Down Arrow 36"/>
          <p:cNvSpPr/>
          <p:nvPr/>
        </p:nvSpPr>
        <p:spPr>
          <a:xfrm>
            <a:off x="4191000" y="5105400"/>
            <a:ext cx="228600" cy="6096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Down Arrow 37"/>
          <p:cNvSpPr/>
          <p:nvPr/>
        </p:nvSpPr>
        <p:spPr>
          <a:xfrm>
            <a:off x="5181600" y="5105400"/>
            <a:ext cx="152400" cy="6096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9" name="Down Arrow 38"/>
          <p:cNvSpPr/>
          <p:nvPr/>
        </p:nvSpPr>
        <p:spPr>
          <a:xfrm>
            <a:off x="5715000" y="5105400"/>
            <a:ext cx="228600" cy="6096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0" name="Flowchart: Magnetic Disk 39"/>
          <p:cNvSpPr/>
          <p:nvPr/>
        </p:nvSpPr>
        <p:spPr>
          <a:xfrm>
            <a:off x="1752600" y="5715000"/>
            <a:ext cx="609600" cy="5334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1" name="Flowchart: Magnetic Disk 40"/>
          <p:cNvSpPr/>
          <p:nvPr/>
        </p:nvSpPr>
        <p:spPr>
          <a:xfrm>
            <a:off x="2438400" y="5715000"/>
            <a:ext cx="685800" cy="5334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2" name="Flowchart: Magnetic Disk 41"/>
          <p:cNvSpPr/>
          <p:nvPr/>
        </p:nvSpPr>
        <p:spPr>
          <a:xfrm>
            <a:off x="3429000" y="5715000"/>
            <a:ext cx="609600" cy="5334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3" name="Flowchart: Magnetic Disk 42"/>
          <p:cNvSpPr/>
          <p:nvPr/>
        </p:nvSpPr>
        <p:spPr>
          <a:xfrm>
            <a:off x="4114800" y="5715000"/>
            <a:ext cx="685800" cy="5334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4" name="Flowchart: Magnetic Disk 43"/>
          <p:cNvSpPr/>
          <p:nvPr/>
        </p:nvSpPr>
        <p:spPr>
          <a:xfrm>
            <a:off x="5029200" y="5715000"/>
            <a:ext cx="533400" cy="5334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5" name="Flowchart: Magnetic Disk 44"/>
          <p:cNvSpPr/>
          <p:nvPr/>
        </p:nvSpPr>
        <p:spPr>
          <a:xfrm>
            <a:off x="5638800" y="5715000"/>
            <a:ext cx="609600" cy="5334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6" name="Rectangle 45"/>
          <p:cNvSpPr/>
          <p:nvPr/>
        </p:nvSpPr>
        <p:spPr>
          <a:xfrm rot="18618856">
            <a:off x="-222865" y="3310895"/>
            <a:ext cx="4949128" cy="923330"/>
          </a:xfrm>
          <a:prstGeom prst="rect">
            <a:avLst/>
          </a:prstGeom>
          <a:noFill/>
        </p:spPr>
        <p:txBody>
          <a:bodyPr wrap="square" lIns="91440" tIns="45720" rIns="91440" bIns="45720">
            <a:spAutoFit/>
          </a:bodyPr>
          <a:lstStyle/>
          <a:p>
            <a:pPr algn="ctr"/>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Data Guard</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47" name="Minus 46"/>
          <p:cNvSpPr/>
          <p:nvPr/>
        </p:nvSpPr>
        <p:spPr>
          <a:xfrm>
            <a:off x="381000" y="5105400"/>
            <a:ext cx="7620000" cy="381000"/>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1" name="Rectangle 50"/>
          <p:cNvSpPr/>
          <p:nvPr/>
        </p:nvSpPr>
        <p:spPr>
          <a:xfrm>
            <a:off x="4572000" y="2057400"/>
            <a:ext cx="3505200" cy="400110"/>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000" b="1" i="1" dirty="0" smtClean="0">
                <a:solidFill>
                  <a:srgbClr val="FFFF00"/>
                </a:solidFill>
              </a:rPr>
              <a:t>EM Data Guard Manager</a:t>
            </a:r>
            <a:r>
              <a:rPr lang="en-US" b="1" dirty="0" smtClean="0">
                <a:solidFill>
                  <a:srgbClr val="FFFF00"/>
                </a:solidFill>
              </a:rPr>
              <a:t> </a:t>
            </a:r>
          </a:p>
        </p:txBody>
      </p:sp>
      <p:sp>
        <p:nvSpPr>
          <p:cNvPr id="52" name="Rectangle 51"/>
          <p:cNvSpPr/>
          <p:nvPr/>
        </p:nvSpPr>
        <p:spPr>
          <a:xfrm>
            <a:off x="5971562" y="2967335"/>
            <a:ext cx="1724638" cy="400110"/>
          </a:xfrm>
          <a:prstGeom prst="rect">
            <a:avLst/>
          </a:prstGeom>
          <a:noFill/>
        </p:spPr>
        <p:txBody>
          <a:bodyPr wrap="none" lIns="91440" tIns="45720" rIns="91440" bIns="45720">
            <a:spAutoFit/>
          </a:bodyPr>
          <a:lstStyle/>
          <a:p>
            <a:pPr algn="ctr"/>
            <a:r>
              <a:rPr lang="en-US" sz="2000" b="1" dirty="0" smtClean="0">
                <a:solidFill>
                  <a:srgbClr val="FFFF00"/>
                </a:solidFill>
              </a:rPr>
              <a:t>Broker and CLI</a:t>
            </a:r>
            <a:endParaRPr lang="en-US" sz="2000" b="1" cap="none" spc="0"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ndParaRPr>
          </a:p>
        </p:txBody>
      </p:sp>
      <p:sp>
        <p:nvSpPr>
          <p:cNvPr id="53" name="Rectangle 52"/>
          <p:cNvSpPr/>
          <p:nvPr/>
        </p:nvSpPr>
        <p:spPr>
          <a:xfrm rot="2810198">
            <a:off x="6083535" y="3890495"/>
            <a:ext cx="2046446" cy="1015663"/>
          </a:xfrm>
          <a:prstGeom prst="rect">
            <a:avLst/>
          </a:prstGeom>
          <a:noFill/>
        </p:spPr>
        <p:txBody>
          <a:bodyPr wrap="square" lIns="91440" tIns="45720" rIns="91440" bIns="45720">
            <a:spAutoFit/>
          </a:bodyPr>
          <a:lstStyle/>
          <a:p>
            <a:pPr algn="ctr"/>
            <a:r>
              <a:rPr lang="en-US" sz="2000" b="1" dirty="0" smtClean="0">
                <a:solidFill>
                  <a:srgbClr val="FFFF00"/>
                </a:solidFill>
              </a:rPr>
              <a:t>Production /</a:t>
            </a:r>
          </a:p>
          <a:p>
            <a:pPr algn="ctr"/>
            <a:r>
              <a:rPr lang="en-US" sz="2000" b="1" dirty="0" smtClean="0">
                <a:solidFill>
                  <a:srgbClr val="FFFF00"/>
                </a:solidFill>
              </a:rPr>
              <a:t> Primary Databases</a:t>
            </a:r>
          </a:p>
        </p:txBody>
      </p:sp>
      <p:sp>
        <p:nvSpPr>
          <p:cNvPr id="56" name="Rectangle 55"/>
          <p:cNvSpPr/>
          <p:nvPr/>
        </p:nvSpPr>
        <p:spPr>
          <a:xfrm>
            <a:off x="6248400" y="5464314"/>
            <a:ext cx="2878544" cy="707886"/>
          </a:xfrm>
          <a:prstGeom prst="rect">
            <a:avLst/>
          </a:prstGeom>
          <a:noFill/>
        </p:spPr>
        <p:txBody>
          <a:bodyPr wrap="square" lIns="91440" tIns="45720" rIns="91440" bIns="45720">
            <a:spAutoFit/>
          </a:bodyPr>
          <a:lstStyle/>
          <a:p>
            <a:pPr algn="ctr"/>
            <a:r>
              <a:rPr lang="en-US" sz="2000" b="1" dirty="0" smtClean="0">
                <a:solidFill>
                  <a:srgbClr val="FFFF00"/>
                </a:solidFill>
              </a:rPr>
              <a:t>Physical and Logical Standby Databases</a:t>
            </a:r>
          </a:p>
        </p:txBody>
      </p:sp>
      <p:sp>
        <p:nvSpPr>
          <p:cNvPr id="48" name="Slide Number Placeholder 47"/>
          <p:cNvSpPr>
            <a:spLocks noGrp="1"/>
          </p:cNvSpPr>
          <p:nvPr>
            <p:ph type="sldNum" sz="quarter" idx="12"/>
          </p:nvPr>
        </p:nvSpPr>
        <p:spPr/>
        <p:txBody>
          <a:bodyPr/>
          <a:lstStyle/>
          <a:p>
            <a:fld id="{1AB65D58-C36C-4A07-BEA8-8A7B12EEA753}" type="slidenum">
              <a:rPr lang="en-US" smtClean="0"/>
              <a:pPr/>
              <a:t>12</a:t>
            </a:fld>
            <a:endParaRPr lang="en-US"/>
          </a:p>
        </p:txBody>
      </p:sp>
    </p:spTree>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pPr eaLnBrk="1" hangingPunct="1"/>
            <a:r>
              <a:rPr lang="en-US" dirty="0" smtClean="0"/>
              <a:t>Oracle  Enterprise  Manager</a:t>
            </a:r>
            <a:br>
              <a:rPr lang="en-US" dirty="0" smtClean="0"/>
            </a:br>
            <a:endParaRPr lang="en-US" sz="1600" dirty="0" smtClean="0">
              <a:solidFill>
                <a:schemeClr val="tx2"/>
              </a:solidFill>
            </a:endParaRPr>
          </a:p>
        </p:txBody>
      </p:sp>
      <p:pic>
        <p:nvPicPr>
          <p:cNvPr id="37892" name="Picture 6" descr="C:\Documents and Settings\jmeeks\My Documents\My Pictures\HomePage01.jpg"/>
          <p:cNvPicPr>
            <a:picLocks noChangeAspect="1" noChangeArrowheads="1"/>
          </p:cNvPicPr>
          <p:nvPr/>
        </p:nvPicPr>
        <p:blipFill>
          <a:blip r:embed="rId2" cstate="print"/>
          <a:srcRect/>
          <a:stretch>
            <a:fillRect/>
          </a:stretch>
        </p:blipFill>
        <p:spPr bwMode="auto">
          <a:xfrm>
            <a:off x="304800" y="1600200"/>
            <a:ext cx="8610600" cy="4952999"/>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152400"/>
            <a:ext cx="8229600" cy="1143000"/>
          </a:xfrm>
        </p:spPr>
        <p:txBody>
          <a:bodyPr>
            <a:normAutofit/>
          </a:bodyPr>
          <a:lstStyle/>
          <a:p>
            <a:pPr eaLnBrk="1" hangingPunct="1"/>
            <a:r>
              <a:rPr lang="en-US" dirty="0" smtClean="0"/>
              <a:t>Redundancy with Isolation</a:t>
            </a:r>
            <a:br>
              <a:rPr lang="en-US" dirty="0" smtClean="0"/>
            </a:br>
            <a:endParaRPr lang="en-US" sz="2000" dirty="0" smtClean="0">
              <a:solidFill>
                <a:schemeClr val="tx2"/>
              </a:solidFill>
            </a:endParaRPr>
          </a:p>
        </p:txBody>
      </p:sp>
      <p:grpSp>
        <p:nvGrpSpPr>
          <p:cNvPr id="2" name="Group 3"/>
          <p:cNvGrpSpPr>
            <a:grpSpLocks/>
          </p:cNvGrpSpPr>
          <p:nvPr/>
        </p:nvGrpSpPr>
        <p:grpSpPr bwMode="auto">
          <a:xfrm>
            <a:off x="3124200" y="4038600"/>
            <a:ext cx="2867025" cy="947738"/>
            <a:chOff x="1898" y="2448"/>
            <a:chExt cx="1806" cy="597"/>
          </a:xfrm>
        </p:grpSpPr>
        <p:sp>
          <p:nvSpPr>
            <p:cNvPr id="28715" name="Oval 4"/>
            <p:cNvSpPr>
              <a:spLocks noChangeArrowheads="1"/>
            </p:cNvSpPr>
            <p:nvPr/>
          </p:nvSpPr>
          <p:spPr bwMode="auto">
            <a:xfrm>
              <a:off x="2219" y="2779"/>
              <a:ext cx="266" cy="266"/>
            </a:xfrm>
            <a:prstGeom prst="ellipse">
              <a:avLst/>
            </a:prstGeom>
            <a:solidFill>
              <a:schemeClr val="accent1"/>
            </a:solidFill>
            <a:ln w="9525">
              <a:noFill/>
              <a:round/>
              <a:headEnd/>
              <a:tailEnd/>
            </a:ln>
          </p:spPr>
          <p:txBody>
            <a:bodyPr lIns="92075" tIns="46038" rIns="92075" bIns="46038" anchor="ctr">
              <a:spAutoFit/>
            </a:bodyPr>
            <a:lstStyle/>
            <a:p>
              <a:pPr algn="ctr" eaLnBrk="0" hangingPunct="0">
                <a:lnSpc>
                  <a:spcPct val="95000"/>
                </a:lnSpc>
                <a:spcBef>
                  <a:spcPct val="50000"/>
                </a:spcBef>
              </a:pPr>
              <a:endParaRPr lang="en-US" sz="1600">
                <a:solidFill>
                  <a:schemeClr val="accent1"/>
                </a:solidFill>
              </a:endParaRPr>
            </a:p>
          </p:txBody>
        </p:sp>
        <p:sp>
          <p:nvSpPr>
            <p:cNvPr id="28716" name="Text Box 5"/>
            <p:cNvSpPr txBox="1">
              <a:spLocks noChangeArrowheads="1"/>
            </p:cNvSpPr>
            <p:nvPr/>
          </p:nvSpPr>
          <p:spPr bwMode="auto">
            <a:xfrm>
              <a:off x="2251" y="2816"/>
              <a:ext cx="163" cy="204"/>
            </a:xfrm>
            <a:prstGeom prst="rect">
              <a:avLst/>
            </a:prstGeom>
            <a:noFill/>
            <a:ln w="9525">
              <a:noFill/>
              <a:miter lim="800000"/>
              <a:headEnd/>
              <a:tailEnd/>
            </a:ln>
          </p:spPr>
          <p:txBody>
            <a:bodyPr lIns="92075" tIns="46038" rIns="92075" bIns="46038">
              <a:spAutoFit/>
            </a:bodyPr>
            <a:lstStyle/>
            <a:p>
              <a:pPr algn="ctr" eaLnBrk="0" hangingPunct="0">
                <a:lnSpc>
                  <a:spcPct val="95000"/>
                </a:lnSpc>
                <a:spcBef>
                  <a:spcPct val="50000"/>
                </a:spcBef>
              </a:pPr>
              <a:r>
                <a:rPr lang="en-US" sz="1600" dirty="0" smtClean="0">
                  <a:solidFill>
                    <a:schemeClr val="bg1"/>
                  </a:solidFill>
                </a:rPr>
                <a:t>4</a:t>
              </a:r>
              <a:endParaRPr lang="en-US" sz="1600" dirty="0">
                <a:solidFill>
                  <a:schemeClr val="bg1"/>
                </a:solidFill>
              </a:endParaRPr>
            </a:p>
          </p:txBody>
        </p:sp>
        <p:sp>
          <p:nvSpPr>
            <p:cNvPr id="28717" name="Text Box 6"/>
            <p:cNvSpPr txBox="1">
              <a:spLocks noChangeArrowheads="1"/>
            </p:cNvSpPr>
            <p:nvPr/>
          </p:nvSpPr>
          <p:spPr bwMode="auto">
            <a:xfrm>
              <a:off x="1898" y="2448"/>
              <a:ext cx="1806" cy="224"/>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lIns="92075" tIns="46038" rIns="92075" bIns="46038">
              <a:spAutoFit/>
            </a:bodyPr>
            <a:lstStyle/>
            <a:p>
              <a:pPr algn="ctr" eaLnBrk="0" hangingPunct="0">
                <a:lnSpc>
                  <a:spcPct val="95000"/>
                </a:lnSpc>
                <a:spcBef>
                  <a:spcPct val="50000"/>
                </a:spcBef>
              </a:pPr>
              <a:r>
                <a:rPr lang="en-US" dirty="0"/>
                <a:t>Automatic outage resolution</a:t>
              </a:r>
            </a:p>
          </p:txBody>
        </p:sp>
        <p:sp>
          <p:nvSpPr>
            <p:cNvPr id="28718" name="Line 7"/>
            <p:cNvSpPr>
              <a:spLocks noChangeShapeType="1"/>
            </p:cNvSpPr>
            <p:nvPr/>
          </p:nvSpPr>
          <p:spPr bwMode="auto">
            <a:xfrm>
              <a:off x="2064" y="2748"/>
              <a:ext cx="1456" cy="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lIns="92075" tIns="46038" rIns="92075" bIns="46038">
              <a:spAutoFit/>
            </a:bodyPr>
            <a:lstStyle/>
            <a:p>
              <a:endParaRPr lang="en-US"/>
            </a:p>
          </p:txBody>
        </p:sp>
      </p:grpSp>
      <p:sp>
        <p:nvSpPr>
          <p:cNvPr id="28677" name="AutoShape 9"/>
          <p:cNvSpPr>
            <a:spLocks noChangeArrowheads="1"/>
          </p:cNvSpPr>
          <p:nvPr/>
        </p:nvSpPr>
        <p:spPr bwMode="auto">
          <a:xfrm>
            <a:off x="215900" y="4457700"/>
            <a:ext cx="1968500" cy="2171700"/>
          </a:xfrm>
          <a:prstGeom prst="can">
            <a:avLst>
              <a:gd name="adj" fmla="val 27581"/>
            </a:avLst>
          </a:prstGeom>
          <a:solidFill>
            <a:srgbClr val="99CCFF"/>
          </a:solidFill>
          <a:ln w="9525">
            <a:solidFill>
              <a:schemeClr val="bg1"/>
            </a:solidFill>
            <a:round/>
            <a:headEnd/>
            <a:tailEnd/>
          </a:ln>
        </p:spPr>
        <p:txBody>
          <a:bodyPr lIns="92075" tIns="46038" rIns="92075" bIns="46038" anchor="ctr">
            <a:spAutoFit/>
          </a:bodyPr>
          <a:lstStyle/>
          <a:p>
            <a:pPr algn="ctr" eaLnBrk="0" hangingPunct="0">
              <a:lnSpc>
                <a:spcPct val="95000"/>
              </a:lnSpc>
              <a:spcBef>
                <a:spcPct val="50000"/>
              </a:spcBef>
            </a:pPr>
            <a:r>
              <a:rPr lang="en-US" sz="1600"/>
              <a:t>Oracle Data files           </a:t>
            </a:r>
          </a:p>
          <a:p>
            <a:pPr algn="ctr" eaLnBrk="0" hangingPunct="0">
              <a:lnSpc>
                <a:spcPct val="95000"/>
              </a:lnSpc>
              <a:spcBef>
                <a:spcPct val="50000"/>
              </a:spcBef>
            </a:pPr>
            <a:endParaRPr lang="en-US" sz="1600" b="0"/>
          </a:p>
          <a:p>
            <a:pPr algn="ctr" eaLnBrk="0" hangingPunct="0">
              <a:lnSpc>
                <a:spcPct val="95000"/>
              </a:lnSpc>
              <a:spcBef>
                <a:spcPct val="50000"/>
              </a:spcBef>
            </a:pPr>
            <a:endParaRPr lang="en-US" sz="1600" b="0"/>
          </a:p>
          <a:p>
            <a:pPr algn="ctr" eaLnBrk="0" hangingPunct="0">
              <a:lnSpc>
                <a:spcPct val="95000"/>
              </a:lnSpc>
              <a:spcBef>
                <a:spcPct val="50000"/>
              </a:spcBef>
            </a:pPr>
            <a:endParaRPr lang="en-US" sz="1600" b="0"/>
          </a:p>
        </p:txBody>
      </p:sp>
      <p:sp>
        <p:nvSpPr>
          <p:cNvPr id="28678" name="Rectangle 10"/>
          <p:cNvSpPr>
            <a:spLocks noChangeArrowheads="1"/>
          </p:cNvSpPr>
          <p:nvPr/>
        </p:nvSpPr>
        <p:spPr bwMode="auto">
          <a:xfrm>
            <a:off x="457200" y="3352800"/>
            <a:ext cx="2684463" cy="346075"/>
          </a:xfrm>
          <a:prstGeom prst="rect">
            <a:avLst/>
          </a:prstGeom>
          <a:solidFill>
            <a:srgbClr val="3366FF"/>
          </a:solidFill>
          <a:ln w="9525">
            <a:solidFill>
              <a:schemeClr val="bg1"/>
            </a:solidFill>
            <a:miter lim="800000"/>
            <a:headEnd/>
            <a:tailEnd/>
          </a:ln>
        </p:spPr>
        <p:txBody>
          <a:bodyPr lIns="92075" tIns="46038" rIns="92075" bIns="46038" anchor="ctr">
            <a:spAutoFit/>
          </a:bodyPr>
          <a:lstStyle/>
          <a:p>
            <a:pPr algn="ctr" eaLnBrk="0" hangingPunct="0">
              <a:spcBef>
                <a:spcPct val="50000"/>
              </a:spcBef>
              <a:spcAft>
                <a:spcPct val="50000"/>
              </a:spcAft>
            </a:pPr>
            <a:r>
              <a:rPr lang="en-US" sz="1600" b="0" dirty="0">
                <a:solidFill>
                  <a:schemeClr val="bg1"/>
                </a:solidFill>
              </a:rPr>
              <a:t>Oracle Instance</a:t>
            </a:r>
          </a:p>
        </p:txBody>
      </p:sp>
      <p:sp>
        <p:nvSpPr>
          <p:cNvPr id="28679" name="Rectangle 11"/>
          <p:cNvSpPr>
            <a:spLocks noChangeArrowheads="1"/>
          </p:cNvSpPr>
          <p:nvPr/>
        </p:nvSpPr>
        <p:spPr bwMode="auto">
          <a:xfrm>
            <a:off x="101600" y="2489200"/>
            <a:ext cx="3454400" cy="4292600"/>
          </a:xfrm>
          <a:prstGeom prst="rect">
            <a:avLst/>
          </a:prstGeom>
          <a:noFill/>
          <a:ln w="9525">
            <a:solidFill>
              <a:schemeClr val="tx1"/>
            </a:solidFill>
            <a:miter lim="800000"/>
            <a:headEnd/>
            <a:tailEnd/>
          </a:ln>
        </p:spPr>
        <p:txBody>
          <a:bodyPr lIns="92075" tIns="46038" rIns="92075" bIns="46038" anchor="ctr">
            <a:spAutoFit/>
          </a:bodyPr>
          <a:lstStyle/>
          <a:p>
            <a:endParaRPr lang="en-US"/>
          </a:p>
        </p:txBody>
      </p:sp>
      <p:sp>
        <p:nvSpPr>
          <p:cNvPr id="28680" name="Text Box 12"/>
          <p:cNvSpPr txBox="1">
            <a:spLocks noChangeArrowheads="1"/>
          </p:cNvSpPr>
          <p:nvPr/>
        </p:nvSpPr>
        <p:spPr bwMode="auto">
          <a:xfrm>
            <a:off x="762000" y="2590800"/>
            <a:ext cx="2114550" cy="352425"/>
          </a:xfrm>
          <a:prstGeom prst="rect">
            <a:avLst/>
          </a:prstGeom>
          <a:noFill/>
          <a:ln w="9525">
            <a:noFill/>
            <a:miter lim="800000"/>
            <a:headEnd/>
            <a:tailEnd/>
          </a:ln>
        </p:spPr>
        <p:txBody>
          <a:bodyPr wrap="none" lIns="92075" tIns="46038" rIns="92075" bIns="46038">
            <a:spAutoFit/>
          </a:bodyPr>
          <a:lstStyle/>
          <a:p>
            <a:pPr algn="ctr" eaLnBrk="0" hangingPunct="0">
              <a:lnSpc>
                <a:spcPct val="95000"/>
              </a:lnSpc>
              <a:spcBef>
                <a:spcPct val="50000"/>
              </a:spcBef>
            </a:pPr>
            <a:r>
              <a:rPr lang="en-US" sz="1800" dirty="0"/>
              <a:t>Primary Database</a:t>
            </a:r>
          </a:p>
        </p:txBody>
      </p:sp>
      <p:sp>
        <p:nvSpPr>
          <p:cNvPr id="28681" name="AutoShape 13"/>
          <p:cNvSpPr>
            <a:spLocks noChangeArrowheads="1"/>
          </p:cNvSpPr>
          <p:nvPr/>
        </p:nvSpPr>
        <p:spPr bwMode="auto">
          <a:xfrm>
            <a:off x="6934200" y="4457700"/>
            <a:ext cx="1968500" cy="2171700"/>
          </a:xfrm>
          <a:prstGeom prst="can">
            <a:avLst>
              <a:gd name="adj" fmla="val 27581"/>
            </a:avLst>
          </a:prstGeom>
          <a:solidFill>
            <a:srgbClr val="99CCFF"/>
          </a:solidFill>
          <a:ln w="9525">
            <a:solidFill>
              <a:schemeClr val="bg1"/>
            </a:solidFill>
            <a:round/>
            <a:headEnd/>
            <a:tailEnd/>
          </a:ln>
        </p:spPr>
        <p:txBody>
          <a:bodyPr lIns="92075" tIns="46038" rIns="92075" bIns="46038" anchor="ctr">
            <a:spAutoFit/>
          </a:bodyPr>
          <a:lstStyle/>
          <a:p>
            <a:pPr algn="ctr" eaLnBrk="0" hangingPunct="0">
              <a:lnSpc>
                <a:spcPct val="95000"/>
              </a:lnSpc>
              <a:spcBef>
                <a:spcPct val="50000"/>
              </a:spcBef>
            </a:pPr>
            <a:r>
              <a:rPr lang="en-US" sz="1600"/>
              <a:t>Oracle Data files           </a:t>
            </a:r>
          </a:p>
          <a:p>
            <a:pPr algn="ctr" eaLnBrk="0" hangingPunct="0">
              <a:lnSpc>
                <a:spcPct val="95000"/>
              </a:lnSpc>
              <a:spcBef>
                <a:spcPct val="50000"/>
              </a:spcBef>
            </a:pPr>
            <a:endParaRPr lang="en-US" sz="1600" b="0"/>
          </a:p>
          <a:p>
            <a:pPr algn="ctr" eaLnBrk="0" hangingPunct="0">
              <a:lnSpc>
                <a:spcPct val="95000"/>
              </a:lnSpc>
              <a:spcBef>
                <a:spcPct val="50000"/>
              </a:spcBef>
            </a:pPr>
            <a:endParaRPr lang="en-US" sz="1600" b="0"/>
          </a:p>
          <a:p>
            <a:pPr algn="ctr" eaLnBrk="0" hangingPunct="0">
              <a:lnSpc>
                <a:spcPct val="95000"/>
              </a:lnSpc>
              <a:spcBef>
                <a:spcPct val="50000"/>
              </a:spcBef>
            </a:pPr>
            <a:endParaRPr lang="en-US" sz="1600" b="0"/>
          </a:p>
        </p:txBody>
      </p:sp>
      <p:sp>
        <p:nvSpPr>
          <p:cNvPr id="28682" name="AutoShape 14"/>
          <p:cNvSpPr>
            <a:spLocks noChangeArrowheads="1"/>
          </p:cNvSpPr>
          <p:nvPr/>
        </p:nvSpPr>
        <p:spPr bwMode="auto">
          <a:xfrm>
            <a:off x="5791200" y="5003728"/>
            <a:ext cx="1003300" cy="798656"/>
          </a:xfrm>
          <a:prstGeom prst="can">
            <a:avLst>
              <a:gd name="adj" fmla="val 25000"/>
            </a:avLst>
          </a:prstGeom>
          <a:solidFill>
            <a:srgbClr val="CCFFCC"/>
          </a:solidFill>
          <a:ln w="9525">
            <a:solidFill>
              <a:schemeClr val="bg1"/>
            </a:solidFill>
            <a:round/>
            <a:headEnd/>
            <a:tailEnd/>
          </a:ln>
        </p:spPr>
        <p:txBody>
          <a:bodyPr lIns="92075" tIns="46038" rIns="92075" bIns="46038" anchor="ctr">
            <a:spAutoFit/>
          </a:bodyPr>
          <a:lstStyle/>
          <a:p>
            <a:pPr algn="ctr" eaLnBrk="0" hangingPunct="0">
              <a:lnSpc>
                <a:spcPct val="95000"/>
              </a:lnSpc>
              <a:spcBef>
                <a:spcPct val="50000"/>
              </a:spcBef>
            </a:pPr>
            <a:r>
              <a:rPr lang="en-US" sz="1400" dirty="0">
                <a:solidFill>
                  <a:srgbClr val="FF0000"/>
                </a:solidFill>
              </a:rPr>
              <a:t>Recovery data</a:t>
            </a:r>
          </a:p>
        </p:txBody>
      </p:sp>
      <p:sp>
        <p:nvSpPr>
          <p:cNvPr id="28683" name="Rectangle 15"/>
          <p:cNvSpPr>
            <a:spLocks noChangeArrowheads="1"/>
          </p:cNvSpPr>
          <p:nvPr/>
        </p:nvSpPr>
        <p:spPr bwMode="auto">
          <a:xfrm>
            <a:off x="5943600" y="3352800"/>
            <a:ext cx="2684463" cy="333375"/>
          </a:xfrm>
          <a:prstGeom prst="rect">
            <a:avLst/>
          </a:prstGeom>
          <a:solidFill>
            <a:srgbClr val="3366FF"/>
          </a:solidFill>
          <a:ln w="9525">
            <a:solidFill>
              <a:schemeClr val="bg1"/>
            </a:solidFill>
            <a:miter lim="800000"/>
            <a:headEnd/>
            <a:tailEnd/>
          </a:ln>
        </p:spPr>
        <p:txBody>
          <a:bodyPr lIns="92075" tIns="46038" rIns="92075" bIns="46038" anchor="ctr">
            <a:spAutoFit/>
          </a:bodyPr>
          <a:lstStyle/>
          <a:p>
            <a:pPr algn="ctr" eaLnBrk="0" hangingPunct="0">
              <a:lnSpc>
                <a:spcPct val="95000"/>
              </a:lnSpc>
              <a:spcBef>
                <a:spcPct val="50000"/>
              </a:spcBef>
            </a:pPr>
            <a:r>
              <a:rPr lang="en-US" sz="1600" b="0">
                <a:solidFill>
                  <a:schemeClr val="bg1"/>
                </a:solidFill>
              </a:rPr>
              <a:t>Oracle Instance</a:t>
            </a:r>
          </a:p>
        </p:txBody>
      </p:sp>
      <p:sp>
        <p:nvSpPr>
          <p:cNvPr id="28684" name="Rectangle 16"/>
          <p:cNvSpPr>
            <a:spLocks noChangeArrowheads="1"/>
          </p:cNvSpPr>
          <p:nvPr/>
        </p:nvSpPr>
        <p:spPr bwMode="auto">
          <a:xfrm>
            <a:off x="5537200" y="2489200"/>
            <a:ext cx="3454400" cy="4292600"/>
          </a:xfrm>
          <a:prstGeom prst="rect">
            <a:avLst/>
          </a:prstGeom>
          <a:noFill/>
          <a:ln w="9525">
            <a:solidFill>
              <a:schemeClr val="tx1"/>
            </a:solidFill>
            <a:miter lim="800000"/>
            <a:headEnd/>
            <a:tailEnd/>
          </a:ln>
        </p:spPr>
        <p:txBody>
          <a:bodyPr lIns="92075" tIns="46038" rIns="92075" bIns="46038" anchor="ctr">
            <a:spAutoFit/>
          </a:bodyPr>
          <a:lstStyle/>
          <a:p>
            <a:endParaRPr lang="en-US"/>
          </a:p>
        </p:txBody>
      </p:sp>
      <p:sp>
        <p:nvSpPr>
          <p:cNvPr id="28685" name="Text Box 17"/>
          <p:cNvSpPr txBox="1">
            <a:spLocks noChangeArrowheads="1"/>
          </p:cNvSpPr>
          <p:nvPr/>
        </p:nvSpPr>
        <p:spPr bwMode="auto">
          <a:xfrm>
            <a:off x="6130925" y="2590800"/>
            <a:ext cx="2165350" cy="352425"/>
          </a:xfrm>
          <a:prstGeom prst="rect">
            <a:avLst/>
          </a:prstGeom>
          <a:noFill/>
          <a:ln w="9525">
            <a:noFill/>
            <a:miter lim="800000"/>
            <a:headEnd/>
            <a:tailEnd/>
          </a:ln>
        </p:spPr>
        <p:txBody>
          <a:bodyPr wrap="none" lIns="92075" tIns="46038" rIns="92075" bIns="46038">
            <a:spAutoFit/>
          </a:bodyPr>
          <a:lstStyle/>
          <a:p>
            <a:pPr algn="ctr" eaLnBrk="0" hangingPunct="0">
              <a:lnSpc>
                <a:spcPct val="95000"/>
              </a:lnSpc>
              <a:spcBef>
                <a:spcPct val="50000"/>
              </a:spcBef>
            </a:pPr>
            <a:r>
              <a:rPr lang="en-US" sz="1800" dirty="0"/>
              <a:t>Standby Database</a:t>
            </a:r>
          </a:p>
        </p:txBody>
      </p:sp>
      <p:grpSp>
        <p:nvGrpSpPr>
          <p:cNvPr id="3" name="Group 18"/>
          <p:cNvGrpSpPr>
            <a:grpSpLocks/>
          </p:cNvGrpSpPr>
          <p:nvPr/>
        </p:nvGrpSpPr>
        <p:grpSpPr bwMode="auto">
          <a:xfrm>
            <a:off x="400050" y="3835400"/>
            <a:ext cx="1035050" cy="431800"/>
            <a:chOff x="212" y="1828"/>
            <a:chExt cx="652" cy="272"/>
          </a:xfrm>
        </p:grpSpPr>
        <p:grpSp>
          <p:nvGrpSpPr>
            <p:cNvPr id="4" name="Group 19"/>
            <p:cNvGrpSpPr>
              <a:grpSpLocks/>
            </p:cNvGrpSpPr>
            <p:nvPr/>
          </p:nvGrpSpPr>
          <p:grpSpPr bwMode="auto">
            <a:xfrm>
              <a:off x="560" y="1848"/>
              <a:ext cx="304" cy="248"/>
              <a:chOff x="560" y="1848"/>
              <a:chExt cx="304" cy="248"/>
            </a:xfrm>
          </p:grpSpPr>
          <p:sp>
            <p:nvSpPr>
              <p:cNvPr id="28711" name="Line 20"/>
              <p:cNvSpPr>
                <a:spLocks noChangeShapeType="1"/>
              </p:cNvSpPr>
              <p:nvPr/>
            </p:nvSpPr>
            <p:spPr bwMode="auto">
              <a:xfrm>
                <a:off x="864" y="1848"/>
                <a:ext cx="0" cy="248"/>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lIns="92075" tIns="46038" rIns="92075" bIns="46038">
                <a:spAutoFit/>
              </a:bodyPr>
              <a:lstStyle/>
              <a:p>
                <a:endParaRPr lang="en-US"/>
              </a:p>
            </p:txBody>
          </p:sp>
          <p:sp>
            <p:nvSpPr>
              <p:cNvPr id="28712" name="Line 21"/>
              <p:cNvSpPr>
                <a:spLocks noChangeShapeType="1"/>
              </p:cNvSpPr>
              <p:nvPr/>
            </p:nvSpPr>
            <p:spPr bwMode="auto">
              <a:xfrm>
                <a:off x="768" y="1848"/>
                <a:ext cx="0" cy="248"/>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lIns="92075" tIns="46038" rIns="92075" bIns="46038">
                <a:spAutoFit/>
              </a:bodyPr>
              <a:lstStyle/>
              <a:p>
                <a:endParaRPr lang="en-US"/>
              </a:p>
            </p:txBody>
          </p:sp>
          <p:sp>
            <p:nvSpPr>
              <p:cNvPr id="28713" name="Line 22"/>
              <p:cNvSpPr>
                <a:spLocks noChangeShapeType="1"/>
              </p:cNvSpPr>
              <p:nvPr/>
            </p:nvSpPr>
            <p:spPr bwMode="auto">
              <a:xfrm>
                <a:off x="672" y="1848"/>
                <a:ext cx="0" cy="248"/>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lIns="92075" tIns="46038" rIns="92075" bIns="46038">
                <a:spAutoFit/>
              </a:bodyPr>
              <a:lstStyle/>
              <a:p>
                <a:endParaRPr lang="en-US"/>
              </a:p>
            </p:txBody>
          </p:sp>
          <p:sp>
            <p:nvSpPr>
              <p:cNvPr id="28714" name="Line 23"/>
              <p:cNvSpPr>
                <a:spLocks noChangeShapeType="1"/>
              </p:cNvSpPr>
              <p:nvPr/>
            </p:nvSpPr>
            <p:spPr bwMode="auto">
              <a:xfrm>
                <a:off x="560" y="1848"/>
                <a:ext cx="0" cy="248"/>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lIns="92075" tIns="46038" rIns="92075" bIns="46038">
                <a:spAutoFit/>
              </a:bodyPr>
              <a:lstStyle/>
              <a:p>
                <a:endParaRPr lang="en-US"/>
              </a:p>
            </p:txBody>
          </p:sp>
        </p:grpSp>
        <p:grpSp>
          <p:nvGrpSpPr>
            <p:cNvPr id="5" name="Group 24"/>
            <p:cNvGrpSpPr>
              <a:grpSpLocks/>
            </p:cNvGrpSpPr>
            <p:nvPr/>
          </p:nvGrpSpPr>
          <p:grpSpPr bwMode="auto">
            <a:xfrm>
              <a:off x="212" y="1828"/>
              <a:ext cx="264" cy="272"/>
              <a:chOff x="212" y="1828"/>
              <a:chExt cx="264" cy="272"/>
            </a:xfrm>
          </p:grpSpPr>
          <p:sp>
            <p:nvSpPr>
              <p:cNvPr id="28709" name="Oval 25"/>
              <p:cNvSpPr>
                <a:spLocks noChangeArrowheads="1"/>
              </p:cNvSpPr>
              <p:nvPr/>
            </p:nvSpPr>
            <p:spPr bwMode="auto">
              <a:xfrm>
                <a:off x="212" y="1828"/>
                <a:ext cx="264" cy="272"/>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lIns="92075" tIns="46038" rIns="92075" bIns="46038" anchor="ctr">
                <a:spAutoFit/>
              </a:bodyPr>
              <a:lstStyle/>
              <a:p>
                <a:pPr algn="ctr" eaLnBrk="0" hangingPunct="0">
                  <a:lnSpc>
                    <a:spcPct val="95000"/>
                  </a:lnSpc>
                  <a:spcBef>
                    <a:spcPct val="50000"/>
                  </a:spcBef>
                </a:pPr>
                <a:r>
                  <a:rPr lang="en-US" sz="1600" dirty="0">
                    <a:solidFill>
                      <a:schemeClr val="bg1"/>
                    </a:solidFill>
                  </a:rPr>
                  <a:t>3</a:t>
                </a:r>
              </a:p>
            </p:txBody>
          </p:sp>
          <p:sp>
            <p:nvSpPr>
              <p:cNvPr id="28710" name="Text Box 26"/>
              <p:cNvSpPr txBox="1">
                <a:spLocks noChangeArrowheads="1"/>
              </p:cNvSpPr>
              <p:nvPr/>
            </p:nvSpPr>
            <p:spPr bwMode="auto">
              <a:xfrm>
                <a:off x="235" y="1868"/>
                <a:ext cx="163" cy="204"/>
              </a:xfrm>
              <a:prstGeom prst="rect">
                <a:avLst/>
              </a:prstGeom>
              <a:noFill/>
              <a:ln w="9525">
                <a:noFill/>
                <a:miter lim="800000"/>
                <a:headEnd/>
                <a:tailEnd/>
              </a:ln>
            </p:spPr>
            <p:txBody>
              <a:bodyPr lIns="92075" tIns="46038" rIns="92075" bIns="46038">
                <a:spAutoFit/>
              </a:bodyPr>
              <a:lstStyle/>
              <a:p>
                <a:pPr algn="ctr" eaLnBrk="0" hangingPunct="0">
                  <a:lnSpc>
                    <a:spcPct val="95000"/>
                  </a:lnSpc>
                  <a:spcBef>
                    <a:spcPct val="50000"/>
                  </a:spcBef>
                </a:pPr>
                <a:endParaRPr lang="en-US" sz="1600">
                  <a:solidFill>
                    <a:schemeClr val="bg1"/>
                  </a:solidFill>
                </a:endParaRPr>
              </a:p>
            </p:txBody>
          </p:sp>
        </p:grpSp>
      </p:grpSp>
      <p:grpSp>
        <p:nvGrpSpPr>
          <p:cNvPr id="6" name="Group 27"/>
          <p:cNvGrpSpPr>
            <a:grpSpLocks/>
          </p:cNvGrpSpPr>
          <p:nvPr/>
        </p:nvGrpSpPr>
        <p:grpSpPr bwMode="auto">
          <a:xfrm>
            <a:off x="6629400" y="3886200"/>
            <a:ext cx="1778000" cy="984250"/>
            <a:chOff x="4000" y="1828"/>
            <a:chExt cx="1120" cy="620"/>
          </a:xfrm>
        </p:grpSpPr>
        <p:grpSp>
          <p:nvGrpSpPr>
            <p:cNvPr id="7" name="Group 28"/>
            <p:cNvGrpSpPr>
              <a:grpSpLocks/>
            </p:cNvGrpSpPr>
            <p:nvPr/>
          </p:nvGrpSpPr>
          <p:grpSpPr bwMode="auto">
            <a:xfrm>
              <a:off x="4816" y="1848"/>
              <a:ext cx="304" cy="248"/>
              <a:chOff x="3496" y="2040"/>
              <a:chExt cx="304" cy="248"/>
            </a:xfrm>
          </p:grpSpPr>
          <p:sp>
            <p:nvSpPr>
              <p:cNvPr id="28703" name="Line 29"/>
              <p:cNvSpPr>
                <a:spLocks noChangeShapeType="1"/>
              </p:cNvSpPr>
              <p:nvPr/>
            </p:nvSpPr>
            <p:spPr bwMode="auto">
              <a:xfrm>
                <a:off x="3800" y="2040"/>
                <a:ext cx="0" cy="248"/>
              </a:xfrm>
              <a:prstGeom prst="line">
                <a:avLst/>
              </a:prstGeom>
              <a:ln>
                <a:headEnd/>
                <a:tailEnd type="triangle" w="med" len="med"/>
              </a:ln>
            </p:spPr>
            <p:style>
              <a:lnRef idx="2">
                <a:schemeClr val="accent3"/>
              </a:lnRef>
              <a:fillRef idx="0">
                <a:schemeClr val="accent3"/>
              </a:fillRef>
              <a:effectRef idx="1">
                <a:schemeClr val="accent3"/>
              </a:effectRef>
              <a:fontRef idx="minor">
                <a:schemeClr val="tx1"/>
              </a:fontRef>
            </p:style>
            <p:txBody>
              <a:bodyPr lIns="92075" tIns="46038" rIns="92075" bIns="46038">
                <a:spAutoFit/>
              </a:bodyPr>
              <a:lstStyle/>
              <a:p>
                <a:endParaRPr lang="en-US"/>
              </a:p>
            </p:txBody>
          </p:sp>
          <p:sp>
            <p:nvSpPr>
              <p:cNvPr id="28704" name="Line 30"/>
              <p:cNvSpPr>
                <a:spLocks noChangeShapeType="1"/>
              </p:cNvSpPr>
              <p:nvPr/>
            </p:nvSpPr>
            <p:spPr bwMode="auto">
              <a:xfrm>
                <a:off x="3704" y="2040"/>
                <a:ext cx="0" cy="248"/>
              </a:xfrm>
              <a:prstGeom prst="line">
                <a:avLst/>
              </a:prstGeom>
              <a:ln>
                <a:headEnd/>
                <a:tailEnd type="triangle" w="med" len="med"/>
              </a:ln>
            </p:spPr>
            <p:style>
              <a:lnRef idx="2">
                <a:schemeClr val="accent3"/>
              </a:lnRef>
              <a:fillRef idx="0">
                <a:schemeClr val="accent3"/>
              </a:fillRef>
              <a:effectRef idx="1">
                <a:schemeClr val="accent3"/>
              </a:effectRef>
              <a:fontRef idx="minor">
                <a:schemeClr val="tx1"/>
              </a:fontRef>
            </p:style>
            <p:txBody>
              <a:bodyPr lIns="92075" tIns="46038" rIns="92075" bIns="46038">
                <a:spAutoFit/>
              </a:bodyPr>
              <a:lstStyle/>
              <a:p>
                <a:endParaRPr lang="en-US"/>
              </a:p>
            </p:txBody>
          </p:sp>
          <p:sp>
            <p:nvSpPr>
              <p:cNvPr id="28705" name="Line 31"/>
              <p:cNvSpPr>
                <a:spLocks noChangeShapeType="1"/>
              </p:cNvSpPr>
              <p:nvPr/>
            </p:nvSpPr>
            <p:spPr bwMode="auto">
              <a:xfrm>
                <a:off x="3608" y="2040"/>
                <a:ext cx="0" cy="248"/>
              </a:xfrm>
              <a:prstGeom prst="line">
                <a:avLst/>
              </a:prstGeom>
              <a:ln>
                <a:headEnd/>
                <a:tailEnd type="triangle" w="med" len="med"/>
              </a:ln>
            </p:spPr>
            <p:style>
              <a:lnRef idx="2">
                <a:schemeClr val="accent3"/>
              </a:lnRef>
              <a:fillRef idx="0">
                <a:schemeClr val="accent3"/>
              </a:fillRef>
              <a:effectRef idx="1">
                <a:schemeClr val="accent3"/>
              </a:effectRef>
              <a:fontRef idx="minor">
                <a:schemeClr val="tx1"/>
              </a:fontRef>
            </p:style>
            <p:txBody>
              <a:bodyPr lIns="92075" tIns="46038" rIns="92075" bIns="46038">
                <a:spAutoFit/>
              </a:bodyPr>
              <a:lstStyle/>
              <a:p>
                <a:endParaRPr lang="en-US"/>
              </a:p>
            </p:txBody>
          </p:sp>
          <p:sp>
            <p:nvSpPr>
              <p:cNvPr id="28706" name="Line 32"/>
              <p:cNvSpPr>
                <a:spLocks noChangeShapeType="1"/>
              </p:cNvSpPr>
              <p:nvPr/>
            </p:nvSpPr>
            <p:spPr bwMode="auto">
              <a:xfrm>
                <a:off x="3496" y="2040"/>
                <a:ext cx="0" cy="248"/>
              </a:xfrm>
              <a:prstGeom prst="line">
                <a:avLst/>
              </a:prstGeom>
              <a:ln>
                <a:headEnd/>
                <a:tailEnd type="triangle" w="med" len="med"/>
              </a:ln>
            </p:spPr>
            <p:style>
              <a:lnRef idx="2">
                <a:schemeClr val="accent3"/>
              </a:lnRef>
              <a:fillRef idx="0">
                <a:schemeClr val="accent3"/>
              </a:fillRef>
              <a:effectRef idx="1">
                <a:schemeClr val="accent3"/>
              </a:effectRef>
              <a:fontRef idx="minor">
                <a:schemeClr val="tx1"/>
              </a:fontRef>
            </p:style>
            <p:txBody>
              <a:bodyPr lIns="92075" tIns="46038" rIns="92075" bIns="46038">
                <a:spAutoFit/>
              </a:bodyPr>
              <a:lstStyle/>
              <a:p>
                <a:endParaRPr lang="en-US"/>
              </a:p>
            </p:txBody>
          </p:sp>
        </p:grpSp>
        <p:sp>
          <p:nvSpPr>
            <p:cNvPr id="28699" name="Line 33"/>
            <p:cNvSpPr>
              <a:spLocks noChangeShapeType="1"/>
            </p:cNvSpPr>
            <p:nvPr/>
          </p:nvSpPr>
          <p:spPr bwMode="auto">
            <a:xfrm>
              <a:off x="4000" y="1852"/>
              <a:ext cx="0" cy="596"/>
            </a:xfrm>
            <a:prstGeom prst="line">
              <a:avLst/>
            </a:prstGeom>
            <a:ln>
              <a:headEnd type="triangle" w="med" len="med"/>
              <a:tailEnd/>
            </a:ln>
          </p:spPr>
          <p:style>
            <a:lnRef idx="2">
              <a:schemeClr val="accent3"/>
            </a:lnRef>
            <a:fillRef idx="0">
              <a:schemeClr val="accent3"/>
            </a:fillRef>
            <a:effectRef idx="1">
              <a:schemeClr val="accent3"/>
            </a:effectRef>
            <a:fontRef idx="minor">
              <a:schemeClr val="tx1"/>
            </a:fontRef>
          </p:style>
          <p:txBody>
            <a:bodyPr lIns="92075" tIns="46038" rIns="92075" bIns="46038">
              <a:spAutoFit/>
            </a:bodyPr>
            <a:lstStyle/>
            <a:p>
              <a:endParaRPr lang="en-US"/>
            </a:p>
          </p:txBody>
        </p:sp>
        <p:grpSp>
          <p:nvGrpSpPr>
            <p:cNvPr id="8" name="Group 34"/>
            <p:cNvGrpSpPr>
              <a:grpSpLocks/>
            </p:cNvGrpSpPr>
            <p:nvPr/>
          </p:nvGrpSpPr>
          <p:grpSpPr bwMode="auto">
            <a:xfrm>
              <a:off x="4492" y="1828"/>
              <a:ext cx="264" cy="272"/>
              <a:chOff x="4492" y="1828"/>
              <a:chExt cx="264" cy="272"/>
            </a:xfrm>
          </p:grpSpPr>
          <p:sp>
            <p:nvSpPr>
              <p:cNvPr id="28701" name="Oval 35"/>
              <p:cNvSpPr>
                <a:spLocks noChangeArrowheads="1"/>
              </p:cNvSpPr>
              <p:nvPr/>
            </p:nvSpPr>
            <p:spPr bwMode="auto">
              <a:xfrm>
                <a:off x="4492" y="1828"/>
                <a:ext cx="264" cy="272"/>
              </a:xfrm>
              <a:prstGeom prst="ellipse">
                <a:avLst/>
              </a:prstGeom>
              <a:ln>
                <a:headEnd/>
                <a:tailEnd/>
              </a:ln>
            </p:spPr>
            <p:style>
              <a:lnRef idx="3">
                <a:schemeClr val="lt1"/>
              </a:lnRef>
              <a:fillRef idx="1">
                <a:schemeClr val="accent3"/>
              </a:fillRef>
              <a:effectRef idx="1">
                <a:schemeClr val="accent3"/>
              </a:effectRef>
              <a:fontRef idx="minor">
                <a:schemeClr val="lt1"/>
              </a:fontRef>
            </p:style>
            <p:txBody>
              <a:bodyPr lIns="92075" tIns="46038" rIns="92075" bIns="46038" anchor="ctr">
                <a:spAutoFit/>
              </a:bodyPr>
              <a:lstStyle/>
              <a:p>
                <a:pPr algn="ctr" eaLnBrk="0" hangingPunct="0">
                  <a:lnSpc>
                    <a:spcPct val="95000"/>
                  </a:lnSpc>
                  <a:spcBef>
                    <a:spcPct val="50000"/>
                  </a:spcBef>
                </a:pPr>
                <a:r>
                  <a:rPr lang="en-US" sz="1600" dirty="0">
                    <a:solidFill>
                      <a:schemeClr val="bg1"/>
                    </a:solidFill>
                  </a:rPr>
                  <a:t>2</a:t>
                </a:r>
              </a:p>
            </p:txBody>
          </p:sp>
          <p:sp>
            <p:nvSpPr>
              <p:cNvPr id="28702" name="Text Box 36"/>
              <p:cNvSpPr txBox="1">
                <a:spLocks noChangeArrowheads="1"/>
              </p:cNvSpPr>
              <p:nvPr/>
            </p:nvSpPr>
            <p:spPr bwMode="auto">
              <a:xfrm>
                <a:off x="4523" y="1868"/>
                <a:ext cx="163" cy="204"/>
              </a:xfrm>
              <a:prstGeom prst="rect">
                <a:avLst/>
              </a:prstGeom>
              <a:noFill/>
              <a:ln w="9525">
                <a:noFill/>
                <a:miter lim="800000"/>
                <a:headEnd/>
                <a:tailEnd/>
              </a:ln>
            </p:spPr>
            <p:txBody>
              <a:bodyPr lIns="92075" tIns="46038" rIns="92075" bIns="46038">
                <a:spAutoFit/>
              </a:bodyPr>
              <a:lstStyle/>
              <a:p>
                <a:pPr algn="ctr" eaLnBrk="0" hangingPunct="0">
                  <a:lnSpc>
                    <a:spcPct val="95000"/>
                  </a:lnSpc>
                  <a:spcBef>
                    <a:spcPct val="50000"/>
                  </a:spcBef>
                </a:pPr>
                <a:endParaRPr lang="en-US" sz="1600">
                  <a:solidFill>
                    <a:schemeClr val="bg1"/>
                  </a:solidFill>
                </a:endParaRPr>
              </a:p>
            </p:txBody>
          </p:sp>
        </p:grpSp>
      </p:grpSp>
      <p:grpSp>
        <p:nvGrpSpPr>
          <p:cNvPr id="9" name="Group 37"/>
          <p:cNvGrpSpPr>
            <a:grpSpLocks/>
          </p:cNvGrpSpPr>
          <p:nvPr/>
        </p:nvGrpSpPr>
        <p:grpSpPr bwMode="auto">
          <a:xfrm>
            <a:off x="2730500" y="3187700"/>
            <a:ext cx="3352800" cy="1765300"/>
            <a:chOff x="1680" y="1344"/>
            <a:chExt cx="2112" cy="1112"/>
          </a:xfrm>
        </p:grpSpPr>
        <p:sp>
          <p:nvSpPr>
            <p:cNvPr id="28691" name="Line 38"/>
            <p:cNvSpPr>
              <a:spLocks noChangeShapeType="1"/>
            </p:cNvSpPr>
            <p:nvPr/>
          </p:nvSpPr>
          <p:spPr bwMode="auto">
            <a:xfrm>
              <a:off x="1680" y="1864"/>
              <a:ext cx="0" cy="584"/>
            </a:xfrm>
            <a:prstGeom prst="line">
              <a:avLst/>
            </a:prstGeom>
            <a:ln>
              <a:headEnd/>
              <a:tailEnd type="triangle" w="med" len="med"/>
            </a:ln>
          </p:spPr>
          <p:style>
            <a:lnRef idx="1">
              <a:schemeClr val="accent3"/>
            </a:lnRef>
            <a:fillRef idx="2">
              <a:schemeClr val="accent3"/>
            </a:fillRef>
            <a:effectRef idx="1">
              <a:schemeClr val="accent3"/>
            </a:effectRef>
            <a:fontRef idx="minor">
              <a:schemeClr val="dk1"/>
            </a:fontRef>
          </p:style>
          <p:txBody>
            <a:bodyPr lIns="92075" tIns="46038" rIns="92075" bIns="46038">
              <a:spAutoFit/>
            </a:bodyPr>
            <a:lstStyle/>
            <a:p>
              <a:endParaRPr lang="en-US"/>
            </a:p>
          </p:txBody>
        </p:sp>
        <p:sp>
          <p:nvSpPr>
            <p:cNvPr id="28692" name="Line 39"/>
            <p:cNvSpPr>
              <a:spLocks noChangeShapeType="1"/>
            </p:cNvSpPr>
            <p:nvPr/>
          </p:nvSpPr>
          <p:spPr bwMode="auto">
            <a:xfrm flipV="1">
              <a:off x="1960" y="1640"/>
              <a:ext cx="1744" cy="16"/>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square" lIns="92075" tIns="46038" rIns="92075" bIns="46038">
              <a:spAutoFit/>
            </a:bodyPr>
            <a:lstStyle/>
            <a:p>
              <a:endParaRPr lang="en-US"/>
            </a:p>
          </p:txBody>
        </p:sp>
        <p:grpSp>
          <p:nvGrpSpPr>
            <p:cNvPr id="10" name="Group 40"/>
            <p:cNvGrpSpPr>
              <a:grpSpLocks/>
            </p:cNvGrpSpPr>
            <p:nvPr/>
          </p:nvGrpSpPr>
          <p:grpSpPr bwMode="auto">
            <a:xfrm>
              <a:off x="2016" y="1344"/>
              <a:ext cx="266" cy="266"/>
              <a:chOff x="1875" y="1831"/>
              <a:chExt cx="266" cy="266"/>
            </a:xfrm>
          </p:grpSpPr>
          <p:sp>
            <p:nvSpPr>
              <p:cNvPr id="28696" name="Oval 41"/>
              <p:cNvSpPr>
                <a:spLocks noChangeArrowheads="1"/>
              </p:cNvSpPr>
              <p:nvPr/>
            </p:nvSpPr>
            <p:spPr bwMode="auto">
              <a:xfrm>
                <a:off x="1875" y="1831"/>
                <a:ext cx="266" cy="266"/>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92075" tIns="46038" rIns="92075" bIns="46038" anchor="ctr">
                <a:spAutoFit/>
              </a:bodyPr>
              <a:lstStyle/>
              <a:p>
                <a:pPr algn="ctr" eaLnBrk="0" hangingPunct="0">
                  <a:lnSpc>
                    <a:spcPct val="95000"/>
                  </a:lnSpc>
                  <a:spcBef>
                    <a:spcPct val="50000"/>
                  </a:spcBef>
                </a:pPr>
                <a:endParaRPr lang="en-US" sz="1600">
                  <a:solidFill>
                    <a:schemeClr val="bg1"/>
                  </a:solidFill>
                </a:endParaRPr>
              </a:p>
            </p:txBody>
          </p:sp>
          <p:sp>
            <p:nvSpPr>
              <p:cNvPr id="28697" name="Text Box 42"/>
              <p:cNvSpPr txBox="1">
                <a:spLocks noChangeArrowheads="1"/>
              </p:cNvSpPr>
              <p:nvPr/>
            </p:nvSpPr>
            <p:spPr bwMode="auto">
              <a:xfrm>
                <a:off x="1907" y="1868"/>
                <a:ext cx="163" cy="20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2075" tIns="46038" rIns="92075" bIns="46038">
                <a:spAutoFit/>
              </a:bodyPr>
              <a:lstStyle/>
              <a:p>
                <a:pPr algn="ctr" eaLnBrk="0" hangingPunct="0">
                  <a:lnSpc>
                    <a:spcPct val="95000"/>
                  </a:lnSpc>
                  <a:spcBef>
                    <a:spcPct val="50000"/>
                  </a:spcBef>
                </a:pPr>
                <a:r>
                  <a:rPr lang="en-US" sz="1600">
                    <a:solidFill>
                      <a:schemeClr val="bg1"/>
                    </a:solidFill>
                  </a:rPr>
                  <a:t>1</a:t>
                </a:r>
              </a:p>
            </p:txBody>
          </p:sp>
        </p:grpSp>
        <p:sp>
          <p:nvSpPr>
            <p:cNvPr id="28694" name="Text Box 43"/>
            <p:cNvSpPr txBox="1">
              <a:spLocks noChangeArrowheads="1"/>
            </p:cNvSpPr>
            <p:nvPr/>
          </p:nvSpPr>
          <p:spPr bwMode="auto">
            <a:xfrm>
              <a:off x="2254" y="1400"/>
              <a:ext cx="1116" cy="20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2075" tIns="46038" rIns="92075" bIns="46038">
              <a:spAutoFit/>
            </a:bodyPr>
            <a:lstStyle/>
            <a:p>
              <a:pPr algn="ctr" eaLnBrk="0" hangingPunct="0">
                <a:lnSpc>
                  <a:spcPct val="95000"/>
                </a:lnSpc>
                <a:spcBef>
                  <a:spcPct val="50000"/>
                </a:spcBef>
              </a:pPr>
              <a:r>
                <a:rPr lang="en-US" sz="1600" dirty="0"/>
                <a:t>SYNC or ASYNC</a:t>
              </a:r>
            </a:p>
          </p:txBody>
        </p:sp>
        <p:sp>
          <p:nvSpPr>
            <p:cNvPr id="28695" name="Line 44"/>
            <p:cNvSpPr>
              <a:spLocks noChangeShapeType="1"/>
            </p:cNvSpPr>
            <p:nvPr/>
          </p:nvSpPr>
          <p:spPr bwMode="auto">
            <a:xfrm>
              <a:off x="3792" y="1872"/>
              <a:ext cx="0" cy="584"/>
            </a:xfrm>
            <a:prstGeom prst="line">
              <a:avLst/>
            </a:prstGeom>
            <a:ln>
              <a:headEnd/>
              <a:tailEnd type="triangle" w="med" len="med"/>
            </a:ln>
          </p:spPr>
          <p:style>
            <a:lnRef idx="1">
              <a:schemeClr val="accent3"/>
            </a:lnRef>
            <a:fillRef idx="2">
              <a:schemeClr val="accent3"/>
            </a:fillRef>
            <a:effectRef idx="1">
              <a:schemeClr val="accent3"/>
            </a:effectRef>
            <a:fontRef idx="minor">
              <a:schemeClr val="dk1"/>
            </a:fontRef>
          </p:style>
          <p:txBody>
            <a:bodyPr lIns="92075" tIns="46038" rIns="92075" bIns="46038">
              <a:spAutoFit/>
            </a:bodyPr>
            <a:lstStyle/>
            <a:p>
              <a:endParaRPr lang="en-US"/>
            </a:p>
          </p:txBody>
        </p:sp>
      </p:grpSp>
      <p:sp>
        <p:nvSpPr>
          <p:cNvPr id="28689" name="AutoShape 45"/>
          <p:cNvSpPr>
            <a:spLocks noChangeArrowheads="1"/>
          </p:cNvSpPr>
          <p:nvPr/>
        </p:nvSpPr>
        <p:spPr bwMode="auto">
          <a:xfrm>
            <a:off x="2311400" y="5094216"/>
            <a:ext cx="1003300" cy="798656"/>
          </a:xfrm>
          <a:prstGeom prst="can">
            <a:avLst>
              <a:gd name="adj" fmla="val 25000"/>
            </a:avLst>
          </a:prstGeom>
          <a:solidFill>
            <a:srgbClr val="CCFFCC"/>
          </a:solidFill>
          <a:ln w="9525">
            <a:solidFill>
              <a:schemeClr val="bg1"/>
            </a:solidFill>
            <a:round/>
            <a:headEnd/>
            <a:tailEnd/>
          </a:ln>
        </p:spPr>
        <p:txBody>
          <a:bodyPr lIns="92075" tIns="46038" rIns="92075" bIns="46038" anchor="ctr">
            <a:spAutoFit/>
          </a:bodyPr>
          <a:lstStyle/>
          <a:p>
            <a:pPr algn="ctr" eaLnBrk="0" hangingPunct="0">
              <a:lnSpc>
                <a:spcPct val="95000"/>
              </a:lnSpc>
              <a:spcBef>
                <a:spcPct val="50000"/>
              </a:spcBef>
            </a:pPr>
            <a:r>
              <a:rPr lang="en-US" sz="1400" dirty="0">
                <a:solidFill>
                  <a:srgbClr val="FF0000"/>
                </a:solidFill>
              </a:rPr>
              <a:t>Recovery data</a:t>
            </a:r>
          </a:p>
        </p:txBody>
      </p:sp>
      <p:sp>
        <p:nvSpPr>
          <p:cNvPr id="47" name="Rectangle 46"/>
          <p:cNvSpPr/>
          <p:nvPr/>
        </p:nvSpPr>
        <p:spPr>
          <a:xfrm>
            <a:off x="381000" y="16764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Data Guard Transport and Apply</a:t>
            </a:r>
            <a:endParaRPr lang="en-US" dirty="0"/>
          </a:p>
        </p:txBody>
      </p:sp>
      <p:sp>
        <p:nvSpPr>
          <p:cNvPr id="46" name="Slide Number Placeholder 45"/>
          <p:cNvSpPr>
            <a:spLocks noGrp="1"/>
          </p:cNvSpPr>
          <p:nvPr>
            <p:ph type="sldNum" sz="quarter" idx="12"/>
          </p:nvPr>
        </p:nvSpPr>
        <p:spPr/>
        <p:txBody>
          <a:bodyPr/>
          <a:lstStyle/>
          <a:p>
            <a:fld id="{1AB65D58-C36C-4A07-BEA8-8A7B12EEA753}" type="slidenum">
              <a:rPr lang="en-US" smtClean="0"/>
              <a:pPr/>
              <a:t>14</a:t>
            </a:fld>
            <a:endParaRPr lang="en-US"/>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 y="1600200"/>
            <a:ext cx="8686799" cy="502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AB65D58-C36C-4A07-BEA8-8A7B12EEA753}" type="slidenum">
              <a:rPr lang="en-US" smtClean="0"/>
              <a:pPr/>
              <a:t>15</a:t>
            </a:fld>
            <a:endParaRPr lang="en-US"/>
          </a:p>
        </p:txBody>
      </p:sp>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Line 2"/>
          <p:cNvSpPr>
            <a:spLocks noChangeShapeType="1"/>
          </p:cNvSpPr>
          <p:nvPr/>
        </p:nvSpPr>
        <p:spPr bwMode="auto">
          <a:xfrm flipH="1">
            <a:off x="2324100" y="3660775"/>
            <a:ext cx="3175" cy="344488"/>
          </a:xfrm>
          <a:prstGeom prst="line">
            <a:avLst/>
          </a:prstGeom>
          <a:noFill/>
          <a:ln w="25400">
            <a:solidFill>
              <a:srgbClr val="008000"/>
            </a:solidFill>
            <a:round/>
            <a:headEnd type="triangle" w="med" len="med"/>
            <a:tailEnd/>
          </a:ln>
        </p:spPr>
        <p:txBody>
          <a:bodyPr/>
          <a:lstStyle/>
          <a:p>
            <a:endParaRPr lang="en-US"/>
          </a:p>
        </p:txBody>
      </p:sp>
      <p:sp>
        <p:nvSpPr>
          <p:cNvPr id="30724" name="Oval 3"/>
          <p:cNvSpPr>
            <a:spLocks noChangeArrowheads="1"/>
          </p:cNvSpPr>
          <p:nvPr/>
        </p:nvSpPr>
        <p:spPr bwMode="auto">
          <a:xfrm>
            <a:off x="4684713" y="3849688"/>
            <a:ext cx="534987" cy="520700"/>
          </a:xfrm>
          <a:prstGeom prst="ellipse">
            <a:avLst/>
          </a:prstGeom>
          <a:solidFill>
            <a:srgbClr val="0000FF"/>
          </a:solidFill>
          <a:ln w="9525">
            <a:solidFill>
              <a:schemeClr val="bg1"/>
            </a:solidFill>
            <a:round/>
            <a:headEnd/>
            <a:tailEnd/>
          </a:ln>
        </p:spPr>
        <p:txBody>
          <a:bodyPr wrap="none" anchor="ctr"/>
          <a:lstStyle/>
          <a:p>
            <a:endParaRPr lang="en-US"/>
          </a:p>
        </p:txBody>
      </p:sp>
      <p:sp>
        <p:nvSpPr>
          <p:cNvPr id="30725" name="Rectangle 4"/>
          <p:cNvSpPr>
            <a:spLocks noChangeArrowheads="1"/>
          </p:cNvSpPr>
          <p:nvPr/>
        </p:nvSpPr>
        <p:spPr bwMode="auto">
          <a:xfrm>
            <a:off x="5391150" y="3308350"/>
            <a:ext cx="741363" cy="639763"/>
          </a:xfrm>
          <a:prstGeom prst="rect">
            <a:avLst/>
          </a:prstGeom>
          <a:noFill/>
          <a:ln w="9525">
            <a:noFill/>
            <a:miter lim="800000"/>
            <a:headEnd/>
            <a:tailEnd/>
          </a:ln>
        </p:spPr>
        <p:txBody>
          <a:bodyPr lIns="92075" tIns="46038" rIns="92075" bIns="46038">
            <a:spAutoFit/>
          </a:bodyPr>
          <a:lstStyle/>
          <a:p>
            <a:pPr eaLnBrk="0" hangingPunct="0"/>
            <a:r>
              <a:rPr lang="en-US" sz="1200" b="0">
                <a:cs typeface="Times New Roman" pitchFamily="18" charset="0"/>
              </a:rPr>
              <a:t>Standby</a:t>
            </a:r>
          </a:p>
          <a:p>
            <a:pPr eaLnBrk="0" hangingPunct="0"/>
            <a:r>
              <a:rPr lang="en-US" sz="1200" b="0">
                <a:cs typeface="Times New Roman" pitchFamily="18" charset="0"/>
              </a:rPr>
              <a:t>Redo </a:t>
            </a:r>
          </a:p>
          <a:p>
            <a:pPr eaLnBrk="0" hangingPunct="0"/>
            <a:r>
              <a:rPr lang="en-US" sz="1200" b="0">
                <a:cs typeface="Times New Roman" pitchFamily="18" charset="0"/>
              </a:rPr>
              <a:t>Logs</a:t>
            </a:r>
          </a:p>
        </p:txBody>
      </p:sp>
      <p:sp>
        <p:nvSpPr>
          <p:cNvPr id="30726" name="Rectangle 5"/>
          <p:cNvSpPr>
            <a:spLocks noChangeArrowheads="1"/>
          </p:cNvSpPr>
          <p:nvPr/>
        </p:nvSpPr>
        <p:spPr bwMode="auto">
          <a:xfrm>
            <a:off x="4706938" y="3971925"/>
            <a:ext cx="488950" cy="274638"/>
          </a:xfrm>
          <a:prstGeom prst="rect">
            <a:avLst/>
          </a:prstGeom>
          <a:noFill/>
          <a:ln w="9525">
            <a:noFill/>
            <a:miter lim="800000"/>
            <a:headEnd/>
            <a:tailEnd/>
          </a:ln>
        </p:spPr>
        <p:txBody>
          <a:bodyPr wrap="none" lIns="92075" tIns="46038" rIns="92075" bIns="46038">
            <a:spAutoFit/>
          </a:bodyPr>
          <a:lstStyle/>
          <a:p>
            <a:pPr eaLnBrk="0" hangingPunct="0"/>
            <a:r>
              <a:rPr lang="en-US" sz="1200" b="0">
                <a:solidFill>
                  <a:schemeClr val="bg1"/>
                </a:solidFill>
                <a:cs typeface="Times New Roman" pitchFamily="18" charset="0"/>
              </a:rPr>
              <a:t>RFS</a:t>
            </a:r>
          </a:p>
        </p:txBody>
      </p:sp>
      <p:grpSp>
        <p:nvGrpSpPr>
          <p:cNvPr id="2" name="Group 6"/>
          <p:cNvGrpSpPr>
            <a:grpSpLocks/>
          </p:cNvGrpSpPr>
          <p:nvPr/>
        </p:nvGrpSpPr>
        <p:grpSpPr bwMode="auto">
          <a:xfrm>
            <a:off x="2066925" y="3906838"/>
            <a:ext cx="533400" cy="520700"/>
            <a:chOff x="2004" y="2139"/>
            <a:chExt cx="336" cy="328"/>
          </a:xfrm>
        </p:grpSpPr>
        <p:sp>
          <p:nvSpPr>
            <p:cNvPr id="30915" name="Oval 7"/>
            <p:cNvSpPr>
              <a:spLocks noChangeArrowheads="1"/>
            </p:cNvSpPr>
            <p:nvPr/>
          </p:nvSpPr>
          <p:spPr bwMode="auto">
            <a:xfrm>
              <a:off x="2004" y="2139"/>
              <a:ext cx="336" cy="328"/>
            </a:xfrm>
            <a:prstGeom prst="ellipse">
              <a:avLst/>
            </a:prstGeom>
            <a:solidFill>
              <a:srgbClr val="0000FF"/>
            </a:solidFill>
            <a:ln w="9525">
              <a:solidFill>
                <a:schemeClr val="bg1"/>
              </a:solidFill>
              <a:round/>
              <a:headEnd/>
              <a:tailEnd/>
            </a:ln>
          </p:spPr>
          <p:txBody>
            <a:bodyPr wrap="none" anchor="ctr"/>
            <a:lstStyle/>
            <a:p>
              <a:endParaRPr lang="en-US"/>
            </a:p>
          </p:txBody>
        </p:sp>
        <p:sp>
          <p:nvSpPr>
            <p:cNvPr id="30916" name="Rectangle 8"/>
            <p:cNvSpPr>
              <a:spLocks noChangeArrowheads="1"/>
            </p:cNvSpPr>
            <p:nvPr/>
          </p:nvSpPr>
          <p:spPr bwMode="auto">
            <a:xfrm>
              <a:off x="2021" y="2216"/>
              <a:ext cx="313" cy="173"/>
            </a:xfrm>
            <a:prstGeom prst="rect">
              <a:avLst/>
            </a:prstGeom>
            <a:noFill/>
            <a:ln w="9525">
              <a:noFill/>
              <a:miter lim="800000"/>
              <a:headEnd/>
              <a:tailEnd/>
            </a:ln>
          </p:spPr>
          <p:txBody>
            <a:bodyPr wrap="none" lIns="92075" tIns="46038" rIns="92075" bIns="46038">
              <a:spAutoFit/>
            </a:bodyPr>
            <a:lstStyle/>
            <a:p>
              <a:pPr eaLnBrk="0" hangingPunct="0"/>
              <a:r>
                <a:rPr lang="en-US" sz="1200" b="0">
                  <a:solidFill>
                    <a:schemeClr val="bg1"/>
                  </a:solidFill>
                  <a:cs typeface="Times New Roman" pitchFamily="18" charset="0"/>
                </a:rPr>
                <a:t>NSA</a:t>
              </a:r>
            </a:p>
          </p:txBody>
        </p:sp>
      </p:grpSp>
      <p:sp>
        <p:nvSpPr>
          <p:cNvPr id="30728" name="Rectangle 9"/>
          <p:cNvSpPr>
            <a:spLocks noChangeArrowheads="1"/>
          </p:cNvSpPr>
          <p:nvPr/>
        </p:nvSpPr>
        <p:spPr bwMode="auto">
          <a:xfrm>
            <a:off x="3216275" y="2565400"/>
            <a:ext cx="990600" cy="639763"/>
          </a:xfrm>
          <a:prstGeom prst="rect">
            <a:avLst/>
          </a:prstGeom>
          <a:noFill/>
          <a:ln w="9525">
            <a:noFill/>
            <a:miter lim="800000"/>
            <a:headEnd/>
            <a:tailEnd/>
          </a:ln>
        </p:spPr>
        <p:txBody>
          <a:bodyPr lIns="92075" tIns="46038" rIns="92075" bIns="46038">
            <a:spAutoFit/>
          </a:bodyPr>
          <a:lstStyle/>
          <a:p>
            <a:pPr eaLnBrk="0" hangingPunct="0"/>
            <a:r>
              <a:rPr lang="en-US" sz="1200" b="0">
                <a:cs typeface="Times New Roman" pitchFamily="18" charset="0"/>
              </a:rPr>
              <a:t>Primary Online </a:t>
            </a:r>
            <a:br>
              <a:rPr lang="en-US" sz="1200" b="0">
                <a:cs typeface="Times New Roman" pitchFamily="18" charset="0"/>
              </a:rPr>
            </a:br>
            <a:r>
              <a:rPr lang="en-US" sz="1200" b="0">
                <a:cs typeface="Times New Roman" pitchFamily="18" charset="0"/>
              </a:rPr>
              <a:t>Redo Logs</a:t>
            </a:r>
          </a:p>
        </p:txBody>
      </p:sp>
      <p:sp>
        <p:nvSpPr>
          <p:cNvPr id="30729" name="Rectangle 12"/>
          <p:cNvSpPr>
            <a:spLocks noChangeArrowheads="1"/>
          </p:cNvSpPr>
          <p:nvPr/>
        </p:nvSpPr>
        <p:spPr bwMode="auto">
          <a:xfrm>
            <a:off x="157163" y="4343400"/>
            <a:ext cx="1162050" cy="641350"/>
          </a:xfrm>
          <a:prstGeom prst="rect">
            <a:avLst/>
          </a:prstGeom>
          <a:noFill/>
          <a:ln w="9525">
            <a:noFill/>
            <a:miter lim="800000"/>
            <a:headEnd/>
            <a:tailEnd/>
          </a:ln>
        </p:spPr>
        <p:txBody>
          <a:bodyPr wrap="none" lIns="92075" tIns="46038" rIns="92075" bIns="46038">
            <a:spAutoFit/>
          </a:bodyPr>
          <a:lstStyle/>
          <a:p>
            <a:pPr algn="ctr" eaLnBrk="0" hangingPunct="0"/>
            <a:r>
              <a:rPr lang="en-US" sz="1800" b="0">
                <a:cs typeface="Times New Roman" pitchFamily="18" charset="0"/>
              </a:rPr>
              <a:t>Primary</a:t>
            </a:r>
          </a:p>
          <a:p>
            <a:pPr algn="ctr" eaLnBrk="0" hangingPunct="0"/>
            <a:r>
              <a:rPr lang="en-US" sz="1800" b="0">
                <a:cs typeface="Times New Roman" pitchFamily="18" charset="0"/>
              </a:rPr>
              <a:t>Database</a:t>
            </a:r>
          </a:p>
        </p:txBody>
      </p:sp>
      <p:grpSp>
        <p:nvGrpSpPr>
          <p:cNvPr id="3" name="Group 13"/>
          <p:cNvGrpSpPr>
            <a:grpSpLocks/>
          </p:cNvGrpSpPr>
          <p:nvPr/>
        </p:nvGrpSpPr>
        <p:grpSpPr bwMode="auto">
          <a:xfrm>
            <a:off x="139700" y="2692400"/>
            <a:ext cx="1089025" cy="1447800"/>
            <a:chOff x="192" y="2592"/>
            <a:chExt cx="686" cy="912"/>
          </a:xfrm>
        </p:grpSpPr>
        <p:sp>
          <p:nvSpPr>
            <p:cNvPr id="30913" name="Freeform 14"/>
            <p:cNvSpPr>
              <a:spLocks/>
            </p:cNvSpPr>
            <p:nvPr/>
          </p:nvSpPr>
          <p:spPr bwMode="auto">
            <a:xfrm>
              <a:off x="192" y="2714"/>
              <a:ext cx="686" cy="790"/>
            </a:xfrm>
            <a:custGeom>
              <a:avLst/>
              <a:gdLst>
                <a:gd name="T0" fmla="*/ 685 w 686"/>
                <a:gd name="T1" fmla="*/ 0 h 790"/>
                <a:gd name="T2" fmla="*/ 685 w 686"/>
                <a:gd name="T3" fmla="*/ 626 h 790"/>
                <a:gd name="T4" fmla="*/ 682 w 686"/>
                <a:gd name="T5" fmla="*/ 646 h 790"/>
                <a:gd name="T6" fmla="*/ 670 w 686"/>
                <a:gd name="T7" fmla="*/ 668 h 790"/>
                <a:gd name="T8" fmla="*/ 650 w 686"/>
                <a:gd name="T9" fmla="*/ 691 h 790"/>
                <a:gd name="T10" fmla="*/ 630 w 686"/>
                <a:gd name="T11" fmla="*/ 711 h 790"/>
                <a:gd name="T12" fmla="*/ 616 w 686"/>
                <a:gd name="T13" fmla="*/ 721 h 790"/>
                <a:gd name="T14" fmla="*/ 589 w 686"/>
                <a:gd name="T15" fmla="*/ 738 h 790"/>
                <a:gd name="T16" fmla="*/ 560 w 686"/>
                <a:gd name="T17" fmla="*/ 750 h 790"/>
                <a:gd name="T18" fmla="*/ 522 w 686"/>
                <a:gd name="T19" fmla="*/ 766 h 790"/>
                <a:gd name="T20" fmla="*/ 483 w 686"/>
                <a:gd name="T21" fmla="*/ 775 h 790"/>
                <a:gd name="T22" fmla="*/ 446 w 686"/>
                <a:gd name="T23" fmla="*/ 780 h 790"/>
                <a:gd name="T24" fmla="*/ 413 w 686"/>
                <a:gd name="T25" fmla="*/ 785 h 790"/>
                <a:gd name="T26" fmla="*/ 383 w 686"/>
                <a:gd name="T27" fmla="*/ 789 h 790"/>
                <a:gd name="T28" fmla="*/ 304 w 686"/>
                <a:gd name="T29" fmla="*/ 789 h 790"/>
                <a:gd name="T30" fmla="*/ 253 w 686"/>
                <a:gd name="T31" fmla="*/ 783 h 790"/>
                <a:gd name="T32" fmla="*/ 208 w 686"/>
                <a:gd name="T33" fmla="*/ 775 h 790"/>
                <a:gd name="T34" fmla="*/ 173 w 686"/>
                <a:gd name="T35" fmla="*/ 766 h 790"/>
                <a:gd name="T36" fmla="*/ 143 w 686"/>
                <a:gd name="T37" fmla="*/ 756 h 790"/>
                <a:gd name="T38" fmla="*/ 110 w 686"/>
                <a:gd name="T39" fmla="*/ 742 h 790"/>
                <a:gd name="T40" fmla="*/ 74 w 686"/>
                <a:gd name="T41" fmla="*/ 723 h 790"/>
                <a:gd name="T42" fmla="*/ 49 w 686"/>
                <a:gd name="T43" fmla="*/ 705 h 790"/>
                <a:gd name="T44" fmla="*/ 28 w 686"/>
                <a:gd name="T45" fmla="*/ 689 h 790"/>
                <a:gd name="T46" fmla="*/ 19 w 686"/>
                <a:gd name="T47" fmla="*/ 670 h 790"/>
                <a:gd name="T48" fmla="*/ 6 w 686"/>
                <a:gd name="T49" fmla="*/ 653 h 790"/>
                <a:gd name="T50" fmla="*/ 2 w 686"/>
                <a:gd name="T51" fmla="*/ 637 h 790"/>
                <a:gd name="T52" fmla="*/ 0 w 686"/>
                <a:gd name="T53" fmla="*/ 629 h 790"/>
                <a:gd name="T54" fmla="*/ 0 w 686"/>
                <a:gd name="T55" fmla="*/ 0 h 790"/>
                <a:gd name="T56" fmla="*/ 685 w 686"/>
                <a:gd name="T57" fmla="*/ 0 h 7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86"/>
                <a:gd name="T88" fmla="*/ 0 h 790"/>
                <a:gd name="T89" fmla="*/ 686 w 686"/>
                <a:gd name="T90" fmla="*/ 790 h 7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86" h="790">
                  <a:moveTo>
                    <a:pt x="685" y="0"/>
                  </a:moveTo>
                  <a:lnTo>
                    <a:pt x="685" y="626"/>
                  </a:lnTo>
                  <a:lnTo>
                    <a:pt x="682" y="646"/>
                  </a:lnTo>
                  <a:lnTo>
                    <a:pt x="670" y="668"/>
                  </a:lnTo>
                  <a:lnTo>
                    <a:pt x="650" y="691"/>
                  </a:lnTo>
                  <a:lnTo>
                    <a:pt x="630" y="711"/>
                  </a:lnTo>
                  <a:lnTo>
                    <a:pt x="616" y="721"/>
                  </a:lnTo>
                  <a:lnTo>
                    <a:pt x="589" y="738"/>
                  </a:lnTo>
                  <a:lnTo>
                    <a:pt x="560" y="750"/>
                  </a:lnTo>
                  <a:lnTo>
                    <a:pt x="522" y="766"/>
                  </a:lnTo>
                  <a:lnTo>
                    <a:pt x="483" y="775"/>
                  </a:lnTo>
                  <a:lnTo>
                    <a:pt x="446" y="780"/>
                  </a:lnTo>
                  <a:lnTo>
                    <a:pt x="413" y="785"/>
                  </a:lnTo>
                  <a:lnTo>
                    <a:pt x="383" y="789"/>
                  </a:lnTo>
                  <a:lnTo>
                    <a:pt x="304" y="789"/>
                  </a:lnTo>
                  <a:lnTo>
                    <a:pt x="253" y="783"/>
                  </a:lnTo>
                  <a:lnTo>
                    <a:pt x="208" y="775"/>
                  </a:lnTo>
                  <a:lnTo>
                    <a:pt x="173" y="766"/>
                  </a:lnTo>
                  <a:lnTo>
                    <a:pt x="143" y="756"/>
                  </a:lnTo>
                  <a:lnTo>
                    <a:pt x="110" y="742"/>
                  </a:lnTo>
                  <a:lnTo>
                    <a:pt x="74" y="723"/>
                  </a:lnTo>
                  <a:lnTo>
                    <a:pt x="49" y="705"/>
                  </a:lnTo>
                  <a:lnTo>
                    <a:pt x="28" y="689"/>
                  </a:lnTo>
                  <a:lnTo>
                    <a:pt x="19" y="670"/>
                  </a:lnTo>
                  <a:lnTo>
                    <a:pt x="6" y="653"/>
                  </a:lnTo>
                  <a:lnTo>
                    <a:pt x="2" y="637"/>
                  </a:lnTo>
                  <a:lnTo>
                    <a:pt x="0" y="629"/>
                  </a:lnTo>
                  <a:lnTo>
                    <a:pt x="0" y="0"/>
                  </a:lnTo>
                  <a:lnTo>
                    <a:pt x="685" y="0"/>
                  </a:lnTo>
                </a:path>
              </a:pathLst>
            </a:custGeom>
            <a:solidFill>
              <a:srgbClr val="99CCFF"/>
            </a:solidFill>
            <a:ln w="9525" cap="rnd">
              <a:solidFill>
                <a:schemeClr val="bg1"/>
              </a:solidFill>
              <a:round/>
              <a:headEnd type="none" w="sm" len="sm"/>
              <a:tailEnd type="none" w="sm" len="sm"/>
            </a:ln>
          </p:spPr>
          <p:txBody>
            <a:bodyPr/>
            <a:lstStyle/>
            <a:p>
              <a:endParaRPr lang="en-US"/>
            </a:p>
          </p:txBody>
        </p:sp>
        <p:sp>
          <p:nvSpPr>
            <p:cNvPr id="30914" name="Oval 15"/>
            <p:cNvSpPr>
              <a:spLocks noChangeArrowheads="1"/>
            </p:cNvSpPr>
            <p:nvPr/>
          </p:nvSpPr>
          <p:spPr bwMode="auto">
            <a:xfrm>
              <a:off x="194" y="2592"/>
              <a:ext cx="683" cy="215"/>
            </a:xfrm>
            <a:prstGeom prst="ellipse">
              <a:avLst/>
            </a:prstGeom>
            <a:solidFill>
              <a:srgbClr val="99CCFF"/>
            </a:solidFill>
            <a:ln w="9525">
              <a:solidFill>
                <a:schemeClr val="bg1"/>
              </a:solidFill>
              <a:round/>
              <a:headEnd/>
              <a:tailEnd/>
            </a:ln>
          </p:spPr>
          <p:txBody>
            <a:bodyPr wrap="none" anchor="ctr"/>
            <a:lstStyle/>
            <a:p>
              <a:endParaRPr lang="en-US"/>
            </a:p>
          </p:txBody>
        </p:sp>
      </p:grpSp>
      <p:grpSp>
        <p:nvGrpSpPr>
          <p:cNvPr id="4" name="Group 16"/>
          <p:cNvGrpSpPr>
            <a:grpSpLocks/>
          </p:cNvGrpSpPr>
          <p:nvPr/>
        </p:nvGrpSpPr>
        <p:grpSpPr bwMode="auto">
          <a:xfrm>
            <a:off x="403225" y="3132138"/>
            <a:ext cx="512763" cy="684212"/>
            <a:chOff x="506" y="2249"/>
            <a:chExt cx="323" cy="431"/>
          </a:xfrm>
        </p:grpSpPr>
        <p:grpSp>
          <p:nvGrpSpPr>
            <p:cNvPr id="5" name="Group 17"/>
            <p:cNvGrpSpPr>
              <a:grpSpLocks/>
            </p:cNvGrpSpPr>
            <p:nvPr/>
          </p:nvGrpSpPr>
          <p:grpSpPr bwMode="auto">
            <a:xfrm>
              <a:off x="615" y="2249"/>
              <a:ext cx="214" cy="362"/>
              <a:chOff x="615" y="2249"/>
              <a:chExt cx="214" cy="362"/>
            </a:xfrm>
          </p:grpSpPr>
          <p:sp>
            <p:nvSpPr>
              <p:cNvPr id="30881" name="Freeform 18"/>
              <p:cNvSpPr>
                <a:spLocks/>
              </p:cNvSpPr>
              <p:nvPr/>
            </p:nvSpPr>
            <p:spPr bwMode="auto">
              <a:xfrm>
                <a:off x="615" y="2249"/>
                <a:ext cx="214" cy="362"/>
              </a:xfrm>
              <a:custGeom>
                <a:avLst/>
                <a:gdLst>
                  <a:gd name="T0" fmla="*/ 0 w 214"/>
                  <a:gd name="T1" fmla="*/ 288 h 362"/>
                  <a:gd name="T2" fmla="*/ 213 w 214"/>
                  <a:gd name="T3" fmla="*/ 361 h 362"/>
                  <a:gd name="T4" fmla="*/ 213 w 214"/>
                  <a:gd name="T5" fmla="*/ 73 h 362"/>
                  <a:gd name="T6" fmla="*/ 0 w 214"/>
                  <a:gd name="T7" fmla="*/ 0 h 362"/>
                  <a:gd name="T8" fmla="*/ 0 w 214"/>
                  <a:gd name="T9" fmla="*/ 288 h 362"/>
                  <a:gd name="T10" fmla="*/ 0 60000 65536"/>
                  <a:gd name="T11" fmla="*/ 0 60000 65536"/>
                  <a:gd name="T12" fmla="*/ 0 60000 65536"/>
                  <a:gd name="T13" fmla="*/ 0 60000 65536"/>
                  <a:gd name="T14" fmla="*/ 0 60000 65536"/>
                  <a:gd name="T15" fmla="*/ 0 w 214"/>
                  <a:gd name="T16" fmla="*/ 0 h 362"/>
                  <a:gd name="T17" fmla="*/ 214 w 214"/>
                  <a:gd name="T18" fmla="*/ 362 h 362"/>
                </a:gdLst>
                <a:ahLst/>
                <a:cxnLst>
                  <a:cxn ang="T10">
                    <a:pos x="T0" y="T1"/>
                  </a:cxn>
                  <a:cxn ang="T11">
                    <a:pos x="T2" y="T3"/>
                  </a:cxn>
                  <a:cxn ang="T12">
                    <a:pos x="T4" y="T5"/>
                  </a:cxn>
                  <a:cxn ang="T13">
                    <a:pos x="T6" y="T7"/>
                  </a:cxn>
                  <a:cxn ang="T14">
                    <a:pos x="T8" y="T9"/>
                  </a:cxn>
                </a:cxnLst>
                <a:rect l="T15" t="T16" r="T17" b="T18"/>
                <a:pathLst>
                  <a:path w="214" h="362">
                    <a:moveTo>
                      <a:pt x="0" y="288"/>
                    </a:moveTo>
                    <a:lnTo>
                      <a:pt x="213" y="361"/>
                    </a:lnTo>
                    <a:lnTo>
                      <a:pt x="213" y="73"/>
                    </a:lnTo>
                    <a:lnTo>
                      <a:pt x="0" y="0"/>
                    </a:lnTo>
                    <a:lnTo>
                      <a:pt x="0" y="288"/>
                    </a:lnTo>
                  </a:path>
                </a:pathLst>
              </a:custGeom>
              <a:solidFill>
                <a:srgbClr val="B2B2B2"/>
              </a:solidFill>
              <a:ln w="9525" cap="rnd">
                <a:noFill/>
                <a:round/>
                <a:headEnd/>
                <a:tailEnd/>
              </a:ln>
            </p:spPr>
            <p:txBody>
              <a:bodyPr/>
              <a:lstStyle/>
              <a:p>
                <a:endParaRPr lang="en-US"/>
              </a:p>
            </p:txBody>
          </p:sp>
          <p:sp>
            <p:nvSpPr>
              <p:cNvPr id="30882" name="Freeform 19"/>
              <p:cNvSpPr>
                <a:spLocks/>
              </p:cNvSpPr>
              <p:nvPr/>
            </p:nvSpPr>
            <p:spPr bwMode="auto">
              <a:xfrm>
                <a:off x="623" y="2263"/>
                <a:ext cx="199" cy="333"/>
              </a:xfrm>
              <a:custGeom>
                <a:avLst/>
                <a:gdLst>
                  <a:gd name="T0" fmla="*/ 0 w 199"/>
                  <a:gd name="T1" fmla="*/ 265 h 333"/>
                  <a:gd name="T2" fmla="*/ 198 w 199"/>
                  <a:gd name="T3" fmla="*/ 332 h 333"/>
                  <a:gd name="T4" fmla="*/ 198 w 199"/>
                  <a:gd name="T5" fmla="*/ 67 h 333"/>
                  <a:gd name="T6" fmla="*/ 0 w 199"/>
                  <a:gd name="T7" fmla="*/ 0 h 333"/>
                  <a:gd name="T8" fmla="*/ 0 w 199"/>
                  <a:gd name="T9" fmla="*/ 265 h 333"/>
                  <a:gd name="T10" fmla="*/ 0 60000 65536"/>
                  <a:gd name="T11" fmla="*/ 0 60000 65536"/>
                  <a:gd name="T12" fmla="*/ 0 60000 65536"/>
                  <a:gd name="T13" fmla="*/ 0 60000 65536"/>
                  <a:gd name="T14" fmla="*/ 0 60000 65536"/>
                  <a:gd name="T15" fmla="*/ 0 w 199"/>
                  <a:gd name="T16" fmla="*/ 0 h 333"/>
                  <a:gd name="T17" fmla="*/ 199 w 199"/>
                  <a:gd name="T18" fmla="*/ 333 h 333"/>
                </a:gdLst>
                <a:ahLst/>
                <a:cxnLst>
                  <a:cxn ang="T10">
                    <a:pos x="T0" y="T1"/>
                  </a:cxn>
                  <a:cxn ang="T11">
                    <a:pos x="T2" y="T3"/>
                  </a:cxn>
                  <a:cxn ang="T12">
                    <a:pos x="T4" y="T5"/>
                  </a:cxn>
                  <a:cxn ang="T13">
                    <a:pos x="T6" y="T7"/>
                  </a:cxn>
                  <a:cxn ang="T14">
                    <a:pos x="T8" y="T9"/>
                  </a:cxn>
                </a:cxnLst>
                <a:rect l="T15" t="T16" r="T17" b="T18"/>
                <a:pathLst>
                  <a:path w="199" h="333">
                    <a:moveTo>
                      <a:pt x="0" y="265"/>
                    </a:moveTo>
                    <a:lnTo>
                      <a:pt x="198" y="332"/>
                    </a:lnTo>
                    <a:lnTo>
                      <a:pt x="198" y="67"/>
                    </a:lnTo>
                    <a:lnTo>
                      <a:pt x="0" y="0"/>
                    </a:lnTo>
                    <a:lnTo>
                      <a:pt x="0" y="265"/>
                    </a:lnTo>
                  </a:path>
                </a:pathLst>
              </a:custGeom>
              <a:solidFill>
                <a:srgbClr val="FFFFCC"/>
              </a:solidFill>
              <a:ln w="9525" cap="rnd">
                <a:noFill/>
                <a:round/>
                <a:headEnd/>
                <a:tailEnd/>
              </a:ln>
            </p:spPr>
            <p:txBody>
              <a:bodyPr/>
              <a:lstStyle/>
              <a:p>
                <a:endParaRPr lang="en-US"/>
              </a:p>
            </p:txBody>
          </p:sp>
          <p:sp>
            <p:nvSpPr>
              <p:cNvPr id="30883" name="Freeform 20"/>
              <p:cNvSpPr>
                <a:spLocks/>
              </p:cNvSpPr>
              <p:nvPr/>
            </p:nvSpPr>
            <p:spPr bwMode="auto">
              <a:xfrm>
                <a:off x="784" y="2327"/>
                <a:ext cx="28" cy="41"/>
              </a:xfrm>
              <a:custGeom>
                <a:avLst/>
                <a:gdLst>
                  <a:gd name="T0" fmla="*/ 0 w 28"/>
                  <a:gd name="T1" fmla="*/ 31 h 41"/>
                  <a:gd name="T2" fmla="*/ 0 w 28"/>
                  <a:gd name="T3" fmla="*/ 0 h 41"/>
                  <a:gd name="T4" fmla="*/ 27 w 28"/>
                  <a:gd name="T5" fmla="*/ 9 h 41"/>
                  <a:gd name="T6" fmla="*/ 27 w 28"/>
                  <a:gd name="T7" fmla="*/ 40 h 41"/>
                  <a:gd name="T8" fmla="*/ 0 w 28"/>
                  <a:gd name="T9" fmla="*/ 31 h 41"/>
                  <a:gd name="T10" fmla="*/ 0 60000 65536"/>
                  <a:gd name="T11" fmla="*/ 0 60000 65536"/>
                  <a:gd name="T12" fmla="*/ 0 60000 65536"/>
                  <a:gd name="T13" fmla="*/ 0 60000 65536"/>
                  <a:gd name="T14" fmla="*/ 0 60000 65536"/>
                  <a:gd name="T15" fmla="*/ 0 w 28"/>
                  <a:gd name="T16" fmla="*/ 0 h 41"/>
                  <a:gd name="T17" fmla="*/ 28 w 28"/>
                  <a:gd name="T18" fmla="*/ 41 h 41"/>
                </a:gdLst>
                <a:ahLst/>
                <a:cxnLst>
                  <a:cxn ang="T10">
                    <a:pos x="T0" y="T1"/>
                  </a:cxn>
                  <a:cxn ang="T11">
                    <a:pos x="T2" y="T3"/>
                  </a:cxn>
                  <a:cxn ang="T12">
                    <a:pos x="T4" y="T5"/>
                  </a:cxn>
                  <a:cxn ang="T13">
                    <a:pos x="T6" y="T7"/>
                  </a:cxn>
                  <a:cxn ang="T14">
                    <a:pos x="T8" y="T9"/>
                  </a:cxn>
                </a:cxnLst>
                <a:rect l="T15" t="T16" r="T17" b="T18"/>
                <a:pathLst>
                  <a:path w="28" h="41">
                    <a:moveTo>
                      <a:pt x="0" y="31"/>
                    </a:moveTo>
                    <a:lnTo>
                      <a:pt x="0" y="0"/>
                    </a:lnTo>
                    <a:lnTo>
                      <a:pt x="27" y="9"/>
                    </a:lnTo>
                    <a:lnTo>
                      <a:pt x="27" y="40"/>
                    </a:lnTo>
                    <a:lnTo>
                      <a:pt x="0" y="31"/>
                    </a:lnTo>
                  </a:path>
                </a:pathLst>
              </a:custGeom>
              <a:solidFill>
                <a:srgbClr val="99CCFF"/>
              </a:solidFill>
              <a:ln w="9525" cap="rnd">
                <a:noFill/>
                <a:round/>
                <a:headEnd/>
                <a:tailEnd/>
              </a:ln>
            </p:spPr>
            <p:txBody>
              <a:bodyPr/>
              <a:lstStyle/>
              <a:p>
                <a:endParaRPr lang="en-US"/>
              </a:p>
            </p:txBody>
          </p:sp>
          <p:sp>
            <p:nvSpPr>
              <p:cNvPr id="30884" name="Freeform 21"/>
              <p:cNvSpPr>
                <a:spLocks/>
              </p:cNvSpPr>
              <p:nvPr/>
            </p:nvSpPr>
            <p:spPr bwMode="auto">
              <a:xfrm>
                <a:off x="744" y="2315"/>
                <a:ext cx="31" cy="40"/>
              </a:xfrm>
              <a:custGeom>
                <a:avLst/>
                <a:gdLst>
                  <a:gd name="T0" fmla="*/ 0 w 31"/>
                  <a:gd name="T1" fmla="*/ 30 h 40"/>
                  <a:gd name="T2" fmla="*/ 0 w 31"/>
                  <a:gd name="T3" fmla="*/ 0 h 40"/>
                  <a:gd name="T4" fmla="*/ 30 w 31"/>
                  <a:gd name="T5" fmla="*/ 9 h 40"/>
                  <a:gd name="T6" fmla="*/ 30 w 31"/>
                  <a:gd name="T7" fmla="*/ 39 h 40"/>
                  <a:gd name="T8" fmla="*/ 0 w 31"/>
                  <a:gd name="T9" fmla="*/ 30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0" y="30"/>
                    </a:moveTo>
                    <a:lnTo>
                      <a:pt x="0" y="0"/>
                    </a:lnTo>
                    <a:lnTo>
                      <a:pt x="30" y="9"/>
                    </a:lnTo>
                    <a:lnTo>
                      <a:pt x="30" y="39"/>
                    </a:lnTo>
                    <a:lnTo>
                      <a:pt x="0" y="30"/>
                    </a:lnTo>
                  </a:path>
                </a:pathLst>
              </a:custGeom>
              <a:solidFill>
                <a:srgbClr val="99CCFF"/>
              </a:solidFill>
              <a:ln w="9525" cap="rnd">
                <a:noFill/>
                <a:round/>
                <a:headEnd/>
                <a:tailEnd/>
              </a:ln>
            </p:spPr>
            <p:txBody>
              <a:bodyPr/>
              <a:lstStyle/>
              <a:p>
                <a:endParaRPr lang="en-US"/>
              </a:p>
            </p:txBody>
          </p:sp>
          <p:sp>
            <p:nvSpPr>
              <p:cNvPr id="30885" name="Freeform 22"/>
              <p:cNvSpPr>
                <a:spLocks/>
              </p:cNvSpPr>
              <p:nvPr/>
            </p:nvSpPr>
            <p:spPr bwMode="auto">
              <a:xfrm>
                <a:off x="708" y="2303"/>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86" name="Freeform 23"/>
              <p:cNvSpPr>
                <a:spLocks/>
              </p:cNvSpPr>
              <p:nvPr/>
            </p:nvSpPr>
            <p:spPr bwMode="auto">
              <a:xfrm>
                <a:off x="673" y="2289"/>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87" name="Freeform 24"/>
              <p:cNvSpPr>
                <a:spLocks/>
              </p:cNvSpPr>
              <p:nvPr/>
            </p:nvSpPr>
            <p:spPr bwMode="auto">
              <a:xfrm>
                <a:off x="632" y="2277"/>
                <a:ext cx="31" cy="41"/>
              </a:xfrm>
              <a:custGeom>
                <a:avLst/>
                <a:gdLst>
                  <a:gd name="T0" fmla="*/ 0 w 31"/>
                  <a:gd name="T1" fmla="*/ 31 h 41"/>
                  <a:gd name="T2" fmla="*/ 0 w 31"/>
                  <a:gd name="T3" fmla="*/ 0 h 41"/>
                  <a:gd name="T4" fmla="*/ 30 w 31"/>
                  <a:gd name="T5" fmla="*/ 9 h 41"/>
                  <a:gd name="T6" fmla="*/ 30 w 31"/>
                  <a:gd name="T7" fmla="*/ 40 h 41"/>
                  <a:gd name="T8" fmla="*/ 0 w 31"/>
                  <a:gd name="T9" fmla="*/ 31 h 41"/>
                  <a:gd name="T10" fmla="*/ 0 60000 65536"/>
                  <a:gd name="T11" fmla="*/ 0 60000 65536"/>
                  <a:gd name="T12" fmla="*/ 0 60000 65536"/>
                  <a:gd name="T13" fmla="*/ 0 60000 65536"/>
                  <a:gd name="T14" fmla="*/ 0 60000 65536"/>
                  <a:gd name="T15" fmla="*/ 0 w 31"/>
                  <a:gd name="T16" fmla="*/ 0 h 41"/>
                  <a:gd name="T17" fmla="*/ 31 w 31"/>
                  <a:gd name="T18" fmla="*/ 41 h 41"/>
                </a:gdLst>
                <a:ahLst/>
                <a:cxnLst>
                  <a:cxn ang="T10">
                    <a:pos x="T0" y="T1"/>
                  </a:cxn>
                  <a:cxn ang="T11">
                    <a:pos x="T2" y="T3"/>
                  </a:cxn>
                  <a:cxn ang="T12">
                    <a:pos x="T4" y="T5"/>
                  </a:cxn>
                  <a:cxn ang="T13">
                    <a:pos x="T6" y="T7"/>
                  </a:cxn>
                  <a:cxn ang="T14">
                    <a:pos x="T8" y="T9"/>
                  </a:cxn>
                </a:cxnLst>
                <a:rect l="T15" t="T16" r="T17" b="T18"/>
                <a:pathLst>
                  <a:path w="31" h="41">
                    <a:moveTo>
                      <a:pt x="0" y="31"/>
                    </a:moveTo>
                    <a:lnTo>
                      <a:pt x="0" y="0"/>
                    </a:lnTo>
                    <a:lnTo>
                      <a:pt x="30" y="9"/>
                    </a:lnTo>
                    <a:lnTo>
                      <a:pt x="30" y="40"/>
                    </a:lnTo>
                    <a:lnTo>
                      <a:pt x="0" y="31"/>
                    </a:lnTo>
                  </a:path>
                </a:pathLst>
              </a:custGeom>
              <a:solidFill>
                <a:srgbClr val="99CCFF"/>
              </a:solidFill>
              <a:ln w="9525" cap="rnd">
                <a:noFill/>
                <a:round/>
                <a:headEnd/>
                <a:tailEnd/>
              </a:ln>
            </p:spPr>
            <p:txBody>
              <a:bodyPr/>
              <a:lstStyle/>
              <a:p>
                <a:endParaRPr lang="en-US"/>
              </a:p>
            </p:txBody>
          </p:sp>
          <p:sp>
            <p:nvSpPr>
              <p:cNvPr id="30888" name="Freeform 25"/>
              <p:cNvSpPr>
                <a:spLocks/>
              </p:cNvSpPr>
              <p:nvPr/>
            </p:nvSpPr>
            <p:spPr bwMode="auto">
              <a:xfrm>
                <a:off x="784" y="2370"/>
                <a:ext cx="28" cy="39"/>
              </a:xfrm>
              <a:custGeom>
                <a:avLst/>
                <a:gdLst>
                  <a:gd name="T0" fmla="*/ 0 w 28"/>
                  <a:gd name="T1" fmla="*/ 29 h 39"/>
                  <a:gd name="T2" fmla="*/ 0 w 28"/>
                  <a:gd name="T3" fmla="*/ 0 h 39"/>
                  <a:gd name="T4" fmla="*/ 27 w 28"/>
                  <a:gd name="T5" fmla="*/ 9 h 39"/>
                  <a:gd name="T6" fmla="*/ 27 w 28"/>
                  <a:gd name="T7" fmla="*/ 38 h 39"/>
                  <a:gd name="T8" fmla="*/ 0 w 28"/>
                  <a:gd name="T9" fmla="*/ 29 h 39"/>
                  <a:gd name="T10" fmla="*/ 0 60000 65536"/>
                  <a:gd name="T11" fmla="*/ 0 60000 65536"/>
                  <a:gd name="T12" fmla="*/ 0 60000 65536"/>
                  <a:gd name="T13" fmla="*/ 0 60000 65536"/>
                  <a:gd name="T14" fmla="*/ 0 60000 65536"/>
                  <a:gd name="T15" fmla="*/ 0 w 28"/>
                  <a:gd name="T16" fmla="*/ 0 h 39"/>
                  <a:gd name="T17" fmla="*/ 28 w 28"/>
                  <a:gd name="T18" fmla="*/ 39 h 39"/>
                </a:gdLst>
                <a:ahLst/>
                <a:cxnLst>
                  <a:cxn ang="T10">
                    <a:pos x="T0" y="T1"/>
                  </a:cxn>
                  <a:cxn ang="T11">
                    <a:pos x="T2" y="T3"/>
                  </a:cxn>
                  <a:cxn ang="T12">
                    <a:pos x="T4" y="T5"/>
                  </a:cxn>
                  <a:cxn ang="T13">
                    <a:pos x="T6" y="T7"/>
                  </a:cxn>
                  <a:cxn ang="T14">
                    <a:pos x="T8" y="T9"/>
                  </a:cxn>
                </a:cxnLst>
                <a:rect l="T15" t="T16" r="T17" b="T18"/>
                <a:pathLst>
                  <a:path w="28" h="39">
                    <a:moveTo>
                      <a:pt x="0" y="29"/>
                    </a:moveTo>
                    <a:lnTo>
                      <a:pt x="0" y="0"/>
                    </a:lnTo>
                    <a:lnTo>
                      <a:pt x="27" y="9"/>
                    </a:lnTo>
                    <a:lnTo>
                      <a:pt x="27" y="38"/>
                    </a:lnTo>
                    <a:lnTo>
                      <a:pt x="0" y="29"/>
                    </a:lnTo>
                  </a:path>
                </a:pathLst>
              </a:custGeom>
              <a:solidFill>
                <a:srgbClr val="99CCFF"/>
              </a:solidFill>
              <a:ln w="9525" cap="rnd">
                <a:noFill/>
                <a:round/>
                <a:headEnd/>
                <a:tailEnd/>
              </a:ln>
            </p:spPr>
            <p:txBody>
              <a:bodyPr/>
              <a:lstStyle/>
              <a:p>
                <a:endParaRPr lang="en-US"/>
              </a:p>
            </p:txBody>
          </p:sp>
          <p:sp>
            <p:nvSpPr>
              <p:cNvPr id="30889" name="Freeform 26"/>
              <p:cNvSpPr>
                <a:spLocks/>
              </p:cNvSpPr>
              <p:nvPr/>
            </p:nvSpPr>
            <p:spPr bwMode="auto">
              <a:xfrm>
                <a:off x="744" y="2357"/>
                <a:ext cx="31" cy="40"/>
              </a:xfrm>
              <a:custGeom>
                <a:avLst/>
                <a:gdLst>
                  <a:gd name="T0" fmla="*/ 0 w 31"/>
                  <a:gd name="T1" fmla="*/ 31 h 40"/>
                  <a:gd name="T2" fmla="*/ 0 w 31"/>
                  <a:gd name="T3" fmla="*/ 0 h 40"/>
                  <a:gd name="T4" fmla="*/ 30 w 31"/>
                  <a:gd name="T5" fmla="*/ 9 h 40"/>
                  <a:gd name="T6" fmla="*/ 30 w 31"/>
                  <a:gd name="T7" fmla="*/ 39 h 40"/>
                  <a:gd name="T8" fmla="*/ 0 w 31"/>
                  <a:gd name="T9" fmla="*/ 31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0" y="31"/>
                    </a:moveTo>
                    <a:lnTo>
                      <a:pt x="0" y="0"/>
                    </a:lnTo>
                    <a:lnTo>
                      <a:pt x="30" y="9"/>
                    </a:lnTo>
                    <a:lnTo>
                      <a:pt x="30" y="39"/>
                    </a:lnTo>
                    <a:lnTo>
                      <a:pt x="0" y="31"/>
                    </a:lnTo>
                  </a:path>
                </a:pathLst>
              </a:custGeom>
              <a:solidFill>
                <a:srgbClr val="99CCFF"/>
              </a:solidFill>
              <a:ln w="9525" cap="rnd">
                <a:noFill/>
                <a:round/>
                <a:headEnd/>
                <a:tailEnd/>
              </a:ln>
            </p:spPr>
            <p:txBody>
              <a:bodyPr/>
              <a:lstStyle/>
              <a:p>
                <a:endParaRPr lang="en-US"/>
              </a:p>
            </p:txBody>
          </p:sp>
          <p:sp>
            <p:nvSpPr>
              <p:cNvPr id="30890" name="Freeform 27"/>
              <p:cNvSpPr>
                <a:spLocks/>
              </p:cNvSpPr>
              <p:nvPr/>
            </p:nvSpPr>
            <p:spPr bwMode="auto">
              <a:xfrm>
                <a:off x="708" y="2344"/>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91" name="Freeform 28"/>
              <p:cNvSpPr>
                <a:spLocks/>
              </p:cNvSpPr>
              <p:nvPr/>
            </p:nvSpPr>
            <p:spPr bwMode="auto">
              <a:xfrm>
                <a:off x="673" y="2331"/>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92" name="Freeform 29"/>
              <p:cNvSpPr>
                <a:spLocks/>
              </p:cNvSpPr>
              <p:nvPr/>
            </p:nvSpPr>
            <p:spPr bwMode="auto">
              <a:xfrm>
                <a:off x="632" y="2322"/>
                <a:ext cx="31" cy="39"/>
              </a:xfrm>
              <a:custGeom>
                <a:avLst/>
                <a:gdLst>
                  <a:gd name="T0" fmla="*/ 0 w 31"/>
                  <a:gd name="T1" fmla="*/ 30 h 39"/>
                  <a:gd name="T2" fmla="*/ 0 w 31"/>
                  <a:gd name="T3" fmla="*/ 0 h 39"/>
                  <a:gd name="T4" fmla="*/ 30 w 31"/>
                  <a:gd name="T5" fmla="*/ 9 h 39"/>
                  <a:gd name="T6" fmla="*/ 30 w 31"/>
                  <a:gd name="T7" fmla="*/ 38 h 39"/>
                  <a:gd name="T8" fmla="*/ 0 w 31"/>
                  <a:gd name="T9" fmla="*/ 30 h 39"/>
                  <a:gd name="T10" fmla="*/ 0 60000 65536"/>
                  <a:gd name="T11" fmla="*/ 0 60000 65536"/>
                  <a:gd name="T12" fmla="*/ 0 60000 65536"/>
                  <a:gd name="T13" fmla="*/ 0 60000 65536"/>
                  <a:gd name="T14" fmla="*/ 0 60000 65536"/>
                  <a:gd name="T15" fmla="*/ 0 w 31"/>
                  <a:gd name="T16" fmla="*/ 0 h 39"/>
                  <a:gd name="T17" fmla="*/ 31 w 31"/>
                  <a:gd name="T18" fmla="*/ 39 h 39"/>
                </a:gdLst>
                <a:ahLst/>
                <a:cxnLst>
                  <a:cxn ang="T10">
                    <a:pos x="T0" y="T1"/>
                  </a:cxn>
                  <a:cxn ang="T11">
                    <a:pos x="T2" y="T3"/>
                  </a:cxn>
                  <a:cxn ang="T12">
                    <a:pos x="T4" y="T5"/>
                  </a:cxn>
                  <a:cxn ang="T13">
                    <a:pos x="T6" y="T7"/>
                  </a:cxn>
                  <a:cxn ang="T14">
                    <a:pos x="T8" y="T9"/>
                  </a:cxn>
                </a:cxnLst>
                <a:rect l="T15" t="T16" r="T17" b="T18"/>
                <a:pathLst>
                  <a:path w="31" h="39">
                    <a:moveTo>
                      <a:pt x="0" y="30"/>
                    </a:moveTo>
                    <a:lnTo>
                      <a:pt x="0" y="0"/>
                    </a:lnTo>
                    <a:lnTo>
                      <a:pt x="30" y="9"/>
                    </a:lnTo>
                    <a:lnTo>
                      <a:pt x="30" y="38"/>
                    </a:lnTo>
                    <a:lnTo>
                      <a:pt x="0" y="30"/>
                    </a:lnTo>
                  </a:path>
                </a:pathLst>
              </a:custGeom>
              <a:solidFill>
                <a:srgbClr val="99CCFF"/>
              </a:solidFill>
              <a:ln w="9525" cap="rnd">
                <a:noFill/>
                <a:round/>
                <a:headEnd/>
                <a:tailEnd/>
              </a:ln>
            </p:spPr>
            <p:txBody>
              <a:bodyPr/>
              <a:lstStyle/>
              <a:p>
                <a:endParaRPr lang="en-US"/>
              </a:p>
            </p:txBody>
          </p:sp>
          <p:sp>
            <p:nvSpPr>
              <p:cNvPr id="30893" name="Freeform 30"/>
              <p:cNvSpPr>
                <a:spLocks/>
              </p:cNvSpPr>
              <p:nvPr/>
            </p:nvSpPr>
            <p:spPr bwMode="auto">
              <a:xfrm>
                <a:off x="784" y="2411"/>
                <a:ext cx="28" cy="42"/>
              </a:xfrm>
              <a:custGeom>
                <a:avLst/>
                <a:gdLst>
                  <a:gd name="T0" fmla="*/ 0 w 28"/>
                  <a:gd name="T1" fmla="*/ 32 h 42"/>
                  <a:gd name="T2" fmla="*/ 0 w 28"/>
                  <a:gd name="T3" fmla="*/ 0 h 42"/>
                  <a:gd name="T4" fmla="*/ 27 w 28"/>
                  <a:gd name="T5" fmla="*/ 10 h 42"/>
                  <a:gd name="T6" fmla="*/ 27 w 28"/>
                  <a:gd name="T7" fmla="*/ 41 h 42"/>
                  <a:gd name="T8" fmla="*/ 0 w 28"/>
                  <a:gd name="T9" fmla="*/ 32 h 42"/>
                  <a:gd name="T10" fmla="*/ 0 60000 65536"/>
                  <a:gd name="T11" fmla="*/ 0 60000 65536"/>
                  <a:gd name="T12" fmla="*/ 0 60000 65536"/>
                  <a:gd name="T13" fmla="*/ 0 60000 65536"/>
                  <a:gd name="T14" fmla="*/ 0 60000 65536"/>
                  <a:gd name="T15" fmla="*/ 0 w 28"/>
                  <a:gd name="T16" fmla="*/ 0 h 42"/>
                  <a:gd name="T17" fmla="*/ 28 w 28"/>
                  <a:gd name="T18" fmla="*/ 42 h 42"/>
                </a:gdLst>
                <a:ahLst/>
                <a:cxnLst>
                  <a:cxn ang="T10">
                    <a:pos x="T0" y="T1"/>
                  </a:cxn>
                  <a:cxn ang="T11">
                    <a:pos x="T2" y="T3"/>
                  </a:cxn>
                  <a:cxn ang="T12">
                    <a:pos x="T4" y="T5"/>
                  </a:cxn>
                  <a:cxn ang="T13">
                    <a:pos x="T6" y="T7"/>
                  </a:cxn>
                  <a:cxn ang="T14">
                    <a:pos x="T8" y="T9"/>
                  </a:cxn>
                </a:cxnLst>
                <a:rect l="T15" t="T16" r="T17" b="T18"/>
                <a:pathLst>
                  <a:path w="28" h="42">
                    <a:moveTo>
                      <a:pt x="0" y="32"/>
                    </a:moveTo>
                    <a:lnTo>
                      <a:pt x="0" y="0"/>
                    </a:lnTo>
                    <a:lnTo>
                      <a:pt x="27" y="10"/>
                    </a:lnTo>
                    <a:lnTo>
                      <a:pt x="27" y="41"/>
                    </a:lnTo>
                    <a:lnTo>
                      <a:pt x="0" y="32"/>
                    </a:lnTo>
                  </a:path>
                </a:pathLst>
              </a:custGeom>
              <a:solidFill>
                <a:srgbClr val="99CCFF"/>
              </a:solidFill>
              <a:ln w="9525" cap="rnd">
                <a:noFill/>
                <a:round/>
                <a:headEnd/>
                <a:tailEnd/>
              </a:ln>
            </p:spPr>
            <p:txBody>
              <a:bodyPr/>
              <a:lstStyle/>
              <a:p>
                <a:endParaRPr lang="en-US"/>
              </a:p>
            </p:txBody>
          </p:sp>
          <p:sp>
            <p:nvSpPr>
              <p:cNvPr id="30894" name="Freeform 31"/>
              <p:cNvSpPr>
                <a:spLocks/>
              </p:cNvSpPr>
              <p:nvPr/>
            </p:nvSpPr>
            <p:spPr bwMode="auto">
              <a:xfrm>
                <a:off x="744" y="2399"/>
                <a:ext cx="31" cy="43"/>
              </a:xfrm>
              <a:custGeom>
                <a:avLst/>
                <a:gdLst>
                  <a:gd name="T0" fmla="*/ 0 w 31"/>
                  <a:gd name="T1" fmla="*/ 33 h 43"/>
                  <a:gd name="T2" fmla="*/ 0 w 31"/>
                  <a:gd name="T3" fmla="*/ 0 h 43"/>
                  <a:gd name="T4" fmla="*/ 30 w 31"/>
                  <a:gd name="T5" fmla="*/ 10 h 43"/>
                  <a:gd name="T6" fmla="*/ 30 w 31"/>
                  <a:gd name="T7" fmla="*/ 42 h 43"/>
                  <a:gd name="T8" fmla="*/ 0 w 31"/>
                  <a:gd name="T9" fmla="*/ 33 h 43"/>
                  <a:gd name="T10" fmla="*/ 0 60000 65536"/>
                  <a:gd name="T11" fmla="*/ 0 60000 65536"/>
                  <a:gd name="T12" fmla="*/ 0 60000 65536"/>
                  <a:gd name="T13" fmla="*/ 0 60000 65536"/>
                  <a:gd name="T14" fmla="*/ 0 60000 65536"/>
                  <a:gd name="T15" fmla="*/ 0 w 31"/>
                  <a:gd name="T16" fmla="*/ 0 h 43"/>
                  <a:gd name="T17" fmla="*/ 31 w 31"/>
                  <a:gd name="T18" fmla="*/ 43 h 43"/>
                </a:gdLst>
                <a:ahLst/>
                <a:cxnLst>
                  <a:cxn ang="T10">
                    <a:pos x="T0" y="T1"/>
                  </a:cxn>
                  <a:cxn ang="T11">
                    <a:pos x="T2" y="T3"/>
                  </a:cxn>
                  <a:cxn ang="T12">
                    <a:pos x="T4" y="T5"/>
                  </a:cxn>
                  <a:cxn ang="T13">
                    <a:pos x="T6" y="T7"/>
                  </a:cxn>
                  <a:cxn ang="T14">
                    <a:pos x="T8" y="T9"/>
                  </a:cxn>
                </a:cxnLst>
                <a:rect l="T15" t="T16" r="T17" b="T18"/>
                <a:pathLst>
                  <a:path w="31" h="43">
                    <a:moveTo>
                      <a:pt x="0" y="33"/>
                    </a:moveTo>
                    <a:lnTo>
                      <a:pt x="0" y="0"/>
                    </a:lnTo>
                    <a:lnTo>
                      <a:pt x="30" y="10"/>
                    </a:lnTo>
                    <a:lnTo>
                      <a:pt x="30" y="42"/>
                    </a:lnTo>
                    <a:lnTo>
                      <a:pt x="0" y="33"/>
                    </a:lnTo>
                  </a:path>
                </a:pathLst>
              </a:custGeom>
              <a:solidFill>
                <a:srgbClr val="99CCFF"/>
              </a:solidFill>
              <a:ln w="9525" cap="rnd">
                <a:noFill/>
                <a:round/>
                <a:headEnd/>
                <a:tailEnd/>
              </a:ln>
            </p:spPr>
            <p:txBody>
              <a:bodyPr/>
              <a:lstStyle/>
              <a:p>
                <a:endParaRPr lang="en-US"/>
              </a:p>
            </p:txBody>
          </p:sp>
          <p:sp>
            <p:nvSpPr>
              <p:cNvPr id="30895" name="Freeform 32"/>
              <p:cNvSpPr>
                <a:spLocks/>
              </p:cNvSpPr>
              <p:nvPr/>
            </p:nvSpPr>
            <p:spPr bwMode="auto">
              <a:xfrm>
                <a:off x="708" y="2386"/>
                <a:ext cx="27" cy="40"/>
              </a:xfrm>
              <a:custGeom>
                <a:avLst/>
                <a:gdLst>
                  <a:gd name="T0" fmla="*/ 0 w 27"/>
                  <a:gd name="T1" fmla="*/ 31 h 40"/>
                  <a:gd name="T2" fmla="*/ 0 w 27"/>
                  <a:gd name="T3" fmla="*/ 0 h 40"/>
                  <a:gd name="T4" fmla="*/ 26 w 27"/>
                  <a:gd name="T5" fmla="*/ 9 h 40"/>
                  <a:gd name="T6" fmla="*/ 26 w 27"/>
                  <a:gd name="T7" fmla="*/ 39 h 40"/>
                  <a:gd name="T8" fmla="*/ 0 w 27"/>
                  <a:gd name="T9" fmla="*/ 31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0" y="31"/>
                    </a:moveTo>
                    <a:lnTo>
                      <a:pt x="0" y="0"/>
                    </a:lnTo>
                    <a:lnTo>
                      <a:pt x="26" y="9"/>
                    </a:lnTo>
                    <a:lnTo>
                      <a:pt x="26" y="39"/>
                    </a:lnTo>
                    <a:lnTo>
                      <a:pt x="0" y="31"/>
                    </a:lnTo>
                  </a:path>
                </a:pathLst>
              </a:custGeom>
              <a:solidFill>
                <a:srgbClr val="99CCFF"/>
              </a:solidFill>
              <a:ln w="9525" cap="rnd">
                <a:noFill/>
                <a:round/>
                <a:headEnd/>
                <a:tailEnd/>
              </a:ln>
            </p:spPr>
            <p:txBody>
              <a:bodyPr/>
              <a:lstStyle/>
              <a:p>
                <a:endParaRPr lang="en-US"/>
              </a:p>
            </p:txBody>
          </p:sp>
          <p:sp>
            <p:nvSpPr>
              <p:cNvPr id="30896" name="Freeform 33"/>
              <p:cNvSpPr>
                <a:spLocks/>
              </p:cNvSpPr>
              <p:nvPr/>
            </p:nvSpPr>
            <p:spPr bwMode="auto">
              <a:xfrm>
                <a:off x="673" y="2376"/>
                <a:ext cx="27" cy="39"/>
              </a:xfrm>
              <a:custGeom>
                <a:avLst/>
                <a:gdLst>
                  <a:gd name="T0" fmla="*/ 0 w 27"/>
                  <a:gd name="T1" fmla="*/ 30 h 39"/>
                  <a:gd name="T2" fmla="*/ 0 w 27"/>
                  <a:gd name="T3" fmla="*/ 0 h 39"/>
                  <a:gd name="T4" fmla="*/ 26 w 27"/>
                  <a:gd name="T5" fmla="*/ 9 h 39"/>
                  <a:gd name="T6" fmla="*/ 26 w 27"/>
                  <a:gd name="T7" fmla="*/ 38 h 39"/>
                  <a:gd name="T8" fmla="*/ 0 w 27"/>
                  <a:gd name="T9" fmla="*/ 30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30"/>
                    </a:moveTo>
                    <a:lnTo>
                      <a:pt x="0" y="0"/>
                    </a:lnTo>
                    <a:lnTo>
                      <a:pt x="26" y="9"/>
                    </a:lnTo>
                    <a:lnTo>
                      <a:pt x="26" y="38"/>
                    </a:lnTo>
                    <a:lnTo>
                      <a:pt x="0" y="30"/>
                    </a:lnTo>
                  </a:path>
                </a:pathLst>
              </a:custGeom>
              <a:solidFill>
                <a:srgbClr val="99CCFF"/>
              </a:solidFill>
              <a:ln w="9525" cap="rnd">
                <a:noFill/>
                <a:round/>
                <a:headEnd/>
                <a:tailEnd/>
              </a:ln>
            </p:spPr>
            <p:txBody>
              <a:bodyPr/>
              <a:lstStyle/>
              <a:p>
                <a:endParaRPr lang="en-US"/>
              </a:p>
            </p:txBody>
          </p:sp>
          <p:sp>
            <p:nvSpPr>
              <p:cNvPr id="30897" name="Freeform 34"/>
              <p:cNvSpPr>
                <a:spLocks/>
              </p:cNvSpPr>
              <p:nvPr/>
            </p:nvSpPr>
            <p:spPr bwMode="auto">
              <a:xfrm>
                <a:off x="632" y="2362"/>
                <a:ext cx="31" cy="40"/>
              </a:xfrm>
              <a:custGeom>
                <a:avLst/>
                <a:gdLst>
                  <a:gd name="T0" fmla="*/ 0 w 31"/>
                  <a:gd name="T1" fmla="*/ 31 h 40"/>
                  <a:gd name="T2" fmla="*/ 0 w 31"/>
                  <a:gd name="T3" fmla="*/ 0 h 40"/>
                  <a:gd name="T4" fmla="*/ 30 w 31"/>
                  <a:gd name="T5" fmla="*/ 9 h 40"/>
                  <a:gd name="T6" fmla="*/ 30 w 31"/>
                  <a:gd name="T7" fmla="*/ 39 h 40"/>
                  <a:gd name="T8" fmla="*/ 0 w 31"/>
                  <a:gd name="T9" fmla="*/ 31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0" y="31"/>
                    </a:moveTo>
                    <a:lnTo>
                      <a:pt x="0" y="0"/>
                    </a:lnTo>
                    <a:lnTo>
                      <a:pt x="30" y="9"/>
                    </a:lnTo>
                    <a:lnTo>
                      <a:pt x="30" y="39"/>
                    </a:lnTo>
                    <a:lnTo>
                      <a:pt x="0" y="31"/>
                    </a:lnTo>
                  </a:path>
                </a:pathLst>
              </a:custGeom>
              <a:solidFill>
                <a:srgbClr val="99CCFF"/>
              </a:solidFill>
              <a:ln w="9525" cap="rnd">
                <a:noFill/>
                <a:round/>
                <a:headEnd/>
                <a:tailEnd/>
              </a:ln>
            </p:spPr>
            <p:txBody>
              <a:bodyPr/>
              <a:lstStyle/>
              <a:p>
                <a:endParaRPr lang="en-US"/>
              </a:p>
            </p:txBody>
          </p:sp>
          <p:sp>
            <p:nvSpPr>
              <p:cNvPr id="30898" name="Freeform 35"/>
              <p:cNvSpPr>
                <a:spLocks/>
              </p:cNvSpPr>
              <p:nvPr/>
            </p:nvSpPr>
            <p:spPr bwMode="auto">
              <a:xfrm>
                <a:off x="784" y="2457"/>
                <a:ext cx="28" cy="39"/>
              </a:xfrm>
              <a:custGeom>
                <a:avLst/>
                <a:gdLst>
                  <a:gd name="T0" fmla="*/ 0 w 28"/>
                  <a:gd name="T1" fmla="*/ 30 h 39"/>
                  <a:gd name="T2" fmla="*/ 0 w 28"/>
                  <a:gd name="T3" fmla="*/ 0 h 39"/>
                  <a:gd name="T4" fmla="*/ 27 w 28"/>
                  <a:gd name="T5" fmla="*/ 9 h 39"/>
                  <a:gd name="T6" fmla="*/ 27 w 28"/>
                  <a:gd name="T7" fmla="*/ 38 h 39"/>
                  <a:gd name="T8" fmla="*/ 0 w 28"/>
                  <a:gd name="T9" fmla="*/ 30 h 39"/>
                  <a:gd name="T10" fmla="*/ 0 60000 65536"/>
                  <a:gd name="T11" fmla="*/ 0 60000 65536"/>
                  <a:gd name="T12" fmla="*/ 0 60000 65536"/>
                  <a:gd name="T13" fmla="*/ 0 60000 65536"/>
                  <a:gd name="T14" fmla="*/ 0 60000 65536"/>
                  <a:gd name="T15" fmla="*/ 0 w 28"/>
                  <a:gd name="T16" fmla="*/ 0 h 39"/>
                  <a:gd name="T17" fmla="*/ 28 w 28"/>
                  <a:gd name="T18" fmla="*/ 39 h 39"/>
                </a:gdLst>
                <a:ahLst/>
                <a:cxnLst>
                  <a:cxn ang="T10">
                    <a:pos x="T0" y="T1"/>
                  </a:cxn>
                  <a:cxn ang="T11">
                    <a:pos x="T2" y="T3"/>
                  </a:cxn>
                  <a:cxn ang="T12">
                    <a:pos x="T4" y="T5"/>
                  </a:cxn>
                  <a:cxn ang="T13">
                    <a:pos x="T6" y="T7"/>
                  </a:cxn>
                  <a:cxn ang="T14">
                    <a:pos x="T8" y="T9"/>
                  </a:cxn>
                </a:cxnLst>
                <a:rect l="T15" t="T16" r="T17" b="T18"/>
                <a:pathLst>
                  <a:path w="28" h="39">
                    <a:moveTo>
                      <a:pt x="0" y="30"/>
                    </a:moveTo>
                    <a:lnTo>
                      <a:pt x="0" y="0"/>
                    </a:lnTo>
                    <a:lnTo>
                      <a:pt x="27" y="9"/>
                    </a:lnTo>
                    <a:lnTo>
                      <a:pt x="27" y="38"/>
                    </a:lnTo>
                    <a:lnTo>
                      <a:pt x="0" y="30"/>
                    </a:lnTo>
                  </a:path>
                </a:pathLst>
              </a:custGeom>
              <a:solidFill>
                <a:srgbClr val="99CCFF"/>
              </a:solidFill>
              <a:ln w="9525" cap="rnd">
                <a:noFill/>
                <a:round/>
                <a:headEnd/>
                <a:tailEnd/>
              </a:ln>
            </p:spPr>
            <p:txBody>
              <a:bodyPr/>
              <a:lstStyle/>
              <a:p>
                <a:endParaRPr lang="en-US"/>
              </a:p>
            </p:txBody>
          </p:sp>
          <p:sp>
            <p:nvSpPr>
              <p:cNvPr id="30899" name="Freeform 36"/>
              <p:cNvSpPr>
                <a:spLocks/>
              </p:cNvSpPr>
              <p:nvPr/>
            </p:nvSpPr>
            <p:spPr bwMode="auto">
              <a:xfrm>
                <a:off x="744" y="2442"/>
                <a:ext cx="31" cy="41"/>
              </a:xfrm>
              <a:custGeom>
                <a:avLst/>
                <a:gdLst>
                  <a:gd name="T0" fmla="*/ 0 w 31"/>
                  <a:gd name="T1" fmla="*/ 31 h 41"/>
                  <a:gd name="T2" fmla="*/ 0 w 31"/>
                  <a:gd name="T3" fmla="*/ 0 h 41"/>
                  <a:gd name="T4" fmla="*/ 30 w 31"/>
                  <a:gd name="T5" fmla="*/ 9 h 41"/>
                  <a:gd name="T6" fmla="*/ 30 w 31"/>
                  <a:gd name="T7" fmla="*/ 40 h 41"/>
                  <a:gd name="T8" fmla="*/ 0 w 31"/>
                  <a:gd name="T9" fmla="*/ 31 h 41"/>
                  <a:gd name="T10" fmla="*/ 0 60000 65536"/>
                  <a:gd name="T11" fmla="*/ 0 60000 65536"/>
                  <a:gd name="T12" fmla="*/ 0 60000 65536"/>
                  <a:gd name="T13" fmla="*/ 0 60000 65536"/>
                  <a:gd name="T14" fmla="*/ 0 60000 65536"/>
                  <a:gd name="T15" fmla="*/ 0 w 31"/>
                  <a:gd name="T16" fmla="*/ 0 h 41"/>
                  <a:gd name="T17" fmla="*/ 31 w 31"/>
                  <a:gd name="T18" fmla="*/ 41 h 41"/>
                </a:gdLst>
                <a:ahLst/>
                <a:cxnLst>
                  <a:cxn ang="T10">
                    <a:pos x="T0" y="T1"/>
                  </a:cxn>
                  <a:cxn ang="T11">
                    <a:pos x="T2" y="T3"/>
                  </a:cxn>
                  <a:cxn ang="T12">
                    <a:pos x="T4" y="T5"/>
                  </a:cxn>
                  <a:cxn ang="T13">
                    <a:pos x="T6" y="T7"/>
                  </a:cxn>
                  <a:cxn ang="T14">
                    <a:pos x="T8" y="T9"/>
                  </a:cxn>
                </a:cxnLst>
                <a:rect l="T15" t="T16" r="T17" b="T18"/>
                <a:pathLst>
                  <a:path w="31" h="41">
                    <a:moveTo>
                      <a:pt x="0" y="31"/>
                    </a:moveTo>
                    <a:lnTo>
                      <a:pt x="0" y="0"/>
                    </a:lnTo>
                    <a:lnTo>
                      <a:pt x="30" y="9"/>
                    </a:lnTo>
                    <a:lnTo>
                      <a:pt x="30" y="40"/>
                    </a:lnTo>
                    <a:lnTo>
                      <a:pt x="0" y="31"/>
                    </a:lnTo>
                  </a:path>
                </a:pathLst>
              </a:custGeom>
              <a:solidFill>
                <a:srgbClr val="99CCFF"/>
              </a:solidFill>
              <a:ln w="9525" cap="rnd">
                <a:noFill/>
                <a:round/>
                <a:headEnd/>
                <a:tailEnd/>
              </a:ln>
            </p:spPr>
            <p:txBody>
              <a:bodyPr/>
              <a:lstStyle/>
              <a:p>
                <a:endParaRPr lang="en-US"/>
              </a:p>
            </p:txBody>
          </p:sp>
          <p:sp>
            <p:nvSpPr>
              <p:cNvPr id="30900" name="Freeform 37"/>
              <p:cNvSpPr>
                <a:spLocks/>
              </p:cNvSpPr>
              <p:nvPr/>
            </p:nvSpPr>
            <p:spPr bwMode="auto">
              <a:xfrm>
                <a:off x="708" y="2430"/>
                <a:ext cx="27" cy="40"/>
              </a:xfrm>
              <a:custGeom>
                <a:avLst/>
                <a:gdLst>
                  <a:gd name="T0" fmla="*/ 0 w 27"/>
                  <a:gd name="T1" fmla="*/ 30 h 40"/>
                  <a:gd name="T2" fmla="*/ 0 w 27"/>
                  <a:gd name="T3" fmla="*/ 0 h 40"/>
                  <a:gd name="T4" fmla="*/ 26 w 27"/>
                  <a:gd name="T5" fmla="*/ 9 h 40"/>
                  <a:gd name="T6" fmla="*/ 26 w 27"/>
                  <a:gd name="T7" fmla="*/ 39 h 40"/>
                  <a:gd name="T8" fmla="*/ 0 w 27"/>
                  <a:gd name="T9" fmla="*/ 3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0" y="30"/>
                    </a:moveTo>
                    <a:lnTo>
                      <a:pt x="0" y="0"/>
                    </a:lnTo>
                    <a:lnTo>
                      <a:pt x="26" y="9"/>
                    </a:lnTo>
                    <a:lnTo>
                      <a:pt x="26" y="39"/>
                    </a:lnTo>
                    <a:lnTo>
                      <a:pt x="0" y="30"/>
                    </a:lnTo>
                  </a:path>
                </a:pathLst>
              </a:custGeom>
              <a:solidFill>
                <a:srgbClr val="99CCFF"/>
              </a:solidFill>
              <a:ln w="9525" cap="rnd">
                <a:noFill/>
                <a:round/>
                <a:headEnd/>
                <a:tailEnd/>
              </a:ln>
            </p:spPr>
            <p:txBody>
              <a:bodyPr/>
              <a:lstStyle/>
              <a:p>
                <a:endParaRPr lang="en-US"/>
              </a:p>
            </p:txBody>
          </p:sp>
          <p:sp>
            <p:nvSpPr>
              <p:cNvPr id="30901" name="Freeform 38"/>
              <p:cNvSpPr>
                <a:spLocks/>
              </p:cNvSpPr>
              <p:nvPr/>
            </p:nvSpPr>
            <p:spPr bwMode="auto">
              <a:xfrm>
                <a:off x="673" y="2416"/>
                <a:ext cx="27" cy="42"/>
              </a:xfrm>
              <a:custGeom>
                <a:avLst/>
                <a:gdLst>
                  <a:gd name="T0" fmla="*/ 0 w 27"/>
                  <a:gd name="T1" fmla="*/ 31 h 42"/>
                  <a:gd name="T2" fmla="*/ 0 w 27"/>
                  <a:gd name="T3" fmla="*/ 0 h 42"/>
                  <a:gd name="T4" fmla="*/ 26 w 27"/>
                  <a:gd name="T5" fmla="*/ 9 h 42"/>
                  <a:gd name="T6" fmla="*/ 26 w 27"/>
                  <a:gd name="T7" fmla="*/ 41 h 42"/>
                  <a:gd name="T8" fmla="*/ 0 w 27"/>
                  <a:gd name="T9" fmla="*/ 31 h 42"/>
                  <a:gd name="T10" fmla="*/ 0 60000 65536"/>
                  <a:gd name="T11" fmla="*/ 0 60000 65536"/>
                  <a:gd name="T12" fmla="*/ 0 60000 65536"/>
                  <a:gd name="T13" fmla="*/ 0 60000 65536"/>
                  <a:gd name="T14" fmla="*/ 0 60000 65536"/>
                  <a:gd name="T15" fmla="*/ 0 w 27"/>
                  <a:gd name="T16" fmla="*/ 0 h 42"/>
                  <a:gd name="T17" fmla="*/ 27 w 27"/>
                  <a:gd name="T18" fmla="*/ 42 h 42"/>
                </a:gdLst>
                <a:ahLst/>
                <a:cxnLst>
                  <a:cxn ang="T10">
                    <a:pos x="T0" y="T1"/>
                  </a:cxn>
                  <a:cxn ang="T11">
                    <a:pos x="T2" y="T3"/>
                  </a:cxn>
                  <a:cxn ang="T12">
                    <a:pos x="T4" y="T5"/>
                  </a:cxn>
                  <a:cxn ang="T13">
                    <a:pos x="T6" y="T7"/>
                  </a:cxn>
                  <a:cxn ang="T14">
                    <a:pos x="T8" y="T9"/>
                  </a:cxn>
                </a:cxnLst>
                <a:rect l="T15" t="T16" r="T17" b="T18"/>
                <a:pathLst>
                  <a:path w="27" h="42">
                    <a:moveTo>
                      <a:pt x="0" y="31"/>
                    </a:moveTo>
                    <a:lnTo>
                      <a:pt x="0" y="0"/>
                    </a:lnTo>
                    <a:lnTo>
                      <a:pt x="26" y="9"/>
                    </a:lnTo>
                    <a:lnTo>
                      <a:pt x="26" y="41"/>
                    </a:lnTo>
                    <a:lnTo>
                      <a:pt x="0" y="31"/>
                    </a:lnTo>
                  </a:path>
                </a:pathLst>
              </a:custGeom>
              <a:solidFill>
                <a:srgbClr val="99CCFF"/>
              </a:solidFill>
              <a:ln w="9525" cap="rnd">
                <a:noFill/>
                <a:round/>
                <a:headEnd/>
                <a:tailEnd/>
              </a:ln>
            </p:spPr>
            <p:txBody>
              <a:bodyPr/>
              <a:lstStyle/>
              <a:p>
                <a:endParaRPr lang="en-US"/>
              </a:p>
            </p:txBody>
          </p:sp>
          <p:sp>
            <p:nvSpPr>
              <p:cNvPr id="30902" name="Freeform 39"/>
              <p:cNvSpPr>
                <a:spLocks/>
              </p:cNvSpPr>
              <p:nvPr/>
            </p:nvSpPr>
            <p:spPr bwMode="auto">
              <a:xfrm>
                <a:off x="632" y="2402"/>
                <a:ext cx="31" cy="40"/>
              </a:xfrm>
              <a:custGeom>
                <a:avLst/>
                <a:gdLst>
                  <a:gd name="T0" fmla="*/ 0 w 31"/>
                  <a:gd name="T1" fmla="*/ 31 h 40"/>
                  <a:gd name="T2" fmla="*/ 0 w 31"/>
                  <a:gd name="T3" fmla="*/ 0 h 40"/>
                  <a:gd name="T4" fmla="*/ 30 w 31"/>
                  <a:gd name="T5" fmla="*/ 10 h 40"/>
                  <a:gd name="T6" fmla="*/ 30 w 31"/>
                  <a:gd name="T7" fmla="*/ 39 h 40"/>
                  <a:gd name="T8" fmla="*/ 0 w 31"/>
                  <a:gd name="T9" fmla="*/ 31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0" y="31"/>
                    </a:moveTo>
                    <a:lnTo>
                      <a:pt x="0" y="0"/>
                    </a:lnTo>
                    <a:lnTo>
                      <a:pt x="30" y="10"/>
                    </a:lnTo>
                    <a:lnTo>
                      <a:pt x="30" y="39"/>
                    </a:lnTo>
                    <a:lnTo>
                      <a:pt x="0" y="31"/>
                    </a:lnTo>
                  </a:path>
                </a:pathLst>
              </a:custGeom>
              <a:solidFill>
                <a:srgbClr val="99CCFF"/>
              </a:solidFill>
              <a:ln w="9525" cap="rnd">
                <a:noFill/>
                <a:round/>
                <a:headEnd/>
                <a:tailEnd/>
              </a:ln>
            </p:spPr>
            <p:txBody>
              <a:bodyPr/>
              <a:lstStyle/>
              <a:p>
                <a:endParaRPr lang="en-US"/>
              </a:p>
            </p:txBody>
          </p:sp>
          <p:sp>
            <p:nvSpPr>
              <p:cNvPr id="30903" name="Freeform 40"/>
              <p:cNvSpPr>
                <a:spLocks/>
              </p:cNvSpPr>
              <p:nvPr/>
            </p:nvSpPr>
            <p:spPr bwMode="auto">
              <a:xfrm>
                <a:off x="784" y="2496"/>
                <a:ext cx="28" cy="40"/>
              </a:xfrm>
              <a:custGeom>
                <a:avLst/>
                <a:gdLst>
                  <a:gd name="T0" fmla="*/ 0 w 28"/>
                  <a:gd name="T1" fmla="*/ 31 h 40"/>
                  <a:gd name="T2" fmla="*/ 0 w 28"/>
                  <a:gd name="T3" fmla="*/ 0 h 40"/>
                  <a:gd name="T4" fmla="*/ 27 w 28"/>
                  <a:gd name="T5" fmla="*/ 9 h 40"/>
                  <a:gd name="T6" fmla="*/ 27 w 28"/>
                  <a:gd name="T7" fmla="*/ 39 h 40"/>
                  <a:gd name="T8" fmla="*/ 0 w 28"/>
                  <a:gd name="T9" fmla="*/ 31 h 40"/>
                  <a:gd name="T10" fmla="*/ 0 60000 65536"/>
                  <a:gd name="T11" fmla="*/ 0 60000 65536"/>
                  <a:gd name="T12" fmla="*/ 0 60000 65536"/>
                  <a:gd name="T13" fmla="*/ 0 60000 65536"/>
                  <a:gd name="T14" fmla="*/ 0 60000 65536"/>
                  <a:gd name="T15" fmla="*/ 0 w 28"/>
                  <a:gd name="T16" fmla="*/ 0 h 40"/>
                  <a:gd name="T17" fmla="*/ 28 w 28"/>
                  <a:gd name="T18" fmla="*/ 40 h 40"/>
                </a:gdLst>
                <a:ahLst/>
                <a:cxnLst>
                  <a:cxn ang="T10">
                    <a:pos x="T0" y="T1"/>
                  </a:cxn>
                  <a:cxn ang="T11">
                    <a:pos x="T2" y="T3"/>
                  </a:cxn>
                  <a:cxn ang="T12">
                    <a:pos x="T4" y="T5"/>
                  </a:cxn>
                  <a:cxn ang="T13">
                    <a:pos x="T6" y="T7"/>
                  </a:cxn>
                  <a:cxn ang="T14">
                    <a:pos x="T8" y="T9"/>
                  </a:cxn>
                </a:cxnLst>
                <a:rect l="T15" t="T16" r="T17" b="T18"/>
                <a:pathLst>
                  <a:path w="28" h="40">
                    <a:moveTo>
                      <a:pt x="0" y="31"/>
                    </a:moveTo>
                    <a:lnTo>
                      <a:pt x="0" y="0"/>
                    </a:lnTo>
                    <a:lnTo>
                      <a:pt x="27" y="9"/>
                    </a:lnTo>
                    <a:lnTo>
                      <a:pt x="27" y="39"/>
                    </a:lnTo>
                    <a:lnTo>
                      <a:pt x="0" y="31"/>
                    </a:lnTo>
                  </a:path>
                </a:pathLst>
              </a:custGeom>
              <a:solidFill>
                <a:srgbClr val="99CCFF"/>
              </a:solidFill>
              <a:ln w="9525" cap="rnd">
                <a:noFill/>
                <a:round/>
                <a:headEnd/>
                <a:tailEnd/>
              </a:ln>
            </p:spPr>
            <p:txBody>
              <a:bodyPr/>
              <a:lstStyle/>
              <a:p>
                <a:endParaRPr lang="en-US"/>
              </a:p>
            </p:txBody>
          </p:sp>
          <p:sp>
            <p:nvSpPr>
              <p:cNvPr id="30904" name="Freeform 41"/>
              <p:cNvSpPr>
                <a:spLocks/>
              </p:cNvSpPr>
              <p:nvPr/>
            </p:nvSpPr>
            <p:spPr bwMode="auto">
              <a:xfrm>
                <a:off x="744" y="2486"/>
                <a:ext cx="31" cy="39"/>
              </a:xfrm>
              <a:custGeom>
                <a:avLst/>
                <a:gdLst>
                  <a:gd name="T0" fmla="*/ 0 w 31"/>
                  <a:gd name="T1" fmla="*/ 30 h 39"/>
                  <a:gd name="T2" fmla="*/ 0 w 31"/>
                  <a:gd name="T3" fmla="*/ 0 h 39"/>
                  <a:gd name="T4" fmla="*/ 30 w 31"/>
                  <a:gd name="T5" fmla="*/ 9 h 39"/>
                  <a:gd name="T6" fmla="*/ 30 w 31"/>
                  <a:gd name="T7" fmla="*/ 38 h 39"/>
                  <a:gd name="T8" fmla="*/ 0 w 31"/>
                  <a:gd name="T9" fmla="*/ 30 h 39"/>
                  <a:gd name="T10" fmla="*/ 0 60000 65536"/>
                  <a:gd name="T11" fmla="*/ 0 60000 65536"/>
                  <a:gd name="T12" fmla="*/ 0 60000 65536"/>
                  <a:gd name="T13" fmla="*/ 0 60000 65536"/>
                  <a:gd name="T14" fmla="*/ 0 60000 65536"/>
                  <a:gd name="T15" fmla="*/ 0 w 31"/>
                  <a:gd name="T16" fmla="*/ 0 h 39"/>
                  <a:gd name="T17" fmla="*/ 31 w 31"/>
                  <a:gd name="T18" fmla="*/ 39 h 39"/>
                </a:gdLst>
                <a:ahLst/>
                <a:cxnLst>
                  <a:cxn ang="T10">
                    <a:pos x="T0" y="T1"/>
                  </a:cxn>
                  <a:cxn ang="T11">
                    <a:pos x="T2" y="T3"/>
                  </a:cxn>
                  <a:cxn ang="T12">
                    <a:pos x="T4" y="T5"/>
                  </a:cxn>
                  <a:cxn ang="T13">
                    <a:pos x="T6" y="T7"/>
                  </a:cxn>
                  <a:cxn ang="T14">
                    <a:pos x="T8" y="T9"/>
                  </a:cxn>
                </a:cxnLst>
                <a:rect l="T15" t="T16" r="T17" b="T18"/>
                <a:pathLst>
                  <a:path w="31" h="39">
                    <a:moveTo>
                      <a:pt x="0" y="30"/>
                    </a:moveTo>
                    <a:lnTo>
                      <a:pt x="0" y="0"/>
                    </a:lnTo>
                    <a:lnTo>
                      <a:pt x="30" y="9"/>
                    </a:lnTo>
                    <a:lnTo>
                      <a:pt x="30" y="38"/>
                    </a:lnTo>
                    <a:lnTo>
                      <a:pt x="0" y="30"/>
                    </a:lnTo>
                  </a:path>
                </a:pathLst>
              </a:custGeom>
              <a:solidFill>
                <a:srgbClr val="99CCFF"/>
              </a:solidFill>
              <a:ln w="9525" cap="rnd">
                <a:noFill/>
                <a:round/>
                <a:headEnd/>
                <a:tailEnd/>
              </a:ln>
            </p:spPr>
            <p:txBody>
              <a:bodyPr/>
              <a:lstStyle/>
              <a:p>
                <a:endParaRPr lang="en-US"/>
              </a:p>
            </p:txBody>
          </p:sp>
          <p:sp>
            <p:nvSpPr>
              <p:cNvPr id="30905" name="Freeform 42"/>
              <p:cNvSpPr>
                <a:spLocks/>
              </p:cNvSpPr>
              <p:nvPr/>
            </p:nvSpPr>
            <p:spPr bwMode="auto">
              <a:xfrm>
                <a:off x="708" y="2472"/>
                <a:ext cx="27" cy="39"/>
              </a:xfrm>
              <a:custGeom>
                <a:avLst/>
                <a:gdLst>
                  <a:gd name="T0" fmla="*/ 0 w 27"/>
                  <a:gd name="T1" fmla="*/ 29 h 39"/>
                  <a:gd name="T2" fmla="*/ 0 w 27"/>
                  <a:gd name="T3" fmla="*/ 0 h 39"/>
                  <a:gd name="T4" fmla="*/ 26 w 27"/>
                  <a:gd name="T5" fmla="*/ 8 h 39"/>
                  <a:gd name="T6" fmla="*/ 26 w 27"/>
                  <a:gd name="T7" fmla="*/ 38 h 39"/>
                  <a:gd name="T8" fmla="*/ 0 w 27"/>
                  <a:gd name="T9" fmla="*/ 29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29"/>
                    </a:moveTo>
                    <a:lnTo>
                      <a:pt x="0" y="0"/>
                    </a:lnTo>
                    <a:lnTo>
                      <a:pt x="26" y="8"/>
                    </a:lnTo>
                    <a:lnTo>
                      <a:pt x="26" y="38"/>
                    </a:lnTo>
                    <a:lnTo>
                      <a:pt x="0" y="29"/>
                    </a:lnTo>
                  </a:path>
                </a:pathLst>
              </a:custGeom>
              <a:solidFill>
                <a:srgbClr val="99CCFF"/>
              </a:solidFill>
              <a:ln w="9525" cap="rnd">
                <a:noFill/>
                <a:round/>
                <a:headEnd/>
                <a:tailEnd/>
              </a:ln>
            </p:spPr>
            <p:txBody>
              <a:bodyPr/>
              <a:lstStyle/>
              <a:p>
                <a:endParaRPr lang="en-US"/>
              </a:p>
            </p:txBody>
          </p:sp>
          <p:sp>
            <p:nvSpPr>
              <p:cNvPr id="30906" name="Freeform 43"/>
              <p:cNvSpPr>
                <a:spLocks/>
              </p:cNvSpPr>
              <p:nvPr/>
            </p:nvSpPr>
            <p:spPr bwMode="auto">
              <a:xfrm>
                <a:off x="673" y="2460"/>
                <a:ext cx="27" cy="39"/>
              </a:xfrm>
              <a:custGeom>
                <a:avLst/>
                <a:gdLst>
                  <a:gd name="T0" fmla="*/ 0 w 27"/>
                  <a:gd name="T1" fmla="*/ 29 h 39"/>
                  <a:gd name="T2" fmla="*/ 0 w 27"/>
                  <a:gd name="T3" fmla="*/ 0 h 39"/>
                  <a:gd name="T4" fmla="*/ 26 w 27"/>
                  <a:gd name="T5" fmla="*/ 9 h 39"/>
                  <a:gd name="T6" fmla="*/ 26 w 27"/>
                  <a:gd name="T7" fmla="*/ 38 h 39"/>
                  <a:gd name="T8" fmla="*/ 0 w 27"/>
                  <a:gd name="T9" fmla="*/ 29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29"/>
                    </a:moveTo>
                    <a:lnTo>
                      <a:pt x="0" y="0"/>
                    </a:lnTo>
                    <a:lnTo>
                      <a:pt x="26" y="9"/>
                    </a:lnTo>
                    <a:lnTo>
                      <a:pt x="26" y="38"/>
                    </a:lnTo>
                    <a:lnTo>
                      <a:pt x="0" y="29"/>
                    </a:lnTo>
                  </a:path>
                </a:pathLst>
              </a:custGeom>
              <a:solidFill>
                <a:srgbClr val="99CCFF"/>
              </a:solidFill>
              <a:ln w="9525" cap="rnd">
                <a:noFill/>
                <a:round/>
                <a:headEnd/>
                <a:tailEnd/>
              </a:ln>
            </p:spPr>
            <p:txBody>
              <a:bodyPr/>
              <a:lstStyle/>
              <a:p>
                <a:endParaRPr lang="en-US"/>
              </a:p>
            </p:txBody>
          </p:sp>
          <p:sp>
            <p:nvSpPr>
              <p:cNvPr id="30907" name="Freeform 44"/>
              <p:cNvSpPr>
                <a:spLocks/>
              </p:cNvSpPr>
              <p:nvPr/>
            </p:nvSpPr>
            <p:spPr bwMode="auto">
              <a:xfrm>
                <a:off x="632" y="2446"/>
                <a:ext cx="31" cy="41"/>
              </a:xfrm>
              <a:custGeom>
                <a:avLst/>
                <a:gdLst>
                  <a:gd name="T0" fmla="*/ 0 w 31"/>
                  <a:gd name="T1" fmla="*/ 31 h 41"/>
                  <a:gd name="T2" fmla="*/ 0 w 31"/>
                  <a:gd name="T3" fmla="*/ 0 h 41"/>
                  <a:gd name="T4" fmla="*/ 30 w 31"/>
                  <a:gd name="T5" fmla="*/ 9 h 41"/>
                  <a:gd name="T6" fmla="*/ 30 w 31"/>
                  <a:gd name="T7" fmla="*/ 40 h 41"/>
                  <a:gd name="T8" fmla="*/ 0 w 31"/>
                  <a:gd name="T9" fmla="*/ 31 h 41"/>
                  <a:gd name="T10" fmla="*/ 0 60000 65536"/>
                  <a:gd name="T11" fmla="*/ 0 60000 65536"/>
                  <a:gd name="T12" fmla="*/ 0 60000 65536"/>
                  <a:gd name="T13" fmla="*/ 0 60000 65536"/>
                  <a:gd name="T14" fmla="*/ 0 60000 65536"/>
                  <a:gd name="T15" fmla="*/ 0 w 31"/>
                  <a:gd name="T16" fmla="*/ 0 h 41"/>
                  <a:gd name="T17" fmla="*/ 31 w 31"/>
                  <a:gd name="T18" fmla="*/ 41 h 41"/>
                </a:gdLst>
                <a:ahLst/>
                <a:cxnLst>
                  <a:cxn ang="T10">
                    <a:pos x="T0" y="T1"/>
                  </a:cxn>
                  <a:cxn ang="T11">
                    <a:pos x="T2" y="T3"/>
                  </a:cxn>
                  <a:cxn ang="T12">
                    <a:pos x="T4" y="T5"/>
                  </a:cxn>
                  <a:cxn ang="T13">
                    <a:pos x="T6" y="T7"/>
                  </a:cxn>
                  <a:cxn ang="T14">
                    <a:pos x="T8" y="T9"/>
                  </a:cxn>
                </a:cxnLst>
                <a:rect l="T15" t="T16" r="T17" b="T18"/>
                <a:pathLst>
                  <a:path w="31" h="41">
                    <a:moveTo>
                      <a:pt x="0" y="31"/>
                    </a:moveTo>
                    <a:lnTo>
                      <a:pt x="0" y="0"/>
                    </a:lnTo>
                    <a:lnTo>
                      <a:pt x="30" y="9"/>
                    </a:lnTo>
                    <a:lnTo>
                      <a:pt x="30" y="40"/>
                    </a:lnTo>
                    <a:lnTo>
                      <a:pt x="0" y="31"/>
                    </a:lnTo>
                  </a:path>
                </a:pathLst>
              </a:custGeom>
              <a:solidFill>
                <a:srgbClr val="99CCFF"/>
              </a:solidFill>
              <a:ln w="9525" cap="rnd">
                <a:noFill/>
                <a:round/>
                <a:headEnd/>
                <a:tailEnd/>
              </a:ln>
            </p:spPr>
            <p:txBody>
              <a:bodyPr/>
              <a:lstStyle/>
              <a:p>
                <a:endParaRPr lang="en-US"/>
              </a:p>
            </p:txBody>
          </p:sp>
          <p:sp>
            <p:nvSpPr>
              <p:cNvPr id="30908" name="Freeform 45"/>
              <p:cNvSpPr>
                <a:spLocks/>
              </p:cNvSpPr>
              <p:nvPr/>
            </p:nvSpPr>
            <p:spPr bwMode="auto">
              <a:xfrm>
                <a:off x="784" y="2539"/>
                <a:ext cx="28" cy="41"/>
              </a:xfrm>
              <a:custGeom>
                <a:avLst/>
                <a:gdLst>
                  <a:gd name="T0" fmla="*/ 0 w 28"/>
                  <a:gd name="T1" fmla="*/ 31 h 41"/>
                  <a:gd name="T2" fmla="*/ 0 w 28"/>
                  <a:gd name="T3" fmla="*/ 0 h 41"/>
                  <a:gd name="T4" fmla="*/ 27 w 28"/>
                  <a:gd name="T5" fmla="*/ 9 h 41"/>
                  <a:gd name="T6" fmla="*/ 27 w 28"/>
                  <a:gd name="T7" fmla="*/ 40 h 41"/>
                  <a:gd name="T8" fmla="*/ 0 w 28"/>
                  <a:gd name="T9" fmla="*/ 31 h 41"/>
                  <a:gd name="T10" fmla="*/ 0 60000 65536"/>
                  <a:gd name="T11" fmla="*/ 0 60000 65536"/>
                  <a:gd name="T12" fmla="*/ 0 60000 65536"/>
                  <a:gd name="T13" fmla="*/ 0 60000 65536"/>
                  <a:gd name="T14" fmla="*/ 0 60000 65536"/>
                  <a:gd name="T15" fmla="*/ 0 w 28"/>
                  <a:gd name="T16" fmla="*/ 0 h 41"/>
                  <a:gd name="T17" fmla="*/ 28 w 28"/>
                  <a:gd name="T18" fmla="*/ 41 h 41"/>
                </a:gdLst>
                <a:ahLst/>
                <a:cxnLst>
                  <a:cxn ang="T10">
                    <a:pos x="T0" y="T1"/>
                  </a:cxn>
                  <a:cxn ang="T11">
                    <a:pos x="T2" y="T3"/>
                  </a:cxn>
                  <a:cxn ang="T12">
                    <a:pos x="T4" y="T5"/>
                  </a:cxn>
                  <a:cxn ang="T13">
                    <a:pos x="T6" y="T7"/>
                  </a:cxn>
                  <a:cxn ang="T14">
                    <a:pos x="T8" y="T9"/>
                  </a:cxn>
                </a:cxnLst>
                <a:rect l="T15" t="T16" r="T17" b="T18"/>
                <a:pathLst>
                  <a:path w="28" h="41">
                    <a:moveTo>
                      <a:pt x="0" y="31"/>
                    </a:moveTo>
                    <a:lnTo>
                      <a:pt x="0" y="0"/>
                    </a:lnTo>
                    <a:lnTo>
                      <a:pt x="27" y="9"/>
                    </a:lnTo>
                    <a:lnTo>
                      <a:pt x="27" y="40"/>
                    </a:lnTo>
                    <a:lnTo>
                      <a:pt x="0" y="31"/>
                    </a:lnTo>
                  </a:path>
                </a:pathLst>
              </a:custGeom>
              <a:solidFill>
                <a:srgbClr val="99CCFF"/>
              </a:solidFill>
              <a:ln w="9525" cap="rnd">
                <a:noFill/>
                <a:round/>
                <a:headEnd/>
                <a:tailEnd/>
              </a:ln>
            </p:spPr>
            <p:txBody>
              <a:bodyPr/>
              <a:lstStyle/>
              <a:p>
                <a:endParaRPr lang="en-US"/>
              </a:p>
            </p:txBody>
          </p:sp>
          <p:sp>
            <p:nvSpPr>
              <p:cNvPr id="30909" name="Freeform 46"/>
              <p:cNvSpPr>
                <a:spLocks/>
              </p:cNvSpPr>
              <p:nvPr/>
            </p:nvSpPr>
            <p:spPr bwMode="auto">
              <a:xfrm>
                <a:off x="744" y="2526"/>
                <a:ext cx="31" cy="39"/>
              </a:xfrm>
              <a:custGeom>
                <a:avLst/>
                <a:gdLst>
                  <a:gd name="T0" fmla="*/ 0 w 31"/>
                  <a:gd name="T1" fmla="*/ 29 h 39"/>
                  <a:gd name="T2" fmla="*/ 0 w 31"/>
                  <a:gd name="T3" fmla="*/ 0 h 39"/>
                  <a:gd name="T4" fmla="*/ 30 w 31"/>
                  <a:gd name="T5" fmla="*/ 8 h 39"/>
                  <a:gd name="T6" fmla="*/ 30 w 31"/>
                  <a:gd name="T7" fmla="*/ 38 h 39"/>
                  <a:gd name="T8" fmla="*/ 0 w 31"/>
                  <a:gd name="T9" fmla="*/ 29 h 39"/>
                  <a:gd name="T10" fmla="*/ 0 60000 65536"/>
                  <a:gd name="T11" fmla="*/ 0 60000 65536"/>
                  <a:gd name="T12" fmla="*/ 0 60000 65536"/>
                  <a:gd name="T13" fmla="*/ 0 60000 65536"/>
                  <a:gd name="T14" fmla="*/ 0 60000 65536"/>
                  <a:gd name="T15" fmla="*/ 0 w 31"/>
                  <a:gd name="T16" fmla="*/ 0 h 39"/>
                  <a:gd name="T17" fmla="*/ 31 w 31"/>
                  <a:gd name="T18" fmla="*/ 39 h 39"/>
                </a:gdLst>
                <a:ahLst/>
                <a:cxnLst>
                  <a:cxn ang="T10">
                    <a:pos x="T0" y="T1"/>
                  </a:cxn>
                  <a:cxn ang="T11">
                    <a:pos x="T2" y="T3"/>
                  </a:cxn>
                  <a:cxn ang="T12">
                    <a:pos x="T4" y="T5"/>
                  </a:cxn>
                  <a:cxn ang="T13">
                    <a:pos x="T6" y="T7"/>
                  </a:cxn>
                  <a:cxn ang="T14">
                    <a:pos x="T8" y="T9"/>
                  </a:cxn>
                </a:cxnLst>
                <a:rect l="T15" t="T16" r="T17" b="T18"/>
                <a:pathLst>
                  <a:path w="31" h="39">
                    <a:moveTo>
                      <a:pt x="0" y="29"/>
                    </a:moveTo>
                    <a:lnTo>
                      <a:pt x="0" y="0"/>
                    </a:lnTo>
                    <a:lnTo>
                      <a:pt x="30" y="8"/>
                    </a:lnTo>
                    <a:lnTo>
                      <a:pt x="30" y="38"/>
                    </a:lnTo>
                    <a:lnTo>
                      <a:pt x="0" y="29"/>
                    </a:lnTo>
                  </a:path>
                </a:pathLst>
              </a:custGeom>
              <a:solidFill>
                <a:srgbClr val="99CCFF"/>
              </a:solidFill>
              <a:ln w="9525" cap="rnd">
                <a:noFill/>
                <a:round/>
                <a:headEnd/>
                <a:tailEnd/>
              </a:ln>
            </p:spPr>
            <p:txBody>
              <a:bodyPr/>
              <a:lstStyle/>
              <a:p>
                <a:endParaRPr lang="en-US"/>
              </a:p>
            </p:txBody>
          </p:sp>
          <p:sp>
            <p:nvSpPr>
              <p:cNvPr id="30910" name="Freeform 47"/>
              <p:cNvSpPr>
                <a:spLocks/>
              </p:cNvSpPr>
              <p:nvPr/>
            </p:nvSpPr>
            <p:spPr bwMode="auto">
              <a:xfrm>
                <a:off x="708" y="2514"/>
                <a:ext cx="27" cy="43"/>
              </a:xfrm>
              <a:custGeom>
                <a:avLst/>
                <a:gdLst>
                  <a:gd name="T0" fmla="*/ 0 w 27"/>
                  <a:gd name="T1" fmla="*/ 33 h 43"/>
                  <a:gd name="T2" fmla="*/ 0 w 27"/>
                  <a:gd name="T3" fmla="*/ 0 h 43"/>
                  <a:gd name="T4" fmla="*/ 26 w 27"/>
                  <a:gd name="T5" fmla="*/ 10 h 43"/>
                  <a:gd name="T6" fmla="*/ 26 w 27"/>
                  <a:gd name="T7" fmla="*/ 42 h 43"/>
                  <a:gd name="T8" fmla="*/ 0 w 27"/>
                  <a:gd name="T9" fmla="*/ 33 h 43"/>
                  <a:gd name="T10" fmla="*/ 0 60000 65536"/>
                  <a:gd name="T11" fmla="*/ 0 60000 65536"/>
                  <a:gd name="T12" fmla="*/ 0 60000 65536"/>
                  <a:gd name="T13" fmla="*/ 0 60000 65536"/>
                  <a:gd name="T14" fmla="*/ 0 60000 65536"/>
                  <a:gd name="T15" fmla="*/ 0 w 27"/>
                  <a:gd name="T16" fmla="*/ 0 h 43"/>
                  <a:gd name="T17" fmla="*/ 27 w 27"/>
                  <a:gd name="T18" fmla="*/ 43 h 43"/>
                </a:gdLst>
                <a:ahLst/>
                <a:cxnLst>
                  <a:cxn ang="T10">
                    <a:pos x="T0" y="T1"/>
                  </a:cxn>
                  <a:cxn ang="T11">
                    <a:pos x="T2" y="T3"/>
                  </a:cxn>
                  <a:cxn ang="T12">
                    <a:pos x="T4" y="T5"/>
                  </a:cxn>
                  <a:cxn ang="T13">
                    <a:pos x="T6" y="T7"/>
                  </a:cxn>
                  <a:cxn ang="T14">
                    <a:pos x="T8" y="T9"/>
                  </a:cxn>
                </a:cxnLst>
                <a:rect l="T15" t="T16" r="T17" b="T18"/>
                <a:pathLst>
                  <a:path w="27" h="43">
                    <a:moveTo>
                      <a:pt x="0" y="33"/>
                    </a:moveTo>
                    <a:lnTo>
                      <a:pt x="0" y="0"/>
                    </a:lnTo>
                    <a:lnTo>
                      <a:pt x="26" y="10"/>
                    </a:lnTo>
                    <a:lnTo>
                      <a:pt x="26" y="42"/>
                    </a:lnTo>
                    <a:lnTo>
                      <a:pt x="0" y="33"/>
                    </a:lnTo>
                  </a:path>
                </a:pathLst>
              </a:custGeom>
              <a:solidFill>
                <a:srgbClr val="99CCFF"/>
              </a:solidFill>
              <a:ln w="9525" cap="rnd">
                <a:noFill/>
                <a:round/>
                <a:headEnd/>
                <a:tailEnd/>
              </a:ln>
            </p:spPr>
            <p:txBody>
              <a:bodyPr/>
              <a:lstStyle/>
              <a:p>
                <a:endParaRPr lang="en-US"/>
              </a:p>
            </p:txBody>
          </p:sp>
          <p:sp>
            <p:nvSpPr>
              <p:cNvPr id="30911" name="Freeform 48"/>
              <p:cNvSpPr>
                <a:spLocks/>
              </p:cNvSpPr>
              <p:nvPr/>
            </p:nvSpPr>
            <p:spPr bwMode="auto">
              <a:xfrm>
                <a:off x="673" y="2502"/>
                <a:ext cx="27" cy="39"/>
              </a:xfrm>
              <a:custGeom>
                <a:avLst/>
                <a:gdLst>
                  <a:gd name="T0" fmla="*/ 0 w 27"/>
                  <a:gd name="T1" fmla="*/ 29 h 39"/>
                  <a:gd name="T2" fmla="*/ 0 w 27"/>
                  <a:gd name="T3" fmla="*/ 0 h 39"/>
                  <a:gd name="T4" fmla="*/ 26 w 27"/>
                  <a:gd name="T5" fmla="*/ 8 h 39"/>
                  <a:gd name="T6" fmla="*/ 26 w 27"/>
                  <a:gd name="T7" fmla="*/ 38 h 39"/>
                  <a:gd name="T8" fmla="*/ 0 w 27"/>
                  <a:gd name="T9" fmla="*/ 29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29"/>
                    </a:moveTo>
                    <a:lnTo>
                      <a:pt x="0" y="0"/>
                    </a:lnTo>
                    <a:lnTo>
                      <a:pt x="26" y="8"/>
                    </a:lnTo>
                    <a:lnTo>
                      <a:pt x="26" y="38"/>
                    </a:lnTo>
                    <a:lnTo>
                      <a:pt x="0" y="29"/>
                    </a:lnTo>
                  </a:path>
                </a:pathLst>
              </a:custGeom>
              <a:solidFill>
                <a:srgbClr val="99CCFF"/>
              </a:solidFill>
              <a:ln w="9525" cap="rnd">
                <a:noFill/>
                <a:round/>
                <a:headEnd/>
                <a:tailEnd/>
              </a:ln>
            </p:spPr>
            <p:txBody>
              <a:bodyPr/>
              <a:lstStyle/>
              <a:p>
                <a:endParaRPr lang="en-US"/>
              </a:p>
            </p:txBody>
          </p:sp>
          <p:sp>
            <p:nvSpPr>
              <p:cNvPr id="30912" name="Freeform 49"/>
              <p:cNvSpPr>
                <a:spLocks/>
              </p:cNvSpPr>
              <p:nvPr/>
            </p:nvSpPr>
            <p:spPr bwMode="auto">
              <a:xfrm>
                <a:off x="632" y="2488"/>
                <a:ext cx="31" cy="39"/>
              </a:xfrm>
              <a:custGeom>
                <a:avLst/>
                <a:gdLst>
                  <a:gd name="T0" fmla="*/ 0 w 31"/>
                  <a:gd name="T1" fmla="*/ 29 h 39"/>
                  <a:gd name="T2" fmla="*/ 0 w 31"/>
                  <a:gd name="T3" fmla="*/ 0 h 39"/>
                  <a:gd name="T4" fmla="*/ 30 w 31"/>
                  <a:gd name="T5" fmla="*/ 8 h 39"/>
                  <a:gd name="T6" fmla="*/ 30 w 31"/>
                  <a:gd name="T7" fmla="*/ 38 h 39"/>
                  <a:gd name="T8" fmla="*/ 0 w 31"/>
                  <a:gd name="T9" fmla="*/ 29 h 39"/>
                  <a:gd name="T10" fmla="*/ 0 60000 65536"/>
                  <a:gd name="T11" fmla="*/ 0 60000 65536"/>
                  <a:gd name="T12" fmla="*/ 0 60000 65536"/>
                  <a:gd name="T13" fmla="*/ 0 60000 65536"/>
                  <a:gd name="T14" fmla="*/ 0 60000 65536"/>
                  <a:gd name="T15" fmla="*/ 0 w 31"/>
                  <a:gd name="T16" fmla="*/ 0 h 39"/>
                  <a:gd name="T17" fmla="*/ 31 w 31"/>
                  <a:gd name="T18" fmla="*/ 39 h 39"/>
                </a:gdLst>
                <a:ahLst/>
                <a:cxnLst>
                  <a:cxn ang="T10">
                    <a:pos x="T0" y="T1"/>
                  </a:cxn>
                  <a:cxn ang="T11">
                    <a:pos x="T2" y="T3"/>
                  </a:cxn>
                  <a:cxn ang="T12">
                    <a:pos x="T4" y="T5"/>
                  </a:cxn>
                  <a:cxn ang="T13">
                    <a:pos x="T6" y="T7"/>
                  </a:cxn>
                  <a:cxn ang="T14">
                    <a:pos x="T8" y="T9"/>
                  </a:cxn>
                </a:cxnLst>
                <a:rect l="T15" t="T16" r="T17" b="T18"/>
                <a:pathLst>
                  <a:path w="31" h="39">
                    <a:moveTo>
                      <a:pt x="0" y="29"/>
                    </a:moveTo>
                    <a:lnTo>
                      <a:pt x="0" y="0"/>
                    </a:lnTo>
                    <a:lnTo>
                      <a:pt x="30" y="8"/>
                    </a:lnTo>
                    <a:lnTo>
                      <a:pt x="30" y="38"/>
                    </a:lnTo>
                    <a:lnTo>
                      <a:pt x="0" y="29"/>
                    </a:lnTo>
                  </a:path>
                </a:pathLst>
              </a:custGeom>
              <a:solidFill>
                <a:srgbClr val="99CCFF"/>
              </a:solidFill>
              <a:ln w="9525" cap="rnd">
                <a:noFill/>
                <a:round/>
                <a:headEnd/>
                <a:tailEnd/>
              </a:ln>
            </p:spPr>
            <p:txBody>
              <a:bodyPr/>
              <a:lstStyle/>
              <a:p>
                <a:endParaRPr lang="en-US"/>
              </a:p>
            </p:txBody>
          </p:sp>
        </p:grpSp>
        <p:grpSp>
          <p:nvGrpSpPr>
            <p:cNvPr id="6" name="Group 50"/>
            <p:cNvGrpSpPr>
              <a:grpSpLocks/>
            </p:cNvGrpSpPr>
            <p:nvPr/>
          </p:nvGrpSpPr>
          <p:grpSpPr bwMode="auto">
            <a:xfrm>
              <a:off x="506" y="2316"/>
              <a:ext cx="215" cy="364"/>
              <a:chOff x="506" y="2316"/>
              <a:chExt cx="215" cy="364"/>
            </a:xfrm>
          </p:grpSpPr>
          <p:sp>
            <p:nvSpPr>
              <p:cNvPr id="30849" name="Freeform 51"/>
              <p:cNvSpPr>
                <a:spLocks/>
              </p:cNvSpPr>
              <p:nvPr/>
            </p:nvSpPr>
            <p:spPr bwMode="auto">
              <a:xfrm>
                <a:off x="506" y="2316"/>
                <a:ext cx="215" cy="364"/>
              </a:xfrm>
              <a:custGeom>
                <a:avLst/>
                <a:gdLst>
                  <a:gd name="T0" fmla="*/ 0 w 215"/>
                  <a:gd name="T1" fmla="*/ 289 h 364"/>
                  <a:gd name="T2" fmla="*/ 214 w 215"/>
                  <a:gd name="T3" fmla="*/ 363 h 364"/>
                  <a:gd name="T4" fmla="*/ 214 w 215"/>
                  <a:gd name="T5" fmla="*/ 73 h 364"/>
                  <a:gd name="T6" fmla="*/ 0 w 215"/>
                  <a:gd name="T7" fmla="*/ 0 h 364"/>
                  <a:gd name="T8" fmla="*/ 0 w 215"/>
                  <a:gd name="T9" fmla="*/ 289 h 364"/>
                  <a:gd name="T10" fmla="*/ 0 60000 65536"/>
                  <a:gd name="T11" fmla="*/ 0 60000 65536"/>
                  <a:gd name="T12" fmla="*/ 0 60000 65536"/>
                  <a:gd name="T13" fmla="*/ 0 60000 65536"/>
                  <a:gd name="T14" fmla="*/ 0 60000 65536"/>
                  <a:gd name="T15" fmla="*/ 0 w 215"/>
                  <a:gd name="T16" fmla="*/ 0 h 364"/>
                  <a:gd name="T17" fmla="*/ 215 w 215"/>
                  <a:gd name="T18" fmla="*/ 364 h 364"/>
                </a:gdLst>
                <a:ahLst/>
                <a:cxnLst>
                  <a:cxn ang="T10">
                    <a:pos x="T0" y="T1"/>
                  </a:cxn>
                  <a:cxn ang="T11">
                    <a:pos x="T2" y="T3"/>
                  </a:cxn>
                  <a:cxn ang="T12">
                    <a:pos x="T4" y="T5"/>
                  </a:cxn>
                  <a:cxn ang="T13">
                    <a:pos x="T6" y="T7"/>
                  </a:cxn>
                  <a:cxn ang="T14">
                    <a:pos x="T8" y="T9"/>
                  </a:cxn>
                </a:cxnLst>
                <a:rect l="T15" t="T16" r="T17" b="T18"/>
                <a:pathLst>
                  <a:path w="215" h="364">
                    <a:moveTo>
                      <a:pt x="0" y="289"/>
                    </a:moveTo>
                    <a:lnTo>
                      <a:pt x="214" y="363"/>
                    </a:lnTo>
                    <a:lnTo>
                      <a:pt x="214" y="73"/>
                    </a:lnTo>
                    <a:lnTo>
                      <a:pt x="0" y="0"/>
                    </a:lnTo>
                    <a:lnTo>
                      <a:pt x="0" y="289"/>
                    </a:lnTo>
                  </a:path>
                </a:pathLst>
              </a:custGeom>
              <a:solidFill>
                <a:srgbClr val="B2B2B2"/>
              </a:solidFill>
              <a:ln w="9525" cap="rnd">
                <a:noFill/>
                <a:round/>
                <a:headEnd/>
                <a:tailEnd/>
              </a:ln>
            </p:spPr>
            <p:txBody>
              <a:bodyPr/>
              <a:lstStyle/>
              <a:p>
                <a:endParaRPr lang="en-US"/>
              </a:p>
            </p:txBody>
          </p:sp>
          <p:sp>
            <p:nvSpPr>
              <p:cNvPr id="30850" name="Freeform 52"/>
              <p:cNvSpPr>
                <a:spLocks/>
              </p:cNvSpPr>
              <p:nvPr/>
            </p:nvSpPr>
            <p:spPr bwMode="auto">
              <a:xfrm>
                <a:off x="516" y="2332"/>
                <a:ext cx="197" cy="332"/>
              </a:xfrm>
              <a:custGeom>
                <a:avLst/>
                <a:gdLst>
                  <a:gd name="T0" fmla="*/ 0 w 197"/>
                  <a:gd name="T1" fmla="*/ 264 h 332"/>
                  <a:gd name="T2" fmla="*/ 196 w 197"/>
                  <a:gd name="T3" fmla="*/ 331 h 332"/>
                  <a:gd name="T4" fmla="*/ 196 w 197"/>
                  <a:gd name="T5" fmla="*/ 67 h 332"/>
                  <a:gd name="T6" fmla="*/ 0 w 197"/>
                  <a:gd name="T7" fmla="*/ 0 h 332"/>
                  <a:gd name="T8" fmla="*/ 0 w 197"/>
                  <a:gd name="T9" fmla="*/ 264 h 332"/>
                  <a:gd name="T10" fmla="*/ 0 60000 65536"/>
                  <a:gd name="T11" fmla="*/ 0 60000 65536"/>
                  <a:gd name="T12" fmla="*/ 0 60000 65536"/>
                  <a:gd name="T13" fmla="*/ 0 60000 65536"/>
                  <a:gd name="T14" fmla="*/ 0 60000 65536"/>
                  <a:gd name="T15" fmla="*/ 0 w 197"/>
                  <a:gd name="T16" fmla="*/ 0 h 332"/>
                  <a:gd name="T17" fmla="*/ 197 w 197"/>
                  <a:gd name="T18" fmla="*/ 332 h 332"/>
                </a:gdLst>
                <a:ahLst/>
                <a:cxnLst>
                  <a:cxn ang="T10">
                    <a:pos x="T0" y="T1"/>
                  </a:cxn>
                  <a:cxn ang="T11">
                    <a:pos x="T2" y="T3"/>
                  </a:cxn>
                  <a:cxn ang="T12">
                    <a:pos x="T4" y="T5"/>
                  </a:cxn>
                  <a:cxn ang="T13">
                    <a:pos x="T6" y="T7"/>
                  </a:cxn>
                  <a:cxn ang="T14">
                    <a:pos x="T8" y="T9"/>
                  </a:cxn>
                </a:cxnLst>
                <a:rect l="T15" t="T16" r="T17" b="T18"/>
                <a:pathLst>
                  <a:path w="197" h="332">
                    <a:moveTo>
                      <a:pt x="0" y="264"/>
                    </a:moveTo>
                    <a:lnTo>
                      <a:pt x="196" y="331"/>
                    </a:lnTo>
                    <a:lnTo>
                      <a:pt x="196" y="67"/>
                    </a:lnTo>
                    <a:lnTo>
                      <a:pt x="0" y="0"/>
                    </a:lnTo>
                    <a:lnTo>
                      <a:pt x="0" y="264"/>
                    </a:lnTo>
                  </a:path>
                </a:pathLst>
              </a:custGeom>
              <a:solidFill>
                <a:srgbClr val="FFFFCC"/>
              </a:solidFill>
              <a:ln w="9525" cap="rnd">
                <a:noFill/>
                <a:round/>
                <a:headEnd/>
                <a:tailEnd/>
              </a:ln>
            </p:spPr>
            <p:txBody>
              <a:bodyPr/>
              <a:lstStyle/>
              <a:p>
                <a:endParaRPr lang="en-US"/>
              </a:p>
            </p:txBody>
          </p:sp>
          <p:sp>
            <p:nvSpPr>
              <p:cNvPr id="30851" name="Freeform 53"/>
              <p:cNvSpPr>
                <a:spLocks/>
              </p:cNvSpPr>
              <p:nvPr/>
            </p:nvSpPr>
            <p:spPr bwMode="auto">
              <a:xfrm>
                <a:off x="677" y="2396"/>
                <a:ext cx="25" cy="39"/>
              </a:xfrm>
              <a:custGeom>
                <a:avLst/>
                <a:gdLst>
                  <a:gd name="T0" fmla="*/ 0 w 25"/>
                  <a:gd name="T1" fmla="*/ 29 h 39"/>
                  <a:gd name="T2" fmla="*/ 0 w 25"/>
                  <a:gd name="T3" fmla="*/ 0 h 39"/>
                  <a:gd name="T4" fmla="*/ 24 w 25"/>
                  <a:gd name="T5" fmla="*/ 9 h 39"/>
                  <a:gd name="T6" fmla="*/ 24 w 25"/>
                  <a:gd name="T7" fmla="*/ 38 h 39"/>
                  <a:gd name="T8" fmla="*/ 0 w 25"/>
                  <a:gd name="T9" fmla="*/ 29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0" y="29"/>
                    </a:moveTo>
                    <a:lnTo>
                      <a:pt x="0" y="0"/>
                    </a:lnTo>
                    <a:lnTo>
                      <a:pt x="24" y="9"/>
                    </a:lnTo>
                    <a:lnTo>
                      <a:pt x="24" y="38"/>
                    </a:lnTo>
                    <a:lnTo>
                      <a:pt x="0" y="29"/>
                    </a:lnTo>
                  </a:path>
                </a:pathLst>
              </a:custGeom>
              <a:solidFill>
                <a:srgbClr val="99CCFF"/>
              </a:solidFill>
              <a:ln w="9525" cap="rnd">
                <a:noFill/>
                <a:round/>
                <a:headEnd/>
                <a:tailEnd/>
              </a:ln>
            </p:spPr>
            <p:txBody>
              <a:bodyPr/>
              <a:lstStyle/>
              <a:p>
                <a:endParaRPr lang="en-US"/>
              </a:p>
            </p:txBody>
          </p:sp>
          <p:sp>
            <p:nvSpPr>
              <p:cNvPr id="30852" name="Freeform 54"/>
              <p:cNvSpPr>
                <a:spLocks/>
              </p:cNvSpPr>
              <p:nvPr/>
            </p:nvSpPr>
            <p:spPr bwMode="auto">
              <a:xfrm>
                <a:off x="640" y="2384"/>
                <a:ext cx="27" cy="40"/>
              </a:xfrm>
              <a:custGeom>
                <a:avLst/>
                <a:gdLst>
                  <a:gd name="T0" fmla="*/ 0 w 27"/>
                  <a:gd name="T1" fmla="*/ 30 h 40"/>
                  <a:gd name="T2" fmla="*/ 0 w 27"/>
                  <a:gd name="T3" fmla="*/ 0 h 40"/>
                  <a:gd name="T4" fmla="*/ 26 w 27"/>
                  <a:gd name="T5" fmla="*/ 9 h 40"/>
                  <a:gd name="T6" fmla="*/ 26 w 27"/>
                  <a:gd name="T7" fmla="*/ 39 h 40"/>
                  <a:gd name="T8" fmla="*/ 0 w 27"/>
                  <a:gd name="T9" fmla="*/ 3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0" y="30"/>
                    </a:moveTo>
                    <a:lnTo>
                      <a:pt x="0" y="0"/>
                    </a:lnTo>
                    <a:lnTo>
                      <a:pt x="26" y="9"/>
                    </a:lnTo>
                    <a:lnTo>
                      <a:pt x="26" y="39"/>
                    </a:lnTo>
                    <a:lnTo>
                      <a:pt x="0" y="30"/>
                    </a:lnTo>
                  </a:path>
                </a:pathLst>
              </a:custGeom>
              <a:solidFill>
                <a:srgbClr val="99CCFF"/>
              </a:solidFill>
              <a:ln w="9525" cap="rnd">
                <a:noFill/>
                <a:round/>
                <a:headEnd/>
                <a:tailEnd/>
              </a:ln>
            </p:spPr>
            <p:txBody>
              <a:bodyPr/>
              <a:lstStyle/>
              <a:p>
                <a:endParaRPr lang="en-US"/>
              </a:p>
            </p:txBody>
          </p:sp>
          <p:sp>
            <p:nvSpPr>
              <p:cNvPr id="30853" name="Freeform 55"/>
              <p:cNvSpPr>
                <a:spLocks/>
              </p:cNvSpPr>
              <p:nvPr/>
            </p:nvSpPr>
            <p:spPr bwMode="auto">
              <a:xfrm>
                <a:off x="602" y="2371"/>
                <a:ext cx="26" cy="40"/>
              </a:xfrm>
              <a:custGeom>
                <a:avLst/>
                <a:gdLst>
                  <a:gd name="T0" fmla="*/ 0 w 26"/>
                  <a:gd name="T1" fmla="*/ 31 h 40"/>
                  <a:gd name="T2" fmla="*/ 0 w 26"/>
                  <a:gd name="T3" fmla="*/ 0 h 40"/>
                  <a:gd name="T4" fmla="*/ 25 w 26"/>
                  <a:gd name="T5" fmla="*/ 9 h 40"/>
                  <a:gd name="T6" fmla="*/ 25 w 26"/>
                  <a:gd name="T7" fmla="*/ 39 h 40"/>
                  <a:gd name="T8" fmla="*/ 0 w 26"/>
                  <a:gd name="T9" fmla="*/ 31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1"/>
                    </a:moveTo>
                    <a:lnTo>
                      <a:pt x="0" y="0"/>
                    </a:lnTo>
                    <a:lnTo>
                      <a:pt x="25" y="9"/>
                    </a:lnTo>
                    <a:lnTo>
                      <a:pt x="25" y="39"/>
                    </a:lnTo>
                    <a:lnTo>
                      <a:pt x="0" y="31"/>
                    </a:lnTo>
                  </a:path>
                </a:pathLst>
              </a:custGeom>
              <a:solidFill>
                <a:srgbClr val="99CCFF"/>
              </a:solidFill>
              <a:ln w="9525" cap="rnd">
                <a:noFill/>
                <a:round/>
                <a:headEnd/>
                <a:tailEnd/>
              </a:ln>
            </p:spPr>
            <p:txBody>
              <a:bodyPr/>
              <a:lstStyle/>
              <a:p>
                <a:endParaRPr lang="en-US"/>
              </a:p>
            </p:txBody>
          </p:sp>
          <p:sp>
            <p:nvSpPr>
              <p:cNvPr id="30854" name="Freeform 56"/>
              <p:cNvSpPr>
                <a:spLocks/>
              </p:cNvSpPr>
              <p:nvPr/>
            </p:nvSpPr>
            <p:spPr bwMode="auto">
              <a:xfrm>
                <a:off x="566" y="2357"/>
                <a:ext cx="26" cy="41"/>
              </a:xfrm>
              <a:custGeom>
                <a:avLst/>
                <a:gdLst>
                  <a:gd name="T0" fmla="*/ 0 w 26"/>
                  <a:gd name="T1" fmla="*/ 31 h 41"/>
                  <a:gd name="T2" fmla="*/ 0 w 26"/>
                  <a:gd name="T3" fmla="*/ 0 h 41"/>
                  <a:gd name="T4" fmla="*/ 25 w 26"/>
                  <a:gd name="T5" fmla="*/ 9 h 41"/>
                  <a:gd name="T6" fmla="*/ 25 w 26"/>
                  <a:gd name="T7" fmla="*/ 40 h 41"/>
                  <a:gd name="T8" fmla="*/ 0 w 26"/>
                  <a:gd name="T9" fmla="*/ 31 h 41"/>
                  <a:gd name="T10" fmla="*/ 0 60000 65536"/>
                  <a:gd name="T11" fmla="*/ 0 60000 65536"/>
                  <a:gd name="T12" fmla="*/ 0 60000 65536"/>
                  <a:gd name="T13" fmla="*/ 0 60000 65536"/>
                  <a:gd name="T14" fmla="*/ 0 60000 65536"/>
                  <a:gd name="T15" fmla="*/ 0 w 26"/>
                  <a:gd name="T16" fmla="*/ 0 h 41"/>
                  <a:gd name="T17" fmla="*/ 26 w 26"/>
                  <a:gd name="T18" fmla="*/ 41 h 41"/>
                </a:gdLst>
                <a:ahLst/>
                <a:cxnLst>
                  <a:cxn ang="T10">
                    <a:pos x="T0" y="T1"/>
                  </a:cxn>
                  <a:cxn ang="T11">
                    <a:pos x="T2" y="T3"/>
                  </a:cxn>
                  <a:cxn ang="T12">
                    <a:pos x="T4" y="T5"/>
                  </a:cxn>
                  <a:cxn ang="T13">
                    <a:pos x="T6" y="T7"/>
                  </a:cxn>
                  <a:cxn ang="T14">
                    <a:pos x="T8" y="T9"/>
                  </a:cxn>
                </a:cxnLst>
                <a:rect l="T15" t="T16" r="T17" b="T18"/>
                <a:pathLst>
                  <a:path w="26" h="41">
                    <a:moveTo>
                      <a:pt x="0" y="31"/>
                    </a:moveTo>
                    <a:lnTo>
                      <a:pt x="0" y="0"/>
                    </a:lnTo>
                    <a:lnTo>
                      <a:pt x="25" y="9"/>
                    </a:lnTo>
                    <a:lnTo>
                      <a:pt x="25" y="40"/>
                    </a:lnTo>
                    <a:lnTo>
                      <a:pt x="0" y="31"/>
                    </a:lnTo>
                  </a:path>
                </a:pathLst>
              </a:custGeom>
              <a:solidFill>
                <a:srgbClr val="99CCFF"/>
              </a:solidFill>
              <a:ln w="9525" cap="rnd">
                <a:noFill/>
                <a:round/>
                <a:headEnd/>
                <a:tailEnd/>
              </a:ln>
            </p:spPr>
            <p:txBody>
              <a:bodyPr/>
              <a:lstStyle/>
              <a:p>
                <a:endParaRPr lang="en-US"/>
              </a:p>
            </p:txBody>
          </p:sp>
          <p:sp>
            <p:nvSpPr>
              <p:cNvPr id="30855" name="Freeform 57"/>
              <p:cNvSpPr>
                <a:spLocks/>
              </p:cNvSpPr>
              <p:nvPr/>
            </p:nvSpPr>
            <p:spPr bwMode="auto">
              <a:xfrm>
                <a:off x="525" y="2348"/>
                <a:ext cx="29" cy="37"/>
              </a:xfrm>
              <a:custGeom>
                <a:avLst/>
                <a:gdLst>
                  <a:gd name="T0" fmla="*/ 0 w 29"/>
                  <a:gd name="T1" fmla="*/ 28 h 37"/>
                  <a:gd name="T2" fmla="*/ 0 w 29"/>
                  <a:gd name="T3" fmla="*/ 0 h 37"/>
                  <a:gd name="T4" fmla="*/ 28 w 29"/>
                  <a:gd name="T5" fmla="*/ 8 h 37"/>
                  <a:gd name="T6" fmla="*/ 28 w 29"/>
                  <a:gd name="T7" fmla="*/ 36 h 37"/>
                  <a:gd name="T8" fmla="*/ 0 w 29"/>
                  <a:gd name="T9" fmla="*/ 28 h 37"/>
                  <a:gd name="T10" fmla="*/ 0 60000 65536"/>
                  <a:gd name="T11" fmla="*/ 0 60000 65536"/>
                  <a:gd name="T12" fmla="*/ 0 60000 65536"/>
                  <a:gd name="T13" fmla="*/ 0 60000 65536"/>
                  <a:gd name="T14" fmla="*/ 0 60000 65536"/>
                  <a:gd name="T15" fmla="*/ 0 w 29"/>
                  <a:gd name="T16" fmla="*/ 0 h 37"/>
                  <a:gd name="T17" fmla="*/ 29 w 29"/>
                  <a:gd name="T18" fmla="*/ 37 h 37"/>
                </a:gdLst>
                <a:ahLst/>
                <a:cxnLst>
                  <a:cxn ang="T10">
                    <a:pos x="T0" y="T1"/>
                  </a:cxn>
                  <a:cxn ang="T11">
                    <a:pos x="T2" y="T3"/>
                  </a:cxn>
                  <a:cxn ang="T12">
                    <a:pos x="T4" y="T5"/>
                  </a:cxn>
                  <a:cxn ang="T13">
                    <a:pos x="T6" y="T7"/>
                  </a:cxn>
                  <a:cxn ang="T14">
                    <a:pos x="T8" y="T9"/>
                  </a:cxn>
                </a:cxnLst>
                <a:rect l="T15" t="T16" r="T17" b="T18"/>
                <a:pathLst>
                  <a:path w="29" h="37">
                    <a:moveTo>
                      <a:pt x="0" y="28"/>
                    </a:moveTo>
                    <a:lnTo>
                      <a:pt x="0" y="0"/>
                    </a:lnTo>
                    <a:lnTo>
                      <a:pt x="28" y="8"/>
                    </a:lnTo>
                    <a:lnTo>
                      <a:pt x="28" y="36"/>
                    </a:lnTo>
                    <a:lnTo>
                      <a:pt x="0" y="28"/>
                    </a:lnTo>
                  </a:path>
                </a:pathLst>
              </a:custGeom>
              <a:solidFill>
                <a:srgbClr val="99CCFF"/>
              </a:solidFill>
              <a:ln w="9525" cap="rnd">
                <a:noFill/>
                <a:round/>
                <a:headEnd/>
                <a:tailEnd/>
              </a:ln>
            </p:spPr>
            <p:txBody>
              <a:bodyPr/>
              <a:lstStyle/>
              <a:p>
                <a:endParaRPr lang="en-US"/>
              </a:p>
            </p:txBody>
          </p:sp>
          <p:sp>
            <p:nvSpPr>
              <p:cNvPr id="30856" name="Freeform 58"/>
              <p:cNvSpPr>
                <a:spLocks/>
              </p:cNvSpPr>
              <p:nvPr/>
            </p:nvSpPr>
            <p:spPr bwMode="auto">
              <a:xfrm>
                <a:off x="677" y="2438"/>
                <a:ext cx="25" cy="41"/>
              </a:xfrm>
              <a:custGeom>
                <a:avLst/>
                <a:gdLst>
                  <a:gd name="T0" fmla="*/ 0 w 25"/>
                  <a:gd name="T1" fmla="*/ 31 h 41"/>
                  <a:gd name="T2" fmla="*/ 0 w 25"/>
                  <a:gd name="T3" fmla="*/ 0 h 41"/>
                  <a:gd name="T4" fmla="*/ 24 w 25"/>
                  <a:gd name="T5" fmla="*/ 9 h 41"/>
                  <a:gd name="T6" fmla="*/ 24 w 25"/>
                  <a:gd name="T7" fmla="*/ 40 h 41"/>
                  <a:gd name="T8" fmla="*/ 0 w 25"/>
                  <a:gd name="T9" fmla="*/ 31 h 41"/>
                  <a:gd name="T10" fmla="*/ 0 60000 65536"/>
                  <a:gd name="T11" fmla="*/ 0 60000 65536"/>
                  <a:gd name="T12" fmla="*/ 0 60000 65536"/>
                  <a:gd name="T13" fmla="*/ 0 60000 65536"/>
                  <a:gd name="T14" fmla="*/ 0 60000 65536"/>
                  <a:gd name="T15" fmla="*/ 0 w 25"/>
                  <a:gd name="T16" fmla="*/ 0 h 41"/>
                  <a:gd name="T17" fmla="*/ 25 w 25"/>
                  <a:gd name="T18" fmla="*/ 41 h 41"/>
                </a:gdLst>
                <a:ahLst/>
                <a:cxnLst>
                  <a:cxn ang="T10">
                    <a:pos x="T0" y="T1"/>
                  </a:cxn>
                  <a:cxn ang="T11">
                    <a:pos x="T2" y="T3"/>
                  </a:cxn>
                  <a:cxn ang="T12">
                    <a:pos x="T4" y="T5"/>
                  </a:cxn>
                  <a:cxn ang="T13">
                    <a:pos x="T6" y="T7"/>
                  </a:cxn>
                  <a:cxn ang="T14">
                    <a:pos x="T8" y="T9"/>
                  </a:cxn>
                </a:cxnLst>
                <a:rect l="T15" t="T16" r="T17" b="T18"/>
                <a:pathLst>
                  <a:path w="25" h="41">
                    <a:moveTo>
                      <a:pt x="0" y="31"/>
                    </a:moveTo>
                    <a:lnTo>
                      <a:pt x="0" y="0"/>
                    </a:lnTo>
                    <a:lnTo>
                      <a:pt x="24" y="9"/>
                    </a:lnTo>
                    <a:lnTo>
                      <a:pt x="24" y="40"/>
                    </a:lnTo>
                    <a:lnTo>
                      <a:pt x="0" y="31"/>
                    </a:lnTo>
                  </a:path>
                </a:pathLst>
              </a:custGeom>
              <a:solidFill>
                <a:srgbClr val="99CCFF"/>
              </a:solidFill>
              <a:ln w="9525" cap="rnd">
                <a:noFill/>
                <a:round/>
                <a:headEnd/>
                <a:tailEnd/>
              </a:ln>
            </p:spPr>
            <p:txBody>
              <a:bodyPr/>
              <a:lstStyle/>
              <a:p>
                <a:endParaRPr lang="en-US"/>
              </a:p>
            </p:txBody>
          </p:sp>
          <p:sp>
            <p:nvSpPr>
              <p:cNvPr id="30857" name="Freeform 59"/>
              <p:cNvSpPr>
                <a:spLocks/>
              </p:cNvSpPr>
              <p:nvPr/>
            </p:nvSpPr>
            <p:spPr bwMode="auto">
              <a:xfrm>
                <a:off x="640" y="2426"/>
                <a:ext cx="27" cy="42"/>
              </a:xfrm>
              <a:custGeom>
                <a:avLst/>
                <a:gdLst>
                  <a:gd name="T0" fmla="*/ 0 w 27"/>
                  <a:gd name="T1" fmla="*/ 31 h 42"/>
                  <a:gd name="T2" fmla="*/ 0 w 27"/>
                  <a:gd name="T3" fmla="*/ 0 h 42"/>
                  <a:gd name="T4" fmla="*/ 26 w 27"/>
                  <a:gd name="T5" fmla="*/ 9 h 42"/>
                  <a:gd name="T6" fmla="*/ 26 w 27"/>
                  <a:gd name="T7" fmla="*/ 41 h 42"/>
                  <a:gd name="T8" fmla="*/ 0 w 27"/>
                  <a:gd name="T9" fmla="*/ 31 h 42"/>
                  <a:gd name="T10" fmla="*/ 0 60000 65536"/>
                  <a:gd name="T11" fmla="*/ 0 60000 65536"/>
                  <a:gd name="T12" fmla="*/ 0 60000 65536"/>
                  <a:gd name="T13" fmla="*/ 0 60000 65536"/>
                  <a:gd name="T14" fmla="*/ 0 60000 65536"/>
                  <a:gd name="T15" fmla="*/ 0 w 27"/>
                  <a:gd name="T16" fmla="*/ 0 h 42"/>
                  <a:gd name="T17" fmla="*/ 27 w 27"/>
                  <a:gd name="T18" fmla="*/ 42 h 42"/>
                </a:gdLst>
                <a:ahLst/>
                <a:cxnLst>
                  <a:cxn ang="T10">
                    <a:pos x="T0" y="T1"/>
                  </a:cxn>
                  <a:cxn ang="T11">
                    <a:pos x="T2" y="T3"/>
                  </a:cxn>
                  <a:cxn ang="T12">
                    <a:pos x="T4" y="T5"/>
                  </a:cxn>
                  <a:cxn ang="T13">
                    <a:pos x="T6" y="T7"/>
                  </a:cxn>
                  <a:cxn ang="T14">
                    <a:pos x="T8" y="T9"/>
                  </a:cxn>
                </a:cxnLst>
                <a:rect l="T15" t="T16" r="T17" b="T18"/>
                <a:pathLst>
                  <a:path w="27" h="42">
                    <a:moveTo>
                      <a:pt x="0" y="31"/>
                    </a:moveTo>
                    <a:lnTo>
                      <a:pt x="0" y="0"/>
                    </a:lnTo>
                    <a:lnTo>
                      <a:pt x="26" y="9"/>
                    </a:lnTo>
                    <a:lnTo>
                      <a:pt x="26" y="41"/>
                    </a:lnTo>
                    <a:lnTo>
                      <a:pt x="0" y="31"/>
                    </a:lnTo>
                  </a:path>
                </a:pathLst>
              </a:custGeom>
              <a:solidFill>
                <a:srgbClr val="99CCFF"/>
              </a:solidFill>
              <a:ln w="9525" cap="rnd">
                <a:noFill/>
                <a:round/>
                <a:headEnd/>
                <a:tailEnd/>
              </a:ln>
            </p:spPr>
            <p:txBody>
              <a:bodyPr/>
              <a:lstStyle/>
              <a:p>
                <a:endParaRPr lang="en-US"/>
              </a:p>
            </p:txBody>
          </p:sp>
          <p:sp>
            <p:nvSpPr>
              <p:cNvPr id="30858" name="Freeform 60"/>
              <p:cNvSpPr>
                <a:spLocks/>
              </p:cNvSpPr>
              <p:nvPr/>
            </p:nvSpPr>
            <p:spPr bwMode="auto">
              <a:xfrm>
                <a:off x="602" y="2413"/>
                <a:ext cx="26" cy="42"/>
              </a:xfrm>
              <a:custGeom>
                <a:avLst/>
                <a:gdLst>
                  <a:gd name="T0" fmla="*/ 0 w 26"/>
                  <a:gd name="T1" fmla="*/ 31 h 42"/>
                  <a:gd name="T2" fmla="*/ 0 w 26"/>
                  <a:gd name="T3" fmla="*/ 0 h 42"/>
                  <a:gd name="T4" fmla="*/ 25 w 26"/>
                  <a:gd name="T5" fmla="*/ 9 h 42"/>
                  <a:gd name="T6" fmla="*/ 25 w 26"/>
                  <a:gd name="T7" fmla="*/ 41 h 42"/>
                  <a:gd name="T8" fmla="*/ 0 w 26"/>
                  <a:gd name="T9" fmla="*/ 31 h 42"/>
                  <a:gd name="T10" fmla="*/ 0 60000 65536"/>
                  <a:gd name="T11" fmla="*/ 0 60000 65536"/>
                  <a:gd name="T12" fmla="*/ 0 60000 65536"/>
                  <a:gd name="T13" fmla="*/ 0 60000 65536"/>
                  <a:gd name="T14" fmla="*/ 0 60000 65536"/>
                  <a:gd name="T15" fmla="*/ 0 w 26"/>
                  <a:gd name="T16" fmla="*/ 0 h 42"/>
                  <a:gd name="T17" fmla="*/ 26 w 26"/>
                  <a:gd name="T18" fmla="*/ 42 h 42"/>
                </a:gdLst>
                <a:ahLst/>
                <a:cxnLst>
                  <a:cxn ang="T10">
                    <a:pos x="T0" y="T1"/>
                  </a:cxn>
                  <a:cxn ang="T11">
                    <a:pos x="T2" y="T3"/>
                  </a:cxn>
                  <a:cxn ang="T12">
                    <a:pos x="T4" y="T5"/>
                  </a:cxn>
                  <a:cxn ang="T13">
                    <a:pos x="T6" y="T7"/>
                  </a:cxn>
                  <a:cxn ang="T14">
                    <a:pos x="T8" y="T9"/>
                  </a:cxn>
                </a:cxnLst>
                <a:rect l="T15" t="T16" r="T17" b="T18"/>
                <a:pathLst>
                  <a:path w="26" h="42">
                    <a:moveTo>
                      <a:pt x="0" y="31"/>
                    </a:moveTo>
                    <a:lnTo>
                      <a:pt x="0" y="0"/>
                    </a:lnTo>
                    <a:lnTo>
                      <a:pt x="25" y="9"/>
                    </a:lnTo>
                    <a:lnTo>
                      <a:pt x="25" y="41"/>
                    </a:lnTo>
                    <a:lnTo>
                      <a:pt x="0" y="31"/>
                    </a:lnTo>
                  </a:path>
                </a:pathLst>
              </a:custGeom>
              <a:solidFill>
                <a:srgbClr val="99CCFF"/>
              </a:solidFill>
              <a:ln w="9525" cap="rnd">
                <a:noFill/>
                <a:round/>
                <a:headEnd/>
                <a:tailEnd/>
              </a:ln>
            </p:spPr>
            <p:txBody>
              <a:bodyPr/>
              <a:lstStyle/>
              <a:p>
                <a:endParaRPr lang="en-US"/>
              </a:p>
            </p:txBody>
          </p:sp>
          <p:sp>
            <p:nvSpPr>
              <p:cNvPr id="30859" name="Freeform 61"/>
              <p:cNvSpPr>
                <a:spLocks/>
              </p:cNvSpPr>
              <p:nvPr/>
            </p:nvSpPr>
            <p:spPr bwMode="auto">
              <a:xfrm>
                <a:off x="566" y="2400"/>
                <a:ext cx="26" cy="40"/>
              </a:xfrm>
              <a:custGeom>
                <a:avLst/>
                <a:gdLst>
                  <a:gd name="T0" fmla="*/ 0 w 26"/>
                  <a:gd name="T1" fmla="*/ 31 h 40"/>
                  <a:gd name="T2" fmla="*/ 0 w 26"/>
                  <a:gd name="T3" fmla="*/ 0 h 40"/>
                  <a:gd name="T4" fmla="*/ 25 w 26"/>
                  <a:gd name="T5" fmla="*/ 9 h 40"/>
                  <a:gd name="T6" fmla="*/ 25 w 26"/>
                  <a:gd name="T7" fmla="*/ 39 h 40"/>
                  <a:gd name="T8" fmla="*/ 0 w 26"/>
                  <a:gd name="T9" fmla="*/ 31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1"/>
                    </a:moveTo>
                    <a:lnTo>
                      <a:pt x="0" y="0"/>
                    </a:lnTo>
                    <a:lnTo>
                      <a:pt x="25" y="9"/>
                    </a:lnTo>
                    <a:lnTo>
                      <a:pt x="25" y="39"/>
                    </a:lnTo>
                    <a:lnTo>
                      <a:pt x="0" y="31"/>
                    </a:lnTo>
                  </a:path>
                </a:pathLst>
              </a:custGeom>
              <a:solidFill>
                <a:srgbClr val="99CCFF"/>
              </a:solidFill>
              <a:ln w="9525" cap="rnd">
                <a:noFill/>
                <a:round/>
                <a:headEnd/>
                <a:tailEnd/>
              </a:ln>
            </p:spPr>
            <p:txBody>
              <a:bodyPr/>
              <a:lstStyle/>
              <a:p>
                <a:endParaRPr lang="en-US"/>
              </a:p>
            </p:txBody>
          </p:sp>
          <p:sp>
            <p:nvSpPr>
              <p:cNvPr id="30860" name="Freeform 62"/>
              <p:cNvSpPr>
                <a:spLocks/>
              </p:cNvSpPr>
              <p:nvPr/>
            </p:nvSpPr>
            <p:spPr bwMode="auto">
              <a:xfrm>
                <a:off x="525" y="2390"/>
                <a:ext cx="29" cy="38"/>
              </a:xfrm>
              <a:custGeom>
                <a:avLst/>
                <a:gdLst>
                  <a:gd name="T0" fmla="*/ 0 w 29"/>
                  <a:gd name="T1" fmla="*/ 28 h 38"/>
                  <a:gd name="T2" fmla="*/ 0 w 29"/>
                  <a:gd name="T3" fmla="*/ 0 h 38"/>
                  <a:gd name="T4" fmla="*/ 28 w 29"/>
                  <a:gd name="T5" fmla="*/ 8 h 38"/>
                  <a:gd name="T6" fmla="*/ 28 w 29"/>
                  <a:gd name="T7" fmla="*/ 37 h 38"/>
                  <a:gd name="T8" fmla="*/ 0 w 29"/>
                  <a:gd name="T9" fmla="*/ 28 h 38"/>
                  <a:gd name="T10" fmla="*/ 0 60000 65536"/>
                  <a:gd name="T11" fmla="*/ 0 60000 65536"/>
                  <a:gd name="T12" fmla="*/ 0 60000 65536"/>
                  <a:gd name="T13" fmla="*/ 0 60000 65536"/>
                  <a:gd name="T14" fmla="*/ 0 60000 65536"/>
                  <a:gd name="T15" fmla="*/ 0 w 29"/>
                  <a:gd name="T16" fmla="*/ 0 h 38"/>
                  <a:gd name="T17" fmla="*/ 29 w 29"/>
                  <a:gd name="T18" fmla="*/ 38 h 38"/>
                </a:gdLst>
                <a:ahLst/>
                <a:cxnLst>
                  <a:cxn ang="T10">
                    <a:pos x="T0" y="T1"/>
                  </a:cxn>
                  <a:cxn ang="T11">
                    <a:pos x="T2" y="T3"/>
                  </a:cxn>
                  <a:cxn ang="T12">
                    <a:pos x="T4" y="T5"/>
                  </a:cxn>
                  <a:cxn ang="T13">
                    <a:pos x="T6" y="T7"/>
                  </a:cxn>
                  <a:cxn ang="T14">
                    <a:pos x="T8" y="T9"/>
                  </a:cxn>
                </a:cxnLst>
                <a:rect l="T15" t="T16" r="T17" b="T18"/>
                <a:pathLst>
                  <a:path w="29" h="38">
                    <a:moveTo>
                      <a:pt x="0" y="28"/>
                    </a:moveTo>
                    <a:lnTo>
                      <a:pt x="0" y="0"/>
                    </a:lnTo>
                    <a:lnTo>
                      <a:pt x="28" y="8"/>
                    </a:lnTo>
                    <a:lnTo>
                      <a:pt x="28" y="37"/>
                    </a:lnTo>
                    <a:lnTo>
                      <a:pt x="0" y="28"/>
                    </a:lnTo>
                  </a:path>
                </a:pathLst>
              </a:custGeom>
              <a:solidFill>
                <a:srgbClr val="99CCFF"/>
              </a:solidFill>
              <a:ln w="9525" cap="rnd">
                <a:noFill/>
                <a:round/>
                <a:headEnd/>
                <a:tailEnd/>
              </a:ln>
            </p:spPr>
            <p:txBody>
              <a:bodyPr/>
              <a:lstStyle/>
              <a:p>
                <a:endParaRPr lang="en-US"/>
              </a:p>
            </p:txBody>
          </p:sp>
          <p:sp>
            <p:nvSpPr>
              <p:cNvPr id="30861" name="Freeform 63"/>
              <p:cNvSpPr>
                <a:spLocks/>
              </p:cNvSpPr>
              <p:nvPr/>
            </p:nvSpPr>
            <p:spPr bwMode="auto">
              <a:xfrm>
                <a:off x="677" y="2479"/>
                <a:ext cx="25" cy="42"/>
              </a:xfrm>
              <a:custGeom>
                <a:avLst/>
                <a:gdLst>
                  <a:gd name="T0" fmla="*/ 0 w 25"/>
                  <a:gd name="T1" fmla="*/ 32 h 42"/>
                  <a:gd name="T2" fmla="*/ 0 w 25"/>
                  <a:gd name="T3" fmla="*/ 0 h 42"/>
                  <a:gd name="T4" fmla="*/ 24 w 25"/>
                  <a:gd name="T5" fmla="*/ 10 h 42"/>
                  <a:gd name="T6" fmla="*/ 24 w 25"/>
                  <a:gd name="T7" fmla="*/ 41 h 42"/>
                  <a:gd name="T8" fmla="*/ 0 w 25"/>
                  <a:gd name="T9" fmla="*/ 32 h 42"/>
                  <a:gd name="T10" fmla="*/ 0 60000 65536"/>
                  <a:gd name="T11" fmla="*/ 0 60000 65536"/>
                  <a:gd name="T12" fmla="*/ 0 60000 65536"/>
                  <a:gd name="T13" fmla="*/ 0 60000 65536"/>
                  <a:gd name="T14" fmla="*/ 0 60000 65536"/>
                  <a:gd name="T15" fmla="*/ 0 w 25"/>
                  <a:gd name="T16" fmla="*/ 0 h 42"/>
                  <a:gd name="T17" fmla="*/ 25 w 25"/>
                  <a:gd name="T18" fmla="*/ 42 h 42"/>
                </a:gdLst>
                <a:ahLst/>
                <a:cxnLst>
                  <a:cxn ang="T10">
                    <a:pos x="T0" y="T1"/>
                  </a:cxn>
                  <a:cxn ang="T11">
                    <a:pos x="T2" y="T3"/>
                  </a:cxn>
                  <a:cxn ang="T12">
                    <a:pos x="T4" y="T5"/>
                  </a:cxn>
                  <a:cxn ang="T13">
                    <a:pos x="T6" y="T7"/>
                  </a:cxn>
                  <a:cxn ang="T14">
                    <a:pos x="T8" y="T9"/>
                  </a:cxn>
                </a:cxnLst>
                <a:rect l="T15" t="T16" r="T17" b="T18"/>
                <a:pathLst>
                  <a:path w="25" h="42">
                    <a:moveTo>
                      <a:pt x="0" y="32"/>
                    </a:moveTo>
                    <a:lnTo>
                      <a:pt x="0" y="0"/>
                    </a:lnTo>
                    <a:lnTo>
                      <a:pt x="24" y="10"/>
                    </a:lnTo>
                    <a:lnTo>
                      <a:pt x="24" y="41"/>
                    </a:lnTo>
                    <a:lnTo>
                      <a:pt x="0" y="32"/>
                    </a:lnTo>
                  </a:path>
                </a:pathLst>
              </a:custGeom>
              <a:solidFill>
                <a:srgbClr val="99CCFF"/>
              </a:solidFill>
              <a:ln w="9525" cap="rnd">
                <a:noFill/>
                <a:round/>
                <a:headEnd/>
                <a:tailEnd/>
              </a:ln>
            </p:spPr>
            <p:txBody>
              <a:bodyPr/>
              <a:lstStyle/>
              <a:p>
                <a:endParaRPr lang="en-US"/>
              </a:p>
            </p:txBody>
          </p:sp>
          <p:sp>
            <p:nvSpPr>
              <p:cNvPr id="30862" name="Freeform 64"/>
              <p:cNvSpPr>
                <a:spLocks/>
              </p:cNvSpPr>
              <p:nvPr/>
            </p:nvSpPr>
            <p:spPr bwMode="auto">
              <a:xfrm>
                <a:off x="640" y="2467"/>
                <a:ext cx="27" cy="42"/>
              </a:xfrm>
              <a:custGeom>
                <a:avLst/>
                <a:gdLst>
                  <a:gd name="T0" fmla="*/ 0 w 27"/>
                  <a:gd name="T1" fmla="*/ 31 h 42"/>
                  <a:gd name="T2" fmla="*/ 0 w 27"/>
                  <a:gd name="T3" fmla="*/ 0 h 42"/>
                  <a:gd name="T4" fmla="*/ 26 w 27"/>
                  <a:gd name="T5" fmla="*/ 9 h 42"/>
                  <a:gd name="T6" fmla="*/ 26 w 27"/>
                  <a:gd name="T7" fmla="*/ 41 h 42"/>
                  <a:gd name="T8" fmla="*/ 0 w 27"/>
                  <a:gd name="T9" fmla="*/ 31 h 42"/>
                  <a:gd name="T10" fmla="*/ 0 60000 65536"/>
                  <a:gd name="T11" fmla="*/ 0 60000 65536"/>
                  <a:gd name="T12" fmla="*/ 0 60000 65536"/>
                  <a:gd name="T13" fmla="*/ 0 60000 65536"/>
                  <a:gd name="T14" fmla="*/ 0 60000 65536"/>
                  <a:gd name="T15" fmla="*/ 0 w 27"/>
                  <a:gd name="T16" fmla="*/ 0 h 42"/>
                  <a:gd name="T17" fmla="*/ 27 w 27"/>
                  <a:gd name="T18" fmla="*/ 42 h 42"/>
                </a:gdLst>
                <a:ahLst/>
                <a:cxnLst>
                  <a:cxn ang="T10">
                    <a:pos x="T0" y="T1"/>
                  </a:cxn>
                  <a:cxn ang="T11">
                    <a:pos x="T2" y="T3"/>
                  </a:cxn>
                  <a:cxn ang="T12">
                    <a:pos x="T4" y="T5"/>
                  </a:cxn>
                  <a:cxn ang="T13">
                    <a:pos x="T6" y="T7"/>
                  </a:cxn>
                  <a:cxn ang="T14">
                    <a:pos x="T8" y="T9"/>
                  </a:cxn>
                </a:cxnLst>
                <a:rect l="T15" t="T16" r="T17" b="T18"/>
                <a:pathLst>
                  <a:path w="27" h="42">
                    <a:moveTo>
                      <a:pt x="0" y="31"/>
                    </a:moveTo>
                    <a:lnTo>
                      <a:pt x="0" y="0"/>
                    </a:lnTo>
                    <a:lnTo>
                      <a:pt x="26" y="9"/>
                    </a:lnTo>
                    <a:lnTo>
                      <a:pt x="26" y="41"/>
                    </a:lnTo>
                    <a:lnTo>
                      <a:pt x="0" y="31"/>
                    </a:lnTo>
                  </a:path>
                </a:pathLst>
              </a:custGeom>
              <a:solidFill>
                <a:srgbClr val="99CCFF"/>
              </a:solidFill>
              <a:ln w="9525" cap="rnd">
                <a:noFill/>
                <a:round/>
                <a:headEnd/>
                <a:tailEnd/>
              </a:ln>
            </p:spPr>
            <p:txBody>
              <a:bodyPr/>
              <a:lstStyle/>
              <a:p>
                <a:endParaRPr lang="en-US"/>
              </a:p>
            </p:txBody>
          </p:sp>
          <p:sp>
            <p:nvSpPr>
              <p:cNvPr id="30863" name="Freeform 65"/>
              <p:cNvSpPr>
                <a:spLocks/>
              </p:cNvSpPr>
              <p:nvPr/>
            </p:nvSpPr>
            <p:spPr bwMode="auto">
              <a:xfrm>
                <a:off x="602" y="2455"/>
                <a:ext cx="26" cy="41"/>
              </a:xfrm>
              <a:custGeom>
                <a:avLst/>
                <a:gdLst>
                  <a:gd name="T0" fmla="*/ 0 w 26"/>
                  <a:gd name="T1" fmla="*/ 31 h 41"/>
                  <a:gd name="T2" fmla="*/ 0 w 26"/>
                  <a:gd name="T3" fmla="*/ 0 h 41"/>
                  <a:gd name="T4" fmla="*/ 25 w 26"/>
                  <a:gd name="T5" fmla="*/ 9 h 41"/>
                  <a:gd name="T6" fmla="*/ 25 w 26"/>
                  <a:gd name="T7" fmla="*/ 40 h 41"/>
                  <a:gd name="T8" fmla="*/ 0 w 26"/>
                  <a:gd name="T9" fmla="*/ 31 h 41"/>
                  <a:gd name="T10" fmla="*/ 0 60000 65536"/>
                  <a:gd name="T11" fmla="*/ 0 60000 65536"/>
                  <a:gd name="T12" fmla="*/ 0 60000 65536"/>
                  <a:gd name="T13" fmla="*/ 0 60000 65536"/>
                  <a:gd name="T14" fmla="*/ 0 60000 65536"/>
                  <a:gd name="T15" fmla="*/ 0 w 26"/>
                  <a:gd name="T16" fmla="*/ 0 h 41"/>
                  <a:gd name="T17" fmla="*/ 26 w 26"/>
                  <a:gd name="T18" fmla="*/ 41 h 41"/>
                </a:gdLst>
                <a:ahLst/>
                <a:cxnLst>
                  <a:cxn ang="T10">
                    <a:pos x="T0" y="T1"/>
                  </a:cxn>
                  <a:cxn ang="T11">
                    <a:pos x="T2" y="T3"/>
                  </a:cxn>
                  <a:cxn ang="T12">
                    <a:pos x="T4" y="T5"/>
                  </a:cxn>
                  <a:cxn ang="T13">
                    <a:pos x="T6" y="T7"/>
                  </a:cxn>
                  <a:cxn ang="T14">
                    <a:pos x="T8" y="T9"/>
                  </a:cxn>
                </a:cxnLst>
                <a:rect l="T15" t="T16" r="T17" b="T18"/>
                <a:pathLst>
                  <a:path w="26" h="41">
                    <a:moveTo>
                      <a:pt x="0" y="31"/>
                    </a:moveTo>
                    <a:lnTo>
                      <a:pt x="0" y="0"/>
                    </a:lnTo>
                    <a:lnTo>
                      <a:pt x="25" y="9"/>
                    </a:lnTo>
                    <a:lnTo>
                      <a:pt x="25" y="40"/>
                    </a:lnTo>
                    <a:lnTo>
                      <a:pt x="0" y="31"/>
                    </a:lnTo>
                  </a:path>
                </a:pathLst>
              </a:custGeom>
              <a:solidFill>
                <a:srgbClr val="99CCFF"/>
              </a:solidFill>
              <a:ln w="9525" cap="rnd">
                <a:noFill/>
                <a:round/>
                <a:headEnd/>
                <a:tailEnd/>
              </a:ln>
            </p:spPr>
            <p:txBody>
              <a:bodyPr/>
              <a:lstStyle/>
              <a:p>
                <a:endParaRPr lang="en-US"/>
              </a:p>
            </p:txBody>
          </p:sp>
          <p:sp>
            <p:nvSpPr>
              <p:cNvPr id="30864" name="Freeform 66"/>
              <p:cNvSpPr>
                <a:spLocks/>
              </p:cNvSpPr>
              <p:nvPr/>
            </p:nvSpPr>
            <p:spPr bwMode="auto">
              <a:xfrm>
                <a:off x="566" y="2445"/>
                <a:ext cx="26" cy="39"/>
              </a:xfrm>
              <a:custGeom>
                <a:avLst/>
                <a:gdLst>
                  <a:gd name="T0" fmla="*/ 0 w 26"/>
                  <a:gd name="T1" fmla="*/ 30 h 39"/>
                  <a:gd name="T2" fmla="*/ 0 w 26"/>
                  <a:gd name="T3" fmla="*/ 0 h 39"/>
                  <a:gd name="T4" fmla="*/ 25 w 26"/>
                  <a:gd name="T5" fmla="*/ 9 h 39"/>
                  <a:gd name="T6" fmla="*/ 25 w 26"/>
                  <a:gd name="T7" fmla="*/ 38 h 39"/>
                  <a:gd name="T8" fmla="*/ 0 w 26"/>
                  <a:gd name="T9" fmla="*/ 30 h 39"/>
                  <a:gd name="T10" fmla="*/ 0 60000 65536"/>
                  <a:gd name="T11" fmla="*/ 0 60000 65536"/>
                  <a:gd name="T12" fmla="*/ 0 60000 65536"/>
                  <a:gd name="T13" fmla="*/ 0 60000 65536"/>
                  <a:gd name="T14" fmla="*/ 0 60000 65536"/>
                  <a:gd name="T15" fmla="*/ 0 w 26"/>
                  <a:gd name="T16" fmla="*/ 0 h 39"/>
                  <a:gd name="T17" fmla="*/ 26 w 26"/>
                  <a:gd name="T18" fmla="*/ 39 h 39"/>
                </a:gdLst>
                <a:ahLst/>
                <a:cxnLst>
                  <a:cxn ang="T10">
                    <a:pos x="T0" y="T1"/>
                  </a:cxn>
                  <a:cxn ang="T11">
                    <a:pos x="T2" y="T3"/>
                  </a:cxn>
                  <a:cxn ang="T12">
                    <a:pos x="T4" y="T5"/>
                  </a:cxn>
                  <a:cxn ang="T13">
                    <a:pos x="T6" y="T7"/>
                  </a:cxn>
                  <a:cxn ang="T14">
                    <a:pos x="T8" y="T9"/>
                  </a:cxn>
                </a:cxnLst>
                <a:rect l="T15" t="T16" r="T17" b="T18"/>
                <a:pathLst>
                  <a:path w="26" h="39">
                    <a:moveTo>
                      <a:pt x="0" y="30"/>
                    </a:moveTo>
                    <a:lnTo>
                      <a:pt x="0" y="0"/>
                    </a:lnTo>
                    <a:lnTo>
                      <a:pt x="25" y="9"/>
                    </a:lnTo>
                    <a:lnTo>
                      <a:pt x="25" y="38"/>
                    </a:lnTo>
                    <a:lnTo>
                      <a:pt x="0" y="30"/>
                    </a:lnTo>
                  </a:path>
                </a:pathLst>
              </a:custGeom>
              <a:solidFill>
                <a:srgbClr val="99CCFF"/>
              </a:solidFill>
              <a:ln w="9525" cap="rnd">
                <a:noFill/>
                <a:round/>
                <a:headEnd/>
                <a:tailEnd/>
              </a:ln>
            </p:spPr>
            <p:txBody>
              <a:bodyPr/>
              <a:lstStyle/>
              <a:p>
                <a:endParaRPr lang="en-US"/>
              </a:p>
            </p:txBody>
          </p:sp>
          <p:sp>
            <p:nvSpPr>
              <p:cNvPr id="30865" name="Freeform 67"/>
              <p:cNvSpPr>
                <a:spLocks/>
              </p:cNvSpPr>
              <p:nvPr/>
            </p:nvSpPr>
            <p:spPr bwMode="auto">
              <a:xfrm>
                <a:off x="525" y="2430"/>
                <a:ext cx="29" cy="40"/>
              </a:xfrm>
              <a:custGeom>
                <a:avLst/>
                <a:gdLst>
                  <a:gd name="T0" fmla="*/ 0 w 29"/>
                  <a:gd name="T1" fmla="*/ 31 h 40"/>
                  <a:gd name="T2" fmla="*/ 0 w 29"/>
                  <a:gd name="T3" fmla="*/ 0 h 40"/>
                  <a:gd name="T4" fmla="*/ 28 w 29"/>
                  <a:gd name="T5" fmla="*/ 9 h 40"/>
                  <a:gd name="T6" fmla="*/ 28 w 29"/>
                  <a:gd name="T7" fmla="*/ 39 h 40"/>
                  <a:gd name="T8" fmla="*/ 0 w 29"/>
                  <a:gd name="T9" fmla="*/ 31 h 40"/>
                  <a:gd name="T10" fmla="*/ 0 60000 65536"/>
                  <a:gd name="T11" fmla="*/ 0 60000 65536"/>
                  <a:gd name="T12" fmla="*/ 0 60000 65536"/>
                  <a:gd name="T13" fmla="*/ 0 60000 65536"/>
                  <a:gd name="T14" fmla="*/ 0 60000 65536"/>
                  <a:gd name="T15" fmla="*/ 0 w 29"/>
                  <a:gd name="T16" fmla="*/ 0 h 40"/>
                  <a:gd name="T17" fmla="*/ 29 w 29"/>
                  <a:gd name="T18" fmla="*/ 40 h 40"/>
                </a:gdLst>
                <a:ahLst/>
                <a:cxnLst>
                  <a:cxn ang="T10">
                    <a:pos x="T0" y="T1"/>
                  </a:cxn>
                  <a:cxn ang="T11">
                    <a:pos x="T2" y="T3"/>
                  </a:cxn>
                  <a:cxn ang="T12">
                    <a:pos x="T4" y="T5"/>
                  </a:cxn>
                  <a:cxn ang="T13">
                    <a:pos x="T6" y="T7"/>
                  </a:cxn>
                  <a:cxn ang="T14">
                    <a:pos x="T8" y="T9"/>
                  </a:cxn>
                </a:cxnLst>
                <a:rect l="T15" t="T16" r="T17" b="T18"/>
                <a:pathLst>
                  <a:path w="29" h="40">
                    <a:moveTo>
                      <a:pt x="0" y="31"/>
                    </a:moveTo>
                    <a:lnTo>
                      <a:pt x="0" y="0"/>
                    </a:lnTo>
                    <a:lnTo>
                      <a:pt x="28" y="9"/>
                    </a:lnTo>
                    <a:lnTo>
                      <a:pt x="28" y="39"/>
                    </a:lnTo>
                    <a:lnTo>
                      <a:pt x="0" y="31"/>
                    </a:lnTo>
                  </a:path>
                </a:pathLst>
              </a:custGeom>
              <a:solidFill>
                <a:srgbClr val="99CCFF"/>
              </a:solidFill>
              <a:ln w="9525" cap="rnd">
                <a:noFill/>
                <a:round/>
                <a:headEnd/>
                <a:tailEnd/>
              </a:ln>
            </p:spPr>
            <p:txBody>
              <a:bodyPr/>
              <a:lstStyle/>
              <a:p>
                <a:endParaRPr lang="en-US"/>
              </a:p>
            </p:txBody>
          </p:sp>
          <p:sp>
            <p:nvSpPr>
              <p:cNvPr id="30866" name="Freeform 68"/>
              <p:cNvSpPr>
                <a:spLocks/>
              </p:cNvSpPr>
              <p:nvPr/>
            </p:nvSpPr>
            <p:spPr bwMode="auto">
              <a:xfrm>
                <a:off x="677" y="2525"/>
                <a:ext cx="25" cy="39"/>
              </a:xfrm>
              <a:custGeom>
                <a:avLst/>
                <a:gdLst>
                  <a:gd name="T0" fmla="*/ 0 w 25"/>
                  <a:gd name="T1" fmla="*/ 30 h 39"/>
                  <a:gd name="T2" fmla="*/ 0 w 25"/>
                  <a:gd name="T3" fmla="*/ 0 h 39"/>
                  <a:gd name="T4" fmla="*/ 24 w 25"/>
                  <a:gd name="T5" fmla="*/ 9 h 39"/>
                  <a:gd name="T6" fmla="*/ 24 w 25"/>
                  <a:gd name="T7" fmla="*/ 38 h 39"/>
                  <a:gd name="T8" fmla="*/ 0 w 25"/>
                  <a:gd name="T9" fmla="*/ 30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0" y="30"/>
                    </a:moveTo>
                    <a:lnTo>
                      <a:pt x="0" y="0"/>
                    </a:lnTo>
                    <a:lnTo>
                      <a:pt x="24" y="9"/>
                    </a:lnTo>
                    <a:lnTo>
                      <a:pt x="24" y="38"/>
                    </a:lnTo>
                    <a:lnTo>
                      <a:pt x="0" y="30"/>
                    </a:lnTo>
                  </a:path>
                </a:pathLst>
              </a:custGeom>
              <a:solidFill>
                <a:srgbClr val="99CCFF"/>
              </a:solidFill>
              <a:ln w="9525" cap="rnd">
                <a:noFill/>
                <a:round/>
                <a:headEnd/>
                <a:tailEnd/>
              </a:ln>
            </p:spPr>
            <p:txBody>
              <a:bodyPr/>
              <a:lstStyle/>
              <a:p>
                <a:endParaRPr lang="en-US"/>
              </a:p>
            </p:txBody>
          </p:sp>
          <p:sp>
            <p:nvSpPr>
              <p:cNvPr id="30867" name="Freeform 69"/>
              <p:cNvSpPr>
                <a:spLocks/>
              </p:cNvSpPr>
              <p:nvPr/>
            </p:nvSpPr>
            <p:spPr bwMode="auto">
              <a:xfrm>
                <a:off x="640" y="2511"/>
                <a:ext cx="27" cy="39"/>
              </a:xfrm>
              <a:custGeom>
                <a:avLst/>
                <a:gdLst>
                  <a:gd name="T0" fmla="*/ 0 w 27"/>
                  <a:gd name="T1" fmla="*/ 29 h 39"/>
                  <a:gd name="T2" fmla="*/ 0 w 27"/>
                  <a:gd name="T3" fmla="*/ 0 h 39"/>
                  <a:gd name="T4" fmla="*/ 26 w 27"/>
                  <a:gd name="T5" fmla="*/ 8 h 39"/>
                  <a:gd name="T6" fmla="*/ 26 w 27"/>
                  <a:gd name="T7" fmla="*/ 38 h 39"/>
                  <a:gd name="T8" fmla="*/ 0 w 27"/>
                  <a:gd name="T9" fmla="*/ 29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29"/>
                    </a:moveTo>
                    <a:lnTo>
                      <a:pt x="0" y="0"/>
                    </a:lnTo>
                    <a:lnTo>
                      <a:pt x="26" y="8"/>
                    </a:lnTo>
                    <a:lnTo>
                      <a:pt x="26" y="38"/>
                    </a:lnTo>
                    <a:lnTo>
                      <a:pt x="0" y="29"/>
                    </a:lnTo>
                  </a:path>
                </a:pathLst>
              </a:custGeom>
              <a:solidFill>
                <a:srgbClr val="99CCFF"/>
              </a:solidFill>
              <a:ln w="9525" cap="rnd">
                <a:noFill/>
                <a:round/>
                <a:headEnd/>
                <a:tailEnd/>
              </a:ln>
            </p:spPr>
            <p:txBody>
              <a:bodyPr/>
              <a:lstStyle/>
              <a:p>
                <a:endParaRPr lang="en-US"/>
              </a:p>
            </p:txBody>
          </p:sp>
          <p:sp>
            <p:nvSpPr>
              <p:cNvPr id="30868" name="Freeform 70"/>
              <p:cNvSpPr>
                <a:spLocks/>
              </p:cNvSpPr>
              <p:nvPr/>
            </p:nvSpPr>
            <p:spPr bwMode="auto">
              <a:xfrm>
                <a:off x="602" y="2499"/>
                <a:ext cx="26" cy="39"/>
              </a:xfrm>
              <a:custGeom>
                <a:avLst/>
                <a:gdLst>
                  <a:gd name="T0" fmla="*/ 0 w 26"/>
                  <a:gd name="T1" fmla="*/ 30 h 39"/>
                  <a:gd name="T2" fmla="*/ 0 w 26"/>
                  <a:gd name="T3" fmla="*/ 0 h 39"/>
                  <a:gd name="T4" fmla="*/ 25 w 26"/>
                  <a:gd name="T5" fmla="*/ 9 h 39"/>
                  <a:gd name="T6" fmla="*/ 25 w 26"/>
                  <a:gd name="T7" fmla="*/ 38 h 39"/>
                  <a:gd name="T8" fmla="*/ 0 w 26"/>
                  <a:gd name="T9" fmla="*/ 30 h 39"/>
                  <a:gd name="T10" fmla="*/ 0 60000 65536"/>
                  <a:gd name="T11" fmla="*/ 0 60000 65536"/>
                  <a:gd name="T12" fmla="*/ 0 60000 65536"/>
                  <a:gd name="T13" fmla="*/ 0 60000 65536"/>
                  <a:gd name="T14" fmla="*/ 0 60000 65536"/>
                  <a:gd name="T15" fmla="*/ 0 w 26"/>
                  <a:gd name="T16" fmla="*/ 0 h 39"/>
                  <a:gd name="T17" fmla="*/ 26 w 26"/>
                  <a:gd name="T18" fmla="*/ 39 h 39"/>
                </a:gdLst>
                <a:ahLst/>
                <a:cxnLst>
                  <a:cxn ang="T10">
                    <a:pos x="T0" y="T1"/>
                  </a:cxn>
                  <a:cxn ang="T11">
                    <a:pos x="T2" y="T3"/>
                  </a:cxn>
                  <a:cxn ang="T12">
                    <a:pos x="T4" y="T5"/>
                  </a:cxn>
                  <a:cxn ang="T13">
                    <a:pos x="T6" y="T7"/>
                  </a:cxn>
                  <a:cxn ang="T14">
                    <a:pos x="T8" y="T9"/>
                  </a:cxn>
                </a:cxnLst>
                <a:rect l="T15" t="T16" r="T17" b="T18"/>
                <a:pathLst>
                  <a:path w="26" h="39">
                    <a:moveTo>
                      <a:pt x="0" y="30"/>
                    </a:moveTo>
                    <a:lnTo>
                      <a:pt x="0" y="0"/>
                    </a:lnTo>
                    <a:lnTo>
                      <a:pt x="25" y="9"/>
                    </a:lnTo>
                    <a:lnTo>
                      <a:pt x="25" y="38"/>
                    </a:lnTo>
                    <a:lnTo>
                      <a:pt x="0" y="30"/>
                    </a:lnTo>
                  </a:path>
                </a:pathLst>
              </a:custGeom>
              <a:solidFill>
                <a:srgbClr val="99CCFF"/>
              </a:solidFill>
              <a:ln w="9525" cap="rnd">
                <a:noFill/>
                <a:round/>
                <a:headEnd/>
                <a:tailEnd/>
              </a:ln>
            </p:spPr>
            <p:txBody>
              <a:bodyPr/>
              <a:lstStyle/>
              <a:p>
                <a:endParaRPr lang="en-US"/>
              </a:p>
            </p:txBody>
          </p:sp>
          <p:sp>
            <p:nvSpPr>
              <p:cNvPr id="30869" name="Freeform 71"/>
              <p:cNvSpPr>
                <a:spLocks/>
              </p:cNvSpPr>
              <p:nvPr/>
            </p:nvSpPr>
            <p:spPr bwMode="auto">
              <a:xfrm>
                <a:off x="566" y="2484"/>
                <a:ext cx="26" cy="42"/>
              </a:xfrm>
              <a:custGeom>
                <a:avLst/>
                <a:gdLst>
                  <a:gd name="T0" fmla="*/ 0 w 26"/>
                  <a:gd name="T1" fmla="*/ 31 h 42"/>
                  <a:gd name="T2" fmla="*/ 0 w 26"/>
                  <a:gd name="T3" fmla="*/ 0 h 42"/>
                  <a:gd name="T4" fmla="*/ 25 w 26"/>
                  <a:gd name="T5" fmla="*/ 9 h 42"/>
                  <a:gd name="T6" fmla="*/ 25 w 26"/>
                  <a:gd name="T7" fmla="*/ 41 h 42"/>
                  <a:gd name="T8" fmla="*/ 0 w 26"/>
                  <a:gd name="T9" fmla="*/ 31 h 42"/>
                  <a:gd name="T10" fmla="*/ 0 60000 65536"/>
                  <a:gd name="T11" fmla="*/ 0 60000 65536"/>
                  <a:gd name="T12" fmla="*/ 0 60000 65536"/>
                  <a:gd name="T13" fmla="*/ 0 60000 65536"/>
                  <a:gd name="T14" fmla="*/ 0 60000 65536"/>
                  <a:gd name="T15" fmla="*/ 0 w 26"/>
                  <a:gd name="T16" fmla="*/ 0 h 42"/>
                  <a:gd name="T17" fmla="*/ 26 w 26"/>
                  <a:gd name="T18" fmla="*/ 42 h 42"/>
                </a:gdLst>
                <a:ahLst/>
                <a:cxnLst>
                  <a:cxn ang="T10">
                    <a:pos x="T0" y="T1"/>
                  </a:cxn>
                  <a:cxn ang="T11">
                    <a:pos x="T2" y="T3"/>
                  </a:cxn>
                  <a:cxn ang="T12">
                    <a:pos x="T4" y="T5"/>
                  </a:cxn>
                  <a:cxn ang="T13">
                    <a:pos x="T6" y="T7"/>
                  </a:cxn>
                  <a:cxn ang="T14">
                    <a:pos x="T8" y="T9"/>
                  </a:cxn>
                </a:cxnLst>
                <a:rect l="T15" t="T16" r="T17" b="T18"/>
                <a:pathLst>
                  <a:path w="26" h="42">
                    <a:moveTo>
                      <a:pt x="0" y="31"/>
                    </a:moveTo>
                    <a:lnTo>
                      <a:pt x="0" y="0"/>
                    </a:lnTo>
                    <a:lnTo>
                      <a:pt x="25" y="9"/>
                    </a:lnTo>
                    <a:lnTo>
                      <a:pt x="25" y="41"/>
                    </a:lnTo>
                    <a:lnTo>
                      <a:pt x="0" y="31"/>
                    </a:lnTo>
                  </a:path>
                </a:pathLst>
              </a:custGeom>
              <a:solidFill>
                <a:srgbClr val="99CCFF"/>
              </a:solidFill>
              <a:ln w="9525" cap="rnd">
                <a:noFill/>
                <a:round/>
                <a:headEnd/>
                <a:tailEnd/>
              </a:ln>
            </p:spPr>
            <p:txBody>
              <a:bodyPr/>
              <a:lstStyle/>
              <a:p>
                <a:endParaRPr lang="en-US"/>
              </a:p>
            </p:txBody>
          </p:sp>
          <p:sp>
            <p:nvSpPr>
              <p:cNvPr id="30870" name="Freeform 72"/>
              <p:cNvSpPr>
                <a:spLocks/>
              </p:cNvSpPr>
              <p:nvPr/>
            </p:nvSpPr>
            <p:spPr bwMode="auto">
              <a:xfrm>
                <a:off x="525" y="2471"/>
                <a:ext cx="29" cy="41"/>
              </a:xfrm>
              <a:custGeom>
                <a:avLst/>
                <a:gdLst>
                  <a:gd name="T0" fmla="*/ 0 w 29"/>
                  <a:gd name="T1" fmla="*/ 31 h 41"/>
                  <a:gd name="T2" fmla="*/ 0 w 29"/>
                  <a:gd name="T3" fmla="*/ 0 h 41"/>
                  <a:gd name="T4" fmla="*/ 28 w 29"/>
                  <a:gd name="T5" fmla="*/ 9 h 41"/>
                  <a:gd name="T6" fmla="*/ 28 w 29"/>
                  <a:gd name="T7" fmla="*/ 40 h 41"/>
                  <a:gd name="T8" fmla="*/ 0 w 29"/>
                  <a:gd name="T9" fmla="*/ 31 h 41"/>
                  <a:gd name="T10" fmla="*/ 0 60000 65536"/>
                  <a:gd name="T11" fmla="*/ 0 60000 65536"/>
                  <a:gd name="T12" fmla="*/ 0 60000 65536"/>
                  <a:gd name="T13" fmla="*/ 0 60000 65536"/>
                  <a:gd name="T14" fmla="*/ 0 60000 65536"/>
                  <a:gd name="T15" fmla="*/ 0 w 29"/>
                  <a:gd name="T16" fmla="*/ 0 h 41"/>
                  <a:gd name="T17" fmla="*/ 29 w 29"/>
                  <a:gd name="T18" fmla="*/ 41 h 41"/>
                </a:gdLst>
                <a:ahLst/>
                <a:cxnLst>
                  <a:cxn ang="T10">
                    <a:pos x="T0" y="T1"/>
                  </a:cxn>
                  <a:cxn ang="T11">
                    <a:pos x="T2" y="T3"/>
                  </a:cxn>
                  <a:cxn ang="T12">
                    <a:pos x="T4" y="T5"/>
                  </a:cxn>
                  <a:cxn ang="T13">
                    <a:pos x="T6" y="T7"/>
                  </a:cxn>
                  <a:cxn ang="T14">
                    <a:pos x="T8" y="T9"/>
                  </a:cxn>
                </a:cxnLst>
                <a:rect l="T15" t="T16" r="T17" b="T18"/>
                <a:pathLst>
                  <a:path w="29" h="41">
                    <a:moveTo>
                      <a:pt x="0" y="31"/>
                    </a:moveTo>
                    <a:lnTo>
                      <a:pt x="0" y="0"/>
                    </a:lnTo>
                    <a:lnTo>
                      <a:pt x="28" y="9"/>
                    </a:lnTo>
                    <a:lnTo>
                      <a:pt x="28" y="40"/>
                    </a:lnTo>
                    <a:lnTo>
                      <a:pt x="0" y="31"/>
                    </a:lnTo>
                  </a:path>
                </a:pathLst>
              </a:custGeom>
              <a:solidFill>
                <a:srgbClr val="99CCFF"/>
              </a:solidFill>
              <a:ln w="9525" cap="rnd">
                <a:noFill/>
                <a:round/>
                <a:headEnd/>
                <a:tailEnd/>
              </a:ln>
            </p:spPr>
            <p:txBody>
              <a:bodyPr/>
              <a:lstStyle/>
              <a:p>
                <a:endParaRPr lang="en-US"/>
              </a:p>
            </p:txBody>
          </p:sp>
          <p:sp>
            <p:nvSpPr>
              <p:cNvPr id="30871" name="Freeform 73"/>
              <p:cNvSpPr>
                <a:spLocks/>
              </p:cNvSpPr>
              <p:nvPr/>
            </p:nvSpPr>
            <p:spPr bwMode="auto">
              <a:xfrm>
                <a:off x="677" y="2566"/>
                <a:ext cx="25" cy="41"/>
              </a:xfrm>
              <a:custGeom>
                <a:avLst/>
                <a:gdLst>
                  <a:gd name="T0" fmla="*/ 0 w 25"/>
                  <a:gd name="T1" fmla="*/ 31 h 41"/>
                  <a:gd name="T2" fmla="*/ 0 w 25"/>
                  <a:gd name="T3" fmla="*/ 0 h 41"/>
                  <a:gd name="T4" fmla="*/ 24 w 25"/>
                  <a:gd name="T5" fmla="*/ 9 h 41"/>
                  <a:gd name="T6" fmla="*/ 24 w 25"/>
                  <a:gd name="T7" fmla="*/ 40 h 41"/>
                  <a:gd name="T8" fmla="*/ 0 w 25"/>
                  <a:gd name="T9" fmla="*/ 31 h 41"/>
                  <a:gd name="T10" fmla="*/ 0 60000 65536"/>
                  <a:gd name="T11" fmla="*/ 0 60000 65536"/>
                  <a:gd name="T12" fmla="*/ 0 60000 65536"/>
                  <a:gd name="T13" fmla="*/ 0 60000 65536"/>
                  <a:gd name="T14" fmla="*/ 0 60000 65536"/>
                  <a:gd name="T15" fmla="*/ 0 w 25"/>
                  <a:gd name="T16" fmla="*/ 0 h 41"/>
                  <a:gd name="T17" fmla="*/ 25 w 25"/>
                  <a:gd name="T18" fmla="*/ 41 h 41"/>
                </a:gdLst>
                <a:ahLst/>
                <a:cxnLst>
                  <a:cxn ang="T10">
                    <a:pos x="T0" y="T1"/>
                  </a:cxn>
                  <a:cxn ang="T11">
                    <a:pos x="T2" y="T3"/>
                  </a:cxn>
                  <a:cxn ang="T12">
                    <a:pos x="T4" y="T5"/>
                  </a:cxn>
                  <a:cxn ang="T13">
                    <a:pos x="T6" y="T7"/>
                  </a:cxn>
                  <a:cxn ang="T14">
                    <a:pos x="T8" y="T9"/>
                  </a:cxn>
                </a:cxnLst>
                <a:rect l="T15" t="T16" r="T17" b="T18"/>
                <a:pathLst>
                  <a:path w="25" h="41">
                    <a:moveTo>
                      <a:pt x="0" y="31"/>
                    </a:moveTo>
                    <a:lnTo>
                      <a:pt x="0" y="0"/>
                    </a:lnTo>
                    <a:lnTo>
                      <a:pt x="24" y="9"/>
                    </a:lnTo>
                    <a:lnTo>
                      <a:pt x="24" y="40"/>
                    </a:lnTo>
                    <a:lnTo>
                      <a:pt x="0" y="31"/>
                    </a:lnTo>
                  </a:path>
                </a:pathLst>
              </a:custGeom>
              <a:solidFill>
                <a:srgbClr val="99CCFF"/>
              </a:solidFill>
              <a:ln w="9525" cap="rnd">
                <a:noFill/>
                <a:round/>
                <a:headEnd/>
                <a:tailEnd/>
              </a:ln>
            </p:spPr>
            <p:txBody>
              <a:bodyPr/>
              <a:lstStyle/>
              <a:p>
                <a:endParaRPr lang="en-US"/>
              </a:p>
            </p:txBody>
          </p:sp>
          <p:sp>
            <p:nvSpPr>
              <p:cNvPr id="30872" name="Freeform 74"/>
              <p:cNvSpPr>
                <a:spLocks/>
              </p:cNvSpPr>
              <p:nvPr/>
            </p:nvSpPr>
            <p:spPr bwMode="auto">
              <a:xfrm>
                <a:off x="640" y="2553"/>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73" name="Freeform 75"/>
              <p:cNvSpPr>
                <a:spLocks/>
              </p:cNvSpPr>
              <p:nvPr/>
            </p:nvSpPr>
            <p:spPr bwMode="auto">
              <a:xfrm>
                <a:off x="602" y="2540"/>
                <a:ext cx="26" cy="40"/>
              </a:xfrm>
              <a:custGeom>
                <a:avLst/>
                <a:gdLst>
                  <a:gd name="T0" fmla="*/ 0 w 26"/>
                  <a:gd name="T1" fmla="*/ 31 h 40"/>
                  <a:gd name="T2" fmla="*/ 0 w 26"/>
                  <a:gd name="T3" fmla="*/ 0 h 40"/>
                  <a:gd name="T4" fmla="*/ 25 w 26"/>
                  <a:gd name="T5" fmla="*/ 9 h 40"/>
                  <a:gd name="T6" fmla="*/ 25 w 26"/>
                  <a:gd name="T7" fmla="*/ 39 h 40"/>
                  <a:gd name="T8" fmla="*/ 0 w 26"/>
                  <a:gd name="T9" fmla="*/ 31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1"/>
                    </a:moveTo>
                    <a:lnTo>
                      <a:pt x="0" y="0"/>
                    </a:lnTo>
                    <a:lnTo>
                      <a:pt x="25" y="9"/>
                    </a:lnTo>
                    <a:lnTo>
                      <a:pt x="25" y="39"/>
                    </a:lnTo>
                    <a:lnTo>
                      <a:pt x="0" y="31"/>
                    </a:lnTo>
                  </a:path>
                </a:pathLst>
              </a:custGeom>
              <a:solidFill>
                <a:srgbClr val="99CCFF"/>
              </a:solidFill>
              <a:ln w="9525" cap="rnd">
                <a:noFill/>
                <a:round/>
                <a:headEnd/>
                <a:tailEnd/>
              </a:ln>
            </p:spPr>
            <p:txBody>
              <a:bodyPr/>
              <a:lstStyle/>
              <a:p>
                <a:endParaRPr lang="en-US"/>
              </a:p>
            </p:txBody>
          </p:sp>
          <p:sp>
            <p:nvSpPr>
              <p:cNvPr id="30874" name="Freeform 76"/>
              <p:cNvSpPr>
                <a:spLocks/>
              </p:cNvSpPr>
              <p:nvPr/>
            </p:nvSpPr>
            <p:spPr bwMode="auto">
              <a:xfrm>
                <a:off x="566" y="2528"/>
                <a:ext cx="26" cy="41"/>
              </a:xfrm>
              <a:custGeom>
                <a:avLst/>
                <a:gdLst>
                  <a:gd name="T0" fmla="*/ 0 w 26"/>
                  <a:gd name="T1" fmla="*/ 31 h 41"/>
                  <a:gd name="T2" fmla="*/ 0 w 26"/>
                  <a:gd name="T3" fmla="*/ 0 h 41"/>
                  <a:gd name="T4" fmla="*/ 25 w 26"/>
                  <a:gd name="T5" fmla="*/ 9 h 41"/>
                  <a:gd name="T6" fmla="*/ 25 w 26"/>
                  <a:gd name="T7" fmla="*/ 40 h 41"/>
                  <a:gd name="T8" fmla="*/ 0 w 26"/>
                  <a:gd name="T9" fmla="*/ 31 h 41"/>
                  <a:gd name="T10" fmla="*/ 0 60000 65536"/>
                  <a:gd name="T11" fmla="*/ 0 60000 65536"/>
                  <a:gd name="T12" fmla="*/ 0 60000 65536"/>
                  <a:gd name="T13" fmla="*/ 0 60000 65536"/>
                  <a:gd name="T14" fmla="*/ 0 60000 65536"/>
                  <a:gd name="T15" fmla="*/ 0 w 26"/>
                  <a:gd name="T16" fmla="*/ 0 h 41"/>
                  <a:gd name="T17" fmla="*/ 26 w 26"/>
                  <a:gd name="T18" fmla="*/ 41 h 41"/>
                </a:gdLst>
                <a:ahLst/>
                <a:cxnLst>
                  <a:cxn ang="T10">
                    <a:pos x="T0" y="T1"/>
                  </a:cxn>
                  <a:cxn ang="T11">
                    <a:pos x="T2" y="T3"/>
                  </a:cxn>
                  <a:cxn ang="T12">
                    <a:pos x="T4" y="T5"/>
                  </a:cxn>
                  <a:cxn ang="T13">
                    <a:pos x="T6" y="T7"/>
                  </a:cxn>
                  <a:cxn ang="T14">
                    <a:pos x="T8" y="T9"/>
                  </a:cxn>
                </a:cxnLst>
                <a:rect l="T15" t="T16" r="T17" b="T18"/>
                <a:pathLst>
                  <a:path w="26" h="41">
                    <a:moveTo>
                      <a:pt x="0" y="31"/>
                    </a:moveTo>
                    <a:lnTo>
                      <a:pt x="0" y="0"/>
                    </a:lnTo>
                    <a:lnTo>
                      <a:pt x="25" y="9"/>
                    </a:lnTo>
                    <a:lnTo>
                      <a:pt x="25" y="40"/>
                    </a:lnTo>
                    <a:lnTo>
                      <a:pt x="0" y="31"/>
                    </a:lnTo>
                  </a:path>
                </a:pathLst>
              </a:custGeom>
              <a:solidFill>
                <a:srgbClr val="99CCFF"/>
              </a:solidFill>
              <a:ln w="9525" cap="rnd">
                <a:noFill/>
                <a:round/>
                <a:headEnd/>
                <a:tailEnd/>
              </a:ln>
            </p:spPr>
            <p:txBody>
              <a:bodyPr/>
              <a:lstStyle/>
              <a:p>
                <a:endParaRPr lang="en-US"/>
              </a:p>
            </p:txBody>
          </p:sp>
          <p:sp>
            <p:nvSpPr>
              <p:cNvPr id="30875" name="Freeform 77"/>
              <p:cNvSpPr>
                <a:spLocks/>
              </p:cNvSpPr>
              <p:nvPr/>
            </p:nvSpPr>
            <p:spPr bwMode="auto">
              <a:xfrm>
                <a:off x="525" y="2515"/>
                <a:ext cx="29" cy="39"/>
              </a:xfrm>
              <a:custGeom>
                <a:avLst/>
                <a:gdLst>
                  <a:gd name="T0" fmla="*/ 0 w 29"/>
                  <a:gd name="T1" fmla="*/ 29 h 39"/>
                  <a:gd name="T2" fmla="*/ 0 w 29"/>
                  <a:gd name="T3" fmla="*/ 0 h 39"/>
                  <a:gd name="T4" fmla="*/ 28 w 29"/>
                  <a:gd name="T5" fmla="*/ 8 h 39"/>
                  <a:gd name="T6" fmla="*/ 28 w 29"/>
                  <a:gd name="T7" fmla="*/ 38 h 39"/>
                  <a:gd name="T8" fmla="*/ 0 w 29"/>
                  <a:gd name="T9" fmla="*/ 29 h 39"/>
                  <a:gd name="T10" fmla="*/ 0 60000 65536"/>
                  <a:gd name="T11" fmla="*/ 0 60000 65536"/>
                  <a:gd name="T12" fmla="*/ 0 60000 65536"/>
                  <a:gd name="T13" fmla="*/ 0 60000 65536"/>
                  <a:gd name="T14" fmla="*/ 0 60000 65536"/>
                  <a:gd name="T15" fmla="*/ 0 w 29"/>
                  <a:gd name="T16" fmla="*/ 0 h 39"/>
                  <a:gd name="T17" fmla="*/ 29 w 29"/>
                  <a:gd name="T18" fmla="*/ 39 h 39"/>
                </a:gdLst>
                <a:ahLst/>
                <a:cxnLst>
                  <a:cxn ang="T10">
                    <a:pos x="T0" y="T1"/>
                  </a:cxn>
                  <a:cxn ang="T11">
                    <a:pos x="T2" y="T3"/>
                  </a:cxn>
                  <a:cxn ang="T12">
                    <a:pos x="T4" y="T5"/>
                  </a:cxn>
                  <a:cxn ang="T13">
                    <a:pos x="T6" y="T7"/>
                  </a:cxn>
                  <a:cxn ang="T14">
                    <a:pos x="T8" y="T9"/>
                  </a:cxn>
                </a:cxnLst>
                <a:rect l="T15" t="T16" r="T17" b="T18"/>
                <a:pathLst>
                  <a:path w="29" h="39">
                    <a:moveTo>
                      <a:pt x="0" y="29"/>
                    </a:moveTo>
                    <a:lnTo>
                      <a:pt x="0" y="0"/>
                    </a:lnTo>
                    <a:lnTo>
                      <a:pt x="28" y="8"/>
                    </a:lnTo>
                    <a:lnTo>
                      <a:pt x="28" y="38"/>
                    </a:lnTo>
                    <a:lnTo>
                      <a:pt x="0" y="29"/>
                    </a:lnTo>
                  </a:path>
                </a:pathLst>
              </a:custGeom>
              <a:solidFill>
                <a:srgbClr val="99CCFF"/>
              </a:solidFill>
              <a:ln w="9525" cap="rnd">
                <a:noFill/>
                <a:round/>
                <a:headEnd/>
                <a:tailEnd/>
              </a:ln>
            </p:spPr>
            <p:txBody>
              <a:bodyPr/>
              <a:lstStyle/>
              <a:p>
                <a:endParaRPr lang="en-US"/>
              </a:p>
            </p:txBody>
          </p:sp>
          <p:sp>
            <p:nvSpPr>
              <p:cNvPr id="30876" name="Freeform 78"/>
              <p:cNvSpPr>
                <a:spLocks/>
              </p:cNvSpPr>
              <p:nvPr/>
            </p:nvSpPr>
            <p:spPr bwMode="auto">
              <a:xfrm>
                <a:off x="677" y="2607"/>
                <a:ext cx="25" cy="42"/>
              </a:xfrm>
              <a:custGeom>
                <a:avLst/>
                <a:gdLst>
                  <a:gd name="T0" fmla="*/ 0 w 25"/>
                  <a:gd name="T1" fmla="*/ 31 h 42"/>
                  <a:gd name="T2" fmla="*/ 0 w 25"/>
                  <a:gd name="T3" fmla="*/ 0 h 42"/>
                  <a:gd name="T4" fmla="*/ 24 w 25"/>
                  <a:gd name="T5" fmla="*/ 9 h 42"/>
                  <a:gd name="T6" fmla="*/ 24 w 25"/>
                  <a:gd name="T7" fmla="*/ 41 h 42"/>
                  <a:gd name="T8" fmla="*/ 0 w 25"/>
                  <a:gd name="T9" fmla="*/ 31 h 42"/>
                  <a:gd name="T10" fmla="*/ 0 60000 65536"/>
                  <a:gd name="T11" fmla="*/ 0 60000 65536"/>
                  <a:gd name="T12" fmla="*/ 0 60000 65536"/>
                  <a:gd name="T13" fmla="*/ 0 60000 65536"/>
                  <a:gd name="T14" fmla="*/ 0 60000 65536"/>
                  <a:gd name="T15" fmla="*/ 0 w 25"/>
                  <a:gd name="T16" fmla="*/ 0 h 42"/>
                  <a:gd name="T17" fmla="*/ 25 w 25"/>
                  <a:gd name="T18" fmla="*/ 42 h 42"/>
                </a:gdLst>
                <a:ahLst/>
                <a:cxnLst>
                  <a:cxn ang="T10">
                    <a:pos x="T0" y="T1"/>
                  </a:cxn>
                  <a:cxn ang="T11">
                    <a:pos x="T2" y="T3"/>
                  </a:cxn>
                  <a:cxn ang="T12">
                    <a:pos x="T4" y="T5"/>
                  </a:cxn>
                  <a:cxn ang="T13">
                    <a:pos x="T6" y="T7"/>
                  </a:cxn>
                  <a:cxn ang="T14">
                    <a:pos x="T8" y="T9"/>
                  </a:cxn>
                </a:cxnLst>
                <a:rect l="T15" t="T16" r="T17" b="T18"/>
                <a:pathLst>
                  <a:path w="25" h="42">
                    <a:moveTo>
                      <a:pt x="0" y="31"/>
                    </a:moveTo>
                    <a:lnTo>
                      <a:pt x="0" y="0"/>
                    </a:lnTo>
                    <a:lnTo>
                      <a:pt x="24" y="9"/>
                    </a:lnTo>
                    <a:lnTo>
                      <a:pt x="24" y="41"/>
                    </a:lnTo>
                    <a:lnTo>
                      <a:pt x="0" y="31"/>
                    </a:lnTo>
                  </a:path>
                </a:pathLst>
              </a:custGeom>
              <a:solidFill>
                <a:srgbClr val="99CCFF"/>
              </a:solidFill>
              <a:ln w="9525" cap="rnd">
                <a:noFill/>
                <a:round/>
                <a:headEnd/>
                <a:tailEnd/>
              </a:ln>
            </p:spPr>
            <p:txBody>
              <a:bodyPr/>
              <a:lstStyle/>
              <a:p>
                <a:endParaRPr lang="en-US"/>
              </a:p>
            </p:txBody>
          </p:sp>
          <p:sp>
            <p:nvSpPr>
              <p:cNvPr id="30877" name="Freeform 79"/>
              <p:cNvSpPr>
                <a:spLocks/>
              </p:cNvSpPr>
              <p:nvPr/>
            </p:nvSpPr>
            <p:spPr bwMode="auto">
              <a:xfrm>
                <a:off x="640" y="2594"/>
                <a:ext cx="27" cy="40"/>
              </a:xfrm>
              <a:custGeom>
                <a:avLst/>
                <a:gdLst>
                  <a:gd name="T0" fmla="*/ 0 w 27"/>
                  <a:gd name="T1" fmla="*/ 31 h 40"/>
                  <a:gd name="T2" fmla="*/ 0 w 27"/>
                  <a:gd name="T3" fmla="*/ 0 h 40"/>
                  <a:gd name="T4" fmla="*/ 26 w 27"/>
                  <a:gd name="T5" fmla="*/ 9 h 40"/>
                  <a:gd name="T6" fmla="*/ 26 w 27"/>
                  <a:gd name="T7" fmla="*/ 39 h 40"/>
                  <a:gd name="T8" fmla="*/ 0 w 27"/>
                  <a:gd name="T9" fmla="*/ 31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0" y="31"/>
                    </a:moveTo>
                    <a:lnTo>
                      <a:pt x="0" y="0"/>
                    </a:lnTo>
                    <a:lnTo>
                      <a:pt x="26" y="9"/>
                    </a:lnTo>
                    <a:lnTo>
                      <a:pt x="26" y="39"/>
                    </a:lnTo>
                    <a:lnTo>
                      <a:pt x="0" y="31"/>
                    </a:lnTo>
                  </a:path>
                </a:pathLst>
              </a:custGeom>
              <a:solidFill>
                <a:srgbClr val="99CCFF"/>
              </a:solidFill>
              <a:ln w="9525" cap="rnd">
                <a:noFill/>
                <a:round/>
                <a:headEnd/>
                <a:tailEnd/>
              </a:ln>
            </p:spPr>
            <p:txBody>
              <a:bodyPr/>
              <a:lstStyle/>
              <a:p>
                <a:endParaRPr lang="en-US"/>
              </a:p>
            </p:txBody>
          </p:sp>
          <p:sp>
            <p:nvSpPr>
              <p:cNvPr id="30878" name="Freeform 80"/>
              <p:cNvSpPr>
                <a:spLocks/>
              </p:cNvSpPr>
              <p:nvPr/>
            </p:nvSpPr>
            <p:spPr bwMode="auto">
              <a:xfrm>
                <a:off x="602" y="2585"/>
                <a:ext cx="26" cy="39"/>
              </a:xfrm>
              <a:custGeom>
                <a:avLst/>
                <a:gdLst>
                  <a:gd name="T0" fmla="*/ 0 w 26"/>
                  <a:gd name="T1" fmla="*/ 30 h 39"/>
                  <a:gd name="T2" fmla="*/ 0 w 26"/>
                  <a:gd name="T3" fmla="*/ 0 h 39"/>
                  <a:gd name="T4" fmla="*/ 25 w 26"/>
                  <a:gd name="T5" fmla="*/ 9 h 39"/>
                  <a:gd name="T6" fmla="*/ 25 w 26"/>
                  <a:gd name="T7" fmla="*/ 38 h 39"/>
                  <a:gd name="T8" fmla="*/ 0 w 26"/>
                  <a:gd name="T9" fmla="*/ 30 h 39"/>
                  <a:gd name="T10" fmla="*/ 0 60000 65536"/>
                  <a:gd name="T11" fmla="*/ 0 60000 65536"/>
                  <a:gd name="T12" fmla="*/ 0 60000 65536"/>
                  <a:gd name="T13" fmla="*/ 0 60000 65536"/>
                  <a:gd name="T14" fmla="*/ 0 60000 65536"/>
                  <a:gd name="T15" fmla="*/ 0 w 26"/>
                  <a:gd name="T16" fmla="*/ 0 h 39"/>
                  <a:gd name="T17" fmla="*/ 26 w 26"/>
                  <a:gd name="T18" fmla="*/ 39 h 39"/>
                </a:gdLst>
                <a:ahLst/>
                <a:cxnLst>
                  <a:cxn ang="T10">
                    <a:pos x="T0" y="T1"/>
                  </a:cxn>
                  <a:cxn ang="T11">
                    <a:pos x="T2" y="T3"/>
                  </a:cxn>
                  <a:cxn ang="T12">
                    <a:pos x="T4" y="T5"/>
                  </a:cxn>
                  <a:cxn ang="T13">
                    <a:pos x="T6" y="T7"/>
                  </a:cxn>
                  <a:cxn ang="T14">
                    <a:pos x="T8" y="T9"/>
                  </a:cxn>
                </a:cxnLst>
                <a:rect l="T15" t="T16" r="T17" b="T18"/>
                <a:pathLst>
                  <a:path w="26" h="39">
                    <a:moveTo>
                      <a:pt x="0" y="30"/>
                    </a:moveTo>
                    <a:lnTo>
                      <a:pt x="0" y="0"/>
                    </a:lnTo>
                    <a:lnTo>
                      <a:pt x="25" y="9"/>
                    </a:lnTo>
                    <a:lnTo>
                      <a:pt x="25" y="38"/>
                    </a:lnTo>
                    <a:lnTo>
                      <a:pt x="0" y="30"/>
                    </a:lnTo>
                  </a:path>
                </a:pathLst>
              </a:custGeom>
              <a:solidFill>
                <a:srgbClr val="99CCFF"/>
              </a:solidFill>
              <a:ln w="9525" cap="rnd">
                <a:noFill/>
                <a:round/>
                <a:headEnd/>
                <a:tailEnd/>
              </a:ln>
            </p:spPr>
            <p:txBody>
              <a:bodyPr/>
              <a:lstStyle/>
              <a:p>
                <a:endParaRPr lang="en-US"/>
              </a:p>
            </p:txBody>
          </p:sp>
          <p:sp>
            <p:nvSpPr>
              <p:cNvPr id="30879" name="Freeform 81"/>
              <p:cNvSpPr>
                <a:spLocks/>
              </p:cNvSpPr>
              <p:nvPr/>
            </p:nvSpPr>
            <p:spPr bwMode="auto">
              <a:xfrm>
                <a:off x="566" y="2569"/>
                <a:ext cx="26" cy="40"/>
              </a:xfrm>
              <a:custGeom>
                <a:avLst/>
                <a:gdLst>
                  <a:gd name="T0" fmla="*/ 0 w 26"/>
                  <a:gd name="T1" fmla="*/ 30 h 40"/>
                  <a:gd name="T2" fmla="*/ 0 w 26"/>
                  <a:gd name="T3" fmla="*/ 0 h 40"/>
                  <a:gd name="T4" fmla="*/ 25 w 26"/>
                  <a:gd name="T5" fmla="*/ 9 h 40"/>
                  <a:gd name="T6" fmla="*/ 25 w 26"/>
                  <a:gd name="T7" fmla="*/ 39 h 40"/>
                  <a:gd name="T8" fmla="*/ 0 w 26"/>
                  <a:gd name="T9" fmla="*/ 30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0"/>
                    </a:moveTo>
                    <a:lnTo>
                      <a:pt x="0" y="0"/>
                    </a:lnTo>
                    <a:lnTo>
                      <a:pt x="25" y="9"/>
                    </a:lnTo>
                    <a:lnTo>
                      <a:pt x="25" y="39"/>
                    </a:lnTo>
                    <a:lnTo>
                      <a:pt x="0" y="30"/>
                    </a:lnTo>
                  </a:path>
                </a:pathLst>
              </a:custGeom>
              <a:solidFill>
                <a:srgbClr val="99CCFF"/>
              </a:solidFill>
              <a:ln w="9525" cap="rnd">
                <a:noFill/>
                <a:round/>
                <a:headEnd/>
                <a:tailEnd/>
              </a:ln>
            </p:spPr>
            <p:txBody>
              <a:bodyPr/>
              <a:lstStyle/>
              <a:p>
                <a:endParaRPr lang="en-US"/>
              </a:p>
            </p:txBody>
          </p:sp>
          <p:sp>
            <p:nvSpPr>
              <p:cNvPr id="30880" name="Freeform 82"/>
              <p:cNvSpPr>
                <a:spLocks/>
              </p:cNvSpPr>
              <p:nvPr/>
            </p:nvSpPr>
            <p:spPr bwMode="auto">
              <a:xfrm>
                <a:off x="525" y="2557"/>
                <a:ext cx="29" cy="41"/>
              </a:xfrm>
              <a:custGeom>
                <a:avLst/>
                <a:gdLst>
                  <a:gd name="T0" fmla="*/ 0 w 29"/>
                  <a:gd name="T1" fmla="*/ 31 h 41"/>
                  <a:gd name="T2" fmla="*/ 0 w 29"/>
                  <a:gd name="T3" fmla="*/ 0 h 41"/>
                  <a:gd name="T4" fmla="*/ 28 w 29"/>
                  <a:gd name="T5" fmla="*/ 9 h 41"/>
                  <a:gd name="T6" fmla="*/ 28 w 29"/>
                  <a:gd name="T7" fmla="*/ 40 h 41"/>
                  <a:gd name="T8" fmla="*/ 0 w 29"/>
                  <a:gd name="T9" fmla="*/ 31 h 41"/>
                  <a:gd name="T10" fmla="*/ 0 60000 65536"/>
                  <a:gd name="T11" fmla="*/ 0 60000 65536"/>
                  <a:gd name="T12" fmla="*/ 0 60000 65536"/>
                  <a:gd name="T13" fmla="*/ 0 60000 65536"/>
                  <a:gd name="T14" fmla="*/ 0 60000 65536"/>
                  <a:gd name="T15" fmla="*/ 0 w 29"/>
                  <a:gd name="T16" fmla="*/ 0 h 41"/>
                  <a:gd name="T17" fmla="*/ 29 w 29"/>
                  <a:gd name="T18" fmla="*/ 41 h 41"/>
                </a:gdLst>
                <a:ahLst/>
                <a:cxnLst>
                  <a:cxn ang="T10">
                    <a:pos x="T0" y="T1"/>
                  </a:cxn>
                  <a:cxn ang="T11">
                    <a:pos x="T2" y="T3"/>
                  </a:cxn>
                  <a:cxn ang="T12">
                    <a:pos x="T4" y="T5"/>
                  </a:cxn>
                  <a:cxn ang="T13">
                    <a:pos x="T6" y="T7"/>
                  </a:cxn>
                  <a:cxn ang="T14">
                    <a:pos x="T8" y="T9"/>
                  </a:cxn>
                </a:cxnLst>
                <a:rect l="T15" t="T16" r="T17" b="T18"/>
                <a:pathLst>
                  <a:path w="29" h="41">
                    <a:moveTo>
                      <a:pt x="0" y="31"/>
                    </a:moveTo>
                    <a:lnTo>
                      <a:pt x="0" y="0"/>
                    </a:lnTo>
                    <a:lnTo>
                      <a:pt x="28" y="9"/>
                    </a:lnTo>
                    <a:lnTo>
                      <a:pt x="28" y="40"/>
                    </a:lnTo>
                    <a:lnTo>
                      <a:pt x="0" y="31"/>
                    </a:lnTo>
                  </a:path>
                </a:pathLst>
              </a:custGeom>
              <a:solidFill>
                <a:srgbClr val="99CCFF"/>
              </a:solidFill>
              <a:ln w="9525" cap="rnd">
                <a:noFill/>
                <a:round/>
                <a:headEnd/>
                <a:tailEnd/>
              </a:ln>
            </p:spPr>
            <p:txBody>
              <a:bodyPr/>
              <a:lstStyle/>
              <a:p>
                <a:endParaRPr lang="en-US"/>
              </a:p>
            </p:txBody>
          </p:sp>
        </p:grpSp>
      </p:grpSp>
      <p:grpSp>
        <p:nvGrpSpPr>
          <p:cNvPr id="7" name="Group 83"/>
          <p:cNvGrpSpPr>
            <a:grpSpLocks/>
          </p:cNvGrpSpPr>
          <p:nvPr/>
        </p:nvGrpSpPr>
        <p:grpSpPr bwMode="auto">
          <a:xfrm>
            <a:off x="2000250" y="3100388"/>
            <a:ext cx="641350" cy="530225"/>
            <a:chOff x="1276" y="2440"/>
            <a:chExt cx="404" cy="328"/>
          </a:xfrm>
        </p:grpSpPr>
        <p:sp>
          <p:nvSpPr>
            <p:cNvPr id="30845" name="Oval 84"/>
            <p:cNvSpPr>
              <a:spLocks noChangeArrowheads="1"/>
            </p:cNvSpPr>
            <p:nvPr/>
          </p:nvSpPr>
          <p:spPr bwMode="auto">
            <a:xfrm>
              <a:off x="1310" y="2440"/>
              <a:ext cx="336" cy="328"/>
            </a:xfrm>
            <a:prstGeom prst="ellipse">
              <a:avLst/>
            </a:prstGeom>
            <a:solidFill>
              <a:srgbClr val="0000FF"/>
            </a:solidFill>
            <a:ln w="9525">
              <a:solidFill>
                <a:schemeClr val="bg1"/>
              </a:solidFill>
              <a:round/>
              <a:headEnd/>
              <a:tailEnd/>
            </a:ln>
          </p:spPr>
          <p:txBody>
            <a:bodyPr wrap="none" anchor="ctr"/>
            <a:lstStyle/>
            <a:p>
              <a:endParaRPr lang="en-US"/>
            </a:p>
          </p:txBody>
        </p:sp>
        <p:sp>
          <p:nvSpPr>
            <p:cNvPr id="30846" name="Rectangle 85"/>
            <p:cNvSpPr>
              <a:spLocks noChangeArrowheads="1"/>
            </p:cNvSpPr>
            <p:nvPr/>
          </p:nvSpPr>
          <p:spPr bwMode="auto">
            <a:xfrm>
              <a:off x="1276" y="2518"/>
              <a:ext cx="404" cy="169"/>
            </a:xfrm>
            <a:prstGeom prst="rect">
              <a:avLst/>
            </a:prstGeom>
            <a:noFill/>
            <a:ln w="9525">
              <a:noFill/>
              <a:miter lim="800000"/>
              <a:headEnd/>
              <a:tailEnd/>
            </a:ln>
          </p:spPr>
          <p:txBody>
            <a:bodyPr wrap="none" lIns="92075" tIns="46038" rIns="92075" bIns="46038">
              <a:spAutoFit/>
            </a:bodyPr>
            <a:lstStyle/>
            <a:p>
              <a:pPr eaLnBrk="0" hangingPunct="0"/>
              <a:r>
                <a:rPr lang="en-US" sz="1200" b="0">
                  <a:solidFill>
                    <a:schemeClr val="bg1"/>
                  </a:solidFill>
                  <a:cs typeface="Times New Roman" pitchFamily="18" charset="0"/>
                </a:rPr>
                <a:t>LGWR</a:t>
              </a:r>
            </a:p>
          </p:txBody>
        </p:sp>
      </p:grpSp>
      <p:sp>
        <p:nvSpPr>
          <p:cNvPr id="30733" name="Rectangle 199"/>
          <p:cNvSpPr>
            <a:spLocks noGrp="1" noChangeArrowheads="1"/>
          </p:cNvSpPr>
          <p:nvPr>
            <p:ph type="title"/>
          </p:nvPr>
        </p:nvSpPr>
        <p:spPr/>
        <p:txBody>
          <a:bodyPr>
            <a:normAutofit fontScale="90000"/>
          </a:bodyPr>
          <a:lstStyle/>
          <a:p>
            <a:pPr eaLnBrk="1" hangingPunct="1"/>
            <a:r>
              <a:rPr lang="en-US" dirty="0" smtClean="0"/>
              <a:t>ARCHITECTURE</a:t>
            </a:r>
            <a:br>
              <a:rPr lang="en-US" dirty="0" smtClean="0"/>
            </a:br>
            <a:r>
              <a:rPr lang="en-US" sz="2000" dirty="0" smtClean="0">
                <a:solidFill>
                  <a:schemeClr val="tx2"/>
                </a:solidFill>
              </a:rPr>
              <a:t>Synchronous redo transport</a:t>
            </a:r>
            <a:r>
              <a:rPr lang="en-US" sz="2000" b="0" dirty="0" smtClean="0"/>
              <a:t/>
            </a:r>
            <a:br>
              <a:rPr lang="en-US" sz="2000" b="0" dirty="0" smtClean="0"/>
            </a:br>
            <a:endParaRPr lang="en-US" sz="2000" b="0" dirty="0" smtClean="0"/>
          </a:p>
        </p:txBody>
      </p:sp>
      <p:sp>
        <p:nvSpPr>
          <p:cNvPr id="30734" name="Rectangle 90"/>
          <p:cNvSpPr>
            <a:spLocks noChangeArrowheads="1"/>
          </p:cNvSpPr>
          <p:nvPr/>
        </p:nvSpPr>
        <p:spPr bwMode="auto">
          <a:xfrm>
            <a:off x="1004888" y="3125788"/>
            <a:ext cx="698500" cy="1166812"/>
          </a:xfrm>
          <a:prstGeom prst="rect">
            <a:avLst/>
          </a:prstGeom>
          <a:solidFill>
            <a:srgbClr val="C0C0C0"/>
          </a:solidFill>
          <a:ln w="9525">
            <a:solidFill>
              <a:schemeClr val="tx1"/>
            </a:solidFill>
            <a:miter lim="800000"/>
            <a:headEnd type="none" w="sm" len="sm"/>
            <a:tailEnd type="none" w="sm" len="sm"/>
          </a:ln>
        </p:spPr>
        <p:txBody>
          <a:bodyPr lIns="92075" tIns="46038" rIns="92075" bIns="46038" anchor="ctr">
            <a:spAutoFit/>
          </a:bodyPr>
          <a:lstStyle/>
          <a:p>
            <a:pPr algn="ctr">
              <a:lnSpc>
                <a:spcPct val="90000"/>
              </a:lnSpc>
              <a:spcBef>
                <a:spcPct val="50000"/>
              </a:spcBef>
              <a:buClr>
                <a:schemeClr val="accent1"/>
              </a:buClr>
            </a:pPr>
            <a:r>
              <a:rPr lang="en-US" sz="1200" dirty="0">
                <a:solidFill>
                  <a:srgbClr val="FF0000"/>
                </a:solidFill>
              </a:rPr>
              <a:t>SGA</a:t>
            </a:r>
          </a:p>
          <a:p>
            <a:pPr algn="ctr">
              <a:lnSpc>
                <a:spcPct val="90000"/>
              </a:lnSpc>
              <a:spcBef>
                <a:spcPct val="50000"/>
              </a:spcBef>
              <a:buClr>
                <a:schemeClr val="accent1"/>
              </a:buClr>
            </a:pPr>
            <a:endParaRPr lang="en-US" sz="1200" dirty="0"/>
          </a:p>
          <a:p>
            <a:pPr algn="ctr">
              <a:lnSpc>
                <a:spcPct val="90000"/>
              </a:lnSpc>
              <a:spcBef>
                <a:spcPct val="50000"/>
              </a:spcBef>
              <a:buClr>
                <a:schemeClr val="accent1"/>
              </a:buClr>
            </a:pPr>
            <a:r>
              <a:rPr lang="en-US" sz="1100" dirty="0">
                <a:solidFill>
                  <a:srgbClr val="FF0000"/>
                </a:solidFill>
              </a:rPr>
              <a:t>Redo Buffer</a:t>
            </a:r>
          </a:p>
          <a:p>
            <a:pPr algn="ctr">
              <a:lnSpc>
                <a:spcPct val="90000"/>
              </a:lnSpc>
              <a:spcBef>
                <a:spcPct val="50000"/>
              </a:spcBef>
              <a:buClr>
                <a:schemeClr val="accent1"/>
              </a:buClr>
            </a:pPr>
            <a:endParaRPr lang="en-US" sz="1200" dirty="0"/>
          </a:p>
        </p:txBody>
      </p:sp>
      <p:sp>
        <p:nvSpPr>
          <p:cNvPr id="30735" name="Rectangle 91"/>
          <p:cNvSpPr>
            <a:spLocks noChangeArrowheads="1"/>
          </p:cNvSpPr>
          <p:nvPr/>
        </p:nvSpPr>
        <p:spPr bwMode="auto">
          <a:xfrm>
            <a:off x="7527925" y="2322513"/>
            <a:ext cx="1552575" cy="915987"/>
          </a:xfrm>
          <a:prstGeom prst="rect">
            <a:avLst/>
          </a:prstGeom>
          <a:noFill/>
          <a:ln w="9525">
            <a:noFill/>
            <a:miter lim="800000"/>
            <a:headEnd/>
            <a:tailEnd/>
          </a:ln>
        </p:spPr>
        <p:txBody>
          <a:bodyPr lIns="92075" tIns="46038" rIns="92075" bIns="46038">
            <a:spAutoFit/>
          </a:bodyPr>
          <a:lstStyle/>
          <a:p>
            <a:pPr algn="ctr" eaLnBrk="0" hangingPunct="0"/>
            <a:r>
              <a:rPr lang="en-US" sz="1800" b="0">
                <a:cs typeface="Times New Roman" pitchFamily="18" charset="0"/>
              </a:rPr>
              <a:t>Active</a:t>
            </a:r>
          </a:p>
          <a:p>
            <a:pPr algn="ctr" eaLnBrk="0" hangingPunct="0"/>
            <a:r>
              <a:rPr lang="en-US" sz="1800" b="0">
                <a:cs typeface="Times New Roman" pitchFamily="18" charset="0"/>
              </a:rPr>
              <a:t>Standby</a:t>
            </a:r>
          </a:p>
          <a:p>
            <a:pPr algn="ctr" eaLnBrk="0" hangingPunct="0"/>
            <a:r>
              <a:rPr lang="en-US" sz="1800" b="0">
                <a:cs typeface="Times New Roman" pitchFamily="18" charset="0"/>
              </a:rPr>
              <a:t>Database</a:t>
            </a:r>
          </a:p>
        </p:txBody>
      </p:sp>
      <p:sp>
        <p:nvSpPr>
          <p:cNvPr id="30736" name="AutoShape 92"/>
          <p:cNvSpPr>
            <a:spLocks noChangeArrowheads="1"/>
          </p:cNvSpPr>
          <p:nvPr/>
        </p:nvSpPr>
        <p:spPr bwMode="auto">
          <a:xfrm>
            <a:off x="8013700" y="4638675"/>
            <a:ext cx="496888" cy="581025"/>
          </a:xfrm>
          <a:prstGeom prst="downArrow">
            <a:avLst>
              <a:gd name="adj1" fmla="val 40620"/>
              <a:gd name="adj2" fmla="val 35697"/>
            </a:avLst>
          </a:prstGeom>
          <a:solidFill>
            <a:srgbClr val="FFCC66"/>
          </a:solidFill>
          <a:ln w="12700">
            <a:solidFill>
              <a:schemeClr val="bg1"/>
            </a:solidFill>
            <a:miter lim="800000"/>
            <a:headEnd/>
            <a:tailEnd/>
          </a:ln>
        </p:spPr>
        <p:txBody>
          <a:bodyPr wrap="none" anchor="ctr"/>
          <a:lstStyle/>
          <a:p>
            <a:endParaRPr lang="en-US"/>
          </a:p>
        </p:txBody>
      </p:sp>
      <p:sp>
        <p:nvSpPr>
          <p:cNvPr id="30737" name="Rectangle 93"/>
          <p:cNvSpPr>
            <a:spLocks noChangeArrowheads="1"/>
          </p:cNvSpPr>
          <p:nvPr/>
        </p:nvSpPr>
        <p:spPr bwMode="auto">
          <a:xfrm>
            <a:off x="7302500" y="5240338"/>
            <a:ext cx="1968500" cy="457200"/>
          </a:xfrm>
          <a:prstGeom prst="rect">
            <a:avLst/>
          </a:prstGeom>
          <a:noFill/>
          <a:ln w="9525">
            <a:noFill/>
            <a:miter lim="800000"/>
            <a:headEnd/>
            <a:tailEnd/>
          </a:ln>
        </p:spPr>
        <p:txBody>
          <a:bodyPr lIns="92075" tIns="46038" rIns="92075" bIns="46038">
            <a:spAutoFit/>
          </a:bodyPr>
          <a:lstStyle/>
          <a:p>
            <a:pPr algn="ctr" eaLnBrk="0" hangingPunct="0"/>
            <a:r>
              <a:rPr lang="en-US" sz="1200">
                <a:cs typeface="Times New Roman" pitchFamily="18" charset="0"/>
              </a:rPr>
              <a:t>Queries, Reports</a:t>
            </a:r>
          </a:p>
          <a:p>
            <a:pPr algn="ctr" eaLnBrk="0" hangingPunct="0"/>
            <a:r>
              <a:rPr lang="en-US" sz="1200">
                <a:cs typeface="Times New Roman" pitchFamily="18" charset="0"/>
              </a:rPr>
              <a:t>Testing &amp; Backups</a:t>
            </a:r>
          </a:p>
        </p:txBody>
      </p:sp>
      <p:grpSp>
        <p:nvGrpSpPr>
          <p:cNvPr id="8" name="Group 94"/>
          <p:cNvGrpSpPr>
            <a:grpSpLocks/>
          </p:cNvGrpSpPr>
          <p:nvPr/>
        </p:nvGrpSpPr>
        <p:grpSpPr bwMode="auto">
          <a:xfrm>
            <a:off x="7731125" y="3294063"/>
            <a:ext cx="1089025" cy="1447800"/>
            <a:chOff x="192" y="2592"/>
            <a:chExt cx="686" cy="912"/>
          </a:xfrm>
        </p:grpSpPr>
        <p:sp>
          <p:nvSpPr>
            <p:cNvPr id="30843" name="Freeform 95"/>
            <p:cNvSpPr>
              <a:spLocks/>
            </p:cNvSpPr>
            <p:nvPr/>
          </p:nvSpPr>
          <p:spPr bwMode="auto">
            <a:xfrm>
              <a:off x="192" y="2714"/>
              <a:ext cx="686" cy="790"/>
            </a:xfrm>
            <a:custGeom>
              <a:avLst/>
              <a:gdLst>
                <a:gd name="T0" fmla="*/ 685 w 686"/>
                <a:gd name="T1" fmla="*/ 0 h 790"/>
                <a:gd name="T2" fmla="*/ 685 w 686"/>
                <a:gd name="T3" fmla="*/ 626 h 790"/>
                <a:gd name="T4" fmla="*/ 682 w 686"/>
                <a:gd name="T5" fmla="*/ 646 h 790"/>
                <a:gd name="T6" fmla="*/ 670 w 686"/>
                <a:gd name="T7" fmla="*/ 668 h 790"/>
                <a:gd name="T8" fmla="*/ 650 w 686"/>
                <a:gd name="T9" fmla="*/ 691 h 790"/>
                <a:gd name="T10" fmla="*/ 630 w 686"/>
                <a:gd name="T11" fmla="*/ 711 h 790"/>
                <a:gd name="T12" fmla="*/ 616 w 686"/>
                <a:gd name="T13" fmla="*/ 721 h 790"/>
                <a:gd name="T14" fmla="*/ 589 w 686"/>
                <a:gd name="T15" fmla="*/ 738 h 790"/>
                <a:gd name="T16" fmla="*/ 560 w 686"/>
                <a:gd name="T17" fmla="*/ 750 h 790"/>
                <a:gd name="T18" fmla="*/ 522 w 686"/>
                <a:gd name="T19" fmla="*/ 766 h 790"/>
                <a:gd name="T20" fmla="*/ 483 w 686"/>
                <a:gd name="T21" fmla="*/ 775 h 790"/>
                <a:gd name="T22" fmla="*/ 446 w 686"/>
                <a:gd name="T23" fmla="*/ 780 h 790"/>
                <a:gd name="T24" fmla="*/ 413 w 686"/>
                <a:gd name="T25" fmla="*/ 785 h 790"/>
                <a:gd name="T26" fmla="*/ 383 w 686"/>
                <a:gd name="T27" fmla="*/ 789 h 790"/>
                <a:gd name="T28" fmla="*/ 304 w 686"/>
                <a:gd name="T29" fmla="*/ 789 h 790"/>
                <a:gd name="T30" fmla="*/ 253 w 686"/>
                <a:gd name="T31" fmla="*/ 783 h 790"/>
                <a:gd name="T32" fmla="*/ 208 w 686"/>
                <a:gd name="T33" fmla="*/ 775 h 790"/>
                <a:gd name="T34" fmla="*/ 173 w 686"/>
                <a:gd name="T35" fmla="*/ 766 h 790"/>
                <a:gd name="T36" fmla="*/ 143 w 686"/>
                <a:gd name="T37" fmla="*/ 756 h 790"/>
                <a:gd name="T38" fmla="*/ 110 w 686"/>
                <a:gd name="T39" fmla="*/ 742 h 790"/>
                <a:gd name="T40" fmla="*/ 74 w 686"/>
                <a:gd name="T41" fmla="*/ 723 h 790"/>
                <a:gd name="T42" fmla="*/ 49 w 686"/>
                <a:gd name="T43" fmla="*/ 705 h 790"/>
                <a:gd name="T44" fmla="*/ 28 w 686"/>
                <a:gd name="T45" fmla="*/ 689 h 790"/>
                <a:gd name="T46" fmla="*/ 19 w 686"/>
                <a:gd name="T47" fmla="*/ 670 h 790"/>
                <a:gd name="T48" fmla="*/ 6 w 686"/>
                <a:gd name="T49" fmla="*/ 653 h 790"/>
                <a:gd name="T50" fmla="*/ 2 w 686"/>
                <a:gd name="T51" fmla="*/ 637 h 790"/>
                <a:gd name="T52" fmla="*/ 0 w 686"/>
                <a:gd name="T53" fmla="*/ 629 h 790"/>
                <a:gd name="T54" fmla="*/ 0 w 686"/>
                <a:gd name="T55" fmla="*/ 0 h 790"/>
                <a:gd name="T56" fmla="*/ 685 w 686"/>
                <a:gd name="T57" fmla="*/ 0 h 7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86"/>
                <a:gd name="T88" fmla="*/ 0 h 790"/>
                <a:gd name="T89" fmla="*/ 686 w 686"/>
                <a:gd name="T90" fmla="*/ 790 h 7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86" h="790">
                  <a:moveTo>
                    <a:pt x="685" y="0"/>
                  </a:moveTo>
                  <a:lnTo>
                    <a:pt x="685" y="626"/>
                  </a:lnTo>
                  <a:lnTo>
                    <a:pt x="682" y="646"/>
                  </a:lnTo>
                  <a:lnTo>
                    <a:pt x="670" y="668"/>
                  </a:lnTo>
                  <a:lnTo>
                    <a:pt x="650" y="691"/>
                  </a:lnTo>
                  <a:lnTo>
                    <a:pt x="630" y="711"/>
                  </a:lnTo>
                  <a:lnTo>
                    <a:pt x="616" y="721"/>
                  </a:lnTo>
                  <a:lnTo>
                    <a:pt x="589" y="738"/>
                  </a:lnTo>
                  <a:lnTo>
                    <a:pt x="560" y="750"/>
                  </a:lnTo>
                  <a:lnTo>
                    <a:pt x="522" y="766"/>
                  </a:lnTo>
                  <a:lnTo>
                    <a:pt x="483" y="775"/>
                  </a:lnTo>
                  <a:lnTo>
                    <a:pt x="446" y="780"/>
                  </a:lnTo>
                  <a:lnTo>
                    <a:pt x="413" y="785"/>
                  </a:lnTo>
                  <a:lnTo>
                    <a:pt x="383" y="789"/>
                  </a:lnTo>
                  <a:lnTo>
                    <a:pt x="304" y="789"/>
                  </a:lnTo>
                  <a:lnTo>
                    <a:pt x="253" y="783"/>
                  </a:lnTo>
                  <a:lnTo>
                    <a:pt x="208" y="775"/>
                  </a:lnTo>
                  <a:lnTo>
                    <a:pt x="173" y="766"/>
                  </a:lnTo>
                  <a:lnTo>
                    <a:pt x="143" y="756"/>
                  </a:lnTo>
                  <a:lnTo>
                    <a:pt x="110" y="742"/>
                  </a:lnTo>
                  <a:lnTo>
                    <a:pt x="74" y="723"/>
                  </a:lnTo>
                  <a:lnTo>
                    <a:pt x="49" y="705"/>
                  </a:lnTo>
                  <a:lnTo>
                    <a:pt x="28" y="689"/>
                  </a:lnTo>
                  <a:lnTo>
                    <a:pt x="19" y="670"/>
                  </a:lnTo>
                  <a:lnTo>
                    <a:pt x="6" y="653"/>
                  </a:lnTo>
                  <a:lnTo>
                    <a:pt x="2" y="637"/>
                  </a:lnTo>
                  <a:lnTo>
                    <a:pt x="0" y="629"/>
                  </a:lnTo>
                  <a:lnTo>
                    <a:pt x="0" y="0"/>
                  </a:lnTo>
                  <a:lnTo>
                    <a:pt x="685" y="0"/>
                  </a:lnTo>
                </a:path>
              </a:pathLst>
            </a:custGeom>
            <a:solidFill>
              <a:srgbClr val="99CCFF"/>
            </a:solidFill>
            <a:ln w="9525" cap="rnd">
              <a:solidFill>
                <a:schemeClr val="bg1"/>
              </a:solidFill>
              <a:round/>
              <a:headEnd type="none" w="sm" len="sm"/>
              <a:tailEnd type="none" w="sm" len="sm"/>
            </a:ln>
          </p:spPr>
          <p:txBody>
            <a:bodyPr/>
            <a:lstStyle/>
            <a:p>
              <a:endParaRPr lang="en-US"/>
            </a:p>
          </p:txBody>
        </p:sp>
        <p:sp>
          <p:nvSpPr>
            <p:cNvPr id="30844" name="Oval 96"/>
            <p:cNvSpPr>
              <a:spLocks noChangeArrowheads="1"/>
            </p:cNvSpPr>
            <p:nvPr/>
          </p:nvSpPr>
          <p:spPr bwMode="auto">
            <a:xfrm>
              <a:off x="194" y="2592"/>
              <a:ext cx="683" cy="215"/>
            </a:xfrm>
            <a:prstGeom prst="ellipse">
              <a:avLst/>
            </a:prstGeom>
            <a:solidFill>
              <a:srgbClr val="99CCFF"/>
            </a:solidFill>
            <a:ln w="9525">
              <a:solidFill>
                <a:schemeClr val="bg1"/>
              </a:solidFill>
              <a:round/>
              <a:headEnd/>
              <a:tailEnd/>
            </a:ln>
          </p:spPr>
          <p:txBody>
            <a:bodyPr wrap="none" anchor="ctr"/>
            <a:lstStyle/>
            <a:p>
              <a:endParaRPr lang="en-US"/>
            </a:p>
          </p:txBody>
        </p:sp>
      </p:grpSp>
      <p:grpSp>
        <p:nvGrpSpPr>
          <p:cNvPr id="9" name="Group 97"/>
          <p:cNvGrpSpPr>
            <a:grpSpLocks/>
          </p:cNvGrpSpPr>
          <p:nvPr/>
        </p:nvGrpSpPr>
        <p:grpSpPr bwMode="auto">
          <a:xfrm>
            <a:off x="8002588" y="3738563"/>
            <a:ext cx="512762" cy="684212"/>
            <a:chOff x="506" y="2249"/>
            <a:chExt cx="323" cy="431"/>
          </a:xfrm>
        </p:grpSpPr>
        <p:grpSp>
          <p:nvGrpSpPr>
            <p:cNvPr id="10" name="Group 98"/>
            <p:cNvGrpSpPr>
              <a:grpSpLocks/>
            </p:cNvGrpSpPr>
            <p:nvPr/>
          </p:nvGrpSpPr>
          <p:grpSpPr bwMode="auto">
            <a:xfrm>
              <a:off x="615" y="2249"/>
              <a:ext cx="214" cy="362"/>
              <a:chOff x="615" y="2249"/>
              <a:chExt cx="214" cy="362"/>
            </a:xfrm>
          </p:grpSpPr>
          <p:sp>
            <p:nvSpPr>
              <p:cNvPr id="30811" name="Freeform 99"/>
              <p:cNvSpPr>
                <a:spLocks/>
              </p:cNvSpPr>
              <p:nvPr/>
            </p:nvSpPr>
            <p:spPr bwMode="auto">
              <a:xfrm>
                <a:off x="615" y="2249"/>
                <a:ext cx="214" cy="362"/>
              </a:xfrm>
              <a:custGeom>
                <a:avLst/>
                <a:gdLst>
                  <a:gd name="T0" fmla="*/ 0 w 214"/>
                  <a:gd name="T1" fmla="*/ 288 h 362"/>
                  <a:gd name="T2" fmla="*/ 213 w 214"/>
                  <a:gd name="T3" fmla="*/ 361 h 362"/>
                  <a:gd name="T4" fmla="*/ 213 w 214"/>
                  <a:gd name="T5" fmla="*/ 73 h 362"/>
                  <a:gd name="T6" fmla="*/ 0 w 214"/>
                  <a:gd name="T7" fmla="*/ 0 h 362"/>
                  <a:gd name="T8" fmla="*/ 0 w 214"/>
                  <a:gd name="T9" fmla="*/ 288 h 362"/>
                  <a:gd name="T10" fmla="*/ 0 60000 65536"/>
                  <a:gd name="T11" fmla="*/ 0 60000 65536"/>
                  <a:gd name="T12" fmla="*/ 0 60000 65536"/>
                  <a:gd name="T13" fmla="*/ 0 60000 65536"/>
                  <a:gd name="T14" fmla="*/ 0 60000 65536"/>
                  <a:gd name="T15" fmla="*/ 0 w 214"/>
                  <a:gd name="T16" fmla="*/ 0 h 362"/>
                  <a:gd name="T17" fmla="*/ 214 w 214"/>
                  <a:gd name="T18" fmla="*/ 362 h 362"/>
                </a:gdLst>
                <a:ahLst/>
                <a:cxnLst>
                  <a:cxn ang="T10">
                    <a:pos x="T0" y="T1"/>
                  </a:cxn>
                  <a:cxn ang="T11">
                    <a:pos x="T2" y="T3"/>
                  </a:cxn>
                  <a:cxn ang="T12">
                    <a:pos x="T4" y="T5"/>
                  </a:cxn>
                  <a:cxn ang="T13">
                    <a:pos x="T6" y="T7"/>
                  </a:cxn>
                  <a:cxn ang="T14">
                    <a:pos x="T8" y="T9"/>
                  </a:cxn>
                </a:cxnLst>
                <a:rect l="T15" t="T16" r="T17" b="T18"/>
                <a:pathLst>
                  <a:path w="214" h="362">
                    <a:moveTo>
                      <a:pt x="0" y="288"/>
                    </a:moveTo>
                    <a:lnTo>
                      <a:pt x="213" y="361"/>
                    </a:lnTo>
                    <a:lnTo>
                      <a:pt x="213" y="73"/>
                    </a:lnTo>
                    <a:lnTo>
                      <a:pt x="0" y="0"/>
                    </a:lnTo>
                    <a:lnTo>
                      <a:pt x="0" y="288"/>
                    </a:lnTo>
                  </a:path>
                </a:pathLst>
              </a:custGeom>
              <a:solidFill>
                <a:srgbClr val="B2B2B2"/>
              </a:solidFill>
              <a:ln w="9525" cap="rnd">
                <a:noFill/>
                <a:round/>
                <a:headEnd/>
                <a:tailEnd/>
              </a:ln>
            </p:spPr>
            <p:txBody>
              <a:bodyPr/>
              <a:lstStyle/>
              <a:p>
                <a:endParaRPr lang="en-US"/>
              </a:p>
            </p:txBody>
          </p:sp>
          <p:sp>
            <p:nvSpPr>
              <p:cNvPr id="30812" name="Freeform 100"/>
              <p:cNvSpPr>
                <a:spLocks/>
              </p:cNvSpPr>
              <p:nvPr/>
            </p:nvSpPr>
            <p:spPr bwMode="auto">
              <a:xfrm>
                <a:off x="623" y="2263"/>
                <a:ext cx="199" cy="333"/>
              </a:xfrm>
              <a:custGeom>
                <a:avLst/>
                <a:gdLst>
                  <a:gd name="T0" fmla="*/ 0 w 199"/>
                  <a:gd name="T1" fmla="*/ 265 h 333"/>
                  <a:gd name="T2" fmla="*/ 198 w 199"/>
                  <a:gd name="T3" fmla="*/ 332 h 333"/>
                  <a:gd name="T4" fmla="*/ 198 w 199"/>
                  <a:gd name="T5" fmla="*/ 67 h 333"/>
                  <a:gd name="T6" fmla="*/ 0 w 199"/>
                  <a:gd name="T7" fmla="*/ 0 h 333"/>
                  <a:gd name="T8" fmla="*/ 0 w 199"/>
                  <a:gd name="T9" fmla="*/ 265 h 333"/>
                  <a:gd name="T10" fmla="*/ 0 60000 65536"/>
                  <a:gd name="T11" fmla="*/ 0 60000 65536"/>
                  <a:gd name="T12" fmla="*/ 0 60000 65536"/>
                  <a:gd name="T13" fmla="*/ 0 60000 65536"/>
                  <a:gd name="T14" fmla="*/ 0 60000 65536"/>
                  <a:gd name="T15" fmla="*/ 0 w 199"/>
                  <a:gd name="T16" fmla="*/ 0 h 333"/>
                  <a:gd name="T17" fmla="*/ 199 w 199"/>
                  <a:gd name="T18" fmla="*/ 333 h 333"/>
                </a:gdLst>
                <a:ahLst/>
                <a:cxnLst>
                  <a:cxn ang="T10">
                    <a:pos x="T0" y="T1"/>
                  </a:cxn>
                  <a:cxn ang="T11">
                    <a:pos x="T2" y="T3"/>
                  </a:cxn>
                  <a:cxn ang="T12">
                    <a:pos x="T4" y="T5"/>
                  </a:cxn>
                  <a:cxn ang="T13">
                    <a:pos x="T6" y="T7"/>
                  </a:cxn>
                  <a:cxn ang="T14">
                    <a:pos x="T8" y="T9"/>
                  </a:cxn>
                </a:cxnLst>
                <a:rect l="T15" t="T16" r="T17" b="T18"/>
                <a:pathLst>
                  <a:path w="199" h="333">
                    <a:moveTo>
                      <a:pt x="0" y="265"/>
                    </a:moveTo>
                    <a:lnTo>
                      <a:pt x="198" y="332"/>
                    </a:lnTo>
                    <a:lnTo>
                      <a:pt x="198" y="67"/>
                    </a:lnTo>
                    <a:lnTo>
                      <a:pt x="0" y="0"/>
                    </a:lnTo>
                    <a:lnTo>
                      <a:pt x="0" y="265"/>
                    </a:lnTo>
                  </a:path>
                </a:pathLst>
              </a:custGeom>
              <a:solidFill>
                <a:srgbClr val="FFFFCC"/>
              </a:solidFill>
              <a:ln w="9525" cap="rnd">
                <a:noFill/>
                <a:round/>
                <a:headEnd/>
                <a:tailEnd/>
              </a:ln>
            </p:spPr>
            <p:txBody>
              <a:bodyPr/>
              <a:lstStyle/>
              <a:p>
                <a:endParaRPr lang="en-US"/>
              </a:p>
            </p:txBody>
          </p:sp>
          <p:sp>
            <p:nvSpPr>
              <p:cNvPr id="30813" name="Freeform 101"/>
              <p:cNvSpPr>
                <a:spLocks/>
              </p:cNvSpPr>
              <p:nvPr/>
            </p:nvSpPr>
            <p:spPr bwMode="auto">
              <a:xfrm>
                <a:off x="784" y="2327"/>
                <a:ext cx="28" cy="41"/>
              </a:xfrm>
              <a:custGeom>
                <a:avLst/>
                <a:gdLst>
                  <a:gd name="T0" fmla="*/ 0 w 28"/>
                  <a:gd name="T1" fmla="*/ 31 h 41"/>
                  <a:gd name="T2" fmla="*/ 0 w 28"/>
                  <a:gd name="T3" fmla="*/ 0 h 41"/>
                  <a:gd name="T4" fmla="*/ 27 w 28"/>
                  <a:gd name="T5" fmla="*/ 9 h 41"/>
                  <a:gd name="T6" fmla="*/ 27 w 28"/>
                  <a:gd name="T7" fmla="*/ 40 h 41"/>
                  <a:gd name="T8" fmla="*/ 0 w 28"/>
                  <a:gd name="T9" fmla="*/ 31 h 41"/>
                  <a:gd name="T10" fmla="*/ 0 60000 65536"/>
                  <a:gd name="T11" fmla="*/ 0 60000 65536"/>
                  <a:gd name="T12" fmla="*/ 0 60000 65536"/>
                  <a:gd name="T13" fmla="*/ 0 60000 65536"/>
                  <a:gd name="T14" fmla="*/ 0 60000 65536"/>
                  <a:gd name="T15" fmla="*/ 0 w 28"/>
                  <a:gd name="T16" fmla="*/ 0 h 41"/>
                  <a:gd name="T17" fmla="*/ 28 w 28"/>
                  <a:gd name="T18" fmla="*/ 41 h 41"/>
                </a:gdLst>
                <a:ahLst/>
                <a:cxnLst>
                  <a:cxn ang="T10">
                    <a:pos x="T0" y="T1"/>
                  </a:cxn>
                  <a:cxn ang="T11">
                    <a:pos x="T2" y="T3"/>
                  </a:cxn>
                  <a:cxn ang="T12">
                    <a:pos x="T4" y="T5"/>
                  </a:cxn>
                  <a:cxn ang="T13">
                    <a:pos x="T6" y="T7"/>
                  </a:cxn>
                  <a:cxn ang="T14">
                    <a:pos x="T8" y="T9"/>
                  </a:cxn>
                </a:cxnLst>
                <a:rect l="T15" t="T16" r="T17" b="T18"/>
                <a:pathLst>
                  <a:path w="28" h="41">
                    <a:moveTo>
                      <a:pt x="0" y="31"/>
                    </a:moveTo>
                    <a:lnTo>
                      <a:pt x="0" y="0"/>
                    </a:lnTo>
                    <a:lnTo>
                      <a:pt x="27" y="9"/>
                    </a:lnTo>
                    <a:lnTo>
                      <a:pt x="27" y="40"/>
                    </a:lnTo>
                    <a:lnTo>
                      <a:pt x="0" y="31"/>
                    </a:lnTo>
                  </a:path>
                </a:pathLst>
              </a:custGeom>
              <a:solidFill>
                <a:srgbClr val="99CCFF"/>
              </a:solidFill>
              <a:ln w="9525" cap="rnd">
                <a:noFill/>
                <a:round/>
                <a:headEnd/>
                <a:tailEnd/>
              </a:ln>
            </p:spPr>
            <p:txBody>
              <a:bodyPr/>
              <a:lstStyle/>
              <a:p>
                <a:endParaRPr lang="en-US"/>
              </a:p>
            </p:txBody>
          </p:sp>
          <p:sp>
            <p:nvSpPr>
              <p:cNvPr id="30814" name="Freeform 102"/>
              <p:cNvSpPr>
                <a:spLocks/>
              </p:cNvSpPr>
              <p:nvPr/>
            </p:nvSpPr>
            <p:spPr bwMode="auto">
              <a:xfrm>
                <a:off x="744" y="2315"/>
                <a:ext cx="31" cy="40"/>
              </a:xfrm>
              <a:custGeom>
                <a:avLst/>
                <a:gdLst>
                  <a:gd name="T0" fmla="*/ 0 w 31"/>
                  <a:gd name="T1" fmla="*/ 30 h 40"/>
                  <a:gd name="T2" fmla="*/ 0 w 31"/>
                  <a:gd name="T3" fmla="*/ 0 h 40"/>
                  <a:gd name="T4" fmla="*/ 30 w 31"/>
                  <a:gd name="T5" fmla="*/ 9 h 40"/>
                  <a:gd name="T6" fmla="*/ 30 w 31"/>
                  <a:gd name="T7" fmla="*/ 39 h 40"/>
                  <a:gd name="T8" fmla="*/ 0 w 31"/>
                  <a:gd name="T9" fmla="*/ 30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0" y="30"/>
                    </a:moveTo>
                    <a:lnTo>
                      <a:pt x="0" y="0"/>
                    </a:lnTo>
                    <a:lnTo>
                      <a:pt x="30" y="9"/>
                    </a:lnTo>
                    <a:lnTo>
                      <a:pt x="30" y="39"/>
                    </a:lnTo>
                    <a:lnTo>
                      <a:pt x="0" y="30"/>
                    </a:lnTo>
                  </a:path>
                </a:pathLst>
              </a:custGeom>
              <a:solidFill>
                <a:srgbClr val="99CCFF"/>
              </a:solidFill>
              <a:ln w="9525" cap="rnd">
                <a:noFill/>
                <a:round/>
                <a:headEnd/>
                <a:tailEnd/>
              </a:ln>
            </p:spPr>
            <p:txBody>
              <a:bodyPr/>
              <a:lstStyle/>
              <a:p>
                <a:endParaRPr lang="en-US"/>
              </a:p>
            </p:txBody>
          </p:sp>
          <p:sp>
            <p:nvSpPr>
              <p:cNvPr id="30815" name="Freeform 103"/>
              <p:cNvSpPr>
                <a:spLocks/>
              </p:cNvSpPr>
              <p:nvPr/>
            </p:nvSpPr>
            <p:spPr bwMode="auto">
              <a:xfrm>
                <a:off x="708" y="2303"/>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16" name="Freeform 104"/>
              <p:cNvSpPr>
                <a:spLocks/>
              </p:cNvSpPr>
              <p:nvPr/>
            </p:nvSpPr>
            <p:spPr bwMode="auto">
              <a:xfrm>
                <a:off x="673" y="2289"/>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17" name="Freeform 105"/>
              <p:cNvSpPr>
                <a:spLocks/>
              </p:cNvSpPr>
              <p:nvPr/>
            </p:nvSpPr>
            <p:spPr bwMode="auto">
              <a:xfrm>
                <a:off x="632" y="2277"/>
                <a:ext cx="31" cy="41"/>
              </a:xfrm>
              <a:custGeom>
                <a:avLst/>
                <a:gdLst>
                  <a:gd name="T0" fmla="*/ 0 w 31"/>
                  <a:gd name="T1" fmla="*/ 31 h 41"/>
                  <a:gd name="T2" fmla="*/ 0 w 31"/>
                  <a:gd name="T3" fmla="*/ 0 h 41"/>
                  <a:gd name="T4" fmla="*/ 30 w 31"/>
                  <a:gd name="T5" fmla="*/ 9 h 41"/>
                  <a:gd name="T6" fmla="*/ 30 w 31"/>
                  <a:gd name="T7" fmla="*/ 40 h 41"/>
                  <a:gd name="T8" fmla="*/ 0 w 31"/>
                  <a:gd name="T9" fmla="*/ 31 h 41"/>
                  <a:gd name="T10" fmla="*/ 0 60000 65536"/>
                  <a:gd name="T11" fmla="*/ 0 60000 65536"/>
                  <a:gd name="T12" fmla="*/ 0 60000 65536"/>
                  <a:gd name="T13" fmla="*/ 0 60000 65536"/>
                  <a:gd name="T14" fmla="*/ 0 60000 65536"/>
                  <a:gd name="T15" fmla="*/ 0 w 31"/>
                  <a:gd name="T16" fmla="*/ 0 h 41"/>
                  <a:gd name="T17" fmla="*/ 31 w 31"/>
                  <a:gd name="T18" fmla="*/ 41 h 41"/>
                </a:gdLst>
                <a:ahLst/>
                <a:cxnLst>
                  <a:cxn ang="T10">
                    <a:pos x="T0" y="T1"/>
                  </a:cxn>
                  <a:cxn ang="T11">
                    <a:pos x="T2" y="T3"/>
                  </a:cxn>
                  <a:cxn ang="T12">
                    <a:pos x="T4" y="T5"/>
                  </a:cxn>
                  <a:cxn ang="T13">
                    <a:pos x="T6" y="T7"/>
                  </a:cxn>
                  <a:cxn ang="T14">
                    <a:pos x="T8" y="T9"/>
                  </a:cxn>
                </a:cxnLst>
                <a:rect l="T15" t="T16" r="T17" b="T18"/>
                <a:pathLst>
                  <a:path w="31" h="41">
                    <a:moveTo>
                      <a:pt x="0" y="31"/>
                    </a:moveTo>
                    <a:lnTo>
                      <a:pt x="0" y="0"/>
                    </a:lnTo>
                    <a:lnTo>
                      <a:pt x="30" y="9"/>
                    </a:lnTo>
                    <a:lnTo>
                      <a:pt x="30" y="40"/>
                    </a:lnTo>
                    <a:lnTo>
                      <a:pt x="0" y="31"/>
                    </a:lnTo>
                  </a:path>
                </a:pathLst>
              </a:custGeom>
              <a:solidFill>
                <a:srgbClr val="99CCFF"/>
              </a:solidFill>
              <a:ln w="9525" cap="rnd">
                <a:noFill/>
                <a:round/>
                <a:headEnd/>
                <a:tailEnd/>
              </a:ln>
            </p:spPr>
            <p:txBody>
              <a:bodyPr/>
              <a:lstStyle/>
              <a:p>
                <a:endParaRPr lang="en-US"/>
              </a:p>
            </p:txBody>
          </p:sp>
          <p:sp>
            <p:nvSpPr>
              <p:cNvPr id="30818" name="Freeform 106"/>
              <p:cNvSpPr>
                <a:spLocks/>
              </p:cNvSpPr>
              <p:nvPr/>
            </p:nvSpPr>
            <p:spPr bwMode="auto">
              <a:xfrm>
                <a:off x="784" y="2370"/>
                <a:ext cx="28" cy="39"/>
              </a:xfrm>
              <a:custGeom>
                <a:avLst/>
                <a:gdLst>
                  <a:gd name="T0" fmla="*/ 0 w 28"/>
                  <a:gd name="T1" fmla="*/ 29 h 39"/>
                  <a:gd name="T2" fmla="*/ 0 w 28"/>
                  <a:gd name="T3" fmla="*/ 0 h 39"/>
                  <a:gd name="T4" fmla="*/ 27 w 28"/>
                  <a:gd name="T5" fmla="*/ 9 h 39"/>
                  <a:gd name="T6" fmla="*/ 27 w 28"/>
                  <a:gd name="T7" fmla="*/ 38 h 39"/>
                  <a:gd name="T8" fmla="*/ 0 w 28"/>
                  <a:gd name="T9" fmla="*/ 29 h 39"/>
                  <a:gd name="T10" fmla="*/ 0 60000 65536"/>
                  <a:gd name="T11" fmla="*/ 0 60000 65536"/>
                  <a:gd name="T12" fmla="*/ 0 60000 65536"/>
                  <a:gd name="T13" fmla="*/ 0 60000 65536"/>
                  <a:gd name="T14" fmla="*/ 0 60000 65536"/>
                  <a:gd name="T15" fmla="*/ 0 w 28"/>
                  <a:gd name="T16" fmla="*/ 0 h 39"/>
                  <a:gd name="T17" fmla="*/ 28 w 28"/>
                  <a:gd name="T18" fmla="*/ 39 h 39"/>
                </a:gdLst>
                <a:ahLst/>
                <a:cxnLst>
                  <a:cxn ang="T10">
                    <a:pos x="T0" y="T1"/>
                  </a:cxn>
                  <a:cxn ang="T11">
                    <a:pos x="T2" y="T3"/>
                  </a:cxn>
                  <a:cxn ang="T12">
                    <a:pos x="T4" y="T5"/>
                  </a:cxn>
                  <a:cxn ang="T13">
                    <a:pos x="T6" y="T7"/>
                  </a:cxn>
                  <a:cxn ang="T14">
                    <a:pos x="T8" y="T9"/>
                  </a:cxn>
                </a:cxnLst>
                <a:rect l="T15" t="T16" r="T17" b="T18"/>
                <a:pathLst>
                  <a:path w="28" h="39">
                    <a:moveTo>
                      <a:pt x="0" y="29"/>
                    </a:moveTo>
                    <a:lnTo>
                      <a:pt x="0" y="0"/>
                    </a:lnTo>
                    <a:lnTo>
                      <a:pt x="27" y="9"/>
                    </a:lnTo>
                    <a:lnTo>
                      <a:pt x="27" y="38"/>
                    </a:lnTo>
                    <a:lnTo>
                      <a:pt x="0" y="29"/>
                    </a:lnTo>
                  </a:path>
                </a:pathLst>
              </a:custGeom>
              <a:solidFill>
                <a:srgbClr val="99CCFF"/>
              </a:solidFill>
              <a:ln w="9525" cap="rnd">
                <a:noFill/>
                <a:round/>
                <a:headEnd/>
                <a:tailEnd/>
              </a:ln>
            </p:spPr>
            <p:txBody>
              <a:bodyPr/>
              <a:lstStyle/>
              <a:p>
                <a:endParaRPr lang="en-US"/>
              </a:p>
            </p:txBody>
          </p:sp>
          <p:sp>
            <p:nvSpPr>
              <p:cNvPr id="30819" name="Freeform 107"/>
              <p:cNvSpPr>
                <a:spLocks/>
              </p:cNvSpPr>
              <p:nvPr/>
            </p:nvSpPr>
            <p:spPr bwMode="auto">
              <a:xfrm>
                <a:off x="744" y="2357"/>
                <a:ext cx="31" cy="40"/>
              </a:xfrm>
              <a:custGeom>
                <a:avLst/>
                <a:gdLst>
                  <a:gd name="T0" fmla="*/ 0 w 31"/>
                  <a:gd name="T1" fmla="*/ 31 h 40"/>
                  <a:gd name="T2" fmla="*/ 0 w 31"/>
                  <a:gd name="T3" fmla="*/ 0 h 40"/>
                  <a:gd name="T4" fmla="*/ 30 w 31"/>
                  <a:gd name="T5" fmla="*/ 9 h 40"/>
                  <a:gd name="T6" fmla="*/ 30 w 31"/>
                  <a:gd name="T7" fmla="*/ 39 h 40"/>
                  <a:gd name="T8" fmla="*/ 0 w 31"/>
                  <a:gd name="T9" fmla="*/ 31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0" y="31"/>
                    </a:moveTo>
                    <a:lnTo>
                      <a:pt x="0" y="0"/>
                    </a:lnTo>
                    <a:lnTo>
                      <a:pt x="30" y="9"/>
                    </a:lnTo>
                    <a:lnTo>
                      <a:pt x="30" y="39"/>
                    </a:lnTo>
                    <a:lnTo>
                      <a:pt x="0" y="31"/>
                    </a:lnTo>
                  </a:path>
                </a:pathLst>
              </a:custGeom>
              <a:solidFill>
                <a:srgbClr val="99CCFF"/>
              </a:solidFill>
              <a:ln w="9525" cap="rnd">
                <a:noFill/>
                <a:round/>
                <a:headEnd/>
                <a:tailEnd/>
              </a:ln>
            </p:spPr>
            <p:txBody>
              <a:bodyPr/>
              <a:lstStyle/>
              <a:p>
                <a:endParaRPr lang="en-US"/>
              </a:p>
            </p:txBody>
          </p:sp>
          <p:sp>
            <p:nvSpPr>
              <p:cNvPr id="30820" name="Freeform 108"/>
              <p:cNvSpPr>
                <a:spLocks/>
              </p:cNvSpPr>
              <p:nvPr/>
            </p:nvSpPr>
            <p:spPr bwMode="auto">
              <a:xfrm>
                <a:off x="708" y="2344"/>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21" name="Freeform 109"/>
              <p:cNvSpPr>
                <a:spLocks/>
              </p:cNvSpPr>
              <p:nvPr/>
            </p:nvSpPr>
            <p:spPr bwMode="auto">
              <a:xfrm>
                <a:off x="673" y="2331"/>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22" name="Freeform 110"/>
              <p:cNvSpPr>
                <a:spLocks/>
              </p:cNvSpPr>
              <p:nvPr/>
            </p:nvSpPr>
            <p:spPr bwMode="auto">
              <a:xfrm>
                <a:off x="632" y="2322"/>
                <a:ext cx="31" cy="39"/>
              </a:xfrm>
              <a:custGeom>
                <a:avLst/>
                <a:gdLst>
                  <a:gd name="T0" fmla="*/ 0 w 31"/>
                  <a:gd name="T1" fmla="*/ 30 h 39"/>
                  <a:gd name="T2" fmla="*/ 0 w 31"/>
                  <a:gd name="T3" fmla="*/ 0 h 39"/>
                  <a:gd name="T4" fmla="*/ 30 w 31"/>
                  <a:gd name="T5" fmla="*/ 9 h 39"/>
                  <a:gd name="T6" fmla="*/ 30 w 31"/>
                  <a:gd name="T7" fmla="*/ 38 h 39"/>
                  <a:gd name="T8" fmla="*/ 0 w 31"/>
                  <a:gd name="T9" fmla="*/ 30 h 39"/>
                  <a:gd name="T10" fmla="*/ 0 60000 65536"/>
                  <a:gd name="T11" fmla="*/ 0 60000 65536"/>
                  <a:gd name="T12" fmla="*/ 0 60000 65536"/>
                  <a:gd name="T13" fmla="*/ 0 60000 65536"/>
                  <a:gd name="T14" fmla="*/ 0 60000 65536"/>
                  <a:gd name="T15" fmla="*/ 0 w 31"/>
                  <a:gd name="T16" fmla="*/ 0 h 39"/>
                  <a:gd name="T17" fmla="*/ 31 w 31"/>
                  <a:gd name="T18" fmla="*/ 39 h 39"/>
                </a:gdLst>
                <a:ahLst/>
                <a:cxnLst>
                  <a:cxn ang="T10">
                    <a:pos x="T0" y="T1"/>
                  </a:cxn>
                  <a:cxn ang="T11">
                    <a:pos x="T2" y="T3"/>
                  </a:cxn>
                  <a:cxn ang="T12">
                    <a:pos x="T4" y="T5"/>
                  </a:cxn>
                  <a:cxn ang="T13">
                    <a:pos x="T6" y="T7"/>
                  </a:cxn>
                  <a:cxn ang="T14">
                    <a:pos x="T8" y="T9"/>
                  </a:cxn>
                </a:cxnLst>
                <a:rect l="T15" t="T16" r="T17" b="T18"/>
                <a:pathLst>
                  <a:path w="31" h="39">
                    <a:moveTo>
                      <a:pt x="0" y="30"/>
                    </a:moveTo>
                    <a:lnTo>
                      <a:pt x="0" y="0"/>
                    </a:lnTo>
                    <a:lnTo>
                      <a:pt x="30" y="9"/>
                    </a:lnTo>
                    <a:lnTo>
                      <a:pt x="30" y="38"/>
                    </a:lnTo>
                    <a:lnTo>
                      <a:pt x="0" y="30"/>
                    </a:lnTo>
                  </a:path>
                </a:pathLst>
              </a:custGeom>
              <a:solidFill>
                <a:srgbClr val="99CCFF"/>
              </a:solidFill>
              <a:ln w="9525" cap="rnd">
                <a:noFill/>
                <a:round/>
                <a:headEnd/>
                <a:tailEnd/>
              </a:ln>
            </p:spPr>
            <p:txBody>
              <a:bodyPr/>
              <a:lstStyle/>
              <a:p>
                <a:endParaRPr lang="en-US"/>
              </a:p>
            </p:txBody>
          </p:sp>
          <p:sp>
            <p:nvSpPr>
              <p:cNvPr id="30823" name="Freeform 111"/>
              <p:cNvSpPr>
                <a:spLocks/>
              </p:cNvSpPr>
              <p:nvPr/>
            </p:nvSpPr>
            <p:spPr bwMode="auto">
              <a:xfrm>
                <a:off x="784" y="2411"/>
                <a:ext cx="28" cy="42"/>
              </a:xfrm>
              <a:custGeom>
                <a:avLst/>
                <a:gdLst>
                  <a:gd name="T0" fmla="*/ 0 w 28"/>
                  <a:gd name="T1" fmla="*/ 32 h 42"/>
                  <a:gd name="T2" fmla="*/ 0 w 28"/>
                  <a:gd name="T3" fmla="*/ 0 h 42"/>
                  <a:gd name="T4" fmla="*/ 27 w 28"/>
                  <a:gd name="T5" fmla="*/ 10 h 42"/>
                  <a:gd name="T6" fmla="*/ 27 w 28"/>
                  <a:gd name="T7" fmla="*/ 41 h 42"/>
                  <a:gd name="T8" fmla="*/ 0 w 28"/>
                  <a:gd name="T9" fmla="*/ 32 h 42"/>
                  <a:gd name="T10" fmla="*/ 0 60000 65536"/>
                  <a:gd name="T11" fmla="*/ 0 60000 65536"/>
                  <a:gd name="T12" fmla="*/ 0 60000 65536"/>
                  <a:gd name="T13" fmla="*/ 0 60000 65536"/>
                  <a:gd name="T14" fmla="*/ 0 60000 65536"/>
                  <a:gd name="T15" fmla="*/ 0 w 28"/>
                  <a:gd name="T16" fmla="*/ 0 h 42"/>
                  <a:gd name="T17" fmla="*/ 28 w 28"/>
                  <a:gd name="T18" fmla="*/ 42 h 42"/>
                </a:gdLst>
                <a:ahLst/>
                <a:cxnLst>
                  <a:cxn ang="T10">
                    <a:pos x="T0" y="T1"/>
                  </a:cxn>
                  <a:cxn ang="T11">
                    <a:pos x="T2" y="T3"/>
                  </a:cxn>
                  <a:cxn ang="T12">
                    <a:pos x="T4" y="T5"/>
                  </a:cxn>
                  <a:cxn ang="T13">
                    <a:pos x="T6" y="T7"/>
                  </a:cxn>
                  <a:cxn ang="T14">
                    <a:pos x="T8" y="T9"/>
                  </a:cxn>
                </a:cxnLst>
                <a:rect l="T15" t="T16" r="T17" b="T18"/>
                <a:pathLst>
                  <a:path w="28" h="42">
                    <a:moveTo>
                      <a:pt x="0" y="32"/>
                    </a:moveTo>
                    <a:lnTo>
                      <a:pt x="0" y="0"/>
                    </a:lnTo>
                    <a:lnTo>
                      <a:pt x="27" y="10"/>
                    </a:lnTo>
                    <a:lnTo>
                      <a:pt x="27" y="41"/>
                    </a:lnTo>
                    <a:lnTo>
                      <a:pt x="0" y="32"/>
                    </a:lnTo>
                  </a:path>
                </a:pathLst>
              </a:custGeom>
              <a:solidFill>
                <a:srgbClr val="99CCFF"/>
              </a:solidFill>
              <a:ln w="9525" cap="rnd">
                <a:noFill/>
                <a:round/>
                <a:headEnd/>
                <a:tailEnd/>
              </a:ln>
            </p:spPr>
            <p:txBody>
              <a:bodyPr/>
              <a:lstStyle/>
              <a:p>
                <a:endParaRPr lang="en-US"/>
              </a:p>
            </p:txBody>
          </p:sp>
          <p:sp>
            <p:nvSpPr>
              <p:cNvPr id="30824" name="Freeform 112"/>
              <p:cNvSpPr>
                <a:spLocks/>
              </p:cNvSpPr>
              <p:nvPr/>
            </p:nvSpPr>
            <p:spPr bwMode="auto">
              <a:xfrm>
                <a:off x="744" y="2399"/>
                <a:ext cx="31" cy="43"/>
              </a:xfrm>
              <a:custGeom>
                <a:avLst/>
                <a:gdLst>
                  <a:gd name="T0" fmla="*/ 0 w 31"/>
                  <a:gd name="T1" fmla="*/ 33 h 43"/>
                  <a:gd name="T2" fmla="*/ 0 w 31"/>
                  <a:gd name="T3" fmla="*/ 0 h 43"/>
                  <a:gd name="T4" fmla="*/ 30 w 31"/>
                  <a:gd name="T5" fmla="*/ 10 h 43"/>
                  <a:gd name="T6" fmla="*/ 30 w 31"/>
                  <a:gd name="T7" fmla="*/ 42 h 43"/>
                  <a:gd name="T8" fmla="*/ 0 w 31"/>
                  <a:gd name="T9" fmla="*/ 33 h 43"/>
                  <a:gd name="T10" fmla="*/ 0 60000 65536"/>
                  <a:gd name="T11" fmla="*/ 0 60000 65536"/>
                  <a:gd name="T12" fmla="*/ 0 60000 65536"/>
                  <a:gd name="T13" fmla="*/ 0 60000 65536"/>
                  <a:gd name="T14" fmla="*/ 0 60000 65536"/>
                  <a:gd name="T15" fmla="*/ 0 w 31"/>
                  <a:gd name="T16" fmla="*/ 0 h 43"/>
                  <a:gd name="T17" fmla="*/ 31 w 31"/>
                  <a:gd name="T18" fmla="*/ 43 h 43"/>
                </a:gdLst>
                <a:ahLst/>
                <a:cxnLst>
                  <a:cxn ang="T10">
                    <a:pos x="T0" y="T1"/>
                  </a:cxn>
                  <a:cxn ang="T11">
                    <a:pos x="T2" y="T3"/>
                  </a:cxn>
                  <a:cxn ang="T12">
                    <a:pos x="T4" y="T5"/>
                  </a:cxn>
                  <a:cxn ang="T13">
                    <a:pos x="T6" y="T7"/>
                  </a:cxn>
                  <a:cxn ang="T14">
                    <a:pos x="T8" y="T9"/>
                  </a:cxn>
                </a:cxnLst>
                <a:rect l="T15" t="T16" r="T17" b="T18"/>
                <a:pathLst>
                  <a:path w="31" h="43">
                    <a:moveTo>
                      <a:pt x="0" y="33"/>
                    </a:moveTo>
                    <a:lnTo>
                      <a:pt x="0" y="0"/>
                    </a:lnTo>
                    <a:lnTo>
                      <a:pt x="30" y="10"/>
                    </a:lnTo>
                    <a:lnTo>
                      <a:pt x="30" y="42"/>
                    </a:lnTo>
                    <a:lnTo>
                      <a:pt x="0" y="33"/>
                    </a:lnTo>
                  </a:path>
                </a:pathLst>
              </a:custGeom>
              <a:solidFill>
                <a:srgbClr val="99CCFF"/>
              </a:solidFill>
              <a:ln w="9525" cap="rnd">
                <a:noFill/>
                <a:round/>
                <a:headEnd/>
                <a:tailEnd/>
              </a:ln>
            </p:spPr>
            <p:txBody>
              <a:bodyPr/>
              <a:lstStyle/>
              <a:p>
                <a:endParaRPr lang="en-US"/>
              </a:p>
            </p:txBody>
          </p:sp>
          <p:sp>
            <p:nvSpPr>
              <p:cNvPr id="30825" name="Freeform 113"/>
              <p:cNvSpPr>
                <a:spLocks/>
              </p:cNvSpPr>
              <p:nvPr/>
            </p:nvSpPr>
            <p:spPr bwMode="auto">
              <a:xfrm>
                <a:off x="708" y="2386"/>
                <a:ext cx="27" cy="40"/>
              </a:xfrm>
              <a:custGeom>
                <a:avLst/>
                <a:gdLst>
                  <a:gd name="T0" fmla="*/ 0 w 27"/>
                  <a:gd name="T1" fmla="*/ 31 h 40"/>
                  <a:gd name="T2" fmla="*/ 0 w 27"/>
                  <a:gd name="T3" fmla="*/ 0 h 40"/>
                  <a:gd name="T4" fmla="*/ 26 w 27"/>
                  <a:gd name="T5" fmla="*/ 9 h 40"/>
                  <a:gd name="T6" fmla="*/ 26 w 27"/>
                  <a:gd name="T7" fmla="*/ 39 h 40"/>
                  <a:gd name="T8" fmla="*/ 0 w 27"/>
                  <a:gd name="T9" fmla="*/ 31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0" y="31"/>
                    </a:moveTo>
                    <a:lnTo>
                      <a:pt x="0" y="0"/>
                    </a:lnTo>
                    <a:lnTo>
                      <a:pt x="26" y="9"/>
                    </a:lnTo>
                    <a:lnTo>
                      <a:pt x="26" y="39"/>
                    </a:lnTo>
                    <a:lnTo>
                      <a:pt x="0" y="31"/>
                    </a:lnTo>
                  </a:path>
                </a:pathLst>
              </a:custGeom>
              <a:solidFill>
                <a:srgbClr val="99CCFF"/>
              </a:solidFill>
              <a:ln w="9525" cap="rnd">
                <a:noFill/>
                <a:round/>
                <a:headEnd/>
                <a:tailEnd/>
              </a:ln>
            </p:spPr>
            <p:txBody>
              <a:bodyPr/>
              <a:lstStyle/>
              <a:p>
                <a:endParaRPr lang="en-US"/>
              </a:p>
            </p:txBody>
          </p:sp>
          <p:sp>
            <p:nvSpPr>
              <p:cNvPr id="30826" name="Freeform 114"/>
              <p:cNvSpPr>
                <a:spLocks/>
              </p:cNvSpPr>
              <p:nvPr/>
            </p:nvSpPr>
            <p:spPr bwMode="auto">
              <a:xfrm>
                <a:off x="673" y="2376"/>
                <a:ext cx="27" cy="39"/>
              </a:xfrm>
              <a:custGeom>
                <a:avLst/>
                <a:gdLst>
                  <a:gd name="T0" fmla="*/ 0 w 27"/>
                  <a:gd name="T1" fmla="*/ 30 h 39"/>
                  <a:gd name="T2" fmla="*/ 0 w 27"/>
                  <a:gd name="T3" fmla="*/ 0 h 39"/>
                  <a:gd name="T4" fmla="*/ 26 w 27"/>
                  <a:gd name="T5" fmla="*/ 9 h 39"/>
                  <a:gd name="T6" fmla="*/ 26 w 27"/>
                  <a:gd name="T7" fmla="*/ 38 h 39"/>
                  <a:gd name="T8" fmla="*/ 0 w 27"/>
                  <a:gd name="T9" fmla="*/ 30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30"/>
                    </a:moveTo>
                    <a:lnTo>
                      <a:pt x="0" y="0"/>
                    </a:lnTo>
                    <a:lnTo>
                      <a:pt x="26" y="9"/>
                    </a:lnTo>
                    <a:lnTo>
                      <a:pt x="26" y="38"/>
                    </a:lnTo>
                    <a:lnTo>
                      <a:pt x="0" y="30"/>
                    </a:lnTo>
                  </a:path>
                </a:pathLst>
              </a:custGeom>
              <a:solidFill>
                <a:srgbClr val="99CCFF"/>
              </a:solidFill>
              <a:ln w="9525" cap="rnd">
                <a:noFill/>
                <a:round/>
                <a:headEnd/>
                <a:tailEnd/>
              </a:ln>
            </p:spPr>
            <p:txBody>
              <a:bodyPr/>
              <a:lstStyle/>
              <a:p>
                <a:endParaRPr lang="en-US"/>
              </a:p>
            </p:txBody>
          </p:sp>
          <p:sp>
            <p:nvSpPr>
              <p:cNvPr id="30827" name="Freeform 115"/>
              <p:cNvSpPr>
                <a:spLocks/>
              </p:cNvSpPr>
              <p:nvPr/>
            </p:nvSpPr>
            <p:spPr bwMode="auto">
              <a:xfrm>
                <a:off x="632" y="2362"/>
                <a:ext cx="31" cy="40"/>
              </a:xfrm>
              <a:custGeom>
                <a:avLst/>
                <a:gdLst>
                  <a:gd name="T0" fmla="*/ 0 w 31"/>
                  <a:gd name="T1" fmla="*/ 31 h 40"/>
                  <a:gd name="T2" fmla="*/ 0 w 31"/>
                  <a:gd name="T3" fmla="*/ 0 h 40"/>
                  <a:gd name="T4" fmla="*/ 30 w 31"/>
                  <a:gd name="T5" fmla="*/ 9 h 40"/>
                  <a:gd name="T6" fmla="*/ 30 w 31"/>
                  <a:gd name="T7" fmla="*/ 39 h 40"/>
                  <a:gd name="T8" fmla="*/ 0 w 31"/>
                  <a:gd name="T9" fmla="*/ 31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0" y="31"/>
                    </a:moveTo>
                    <a:lnTo>
                      <a:pt x="0" y="0"/>
                    </a:lnTo>
                    <a:lnTo>
                      <a:pt x="30" y="9"/>
                    </a:lnTo>
                    <a:lnTo>
                      <a:pt x="30" y="39"/>
                    </a:lnTo>
                    <a:lnTo>
                      <a:pt x="0" y="31"/>
                    </a:lnTo>
                  </a:path>
                </a:pathLst>
              </a:custGeom>
              <a:solidFill>
                <a:srgbClr val="99CCFF"/>
              </a:solidFill>
              <a:ln w="9525" cap="rnd">
                <a:noFill/>
                <a:round/>
                <a:headEnd/>
                <a:tailEnd/>
              </a:ln>
            </p:spPr>
            <p:txBody>
              <a:bodyPr/>
              <a:lstStyle/>
              <a:p>
                <a:endParaRPr lang="en-US"/>
              </a:p>
            </p:txBody>
          </p:sp>
          <p:sp>
            <p:nvSpPr>
              <p:cNvPr id="30828" name="Freeform 116"/>
              <p:cNvSpPr>
                <a:spLocks/>
              </p:cNvSpPr>
              <p:nvPr/>
            </p:nvSpPr>
            <p:spPr bwMode="auto">
              <a:xfrm>
                <a:off x="784" y="2457"/>
                <a:ext cx="28" cy="39"/>
              </a:xfrm>
              <a:custGeom>
                <a:avLst/>
                <a:gdLst>
                  <a:gd name="T0" fmla="*/ 0 w 28"/>
                  <a:gd name="T1" fmla="*/ 30 h 39"/>
                  <a:gd name="T2" fmla="*/ 0 w 28"/>
                  <a:gd name="T3" fmla="*/ 0 h 39"/>
                  <a:gd name="T4" fmla="*/ 27 w 28"/>
                  <a:gd name="T5" fmla="*/ 9 h 39"/>
                  <a:gd name="T6" fmla="*/ 27 w 28"/>
                  <a:gd name="T7" fmla="*/ 38 h 39"/>
                  <a:gd name="T8" fmla="*/ 0 w 28"/>
                  <a:gd name="T9" fmla="*/ 30 h 39"/>
                  <a:gd name="T10" fmla="*/ 0 60000 65536"/>
                  <a:gd name="T11" fmla="*/ 0 60000 65536"/>
                  <a:gd name="T12" fmla="*/ 0 60000 65536"/>
                  <a:gd name="T13" fmla="*/ 0 60000 65536"/>
                  <a:gd name="T14" fmla="*/ 0 60000 65536"/>
                  <a:gd name="T15" fmla="*/ 0 w 28"/>
                  <a:gd name="T16" fmla="*/ 0 h 39"/>
                  <a:gd name="T17" fmla="*/ 28 w 28"/>
                  <a:gd name="T18" fmla="*/ 39 h 39"/>
                </a:gdLst>
                <a:ahLst/>
                <a:cxnLst>
                  <a:cxn ang="T10">
                    <a:pos x="T0" y="T1"/>
                  </a:cxn>
                  <a:cxn ang="T11">
                    <a:pos x="T2" y="T3"/>
                  </a:cxn>
                  <a:cxn ang="T12">
                    <a:pos x="T4" y="T5"/>
                  </a:cxn>
                  <a:cxn ang="T13">
                    <a:pos x="T6" y="T7"/>
                  </a:cxn>
                  <a:cxn ang="T14">
                    <a:pos x="T8" y="T9"/>
                  </a:cxn>
                </a:cxnLst>
                <a:rect l="T15" t="T16" r="T17" b="T18"/>
                <a:pathLst>
                  <a:path w="28" h="39">
                    <a:moveTo>
                      <a:pt x="0" y="30"/>
                    </a:moveTo>
                    <a:lnTo>
                      <a:pt x="0" y="0"/>
                    </a:lnTo>
                    <a:lnTo>
                      <a:pt x="27" y="9"/>
                    </a:lnTo>
                    <a:lnTo>
                      <a:pt x="27" y="38"/>
                    </a:lnTo>
                    <a:lnTo>
                      <a:pt x="0" y="30"/>
                    </a:lnTo>
                  </a:path>
                </a:pathLst>
              </a:custGeom>
              <a:solidFill>
                <a:srgbClr val="99CCFF"/>
              </a:solidFill>
              <a:ln w="9525" cap="rnd">
                <a:noFill/>
                <a:round/>
                <a:headEnd/>
                <a:tailEnd/>
              </a:ln>
            </p:spPr>
            <p:txBody>
              <a:bodyPr/>
              <a:lstStyle/>
              <a:p>
                <a:endParaRPr lang="en-US"/>
              </a:p>
            </p:txBody>
          </p:sp>
          <p:sp>
            <p:nvSpPr>
              <p:cNvPr id="30829" name="Freeform 117"/>
              <p:cNvSpPr>
                <a:spLocks/>
              </p:cNvSpPr>
              <p:nvPr/>
            </p:nvSpPr>
            <p:spPr bwMode="auto">
              <a:xfrm>
                <a:off x="744" y="2442"/>
                <a:ext cx="31" cy="41"/>
              </a:xfrm>
              <a:custGeom>
                <a:avLst/>
                <a:gdLst>
                  <a:gd name="T0" fmla="*/ 0 w 31"/>
                  <a:gd name="T1" fmla="*/ 31 h 41"/>
                  <a:gd name="T2" fmla="*/ 0 w 31"/>
                  <a:gd name="T3" fmla="*/ 0 h 41"/>
                  <a:gd name="T4" fmla="*/ 30 w 31"/>
                  <a:gd name="T5" fmla="*/ 9 h 41"/>
                  <a:gd name="T6" fmla="*/ 30 w 31"/>
                  <a:gd name="T7" fmla="*/ 40 h 41"/>
                  <a:gd name="T8" fmla="*/ 0 w 31"/>
                  <a:gd name="T9" fmla="*/ 31 h 41"/>
                  <a:gd name="T10" fmla="*/ 0 60000 65536"/>
                  <a:gd name="T11" fmla="*/ 0 60000 65536"/>
                  <a:gd name="T12" fmla="*/ 0 60000 65536"/>
                  <a:gd name="T13" fmla="*/ 0 60000 65536"/>
                  <a:gd name="T14" fmla="*/ 0 60000 65536"/>
                  <a:gd name="T15" fmla="*/ 0 w 31"/>
                  <a:gd name="T16" fmla="*/ 0 h 41"/>
                  <a:gd name="T17" fmla="*/ 31 w 31"/>
                  <a:gd name="T18" fmla="*/ 41 h 41"/>
                </a:gdLst>
                <a:ahLst/>
                <a:cxnLst>
                  <a:cxn ang="T10">
                    <a:pos x="T0" y="T1"/>
                  </a:cxn>
                  <a:cxn ang="T11">
                    <a:pos x="T2" y="T3"/>
                  </a:cxn>
                  <a:cxn ang="T12">
                    <a:pos x="T4" y="T5"/>
                  </a:cxn>
                  <a:cxn ang="T13">
                    <a:pos x="T6" y="T7"/>
                  </a:cxn>
                  <a:cxn ang="T14">
                    <a:pos x="T8" y="T9"/>
                  </a:cxn>
                </a:cxnLst>
                <a:rect l="T15" t="T16" r="T17" b="T18"/>
                <a:pathLst>
                  <a:path w="31" h="41">
                    <a:moveTo>
                      <a:pt x="0" y="31"/>
                    </a:moveTo>
                    <a:lnTo>
                      <a:pt x="0" y="0"/>
                    </a:lnTo>
                    <a:lnTo>
                      <a:pt x="30" y="9"/>
                    </a:lnTo>
                    <a:lnTo>
                      <a:pt x="30" y="40"/>
                    </a:lnTo>
                    <a:lnTo>
                      <a:pt x="0" y="31"/>
                    </a:lnTo>
                  </a:path>
                </a:pathLst>
              </a:custGeom>
              <a:solidFill>
                <a:srgbClr val="99CCFF"/>
              </a:solidFill>
              <a:ln w="9525" cap="rnd">
                <a:noFill/>
                <a:round/>
                <a:headEnd/>
                <a:tailEnd/>
              </a:ln>
            </p:spPr>
            <p:txBody>
              <a:bodyPr/>
              <a:lstStyle/>
              <a:p>
                <a:endParaRPr lang="en-US"/>
              </a:p>
            </p:txBody>
          </p:sp>
          <p:sp>
            <p:nvSpPr>
              <p:cNvPr id="30830" name="Freeform 118"/>
              <p:cNvSpPr>
                <a:spLocks/>
              </p:cNvSpPr>
              <p:nvPr/>
            </p:nvSpPr>
            <p:spPr bwMode="auto">
              <a:xfrm>
                <a:off x="708" y="2430"/>
                <a:ext cx="27" cy="40"/>
              </a:xfrm>
              <a:custGeom>
                <a:avLst/>
                <a:gdLst>
                  <a:gd name="T0" fmla="*/ 0 w 27"/>
                  <a:gd name="T1" fmla="*/ 30 h 40"/>
                  <a:gd name="T2" fmla="*/ 0 w 27"/>
                  <a:gd name="T3" fmla="*/ 0 h 40"/>
                  <a:gd name="T4" fmla="*/ 26 w 27"/>
                  <a:gd name="T5" fmla="*/ 9 h 40"/>
                  <a:gd name="T6" fmla="*/ 26 w 27"/>
                  <a:gd name="T7" fmla="*/ 39 h 40"/>
                  <a:gd name="T8" fmla="*/ 0 w 27"/>
                  <a:gd name="T9" fmla="*/ 3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0" y="30"/>
                    </a:moveTo>
                    <a:lnTo>
                      <a:pt x="0" y="0"/>
                    </a:lnTo>
                    <a:lnTo>
                      <a:pt x="26" y="9"/>
                    </a:lnTo>
                    <a:lnTo>
                      <a:pt x="26" y="39"/>
                    </a:lnTo>
                    <a:lnTo>
                      <a:pt x="0" y="30"/>
                    </a:lnTo>
                  </a:path>
                </a:pathLst>
              </a:custGeom>
              <a:solidFill>
                <a:srgbClr val="99CCFF"/>
              </a:solidFill>
              <a:ln w="9525" cap="rnd">
                <a:noFill/>
                <a:round/>
                <a:headEnd/>
                <a:tailEnd/>
              </a:ln>
            </p:spPr>
            <p:txBody>
              <a:bodyPr/>
              <a:lstStyle/>
              <a:p>
                <a:endParaRPr lang="en-US"/>
              </a:p>
            </p:txBody>
          </p:sp>
          <p:sp>
            <p:nvSpPr>
              <p:cNvPr id="30831" name="Freeform 119"/>
              <p:cNvSpPr>
                <a:spLocks/>
              </p:cNvSpPr>
              <p:nvPr/>
            </p:nvSpPr>
            <p:spPr bwMode="auto">
              <a:xfrm>
                <a:off x="673" y="2416"/>
                <a:ext cx="27" cy="42"/>
              </a:xfrm>
              <a:custGeom>
                <a:avLst/>
                <a:gdLst>
                  <a:gd name="T0" fmla="*/ 0 w 27"/>
                  <a:gd name="T1" fmla="*/ 31 h 42"/>
                  <a:gd name="T2" fmla="*/ 0 w 27"/>
                  <a:gd name="T3" fmla="*/ 0 h 42"/>
                  <a:gd name="T4" fmla="*/ 26 w 27"/>
                  <a:gd name="T5" fmla="*/ 9 h 42"/>
                  <a:gd name="T6" fmla="*/ 26 w 27"/>
                  <a:gd name="T7" fmla="*/ 41 h 42"/>
                  <a:gd name="T8" fmla="*/ 0 w 27"/>
                  <a:gd name="T9" fmla="*/ 31 h 42"/>
                  <a:gd name="T10" fmla="*/ 0 60000 65536"/>
                  <a:gd name="T11" fmla="*/ 0 60000 65536"/>
                  <a:gd name="T12" fmla="*/ 0 60000 65536"/>
                  <a:gd name="T13" fmla="*/ 0 60000 65536"/>
                  <a:gd name="T14" fmla="*/ 0 60000 65536"/>
                  <a:gd name="T15" fmla="*/ 0 w 27"/>
                  <a:gd name="T16" fmla="*/ 0 h 42"/>
                  <a:gd name="T17" fmla="*/ 27 w 27"/>
                  <a:gd name="T18" fmla="*/ 42 h 42"/>
                </a:gdLst>
                <a:ahLst/>
                <a:cxnLst>
                  <a:cxn ang="T10">
                    <a:pos x="T0" y="T1"/>
                  </a:cxn>
                  <a:cxn ang="T11">
                    <a:pos x="T2" y="T3"/>
                  </a:cxn>
                  <a:cxn ang="T12">
                    <a:pos x="T4" y="T5"/>
                  </a:cxn>
                  <a:cxn ang="T13">
                    <a:pos x="T6" y="T7"/>
                  </a:cxn>
                  <a:cxn ang="T14">
                    <a:pos x="T8" y="T9"/>
                  </a:cxn>
                </a:cxnLst>
                <a:rect l="T15" t="T16" r="T17" b="T18"/>
                <a:pathLst>
                  <a:path w="27" h="42">
                    <a:moveTo>
                      <a:pt x="0" y="31"/>
                    </a:moveTo>
                    <a:lnTo>
                      <a:pt x="0" y="0"/>
                    </a:lnTo>
                    <a:lnTo>
                      <a:pt x="26" y="9"/>
                    </a:lnTo>
                    <a:lnTo>
                      <a:pt x="26" y="41"/>
                    </a:lnTo>
                    <a:lnTo>
                      <a:pt x="0" y="31"/>
                    </a:lnTo>
                  </a:path>
                </a:pathLst>
              </a:custGeom>
              <a:solidFill>
                <a:srgbClr val="99CCFF"/>
              </a:solidFill>
              <a:ln w="9525" cap="rnd">
                <a:noFill/>
                <a:round/>
                <a:headEnd/>
                <a:tailEnd/>
              </a:ln>
            </p:spPr>
            <p:txBody>
              <a:bodyPr/>
              <a:lstStyle/>
              <a:p>
                <a:endParaRPr lang="en-US"/>
              </a:p>
            </p:txBody>
          </p:sp>
          <p:sp>
            <p:nvSpPr>
              <p:cNvPr id="30832" name="Freeform 120"/>
              <p:cNvSpPr>
                <a:spLocks/>
              </p:cNvSpPr>
              <p:nvPr/>
            </p:nvSpPr>
            <p:spPr bwMode="auto">
              <a:xfrm>
                <a:off x="632" y="2402"/>
                <a:ext cx="31" cy="40"/>
              </a:xfrm>
              <a:custGeom>
                <a:avLst/>
                <a:gdLst>
                  <a:gd name="T0" fmla="*/ 0 w 31"/>
                  <a:gd name="T1" fmla="*/ 31 h 40"/>
                  <a:gd name="T2" fmla="*/ 0 w 31"/>
                  <a:gd name="T3" fmla="*/ 0 h 40"/>
                  <a:gd name="T4" fmla="*/ 30 w 31"/>
                  <a:gd name="T5" fmla="*/ 10 h 40"/>
                  <a:gd name="T6" fmla="*/ 30 w 31"/>
                  <a:gd name="T7" fmla="*/ 39 h 40"/>
                  <a:gd name="T8" fmla="*/ 0 w 31"/>
                  <a:gd name="T9" fmla="*/ 31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0" y="31"/>
                    </a:moveTo>
                    <a:lnTo>
                      <a:pt x="0" y="0"/>
                    </a:lnTo>
                    <a:lnTo>
                      <a:pt x="30" y="10"/>
                    </a:lnTo>
                    <a:lnTo>
                      <a:pt x="30" y="39"/>
                    </a:lnTo>
                    <a:lnTo>
                      <a:pt x="0" y="31"/>
                    </a:lnTo>
                  </a:path>
                </a:pathLst>
              </a:custGeom>
              <a:solidFill>
                <a:srgbClr val="99CCFF"/>
              </a:solidFill>
              <a:ln w="9525" cap="rnd">
                <a:noFill/>
                <a:round/>
                <a:headEnd/>
                <a:tailEnd/>
              </a:ln>
            </p:spPr>
            <p:txBody>
              <a:bodyPr/>
              <a:lstStyle/>
              <a:p>
                <a:endParaRPr lang="en-US"/>
              </a:p>
            </p:txBody>
          </p:sp>
          <p:sp>
            <p:nvSpPr>
              <p:cNvPr id="30833" name="Freeform 121"/>
              <p:cNvSpPr>
                <a:spLocks/>
              </p:cNvSpPr>
              <p:nvPr/>
            </p:nvSpPr>
            <p:spPr bwMode="auto">
              <a:xfrm>
                <a:off x="784" y="2496"/>
                <a:ext cx="28" cy="40"/>
              </a:xfrm>
              <a:custGeom>
                <a:avLst/>
                <a:gdLst>
                  <a:gd name="T0" fmla="*/ 0 w 28"/>
                  <a:gd name="T1" fmla="*/ 31 h 40"/>
                  <a:gd name="T2" fmla="*/ 0 w 28"/>
                  <a:gd name="T3" fmla="*/ 0 h 40"/>
                  <a:gd name="T4" fmla="*/ 27 w 28"/>
                  <a:gd name="T5" fmla="*/ 9 h 40"/>
                  <a:gd name="T6" fmla="*/ 27 w 28"/>
                  <a:gd name="T7" fmla="*/ 39 h 40"/>
                  <a:gd name="T8" fmla="*/ 0 w 28"/>
                  <a:gd name="T9" fmla="*/ 31 h 40"/>
                  <a:gd name="T10" fmla="*/ 0 60000 65536"/>
                  <a:gd name="T11" fmla="*/ 0 60000 65536"/>
                  <a:gd name="T12" fmla="*/ 0 60000 65536"/>
                  <a:gd name="T13" fmla="*/ 0 60000 65536"/>
                  <a:gd name="T14" fmla="*/ 0 60000 65536"/>
                  <a:gd name="T15" fmla="*/ 0 w 28"/>
                  <a:gd name="T16" fmla="*/ 0 h 40"/>
                  <a:gd name="T17" fmla="*/ 28 w 28"/>
                  <a:gd name="T18" fmla="*/ 40 h 40"/>
                </a:gdLst>
                <a:ahLst/>
                <a:cxnLst>
                  <a:cxn ang="T10">
                    <a:pos x="T0" y="T1"/>
                  </a:cxn>
                  <a:cxn ang="T11">
                    <a:pos x="T2" y="T3"/>
                  </a:cxn>
                  <a:cxn ang="T12">
                    <a:pos x="T4" y="T5"/>
                  </a:cxn>
                  <a:cxn ang="T13">
                    <a:pos x="T6" y="T7"/>
                  </a:cxn>
                  <a:cxn ang="T14">
                    <a:pos x="T8" y="T9"/>
                  </a:cxn>
                </a:cxnLst>
                <a:rect l="T15" t="T16" r="T17" b="T18"/>
                <a:pathLst>
                  <a:path w="28" h="40">
                    <a:moveTo>
                      <a:pt x="0" y="31"/>
                    </a:moveTo>
                    <a:lnTo>
                      <a:pt x="0" y="0"/>
                    </a:lnTo>
                    <a:lnTo>
                      <a:pt x="27" y="9"/>
                    </a:lnTo>
                    <a:lnTo>
                      <a:pt x="27" y="39"/>
                    </a:lnTo>
                    <a:lnTo>
                      <a:pt x="0" y="31"/>
                    </a:lnTo>
                  </a:path>
                </a:pathLst>
              </a:custGeom>
              <a:solidFill>
                <a:srgbClr val="99CCFF"/>
              </a:solidFill>
              <a:ln w="9525" cap="rnd">
                <a:noFill/>
                <a:round/>
                <a:headEnd/>
                <a:tailEnd/>
              </a:ln>
            </p:spPr>
            <p:txBody>
              <a:bodyPr/>
              <a:lstStyle/>
              <a:p>
                <a:endParaRPr lang="en-US"/>
              </a:p>
            </p:txBody>
          </p:sp>
          <p:sp>
            <p:nvSpPr>
              <p:cNvPr id="30834" name="Freeform 122"/>
              <p:cNvSpPr>
                <a:spLocks/>
              </p:cNvSpPr>
              <p:nvPr/>
            </p:nvSpPr>
            <p:spPr bwMode="auto">
              <a:xfrm>
                <a:off x="744" y="2486"/>
                <a:ext cx="31" cy="39"/>
              </a:xfrm>
              <a:custGeom>
                <a:avLst/>
                <a:gdLst>
                  <a:gd name="T0" fmla="*/ 0 w 31"/>
                  <a:gd name="T1" fmla="*/ 30 h 39"/>
                  <a:gd name="T2" fmla="*/ 0 w 31"/>
                  <a:gd name="T3" fmla="*/ 0 h 39"/>
                  <a:gd name="T4" fmla="*/ 30 w 31"/>
                  <a:gd name="T5" fmla="*/ 9 h 39"/>
                  <a:gd name="T6" fmla="*/ 30 w 31"/>
                  <a:gd name="T7" fmla="*/ 38 h 39"/>
                  <a:gd name="T8" fmla="*/ 0 w 31"/>
                  <a:gd name="T9" fmla="*/ 30 h 39"/>
                  <a:gd name="T10" fmla="*/ 0 60000 65536"/>
                  <a:gd name="T11" fmla="*/ 0 60000 65536"/>
                  <a:gd name="T12" fmla="*/ 0 60000 65536"/>
                  <a:gd name="T13" fmla="*/ 0 60000 65536"/>
                  <a:gd name="T14" fmla="*/ 0 60000 65536"/>
                  <a:gd name="T15" fmla="*/ 0 w 31"/>
                  <a:gd name="T16" fmla="*/ 0 h 39"/>
                  <a:gd name="T17" fmla="*/ 31 w 31"/>
                  <a:gd name="T18" fmla="*/ 39 h 39"/>
                </a:gdLst>
                <a:ahLst/>
                <a:cxnLst>
                  <a:cxn ang="T10">
                    <a:pos x="T0" y="T1"/>
                  </a:cxn>
                  <a:cxn ang="T11">
                    <a:pos x="T2" y="T3"/>
                  </a:cxn>
                  <a:cxn ang="T12">
                    <a:pos x="T4" y="T5"/>
                  </a:cxn>
                  <a:cxn ang="T13">
                    <a:pos x="T6" y="T7"/>
                  </a:cxn>
                  <a:cxn ang="T14">
                    <a:pos x="T8" y="T9"/>
                  </a:cxn>
                </a:cxnLst>
                <a:rect l="T15" t="T16" r="T17" b="T18"/>
                <a:pathLst>
                  <a:path w="31" h="39">
                    <a:moveTo>
                      <a:pt x="0" y="30"/>
                    </a:moveTo>
                    <a:lnTo>
                      <a:pt x="0" y="0"/>
                    </a:lnTo>
                    <a:lnTo>
                      <a:pt x="30" y="9"/>
                    </a:lnTo>
                    <a:lnTo>
                      <a:pt x="30" y="38"/>
                    </a:lnTo>
                    <a:lnTo>
                      <a:pt x="0" y="30"/>
                    </a:lnTo>
                  </a:path>
                </a:pathLst>
              </a:custGeom>
              <a:solidFill>
                <a:srgbClr val="99CCFF"/>
              </a:solidFill>
              <a:ln w="9525" cap="rnd">
                <a:noFill/>
                <a:round/>
                <a:headEnd/>
                <a:tailEnd/>
              </a:ln>
            </p:spPr>
            <p:txBody>
              <a:bodyPr/>
              <a:lstStyle/>
              <a:p>
                <a:endParaRPr lang="en-US"/>
              </a:p>
            </p:txBody>
          </p:sp>
          <p:sp>
            <p:nvSpPr>
              <p:cNvPr id="30835" name="Freeform 123"/>
              <p:cNvSpPr>
                <a:spLocks/>
              </p:cNvSpPr>
              <p:nvPr/>
            </p:nvSpPr>
            <p:spPr bwMode="auto">
              <a:xfrm>
                <a:off x="708" y="2472"/>
                <a:ext cx="27" cy="39"/>
              </a:xfrm>
              <a:custGeom>
                <a:avLst/>
                <a:gdLst>
                  <a:gd name="T0" fmla="*/ 0 w 27"/>
                  <a:gd name="T1" fmla="*/ 29 h 39"/>
                  <a:gd name="T2" fmla="*/ 0 w 27"/>
                  <a:gd name="T3" fmla="*/ 0 h 39"/>
                  <a:gd name="T4" fmla="*/ 26 w 27"/>
                  <a:gd name="T5" fmla="*/ 8 h 39"/>
                  <a:gd name="T6" fmla="*/ 26 w 27"/>
                  <a:gd name="T7" fmla="*/ 38 h 39"/>
                  <a:gd name="T8" fmla="*/ 0 w 27"/>
                  <a:gd name="T9" fmla="*/ 29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29"/>
                    </a:moveTo>
                    <a:lnTo>
                      <a:pt x="0" y="0"/>
                    </a:lnTo>
                    <a:lnTo>
                      <a:pt x="26" y="8"/>
                    </a:lnTo>
                    <a:lnTo>
                      <a:pt x="26" y="38"/>
                    </a:lnTo>
                    <a:lnTo>
                      <a:pt x="0" y="29"/>
                    </a:lnTo>
                  </a:path>
                </a:pathLst>
              </a:custGeom>
              <a:solidFill>
                <a:srgbClr val="99CCFF"/>
              </a:solidFill>
              <a:ln w="9525" cap="rnd">
                <a:noFill/>
                <a:round/>
                <a:headEnd/>
                <a:tailEnd/>
              </a:ln>
            </p:spPr>
            <p:txBody>
              <a:bodyPr/>
              <a:lstStyle/>
              <a:p>
                <a:endParaRPr lang="en-US"/>
              </a:p>
            </p:txBody>
          </p:sp>
          <p:sp>
            <p:nvSpPr>
              <p:cNvPr id="30836" name="Freeform 124"/>
              <p:cNvSpPr>
                <a:spLocks/>
              </p:cNvSpPr>
              <p:nvPr/>
            </p:nvSpPr>
            <p:spPr bwMode="auto">
              <a:xfrm>
                <a:off x="673" y="2460"/>
                <a:ext cx="27" cy="39"/>
              </a:xfrm>
              <a:custGeom>
                <a:avLst/>
                <a:gdLst>
                  <a:gd name="T0" fmla="*/ 0 w 27"/>
                  <a:gd name="T1" fmla="*/ 29 h 39"/>
                  <a:gd name="T2" fmla="*/ 0 w 27"/>
                  <a:gd name="T3" fmla="*/ 0 h 39"/>
                  <a:gd name="T4" fmla="*/ 26 w 27"/>
                  <a:gd name="T5" fmla="*/ 9 h 39"/>
                  <a:gd name="T6" fmla="*/ 26 w 27"/>
                  <a:gd name="T7" fmla="*/ 38 h 39"/>
                  <a:gd name="T8" fmla="*/ 0 w 27"/>
                  <a:gd name="T9" fmla="*/ 29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29"/>
                    </a:moveTo>
                    <a:lnTo>
                      <a:pt x="0" y="0"/>
                    </a:lnTo>
                    <a:lnTo>
                      <a:pt x="26" y="9"/>
                    </a:lnTo>
                    <a:lnTo>
                      <a:pt x="26" y="38"/>
                    </a:lnTo>
                    <a:lnTo>
                      <a:pt x="0" y="29"/>
                    </a:lnTo>
                  </a:path>
                </a:pathLst>
              </a:custGeom>
              <a:solidFill>
                <a:srgbClr val="99CCFF"/>
              </a:solidFill>
              <a:ln w="9525" cap="rnd">
                <a:noFill/>
                <a:round/>
                <a:headEnd/>
                <a:tailEnd/>
              </a:ln>
            </p:spPr>
            <p:txBody>
              <a:bodyPr/>
              <a:lstStyle/>
              <a:p>
                <a:endParaRPr lang="en-US"/>
              </a:p>
            </p:txBody>
          </p:sp>
          <p:sp>
            <p:nvSpPr>
              <p:cNvPr id="30837" name="Freeform 125"/>
              <p:cNvSpPr>
                <a:spLocks/>
              </p:cNvSpPr>
              <p:nvPr/>
            </p:nvSpPr>
            <p:spPr bwMode="auto">
              <a:xfrm>
                <a:off x="632" y="2446"/>
                <a:ext cx="31" cy="41"/>
              </a:xfrm>
              <a:custGeom>
                <a:avLst/>
                <a:gdLst>
                  <a:gd name="T0" fmla="*/ 0 w 31"/>
                  <a:gd name="T1" fmla="*/ 31 h 41"/>
                  <a:gd name="T2" fmla="*/ 0 w 31"/>
                  <a:gd name="T3" fmla="*/ 0 h 41"/>
                  <a:gd name="T4" fmla="*/ 30 w 31"/>
                  <a:gd name="T5" fmla="*/ 9 h 41"/>
                  <a:gd name="T6" fmla="*/ 30 w 31"/>
                  <a:gd name="T7" fmla="*/ 40 h 41"/>
                  <a:gd name="T8" fmla="*/ 0 w 31"/>
                  <a:gd name="T9" fmla="*/ 31 h 41"/>
                  <a:gd name="T10" fmla="*/ 0 60000 65536"/>
                  <a:gd name="T11" fmla="*/ 0 60000 65536"/>
                  <a:gd name="T12" fmla="*/ 0 60000 65536"/>
                  <a:gd name="T13" fmla="*/ 0 60000 65536"/>
                  <a:gd name="T14" fmla="*/ 0 60000 65536"/>
                  <a:gd name="T15" fmla="*/ 0 w 31"/>
                  <a:gd name="T16" fmla="*/ 0 h 41"/>
                  <a:gd name="T17" fmla="*/ 31 w 31"/>
                  <a:gd name="T18" fmla="*/ 41 h 41"/>
                </a:gdLst>
                <a:ahLst/>
                <a:cxnLst>
                  <a:cxn ang="T10">
                    <a:pos x="T0" y="T1"/>
                  </a:cxn>
                  <a:cxn ang="T11">
                    <a:pos x="T2" y="T3"/>
                  </a:cxn>
                  <a:cxn ang="T12">
                    <a:pos x="T4" y="T5"/>
                  </a:cxn>
                  <a:cxn ang="T13">
                    <a:pos x="T6" y="T7"/>
                  </a:cxn>
                  <a:cxn ang="T14">
                    <a:pos x="T8" y="T9"/>
                  </a:cxn>
                </a:cxnLst>
                <a:rect l="T15" t="T16" r="T17" b="T18"/>
                <a:pathLst>
                  <a:path w="31" h="41">
                    <a:moveTo>
                      <a:pt x="0" y="31"/>
                    </a:moveTo>
                    <a:lnTo>
                      <a:pt x="0" y="0"/>
                    </a:lnTo>
                    <a:lnTo>
                      <a:pt x="30" y="9"/>
                    </a:lnTo>
                    <a:lnTo>
                      <a:pt x="30" y="40"/>
                    </a:lnTo>
                    <a:lnTo>
                      <a:pt x="0" y="31"/>
                    </a:lnTo>
                  </a:path>
                </a:pathLst>
              </a:custGeom>
              <a:solidFill>
                <a:srgbClr val="99CCFF"/>
              </a:solidFill>
              <a:ln w="9525" cap="rnd">
                <a:noFill/>
                <a:round/>
                <a:headEnd/>
                <a:tailEnd/>
              </a:ln>
            </p:spPr>
            <p:txBody>
              <a:bodyPr/>
              <a:lstStyle/>
              <a:p>
                <a:endParaRPr lang="en-US"/>
              </a:p>
            </p:txBody>
          </p:sp>
          <p:sp>
            <p:nvSpPr>
              <p:cNvPr id="30838" name="Freeform 126"/>
              <p:cNvSpPr>
                <a:spLocks/>
              </p:cNvSpPr>
              <p:nvPr/>
            </p:nvSpPr>
            <p:spPr bwMode="auto">
              <a:xfrm>
                <a:off x="784" y="2539"/>
                <a:ext cx="28" cy="41"/>
              </a:xfrm>
              <a:custGeom>
                <a:avLst/>
                <a:gdLst>
                  <a:gd name="T0" fmla="*/ 0 w 28"/>
                  <a:gd name="T1" fmla="*/ 31 h 41"/>
                  <a:gd name="T2" fmla="*/ 0 w 28"/>
                  <a:gd name="T3" fmla="*/ 0 h 41"/>
                  <a:gd name="T4" fmla="*/ 27 w 28"/>
                  <a:gd name="T5" fmla="*/ 9 h 41"/>
                  <a:gd name="T6" fmla="*/ 27 w 28"/>
                  <a:gd name="T7" fmla="*/ 40 h 41"/>
                  <a:gd name="T8" fmla="*/ 0 w 28"/>
                  <a:gd name="T9" fmla="*/ 31 h 41"/>
                  <a:gd name="T10" fmla="*/ 0 60000 65536"/>
                  <a:gd name="T11" fmla="*/ 0 60000 65536"/>
                  <a:gd name="T12" fmla="*/ 0 60000 65536"/>
                  <a:gd name="T13" fmla="*/ 0 60000 65536"/>
                  <a:gd name="T14" fmla="*/ 0 60000 65536"/>
                  <a:gd name="T15" fmla="*/ 0 w 28"/>
                  <a:gd name="T16" fmla="*/ 0 h 41"/>
                  <a:gd name="T17" fmla="*/ 28 w 28"/>
                  <a:gd name="T18" fmla="*/ 41 h 41"/>
                </a:gdLst>
                <a:ahLst/>
                <a:cxnLst>
                  <a:cxn ang="T10">
                    <a:pos x="T0" y="T1"/>
                  </a:cxn>
                  <a:cxn ang="T11">
                    <a:pos x="T2" y="T3"/>
                  </a:cxn>
                  <a:cxn ang="T12">
                    <a:pos x="T4" y="T5"/>
                  </a:cxn>
                  <a:cxn ang="T13">
                    <a:pos x="T6" y="T7"/>
                  </a:cxn>
                  <a:cxn ang="T14">
                    <a:pos x="T8" y="T9"/>
                  </a:cxn>
                </a:cxnLst>
                <a:rect l="T15" t="T16" r="T17" b="T18"/>
                <a:pathLst>
                  <a:path w="28" h="41">
                    <a:moveTo>
                      <a:pt x="0" y="31"/>
                    </a:moveTo>
                    <a:lnTo>
                      <a:pt x="0" y="0"/>
                    </a:lnTo>
                    <a:lnTo>
                      <a:pt x="27" y="9"/>
                    </a:lnTo>
                    <a:lnTo>
                      <a:pt x="27" y="40"/>
                    </a:lnTo>
                    <a:lnTo>
                      <a:pt x="0" y="31"/>
                    </a:lnTo>
                  </a:path>
                </a:pathLst>
              </a:custGeom>
              <a:solidFill>
                <a:srgbClr val="99CCFF"/>
              </a:solidFill>
              <a:ln w="9525" cap="rnd">
                <a:noFill/>
                <a:round/>
                <a:headEnd/>
                <a:tailEnd/>
              </a:ln>
            </p:spPr>
            <p:txBody>
              <a:bodyPr/>
              <a:lstStyle/>
              <a:p>
                <a:endParaRPr lang="en-US"/>
              </a:p>
            </p:txBody>
          </p:sp>
          <p:sp>
            <p:nvSpPr>
              <p:cNvPr id="30839" name="Freeform 127"/>
              <p:cNvSpPr>
                <a:spLocks/>
              </p:cNvSpPr>
              <p:nvPr/>
            </p:nvSpPr>
            <p:spPr bwMode="auto">
              <a:xfrm>
                <a:off x="744" y="2526"/>
                <a:ext cx="31" cy="39"/>
              </a:xfrm>
              <a:custGeom>
                <a:avLst/>
                <a:gdLst>
                  <a:gd name="T0" fmla="*/ 0 w 31"/>
                  <a:gd name="T1" fmla="*/ 29 h 39"/>
                  <a:gd name="T2" fmla="*/ 0 w 31"/>
                  <a:gd name="T3" fmla="*/ 0 h 39"/>
                  <a:gd name="T4" fmla="*/ 30 w 31"/>
                  <a:gd name="T5" fmla="*/ 8 h 39"/>
                  <a:gd name="T6" fmla="*/ 30 w 31"/>
                  <a:gd name="T7" fmla="*/ 38 h 39"/>
                  <a:gd name="T8" fmla="*/ 0 w 31"/>
                  <a:gd name="T9" fmla="*/ 29 h 39"/>
                  <a:gd name="T10" fmla="*/ 0 60000 65536"/>
                  <a:gd name="T11" fmla="*/ 0 60000 65536"/>
                  <a:gd name="T12" fmla="*/ 0 60000 65536"/>
                  <a:gd name="T13" fmla="*/ 0 60000 65536"/>
                  <a:gd name="T14" fmla="*/ 0 60000 65536"/>
                  <a:gd name="T15" fmla="*/ 0 w 31"/>
                  <a:gd name="T16" fmla="*/ 0 h 39"/>
                  <a:gd name="T17" fmla="*/ 31 w 31"/>
                  <a:gd name="T18" fmla="*/ 39 h 39"/>
                </a:gdLst>
                <a:ahLst/>
                <a:cxnLst>
                  <a:cxn ang="T10">
                    <a:pos x="T0" y="T1"/>
                  </a:cxn>
                  <a:cxn ang="T11">
                    <a:pos x="T2" y="T3"/>
                  </a:cxn>
                  <a:cxn ang="T12">
                    <a:pos x="T4" y="T5"/>
                  </a:cxn>
                  <a:cxn ang="T13">
                    <a:pos x="T6" y="T7"/>
                  </a:cxn>
                  <a:cxn ang="T14">
                    <a:pos x="T8" y="T9"/>
                  </a:cxn>
                </a:cxnLst>
                <a:rect l="T15" t="T16" r="T17" b="T18"/>
                <a:pathLst>
                  <a:path w="31" h="39">
                    <a:moveTo>
                      <a:pt x="0" y="29"/>
                    </a:moveTo>
                    <a:lnTo>
                      <a:pt x="0" y="0"/>
                    </a:lnTo>
                    <a:lnTo>
                      <a:pt x="30" y="8"/>
                    </a:lnTo>
                    <a:lnTo>
                      <a:pt x="30" y="38"/>
                    </a:lnTo>
                    <a:lnTo>
                      <a:pt x="0" y="29"/>
                    </a:lnTo>
                  </a:path>
                </a:pathLst>
              </a:custGeom>
              <a:solidFill>
                <a:srgbClr val="99CCFF"/>
              </a:solidFill>
              <a:ln w="9525" cap="rnd">
                <a:noFill/>
                <a:round/>
                <a:headEnd/>
                <a:tailEnd/>
              </a:ln>
            </p:spPr>
            <p:txBody>
              <a:bodyPr/>
              <a:lstStyle/>
              <a:p>
                <a:endParaRPr lang="en-US"/>
              </a:p>
            </p:txBody>
          </p:sp>
          <p:sp>
            <p:nvSpPr>
              <p:cNvPr id="30840" name="Freeform 128"/>
              <p:cNvSpPr>
                <a:spLocks/>
              </p:cNvSpPr>
              <p:nvPr/>
            </p:nvSpPr>
            <p:spPr bwMode="auto">
              <a:xfrm>
                <a:off x="708" y="2514"/>
                <a:ext cx="27" cy="43"/>
              </a:xfrm>
              <a:custGeom>
                <a:avLst/>
                <a:gdLst>
                  <a:gd name="T0" fmla="*/ 0 w 27"/>
                  <a:gd name="T1" fmla="*/ 33 h 43"/>
                  <a:gd name="T2" fmla="*/ 0 w 27"/>
                  <a:gd name="T3" fmla="*/ 0 h 43"/>
                  <a:gd name="T4" fmla="*/ 26 w 27"/>
                  <a:gd name="T5" fmla="*/ 10 h 43"/>
                  <a:gd name="T6" fmla="*/ 26 w 27"/>
                  <a:gd name="T7" fmla="*/ 42 h 43"/>
                  <a:gd name="T8" fmla="*/ 0 w 27"/>
                  <a:gd name="T9" fmla="*/ 33 h 43"/>
                  <a:gd name="T10" fmla="*/ 0 60000 65536"/>
                  <a:gd name="T11" fmla="*/ 0 60000 65536"/>
                  <a:gd name="T12" fmla="*/ 0 60000 65536"/>
                  <a:gd name="T13" fmla="*/ 0 60000 65536"/>
                  <a:gd name="T14" fmla="*/ 0 60000 65536"/>
                  <a:gd name="T15" fmla="*/ 0 w 27"/>
                  <a:gd name="T16" fmla="*/ 0 h 43"/>
                  <a:gd name="T17" fmla="*/ 27 w 27"/>
                  <a:gd name="T18" fmla="*/ 43 h 43"/>
                </a:gdLst>
                <a:ahLst/>
                <a:cxnLst>
                  <a:cxn ang="T10">
                    <a:pos x="T0" y="T1"/>
                  </a:cxn>
                  <a:cxn ang="T11">
                    <a:pos x="T2" y="T3"/>
                  </a:cxn>
                  <a:cxn ang="T12">
                    <a:pos x="T4" y="T5"/>
                  </a:cxn>
                  <a:cxn ang="T13">
                    <a:pos x="T6" y="T7"/>
                  </a:cxn>
                  <a:cxn ang="T14">
                    <a:pos x="T8" y="T9"/>
                  </a:cxn>
                </a:cxnLst>
                <a:rect l="T15" t="T16" r="T17" b="T18"/>
                <a:pathLst>
                  <a:path w="27" h="43">
                    <a:moveTo>
                      <a:pt x="0" y="33"/>
                    </a:moveTo>
                    <a:lnTo>
                      <a:pt x="0" y="0"/>
                    </a:lnTo>
                    <a:lnTo>
                      <a:pt x="26" y="10"/>
                    </a:lnTo>
                    <a:lnTo>
                      <a:pt x="26" y="42"/>
                    </a:lnTo>
                    <a:lnTo>
                      <a:pt x="0" y="33"/>
                    </a:lnTo>
                  </a:path>
                </a:pathLst>
              </a:custGeom>
              <a:solidFill>
                <a:srgbClr val="99CCFF"/>
              </a:solidFill>
              <a:ln w="9525" cap="rnd">
                <a:noFill/>
                <a:round/>
                <a:headEnd/>
                <a:tailEnd/>
              </a:ln>
            </p:spPr>
            <p:txBody>
              <a:bodyPr/>
              <a:lstStyle/>
              <a:p>
                <a:endParaRPr lang="en-US"/>
              </a:p>
            </p:txBody>
          </p:sp>
          <p:sp>
            <p:nvSpPr>
              <p:cNvPr id="30841" name="Freeform 129"/>
              <p:cNvSpPr>
                <a:spLocks/>
              </p:cNvSpPr>
              <p:nvPr/>
            </p:nvSpPr>
            <p:spPr bwMode="auto">
              <a:xfrm>
                <a:off x="673" y="2502"/>
                <a:ext cx="27" cy="39"/>
              </a:xfrm>
              <a:custGeom>
                <a:avLst/>
                <a:gdLst>
                  <a:gd name="T0" fmla="*/ 0 w 27"/>
                  <a:gd name="T1" fmla="*/ 29 h 39"/>
                  <a:gd name="T2" fmla="*/ 0 w 27"/>
                  <a:gd name="T3" fmla="*/ 0 h 39"/>
                  <a:gd name="T4" fmla="*/ 26 w 27"/>
                  <a:gd name="T5" fmla="*/ 8 h 39"/>
                  <a:gd name="T6" fmla="*/ 26 w 27"/>
                  <a:gd name="T7" fmla="*/ 38 h 39"/>
                  <a:gd name="T8" fmla="*/ 0 w 27"/>
                  <a:gd name="T9" fmla="*/ 29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29"/>
                    </a:moveTo>
                    <a:lnTo>
                      <a:pt x="0" y="0"/>
                    </a:lnTo>
                    <a:lnTo>
                      <a:pt x="26" y="8"/>
                    </a:lnTo>
                    <a:lnTo>
                      <a:pt x="26" y="38"/>
                    </a:lnTo>
                    <a:lnTo>
                      <a:pt x="0" y="29"/>
                    </a:lnTo>
                  </a:path>
                </a:pathLst>
              </a:custGeom>
              <a:solidFill>
                <a:srgbClr val="99CCFF"/>
              </a:solidFill>
              <a:ln w="9525" cap="rnd">
                <a:noFill/>
                <a:round/>
                <a:headEnd/>
                <a:tailEnd/>
              </a:ln>
            </p:spPr>
            <p:txBody>
              <a:bodyPr/>
              <a:lstStyle/>
              <a:p>
                <a:endParaRPr lang="en-US"/>
              </a:p>
            </p:txBody>
          </p:sp>
          <p:sp>
            <p:nvSpPr>
              <p:cNvPr id="30842" name="Freeform 130"/>
              <p:cNvSpPr>
                <a:spLocks/>
              </p:cNvSpPr>
              <p:nvPr/>
            </p:nvSpPr>
            <p:spPr bwMode="auto">
              <a:xfrm>
                <a:off x="632" y="2488"/>
                <a:ext cx="31" cy="39"/>
              </a:xfrm>
              <a:custGeom>
                <a:avLst/>
                <a:gdLst>
                  <a:gd name="T0" fmla="*/ 0 w 31"/>
                  <a:gd name="T1" fmla="*/ 29 h 39"/>
                  <a:gd name="T2" fmla="*/ 0 w 31"/>
                  <a:gd name="T3" fmla="*/ 0 h 39"/>
                  <a:gd name="T4" fmla="*/ 30 w 31"/>
                  <a:gd name="T5" fmla="*/ 8 h 39"/>
                  <a:gd name="T6" fmla="*/ 30 w 31"/>
                  <a:gd name="T7" fmla="*/ 38 h 39"/>
                  <a:gd name="T8" fmla="*/ 0 w 31"/>
                  <a:gd name="T9" fmla="*/ 29 h 39"/>
                  <a:gd name="T10" fmla="*/ 0 60000 65536"/>
                  <a:gd name="T11" fmla="*/ 0 60000 65536"/>
                  <a:gd name="T12" fmla="*/ 0 60000 65536"/>
                  <a:gd name="T13" fmla="*/ 0 60000 65536"/>
                  <a:gd name="T14" fmla="*/ 0 60000 65536"/>
                  <a:gd name="T15" fmla="*/ 0 w 31"/>
                  <a:gd name="T16" fmla="*/ 0 h 39"/>
                  <a:gd name="T17" fmla="*/ 31 w 31"/>
                  <a:gd name="T18" fmla="*/ 39 h 39"/>
                </a:gdLst>
                <a:ahLst/>
                <a:cxnLst>
                  <a:cxn ang="T10">
                    <a:pos x="T0" y="T1"/>
                  </a:cxn>
                  <a:cxn ang="T11">
                    <a:pos x="T2" y="T3"/>
                  </a:cxn>
                  <a:cxn ang="T12">
                    <a:pos x="T4" y="T5"/>
                  </a:cxn>
                  <a:cxn ang="T13">
                    <a:pos x="T6" y="T7"/>
                  </a:cxn>
                  <a:cxn ang="T14">
                    <a:pos x="T8" y="T9"/>
                  </a:cxn>
                </a:cxnLst>
                <a:rect l="T15" t="T16" r="T17" b="T18"/>
                <a:pathLst>
                  <a:path w="31" h="39">
                    <a:moveTo>
                      <a:pt x="0" y="29"/>
                    </a:moveTo>
                    <a:lnTo>
                      <a:pt x="0" y="0"/>
                    </a:lnTo>
                    <a:lnTo>
                      <a:pt x="30" y="8"/>
                    </a:lnTo>
                    <a:lnTo>
                      <a:pt x="30" y="38"/>
                    </a:lnTo>
                    <a:lnTo>
                      <a:pt x="0" y="29"/>
                    </a:lnTo>
                  </a:path>
                </a:pathLst>
              </a:custGeom>
              <a:solidFill>
                <a:srgbClr val="99CCFF"/>
              </a:solidFill>
              <a:ln w="9525" cap="rnd">
                <a:noFill/>
                <a:round/>
                <a:headEnd/>
                <a:tailEnd/>
              </a:ln>
            </p:spPr>
            <p:txBody>
              <a:bodyPr/>
              <a:lstStyle/>
              <a:p>
                <a:endParaRPr lang="en-US"/>
              </a:p>
            </p:txBody>
          </p:sp>
        </p:grpSp>
        <p:grpSp>
          <p:nvGrpSpPr>
            <p:cNvPr id="11" name="Group 131"/>
            <p:cNvGrpSpPr>
              <a:grpSpLocks/>
            </p:cNvGrpSpPr>
            <p:nvPr/>
          </p:nvGrpSpPr>
          <p:grpSpPr bwMode="auto">
            <a:xfrm>
              <a:off x="506" y="2316"/>
              <a:ext cx="215" cy="364"/>
              <a:chOff x="506" y="2316"/>
              <a:chExt cx="215" cy="364"/>
            </a:xfrm>
          </p:grpSpPr>
          <p:sp>
            <p:nvSpPr>
              <p:cNvPr id="30779" name="Freeform 132"/>
              <p:cNvSpPr>
                <a:spLocks/>
              </p:cNvSpPr>
              <p:nvPr/>
            </p:nvSpPr>
            <p:spPr bwMode="auto">
              <a:xfrm>
                <a:off x="506" y="2316"/>
                <a:ext cx="215" cy="364"/>
              </a:xfrm>
              <a:custGeom>
                <a:avLst/>
                <a:gdLst>
                  <a:gd name="T0" fmla="*/ 0 w 215"/>
                  <a:gd name="T1" fmla="*/ 289 h 364"/>
                  <a:gd name="T2" fmla="*/ 214 w 215"/>
                  <a:gd name="T3" fmla="*/ 363 h 364"/>
                  <a:gd name="T4" fmla="*/ 214 w 215"/>
                  <a:gd name="T5" fmla="*/ 73 h 364"/>
                  <a:gd name="T6" fmla="*/ 0 w 215"/>
                  <a:gd name="T7" fmla="*/ 0 h 364"/>
                  <a:gd name="T8" fmla="*/ 0 w 215"/>
                  <a:gd name="T9" fmla="*/ 289 h 364"/>
                  <a:gd name="T10" fmla="*/ 0 60000 65536"/>
                  <a:gd name="T11" fmla="*/ 0 60000 65536"/>
                  <a:gd name="T12" fmla="*/ 0 60000 65536"/>
                  <a:gd name="T13" fmla="*/ 0 60000 65536"/>
                  <a:gd name="T14" fmla="*/ 0 60000 65536"/>
                  <a:gd name="T15" fmla="*/ 0 w 215"/>
                  <a:gd name="T16" fmla="*/ 0 h 364"/>
                  <a:gd name="T17" fmla="*/ 215 w 215"/>
                  <a:gd name="T18" fmla="*/ 364 h 364"/>
                </a:gdLst>
                <a:ahLst/>
                <a:cxnLst>
                  <a:cxn ang="T10">
                    <a:pos x="T0" y="T1"/>
                  </a:cxn>
                  <a:cxn ang="T11">
                    <a:pos x="T2" y="T3"/>
                  </a:cxn>
                  <a:cxn ang="T12">
                    <a:pos x="T4" y="T5"/>
                  </a:cxn>
                  <a:cxn ang="T13">
                    <a:pos x="T6" y="T7"/>
                  </a:cxn>
                  <a:cxn ang="T14">
                    <a:pos x="T8" y="T9"/>
                  </a:cxn>
                </a:cxnLst>
                <a:rect l="T15" t="T16" r="T17" b="T18"/>
                <a:pathLst>
                  <a:path w="215" h="364">
                    <a:moveTo>
                      <a:pt x="0" y="289"/>
                    </a:moveTo>
                    <a:lnTo>
                      <a:pt x="214" y="363"/>
                    </a:lnTo>
                    <a:lnTo>
                      <a:pt x="214" y="73"/>
                    </a:lnTo>
                    <a:lnTo>
                      <a:pt x="0" y="0"/>
                    </a:lnTo>
                    <a:lnTo>
                      <a:pt x="0" y="289"/>
                    </a:lnTo>
                  </a:path>
                </a:pathLst>
              </a:custGeom>
              <a:solidFill>
                <a:srgbClr val="B2B2B2"/>
              </a:solidFill>
              <a:ln w="9525" cap="rnd">
                <a:noFill/>
                <a:round/>
                <a:headEnd/>
                <a:tailEnd/>
              </a:ln>
            </p:spPr>
            <p:txBody>
              <a:bodyPr/>
              <a:lstStyle/>
              <a:p>
                <a:endParaRPr lang="en-US"/>
              </a:p>
            </p:txBody>
          </p:sp>
          <p:sp>
            <p:nvSpPr>
              <p:cNvPr id="30780" name="Freeform 133"/>
              <p:cNvSpPr>
                <a:spLocks/>
              </p:cNvSpPr>
              <p:nvPr/>
            </p:nvSpPr>
            <p:spPr bwMode="auto">
              <a:xfrm>
                <a:off x="516" y="2332"/>
                <a:ext cx="197" cy="332"/>
              </a:xfrm>
              <a:custGeom>
                <a:avLst/>
                <a:gdLst>
                  <a:gd name="T0" fmla="*/ 0 w 197"/>
                  <a:gd name="T1" fmla="*/ 264 h 332"/>
                  <a:gd name="T2" fmla="*/ 196 w 197"/>
                  <a:gd name="T3" fmla="*/ 331 h 332"/>
                  <a:gd name="T4" fmla="*/ 196 w 197"/>
                  <a:gd name="T5" fmla="*/ 67 h 332"/>
                  <a:gd name="T6" fmla="*/ 0 w 197"/>
                  <a:gd name="T7" fmla="*/ 0 h 332"/>
                  <a:gd name="T8" fmla="*/ 0 w 197"/>
                  <a:gd name="T9" fmla="*/ 264 h 332"/>
                  <a:gd name="T10" fmla="*/ 0 60000 65536"/>
                  <a:gd name="T11" fmla="*/ 0 60000 65536"/>
                  <a:gd name="T12" fmla="*/ 0 60000 65536"/>
                  <a:gd name="T13" fmla="*/ 0 60000 65536"/>
                  <a:gd name="T14" fmla="*/ 0 60000 65536"/>
                  <a:gd name="T15" fmla="*/ 0 w 197"/>
                  <a:gd name="T16" fmla="*/ 0 h 332"/>
                  <a:gd name="T17" fmla="*/ 197 w 197"/>
                  <a:gd name="T18" fmla="*/ 332 h 332"/>
                </a:gdLst>
                <a:ahLst/>
                <a:cxnLst>
                  <a:cxn ang="T10">
                    <a:pos x="T0" y="T1"/>
                  </a:cxn>
                  <a:cxn ang="T11">
                    <a:pos x="T2" y="T3"/>
                  </a:cxn>
                  <a:cxn ang="T12">
                    <a:pos x="T4" y="T5"/>
                  </a:cxn>
                  <a:cxn ang="T13">
                    <a:pos x="T6" y="T7"/>
                  </a:cxn>
                  <a:cxn ang="T14">
                    <a:pos x="T8" y="T9"/>
                  </a:cxn>
                </a:cxnLst>
                <a:rect l="T15" t="T16" r="T17" b="T18"/>
                <a:pathLst>
                  <a:path w="197" h="332">
                    <a:moveTo>
                      <a:pt x="0" y="264"/>
                    </a:moveTo>
                    <a:lnTo>
                      <a:pt x="196" y="331"/>
                    </a:lnTo>
                    <a:lnTo>
                      <a:pt x="196" y="67"/>
                    </a:lnTo>
                    <a:lnTo>
                      <a:pt x="0" y="0"/>
                    </a:lnTo>
                    <a:lnTo>
                      <a:pt x="0" y="264"/>
                    </a:lnTo>
                  </a:path>
                </a:pathLst>
              </a:custGeom>
              <a:solidFill>
                <a:srgbClr val="FFFFCC"/>
              </a:solidFill>
              <a:ln w="9525" cap="rnd">
                <a:noFill/>
                <a:round/>
                <a:headEnd/>
                <a:tailEnd/>
              </a:ln>
            </p:spPr>
            <p:txBody>
              <a:bodyPr/>
              <a:lstStyle/>
              <a:p>
                <a:endParaRPr lang="en-US"/>
              </a:p>
            </p:txBody>
          </p:sp>
          <p:sp>
            <p:nvSpPr>
              <p:cNvPr id="30781" name="Freeform 134"/>
              <p:cNvSpPr>
                <a:spLocks/>
              </p:cNvSpPr>
              <p:nvPr/>
            </p:nvSpPr>
            <p:spPr bwMode="auto">
              <a:xfrm>
                <a:off x="677" y="2396"/>
                <a:ext cx="25" cy="39"/>
              </a:xfrm>
              <a:custGeom>
                <a:avLst/>
                <a:gdLst>
                  <a:gd name="T0" fmla="*/ 0 w 25"/>
                  <a:gd name="T1" fmla="*/ 29 h 39"/>
                  <a:gd name="T2" fmla="*/ 0 w 25"/>
                  <a:gd name="T3" fmla="*/ 0 h 39"/>
                  <a:gd name="T4" fmla="*/ 24 w 25"/>
                  <a:gd name="T5" fmla="*/ 9 h 39"/>
                  <a:gd name="T6" fmla="*/ 24 w 25"/>
                  <a:gd name="T7" fmla="*/ 38 h 39"/>
                  <a:gd name="T8" fmla="*/ 0 w 25"/>
                  <a:gd name="T9" fmla="*/ 29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0" y="29"/>
                    </a:moveTo>
                    <a:lnTo>
                      <a:pt x="0" y="0"/>
                    </a:lnTo>
                    <a:lnTo>
                      <a:pt x="24" y="9"/>
                    </a:lnTo>
                    <a:lnTo>
                      <a:pt x="24" y="38"/>
                    </a:lnTo>
                    <a:lnTo>
                      <a:pt x="0" y="29"/>
                    </a:lnTo>
                  </a:path>
                </a:pathLst>
              </a:custGeom>
              <a:solidFill>
                <a:srgbClr val="99CCFF"/>
              </a:solidFill>
              <a:ln w="9525" cap="rnd">
                <a:noFill/>
                <a:round/>
                <a:headEnd/>
                <a:tailEnd/>
              </a:ln>
            </p:spPr>
            <p:txBody>
              <a:bodyPr/>
              <a:lstStyle/>
              <a:p>
                <a:endParaRPr lang="en-US"/>
              </a:p>
            </p:txBody>
          </p:sp>
          <p:sp>
            <p:nvSpPr>
              <p:cNvPr id="30782" name="Freeform 135"/>
              <p:cNvSpPr>
                <a:spLocks/>
              </p:cNvSpPr>
              <p:nvPr/>
            </p:nvSpPr>
            <p:spPr bwMode="auto">
              <a:xfrm>
                <a:off x="640" y="2384"/>
                <a:ext cx="27" cy="40"/>
              </a:xfrm>
              <a:custGeom>
                <a:avLst/>
                <a:gdLst>
                  <a:gd name="T0" fmla="*/ 0 w 27"/>
                  <a:gd name="T1" fmla="*/ 30 h 40"/>
                  <a:gd name="T2" fmla="*/ 0 w 27"/>
                  <a:gd name="T3" fmla="*/ 0 h 40"/>
                  <a:gd name="T4" fmla="*/ 26 w 27"/>
                  <a:gd name="T5" fmla="*/ 9 h 40"/>
                  <a:gd name="T6" fmla="*/ 26 w 27"/>
                  <a:gd name="T7" fmla="*/ 39 h 40"/>
                  <a:gd name="T8" fmla="*/ 0 w 27"/>
                  <a:gd name="T9" fmla="*/ 3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0" y="30"/>
                    </a:moveTo>
                    <a:lnTo>
                      <a:pt x="0" y="0"/>
                    </a:lnTo>
                    <a:lnTo>
                      <a:pt x="26" y="9"/>
                    </a:lnTo>
                    <a:lnTo>
                      <a:pt x="26" y="39"/>
                    </a:lnTo>
                    <a:lnTo>
                      <a:pt x="0" y="30"/>
                    </a:lnTo>
                  </a:path>
                </a:pathLst>
              </a:custGeom>
              <a:solidFill>
                <a:srgbClr val="99CCFF"/>
              </a:solidFill>
              <a:ln w="9525" cap="rnd">
                <a:noFill/>
                <a:round/>
                <a:headEnd/>
                <a:tailEnd/>
              </a:ln>
            </p:spPr>
            <p:txBody>
              <a:bodyPr/>
              <a:lstStyle/>
              <a:p>
                <a:endParaRPr lang="en-US"/>
              </a:p>
            </p:txBody>
          </p:sp>
          <p:sp>
            <p:nvSpPr>
              <p:cNvPr id="30783" name="Freeform 136"/>
              <p:cNvSpPr>
                <a:spLocks/>
              </p:cNvSpPr>
              <p:nvPr/>
            </p:nvSpPr>
            <p:spPr bwMode="auto">
              <a:xfrm>
                <a:off x="602" y="2371"/>
                <a:ext cx="26" cy="40"/>
              </a:xfrm>
              <a:custGeom>
                <a:avLst/>
                <a:gdLst>
                  <a:gd name="T0" fmla="*/ 0 w 26"/>
                  <a:gd name="T1" fmla="*/ 31 h 40"/>
                  <a:gd name="T2" fmla="*/ 0 w 26"/>
                  <a:gd name="T3" fmla="*/ 0 h 40"/>
                  <a:gd name="T4" fmla="*/ 25 w 26"/>
                  <a:gd name="T5" fmla="*/ 9 h 40"/>
                  <a:gd name="T6" fmla="*/ 25 w 26"/>
                  <a:gd name="T7" fmla="*/ 39 h 40"/>
                  <a:gd name="T8" fmla="*/ 0 w 26"/>
                  <a:gd name="T9" fmla="*/ 31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1"/>
                    </a:moveTo>
                    <a:lnTo>
                      <a:pt x="0" y="0"/>
                    </a:lnTo>
                    <a:lnTo>
                      <a:pt x="25" y="9"/>
                    </a:lnTo>
                    <a:lnTo>
                      <a:pt x="25" y="39"/>
                    </a:lnTo>
                    <a:lnTo>
                      <a:pt x="0" y="31"/>
                    </a:lnTo>
                  </a:path>
                </a:pathLst>
              </a:custGeom>
              <a:solidFill>
                <a:srgbClr val="99CCFF"/>
              </a:solidFill>
              <a:ln w="9525" cap="rnd">
                <a:noFill/>
                <a:round/>
                <a:headEnd/>
                <a:tailEnd/>
              </a:ln>
            </p:spPr>
            <p:txBody>
              <a:bodyPr/>
              <a:lstStyle/>
              <a:p>
                <a:endParaRPr lang="en-US"/>
              </a:p>
            </p:txBody>
          </p:sp>
          <p:sp>
            <p:nvSpPr>
              <p:cNvPr id="30784" name="Freeform 137"/>
              <p:cNvSpPr>
                <a:spLocks/>
              </p:cNvSpPr>
              <p:nvPr/>
            </p:nvSpPr>
            <p:spPr bwMode="auto">
              <a:xfrm>
                <a:off x="566" y="2357"/>
                <a:ext cx="26" cy="41"/>
              </a:xfrm>
              <a:custGeom>
                <a:avLst/>
                <a:gdLst>
                  <a:gd name="T0" fmla="*/ 0 w 26"/>
                  <a:gd name="T1" fmla="*/ 31 h 41"/>
                  <a:gd name="T2" fmla="*/ 0 w 26"/>
                  <a:gd name="T3" fmla="*/ 0 h 41"/>
                  <a:gd name="T4" fmla="*/ 25 w 26"/>
                  <a:gd name="T5" fmla="*/ 9 h 41"/>
                  <a:gd name="T6" fmla="*/ 25 w 26"/>
                  <a:gd name="T7" fmla="*/ 40 h 41"/>
                  <a:gd name="T8" fmla="*/ 0 w 26"/>
                  <a:gd name="T9" fmla="*/ 31 h 41"/>
                  <a:gd name="T10" fmla="*/ 0 60000 65536"/>
                  <a:gd name="T11" fmla="*/ 0 60000 65536"/>
                  <a:gd name="T12" fmla="*/ 0 60000 65536"/>
                  <a:gd name="T13" fmla="*/ 0 60000 65536"/>
                  <a:gd name="T14" fmla="*/ 0 60000 65536"/>
                  <a:gd name="T15" fmla="*/ 0 w 26"/>
                  <a:gd name="T16" fmla="*/ 0 h 41"/>
                  <a:gd name="T17" fmla="*/ 26 w 26"/>
                  <a:gd name="T18" fmla="*/ 41 h 41"/>
                </a:gdLst>
                <a:ahLst/>
                <a:cxnLst>
                  <a:cxn ang="T10">
                    <a:pos x="T0" y="T1"/>
                  </a:cxn>
                  <a:cxn ang="T11">
                    <a:pos x="T2" y="T3"/>
                  </a:cxn>
                  <a:cxn ang="T12">
                    <a:pos x="T4" y="T5"/>
                  </a:cxn>
                  <a:cxn ang="T13">
                    <a:pos x="T6" y="T7"/>
                  </a:cxn>
                  <a:cxn ang="T14">
                    <a:pos x="T8" y="T9"/>
                  </a:cxn>
                </a:cxnLst>
                <a:rect l="T15" t="T16" r="T17" b="T18"/>
                <a:pathLst>
                  <a:path w="26" h="41">
                    <a:moveTo>
                      <a:pt x="0" y="31"/>
                    </a:moveTo>
                    <a:lnTo>
                      <a:pt x="0" y="0"/>
                    </a:lnTo>
                    <a:lnTo>
                      <a:pt x="25" y="9"/>
                    </a:lnTo>
                    <a:lnTo>
                      <a:pt x="25" y="40"/>
                    </a:lnTo>
                    <a:lnTo>
                      <a:pt x="0" y="31"/>
                    </a:lnTo>
                  </a:path>
                </a:pathLst>
              </a:custGeom>
              <a:solidFill>
                <a:srgbClr val="99CCFF"/>
              </a:solidFill>
              <a:ln w="9525" cap="rnd">
                <a:noFill/>
                <a:round/>
                <a:headEnd/>
                <a:tailEnd/>
              </a:ln>
            </p:spPr>
            <p:txBody>
              <a:bodyPr/>
              <a:lstStyle/>
              <a:p>
                <a:endParaRPr lang="en-US"/>
              </a:p>
            </p:txBody>
          </p:sp>
          <p:sp>
            <p:nvSpPr>
              <p:cNvPr id="30785" name="Freeform 138"/>
              <p:cNvSpPr>
                <a:spLocks/>
              </p:cNvSpPr>
              <p:nvPr/>
            </p:nvSpPr>
            <p:spPr bwMode="auto">
              <a:xfrm>
                <a:off x="525" y="2348"/>
                <a:ext cx="29" cy="37"/>
              </a:xfrm>
              <a:custGeom>
                <a:avLst/>
                <a:gdLst>
                  <a:gd name="T0" fmla="*/ 0 w 29"/>
                  <a:gd name="T1" fmla="*/ 28 h 37"/>
                  <a:gd name="T2" fmla="*/ 0 w 29"/>
                  <a:gd name="T3" fmla="*/ 0 h 37"/>
                  <a:gd name="T4" fmla="*/ 28 w 29"/>
                  <a:gd name="T5" fmla="*/ 8 h 37"/>
                  <a:gd name="T6" fmla="*/ 28 w 29"/>
                  <a:gd name="T7" fmla="*/ 36 h 37"/>
                  <a:gd name="T8" fmla="*/ 0 w 29"/>
                  <a:gd name="T9" fmla="*/ 28 h 37"/>
                  <a:gd name="T10" fmla="*/ 0 60000 65536"/>
                  <a:gd name="T11" fmla="*/ 0 60000 65536"/>
                  <a:gd name="T12" fmla="*/ 0 60000 65536"/>
                  <a:gd name="T13" fmla="*/ 0 60000 65536"/>
                  <a:gd name="T14" fmla="*/ 0 60000 65536"/>
                  <a:gd name="T15" fmla="*/ 0 w 29"/>
                  <a:gd name="T16" fmla="*/ 0 h 37"/>
                  <a:gd name="T17" fmla="*/ 29 w 29"/>
                  <a:gd name="T18" fmla="*/ 37 h 37"/>
                </a:gdLst>
                <a:ahLst/>
                <a:cxnLst>
                  <a:cxn ang="T10">
                    <a:pos x="T0" y="T1"/>
                  </a:cxn>
                  <a:cxn ang="T11">
                    <a:pos x="T2" y="T3"/>
                  </a:cxn>
                  <a:cxn ang="T12">
                    <a:pos x="T4" y="T5"/>
                  </a:cxn>
                  <a:cxn ang="T13">
                    <a:pos x="T6" y="T7"/>
                  </a:cxn>
                  <a:cxn ang="T14">
                    <a:pos x="T8" y="T9"/>
                  </a:cxn>
                </a:cxnLst>
                <a:rect l="T15" t="T16" r="T17" b="T18"/>
                <a:pathLst>
                  <a:path w="29" h="37">
                    <a:moveTo>
                      <a:pt x="0" y="28"/>
                    </a:moveTo>
                    <a:lnTo>
                      <a:pt x="0" y="0"/>
                    </a:lnTo>
                    <a:lnTo>
                      <a:pt x="28" y="8"/>
                    </a:lnTo>
                    <a:lnTo>
                      <a:pt x="28" y="36"/>
                    </a:lnTo>
                    <a:lnTo>
                      <a:pt x="0" y="28"/>
                    </a:lnTo>
                  </a:path>
                </a:pathLst>
              </a:custGeom>
              <a:solidFill>
                <a:srgbClr val="99CCFF"/>
              </a:solidFill>
              <a:ln w="9525" cap="rnd">
                <a:noFill/>
                <a:round/>
                <a:headEnd/>
                <a:tailEnd/>
              </a:ln>
            </p:spPr>
            <p:txBody>
              <a:bodyPr/>
              <a:lstStyle/>
              <a:p>
                <a:endParaRPr lang="en-US"/>
              </a:p>
            </p:txBody>
          </p:sp>
          <p:sp>
            <p:nvSpPr>
              <p:cNvPr id="30786" name="Freeform 139"/>
              <p:cNvSpPr>
                <a:spLocks/>
              </p:cNvSpPr>
              <p:nvPr/>
            </p:nvSpPr>
            <p:spPr bwMode="auto">
              <a:xfrm>
                <a:off x="677" y="2438"/>
                <a:ext cx="25" cy="41"/>
              </a:xfrm>
              <a:custGeom>
                <a:avLst/>
                <a:gdLst>
                  <a:gd name="T0" fmla="*/ 0 w 25"/>
                  <a:gd name="T1" fmla="*/ 31 h 41"/>
                  <a:gd name="T2" fmla="*/ 0 w 25"/>
                  <a:gd name="T3" fmla="*/ 0 h 41"/>
                  <a:gd name="T4" fmla="*/ 24 w 25"/>
                  <a:gd name="T5" fmla="*/ 9 h 41"/>
                  <a:gd name="T6" fmla="*/ 24 w 25"/>
                  <a:gd name="T7" fmla="*/ 40 h 41"/>
                  <a:gd name="T8" fmla="*/ 0 w 25"/>
                  <a:gd name="T9" fmla="*/ 31 h 41"/>
                  <a:gd name="T10" fmla="*/ 0 60000 65536"/>
                  <a:gd name="T11" fmla="*/ 0 60000 65536"/>
                  <a:gd name="T12" fmla="*/ 0 60000 65536"/>
                  <a:gd name="T13" fmla="*/ 0 60000 65536"/>
                  <a:gd name="T14" fmla="*/ 0 60000 65536"/>
                  <a:gd name="T15" fmla="*/ 0 w 25"/>
                  <a:gd name="T16" fmla="*/ 0 h 41"/>
                  <a:gd name="T17" fmla="*/ 25 w 25"/>
                  <a:gd name="T18" fmla="*/ 41 h 41"/>
                </a:gdLst>
                <a:ahLst/>
                <a:cxnLst>
                  <a:cxn ang="T10">
                    <a:pos x="T0" y="T1"/>
                  </a:cxn>
                  <a:cxn ang="T11">
                    <a:pos x="T2" y="T3"/>
                  </a:cxn>
                  <a:cxn ang="T12">
                    <a:pos x="T4" y="T5"/>
                  </a:cxn>
                  <a:cxn ang="T13">
                    <a:pos x="T6" y="T7"/>
                  </a:cxn>
                  <a:cxn ang="T14">
                    <a:pos x="T8" y="T9"/>
                  </a:cxn>
                </a:cxnLst>
                <a:rect l="T15" t="T16" r="T17" b="T18"/>
                <a:pathLst>
                  <a:path w="25" h="41">
                    <a:moveTo>
                      <a:pt x="0" y="31"/>
                    </a:moveTo>
                    <a:lnTo>
                      <a:pt x="0" y="0"/>
                    </a:lnTo>
                    <a:lnTo>
                      <a:pt x="24" y="9"/>
                    </a:lnTo>
                    <a:lnTo>
                      <a:pt x="24" y="40"/>
                    </a:lnTo>
                    <a:lnTo>
                      <a:pt x="0" y="31"/>
                    </a:lnTo>
                  </a:path>
                </a:pathLst>
              </a:custGeom>
              <a:solidFill>
                <a:srgbClr val="99CCFF"/>
              </a:solidFill>
              <a:ln w="9525" cap="rnd">
                <a:noFill/>
                <a:round/>
                <a:headEnd/>
                <a:tailEnd/>
              </a:ln>
            </p:spPr>
            <p:txBody>
              <a:bodyPr/>
              <a:lstStyle/>
              <a:p>
                <a:endParaRPr lang="en-US"/>
              </a:p>
            </p:txBody>
          </p:sp>
          <p:sp>
            <p:nvSpPr>
              <p:cNvPr id="30787" name="Freeform 140"/>
              <p:cNvSpPr>
                <a:spLocks/>
              </p:cNvSpPr>
              <p:nvPr/>
            </p:nvSpPr>
            <p:spPr bwMode="auto">
              <a:xfrm>
                <a:off x="640" y="2426"/>
                <a:ext cx="27" cy="42"/>
              </a:xfrm>
              <a:custGeom>
                <a:avLst/>
                <a:gdLst>
                  <a:gd name="T0" fmla="*/ 0 w 27"/>
                  <a:gd name="T1" fmla="*/ 31 h 42"/>
                  <a:gd name="T2" fmla="*/ 0 w 27"/>
                  <a:gd name="T3" fmla="*/ 0 h 42"/>
                  <a:gd name="T4" fmla="*/ 26 w 27"/>
                  <a:gd name="T5" fmla="*/ 9 h 42"/>
                  <a:gd name="T6" fmla="*/ 26 w 27"/>
                  <a:gd name="T7" fmla="*/ 41 h 42"/>
                  <a:gd name="T8" fmla="*/ 0 w 27"/>
                  <a:gd name="T9" fmla="*/ 31 h 42"/>
                  <a:gd name="T10" fmla="*/ 0 60000 65536"/>
                  <a:gd name="T11" fmla="*/ 0 60000 65536"/>
                  <a:gd name="T12" fmla="*/ 0 60000 65536"/>
                  <a:gd name="T13" fmla="*/ 0 60000 65536"/>
                  <a:gd name="T14" fmla="*/ 0 60000 65536"/>
                  <a:gd name="T15" fmla="*/ 0 w 27"/>
                  <a:gd name="T16" fmla="*/ 0 h 42"/>
                  <a:gd name="T17" fmla="*/ 27 w 27"/>
                  <a:gd name="T18" fmla="*/ 42 h 42"/>
                </a:gdLst>
                <a:ahLst/>
                <a:cxnLst>
                  <a:cxn ang="T10">
                    <a:pos x="T0" y="T1"/>
                  </a:cxn>
                  <a:cxn ang="T11">
                    <a:pos x="T2" y="T3"/>
                  </a:cxn>
                  <a:cxn ang="T12">
                    <a:pos x="T4" y="T5"/>
                  </a:cxn>
                  <a:cxn ang="T13">
                    <a:pos x="T6" y="T7"/>
                  </a:cxn>
                  <a:cxn ang="T14">
                    <a:pos x="T8" y="T9"/>
                  </a:cxn>
                </a:cxnLst>
                <a:rect l="T15" t="T16" r="T17" b="T18"/>
                <a:pathLst>
                  <a:path w="27" h="42">
                    <a:moveTo>
                      <a:pt x="0" y="31"/>
                    </a:moveTo>
                    <a:lnTo>
                      <a:pt x="0" y="0"/>
                    </a:lnTo>
                    <a:lnTo>
                      <a:pt x="26" y="9"/>
                    </a:lnTo>
                    <a:lnTo>
                      <a:pt x="26" y="41"/>
                    </a:lnTo>
                    <a:lnTo>
                      <a:pt x="0" y="31"/>
                    </a:lnTo>
                  </a:path>
                </a:pathLst>
              </a:custGeom>
              <a:solidFill>
                <a:srgbClr val="99CCFF"/>
              </a:solidFill>
              <a:ln w="9525" cap="rnd">
                <a:noFill/>
                <a:round/>
                <a:headEnd/>
                <a:tailEnd/>
              </a:ln>
            </p:spPr>
            <p:txBody>
              <a:bodyPr/>
              <a:lstStyle/>
              <a:p>
                <a:endParaRPr lang="en-US"/>
              </a:p>
            </p:txBody>
          </p:sp>
          <p:sp>
            <p:nvSpPr>
              <p:cNvPr id="30788" name="Freeform 141"/>
              <p:cNvSpPr>
                <a:spLocks/>
              </p:cNvSpPr>
              <p:nvPr/>
            </p:nvSpPr>
            <p:spPr bwMode="auto">
              <a:xfrm>
                <a:off x="602" y="2413"/>
                <a:ext cx="26" cy="42"/>
              </a:xfrm>
              <a:custGeom>
                <a:avLst/>
                <a:gdLst>
                  <a:gd name="T0" fmla="*/ 0 w 26"/>
                  <a:gd name="T1" fmla="*/ 31 h 42"/>
                  <a:gd name="T2" fmla="*/ 0 w 26"/>
                  <a:gd name="T3" fmla="*/ 0 h 42"/>
                  <a:gd name="T4" fmla="*/ 25 w 26"/>
                  <a:gd name="T5" fmla="*/ 9 h 42"/>
                  <a:gd name="T6" fmla="*/ 25 w 26"/>
                  <a:gd name="T7" fmla="*/ 41 h 42"/>
                  <a:gd name="T8" fmla="*/ 0 w 26"/>
                  <a:gd name="T9" fmla="*/ 31 h 42"/>
                  <a:gd name="T10" fmla="*/ 0 60000 65536"/>
                  <a:gd name="T11" fmla="*/ 0 60000 65536"/>
                  <a:gd name="T12" fmla="*/ 0 60000 65536"/>
                  <a:gd name="T13" fmla="*/ 0 60000 65536"/>
                  <a:gd name="T14" fmla="*/ 0 60000 65536"/>
                  <a:gd name="T15" fmla="*/ 0 w 26"/>
                  <a:gd name="T16" fmla="*/ 0 h 42"/>
                  <a:gd name="T17" fmla="*/ 26 w 26"/>
                  <a:gd name="T18" fmla="*/ 42 h 42"/>
                </a:gdLst>
                <a:ahLst/>
                <a:cxnLst>
                  <a:cxn ang="T10">
                    <a:pos x="T0" y="T1"/>
                  </a:cxn>
                  <a:cxn ang="T11">
                    <a:pos x="T2" y="T3"/>
                  </a:cxn>
                  <a:cxn ang="T12">
                    <a:pos x="T4" y="T5"/>
                  </a:cxn>
                  <a:cxn ang="T13">
                    <a:pos x="T6" y="T7"/>
                  </a:cxn>
                  <a:cxn ang="T14">
                    <a:pos x="T8" y="T9"/>
                  </a:cxn>
                </a:cxnLst>
                <a:rect l="T15" t="T16" r="T17" b="T18"/>
                <a:pathLst>
                  <a:path w="26" h="42">
                    <a:moveTo>
                      <a:pt x="0" y="31"/>
                    </a:moveTo>
                    <a:lnTo>
                      <a:pt x="0" y="0"/>
                    </a:lnTo>
                    <a:lnTo>
                      <a:pt x="25" y="9"/>
                    </a:lnTo>
                    <a:lnTo>
                      <a:pt x="25" y="41"/>
                    </a:lnTo>
                    <a:lnTo>
                      <a:pt x="0" y="31"/>
                    </a:lnTo>
                  </a:path>
                </a:pathLst>
              </a:custGeom>
              <a:solidFill>
                <a:srgbClr val="99CCFF"/>
              </a:solidFill>
              <a:ln w="9525" cap="rnd">
                <a:noFill/>
                <a:round/>
                <a:headEnd/>
                <a:tailEnd/>
              </a:ln>
            </p:spPr>
            <p:txBody>
              <a:bodyPr/>
              <a:lstStyle/>
              <a:p>
                <a:endParaRPr lang="en-US"/>
              </a:p>
            </p:txBody>
          </p:sp>
          <p:sp>
            <p:nvSpPr>
              <p:cNvPr id="30789" name="Freeform 142"/>
              <p:cNvSpPr>
                <a:spLocks/>
              </p:cNvSpPr>
              <p:nvPr/>
            </p:nvSpPr>
            <p:spPr bwMode="auto">
              <a:xfrm>
                <a:off x="566" y="2400"/>
                <a:ext cx="26" cy="40"/>
              </a:xfrm>
              <a:custGeom>
                <a:avLst/>
                <a:gdLst>
                  <a:gd name="T0" fmla="*/ 0 w 26"/>
                  <a:gd name="T1" fmla="*/ 31 h 40"/>
                  <a:gd name="T2" fmla="*/ 0 w 26"/>
                  <a:gd name="T3" fmla="*/ 0 h 40"/>
                  <a:gd name="T4" fmla="*/ 25 w 26"/>
                  <a:gd name="T5" fmla="*/ 9 h 40"/>
                  <a:gd name="T6" fmla="*/ 25 w 26"/>
                  <a:gd name="T7" fmla="*/ 39 h 40"/>
                  <a:gd name="T8" fmla="*/ 0 w 26"/>
                  <a:gd name="T9" fmla="*/ 31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1"/>
                    </a:moveTo>
                    <a:lnTo>
                      <a:pt x="0" y="0"/>
                    </a:lnTo>
                    <a:lnTo>
                      <a:pt x="25" y="9"/>
                    </a:lnTo>
                    <a:lnTo>
                      <a:pt x="25" y="39"/>
                    </a:lnTo>
                    <a:lnTo>
                      <a:pt x="0" y="31"/>
                    </a:lnTo>
                  </a:path>
                </a:pathLst>
              </a:custGeom>
              <a:solidFill>
                <a:srgbClr val="99CCFF"/>
              </a:solidFill>
              <a:ln w="9525" cap="rnd">
                <a:noFill/>
                <a:round/>
                <a:headEnd/>
                <a:tailEnd/>
              </a:ln>
            </p:spPr>
            <p:txBody>
              <a:bodyPr/>
              <a:lstStyle/>
              <a:p>
                <a:endParaRPr lang="en-US"/>
              </a:p>
            </p:txBody>
          </p:sp>
          <p:sp>
            <p:nvSpPr>
              <p:cNvPr id="30790" name="Freeform 143"/>
              <p:cNvSpPr>
                <a:spLocks/>
              </p:cNvSpPr>
              <p:nvPr/>
            </p:nvSpPr>
            <p:spPr bwMode="auto">
              <a:xfrm>
                <a:off x="525" y="2390"/>
                <a:ext cx="29" cy="38"/>
              </a:xfrm>
              <a:custGeom>
                <a:avLst/>
                <a:gdLst>
                  <a:gd name="T0" fmla="*/ 0 w 29"/>
                  <a:gd name="T1" fmla="*/ 28 h 38"/>
                  <a:gd name="T2" fmla="*/ 0 w 29"/>
                  <a:gd name="T3" fmla="*/ 0 h 38"/>
                  <a:gd name="T4" fmla="*/ 28 w 29"/>
                  <a:gd name="T5" fmla="*/ 8 h 38"/>
                  <a:gd name="T6" fmla="*/ 28 w 29"/>
                  <a:gd name="T7" fmla="*/ 37 h 38"/>
                  <a:gd name="T8" fmla="*/ 0 w 29"/>
                  <a:gd name="T9" fmla="*/ 28 h 38"/>
                  <a:gd name="T10" fmla="*/ 0 60000 65536"/>
                  <a:gd name="T11" fmla="*/ 0 60000 65536"/>
                  <a:gd name="T12" fmla="*/ 0 60000 65536"/>
                  <a:gd name="T13" fmla="*/ 0 60000 65536"/>
                  <a:gd name="T14" fmla="*/ 0 60000 65536"/>
                  <a:gd name="T15" fmla="*/ 0 w 29"/>
                  <a:gd name="T16" fmla="*/ 0 h 38"/>
                  <a:gd name="T17" fmla="*/ 29 w 29"/>
                  <a:gd name="T18" fmla="*/ 38 h 38"/>
                </a:gdLst>
                <a:ahLst/>
                <a:cxnLst>
                  <a:cxn ang="T10">
                    <a:pos x="T0" y="T1"/>
                  </a:cxn>
                  <a:cxn ang="T11">
                    <a:pos x="T2" y="T3"/>
                  </a:cxn>
                  <a:cxn ang="T12">
                    <a:pos x="T4" y="T5"/>
                  </a:cxn>
                  <a:cxn ang="T13">
                    <a:pos x="T6" y="T7"/>
                  </a:cxn>
                  <a:cxn ang="T14">
                    <a:pos x="T8" y="T9"/>
                  </a:cxn>
                </a:cxnLst>
                <a:rect l="T15" t="T16" r="T17" b="T18"/>
                <a:pathLst>
                  <a:path w="29" h="38">
                    <a:moveTo>
                      <a:pt x="0" y="28"/>
                    </a:moveTo>
                    <a:lnTo>
                      <a:pt x="0" y="0"/>
                    </a:lnTo>
                    <a:lnTo>
                      <a:pt x="28" y="8"/>
                    </a:lnTo>
                    <a:lnTo>
                      <a:pt x="28" y="37"/>
                    </a:lnTo>
                    <a:lnTo>
                      <a:pt x="0" y="28"/>
                    </a:lnTo>
                  </a:path>
                </a:pathLst>
              </a:custGeom>
              <a:solidFill>
                <a:srgbClr val="99CCFF"/>
              </a:solidFill>
              <a:ln w="9525" cap="rnd">
                <a:noFill/>
                <a:round/>
                <a:headEnd/>
                <a:tailEnd/>
              </a:ln>
            </p:spPr>
            <p:txBody>
              <a:bodyPr/>
              <a:lstStyle/>
              <a:p>
                <a:endParaRPr lang="en-US"/>
              </a:p>
            </p:txBody>
          </p:sp>
          <p:sp>
            <p:nvSpPr>
              <p:cNvPr id="30791" name="Freeform 144"/>
              <p:cNvSpPr>
                <a:spLocks/>
              </p:cNvSpPr>
              <p:nvPr/>
            </p:nvSpPr>
            <p:spPr bwMode="auto">
              <a:xfrm>
                <a:off x="677" y="2479"/>
                <a:ext cx="25" cy="42"/>
              </a:xfrm>
              <a:custGeom>
                <a:avLst/>
                <a:gdLst>
                  <a:gd name="T0" fmla="*/ 0 w 25"/>
                  <a:gd name="T1" fmla="*/ 32 h 42"/>
                  <a:gd name="T2" fmla="*/ 0 w 25"/>
                  <a:gd name="T3" fmla="*/ 0 h 42"/>
                  <a:gd name="T4" fmla="*/ 24 w 25"/>
                  <a:gd name="T5" fmla="*/ 10 h 42"/>
                  <a:gd name="T6" fmla="*/ 24 w 25"/>
                  <a:gd name="T7" fmla="*/ 41 h 42"/>
                  <a:gd name="T8" fmla="*/ 0 w 25"/>
                  <a:gd name="T9" fmla="*/ 32 h 42"/>
                  <a:gd name="T10" fmla="*/ 0 60000 65536"/>
                  <a:gd name="T11" fmla="*/ 0 60000 65536"/>
                  <a:gd name="T12" fmla="*/ 0 60000 65536"/>
                  <a:gd name="T13" fmla="*/ 0 60000 65536"/>
                  <a:gd name="T14" fmla="*/ 0 60000 65536"/>
                  <a:gd name="T15" fmla="*/ 0 w 25"/>
                  <a:gd name="T16" fmla="*/ 0 h 42"/>
                  <a:gd name="T17" fmla="*/ 25 w 25"/>
                  <a:gd name="T18" fmla="*/ 42 h 42"/>
                </a:gdLst>
                <a:ahLst/>
                <a:cxnLst>
                  <a:cxn ang="T10">
                    <a:pos x="T0" y="T1"/>
                  </a:cxn>
                  <a:cxn ang="T11">
                    <a:pos x="T2" y="T3"/>
                  </a:cxn>
                  <a:cxn ang="T12">
                    <a:pos x="T4" y="T5"/>
                  </a:cxn>
                  <a:cxn ang="T13">
                    <a:pos x="T6" y="T7"/>
                  </a:cxn>
                  <a:cxn ang="T14">
                    <a:pos x="T8" y="T9"/>
                  </a:cxn>
                </a:cxnLst>
                <a:rect l="T15" t="T16" r="T17" b="T18"/>
                <a:pathLst>
                  <a:path w="25" h="42">
                    <a:moveTo>
                      <a:pt x="0" y="32"/>
                    </a:moveTo>
                    <a:lnTo>
                      <a:pt x="0" y="0"/>
                    </a:lnTo>
                    <a:lnTo>
                      <a:pt x="24" y="10"/>
                    </a:lnTo>
                    <a:lnTo>
                      <a:pt x="24" y="41"/>
                    </a:lnTo>
                    <a:lnTo>
                      <a:pt x="0" y="32"/>
                    </a:lnTo>
                  </a:path>
                </a:pathLst>
              </a:custGeom>
              <a:solidFill>
                <a:srgbClr val="99CCFF"/>
              </a:solidFill>
              <a:ln w="9525" cap="rnd">
                <a:noFill/>
                <a:round/>
                <a:headEnd/>
                <a:tailEnd/>
              </a:ln>
            </p:spPr>
            <p:txBody>
              <a:bodyPr/>
              <a:lstStyle/>
              <a:p>
                <a:endParaRPr lang="en-US"/>
              </a:p>
            </p:txBody>
          </p:sp>
          <p:sp>
            <p:nvSpPr>
              <p:cNvPr id="30792" name="Freeform 145"/>
              <p:cNvSpPr>
                <a:spLocks/>
              </p:cNvSpPr>
              <p:nvPr/>
            </p:nvSpPr>
            <p:spPr bwMode="auto">
              <a:xfrm>
                <a:off x="640" y="2467"/>
                <a:ext cx="27" cy="42"/>
              </a:xfrm>
              <a:custGeom>
                <a:avLst/>
                <a:gdLst>
                  <a:gd name="T0" fmla="*/ 0 w 27"/>
                  <a:gd name="T1" fmla="*/ 31 h 42"/>
                  <a:gd name="T2" fmla="*/ 0 w 27"/>
                  <a:gd name="T3" fmla="*/ 0 h 42"/>
                  <a:gd name="T4" fmla="*/ 26 w 27"/>
                  <a:gd name="T5" fmla="*/ 9 h 42"/>
                  <a:gd name="T6" fmla="*/ 26 w 27"/>
                  <a:gd name="T7" fmla="*/ 41 h 42"/>
                  <a:gd name="T8" fmla="*/ 0 w 27"/>
                  <a:gd name="T9" fmla="*/ 31 h 42"/>
                  <a:gd name="T10" fmla="*/ 0 60000 65536"/>
                  <a:gd name="T11" fmla="*/ 0 60000 65536"/>
                  <a:gd name="T12" fmla="*/ 0 60000 65536"/>
                  <a:gd name="T13" fmla="*/ 0 60000 65536"/>
                  <a:gd name="T14" fmla="*/ 0 60000 65536"/>
                  <a:gd name="T15" fmla="*/ 0 w 27"/>
                  <a:gd name="T16" fmla="*/ 0 h 42"/>
                  <a:gd name="T17" fmla="*/ 27 w 27"/>
                  <a:gd name="T18" fmla="*/ 42 h 42"/>
                </a:gdLst>
                <a:ahLst/>
                <a:cxnLst>
                  <a:cxn ang="T10">
                    <a:pos x="T0" y="T1"/>
                  </a:cxn>
                  <a:cxn ang="T11">
                    <a:pos x="T2" y="T3"/>
                  </a:cxn>
                  <a:cxn ang="T12">
                    <a:pos x="T4" y="T5"/>
                  </a:cxn>
                  <a:cxn ang="T13">
                    <a:pos x="T6" y="T7"/>
                  </a:cxn>
                  <a:cxn ang="T14">
                    <a:pos x="T8" y="T9"/>
                  </a:cxn>
                </a:cxnLst>
                <a:rect l="T15" t="T16" r="T17" b="T18"/>
                <a:pathLst>
                  <a:path w="27" h="42">
                    <a:moveTo>
                      <a:pt x="0" y="31"/>
                    </a:moveTo>
                    <a:lnTo>
                      <a:pt x="0" y="0"/>
                    </a:lnTo>
                    <a:lnTo>
                      <a:pt x="26" y="9"/>
                    </a:lnTo>
                    <a:lnTo>
                      <a:pt x="26" y="41"/>
                    </a:lnTo>
                    <a:lnTo>
                      <a:pt x="0" y="31"/>
                    </a:lnTo>
                  </a:path>
                </a:pathLst>
              </a:custGeom>
              <a:solidFill>
                <a:srgbClr val="99CCFF"/>
              </a:solidFill>
              <a:ln w="9525" cap="rnd">
                <a:noFill/>
                <a:round/>
                <a:headEnd/>
                <a:tailEnd/>
              </a:ln>
            </p:spPr>
            <p:txBody>
              <a:bodyPr/>
              <a:lstStyle/>
              <a:p>
                <a:endParaRPr lang="en-US"/>
              </a:p>
            </p:txBody>
          </p:sp>
          <p:sp>
            <p:nvSpPr>
              <p:cNvPr id="30793" name="Freeform 146"/>
              <p:cNvSpPr>
                <a:spLocks/>
              </p:cNvSpPr>
              <p:nvPr/>
            </p:nvSpPr>
            <p:spPr bwMode="auto">
              <a:xfrm>
                <a:off x="602" y="2455"/>
                <a:ext cx="26" cy="41"/>
              </a:xfrm>
              <a:custGeom>
                <a:avLst/>
                <a:gdLst>
                  <a:gd name="T0" fmla="*/ 0 w 26"/>
                  <a:gd name="T1" fmla="*/ 31 h 41"/>
                  <a:gd name="T2" fmla="*/ 0 w 26"/>
                  <a:gd name="T3" fmla="*/ 0 h 41"/>
                  <a:gd name="T4" fmla="*/ 25 w 26"/>
                  <a:gd name="T5" fmla="*/ 9 h 41"/>
                  <a:gd name="T6" fmla="*/ 25 w 26"/>
                  <a:gd name="T7" fmla="*/ 40 h 41"/>
                  <a:gd name="T8" fmla="*/ 0 w 26"/>
                  <a:gd name="T9" fmla="*/ 31 h 41"/>
                  <a:gd name="T10" fmla="*/ 0 60000 65536"/>
                  <a:gd name="T11" fmla="*/ 0 60000 65536"/>
                  <a:gd name="T12" fmla="*/ 0 60000 65536"/>
                  <a:gd name="T13" fmla="*/ 0 60000 65536"/>
                  <a:gd name="T14" fmla="*/ 0 60000 65536"/>
                  <a:gd name="T15" fmla="*/ 0 w 26"/>
                  <a:gd name="T16" fmla="*/ 0 h 41"/>
                  <a:gd name="T17" fmla="*/ 26 w 26"/>
                  <a:gd name="T18" fmla="*/ 41 h 41"/>
                </a:gdLst>
                <a:ahLst/>
                <a:cxnLst>
                  <a:cxn ang="T10">
                    <a:pos x="T0" y="T1"/>
                  </a:cxn>
                  <a:cxn ang="T11">
                    <a:pos x="T2" y="T3"/>
                  </a:cxn>
                  <a:cxn ang="T12">
                    <a:pos x="T4" y="T5"/>
                  </a:cxn>
                  <a:cxn ang="T13">
                    <a:pos x="T6" y="T7"/>
                  </a:cxn>
                  <a:cxn ang="T14">
                    <a:pos x="T8" y="T9"/>
                  </a:cxn>
                </a:cxnLst>
                <a:rect l="T15" t="T16" r="T17" b="T18"/>
                <a:pathLst>
                  <a:path w="26" h="41">
                    <a:moveTo>
                      <a:pt x="0" y="31"/>
                    </a:moveTo>
                    <a:lnTo>
                      <a:pt x="0" y="0"/>
                    </a:lnTo>
                    <a:lnTo>
                      <a:pt x="25" y="9"/>
                    </a:lnTo>
                    <a:lnTo>
                      <a:pt x="25" y="40"/>
                    </a:lnTo>
                    <a:lnTo>
                      <a:pt x="0" y="31"/>
                    </a:lnTo>
                  </a:path>
                </a:pathLst>
              </a:custGeom>
              <a:solidFill>
                <a:srgbClr val="99CCFF"/>
              </a:solidFill>
              <a:ln w="9525" cap="rnd">
                <a:noFill/>
                <a:round/>
                <a:headEnd/>
                <a:tailEnd/>
              </a:ln>
            </p:spPr>
            <p:txBody>
              <a:bodyPr/>
              <a:lstStyle/>
              <a:p>
                <a:endParaRPr lang="en-US"/>
              </a:p>
            </p:txBody>
          </p:sp>
          <p:sp>
            <p:nvSpPr>
              <p:cNvPr id="30794" name="Freeform 147"/>
              <p:cNvSpPr>
                <a:spLocks/>
              </p:cNvSpPr>
              <p:nvPr/>
            </p:nvSpPr>
            <p:spPr bwMode="auto">
              <a:xfrm>
                <a:off x="566" y="2445"/>
                <a:ext cx="26" cy="39"/>
              </a:xfrm>
              <a:custGeom>
                <a:avLst/>
                <a:gdLst>
                  <a:gd name="T0" fmla="*/ 0 w 26"/>
                  <a:gd name="T1" fmla="*/ 30 h 39"/>
                  <a:gd name="T2" fmla="*/ 0 w 26"/>
                  <a:gd name="T3" fmla="*/ 0 h 39"/>
                  <a:gd name="T4" fmla="*/ 25 w 26"/>
                  <a:gd name="T5" fmla="*/ 9 h 39"/>
                  <a:gd name="T6" fmla="*/ 25 w 26"/>
                  <a:gd name="T7" fmla="*/ 38 h 39"/>
                  <a:gd name="T8" fmla="*/ 0 w 26"/>
                  <a:gd name="T9" fmla="*/ 30 h 39"/>
                  <a:gd name="T10" fmla="*/ 0 60000 65536"/>
                  <a:gd name="T11" fmla="*/ 0 60000 65536"/>
                  <a:gd name="T12" fmla="*/ 0 60000 65536"/>
                  <a:gd name="T13" fmla="*/ 0 60000 65536"/>
                  <a:gd name="T14" fmla="*/ 0 60000 65536"/>
                  <a:gd name="T15" fmla="*/ 0 w 26"/>
                  <a:gd name="T16" fmla="*/ 0 h 39"/>
                  <a:gd name="T17" fmla="*/ 26 w 26"/>
                  <a:gd name="T18" fmla="*/ 39 h 39"/>
                </a:gdLst>
                <a:ahLst/>
                <a:cxnLst>
                  <a:cxn ang="T10">
                    <a:pos x="T0" y="T1"/>
                  </a:cxn>
                  <a:cxn ang="T11">
                    <a:pos x="T2" y="T3"/>
                  </a:cxn>
                  <a:cxn ang="T12">
                    <a:pos x="T4" y="T5"/>
                  </a:cxn>
                  <a:cxn ang="T13">
                    <a:pos x="T6" y="T7"/>
                  </a:cxn>
                  <a:cxn ang="T14">
                    <a:pos x="T8" y="T9"/>
                  </a:cxn>
                </a:cxnLst>
                <a:rect l="T15" t="T16" r="T17" b="T18"/>
                <a:pathLst>
                  <a:path w="26" h="39">
                    <a:moveTo>
                      <a:pt x="0" y="30"/>
                    </a:moveTo>
                    <a:lnTo>
                      <a:pt x="0" y="0"/>
                    </a:lnTo>
                    <a:lnTo>
                      <a:pt x="25" y="9"/>
                    </a:lnTo>
                    <a:lnTo>
                      <a:pt x="25" y="38"/>
                    </a:lnTo>
                    <a:lnTo>
                      <a:pt x="0" y="30"/>
                    </a:lnTo>
                  </a:path>
                </a:pathLst>
              </a:custGeom>
              <a:solidFill>
                <a:srgbClr val="99CCFF"/>
              </a:solidFill>
              <a:ln w="9525" cap="rnd">
                <a:noFill/>
                <a:round/>
                <a:headEnd/>
                <a:tailEnd/>
              </a:ln>
            </p:spPr>
            <p:txBody>
              <a:bodyPr/>
              <a:lstStyle/>
              <a:p>
                <a:endParaRPr lang="en-US"/>
              </a:p>
            </p:txBody>
          </p:sp>
          <p:sp>
            <p:nvSpPr>
              <p:cNvPr id="30795" name="Freeform 148"/>
              <p:cNvSpPr>
                <a:spLocks/>
              </p:cNvSpPr>
              <p:nvPr/>
            </p:nvSpPr>
            <p:spPr bwMode="auto">
              <a:xfrm>
                <a:off x="525" y="2430"/>
                <a:ext cx="29" cy="40"/>
              </a:xfrm>
              <a:custGeom>
                <a:avLst/>
                <a:gdLst>
                  <a:gd name="T0" fmla="*/ 0 w 29"/>
                  <a:gd name="T1" fmla="*/ 31 h 40"/>
                  <a:gd name="T2" fmla="*/ 0 w 29"/>
                  <a:gd name="T3" fmla="*/ 0 h 40"/>
                  <a:gd name="T4" fmla="*/ 28 w 29"/>
                  <a:gd name="T5" fmla="*/ 9 h 40"/>
                  <a:gd name="T6" fmla="*/ 28 w 29"/>
                  <a:gd name="T7" fmla="*/ 39 h 40"/>
                  <a:gd name="T8" fmla="*/ 0 w 29"/>
                  <a:gd name="T9" fmla="*/ 31 h 40"/>
                  <a:gd name="T10" fmla="*/ 0 60000 65536"/>
                  <a:gd name="T11" fmla="*/ 0 60000 65536"/>
                  <a:gd name="T12" fmla="*/ 0 60000 65536"/>
                  <a:gd name="T13" fmla="*/ 0 60000 65536"/>
                  <a:gd name="T14" fmla="*/ 0 60000 65536"/>
                  <a:gd name="T15" fmla="*/ 0 w 29"/>
                  <a:gd name="T16" fmla="*/ 0 h 40"/>
                  <a:gd name="T17" fmla="*/ 29 w 29"/>
                  <a:gd name="T18" fmla="*/ 40 h 40"/>
                </a:gdLst>
                <a:ahLst/>
                <a:cxnLst>
                  <a:cxn ang="T10">
                    <a:pos x="T0" y="T1"/>
                  </a:cxn>
                  <a:cxn ang="T11">
                    <a:pos x="T2" y="T3"/>
                  </a:cxn>
                  <a:cxn ang="T12">
                    <a:pos x="T4" y="T5"/>
                  </a:cxn>
                  <a:cxn ang="T13">
                    <a:pos x="T6" y="T7"/>
                  </a:cxn>
                  <a:cxn ang="T14">
                    <a:pos x="T8" y="T9"/>
                  </a:cxn>
                </a:cxnLst>
                <a:rect l="T15" t="T16" r="T17" b="T18"/>
                <a:pathLst>
                  <a:path w="29" h="40">
                    <a:moveTo>
                      <a:pt x="0" y="31"/>
                    </a:moveTo>
                    <a:lnTo>
                      <a:pt x="0" y="0"/>
                    </a:lnTo>
                    <a:lnTo>
                      <a:pt x="28" y="9"/>
                    </a:lnTo>
                    <a:lnTo>
                      <a:pt x="28" y="39"/>
                    </a:lnTo>
                    <a:lnTo>
                      <a:pt x="0" y="31"/>
                    </a:lnTo>
                  </a:path>
                </a:pathLst>
              </a:custGeom>
              <a:solidFill>
                <a:srgbClr val="99CCFF"/>
              </a:solidFill>
              <a:ln w="9525" cap="rnd">
                <a:noFill/>
                <a:round/>
                <a:headEnd/>
                <a:tailEnd/>
              </a:ln>
            </p:spPr>
            <p:txBody>
              <a:bodyPr/>
              <a:lstStyle/>
              <a:p>
                <a:endParaRPr lang="en-US"/>
              </a:p>
            </p:txBody>
          </p:sp>
          <p:sp>
            <p:nvSpPr>
              <p:cNvPr id="30796" name="Freeform 149"/>
              <p:cNvSpPr>
                <a:spLocks/>
              </p:cNvSpPr>
              <p:nvPr/>
            </p:nvSpPr>
            <p:spPr bwMode="auto">
              <a:xfrm>
                <a:off x="677" y="2525"/>
                <a:ext cx="25" cy="39"/>
              </a:xfrm>
              <a:custGeom>
                <a:avLst/>
                <a:gdLst>
                  <a:gd name="T0" fmla="*/ 0 w 25"/>
                  <a:gd name="T1" fmla="*/ 30 h 39"/>
                  <a:gd name="T2" fmla="*/ 0 w 25"/>
                  <a:gd name="T3" fmla="*/ 0 h 39"/>
                  <a:gd name="T4" fmla="*/ 24 w 25"/>
                  <a:gd name="T5" fmla="*/ 9 h 39"/>
                  <a:gd name="T6" fmla="*/ 24 w 25"/>
                  <a:gd name="T7" fmla="*/ 38 h 39"/>
                  <a:gd name="T8" fmla="*/ 0 w 25"/>
                  <a:gd name="T9" fmla="*/ 30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0" y="30"/>
                    </a:moveTo>
                    <a:lnTo>
                      <a:pt x="0" y="0"/>
                    </a:lnTo>
                    <a:lnTo>
                      <a:pt x="24" y="9"/>
                    </a:lnTo>
                    <a:lnTo>
                      <a:pt x="24" y="38"/>
                    </a:lnTo>
                    <a:lnTo>
                      <a:pt x="0" y="30"/>
                    </a:lnTo>
                  </a:path>
                </a:pathLst>
              </a:custGeom>
              <a:solidFill>
                <a:srgbClr val="99CCFF"/>
              </a:solidFill>
              <a:ln w="9525" cap="rnd">
                <a:noFill/>
                <a:round/>
                <a:headEnd/>
                <a:tailEnd/>
              </a:ln>
            </p:spPr>
            <p:txBody>
              <a:bodyPr/>
              <a:lstStyle/>
              <a:p>
                <a:endParaRPr lang="en-US"/>
              </a:p>
            </p:txBody>
          </p:sp>
          <p:sp>
            <p:nvSpPr>
              <p:cNvPr id="30797" name="Freeform 150"/>
              <p:cNvSpPr>
                <a:spLocks/>
              </p:cNvSpPr>
              <p:nvPr/>
            </p:nvSpPr>
            <p:spPr bwMode="auto">
              <a:xfrm>
                <a:off x="640" y="2511"/>
                <a:ext cx="27" cy="39"/>
              </a:xfrm>
              <a:custGeom>
                <a:avLst/>
                <a:gdLst>
                  <a:gd name="T0" fmla="*/ 0 w 27"/>
                  <a:gd name="T1" fmla="*/ 29 h 39"/>
                  <a:gd name="T2" fmla="*/ 0 w 27"/>
                  <a:gd name="T3" fmla="*/ 0 h 39"/>
                  <a:gd name="T4" fmla="*/ 26 w 27"/>
                  <a:gd name="T5" fmla="*/ 8 h 39"/>
                  <a:gd name="T6" fmla="*/ 26 w 27"/>
                  <a:gd name="T7" fmla="*/ 38 h 39"/>
                  <a:gd name="T8" fmla="*/ 0 w 27"/>
                  <a:gd name="T9" fmla="*/ 29 h 39"/>
                  <a:gd name="T10" fmla="*/ 0 60000 65536"/>
                  <a:gd name="T11" fmla="*/ 0 60000 65536"/>
                  <a:gd name="T12" fmla="*/ 0 60000 65536"/>
                  <a:gd name="T13" fmla="*/ 0 60000 65536"/>
                  <a:gd name="T14" fmla="*/ 0 60000 65536"/>
                  <a:gd name="T15" fmla="*/ 0 w 27"/>
                  <a:gd name="T16" fmla="*/ 0 h 39"/>
                  <a:gd name="T17" fmla="*/ 27 w 27"/>
                  <a:gd name="T18" fmla="*/ 39 h 39"/>
                </a:gdLst>
                <a:ahLst/>
                <a:cxnLst>
                  <a:cxn ang="T10">
                    <a:pos x="T0" y="T1"/>
                  </a:cxn>
                  <a:cxn ang="T11">
                    <a:pos x="T2" y="T3"/>
                  </a:cxn>
                  <a:cxn ang="T12">
                    <a:pos x="T4" y="T5"/>
                  </a:cxn>
                  <a:cxn ang="T13">
                    <a:pos x="T6" y="T7"/>
                  </a:cxn>
                  <a:cxn ang="T14">
                    <a:pos x="T8" y="T9"/>
                  </a:cxn>
                </a:cxnLst>
                <a:rect l="T15" t="T16" r="T17" b="T18"/>
                <a:pathLst>
                  <a:path w="27" h="39">
                    <a:moveTo>
                      <a:pt x="0" y="29"/>
                    </a:moveTo>
                    <a:lnTo>
                      <a:pt x="0" y="0"/>
                    </a:lnTo>
                    <a:lnTo>
                      <a:pt x="26" y="8"/>
                    </a:lnTo>
                    <a:lnTo>
                      <a:pt x="26" y="38"/>
                    </a:lnTo>
                    <a:lnTo>
                      <a:pt x="0" y="29"/>
                    </a:lnTo>
                  </a:path>
                </a:pathLst>
              </a:custGeom>
              <a:solidFill>
                <a:srgbClr val="99CCFF"/>
              </a:solidFill>
              <a:ln w="9525" cap="rnd">
                <a:noFill/>
                <a:round/>
                <a:headEnd/>
                <a:tailEnd/>
              </a:ln>
            </p:spPr>
            <p:txBody>
              <a:bodyPr/>
              <a:lstStyle/>
              <a:p>
                <a:endParaRPr lang="en-US"/>
              </a:p>
            </p:txBody>
          </p:sp>
          <p:sp>
            <p:nvSpPr>
              <p:cNvPr id="30798" name="Freeform 151"/>
              <p:cNvSpPr>
                <a:spLocks/>
              </p:cNvSpPr>
              <p:nvPr/>
            </p:nvSpPr>
            <p:spPr bwMode="auto">
              <a:xfrm>
                <a:off x="602" y="2499"/>
                <a:ext cx="26" cy="39"/>
              </a:xfrm>
              <a:custGeom>
                <a:avLst/>
                <a:gdLst>
                  <a:gd name="T0" fmla="*/ 0 w 26"/>
                  <a:gd name="T1" fmla="*/ 30 h 39"/>
                  <a:gd name="T2" fmla="*/ 0 w 26"/>
                  <a:gd name="T3" fmla="*/ 0 h 39"/>
                  <a:gd name="T4" fmla="*/ 25 w 26"/>
                  <a:gd name="T5" fmla="*/ 9 h 39"/>
                  <a:gd name="T6" fmla="*/ 25 w 26"/>
                  <a:gd name="T7" fmla="*/ 38 h 39"/>
                  <a:gd name="T8" fmla="*/ 0 w 26"/>
                  <a:gd name="T9" fmla="*/ 30 h 39"/>
                  <a:gd name="T10" fmla="*/ 0 60000 65536"/>
                  <a:gd name="T11" fmla="*/ 0 60000 65536"/>
                  <a:gd name="T12" fmla="*/ 0 60000 65536"/>
                  <a:gd name="T13" fmla="*/ 0 60000 65536"/>
                  <a:gd name="T14" fmla="*/ 0 60000 65536"/>
                  <a:gd name="T15" fmla="*/ 0 w 26"/>
                  <a:gd name="T16" fmla="*/ 0 h 39"/>
                  <a:gd name="T17" fmla="*/ 26 w 26"/>
                  <a:gd name="T18" fmla="*/ 39 h 39"/>
                </a:gdLst>
                <a:ahLst/>
                <a:cxnLst>
                  <a:cxn ang="T10">
                    <a:pos x="T0" y="T1"/>
                  </a:cxn>
                  <a:cxn ang="T11">
                    <a:pos x="T2" y="T3"/>
                  </a:cxn>
                  <a:cxn ang="T12">
                    <a:pos x="T4" y="T5"/>
                  </a:cxn>
                  <a:cxn ang="T13">
                    <a:pos x="T6" y="T7"/>
                  </a:cxn>
                  <a:cxn ang="T14">
                    <a:pos x="T8" y="T9"/>
                  </a:cxn>
                </a:cxnLst>
                <a:rect l="T15" t="T16" r="T17" b="T18"/>
                <a:pathLst>
                  <a:path w="26" h="39">
                    <a:moveTo>
                      <a:pt x="0" y="30"/>
                    </a:moveTo>
                    <a:lnTo>
                      <a:pt x="0" y="0"/>
                    </a:lnTo>
                    <a:lnTo>
                      <a:pt x="25" y="9"/>
                    </a:lnTo>
                    <a:lnTo>
                      <a:pt x="25" y="38"/>
                    </a:lnTo>
                    <a:lnTo>
                      <a:pt x="0" y="30"/>
                    </a:lnTo>
                  </a:path>
                </a:pathLst>
              </a:custGeom>
              <a:solidFill>
                <a:srgbClr val="99CCFF"/>
              </a:solidFill>
              <a:ln w="9525" cap="rnd">
                <a:noFill/>
                <a:round/>
                <a:headEnd/>
                <a:tailEnd/>
              </a:ln>
            </p:spPr>
            <p:txBody>
              <a:bodyPr/>
              <a:lstStyle/>
              <a:p>
                <a:endParaRPr lang="en-US"/>
              </a:p>
            </p:txBody>
          </p:sp>
          <p:sp>
            <p:nvSpPr>
              <p:cNvPr id="30799" name="Freeform 152"/>
              <p:cNvSpPr>
                <a:spLocks/>
              </p:cNvSpPr>
              <p:nvPr/>
            </p:nvSpPr>
            <p:spPr bwMode="auto">
              <a:xfrm>
                <a:off x="566" y="2484"/>
                <a:ext cx="26" cy="42"/>
              </a:xfrm>
              <a:custGeom>
                <a:avLst/>
                <a:gdLst>
                  <a:gd name="T0" fmla="*/ 0 w 26"/>
                  <a:gd name="T1" fmla="*/ 31 h 42"/>
                  <a:gd name="T2" fmla="*/ 0 w 26"/>
                  <a:gd name="T3" fmla="*/ 0 h 42"/>
                  <a:gd name="T4" fmla="*/ 25 w 26"/>
                  <a:gd name="T5" fmla="*/ 9 h 42"/>
                  <a:gd name="T6" fmla="*/ 25 w 26"/>
                  <a:gd name="T7" fmla="*/ 41 h 42"/>
                  <a:gd name="T8" fmla="*/ 0 w 26"/>
                  <a:gd name="T9" fmla="*/ 31 h 42"/>
                  <a:gd name="T10" fmla="*/ 0 60000 65536"/>
                  <a:gd name="T11" fmla="*/ 0 60000 65536"/>
                  <a:gd name="T12" fmla="*/ 0 60000 65536"/>
                  <a:gd name="T13" fmla="*/ 0 60000 65536"/>
                  <a:gd name="T14" fmla="*/ 0 60000 65536"/>
                  <a:gd name="T15" fmla="*/ 0 w 26"/>
                  <a:gd name="T16" fmla="*/ 0 h 42"/>
                  <a:gd name="T17" fmla="*/ 26 w 26"/>
                  <a:gd name="T18" fmla="*/ 42 h 42"/>
                </a:gdLst>
                <a:ahLst/>
                <a:cxnLst>
                  <a:cxn ang="T10">
                    <a:pos x="T0" y="T1"/>
                  </a:cxn>
                  <a:cxn ang="T11">
                    <a:pos x="T2" y="T3"/>
                  </a:cxn>
                  <a:cxn ang="T12">
                    <a:pos x="T4" y="T5"/>
                  </a:cxn>
                  <a:cxn ang="T13">
                    <a:pos x="T6" y="T7"/>
                  </a:cxn>
                  <a:cxn ang="T14">
                    <a:pos x="T8" y="T9"/>
                  </a:cxn>
                </a:cxnLst>
                <a:rect l="T15" t="T16" r="T17" b="T18"/>
                <a:pathLst>
                  <a:path w="26" h="42">
                    <a:moveTo>
                      <a:pt x="0" y="31"/>
                    </a:moveTo>
                    <a:lnTo>
                      <a:pt x="0" y="0"/>
                    </a:lnTo>
                    <a:lnTo>
                      <a:pt x="25" y="9"/>
                    </a:lnTo>
                    <a:lnTo>
                      <a:pt x="25" y="41"/>
                    </a:lnTo>
                    <a:lnTo>
                      <a:pt x="0" y="31"/>
                    </a:lnTo>
                  </a:path>
                </a:pathLst>
              </a:custGeom>
              <a:solidFill>
                <a:srgbClr val="99CCFF"/>
              </a:solidFill>
              <a:ln w="9525" cap="rnd">
                <a:noFill/>
                <a:round/>
                <a:headEnd/>
                <a:tailEnd/>
              </a:ln>
            </p:spPr>
            <p:txBody>
              <a:bodyPr/>
              <a:lstStyle/>
              <a:p>
                <a:endParaRPr lang="en-US"/>
              </a:p>
            </p:txBody>
          </p:sp>
          <p:sp>
            <p:nvSpPr>
              <p:cNvPr id="30800" name="Freeform 153"/>
              <p:cNvSpPr>
                <a:spLocks/>
              </p:cNvSpPr>
              <p:nvPr/>
            </p:nvSpPr>
            <p:spPr bwMode="auto">
              <a:xfrm>
                <a:off x="525" y="2471"/>
                <a:ext cx="29" cy="41"/>
              </a:xfrm>
              <a:custGeom>
                <a:avLst/>
                <a:gdLst>
                  <a:gd name="T0" fmla="*/ 0 w 29"/>
                  <a:gd name="T1" fmla="*/ 31 h 41"/>
                  <a:gd name="T2" fmla="*/ 0 w 29"/>
                  <a:gd name="T3" fmla="*/ 0 h 41"/>
                  <a:gd name="T4" fmla="*/ 28 w 29"/>
                  <a:gd name="T5" fmla="*/ 9 h 41"/>
                  <a:gd name="T6" fmla="*/ 28 w 29"/>
                  <a:gd name="T7" fmla="*/ 40 h 41"/>
                  <a:gd name="T8" fmla="*/ 0 w 29"/>
                  <a:gd name="T9" fmla="*/ 31 h 41"/>
                  <a:gd name="T10" fmla="*/ 0 60000 65536"/>
                  <a:gd name="T11" fmla="*/ 0 60000 65536"/>
                  <a:gd name="T12" fmla="*/ 0 60000 65536"/>
                  <a:gd name="T13" fmla="*/ 0 60000 65536"/>
                  <a:gd name="T14" fmla="*/ 0 60000 65536"/>
                  <a:gd name="T15" fmla="*/ 0 w 29"/>
                  <a:gd name="T16" fmla="*/ 0 h 41"/>
                  <a:gd name="T17" fmla="*/ 29 w 29"/>
                  <a:gd name="T18" fmla="*/ 41 h 41"/>
                </a:gdLst>
                <a:ahLst/>
                <a:cxnLst>
                  <a:cxn ang="T10">
                    <a:pos x="T0" y="T1"/>
                  </a:cxn>
                  <a:cxn ang="T11">
                    <a:pos x="T2" y="T3"/>
                  </a:cxn>
                  <a:cxn ang="T12">
                    <a:pos x="T4" y="T5"/>
                  </a:cxn>
                  <a:cxn ang="T13">
                    <a:pos x="T6" y="T7"/>
                  </a:cxn>
                  <a:cxn ang="T14">
                    <a:pos x="T8" y="T9"/>
                  </a:cxn>
                </a:cxnLst>
                <a:rect l="T15" t="T16" r="T17" b="T18"/>
                <a:pathLst>
                  <a:path w="29" h="41">
                    <a:moveTo>
                      <a:pt x="0" y="31"/>
                    </a:moveTo>
                    <a:lnTo>
                      <a:pt x="0" y="0"/>
                    </a:lnTo>
                    <a:lnTo>
                      <a:pt x="28" y="9"/>
                    </a:lnTo>
                    <a:lnTo>
                      <a:pt x="28" y="40"/>
                    </a:lnTo>
                    <a:lnTo>
                      <a:pt x="0" y="31"/>
                    </a:lnTo>
                  </a:path>
                </a:pathLst>
              </a:custGeom>
              <a:solidFill>
                <a:srgbClr val="99CCFF"/>
              </a:solidFill>
              <a:ln w="9525" cap="rnd">
                <a:noFill/>
                <a:round/>
                <a:headEnd/>
                <a:tailEnd/>
              </a:ln>
            </p:spPr>
            <p:txBody>
              <a:bodyPr/>
              <a:lstStyle/>
              <a:p>
                <a:endParaRPr lang="en-US"/>
              </a:p>
            </p:txBody>
          </p:sp>
          <p:sp>
            <p:nvSpPr>
              <p:cNvPr id="30801" name="Freeform 154"/>
              <p:cNvSpPr>
                <a:spLocks/>
              </p:cNvSpPr>
              <p:nvPr/>
            </p:nvSpPr>
            <p:spPr bwMode="auto">
              <a:xfrm>
                <a:off x="677" y="2566"/>
                <a:ext cx="25" cy="41"/>
              </a:xfrm>
              <a:custGeom>
                <a:avLst/>
                <a:gdLst>
                  <a:gd name="T0" fmla="*/ 0 w 25"/>
                  <a:gd name="T1" fmla="*/ 31 h 41"/>
                  <a:gd name="T2" fmla="*/ 0 w 25"/>
                  <a:gd name="T3" fmla="*/ 0 h 41"/>
                  <a:gd name="T4" fmla="*/ 24 w 25"/>
                  <a:gd name="T5" fmla="*/ 9 h 41"/>
                  <a:gd name="T6" fmla="*/ 24 w 25"/>
                  <a:gd name="T7" fmla="*/ 40 h 41"/>
                  <a:gd name="T8" fmla="*/ 0 w 25"/>
                  <a:gd name="T9" fmla="*/ 31 h 41"/>
                  <a:gd name="T10" fmla="*/ 0 60000 65536"/>
                  <a:gd name="T11" fmla="*/ 0 60000 65536"/>
                  <a:gd name="T12" fmla="*/ 0 60000 65536"/>
                  <a:gd name="T13" fmla="*/ 0 60000 65536"/>
                  <a:gd name="T14" fmla="*/ 0 60000 65536"/>
                  <a:gd name="T15" fmla="*/ 0 w 25"/>
                  <a:gd name="T16" fmla="*/ 0 h 41"/>
                  <a:gd name="T17" fmla="*/ 25 w 25"/>
                  <a:gd name="T18" fmla="*/ 41 h 41"/>
                </a:gdLst>
                <a:ahLst/>
                <a:cxnLst>
                  <a:cxn ang="T10">
                    <a:pos x="T0" y="T1"/>
                  </a:cxn>
                  <a:cxn ang="T11">
                    <a:pos x="T2" y="T3"/>
                  </a:cxn>
                  <a:cxn ang="T12">
                    <a:pos x="T4" y="T5"/>
                  </a:cxn>
                  <a:cxn ang="T13">
                    <a:pos x="T6" y="T7"/>
                  </a:cxn>
                  <a:cxn ang="T14">
                    <a:pos x="T8" y="T9"/>
                  </a:cxn>
                </a:cxnLst>
                <a:rect l="T15" t="T16" r="T17" b="T18"/>
                <a:pathLst>
                  <a:path w="25" h="41">
                    <a:moveTo>
                      <a:pt x="0" y="31"/>
                    </a:moveTo>
                    <a:lnTo>
                      <a:pt x="0" y="0"/>
                    </a:lnTo>
                    <a:lnTo>
                      <a:pt x="24" y="9"/>
                    </a:lnTo>
                    <a:lnTo>
                      <a:pt x="24" y="40"/>
                    </a:lnTo>
                    <a:lnTo>
                      <a:pt x="0" y="31"/>
                    </a:lnTo>
                  </a:path>
                </a:pathLst>
              </a:custGeom>
              <a:solidFill>
                <a:srgbClr val="99CCFF"/>
              </a:solidFill>
              <a:ln w="9525" cap="rnd">
                <a:noFill/>
                <a:round/>
                <a:headEnd/>
                <a:tailEnd/>
              </a:ln>
            </p:spPr>
            <p:txBody>
              <a:bodyPr/>
              <a:lstStyle/>
              <a:p>
                <a:endParaRPr lang="en-US"/>
              </a:p>
            </p:txBody>
          </p:sp>
          <p:sp>
            <p:nvSpPr>
              <p:cNvPr id="30802" name="Freeform 155"/>
              <p:cNvSpPr>
                <a:spLocks/>
              </p:cNvSpPr>
              <p:nvPr/>
            </p:nvSpPr>
            <p:spPr bwMode="auto">
              <a:xfrm>
                <a:off x="640" y="2553"/>
                <a:ext cx="27" cy="41"/>
              </a:xfrm>
              <a:custGeom>
                <a:avLst/>
                <a:gdLst>
                  <a:gd name="T0" fmla="*/ 0 w 27"/>
                  <a:gd name="T1" fmla="*/ 31 h 41"/>
                  <a:gd name="T2" fmla="*/ 0 w 27"/>
                  <a:gd name="T3" fmla="*/ 0 h 41"/>
                  <a:gd name="T4" fmla="*/ 26 w 27"/>
                  <a:gd name="T5" fmla="*/ 9 h 41"/>
                  <a:gd name="T6" fmla="*/ 26 w 27"/>
                  <a:gd name="T7" fmla="*/ 40 h 41"/>
                  <a:gd name="T8" fmla="*/ 0 w 27"/>
                  <a:gd name="T9" fmla="*/ 31 h 41"/>
                  <a:gd name="T10" fmla="*/ 0 60000 65536"/>
                  <a:gd name="T11" fmla="*/ 0 60000 65536"/>
                  <a:gd name="T12" fmla="*/ 0 60000 65536"/>
                  <a:gd name="T13" fmla="*/ 0 60000 65536"/>
                  <a:gd name="T14" fmla="*/ 0 60000 65536"/>
                  <a:gd name="T15" fmla="*/ 0 w 27"/>
                  <a:gd name="T16" fmla="*/ 0 h 41"/>
                  <a:gd name="T17" fmla="*/ 27 w 27"/>
                  <a:gd name="T18" fmla="*/ 41 h 41"/>
                </a:gdLst>
                <a:ahLst/>
                <a:cxnLst>
                  <a:cxn ang="T10">
                    <a:pos x="T0" y="T1"/>
                  </a:cxn>
                  <a:cxn ang="T11">
                    <a:pos x="T2" y="T3"/>
                  </a:cxn>
                  <a:cxn ang="T12">
                    <a:pos x="T4" y="T5"/>
                  </a:cxn>
                  <a:cxn ang="T13">
                    <a:pos x="T6" y="T7"/>
                  </a:cxn>
                  <a:cxn ang="T14">
                    <a:pos x="T8" y="T9"/>
                  </a:cxn>
                </a:cxnLst>
                <a:rect l="T15" t="T16" r="T17" b="T18"/>
                <a:pathLst>
                  <a:path w="27" h="41">
                    <a:moveTo>
                      <a:pt x="0" y="31"/>
                    </a:moveTo>
                    <a:lnTo>
                      <a:pt x="0" y="0"/>
                    </a:lnTo>
                    <a:lnTo>
                      <a:pt x="26" y="9"/>
                    </a:lnTo>
                    <a:lnTo>
                      <a:pt x="26" y="40"/>
                    </a:lnTo>
                    <a:lnTo>
                      <a:pt x="0" y="31"/>
                    </a:lnTo>
                  </a:path>
                </a:pathLst>
              </a:custGeom>
              <a:solidFill>
                <a:srgbClr val="99CCFF"/>
              </a:solidFill>
              <a:ln w="9525" cap="rnd">
                <a:noFill/>
                <a:round/>
                <a:headEnd/>
                <a:tailEnd/>
              </a:ln>
            </p:spPr>
            <p:txBody>
              <a:bodyPr/>
              <a:lstStyle/>
              <a:p>
                <a:endParaRPr lang="en-US"/>
              </a:p>
            </p:txBody>
          </p:sp>
          <p:sp>
            <p:nvSpPr>
              <p:cNvPr id="30803" name="Freeform 156"/>
              <p:cNvSpPr>
                <a:spLocks/>
              </p:cNvSpPr>
              <p:nvPr/>
            </p:nvSpPr>
            <p:spPr bwMode="auto">
              <a:xfrm>
                <a:off x="602" y="2540"/>
                <a:ext cx="26" cy="40"/>
              </a:xfrm>
              <a:custGeom>
                <a:avLst/>
                <a:gdLst>
                  <a:gd name="T0" fmla="*/ 0 w 26"/>
                  <a:gd name="T1" fmla="*/ 31 h 40"/>
                  <a:gd name="T2" fmla="*/ 0 w 26"/>
                  <a:gd name="T3" fmla="*/ 0 h 40"/>
                  <a:gd name="T4" fmla="*/ 25 w 26"/>
                  <a:gd name="T5" fmla="*/ 9 h 40"/>
                  <a:gd name="T6" fmla="*/ 25 w 26"/>
                  <a:gd name="T7" fmla="*/ 39 h 40"/>
                  <a:gd name="T8" fmla="*/ 0 w 26"/>
                  <a:gd name="T9" fmla="*/ 31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1"/>
                    </a:moveTo>
                    <a:lnTo>
                      <a:pt x="0" y="0"/>
                    </a:lnTo>
                    <a:lnTo>
                      <a:pt x="25" y="9"/>
                    </a:lnTo>
                    <a:lnTo>
                      <a:pt x="25" y="39"/>
                    </a:lnTo>
                    <a:lnTo>
                      <a:pt x="0" y="31"/>
                    </a:lnTo>
                  </a:path>
                </a:pathLst>
              </a:custGeom>
              <a:solidFill>
                <a:srgbClr val="99CCFF"/>
              </a:solidFill>
              <a:ln w="9525" cap="rnd">
                <a:noFill/>
                <a:round/>
                <a:headEnd/>
                <a:tailEnd/>
              </a:ln>
            </p:spPr>
            <p:txBody>
              <a:bodyPr/>
              <a:lstStyle/>
              <a:p>
                <a:endParaRPr lang="en-US"/>
              </a:p>
            </p:txBody>
          </p:sp>
          <p:sp>
            <p:nvSpPr>
              <p:cNvPr id="30804" name="Freeform 157"/>
              <p:cNvSpPr>
                <a:spLocks/>
              </p:cNvSpPr>
              <p:nvPr/>
            </p:nvSpPr>
            <p:spPr bwMode="auto">
              <a:xfrm>
                <a:off x="566" y="2528"/>
                <a:ext cx="26" cy="41"/>
              </a:xfrm>
              <a:custGeom>
                <a:avLst/>
                <a:gdLst>
                  <a:gd name="T0" fmla="*/ 0 w 26"/>
                  <a:gd name="T1" fmla="*/ 31 h 41"/>
                  <a:gd name="T2" fmla="*/ 0 w 26"/>
                  <a:gd name="T3" fmla="*/ 0 h 41"/>
                  <a:gd name="T4" fmla="*/ 25 w 26"/>
                  <a:gd name="T5" fmla="*/ 9 h 41"/>
                  <a:gd name="T6" fmla="*/ 25 w 26"/>
                  <a:gd name="T7" fmla="*/ 40 h 41"/>
                  <a:gd name="T8" fmla="*/ 0 w 26"/>
                  <a:gd name="T9" fmla="*/ 31 h 41"/>
                  <a:gd name="T10" fmla="*/ 0 60000 65536"/>
                  <a:gd name="T11" fmla="*/ 0 60000 65536"/>
                  <a:gd name="T12" fmla="*/ 0 60000 65536"/>
                  <a:gd name="T13" fmla="*/ 0 60000 65536"/>
                  <a:gd name="T14" fmla="*/ 0 60000 65536"/>
                  <a:gd name="T15" fmla="*/ 0 w 26"/>
                  <a:gd name="T16" fmla="*/ 0 h 41"/>
                  <a:gd name="T17" fmla="*/ 26 w 26"/>
                  <a:gd name="T18" fmla="*/ 41 h 41"/>
                </a:gdLst>
                <a:ahLst/>
                <a:cxnLst>
                  <a:cxn ang="T10">
                    <a:pos x="T0" y="T1"/>
                  </a:cxn>
                  <a:cxn ang="T11">
                    <a:pos x="T2" y="T3"/>
                  </a:cxn>
                  <a:cxn ang="T12">
                    <a:pos x="T4" y="T5"/>
                  </a:cxn>
                  <a:cxn ang="T13">
                    <a:pos x="T6" y="T7"/>
                  </a:cxn>
                  <a:cxn ang="T14">
                    <a:pos x="T8" y="T9"/>
                  </a:cxn>
                </a:cxnLst>
                <a:rect l="T15" t="T16" r="T17" b="T18"/>
                <a:pathLst>
                  <a:path w="26" h="41">
                    <a:moveTo>
                      <a:pt x="0" y="31"/>
                    </a:moveTo>
                    <a:lnTo>
                      <a:pt x="0" y="0"/>
                    </a:lnTo>
                    <a:lnTo>
                      <a:pt x="25" y="9"/>
                    </a:lnTo>
                    <a:lnTo>
                      <a:pt x="25" y="40"/>
                    </a:lnTo>
                    <a:lnTo>
                      <a:pt x="0" y="31"/>
                    </a:lnTo>
                  </a:path>
                </a:pathLst>
              </a:custGeom>
              <a:solidFill>
                <a:srgbClr val="99CCFF"/>
              </a:solidFill>
              <a:ln w="9525" cap="rnd">
                <a:noFill/>
                <a:round/>
                <a:headEnd/>
                <a:tailEnd/>
              </a:ln>
            </p:spPr>
            <p:txBody>
              <a:bodyPr/>
              <a:lstStyle/>
              <a:p>
                <a:endParaRPr lang="en-US"/>
              </a:p>
            </p:txBody>
          </p:sp>
          <p:sp>
            <p:nvSpPr>
              <p:cNvPr id="30805" name="Freeform 158"/>
              <p:cNvSpPr>
                <a:spLocks/>
              </p:cNvSpPr>
              <p:nvPr/>
            </p:nvSpPr>
            <p:spPr bwMode="auto">
              <a:xfrm>
                <a:off x="525" y="2515"/>
                <a:ext cx="29" cy="39"/>
              </a:xfrm>
              <a:custGeom>
                <a:avLst/>
                <a:gdLst>
                  <a:gd name="T0" fmla="*/ 0 w 29"/>
                  <a:gd name="T1" fmla="*/ 29 h 39"/>
                  <a:gd name="T2" fmla="*/ 0 w 29"/>
                  <a:gd name="T3" fmla="*/ 0 h 39"/>
                  <a:gd name="T4" fmla="*/ 28 w 29"/>
                  <a:gd name="T5" fmla="*/ 8 h 39"/>
                  <a:gd name="T6" fmla="*/ 28 w 29"/>
                  <a:gd name="T7" fmla="*/ 38 h 39"/>
                  <a:gd name="T8" fmla="*/ 0 w 29"/>
                  <a:gd name="T9" fmla="*/ 29 h 39"/>
                  <a:gd name="T10" fmla="*/ 0 60000 65536"/>
                  <a:gd name="T11" fmla="*/ 0 60000 65536"/>
                  <a:gd name="T12" fmla="*/ 0 60000 65536"/>
                  <a:gd name="T13" fmla="*/ 0 60000 65536"/>
                  <a:gd name="T14" fmla="*/ 0 60000 65536"/>
                  <a:gd name="T15" fmla="*/ 0 w 29"/>
                  <a:gd name="T16" fmla="*/ 0 h 39"/>
                  <a:gd name="T17" fmla="*/ 29 w 29"/>
                  <a:gd name="T18" fmla="*/ 39 h 39"/>
                </a:gdLst>
                <a:ahLst/>
                <a:cxnLst>
                  <a:cxn ang="T10">
                    <a:pos x="T0" y="T1"/>
                  </a:cxn>
                  <a:cxn ang="T11">
                    <a:pos x="T2" y="T3"/>
                  </a:cxn>
                  <a:cxn ang="T12">
                    <a:pos x="T4" y="T5"/>
                  </a:cxn>
                  <a:cxn ang="T13">
                    <a:pos x="T6" y="T7"/>
                  </a:cxn>
                  <a:cxn ang="T14">
                    <a:pos x="T8" y="T9"/>
                  </a:cxn>
                </a:cxnLst>
                <a:rect l="T15" t="T16" r="T17" b="T18"/>
                <a:pathLst>
                  <a:path w="29" h="39">
                    <a:moveTo>
                      <a:pt x="0" y="29"/>
                    </a:moveTo>
                    <a:lnTo>
                      <a:pt x="0" y="0"/>
                    </a:lnTo>
                    <a:lnTo>
                      <a:pt x="28" y="8"/>
                    </a:lnTo>
                    <a:lnTo>
                      <a:pt x="28" y="38"/>
                    </a:lnTo>
                    <a:lnTo>
                      <a:pt x="0" y="29"/>
                    </a:lnTo>
                  </a:path>
                </a:pathLst>
              </a:custGeom>
              <a:solidFill>
                <a:srgbClr val="99CCFF"/>
              </a:solidFill>
              <a:ln w="9525" cap="rnd">
                <a:noFill/>
                <a:round/>
                <a:headEnd/>
                <a:tailEnd/>
              </a:ln>
            </p:spPr>
            <p:txBody>
              <a:bodyPr/>
              <a:lstStyle/>
              <a:p>
                <a:endParaRPr lang="en-US"/>
              </a:p>
            </p:txBody>
          </p:sp>
          <p:sp>
            <p:nvSpPr>
              <p:cNvPr id="30806" name="Freeform 159"/>
              <p:cNvSpPr>
                <a:spLocks/>
              </p:cNvSpPr>
              <p:nvPr/>
            </p:nvSpPr>
            <p:spPr bwMode="auto">
              <a:xfrm>
                <a:off x="677" y="2607"/>
                <a:ext cx="25" cy="42"/>
              </a:xfrm>
              <a:custGeom>
                <a:avLst/>
                <a:gdLst>
                  <a:gd name="T0" fmla="*/ 0 w 25"/>
                  <a:gd name="T1" fmla="*/ 31 h 42"/>
                  <a:gd name="T2" fmla="*/ 0 w 25"/>
                  <a:gd name="T3" fmla="*/ 0 h 42"/>
                  <a:gd name="T4" fmla="*/ 24 w 25"/>
                  <a:gd name="T5" fmla="*/ 9 h 42"/>
                  <a:gd name="T6" fmla="*/ 24 w 25"/>
                  <a:gd name="T7" fmla="*/ 41 h 42"/>
                  <a:gd name="T8" fmla="*/ 0 w 25"/>
                  <a:gd name="T9" fmla="*/ 31 h 42"/>
                  <a:gd name="T10" fmla="*/ 0 60000 65536"/>
                  <a:gd name="T11" fmla="*/ 0 60000 65536"/>
                  <a:gd name="T12" fmla="*/ 0 60000 65536"/>
                  <a:gd name="T13" fmla="*/ 0 60000 65536"/>
                  <a:gd name="T14" fmla="*/ 0 60000 65536"/>
                  <a:gd name="T15" fmla="*/ 0 w 25"/>
                  <a:gd name="T16" fmla="*/ 0 h 42"/>
                  <a:gd name="T17" fmla="*/ 25 w 25"/>
                  <a:gd name="T18" fmla="*/ 42 h 42"/>
                </a:gdLst>
                <a:ahLst/>
                <a:cxnLst>
                  <a:cxn ang="T10">
                    <a:pos x="T0" y="T1"/>
                  </a:cxn>
                  <a:cxn ang="T11">
                    <a:pos x="T2" y="T3"/>
                  </a:cxn>
                  <a:cxn ang="T12">
                    <a:pos x="T4" y="T5"/>
                  </a:cxn>
                  <a:cxn ang="T13">
                    <a:pos x="T6" y="T7"/>
                  </a:cxn>
                  <a:cxn ang="T14">
                    <a:pos x="T8" y="T9"/>
                  </a:cxn>
                </a:cxnLst>
                <a:rect l="T15" t="T16" r="T17" b="T18"/>
                <a:pathLst>
                  <a:path w="25" h="42">
                    <a:moveTo>
                      <a:pt x="0" y="31"/>
                    </a:moveTo>
                    <a:lnTo>
                      <a:pt x="0" y="0"/>
                    </a:lnTo>
                    <a:lnTo>
                      <a:pt x="24" y="9"/>
                    </a:lnTo>
                    <a:lnTo>
                      <a:pt x="24" y="41"/>
                    </a:lnTo>
                    <a:lnTo>
                      <a:pt x="0" y="31"/>
                    </a:lnTo>
                  </a:path>
                </a:pathLst>
              </a:custGeom>
              <a:solidFill>
                <a:srgbClr val="99CCFF"/>
              </a:solidFill>
              <a:ln w="9525" cap="rnd">
                <a:noFill/>
                <a:round/>
                <a:headEnd/>
                <a:tailEnd/>
              </a:ln>
            </p:spPr>
            <p:txBody>
              <a:bodyPr/>
              <a:lstStyle/>
              <a:p>
                <a:endParaRPr lang="en-US"/>
              </a:p>
            </p:txBody>
          </p:sp>
          <p:sp>
            <p:nvSpPr>
              <p:cNvPr id="30807" name="Freeform 160"/>
              <p:cNvSpPr>
                <a:spLocks/>
              </p:cNvSpPr>
              <p:nvPr/>
            </p:nvSpPr>
            <p:spPr bwMode="auto">
              <a:xfrm>
                <a:off x="640" y="2594"/>
                <a:ext cx="27" cy="40"/>
              </a:xfrm>
              <a:custGeom>
                <a:avLst/>
                <a:gdLst>
                  <a:gd name="T0" fmla="*/ 0 w 27"/>
                  <a:gd name="T1" fmla="*/ 31 h 40"/>
                  <a:gd name="T2" fmla="*/ 0 w 27"/>
                  <a:gd name="T3" fmla="*/ 0 h 40"/>
                  <a:gd name="T4" fmla="*/ 26 w 27"/>
                  <a:gd name="T5" fmla="*/ 9 h 40"/>
                  <a:gd name="T6" fmla="*/ 26 w 27"/>
                  <a:gd name="T7" fmla="*/ 39 h 40"/>
                  <a:gd name="T8" fmla="*/ 0 w 27"/>
                  <a:gd name="T9" fmla="*/ 31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0" y="31"/>
                    </a:moveTo>
                    <a:lnTo>
                      <a:pt x="0" y="0"/>
                    </a:lnTo>
                    <a:lnTo>
                      <a:pt x="26" y="9"/>
                    </a:lnTo>
                    <a:lnTo>
                      <a:pt x="26" y="39"/>
                    </a:lnTo>
                    <a:lnTo>
                      <a:pt x="0" y="31"/>
                    </a:lnTo>
                  </a:path>
                </a:pathLst>
              </a:custGeom>
              <a:solidFill>
                <a:srgbClr val="99CCFF"/>
              </a:solidFill>
              <a:ln w="9525" cap="rnd">
                <a:noFill/>
                <a:round/>
                <a:headEnd/>
                <a:tailEnd/>
              </a:ln>
            </p:spPr>
            <p:txBody>
              <a:bodyPr/>
              <a:lstStyle/>
              <a:p>
                <a:endParaRPr lang="en-US"/>
              </a:p>
            </p:txBody>
          </p:sp>
          <p:sp>
            <p:nvSpPr>
              <p:cNvPr id="30808" name="Freeform 161"/>
              <p:cNvSpPr>
                <a:spLocks/>
              </p:cNvSpPr>
              <p:nvPr/>
            </p:nvSpPr>
            <p:spPr bwMode="auto">
              <a:xfrm>
                <a:off x="602" y="2585"/>
                <a:ext cx="26" cy="39"/>
              </a:xfrm>
              <a:custGeom>
                <a:avLst/>
                <a:gdLst>
                  <a:gd name="T0" fmla="*/ 0 w 26"/>
                  <a:gd name="T1" fmla="*/ 30 h 39"/>
                  <a:gd name="T2" fmla="*/ 0 w 26"/>
                  <a:gd name="T3" fmla="*/ 0 h 39"/>
                  <a:gd name="T4" fmla="*/ 25 w 26"/>
                  <a:gd name="T5" fmla="*/ 9 h 39"/>
                  <a:gd name="T6" fmla="*/ 25 w 26"/>
                  <a:gd name="T7" fmla="*/ 38 h 39"/>
                  <a:gd name="T8" fmla="*/ 0 w 26"/>
                  <a:gd name="T9" fmla="*/ 30 h 39"/>
                  <a:gd name="T10" fmla="*/ 0 60000 65536"/>
                  <a:gd name="T11" fmla="*/ 0 60000 65536"/>
                  <a:gd name="T12" fmla="*/ 0 60000 65536"/>
                  <a:gd name="T13" fmla="*/ 0 60000 65536"/>
                  <a:gd name="T14" fmla="*/ 0 60000 65536"/>
                  <a:gd name="T15" fmla="*/ 0 w 26"/>
                  <a:gd name="T16" fmla="*/ 0 h 39"/>
                  <a:gd name="T17" fmla="*/ 26 w 26"/>
                  <a:gd name="T18" fmla="*/ 39 h 39"/>
                </a:gdLst>
                <a:ahLst/>
                <a:cxnLst>
                  <a:cxn ang="T10">
                    <a:pos x="T0" y="T1"/>
                  </a:cxn>
                  <a:cxn ang="T11">
                    <a:pos x="T2" y="T3"/>
                  </a:cxn>
                  <a:cxn ang="T12">
                    <a:pos x="T4" y="T5"/>
                  </a:cxn>
                  <a:cxn ang="T13">
                    <a:pos x="T6" y="T7"/>
                  </a:cxn>
                  <a:cxn ang="T14">
                    <a:pos x="T8" y="T9"/>
                  </a:cxn>
                </a:cxnLst>
                <a:rect l="T15" t="T16" r="T17" b="T18"/>
                <a:pathLst>
                  <a:path w="26" h="39">
                    <a:moveTo>
                      <a:pt x="0" y="30"/>
                    </a:moveTo>
                    <a:lnTo>
                      <a:pt x="0" y="0"/>
                    </a:lnTo>
                    <a:lnTo>
                      <a:pt x="25" y="9"/>
                    </a:lnTo>
                    <a:lnTo>
                      <a:pt x="25" y="38"/>
                    </a:lnTo>
                    <a:lnTo>
                      <a:pt x="0" y="30"/>
                    </a:lnTo>
                  </a:path>
                </a:pathLst>
              </a:custGeom>
              <a:solidFill>
                <a:srgbClr val="99CCFF"/>
              </a:solidFill>
              <a:ln w="9525" cap="rnd">
                <a:noFill/>
                <a:round/>
                <a:headEnd/>
                <a:tailEnd/>
              </a:ln>
            </p:spPr>
            <p:txBody>
              <a:bodyPr/>
              <a:lstStyle/>
              <a:p>
                <a:endParaRPr lang="en-US"/>
              </a:p>
            </p:txBody>
          </p:sp>
          <p:sp>
            <p:nvSpPr>
              <p:cNvPr id="30809" name="Freeform 162"/>
              <p:cNvSpPr>
                <a:spLocks/>
              </p:cNvSpPr>
              <p:nvPr/>
            </p:nvSpPr>
            <p:spPr bwMode="auto">
              <a:xfrm>
                <a:off x="566" y="2569"/>
                <a:ext cx="26" cy="40"/>
              </a:xfrm>
              <a:custGeom>
                <a:avLst/>
                <a:gdLst>
                  <a:gd name="T0" fmla="*/ 0 w 26"/>
                  <a:gd name="T1" fmla="*/ 30 h 40"/>
                  <a:gd name="T2" fmla="*/ 0 w 26"/>
                  <a:gd name="T3" fmla="*/ 0 h 40"/>
                  <a:gd name="T4" fmla="*/ 25 w 26"/>
                  <a:gd name="T5" fmla="*/ 9 h 40"/>
                  <a:gd name="T6" fmla="*/ 25 w 26"/>
                  <a:gd name="T7" fmla="*/ 39 h 40"/>
                  <a:gd name="T8" fmla="*/ 0 w 26"/>
                  <a:gd name="T9" fmla="*/ 30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0"/>
                    </a:moveTo>
                    <a:lnTo>
                      <a:pt x="0" y="0"/>
                    </a:lnTo>
                    <a:lnTo>
                      <a:pt x="25" y="9"/>
                    </a:lnTo>
                    <a:lnTo>
                      <a:pt x="25" y="39"/>
                    </a:lnTo>
                    <a:lnTo>
                      <a:pt x="0" y="30"/>
                    </a:lnTo>
                  </a:path>
                </a:pathLst>
              </a:custGeom>
              <a:solidFill>
                <a:srgbClr val="99CCFF"/>
              </a:solidFill>
              <a:ln w="9525" cap="rnd">
                <a:noFill/>
                <a:round/>
                <a:headEnd/>
                <a:tailEnd/>
              </a:ln>
            </p:spPr>
            <p:txBody>
              <a:bodyPr/>
              <a:lstStyle/>
              <a:p>
                <a:endParaRPr lang="en-US"/>
              </a:p>
            </p:txBody>
          </p:sp>
          <p:sp>
            <p:nvSpPr>
              <p:cNvPr id="30810" name="Freeform 163"/>
              <p:cNvSpPr>
                <a:spLocks/>
              </p:cNvSpPr>
              <p:nvPr/>
            </p:nvSpPr>
            <p:spPr bwMode="auto">
              <a:xfrm>
                <a:off x="525" y="2557"/>
                <a:ext cx="29" cy="41"/>
              </a:xfrm>
              <a:custGeom>
                <a:avLst/>
                <a:gdLst>
                  <a:gd name="T0" fmla="*/ 0 w 29"/>
                  <a:gd name="T1" fmla="*/ 31 h 41"/>
                  <a:gd name="T2" fmla="*/ 0 w 29"/>
                  <a:gd name="T3" fmla="*/ 0 h 41"/>
                  <a:gd name="T4" fmla="*/ 28 w 29"/>
                  <a:gd name="T5" fmla="*/ 9 h 41"/>
                  <a:gd name="T6" fmla="*/ 28 w 29"/>
                  <a:gd name="T7" fmla="*/ 40 h 41"/>
                  <a:gd name="T8" fmla="*/ 0 w 29"/>
                  <a:gd name="T9" fmla="*/ 31 h 41"/>
                  <a:gd name="T10" fmla="*/ 0 60000 65536"/>
                  <a:gd name="T11" fmla="*/ 0 60000 65536"/>
                  <a:gd name="T12" fmla="*/ 0 60000 65536"/>
                  <a:gd name="T13" fmla="*/ 0 60000 65536"/>
                  <a:gd name="T14" fmla="*/ 0 60000 65536"/>
                  <a:gd name="T15" fmla="*/ 0 w 29"/>
                  <a:gd name="T16" fmla="*/ 0 h 41"/>
                  <a:gd name="T17" fmla="*/ 29 w 29"/>
                  <a:gd name="T18" fmla="*/ 41 h 41"/>
                </a:gdLst>
                <a:ahLst/>
                <a:cxnLst>
                  <a:cxn ang="T10">
                    <a:pos x="T0" y="T1"/>
                  </a:cxn>
                  <a:cxn ang="T11">
                    <a:pos x="T2" y="T3"/>
                  </a:cxn>
                  <a:cxn ang="T12">
                    <a:pos x="T4" y="T5"/>
                  </a:cxn>
                  <a:cxn ang="T13">
                    <a:pos x="T6" y="T7"/>
                  </a:cxn>
                  <a:cxn ang="T14">
                    <a:pos x="T8" y="T9"/>
                  </a:cxn>
                </a:cxnLst>
                <a:rect l="T15" t="T16" r="T17" b="T18"/>
                <a:pathLst>
                  <a:path w="29" h="41">
                    <a:moveTo>
                      <a:pt x="0" y="31"/>
                    </a:moveTo>
                    <a:lnTo>
                      <a:pt x="0" y="0"/>
                    </a:lnTo>
                    <a:lnTo>
                      <a:pt x="28" y="9"/>
                    </a:lnTo>
                    <a:lnTo>
                      <a:pt x="28" y="40"/>
                    </a:lnTo>
                    <a:lnTo>
                      <a:pt x="0" y="31"/>
                    </a:lnTo>
                  </a:path>
                </a:pathLst>
              </a:custGeom>
              <a:solidFill>
                <a:srgbClr val="99CCFF"/>
              </a:solidFill>
              <a:ln w="9525" cap="rnd">
                <a:noFill/>
                <a:round/>
                <a:headEnd/>
                <a:tailEnd/>
              </a:ln>
            </p:spPr>
            <p:txBody>
              <a:bodyPr/>
              <a:lstStyle/>
              <a:p>
                <a:endParaRPr lang="en-US"/>
              </a:p>
            </p:txBody>
          </p:sp>
        </p:grpSp>
      </p:grpSp>
      <p:sp>
        <p:nvSpPr>
          <p:cNvPr id="30740" name="Oval 164"/>
          <p:cNvSpPr>
            <a:spLocks noChangeArrowheads="1"/>
          </p:cNvSpPr>
          <p:nvPr/>
        </p:nvSpPr>
        <p:spPr bwMode="auto">
          <a:xfrm>
            <a:off x="6619875" y="3854450"/>
            <a:ext cx="534988" cy="520700"/>
          </a:xfrm>
          <a:prstGeom prst="ellipse">
            <a:avLst/>
          </a:prstGeom>
          <a:solidFill>
            <a:srgbClr val="0000FF"/>
          </a:solidFill>
          <a:ln w="9525">
            <a:solidFill>
              <a:schemeClr val="bg1"/>
            </a:solidFill>
            <a:round/>
            <a:headEnd/>
            <a:tailEnd/>
          </a:ln>
        </p:spPr>
        <p:txBody>
          <a:bodyPr wrap="none" anchor="ctr"/>
          <a:lstStyle/>
          <a:p>
            <a:endParaRPr lang="en-US"/>
          </a:p>
        </p:txBody>
      </p:sp>
      <p:sp>
        <p:nvSpPr>
          <p:cNvPr id="30741" name="Rectangle 165"/>
          <p:cNvSpPr>
            <a:spLocks noChangeArrowheads="1"/>
          </p:cNvSpPr>
          <p:nvPr/>
        </p:nvSpPr>
        <p:spPr bwMode="auto">
          <a:xfrm>
            <a:off x="6626225" y="3976688"/>
            <a:ext cx="522288"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0">
                <a:solidFill>
                  <a:schemeClr val="bg1"/>
                </a:solidFill>
                <a:cs typeface="Times New Roman" pitchFamily="18" charset="0"/>
              </a:rPr>
              <a:t>MRP</a:t>
            </a:r>
          </a:p>
        </p:txBody>
      </p:sp>
      <p:grpSp>
        <p:nvGrpSpPr>
          <p:cNvPr id="12" name="Group 166"/>
          <p:cNvGrpSpPr>
            <a:grpSpLocks/>
          </p:cNvGrpSpPr>
          <p:nvPr/>
        </p:nvGrpSpPr>
        <p:grpSpPr bwMode="auto">
          <a:xfrm rot="820912">
            <a:off x="971550" y="2346325"/>
            <a:ext cx="1577975" cy="339725"/>
            <a:chOff x="684" y="1391"/>
            <a:chExt cx="1533" cy="230"/>
          </a:xfrm>
        </p:grpSpPr>
        <p:sp>
          <p:nvSpPr>
            <p:cNvPr id="30775" name="AutoShape 167"/>
            <p:cNvSpPr>
              <a:spLocks noChangeArrowheads="1"/>
            </p:cNvSpPr>
            <p:nvPr/>
          </p:nvSpPr>
          <p:spPr bwMode="auto">
            <a:xfrm rot="-3029663">
              <a:off x="1320" y="877"/>
              <a:ext cx="230" cy="1257"/>
            </a:xfrm>
            <a:prstGeom prst="upArrow">
              <a:avLst>
                <a:gd name="adj1" fmla="val 50000"/>
                <a:gd name="adj2" fmla="val 136630"/>
              </a:avLst>
            </a:prstGeom>
            <a:solidFill>
              <a:srgbClr val="008000"/>
            </a:solidFill>
            <a:ln w="9525">
              <a:noFill/>
              <a:miter lim="800000"/>
              <a:headEnd/>
              <a:tailEnd/>
            </a:ln>
          </p:spPr>
          <p:txBody>
            <a:bodyPr lIns="92075" tIns="46038" rIns="92075" bIns="46038" anchor="ctr">
              <a:spAutoFit/>
            </a:bodyPr>
            <a:lstStyle/>
            <a:p>
              <a:endParaRPr lang="en-US"/>
            </a:p>
          </p:txBody>
        </p:sp>
        <p:sp>
          <p:nvSpPr>
            <p:cNvPr id="30776" name="Text Box 168"/>
            <p:cNvSpPr txBox="1">
              <a:spLocks noChangeArrowheads="1"/>
            </p:cNvSpPr>
            <p:nvPr/>
          </p:nvSpPr>
          <p:spPr bwMode="auto">
            <a:xfrm rot="2473111" flipH="1">
              <a:off x="684" y="1402"/>
              <a:ext cx="1533" cy="174"/>
            </a:xfrm>
            <a:prstGeom prst="rect">
              <a:avLst/>
            </a:prstGeom>
            <a:noFill/>
            <a:ln w="9525">
              <a:noFill/>
              <a:miter lim="800000"/>
              <a:headEnd/>
              <a:tailEnd/>
            </a:ln>
          </p:spPr>
          <p:txBody>
            <a:bodyPr lIns="92075" tIns="46038" rIns="92075" bIns="46038">
              <a:spAutoFit/>
            </a:bodyPr>
            <a:lstStyle/>
            <a:p>
              <a:pPr algn="ctr">
                <a:lnSpc>
                  <a:spcPct val="90000"/>
                </a:lnSpc>
                <a:spcBef>
                  <a:spcPct val="50000"/>
                </a:spcBef>
                <a:buClr>
                  <a:schemeClr val="accent1"/>
                </a:buClr>
              </a:pPr>
              <a:r>
                <a:rPr lang="en-US" sz="1200">
                  <a:solidFill>
                    <a:schemeClr val="bg1"/>
                  </a:solidFill>
                </a:rPr>
                <a:t>Commit ACK</a:t>
              </a:r>
            </a:p>
          </p:txBody>
        </p:sp>
      </p:grpSp>
      <p:sp>
        <p:nvSpPr>
          <p:cNvPr id="648361" name="Line 169"/>
          <p:cNvSpPr>
            <a:spLocks noChangeShapeType="1"/>
          </p:cNvSpPr>
          <p:nvPr/>
        </p:nvSpPr>
        <p:spPr bwMode="auto">
          <a:xfrm>
            <a:off x="2695575" y="4064000"/>
            <a:ext cx="1871663" cy="0"/>
          </a:xfrm>
          <a:prstGeom prst="line">
            <a:avLst/>
          </a:prstGeom>
          <a:noFill/>
          <a:ln w="25400">
            <a:solidFill>
              <a:srgbClr val="008000"/>
            </a:solidFill>
            <a:round/>
            <a:headEnd type="triangle" w="med" len="med"/>
            <a:tailEnd/>
          </a:ln>
        </p:spPr>
        <p:txBody>
          <a:bodyPr/>
          <a:lstStyle/>
          <a:p>
            <a:endParaRPr lang="en-US"/>
          </a:p>
        </p:txBody>
      </p:sp>
      <p:sp>
        <p:nvSpPr>
          <p:cNvPr id="30744" name="Rectangle 170"/>
          <p:cNvSpPr>
            <a:spLocks noChangeArrowheads="1"/>
          </p:cNvSpPr>
          <p:nvPr/>
        </p:nvSpPr>
        <p:spPr bwMode="auto">
          <a:xfrm>
            <a:off x="1095375" y="3384550"/>
            <a:ext cx="517525" cy="800100"/>
          </a:xfrm>
          <a:prstGeom prst="rect">
            <a:avLst/>
          </a:prstGeom>
          <a:noFill/>
          <a:ln w="9525">
            <a:solidFill>
              <a:schemeClr val="tx1"/>
            </a:solidFill>
            <a:miter lim="800000"/>
            <a:headEnd/>
            <a:tailEnd/>
          </a:ln>
        </p:spPr>
        <p:txBody>
          <a:bodyPr lIns="92075" tIns="46038" rIns="92075" bIns="46038" anchor="ctr">
            <a:spAutoFit/>
          </a:bodyPr>
          <a:lstStyle/>
          <a:p>
            <a:endParaRPr lang="en-US"/>
          </a:p>
        </p:txBody>
      </p:sp>
      <p:sp>
        <p:nvSpPr>
          <p:cNvPr id="30745" name="Rectangle 171"/>
          <p:cNvSpPr>
            <a:spLocks noChangeArrowheads="1"/>
          </p:cNvSpPr>
          <p:nvPr/>
        </p:nvSpPr>
        <p:spPr bwMode="auto">
          <a:xfrm>
            <a:off x="-42863" y="1447800"/>
            <a:ext cx="1835151" cy="457200"/>
          </a:xfrm>
          <a:prstGeom prst="rect">
            <a:avLst/>
          </a:prstGeom>
          <a:noFill/>
          <a:ln w="9525">
            <a:noFill/>
            <a:miter lim="800000"/>
            <a:headEnd/>
            <a:tailEnd/>
          </a:ln>
        </p:spPr>
        <p:txBody>
          <a:bodyPr wrap="none" lIns="92075" tIns="46038" rIns="92075" bIns="46038">
            <a:spAutoFit/>
          </a:bodyPr>
          <a:lstStyle/>
          <a:p>
            <a:pPr algn="ctr" eaLnBrk="0" hangingPunct="0"/>
            <a:r>
              <a:rPr lang="en-US" sz="1200" dirty="0">
                <a:cs typeface="Times New Roman" pitchFamily="18" charset="0"/>
              </a:rPr>
              <a:t>User Transactions</a:t>
            </a:r>
          </a:p>
          <a:p>
            <a:pPr algn="ctr" eaLnBrk="0" hangingPunct="0"/>
            <a:r>
              <a:rPr lang="en-US" sz="1200" dirty="0">
                <a:cs typeface="Times New Roman" pitchFamily="18" charset="0"/>
              </a:rPr>
              <a:t>Queries, Updates, DDL</a:t>
            </a:r>
          </a:p>
        </p:txBody>
      </p:sp>
      <p:sp>
        <p:nvSpPr>
          <p:cNvPr id="30746" name="AutoShape 172"/>
          <p:cNvSpPr>
            <a:spLocks noChangeArrowheads="1"/>
          </p:cNvSpPr>
          <p:nvPr/>
        </p:nvSpPr>
        <p:spPr bwMode="auto">
          <a:xfrm rot="10800000">
            <a:off x="246063" y="1909763"/>
            <a:ext cx="274637" cy="787400"/>
          </a:xfrm>
          <a:prstGeom prst="upArrow">
            <a:avLst>
              <a:gd name="adj1" fmla="val 50000"/>
              <a:gd name="adj2" fmla="val 71676"/>
            </a:avLst>
          </a:prstGeom>
          <a:solidFill>
            <a:srgbClr val="FFCC99"/>
          </a:solidFill>
          <a:ln w="9525">
            <a:noFill/>
            <a:miter lim="800000"/>
            <a:headEnd/>
            <a:tailEnd/>
          </a:ln>
        </p:spPr>
        <p:txBody>
          <a:bodyPr lIns="92075" tIns="46038" rIns="92075" bIns="46038" anchor="ctr">
            <a:spAutoFit/>
          </a:bodyPr>
          <a:lstStyle/>
          <a:p>
            <a:endParaRPr lang="en-US"/>
          </a:p>
        </p:txBody>
      </p:sp>
      <p:grpSp>
        <p:nvGrpSpPr>
          <p:cNvPr id="13" name="Group 173"/>
          <p:cNvGrpSpPr>
            <a:grpSpLocks/>
          </p:cNvGrpSpPr>
          <p:nvPr/>
        </p:nvGrpSpPr>
        <p:grpSpPr bwMode="auto">
          <a:xfrm>
            <a:off x="6197600" y="3937000"/>
            <a:ext cx="1341438" cy="360363"/>
            <a:chOff x="3904" y="2584"/>
            <a:chExt cx="845" cy="227"/>
          </a:xfrm>
        </p:grpSpPr>
        <p:sp>
          <p:nvSpPr>
            <p:cNvPr id="30771" name="Line 174"/>
            <p:cNvSpPr>
              <a:spLocks noChangeShapeType="1"/>
            </p:cNvSpPr>
            <p:nvPr/>
          </p:nvSpPr>
          <p:spPr bwMode="auto">
            <a:xfrm>
              <a:off x="3904" y="2707"/>
              <a:ext cx="235" cy="2"/>
            </a:xfrm>
            <a:prstGeom prst="line">
              <a:avLst/>
            </a:prstGeom>
            <a:noFill/>
            <a:ln w="25400">
              <a:solidFill>
                <a:schemeClr val="tx1"/>
              </a:solidFill>
              <a:prstDash val="sysDot"/>
              <a:round/>
              <a:headEnd type="none" w="sm" len="sm"/>
              <a:tailEnd type="triangle" w="med" len="med"/>
            </a:ln>
          </p:spPr>
          <p:txBody>
            <a:bodyPr/>
            <a:lstStyle/>
            <a:p>
              <a:endParaRPr lang="en-US"/>
            </a:p>
          </p:txBody>
        </p:sp>
        <p:sp>
          <p:nvSpPr>
            <p:cNvPr id="30772" name="Line 175"/>
            <p:cNvSpPr>
              <a:spLocks noChangeShapeType="1"/>
            </p:cNvSpPr>
            <p:nvPr/>
          </p:nvSpPr>
          <p:spPr bwMode="auto">
            <a:xfrm>
              <a:off x="4544" y="2584"/>
              <a:ext cx="205" cy="5"/>
            </a:xfrm>
            <a:prstGeom prst="line">
              <a:avLst/>
            </a:prstGeom>
            <a:noFill/>
            <a:ln w="25400">
              <a:solidFill>
                <a:schemeClr val="tx1"/>
              </a:solidFill>
              <a:prstDash val="sysDot"/>
              <a:round/>
              <a:headEnd type="none" w="sm" len="sm"/>
              <a:tailEnd type="triangle" w="med" len="med"/>
            </a:ln>
          </p:spPr>
          <p:txBody>
            <a:bodyPr/>
            <a:lstStyle/>
            <a:p>
              <a:endParaRPr lang="en-US"/>
            </a:p>
          </p:txBody>
        </p:sp>
        <p:sp>
          <p:nvSpPr>
            <p:cNvPr id="30773" name="Line 176"/>
            <p:cNvSpPr>
              <a:spLocks noChangeShapeType="1"/>
            </p:cNvSpPr>
            <p:nvPr/>
          </p:nvSpPr>
          <p:spPr bwMode="auto">
            <a:xfrm flipV="1">
              <a:off x="4544" y="2693"/>
              <a:ext cx="205" cy="1"/>
            </a:xfrm>
            <a:prstGeom prst="line">
              <a:avLst/>
            </a:prstGeom>
            <a:noFill/>
            <a:ln w="25400">
              <a:solidFill>
                <a:schemeClr val="tx1"/>
              </a:solidFill>
              <a:prstDash val="sysDot"/>
              <a:round/>
              <a:headEnd type="none" w="sm" len="sm"/>
              <a:tailEnd type="triangle" w="med" len="med"/>
            </a:ln>
          </p:spPr>
          <p:txBody>
            <a:bodyPr/>
            <a:lstStyle/>
            <a:p>
              <a:endParaRPr lang="en-US"/>
            </a:p>
          </p:txBody>
        </p:sp>
        <p:sp>
          <p:nvSpPr>
            <p:cNvPr id="30774" name="Line 177"/>
            <p:cNvSpPr>
              <a:spLocks noChangeShapeType="1"/>
            </p:cNvSpPr>
            <p:nvPr/>
          </p:nvSpPr>
          <p:spPr bwMode="auto">
            <a:xfrm>
              <a:off x="4544" y="2806"/>
              <a:ext cx="205" cy="5"/>
            </a:xfrm>
            <a:prstGeom prst="line">
              <a:avLst/>
            </a:prstGeom>
            <a:noFill/>
            <a:ln w="25400">
              <a:solidFill>
                <a:schemeClr val="tx1"/>
              </a:solidFill>
              <a:prstDash val="sysDot"/>
              <a:round/>
              <a:headEnd type="none" w="sm" len="sm"/>
              <a:tailEnd type="triangle" w="med" len="med"/>
            </a:ln>
          </p:spPr>
          <p:txBody>
            <a:bodyPr/>
            <a:lstStyle/>
            <a:p>
              <a:endParaRPr lang="en-US"/>
            </a:p>
          </p:txBody>
        </p:sp>
      </p:grpSp>
      <p:grpSp>
        <p:nvGrpSpPr>
          <p:cNvPr id="14" name="Group 201"/>
          <p:cNvGrpSpPr>
            <a:grpSpLocks/>
          </p:cNvGrpSpPr>
          <p:nvPr/>
        </p:nvGrpSpPr>
        <p:grpSpPr bwMode="auto">
          <a:xfrm>
            <a:off x="1755775" y="3362325"/>
            <a:ext cx="3849688" cy="1106488"/>
            <a:chOff x="1106" y="2222"/>
            <a:chExt cx="2425" cy="697"/>
          </a:xfrm>
        </p:grpSpPr>
        <p:grpSp>
          <p:nvGrpSpPr>
            <p:cNvPr id="15" name="Group 178"/>
            <p:cNvGrpSpPr>
              <a:grpSpLocks/>
            </p:cNvGrpSpPr>
            <p:nvPr/>
          </p:nvGrpSpPr>
          <p:grpSpPr bwMode="auto">
            <a:xfrm>
              <a:off x="1106" y="2222"/>
              <a:ext cx="192" cy="480"/>
              <a:chOff x="1106" y="2222"/>
              <a:chExt cx="192" cy="480"/>
            </a:xfrm>
          </p:grpSpPr>
          <p:sp>
            <p:nvSpPr>
              <p:cNvPr id="30769" name="Line 179"/>
              <p:cNvSpPr>
                <a:spLocks noChangeShapeType="1"/>
              </p:cNvSpPr>
              <p:nvPr/>
            </p:nvSpPr>
            <p:spPr bwMode="auto">
              <a:xfrm>
                <a:off x="1118" y="2222"/>
                <a:ext cx="180" cy="0"/>
              </a:xfrm>
              <a:prstGeom prst="line">
                <a:avLst/>
              </a:prstGeom>
              <a:noFill/>
              <a:ln w="25400">
                <a:solidFill>
                  <a:schemeClr val="tx1"/>
                </a:solidFill>
                <a:round/>
                <a:headEnd type="none" w="sm" len="sm"/>
                <a:tailEnd type="triangle" w="med" len="med"/>
              </a:ln>
            </p:spPr>
            <p:txBody>
              <a:bodyPr/>
              <a:lstStyle/>
              <a:p>
                <a:endParaRPr lang="en-US"/>
              </a:p>
            </p:txBody>
          </p:sp>
          <p:sp>
            <p:nvSpPr>
              <p:cNvPr id="30770" name="Line 180"/>
              <p:cNvSpPr>
                <a:spLocks noChangeShapeType="1"/>
              </p:cNvSpPr>
              <p:nvPr/>
            </p:nvSpPr>
            <p:spPr bwMode="auto">
              <a:xfrm>
                <a:off x="1106" y="2702"/>
                <a:ext cx="180" cy="0"/>
              </a:xfrm>
              <a:prstGeom prst="line">
                <a:avLst/>
              </a:prstGeom>
              <a:noFill/>
              <a:ln w="25400">
                <a:solidFill>
                  <a:schemeClr val="tx1"/>
                </a:solidFill>
                <a:round/>
                <a:headEnd type="none" w="sm" len="sm"/>
                <a:tailEnd type="triangle" w="med" len="med"/>
              </a:ln>
            </p:spPr>
            <p:txBody>
              <a:bodyPr/>
              <a:lstStyle/>
              <a:p>
                <a:endParaRPr lang="en-US"/>
              </a:p>
            </p:txBody>
          </p:sp>
        </p:grpSp>
        <p:grpSp>
          <p:nvGrpSpPr>
            <p:cNvPr id="16" name="Group 200"/>
            <p:cNvGrpSpPr>
              <a:grpSpLocks/>
            </p:cNvGrpSpPr>
            <p:nvPr/>
          </p:nvGrpSpPr>
          <p:grpSpPr bwMode="auto">
            <a:xfrm>
              <a:off x="1682" y="2222"/>
              <a:ext cx="1849" cy="697"/>
              <a:chOff x="1682" y="2222"/>
              <a:chExt cx="1849" cy="697"/>
            </a:xfrm>
          </p:grpSpPr>
          <p:sp>
            <p:nvSpPr>
              <p:cNvPr id="30765" name="Text Box 11"/>
              <p:cNvSpPr txBox="1">
                <a:spLocks noChangeArrowheads="1"/>
              </p:cNvSpPr>
              <p:nvPr/>
            </p:nvSpPr>
            <p:spPr bwMode="auto">
              <a:xfrm>
                <a:off x="1870" y="2727"/>
                <a:ext cx="1020" cy="192"/>
              </a:xfrm>
              <a:prstGeom prst="rect">
                <a:avLst/>
              </a:prstGeom>
              <a:noFill/>
              <a:ln w="12700">
                <a:noFill/>
                <a:miter lim="800000"/>
                <a:headEnd type="none" w="sm" len="sm"/>
                <a:tailEnd type="none" w="sm" len="sm"/>
              </a:ln>
            </p:spPr>
            <p:txBody>
              <a:bodyPr>
                <a:spAutoFit/>
              </a:bodyPr>
              <a:lstStyle/>
              <a:p>
                <a:pPr eaLnBrk="0" hangingPunct="0"/>
                <a:r>
                  <a:rPr lang="en-US" sz="1400" i="1"/>
                  <a:t>Oracle   Net</a:t>
                </a:r>
              </a:p>
            </p:txBody>
          </p:sp>
          <p:sp>
            <p:nvSpPr>
              <p:cNvPr id="30766" name="Line 182"/>
              <p:cNvSpPr>
                <a:spLocks noChangeShapeType="1"/>
              </p:cNvSpPr>
              <p:nvPr/>
            </p:nvSpPr>
            <p:spPr bwMode="auto">
              <a:xfrm>
                <a:off x="1728" y="2758"/>
                <a:ext cx="1137" cy="0"/>
              </a:xfrm>
              <a:prstGeom prst="line">
                <a:avLst/>
              </a:prstGeom>
              <a:noFill/>
              <a:ln w="25400">
                <a:solidFill>
                  <a:schemeClr val="tx1"/>
                </a:solidFill>
                <a:round/>
                <a:headEnd type="none" w="sm" len="sm"/>
                <a:tailEnd type="triangle" w="med" len="med"/>
              </a:ln>
            </p:spPr>
            <p:txBody>
              <a:bodyPr/>
              <a:lstStyle/>
              <a:p>
                <a:endParaRPr lang="en-US"/>
              </a:p>
            </p:txBody>
          </p:sp>
          <p:sp>
            <p:nvSpPr>
              <p:cNvPr id="30767" name="Line 183"/>
              <p:cNvSpPr>
                <a:spLocks noChangeShapeType="1"/>
              </p:cNvSpPr>
              <p:nvPr/>
            </p:nvSpPr>
            <p:spPr bwMode="auto">
              <a:xfrm>
                <a:off x="3326" y="2722"/>
                <a:ext cx="205" cy="5"/>
              </a:xfrm>
              <a:prstGeom prst="line">
                <a:avLst/>
              </a:prstGeom>
              <a:noFill/>
              <a:ln w="25400">
                <a:solidFill>
                  <a:schemeClr val="tx1"/>
                </a:solidFill>
                <a:round/>
                <a:headEnd type="none" w="sm" len="sm"/>
                <a:tailEnd type="triangle" w="med" len="med"/>
              </a:ln>
            </p:spPr>
            <p:txBody>
              <a:bodyPr/>
              <a:lstStyle/>
              <a:p>
                <a:endParaRPr lang="en-US"/>
              </a:p>
            </p:txBody>
          </p:sp>
          <p:sp>
            <p:nvSpPr>
              <p:cNvPr id="30768" name="Line 184"/>
              <p:cNvSpPr>
                <a:spLocks noChangeShapeType="1"/>
              </p:cNvSpPr>
              <p:nvPr/>
            </p:nvSpPr>
            <p:spPr bwMode="auto">
              <a:xfrm>
                <a:off x="1682" y="2222"/>
                <a:ext cx="588" cy="0"/>
              </a:xfrm>
              <a:prstGeom prst="line">
                <a:avLst/>
              </a:prstGeom>
              <a:noFill/>
              <a:ln w="25400">
                <a:solidFill>
                  <a:schemeClr val="tx1"/>
                </a:solidFill>
                <a:round/>
                <a:headEnd type="none" w="sm" len="sm"/>
                <a:tailEnd type="triangle" w="med" len="med"/>
              </a:ln>
            </p:spPr>
            <p:txBody>
              <a:bodyPr/>
              <a:lstStyle/>
              <a:p>
                <a:endParaRPr lang="en-US"/>
              </a:p>
            </p:txBody>
          </p:sp>
        </p:grpSp>
      </p:grpSp>
      <p:sp>
        <p:nvSpPr>
          <p:cNvPr id="30749" name="AutoShape 188"/>
          <p:cNvSpPr>
            <a:spLocks noChangeArrowheads="1"/>
          </p:cNvSpPr>
          <p:nvPr/>
        </p:nvSpPr>
        <p:spPr bwMode="auto">
          <a:xfrm rot="10800000">
            <a:off x="550863" y="1909763"/>
            <a:ext cx="274637" cy="787400"/>
          </a:xfrm>
          <a:prstGeom prst="upArrow">
            <a:avLst>
              <a:gd name="adj1" fmla="val 50000"/>
              <a:gd name="adj2" fmla="val 71676"/>
            </a:avLst>
          </a:prstGeom>
          <a:solidFill>
            <a:srgbClr val="FFCC99"/>
          </a:solidFill>
          <a:ln w="9525">
            <a:noFill/>
            <a:miter lim="800000"/>
            <a:headEnd/>
            <a:tailEnd/>
          </a:ln>
        </p:spPr>
        <p:txBody>
          <a:bodyPr lIns="92075" tIns="46038" rIns="92075" bIns="46038" anchor="ctr">
            <a:spAutoFit/>
          </a:bodyPr>
          <a:lstStyle/>
          <a:p>
            <a:endParaRPr lang="en-US"/>
          </a:p>
        </p:txBody>
      </p:sp>
      <p:sp>
        <p:nvSpPr>
          <p:cNvPr id="30750" name="AutoShape 189"/>
          <p:cNvSpPr>
            <a:spLocks noChangeArrowheads="1"/>
          </p:cNvSpPr>
          <p:nvPr/>
        </p:nvSpPr>
        <p:spPr bwMode="auto">
          <a:xfrm rot="10800000">
            <a:off x="865188" y="1909763"/>
            <a:ext cx="274637" cy="787400"/>
          </a:xfrm>
          <a:prstGeom prst="upArrow">
            <a:avLst>
              <a:gd name="adj1" fmla="val 50000"/>
              <a:gd name="adj2" fmla="val 71676"/>
            </a:avLst>
          </a:prstGeom>
          <a:solidFill>
            <a:srgbClr val="FFCC99"/>
          </a:solidFill>
          <a:ln w="9525">
            <a:noFill/>
            <a:miter lim="800000"/>
            <a:headEnd/>
            <a:tailEnd/>
          </a:ln>
        </p:spPr>
        <p:txBody>
          <a:bodyPr lIns="92075" tIns="46038" rIns="92075" bIns="46038" anchor="ctr">
            <a:spAutoFit/>
          </a:bodyPr>
          <a:lstStyle/>
          <a:p>
            <a:endParaRPr lang="en-US"/>
          </a:p>
        </p:txBody>
      </p:sp>
      <p:grpSp>
        <p:nvGrpSpPr>
          <p:cNvPr id="17" name="Group 190"/>
          <p:cNvGrpSpPr>
            <a:grpSpLocks/>
          </p:cNvGrpSpPr>
          <p:nvPr/>
        </p:nvGrpSpPr>
        <p:grpSpPr bwMode="auto">
          <a:xfrm>
            <a:off x="512763" y="1909763"/>
            <a:ext cx="349250" cy="787400"/>
            <a:chOff x="3287" y="1295"/>
            <a:chExt cx="220" cy="496"/>
          </a:xfrm>
        </p:grpSpPr>
        <p:sp>
          <p:nvSpPr>
            <p:cNvPr id="30761" name="AutoShape 191"/>
            <p:cNvSpPr>
              <a:spLocks noChangeArrowheads="1"/>
            </p:cNvSpPr>
            <p:nvPr/>
          </p:nvSpPr>
          <p:spPr bwMode="auto">
            <a:xfrm rot="10800000">
              <a:off x="3311" y="1295"/>
              <a:ext cx="173" cy="496"/>
            </a:xfrm>
            <a:prstGeom prst="upArrow">
              <a:avLst>
                <a:gd name="adj1" fmla="val 50000"/>
                <a:gd name="adj2" fmla="val 71676"/>
              </a:avLst>
            </a:prstGeom>
            <a:solidFill>
              <a:srgbClr val="008000"/>
            </a:solidFill>
            <a:ln w="9525">
              <a:noFill/>
              <a:miter lim="800000"/>
              <a:headEnd/>
              <a:tailEnd/>
            </a:ln>
          </p:spPr>
          <p:txBody>
            <a:bodyPr lIns="92075" tIns="46038" rIns="92075" bIns="46038" anchor="ctr">
              <a:spAutoFit/>
            </a:bodyPr>
            <a:lstStyle/>
            <a:p>
              <a:endParaRPr lang="en-US"/>
            </a:p>
          </p:txBody>
        </p:sp>
        <p:sp>
          <p:nvSpPr>
            <p:cNvPr id="30762" name="Text Box 192"/>
            <p:cNvSpPr txBox="1">
              <a:spLocks noChangeArrowheads="1"/>
            </p:cNvSpPr>
            <p:nvPr/>
          </p:nvSpPr>
          <p:spPr bwMode="auto">
            <a:xfrm>
              <a:off x="3287" y="1296"/>
              <a:ext cx="220" cy="415"/>
            </a:xfrm>
            <a:prstGeom prst="rect">
              <a:avLst/>
            </a:prstGeom>
            <a:noFill/>
            <a:ln w="9525">
              <a:noFill/>
              <a:miter lim="800000"/>
              <a:headEnd/>
              <a:tailEnd/>
            </a:ln>
          </p:spPr>
          <p:txBody>
            <a:bodyPr vert="eaVert" wrap="none" lIns="92075" tIns="46038" rIns="92075" bIns="46038">
              <a:spAutoFit/>
            </a:bodyPr>
            <a:lstStyle/>
            <a:p>
              <a:pPr algn="ctr">
                <a:lnSpc>
                  <a:spcPct val="90000"/>
                </a:lnSpc>
                <a:spcBef>
                  <a:spcPct val="50000"/>
                </a:spcBef>
                <a:buClr>
                  <a:schemeClr val="accent1"/>
                </a:buClr>
              </a:pPr>
              <a:r>
                <a:rPr lang="en-US" sz="1200">
                  <a:solidFill>
                    <a:schemeClr val="bg1"/>
                  </a:solidFill>
                </a:rPr>
                <a:t>Commit</a:t>
              </a:r>
            </a:p>
          </p:txBody>
        </p:sp>
      </p:grpSp>
      <p:grpSp>
        <p:nvGrpSpPr>
          <p:cNvPr id="18" name="Group 193"/>
          <p:cNvGrpSpPr>
            <a:grpSpLocks/>
          </p:cNvGrpSpPr>
          <p:nvPr/>
        </p:nvGrpSpPr>
        <p:grpSpPr bwMode="auto">
          <a:xfrm>
            <a:off x="5670550" y="3924300"/>
            <a:ext cx="476250" cy="468313"/>
            <a:chOff x="3735" y="2533"/>
            <a:chExt cx="828" cy="1006"/>
          </a:xfrm>
        </p:grpSpPr>
        <p:pic>
          <p:nvPicPr>
            <p:cNvPr id="30759" name="Picture 194" descr="D:\for Ric\4segdatabase.gif"/>
            <p:cNvPicPr>
              <a:picLocks noChangeAspect="1" noChangeArrowheads="1"/>
            </p:cNvPicPr>
            <p:nvPr/>
          </p:nvPicPr>
          <p:blipFill>
            <a:blip r:embed="rId3" cstate="print"/>
            <a:srcRect/>
            <a:stretch>
              <a:fillRect/>
            </a:stretch>
          </p:blipFill>
          <p:spPr bwMode="auto">
            <a:xfrm>
              <a:off x="3735" y="2533"/>
              <a:ext cx="540" cy="814"/>
            </a:xfrm>
            <a:prstGeom prst="rect">
              <a:avLst/>
            </a:prstGeom>
            <a:noFill/>
            <a:ln w="9525">
              <a:noFill/>
              <a:miter lim="800000"/>
              <a:headEnd/>
              <a:tailEnd/>
            </a:ln>
          </p:spPr>
        </p:pic>
        <p:pic>
          <p:nvPicPr>
            <p:cNvPr id="30760" name="Picture 195" descr="D:\for Ric\4segdatabase.gif"/>
            <p:cNvPicPr>
              <a:picLocks noChangeAspect="1" noChangeArrowheads="1"/>
            </p:cNvPicPr>
            <p:nvPr/>
          </p:nvPicPr>
          <p:blipFill>
            <a:blip r:embed="rId3" cstate="print"/>
            <a:srcRect/>
            <a:stretch>
              <a:fillRect/>
            </a:stretch>
          </p:blipFill>
          <p:spPr bwMode="auto">
            <a:xfrm>
              <a:off x="4023" y="2725"/>
              <a:ext cx="540" cy="814"/>
            </a:xfrm>
            <a:prstGeom prst="rect">
              <a:avLst/>
            </a:prstGeom>
            <a:noFill/>
            <a:ln w="9525">
              <a:noFill/>
              <a:miter lim="800000"/>
              <a:headEnd/>
              <a:tailEnd/>
            </a:ln>
          </p:spPr>
        </p:pic>
      </p:grpSp>
      <p:grpSp>
        <p:nvGrpSpPr>
          <p:cNvPr id="19" name="Group 196"/>
          <p:cNvGrpSpPr>
            <a:grpSpLocks/>
          </p:cNvGrpSpPr>
          <p:nvPr/>
        </p:nvGrpSpPr>
        <p:grpSpPr bwMode="auto">
          <a:xfrm>
            <a:off x="3616325" y="3159125"/>
            <a:ext cx="476250" cy="468313"/>
            <a:chOff x="3735" y="2533"/>
            <a:chExt cx="828" cy="1006"/>
          </a:xfrm>
        </p:grpSpPr>
        <p:pic>
          <p:nvPicPr>
            <p:cNvPr id="30757" name="Picture 197" descr="D:\for Ric\4segdatabase.gif"/>
            <p:cNvPicPr>
              <a:picLocks noChangeAspect="1" noChangeArrowheads="1"/>
            </p:cNvPicPr>
            <p:nvPr/>
          </p:nvPicPr>
          <p:blipFill>
            <a:blip r:embed="rId3" cstate="print"/>
            <a:srcRect/>
            <a:stretch>
              <a:fillRect/>
            </a:stretch>
          </p:blipFill>
          <p:spPr bwMode="auto">
            <a:xfrm>
              <a:off x="3735" y="2533"/>
              <a:ext cx="540" cy="814"/>
            </a:xfrm>
            <a:prstGeom prst="rect">
              <a:avLst/>
            </a:prstGeom>
            <a:noFill/>
            <a:ln w="9525">
              <a:noFill/>
              <a:miter lim="800000"/>
              <a:headEnd/>
              <a:tailEnd/>
            </a:ln>
          </p:spPr>
        </p:pic>
        <p:pic>
          <p:nvPicPr>
            <p:cNvPr id="30758" name="Picture 198" descr="D:\for Ric\4segdatabase.gif"/>
            <p:cNvPicPr>
              <a:picLocks noChangeAspect="1" noChangeArrowheads="1"/>
            </p:cNvPicPr>
            <p:nvPr/>
          </p:nvPicPr>
          <p:blipFill>
            <a:blip r:embed="rId3" cstate="print"/>
            <a:srcRect/>
            <a:stretch>
              <a:fillRect/>
            </a:stretch>
          </p:blipFill>
          <p:spPr bwMode="auto">
            <a:xfrm>
              <a:off x="4023" y="2725"/>
              <a:ext cx="540" cy="814"/>
            </a:xfrm>
            <a:prstGeom prst="rect">
              <a:avLst/>
            </a:prstGeom>
            <a:noFill/>
            <a:ln w="9525">
              <a:noFill/>
              <a:miter lim="800000"/>
              <a:headEnd/>
              <a:tailEnd/>
            </a:ln>
          </p:spPr>
        </p:pic>
      </p:grpSp>
      <p:sp>
        <p:nvSpPr>
          <p:cNvPr id="30754" name="Line 203"/>
          <p:cNvSpPr>
            <a:spLocks noChangeShapeType="1"/>
          </p:cNvSpPr>
          <p:nvPr/>
        </p:nvSpPr>
        <p:spPr bwMode="auto">
          <a:xfrm>
            <a:off x="4394200" y="2374900"/>
            <a:ext cx="0" cy="3098800"/>
          </a:xfrm>
          <a:prstGeom prst="line">
            <a:avLst/>
          </a:prstGeom>
          <a:noFill/>
          <a:ln w="12700">
            <a:solidFill>
              <a:schemeClr val="accent1"/>
            </a:solidFill>
            <a:prstDash val="dashDot"/>
            <a:round/>
            <a:headEnd/>
            <a:tailEnd/>
          </a:ln>
        </p:spPr>
        <p:txBody>
          <a:bodyPr lIns="92075" tIns="46038" rIns="92075" bIns="46038">
            <a:spAutoFit/>
          </a:bodyPr>
          <a:lstStyle/>
          <a:p>
            <a:endParaRPr lang="en-US"/>
          </a:p>
        </p:txBody>
      </p:sp>
      <p:sp>
        <p:nvSpPr>
          <p:cNvPr id="194" name="Slide Number Placeholder 193"/>
          <p:cNvSpPr>
            <a:spLocks noGrp="1"/>
          </p:cNvSpPr>
          <p:nvPr>
            <p:ph type="sldNum" sz="quarter" idx="12"/>
          </p:nvPr>
        </p:nvSpPr>
        <p:spPr/>
        <p:txBody>
          <a:bodyPr/>
          <a:lstStyle/>
          <a:p>
            <a:fld id="{1AB65D58-C36C-4A07-BEA8-8A7B12EEA753}" type="slidenum">
              <a:rPr lang="en-US" smtClean="0"/>
              <a:pPr/>
              <a:t>16</a:t>
            </a:fld>
            <a:endParaRPr lang="en-US"/>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48361"/>
                                        </p:tgtEl>
                                        <p:attrNameLst>
                                          <p:attrName>style.visibility</p:attrName>
                                        </p:attrNameLst>
                                      </p:cBhvr>
                                      <p:to>
                                        <p:strVal val="visible"/>
                                      </p:to>
                                    </p:set>
                                    <p:animEffect transition="in" filter="wipe(right)">
                                      <p:cBhvr>
                                        <p:cTn id="17" dur="500"/>
                                        <p:tgtEl>
                                          <p:spTgt spid="648361"/>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648194"/>
                                        </p:tgtEl>
                                        <p:attrNameLst>
                                          <p:attrName>style.visibility</p:attrName>
                                        </p:attrNameLst>
                                      </p:cBhvr>
                                      <p:to>
                                        <p:strVal val="visible"/>
                                      </p:to>
                                    </p:set>
                                    <p:animEffect transition="in" filter="wipe(down)">
                                      <p:cBhvr>
                                        <p:cTn id="21" dur="500"/>
                                        <p:tgtEl>
                                          <p:spTgt spid="64819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4" grpId="0" animBg="1"/>
      <p:bldP spid="6483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3794" name="Rectangle 2"/>
          <p:cNvSpPr>
            <a:spLocks noGrp="1" noChangeArrowheads="1"/>
          </p:cNvSpPr>
          <p:nvPr>
            <p:ph type="title"/>
          </p:nvPr>
        </p:nvSpPr>
        <p:spPr/>
        <p:txBody>
          <a:bodyPr/>
          <a:lstStyle/>
          <a:p>
            <a:r>
              <a:rPr lang="en-GB" sz="3200" dirty="0"/>
              <a:t>Data </a:t>
            </a:r>
            <a:r>
              <a:rPr lang="en-GB" sz="3200" dirty="0" smtClean="0"/>
              <a:t>Guard Redo </a:t>
            </a:r>
            <a:r>
              <a:rPr lang="en-GB" sz="3200" dirty="0"/>
              <a:t>Log Shipping</a:t>
            </a:r>
            <a:endParaRPr lang="en-US" sz="3200" dirty="0"/>
          </a:p>
        </p:txBody>
      </p:sp>
      <p:sp>
        <p:nvSpPr>
          <p:cNvPr id="2593795" name="Rectangle 3"/>
          <p:cNvSpPr>
            <a:spLocks noGrp="1" noChangeArrowheads="1"/>
          </p:cNvSpPr>
          <p:nvPr>
            <p:ph type="body" idx="1"/>
          </p:nvPr>
        </p:nvSpPr>
        <p:spPr>
          <a:xfrm>
            <a:off x="457200" y="1524000"/>
            <a:ext cx="8229600" cy="5105399"/>
          </a:xfrm>
        </p:spPr>
        <p:txBody>
          <a:bodyPr>
            <a:normAutofit fontScale="85000" lnSpcReduction="20000"/>
          </a:bodyPr>
          <a:lstStyle/>
          <a:p>
            <a:r>
              <a:rPr lang="en-GB" dirty="0">
                <a:solidFill>
                  <a:srgbClr val="FFFF00"/>
                </a:solidFill>
              </a:rPr>
              <a:t>ARCH</a:t>
            </a:r>
            <a:r>
              <a:rPr lang="en-GB" dirty="0"/>
              <a:t> background process</a:t>
            </a:r>
          </a:p>
          <a:p>
            <a:pPr lvl="1"/>
            <a:r>
              <a:rPr lang="en-GB" dirty="0"/>
              <a:t>Copies completed redo log files to standby </a:t>
            </a:r>
          </a:p>
          <a:p>
            <a:r>
              <a:rPr lang="en-GB" dirty="0">
                <a:solidFill>
                  <a:srgbClr val="FFFF00"/>
                </a:solidFill>
              </a:rPr>
              <a:t>LGWR</a:t>
            </a:r>
            <a:r>
              <a:rPr lang="en-GB" dirty="0"/>
              <a:t> background process - modes are:</a:t>
            </a:r>
          </a:p>
          <a:p>
            <a:pPr lvl="1"/>
            <a:r>
              <a:rPr lang="en-GB" dirty="0">
                <a:solidFill>
                  <a:schemeClr val="accent3">
                    <a:lumMod val="40000"/>
                    <a:lumOff val="60000"/>
                  </a:schemeClr>
                </a:solidFill>
              </a:rPr>
              <a:t>ASYNC</a:t>
            </a:r>
            <a:r>
              <a:rPr lang="en-GB" dirty="0"/>
              <a:t> - asynchronous</a:t>
            </a:r>
          </a:p>
          <a:p>
            <a:pPr lvl="2"/>
            <a:r>
              <a:rPr lang="en-GB" dirty="0"/>
              <a:t>Oracle </a:t>
            </a:r>
            <a:r>
              <a:rPr lang="en-GB" dirty="0" smtClean="0"/>
              <a:t>10.1 </a:t>
            </a:r>
            <a:r>
              <a:rPr lang="en-GB" dirty="0"/>
              <a:t>and below</a:t>
            </a:r>
          </a:p>
          <a:p>
            <a:pPr lvl="3"/>
            <a:r>
              <a:rPr lang="en-GB" sz="2400" dirty="0"/>
              <a:t>redo written by LGWR to dedicated area in SGA </a:t>
            </a:r>
          </a:p>
          <a:p>
            <a:pPr lvl="3"/>
            <a:r>
              <a:rPr lang="en-GB" sz="2400" dirty="0"/>
              <a:t>read from SGA by </a:t>
            </a:r>
            <a:r>
              <a:rPr lang="en-GB" sz="2400" dirty="0" err="1"/>
              <a:t>LNSn</a:t>
            </a:r>
            <a:r>
              <a:rPr lang="en-GB" sz="2400" dirty="0"/>
              <a:t> background process</a:t>
            </a:r>
          </a:p>
          <a:p>
            <a:pPr lvl="2"/>
            <a:r>
              <a:rPr lang="en-GB" dirty="0"/>
              <a:t>Oracle </a:t>
            </a:r>
            <a:r>
              <a:rPr lang="en-GB" dirty="0" smtClean="0"/>
              <a:t>10.2 </a:t>
            </a:r>
            <a:r>
              <a:rPr lang="en-GB" dirty="0"/>
              <a:t>and above</a:t>
            </a:r>
          </a:p>
          <a:p>
            <a:pPr lvl="3"/>
            <a:r>
              <a:rPr lang="en-GB" sz="2400" dirty="0"/>
              <a:t>redo written by LGWR to local disk</a:t>
            </a:r>
          </a:p>
          <a:p>
            <a:pPr lvl="3"/>
            <a:r>
              <a:rPr lang="en-GB" sz="2400" dirty="0"/>
              <a:t>read from disk by </a:t>
            </a:r>
            <a:r>
              <a:rPr lang="en-GB" sz="2400" dirty="0" err="1"/>
              <a:t>LNSn</a:t>
            </a:r>
            <a:r>
              <a:rPr lang="en-GB" sz="2400" dirty="0"/>
              <a:t> background process</a:t>
            </a:r>
          </a:p>
          <a:p>
            <a:pPr lvl="1"/>
            <a:r>
              <a:rPr lang="en-GB" dirty="0">
                <a:solidFill>
                  <a:schemeClr val="accent3">
                    <a:lumMod val="40000"/>
                    <a:lumOff val="60000"/>
                  </a:schemeClr>
                </a:solidFill>
              </a:rPr>
              <a:t>SYNC</a:t>
            </a:r>
            <a:r>
              <a:rPr lang="en-GB" dirty="0"/>
              <a:t> - synchronous</a:t>
            </a:r>
          </a:p>
          <a:p>
            <a:pPr lvl="2"/>
            <a:r>
              <a:rPr lang="en-GB" sz="2600" dirty="0"/>
              <a:t>Redo written to standby by LGWR - modes are:</a:t>
            </a:r>
          </a:p>
          <a:p>
            <a:pPr lvl="3"/>
            <a:r>
              <a:rPr lang="en-GB" sz="2600" dirty="0">
                <a:solidFill>
                  <a:schemeClr val="accent6"/>
                </a:solidFill>
              </a:rPr>
              <a:t>AFFIRM</a:t>
            </a:r>
            <a:r>
              <a:rPr lang="en-GB" sz="2600" dirty="0"/>
              <a:t> - wait for confirmation redo written to disk</a:t>
            </a:r>
          </a:p>
          <a:p>
            <a:pPr lvl="3"/>
            <a:r>
              <a:rPr lang="en-GB" sz="2600" dirty="0">
                <a:solidFill>
                  <a:schemeClr val="accent6"/>
                </a:solidFill>
              </a:rPr>
              <a:t>NOAFFIRM</a:t>
            </a:r>
            <a:r>
              <a:rPr lang="en-GB" sz="2600" dirty="0"/>
              <a:t> - do not wait</a:t>
            </a:r>
            <a:endParaRPr lang="en-US" sz="2600" dirty="0"/>
          </a:p>
        </p:txBody>
      </p:sp>
      <p:sp>
        <p:nvSpPr>
          <p:cNvPr id="5" name="Slide Number Placeholder 4"/>
          <p:cNvSpPr>
            <a:spLocks noGrp="1"/>
          </p:cNvSpPr>
          <p:nvPr>
            <p:ph type="sldNum" sz="quarter" idx="12"/>
          </p:nvPr>
        </p:nvSpPr>
        <p:spPr/>
        <p:txBody>
          <a:bodyPr/>
          <a:lstStyle/>
          <a:p>
            <a:fld id="{1AB65D58-C36C-4A07-BEA8-8A7B12EEA753}" type="slidenum">
              <a:rPr lang="en-US" smtClean="0"/>
              <a:pPr/>
              <a:t>17</a:t>
            </a:fld>
            <a:endParaRPr lang="en-US"/>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93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937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9379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9379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9379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9379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9379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9379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9379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9379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93795">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9379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937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en-US" sz="4000" dirty="0"/>
              <a:t>Standby Redo </a:t>
            </a:r>
            <a:r>
              <a:rPr lang="en-US" sz="4000" dirty="0" smtClean="0"/>
              <a:t>Logs(SRL)</a:t>
            </a:r>
            <a:endParaRPr lang="en-US" sz="4000" dirty="0"/>
          </a:p>
        </p:txBody>
      </p:sp>
      <p:sp>
        <p:nvSpPr>
          <p:cNvPr id="134146" name="Rectangle 2"/>
          <p:cNvSpPr>
            <a:spLocks noGrp="1" noChangeArrowheads="1"/>
          </p:cNvSpPr>
          <p:nvPr>
            <p:ph idx="1"/>
          </p:nvPr>
        </p:nvSpPr>
        <p:spPr>
          <a:xfrm>
            <a:off x="457200" y="1524001"/>
            <a:ext cx="8153400" cy="5181600"/>
          </a:xfrm>
        </p:spPr>
        <p:txBody>
          <a:bodyPr>
            <a:noAutofit/>
          </a:bodyPr>
          <a:lstStyle/>
          <a:p>
            <a:pPr marL="609600" indent="-609600" algn="l">
              <a:lnSpc>
                <a:spcPct val="110000"/>
              </a:lnSpc>
              <a:buFont typeface="Wingdings" pitchFamily="2" charset="2"/>
              <a:buNone/>
            </a:pPr>
            <a:r>
              <a:rPr lang="en-US" sz="1800" b="1" dirty="0">
                <a:solidFill>
                  <a:srgbClr val="92D050"/>
                </a:solidFill>
              </a:rPr>
              <a:t>Guidelines when creating standby redo logs:</a:t>
            </a:r>
          </a:p>
          <a:p>
            <a:pPr marL="609600" indent="-609600" algn="l">
              <a:lnSpc>
                <a:spcPct val="110000"/>
              </a:lnSpc>
              <a:buFont typeface="Wingdings" pitchFamily="2" charset="2"/>
              <a:buChar char="Ø"/>
            </a:pPr>
            <a:r>
              <a:rPr lang="en-US" sz="1800" dirty="0"/>
              <a:t>Number of standby redo logs should be the same number as online redo logs plus one.</a:t>
            </a:r>
          </a:p>
          <a:p>
            <a:pPr marL="609600" indent="-609600" algn="l">
              <a:lnSpc>
                <a:spcPct val="110000"/>
              </a:lnSpc>
              <a:buFont typeface="Wingdings" pitchFamily="2" charset="2"/>
              <a:buChar char="Ø"/>
            </a:pPr>
            <a:r>
              <a:rPr lang="en-US" sz="1800" dirty="0"/>
              <a:t>Standby redo logs should be exactly the same size as the online redo logs.</a:t>
            </a:r>
          </a:p>
          <a:p>
            <a:pPr marL="609600" indent="-609600" algn="l">
              <a:lnSpc>
                <a:spcPct val="110000"/>
              </a:lnSpc>
              <a:buFont typeface="Wingdings" pitchFamily="2" charset="2"/>
              <a:buChar char="Ø"/>
            </a:pPr>
            <a:r>
              <a:rPr lang="en-US" sz="1800" dirty="0"/>
              <a:t>SRLs should be created on both primary and standby to facilitate seamless role changes.</a:t>
            </a:r>
          </a:p>
          <a:p>
            <a:pPr marL="609600" indent="-609600" algn="l">
              <a:lnSpc>
                <a:spcPct val="110000"/>
              </a:lnSpc>
              <a:buFont typeface="Wingdings" pitchFamily="2" charset="2"/>
              <a:buChar char="Ø"/>
            </a:pPr>
            <a:r>
              <a:rPr lang="en-US" sz="1800" dirty="0"/>
              <a:t>In a RAC environment, all SRLs should be on a shared disk and may be thread specific.</a:t>
            </a:r>
          </a:p>
          <a:p>
            <a:pPr marL="609600" indent="-609600" algn="l">
              <a:lnSpc>
                <a:spcPct val="110000"/>
              </a:lnSpc>
              <a:buFont typeface="Wingdings" pitchFamily="2" charset="2"/>
              <a:buChar char="Ø"/>
            </a:pPr>
            <a:r>
              <a:rPr lang="en-US" sz="1800" dirty="0"/>
              <a:t>Used with maximum protection modes and when real-time apply is used.</a:t>
            </a:r>
          </a:p>
          <a:p>
            <a:pPr marL="609600" indent="-609600" algn="l">
              <a:lnSpc>
                <a:spcPct val="110000"/>
              </a:lnSpc>
              <a:buFont typeface="Wingdings" pitchFamily="2" charset="2"/>
              <a:buNone/>
            </a:pPr>
            <a:r>
              <a:rPr lang="en-US" sz="1800" b="1" dirty="0" smtClean="0">
                <a:solidFill>
                  <a:srgbClr val="92D050"/>
                </a:solidFill>
              </a:rPr>
              <a:t>How SRLs(Standby Redo Logs) </a:t>
            </a:r>
            <a:r>
              <a:rPr lang="en-US" sz="1800" b="1" dirty="0">
                <a:solidFill>
                  <a:srgbClr val="92D050"/>
                </a:solidFill>
              </a:rPr>
              <a:t>work?</a:t>
            </a:r>
          </a:p>
          <a:p>
            <a:pPr marL="609600" indent="-609600" algn="l">
              <a:lnSpc>
                <a:spcPct val="110000"/>
              </a:lnSpc>
              <a:buFont typeface="Wingdings" pitchFamily="2" charset="2"/>
              <a:buAutoNum type="arabicPeriod"/>
            </a:pPr>
            <a:r>
              <a:rPr lang="en-US" sz="1800" dirty="0"/>
              <a:t>LGWR process on primary initiates a connection with standby.</a:t>
            </a:r>
          </a:p>
          <a:p>
            <a:pPr marL="609600" indent="-609600" algn="l">
              <a:lnSpc>
                <a:spcPct val="110000"/>
              </a:lnSpc>
              <a:buFont typeface="Wingdings" pitchFamily="2" charset="2"/>
              <a:buAutoNum type="arabicPeriod"/>
            </a:pPr>
            <a:r>
              <a:rPr lang="en-US" sz="1800" dirty="0"/>
              <a:t>Standby listener responds by spawning a process called RFS(remote file server)</a:t>
            </a:r>
          </a:p>
          <a:p>
            <a:pPr marL="609600" indent="-609600" algn="l">
              <a:lnSpc>
                <a:spcPct val="110000"/>
              </a:lnSpc>
              <a:buFont typeface="Wingdings" pitchFamily="2" charset="2"/>
              <a:buAutoNum type="arabicPeriod"/>
            </a:pPr>
            <a:r>
              <a:rPr lang="en-US" sz="1800" dirty="0"/>
              <a:t>RFS process creates n/w </a:t>
            </a:r>
            <a:r>
              <a:rPr lang="en-US" sz="1800" dirty="0" smtClean="0"/>
              <a:t>connection </a:t>
            </a:r>
            <a:r>
              <a:rPr lang="en-US" sz="1800" dirty="0"/>
              <a:t>with processes on primary and waits for data to arrive.</a:t>
            </a:r>
          </a:p>
          <a:p>
            <a:pPr marL="609600" indent="-609600" algn="l">
              <a:lnSpc>
                <a:spcPct val="110000"/>
              </a:lnSpc>
              <a:buFont typeface="Wingdings" pitchFamily="2" charset="2"/>
              <a:buAutoNum type="arabicPeriod"/>
            </a:pPr>
            <a:r>
              <a:rPr lang="en-US" sz="1800" dirty="0"/>
              <a:t>Once data comes, RFS places it into standby redo logs.</a:t>
            </a:r>
          </a:p>
          <a:p>
            <a:pPr marL="609600" indent="-609600" algn="l">
              <a:lnSpc>
                <a:spcPct val="110000"/>
              </a:lnSpc>
              <a:buFont typeface="Wingdings" pitchFamily="2" charset="2"/>
              <a:buAutoNum type="arabicPeriod"/>
            </a:pPr>
            <a:r>
              <a:rPr lang="en-US" sz="1800" dirty="0"/>
              <a:t>When log switch occurs on primary, standby redo logs are switched and RFS will go to next available standby redo log.</a:t>
            </a:r>
          </a:p>
        </p:txBody>
      </p:sp>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1028"/>
          <p:cNvSpPr>
            <a:spLocks noGrp="1" noChangeArrowheads="1"/>
          </p:cNvSpPr>
          <p:nvPr>
            <p:ph type="title"/>
          </p:nvPr>
        </p:nvSpPr>
        <p:spPr/>
        <p:txBody>
          <a:bodyPr/>
          <a:lstStyle/>
          <a:p>
            <a:r>
              <a:rPr lang="en-US"/>
              <a:t>Switchover and Failover</a:t>
            </a:r>
          </a:p>
        </p:txBody>
      </p:sp>
      <p:sp>
        <p:nvSpPr>
          <p:cNvPr id="279557" name="Rectangle 1029"/>
          <p:cNvSpPr>
            <a:spLocks noGrp="1" noChangeArrowheads="1"/>
          </p:cNvSpPr>
          <p:nvPr>
            <p:ph type="body" idx="1"/>
          </p:nvPr>
        </p:nvSpPr>
        <p:spPr/>
        <p:txBody>
          <a:bodyPr>
            <a:normAutofit lnSpcReduction="10000"/>
          </a:bodyPr>
          <a:lstStyle/>
          <a:p>
            <a:r>
              <a:rPr lang="en-US" dirty="0"/>
              <a:t>There are two </a:t>
            </a:r>
            <a:r>
              <a:rPr lang="en-US" dirty="0" smtClean="0"/>
              <a:t>operations </a:t>
            </a:r>
            <a:r>
              <a:rPr lang="en-US" dirty="0"/>
              <a:t>to change roles in a standby configuration</a:t>
            </a:r>
          </a:p>
          <a:p>
            <a:pPr lvl="1"/>
            <a:r>
              <a:rPr lang="en-US" dirty="0">
                <a:solidFill>
                  <a:srgbClr val="FFFF00"/>
                </a:solidFill>
              </a:rPr>
              <a:t>Switchover</a:t>
            </a:r>
          </a:p>
          <a:p>
            <a:pPr lvl="2"/>
            <a:r>
              <a:rPr lang="en-US" dirty="0"/>
              <a:t>Changing roles with someone else and letting them take over while you become a standby</a:t>
            </a:r>
          </a:p>
          <a:p>
            <a:pPr lvl="1"/>
            <a:r>
              <a:rPr lang="en-US" dirty="0">
                <a:solidFill>
                  <a:srgbClr val="FFFF00"/>
                </a:solidFill>
              </a:rPr>
              <a:t>Failover</a:t>
            </a:r>
          </a:p>
          <a:p>
            <a:pPr lvl="2"/>
            <a:r>
              <a:rPr lang="en-US" dirty="0"/>
              <a:t>Assigning someone else to take over when the original boss is gone</a:t>
            </a:r>
          </a:p>
          <a:p>
            <a:r>
              <a:rPr lang="en-US" dirty="0"/>
              <a:t>Different steps for Physical and Logical </a:t>
            </a:r>
            <a:r>
              <a:rPr lang="en-US" dirty="0" smtClean="0"/>
              <a:t>Standby</a:t>
            </a:r>
            <a:endParaRPr lang="en-US" dirty="0"/>
          </a:p>
        </p:txBody>
      </p:sp>
      <p:sp>
        <p:nvSpPr>
          <p:cNvPr id="4" name="Slide Number Placeholder 3"/>
          <p:cNvSpPr>
            <a:spLocks noGrp="1"/>
          </p:cNvSpPr>
          <p:nvPr>
            <p:ph type="sldNum" sz="quarter" idx="12"/>
          </p:nvPr>
        </p:nvSpPr>
        <p:spPr/>
        <p:txBody>
          <a:bodyPr/>
          <a:lstStyle/>
          <a:p>
            <a:fld id="{1AB65D58-C36C-4A07-BEA8-8A7B12EEA753}" type="slidenum">
              <a:rPr lang="en-US" smtClean="0"/>
              <a:pPr/>
              <a:t>19</a:t>
            </a:fld>
            <a:endParaRPr lang="en-US"/>
          </a:p>
        </p:txBody>
      </p:sp>
    </p:spTree>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r>
              <a:rPr lang="en-US" dirty="0" smtClean="0"/>
              <a:t> </a:t>
            </a:r>
            <a:r>
              <a:rPr lang="en-US" sz="4800" dirty="0" smtClean="0">
                <a:solidFill>
                  <a:srgbClr val="00B0F0"/>
                </a:solidFill>
              </a:rPr>
              <a:t>MANALI  VERMA</a:t>
            </a:r>
          </a:p>
          <a:p>
            <a:endParaRPr lang="en-US" dirty="0" smtClean="0"/>
          </a:p>
          <a:p>
            <a:pPr>
              <a:buNone/>
            </a:pPr>
            <a:r>
              <a:rPr lang="en-US" dirty="0" smtClean="0"/>
              <a:t>    B.TECH (CSE – 4</a:t>
            </a:r>
            <a:r>
              <a:rPr lang="en-US" baseline="30000" dirty="0" smtClean="0"/>
              <a:t>th</a:t>
            </a:r>
            <a:r>
              <a:rPr lang="en-US" dirty="0" smtClean="0"/>
              <a:t> Year)</a:t>
            </a:r>
          </a:p>
          <a:p>
            <a:pPr>
              <a:buNone/>
            </a:pPr>
            <a:r>
              <a:rPr lang="en-US" dirty="0" smtClean="0"/>
              <a:t>    INDIRA GANDHI DELHI TECHNICAL                        UNIVERSITY FOR WOMEN</a:t>
            </a:r>
            <a:endParaRPr lang="en-US" dirty="0"/>
          </a:p>
        </p:txBody>
      </p:sp>
      <p:sp>
        <p:nvSpPr>
          <p:cNvPr id="4" name="Slide Number Placeholder 3"/>
          <p:cNvSpPr>
            <a:spLocks noGrp="1"/>
          </p:cNvSpPr>
          <p:nvPr>
            <p:ph type="sldNum" sz="quarter" idx="12"/>
          </p:nvPr>
        </p:nvSpPr>
        <p:spPr/>
        <p:txBody>
          <a:bodyPr/>
          <a:lstStyle/>
          <a:p>
            <a:fld id="{1AB65D58-C36C-4A07-BEA8-8A7B12EEA753}" type="slidenum">
              <a:rPr lang="en-US" smtClean="0"/>
              <a:pPr/>
              <a:t>2</a:t>
            </a:fld>
            <a:endParaRPr lang="en-US"/>
          </a:p>
        </p:txBody>
      </p:sp>
    </p:spTree>
  </p:cSld>
  <p:clrMapOvr>
    <a:masterClrMapping/>
  </p:clrMapOvr>
  <p:transition spd="med">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4000" dirty="0" smtClean="0"/>
              <a:t>SWITCHOVER PROCESS</a:t>
            </a:r>
            <a:br>
              <a:rPr lang="en-US" sz="4000" dirty="0" smtClean="0"/>
            </a:br>
            <a:r>
              <a:rPr lang="en-US" sz="2200" dirty="0" smtClean="0">
                <a:solidFill>
                  <a:schemeClr val="tx1">
                    <a:lumMod val="95000"/>
                  </a:schemeClr>
                </a:solidFill>
              </a:rPr>
              <a:t>Switchover allows a primary and standby to reverse roles without any data loss.</a:t>
            </a:r>
            <a:endParaRPr lang="en-US" sz="2200" dirty="0">
              <a:solidFill>
                <a:schemeClr val="tx1">
                  <a:lumMod val="95000"/>
                </a:schemeClr>
              </a:solidFill>
            </a:endParaRPr>
          </a:p>
        </p:txBody>
      </p:sp>
      <p:sp>
        <p:nvSpPr>
          <p:cNvPr id="123906" name="Rectangle 2"/>
          <p:cNvSpPr>
            <a:spLocks noGrp="1" noChangeArrowheads="1"/>
          </p:cNvSpPr>
          <p:nvPr>
            <p:ph idx="1"/>
          </p:nvPr>
        </p:nvSpPr>
        <p:spPr>
          <a:xfrm>
            <a:off x="457200" y="1524001"/>
            <a:ext cx="8229600" cy="5029199"/>
          </a:xfrm>
        </p:spPr>
        <p:txBody>
          <a:bodyPr>
            <a:normAutofit fontScale="92500" lnSpcReduction="20000"/>
          </a:bodyPr>
          <a:lstStyle/>
          <a:p>
            <a:pPr marL="344488" indent="-344488" algn="l">
              <a:lnSpc>
                <a:spcPct val="90000"/>
              </a:lnSpc>
              <a:buFont typeface="Wingdings" pitchFamily="2" charset="2"/>
              <a:buChar char="Ø"/>
            </a:pPr>
            <a:r>
              <a:rPr lang="en-US" sz="2000" b="1" dirty="0" smtClean="0">
                <a:solidFill>
                  <a:schemeClr val="accent1">
                    <a:lumMod val="40000"/>
                    <a:lumOff val="60000"/>
                  </a:schemeClr>
                </a:solidFill>
              </a:rPr>
              <a:t>Steps:</a:t>
            </a:r>
          </a:p>
          <a:p>
            <a:pPr marL="344488" indent="-344488" algn="l">
              <a:lnSpc>
                <a:spcPct val="90000"/>
              </a:lnSpc>
              <a:buFont typeface="Wingdings" pitchFamily="2" charset="2"/>
              <a:buChar char="Ø"/>
            </a:pPr>
            <a:endParaRPr lang="en-US" sz="2000" b="1" dirty="0">
              <a:solidFill>
                <a:schemeClr val="accent1">
                  <a:lumMod val="40000"/>
                  <a:lumOff val="60000"/>
                </a:schemeClr>
              </a:solidFill>
            </a:endParaRPr>
          </a:p>
          <a:p>
            <a:pPr marL="344488" indent="-344488" algn="l">
              <a:lnSpc>
                <a:spcPct val="90000"/>
              </a:lnSpc>
              <a:buFont typeface="Wingdings" pitchFamily="2" charset="2"/>
              <a:buNone/>
            </a:pPr>
            <a:r>
              <a:rPr lang="en-US" sz="2000" dirty="0" smtClean="0">
                <a:solidFill>
                  <a:schemeClr val="accent3">
                    <a:lumMod val="40000"/>
                    <a:lumOff val="60000"/>
                  </a:schemeClr>
                </a:solidFill>
              </a:rPr>
              <a:t>1</a:t>
            </a:r>
            <a:r>
              <a:rPr lang="en-US" sz="2000" dirty="0">
                <a:solidFill>
                  <a:schemeClr val="accent3">
                    <a:lumMod val="40000"/>
                    <a:lumOff val="60000"/>
                  </a:schemeClr>
                </a:solidFill>
              </a:rPr>
              <a:t>. </a:t>
            </a:r>
            <a:r>
              <a:rPr lang="en-US" sz="2000" dirty="0"/>
              <a:t>Verify if primary can be switched over to standby</a:t>
            </a:r>
          </a:p>
          <a:p>
            <a:pPr marL="344488" indent="-344488" algn="l">
              <a:lnSpc>
                <a:spcPct val="90000"/>
              </a:lnSpc>
              <a:buFont typeface="Wingdings" pitchFamily="2" charset="2"/>
              <a:buNone/>
            </a:pPr>
            <a:r>
              <a:rPr lang="en-US" sz="2000" dirty="0" smtClean="0"/>
              <a:t>             </a:t>
            </a:r>
            <a:r>
              <a:rPr lang="en-US" sz="2000" dirty="0" smtClean="0">
                <a:solidFill>
                  <a:srgbClr val="92D050"/>
                </a:solidFill>
              </a:rPr>
              <a:t>SQL</a:t>
            </a:r>
            <a:r>
              <a:rPr lang="en-US" sz="2000" dirty="0">
                <a:solidFill>
                  <a:srgbClr val="92D050"/>
                </a:solidFill>
              </a:rPr>
              <a:t>&gt; select </a:t>
            </a:r>
            <a:r>
              <a:rPr lang="en-US" sz="2000" dirty="0" err="1">
                <a:solidFill>
                  <a:srgbClr val="92D050"/>
                </a:solidFill>
              </a:rPr>
              <a:t>switchover_status</a:t>
            </a:r>
            <a:r>
              <a:rPr lang="en-US" sz="2000" dirty="0">
                <a:solidFill>
                  <a:srgbClr val="92D050"/>
                </a:solidFill>
              </a:rPr>
              <a:t> from </a:t>
            </a:r>
            <a:r>
              <a:rPr lang="en-US" sz="2000" dirty="0" err="1">
                <a:solidFill>
                  <a:srgbClr val="92D050"/>
                </a:solidFill>
              </a:rPr>
              <a:t>v$database</a:t>
            </a:r>
            <a:r>
              <a:rPr lang="en-US" sz="2000" dirty="0">
                <a:solidFill>
                  <a:srgbClr val="92D050"/>
                </a:solidFill>
              </a:rPr>
              <a:t>;</a:t>
            </a:r>
          </a:p>
          <a:p>
            <a:pPr marL="344488" indent="-344488" algn="l">
              <a:lnSpc>
                <a:spcPct val="90000"/>
              </a:lnSpc>
              <a:buFont typeface="Wingdings" pitchFamily="2" charset="2"/>
              <a:buNone/>
            </a:pPr>
            <a:r>
              <a:rPr lang="en-US" sz="2000" dirty="0" smtClean="0"/>
              <a:t>     If </a:t>
            </a:r>
            <a:r>
              <a:rPr lang="en-US" sz="2000" dirty="0"/>
              <a:t>value returns “TO_STANDBY”, its alright to switch the primary to standby role</a:t>
            </a:r>
            <a:r>
              <a:rPr lang="en-US" sz="2000" dirty="0" smtClean="0"/>
              <a:t>.</a:t>
            </a:r>
          </a:p>
          <a:p>
            <a:pPr marL="344488" indent="-344488" algn="l">
              <a:lnSpc>
                <a:spcPct val="90000"/>
              </a:lnSpc>
              <a:buFont typeface="Wingdings" pitchFamily="2" charset="2"/>
              <a:buNone/>
            </a:pPr>
            <a:endParaRPr lang="en-US" sz="2000" dirty="0"/>
          </a:p>
          <a:p>
            <a:pPr marL="344488" indent="-344488" algn="l">
              <a:lnSpc>
                <a:spcPct val="90000"/>
              </a:lnSpc>
              <a:buFont typeface="Wingdings" pitchFamily="2" charset="2"/>
              <a:buNone/>
            </a:pPr>
            <a:r>
              <a:rPr lang="en-US" sz="2000" dirty="0">
                <a:solidFill>
                  <a:schemeClr val="accent3">
                    <a:lumMod val="40000"/>
                    <a:lumOff val="60000"/>
                  </a:schemeClr>
                </a:solidFill>
              </a:rPr>
              <a:t>2. </a:t>
            </a:r>
            <a:r>
              <a:rPr lang="en-US" sz="2000" dirty="0"/>
              <a:t>Convert primary to standby</a:t>
            </a:r>
          </a:p>
          <a:p>
            <a:pPr marL="344488" indent="-344488" algn="l">
              <a:lnSpc>
                <a:spcPct val="90000"/>
              </a:lnSpc>
              <a:buFont typeface="Wingdings" pitchFamily="2" charset="2"/>
              <a:buNone/>
            </a:pPr>
            <a:r>
              <a:rPr lang="en-US" sz="2000" dirty="0" smtClean="0"/>
              <a:t>            </a:t>
            </a:r>
            <a:r>
              <a:rPr lang="en-US" sz="2000" dirty="0" smtClean="0">
                <a:solidFill>
                  <a:srgbClr val="92D050"/>
                </a:solidFill>
              </a:rPr>
              <a:t>SQL</a:t>
            </a:r>
            <a:r>
              <a:rPr lang="en-US" sz="2000" dirty="0">
                <a:solidFill>
                  <a:srgbClr val="92D050"/>
                </a:solidFill>
              </a:rPr>
              <a:t>&gt; alter database commit to switchover to physical standby;</a:t>
            </a:r>
          </a:p>
          <a:p>
            <a:pPr marL="344488" indent="-344488" algn="l">
              <a:lnSpc>
                <a:spcPct val="90000"/>
              </a:lnSpc>
              <a:buFont typeface="Wingdings" pitchFamily="2" charset="2"/>
              <a:buNone/>
            </a:pPr>
            <a:r>
              <a:rPr lang="en-US" sz="2000" dirty="0" smtClean="0"/>
              <a:t>    If </a:t>
            </a:r>
            <a:r>
              <a:rPr lang="en-US" sz="2000" dirty="0"/>
              <a:t>value is “SESSIONS ACTIVE” from step 1, then</a:t>
            </a:r>
          </a:p>
          <a:p>
            <a:pPr marL="344488" indent="-344488" algn="l">
              <a:lnSpc>
                <a:spcPct val="90000"/>
              </a:lnSpc>
              <a:buFont typeface="Wingdings" pitchFamily="2" charset="2"/>
              <a:buNone/>
            </a:pPr>
            <a:r>
              <a:rPr lang="en-US" sz="2000" dirty="0" smtClean="0"/>
              <a:t>            </a:t>
            </a:r>
            <a:r>
              <a:rPr lang="en-US" sz="2000" dirty="0" smtClean="0">
                <a:solidFill>
                  <a:srgbClr val="92D050"/>
                </a:solidFill>
              </a:rPr>
              <a:t>SQL</a:t>
            </a:r>
            <a:r>
              <a:rPr lang="en-US" sz="2000" dirty="0">
                <a:solidFill>
                  <a:srgbClr val="92D050"/>
                </a:solidFill>
              </a:rPr>
              <a:t>&gt; alter database commit to switchover to physical standby with session </a:t>
            </a:r>
            <a:r>
              <a:rPr lang="en-US" sz="2000" dirty="0" smtClean="0">
                <a:solidFill>
                  <a:srgbClr val="92D050"/>
                </a:solidFill>
              </a:rPr>
              <a:t>               shutdown;</a:t>
            </a:r>
            <a:endParaRPr lang="en-US" sz="2000" dirty="0">
              <a:solidFill>
                <a:srgbClr val="92D050"/>
              </a:solidFill>
            </a:endParaRPr>
          </a:p>
          <a:p>
            <a:pPr marL="344488" indent="-344488" algn="l">
              <a:lnSpc>
                <a:spcPct val="90000"/>
              </a:lnSpc>
              <a:buFont typeface="Wingdings" pitchFamily="2" charset="2"/>
              <a:buNone/>
            </a:pPr>
            <a:r>
              <a:rPr lang="en-US" sz="2000" dirty="0">
                <a:solidFill>
                  <a:schemeClr val="accent3">
                    <a:lumMod val="40000"/>
                    <a:lumOff val="60000"/>
                  </a:schemeClr>
                </a:solidFill>
              </a:rPr>
              <a:t>3. </a:t>
            </a:r>
            <a:r>
              <a:rPr lang="en-US" sz="2000" dirty="0"/>
              <a:t>Shutdown the restart the old primary as standby</a:t>
            </a:r>
          </a:p>
          <a:p>
            <a:pPr marL="344488" indent="-344488" algn="l">
              <a:lnSpc>
                <a:spcPct val="90000"/>
              </a:lnSpc>
              <a:buFont typeface="Wingdings" pitchFamily="2" charset="2"/>
              <a:buNone/>
            </a:pPr>
            <a:r>
              <a:rPr lang="en-US" sz="2000" dirty="0" smtClean="0"/>
              <a:t>            </a:t>
            </a:r>
            <a:r>
              <a:rPr lang="en-US" sz="2000" dirty="0" smtClean="0">
                <a:solidFill>
                  <a:srgbClr val="92D050"/>
                </a:solidFill>
              </a:rPr>
              <a:t>SQL</a:t>
            </a:r>
            <a:r>
              <a:rPr lang="en-US" sz="2000" dirty="0">
                <a:solidFill>
                  <a:srgbClr val="92D050"/>
                </a:solidFill>
              </a:rPr>
              <a:t>&gt; shutdown immediate;</a:t>
            </a:r>
          </a:p>
          <a:p>
            <a:pPr marL="344488" indent="-344488" algn="l">
              <a:lnSpc>
                <a:spcPct val="90000"/>
              </a:lnSpc>
              <a:buFont typeface="Wingdings" pitchFamily="2" charset="2"/>
              <a:buNone/>
            </a:pPr>
            <a:r>
              <a:rPr lang="en-US" sz="2000" dirty="0" smtClean="0">
                <a:solidFill>
                  <a:srgbClr val="92D050"/>
                </a:solidFill>
              </a:rPr>
              <a:t>            SQL</a:t>
            </a:r>
            <a:r>
              <a:rPr lang="en-US" sz="2000" dirty="0">
                <a:solidFill>
                  <a:srgbClr val="92D050"/>
                </a:solidFill>
              </a:rPr>
              <a:t>&gt; startup mount;</a:t>
            </a:r>
          </a:p>
          <a:p>
            <a:pPr marL="344488" indent="-344488" algn="l">
              <a:lnSpc>
                <a:spcPct val="90000"/>
              </a:lnSpc>
              <a:buFont typeface="Wingdings" pitchFamily="2" charset="2"/>
              <a:buNone/>
            </a:pPr>
            <a:r>
              <a:rPr lang="en-US" sz="2000" dirty="0" smtClean="0"/>
              <a:t>     At </a:t>
            </a:r>
            <a:r>
              <a:rPr lang="en-US" sz="2000" dirty="0"/>
              <a:t>this point, we now have both databases as standby.</a:t>
            </a:r>
          </a:p>
          <a:p>
            <a:pPr marL="344488" indent="-344488" algn="l">
              <a:lnSpc>
                <a:spcPct val="90000"/>
              </a:lnSpc>
              <a:buFont typeface="Wingdings" pitchFamily="2" charset="2"/>
              <a:buNone/>
            </a:pPr>
            <a:r>
              <a:rPr lang="en-US" sz="2000" dirty="0">
                <a:solidFill>
                  <a:schemeClr val="accent3">
                    <a:lumMod val="40000"/>
                    <a:lumOff val="60000"/>
                  </a:schemeClr>
                </a:solidFill>
              </a:rPr>
              <a:t>4. </a:t>
            </a:r>
            <a:r>
              <a:rPr lang="en-US" sz="2000" dirty="0"/>
              <a:t>On target standby database, verify switchover status. If value is “TO_PRIMARY” then</a:t>
            </a:r>
          </a:p>
          <a:p>
            <a:pPr marL="344488" indent="-344488" algn="l">
              <a:lnSpc>
                <a:spcPct val="90000"/>
              </a:lnSpc>
              <a:buFont typeface="Wingdings" pitchFamily="2" charset="2"/>
              <a:buNone/>
            </a:pPr>
            <a:r>
              <a:rPr lang="en-US" sz="2000" dirty="0" smtClean="0"/>
              <a:t>            </a:t>
            </a:r>
            <a:r>
              <a:rPr lang="en-US" sz="2000" dirty="0" smtClean="0">
                <a:solidFill>
                  <a:srgbClr val="92D050"/>
                </a:solidFill>
              </a:rPr>
              <a:t>SQL</a:t>
            </a:r>
            <a:r>
              <a:rPr lang="en-US" sz="2000" dirty="0">
                <a:solidFill>
                  <a:srgbClr val="92D050"/>
                </a:solidFill>
              </a:rPr>
              <a:t>&gt; alter database commit to switchover to primary;</a:t>
            </a:r>
          </a:p>
          <a:p>
            <a:pPr marL="344488" indent="-344488" algn="l">
              <a:lnSpc>
                <a:spcPct val="90000"/>
              </a:lnSpc>
              <a:buFont typeface="Wingdings" pitchFamily="2" charset="2"/>
              <a:buNone/>
            </a:pPr>
            <a:r>
              <a:rPr lang="en-US" sz="2000" dirty="0" smtClean="0"/>
              <a:t>     If </a:t>
            </a:r>
            <a:r>
              <a:rPr lang="en-US" sz="2000" dirty="0"/>
              <a:t>value is “SESSIONS ACTIVE”, then append “WITH SESSION SHUTDOWN” </a:t>
            </a:r>
            <a:r>
              <a:rPr lang="en-US" sz="2000" dirty="0" smtClean="0"/>
              <a:t>to above </a:t>
            </a:r>
            <a:r>
              <a:rPr lang="en-US" sz="2000" dirty="0"/>
              <a:t>command.</a:t>
            </a:r>
          </a:p>
          <a:p>
            <a:pPr marL="344488" indent="-344488" algn="l">
              <a:lnSpc>
                <a:spcPct val="90000"/>
              </a:lnSpc>
              <a:buFont typeface="Wingdings" pitchFamily="2" charset="2"/>
              <a:buNone/>
            </a:pPr>
            <a:r>
              <a:rPr lang="en-US" sz="2000" dirty="0">
                <a:solidFill>
                  <a:schemeClr val="accent3">
                    <a:lumMod val="40000"/>
                    <a:lumOff val="60000"/>
                  </a:schemeClr>
                </a:solidFill>
              </a:rPr>
              <a:t>5. </a:t>
            </a:r>
            <a:r>
              <a:rPr lang="en-US" sz="2000" dirty="0"/>
              <a:t>Shutdown and restart the new primary database</a:t>
            </a:r>
          </a:p>
          <a:p>
            <a:pPr marL="344488" indent="-344488" algn="l">
              <a:lnSpc>
                <a:spcPct val="90000"/>
              </a:lnSpc>
              <a:buFont typeface="Wingdings" pitchFamily="2" charset="2"/>
              <a:buNone/>
            </a:pPr>
            <a:r>
              <a:rPr lang="en-US" sz="2000" dirty="0" smtClean="0">
                <a:solidFill>
                  <a:srgbClr val="92D050"/>
                </a:solidFill>
              </a:rPr>
              <a:t>            SQL</a:t>
            </a:r>
            <a:r>
              <a:rPr lang="en-US" sz="2000" dirty="0">
                <a:solidFill>
                  <a:srgbClr val="92D050"/>
                </a:solidFill>
              </a:rPr>
              <a:t>&gt; shutdown </a:t>
            </a:r>
            <a:r>
              <a:rPr lang="en-US" sz="2000" dirty="0" smtClean="0">
                <a:solidFill>
                  <a:srgbClr val="92D050"/>
                </a:solidFill>
              </a:rPr>
              <a:t>immediate;</a:t>
            </a:r>
          </a:p>
          <a:p>
            <a:pPr marL="344488" indent="-344488" algn="l">
              <a:lnSpc>
                <a:spcPct val="90000"/>
              </a:lnSpc>
              <a:buFont typeface="Wingdings" pitchFamily="2" charset="2"/>
              <a:buNone/>
            </a:pPr>
            <a:r>
              <a:rPr lang="en-US" sz="2000" dirty="0" smtClean="0">
                <a:solidFill>
                  <a:srgbClr val="92D050"/>
                </a:solidFill>
              </a:rPr>
              <a:t>            SQL&gt; startup</a:t>
            </a:r>
            <a:r>
              <a:rPr lang="en-US" sz="2000" dirty="0">
                <a:solidFill>
                  <a:srgbClr val="92D050"/>
                </a:solidFill>
              </a:rPr>
              <a:t>;</a:t>
            </a:r>
          </a:p>
        </p:txBody>
      </p:sp>
    </p:spTree>
  </p:cSld>
  <p:clrMapOvr>
    <a:masterClrMapping/>
  </p:clrMapOvr>
  <p:transition spd="med">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4000" dirty="0" smtClean="0"/>
              <a:t>FAILOVER PROCESS </a:t>
            </a:r>
            <a:br>
              <a:rPr lang="en-US" sz="4000" dirty="0" smtClean="0"/>
            </a:br>
            <a:r>
              <a:rPr lang="en-US" sz="2200" dirty="0" smtClean="0">
                <a:solidFill>
                  <a:schemeClr val="tx1">
                    <a:lumMod val="95000"/>
                  </a:schemeClr>
                </a:solidFill>
              </a:rPr>
              <a:t>Failover implies data loss and can result in the need to re-create old primary.</a:t>
            </a:r>
            <a:r>
              <a:rPr lang="en-US" sz="4000" dirty="0" smtClean="0"/>
              <a:t/>
            </a:r>
            <a:br>
              <a:rPr lang="en-US" sz="4000" dirty="0" smtClean="0"/>
            </a:br>
            <a:endParaRPr lang="en-US" sz="4000" dirty="0"/>
          </a:p>
        </p:txBody>
      </p:sp>
      <p:sp>
        <p:nvSpPr>
          <p:cNvPr id="125954" name="Rectangle 2"/>
          <p:cNvSpPr>
            <a:spLocks noGrp="1" noChangeArrowheads="1"/>
          </p:cNvSpPr>
          <p:nvPr>
            <p:ph idx="1"/>
          </p:nvPr>
        </p:nvSpPr>
        <p:spPr/>
        <p:txBody>
          <a:bodyPr>
            <a:normAutofit lnSpcReduction="10000"/>
          </a:bodyPr>
          <a:lstStyle/>
          <a:p>
            <a:pPr marL="344488" indent="-344488" algn="l">
              <a:lnSpc>
                <a:spcPct val="110000"/>
              </a:lnSpc>
              <a:buFont typeface="Wingdings" pitchFamily="2" charset="2"/>
              <a:buNone/>
            </a:pPr>
            <a:r>
              <a:rPr lang="en-US" sz="2000" b="1" dirty="0" smtClean="0">
                <a:solidFill>
                  <a:schemeClr val="accent1">
                    <a:lumMod val="40000"/>
                    <a:lumOff val="60000"/>
                  </a:schemeClr>
                </a:solidFill>
              </a:rPr>
              <a:t>Steps</a:t>
            </a:r>
            <a:r>
              <a:rPr lang="en-US" sz="2000" b="1" dirty="0">
                <a:solidFill>
                  <a:schemeClr val="accent1">
                    <a:lumMod val="40000"/>
                    <a:lumOff val="60000"/>
                  </a:schemeClr>
                </a:solidFill>
              </a:rPr>
              <a:t>:</a:t>
            </a:r>
          </a:p>
          <a:p>
            <a:pPr marL="344488" indent="-344488" algn="l">
              <a:lnSpc>
                <a:spcPct val="110000"/>
              </a:lnSpc>
              <a:buFont typeface="Wingdings" pitchFamily="2" charset="2"/>
              <a:buNone/>
            </a:pPr>
            <a:r>
              <a:rPr lang="en-US" sz="1800" dirty="0">
                <a:solidFill>
                  <a:schemeClr val="accent3">
                    <a:lumMod val="40000"/>
                    <a:lumOff val="60000"/>
                  </a:schemeClr>
                </a:solidFill>
              </a:rPr>
              <a:t>1. </a:t>
            </a:r>
            <a:r>
              <a:rPr lang="en-US" sz="1800" dirty="0"/>
              <a:t>Identify and resolve any gaps that may exist on standby.</a:t>
            </a:r>
          </a:p>
          <a:p>
            <a:pPr marL="344488" indent="-344488" algn="l">
              <a:lnSpc>
                <a:spcPct val="110000"/>
              </a:lnSpc>
              <a:buFont typeface="Wingdings" pitchFamily="2" charset="2"/>
              <a:buNone/>
            </a:pPr>
            <a:r>
              <a:rPr lang="en-US" sz="1800" dirty="0" smtClean="0"/>
              <a:t>            </a:t>
            </a:r>
            <a:r>
              <a:rPr lang="en-US" sz="1800" dirty="0" smtClean="0">
                <a:solidFill>
                  <a:srgbClr val="92D050"/>
                </a:solidFill>
              </a:rPr>
              <a:t>SQL</a:t>
            </a:r>
            <a:r>
              <a:rPr lang="en-US" sz="1800" dirty="0">
                <a:solidFill>
                  <a:srgbClr val="92D050"/>
                </a:solidFill>
              </a:rPr>
              <a:t>&gt; select * from </a:t>
            </a:r>
            <a:r>
              <a:rPr lang="en-US" sz="1800" dirty="0" err="1">
                <a:solidFill>
                  <a:srgbClr val="92D050"/>
                </a:solidFill>
              </a:rPr>
              <a:t>v$archive_gap</a:t>
            </a:r>
            <a:r>
              <a:rPr lang="en-US" sz="1800" dirty="0">
                <a:solidFill>
                  <a:srgbClr val="92D050"/>
                </a:solidFill>
              </a:rPr>
              <a:t>;</a:t>
            </a:r>
          </a:p>
          <a:p>
            <a:pPr marL="344488" indent="-344488" algn="l">
              <a:lnSpc>
                <a:spcPct val="110000"/>
              </a:lnSpc>
              <a:buFont typeface="Wingdings" pitchFamily="2" charset="2"/>
              <a:buNone/>
            </a:pPr>
            <a:r>
              <a:rPr lang="en-US" sz="1800" dirty="0" smtClean="0"/>
              <a:t>    Copy </a:t>
            </a:r>
            <a:r>
              <a:rPr lang="en-US" sz="1800" dirty="0"/>
              <a:t>missing archives from primary to standby and register them to standby </a:t>
            </a:r>
            <a:r>
              <a:rPr lang="en-US" sz="1800" dirty="0" err="1"/>
              <a:t>controlfile</a:t>
            </a:r>
            <a:r>
              <a:rPr lang="en-US" sz="1800" dirty="0"/>
              <a:t>.</a:t>
            </a:r>
          </a:p>
          <a:p>
            <a:pPr marL="344488" indent="-344488" algn="l">
              <a:lnSpc>
                <a:spcPct val="110000"/>
              </a:lnSpc>
              <a:buFont typeface="Wingdings" pitchFamily="2" charset="2"/>
              <a:buNone/>
            </a:pPr>
            <a:r>
              <a:rPr lang="en-US" sz="1800" dirty="0" smtClean="0"/>
              <a:t>            </a:t>
            </a:r>
            <a:r>
              <a:rPr lang="en-US" sz="1800" dirty="0" smtClean="0">
                <a:solidFill>
                  <a:srgbClr val="92D050"/>
                </a:solidFill>
              </a:rPr>
              <a:t>SQL</a:t>
            </a:r>
            <a:r>
              <a:rPr lang="en-US" sz="1800" dirty="0">
                <a:solidFill>
                  <a:srgbClr val="92D050"/>
                </a:solidFill>
              </a:rPr>
              <a:t>&gt; alter database register physical </a:t>
            </a:r>
            <a:r>
              <a:rPr lang="en-US" sz="1800" dirty="0" err="1">
                <a:solidFill>
                  <a:srgbClr val="92D050"/>
                </a:solidFill>
              </a:rPr>
              <a:t>logfile</a:t>
            </a:r>
            <a:r>
              <a:rPr lang="en-US" sz="1800" dirty="0">
                <a:solidFill>
                  <a:srgbClr val="92D050"/>
                </a:solidFill>
              </a:rPr>
              <a:t> ‘&lt;</a:t>
            </a:r>
            <a:r>
              <a:rPr lang="en-US" sz="1800" dirty="0" err="1">
                <a:solidFill>
                  <a:srgbClr val="92D050"/>
                </a:solidFill>
              </a:rPr>
              <a:t>archivepath</a:t>
            </a:r>
            <a:r>
              <a:rPr lang="en-US" sz="1800" dirty="0">
                <a:solidFill>
                  <a:srgbClr val="92D050"/>
                </a:solidFill>
              </a:rPr>
              <a:t>&gt;’;</a:t>
            </a:r>
          </a:p>
          <a:p>
            <a:pPr marL="344488" indent="-344488" algn="l">
              <a:lnSpc>
                <a:spcPct val="110000"/>
              </a:lnSpc>
              <a:buFont typeface="Wingdings" pitchFamily="2" charset="2"/>
              <a:buNone/>
            </a:pPr>
            <a:r>
              <a:rPr lang="en-US" sz="1800" dirty="0">
                <a:solidFill>
                  <a:schemeClr val="accent3">
                    <a:lumMod val="40000"/>
                    <a:lumOff val="60000"/>
                  </a:schemeClr>
                </a:solidFill>
              </a:rPr>
              <a:t>2. </a:t>
            </a:r>
            <a:r>
              <a:rPr lang="en-US" sz="1800" dirty="0"/>
              <a:t>If standby redo logs are configured and active,</a:t>
            </a:r>
          </a:p>
          <a:p>
            <a:pPr marL="344488" indent="-344488" algn="l">
              <a:lnSpc>
                <a:spcPct val="110000"/>
              </a:lnSpc>
              <a:buFont typeface="Wingdings" pitchFamily="2" charset="2"/>
              <a:buNone/>
            </a:pPr>
            <a:r>
              <a:rPr lang="en-US" sz="1800" dirty="0" smtClean="0"/>
              <a:t>           </a:t>
            </a:r>
            <a:r>
              <a:rPr lang="en-US" sz="1800" dirty="0" smtClean="0">
                <a:solidFill>
                  <a:srgbClr val="92D050"/>
                </a:solidFill>
              </a:rPr>
              <a:t>SQL</a:t>
            </a:r>
            <a:r>
              <a:rPr lang="en-US" sz="1800" dirty="0">
                <a:solidFill>
                  <a:srgbClr val="92D050"/>
                </a:solidFill>
              </a:rPr>
              <a:t>&gt; alter database recover managed standby database finish;</a:t>
            </a:r>
          </a:p>
          <a:p>
            <a:pPr marL="344488" indent="-344488" algn="l">
              <a:lnSpc>
                <a:spcPct val="110000"/>
              </a:lnSpc>
              <a:buFont typeface="Wingdings" pitchFamily="2" charset="2"/>
              <a:buNone/>
            </a:pPr>
            <a:r>
              <a:rPr lang="en-US" sz="1800" dirty="0" smtClean="0"/>
              <a:t>     If </a:t>
            </a:r>
            <a:r>
              <a:rPr lang="en-US" sz="1800" dirty="0"/>
              <a:t>NO SRLs or they are not active,</a:t>
            </a:r>
          </a:p>
          <a:p>
            <a:pPr marL="344488" indent="-344488" algn="l">
              <a:lnSpc>
                <a:spcPct val="110000"/>
              </a:lnSpc>
              <a:buFont typeface="Wingdings" pitchFamily="2" charset="2"/>
              <a:buNone/>
            </a:pPr>
            <a:r>
              <a:rPr lang="en-US" sz="1800" dirty="0" smtClean="0"/>
              <a:t>           </a:t>
            </a:r>
            <a:r>
              <a:rPr lang="en-US" sz="1800" dirty="0" smtClean="0">
                <a:solidFill>
                  <a:srgbClr val="92D050"/>
                </a:solidFill>
              </a:rPr>
              <a:t>SQL</a:t>
            </a:r>
            <a:r>
              <a:rPr lang="en-US" sz="1800" dirty="0">
                <a:solidFill>
                  <a:srgbClr val="92D050"/>
                </a:solidFill>
              </a:rPr>
              <a:t>&gt; alter database recover managed standby database skip standby </a:t>
            </a:r>
            <a:r>
              <a:rPr lang="en-US" sz="1800" dirty="0" err="1">
                <a:solidFill>
                  <a:srgbClr val="92D050"/>
                </a:solidFill>
              </a:rPr>
              <a:t>logfile</a:t>
            </a:r>
            <a:r>
              <a:rPr lang="en-US" sz="1800" dirty="0">
                <a:solidFill>
                  <a:srgbClr val="92D050"/>
                </a:solidFill>
              </a:rPr>
              <a:t>;</a:t>
            </a:r>
          </a:p>
          <a:p>
            <a:pPr marL="344488" indent="-344488" algn="l">
              <a:lnSpc>
                <a:spcPct val="110000"/>
              </a:lnSpc>
              <a:buFont typeface="Wingdings" pitchFamily="2" charset="2"/>
              <a:buNone/>
            </a:pPr>
            <a:r>
              <a:rPr lang="en-US" sz="1800" dirty="0">
                <a:solidFill>
                  <a:schemeClr val="accent3">
                    <a:lumMod val="40000"/>
                    <a:lumOff val="60000"/>
                  </a:schemeClr>
                </a:solidFill>
              </a:rPr>
              <a:t>3. </a:t>
            </a:r>
            <a:r>
              <a:rPr lang="en-US" sz="1800" dirty="0"/>
              <a:t>Convert standby to primary;</a:t>
            </a:r>
          </a:p>
          <a:p>
            <a:pPr marL="344488" indent="-344488" algn="l">
              <a:lnSpc>
                <a:spcPct val="110000"/>
              </a:lnSpc>
              <a:buFont typeface="Wingdings" pitchFamily="2" charset="2"/>
              <a:buNone/>
            </a:pPr>
            <a:r>
              <a:rPr lang="en-US" sz="1800" dirty="0" smtClean="0"/>
              <a:t>           </a:t>
            </a:r>
            <a:r>
              <a:rPr lang="en-US" sz="1800" dirty="0" smtClean="0">
                <a:solidFill>
                  <a:srgbClr val="92D050"/>
                </a:solidFill>
              </a:rPr>
              <a:t>SQL</a:t>
            </a:r>
            <a:r>
              <a:rPr lang="en-US" sz="1800" dirty="0">
                <a:solidFill>
                  <a:srgbClr val="92D050"/>
                </a:solidFill>
              </a:rPr>
              <a:t>&gt; alter database commit to switchover to primary;</a:t>
            </a:r>
          </a:p>
          <a:p>
            <a:pPr marL="344488" indent="-344488" algn="l">
              <a:lnSpc>
                <a:spcPct val="110000"/>
              </a:lnSpc>
              <a:buFont typeface="Wingdings" pitchFamily="2" charset="2"/>
              <a:buNone/>
            </a:pPr>
            <a:r>
              <a:rPr lang="en-US" sz="1800" dirty="0">
                <a:solidFill>
                  <a:schemeClr val="accent3">
                    <a:lumMod val="40000"/>
                    <a:lumOff val="60000"/>
                  </a:schemeClr>
                </a:solidFill>
              </a:rPr>
              <a:t>4. </a:t>
            </a:r>
            <a:r>
              <a:rPr lang="en-US" sz="1800" dirty="0"/>
              <a:t>Restart new primary</a:t>
            </a:r>
          </a:p>
          <a:p>
            <a:pPr marL="344488" indent="-344488" algn="l">
              <a:lnSpc>
                <a:spcPct val="110000"/>
              </a:lnSpc>
              <a:buFont typeface="Wingdings" pitchFamily="2" charset="2"/>
              <a:buNone/>
            </a:pPr>
            <a:r>
              <a:rPr lang="en-US" sz="1800" dirty="0" smtClean="0"/>
              <a:t>           </a:t>
            </a:r>
            <a:r>
              <a:rPr lang="en-US" sz="1800" dirty="0" smtClean="0">
                <a:solidFill>
                  <a:srgbClr val="92D050"/>
                </a:solidFill>
              </a:rPr>
              <a:t>SQL</a:t>
            </a:r>
            <a:r>
              <a:rPr lang="en-US" sz="1800" dirty="0">
                <a:solidFill>
                  <a:srgbClr val="92D050"/>
                </a:solidFill>
              </a:rPr>
              <a:t>&gt; shutdown immediate</a:t>
            </a:r>
            <a:r>
              <a:rPr lang="en-US" sz="1800" dirty="0" smtClean="0">
                <a:solidFill>
                  <a:srgbClr val="92D050"/>
                </a:solidFill>
              </a:rPr>
              <a:t>;</a:t>
            </a:r>
          </a:p>
          <a:p>
            <a:pPr marL="344488" indent="-344488" algn="l">
              <a:lnSpc>
                <a:spcPct val="110000"/>
              </a:lnSpc>
              <a:buFont typeface="Wingdings" pitchFamily="2" charset="2"/>
              <a:buNone/>
            </a:pPr>
            <a:r>
              <a:rPr lang="en-US" sz="1800" dirty="0" smtClean="0">
                <a:solidFill>
                  <a:srgbClr val="92D050"/>
                </a:solidFill>
              </a:rPr>
              <a:t>           SQL&gt; startup</a:t>
            </a:r>
            <a:r>
              <a:rPr lang="en-US" sz="1800" dirty="0">
                <a:solidFill>
                  <a:srgbClr val="92D050"/>
                </a:solidFill>
              </a:rPr>
              <a:t>;</a:t>
            </a:r>
          </a:p>
          <a:p>
            <a:pPr marL="344488" indent="-344488" algn="l">
              <a:lnSpc>
                <a:spcPct val="110000"/>
              </a:lnSpc>
              <a:buFont typeface="Wingdings" pitchFamily="2" charset="2"/>
              <a:buNone/>
            </a:pPr>
            <a:endParaRPr lang="en-US" sz="1800" b="1" i="1" dirty="0" smtClean="0"/>
          </a:p>
          <a:p>
            <a:pPr marL="344488" indent="-344488" algn="l">
              <a:lnSpc>
                <a:spcPct val="110000"/>
              </a:lnSpc>
              <a:buFont typeface="Wingdings" pitchFamily="2" charset="2"/>
              <a:buNone/>
            </a:pPr>
            <a:endParaRPr lang="en-US" sz="1800" b="1" i="1" dirty="0"/>
          </a:p>
        </p:txBody>
      </p:sp>
      <p:sp>
        <p:nvSpPr>
          <p:cNvPr id="4" name="Rectangle 3"/>
          <p:cNvSpPr/>
          <p:nvPr/>
        </p:nvSpPr>
        <p:spPr>
          <a:xfrm>
            <a:off x="457200" y="6172200"/>
            <a:ext cx="8153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i="1" dirty="0" smtClean="0"/>
              <a:t>Note: Once the standby is made primary (read-write), verify redo logs and </a:t>
            </a:r>
            <a:r>
              <a:rPr lang="en-US" b="1" i="1" dirty="0" err="1" smtClean="0"/>
              <a:t>tempfiles</a:t>
            </a:r>
            <a:endParaRPr lang="en-US" dirty="0"/>
          </a:p>
        </p:txBody>
      </p:sp>
    </p:spTree>
  </p:cSld>
  <p:clrMapOvr>
    <a:masterClrMapping/>
  </p:clrMapOvr>
  <p:transition spd="med">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dirty="0" smtClean="0"/>
              <a:t>Key Best Practices Documentation</a:t>
            </a:r>
          </a:p>
        </p:txBody>
      </p:sp>
      <p:sp>
        <p:nvSpPr>
          <p:cNvPr id="50180" name="Rectangle 3"/>
          <p:cNvSpPr>
            <a:spLocks noGrp="1" noChangeArrowheads="1"/>
          </p:cNvSpPr>
          <p:nvPr>
            <p:ph type="body" idx="1"/>
          </p:nvPr>
        </p:nvSpPr>
        <p:spPr>
          <a:xfrm>
            <a:off x="876300" y="1600200"/>
            <a:ext cx="7550150" cy="4953000"/>
          </a:xfrm>
        </p:spPr>
        <p:txBody>
          <a:bodyPr>
            <a:normAutofit lnSpcReduction="10000"/>
          </a:bodyPr>
          <a:lstStyle/>
          <a:p>
            <a:pPr eaLnBrk="1" hangingPunct="1">
              <a:lnSpc>
                <a:spcPct val="90000"/>
              </a:lnSpc>
              <a:spcBef>
                <a:spcPct val="40000"/>
              </a:spcBef>
            </a:pPr>
            <a:r>
              <a:rPr lang="en-US" sz="1800" dirty="0" smtClean="0"/>
              <a:t>Active Data Guard and Redo Apply</a:t>
            </a:r>
            <a:br>
              <a:rPr lang="en-US" sz="1800" dirty="0" smtClean="0"/>
            </a:br>
            <a:r>
              <a:rPr lang="en-US" sz="1800" dirty="0" smtClean="0">
                <a:hlinkClick r:id="rId2"/>
              </a:rPr>
              <a:t>http://www.oracle.com/technology/deploy/availability/pdf/maa_wp_11gr1_activedataguard.pdf</a:t>
            </a:r>
            <a:endParaRPr lang="en-US" sz="1800" dirty="0" smtClean="0"/>
          </a:p>
          <a:p>
            <a:pPr eaLnBrk="1" hangingPunct="1">
              <a:lnSpc>
                <a:spcPct val="90000"/>
              </a:lnSpc>
              <a:spcBef>
                <a:spcPct val="40000"/>
              </a:spcBef>
            </a:pPr>
            <a:r>
              <a:rPr lang="en-US" sz="1800" dirty="0" smtClean="0"/>
              <a:t>Data Guard Redo Transport</a:t>
            </a:r>
            <a:br>
              <a:rPr lang="en-US" sz="1800" dirty="0" smtClean="0"/>
            </a:br>
            <a:r>
              <a:rPr lang="en-US" sz="1800" dirty="0" smtClean="0">
                <a:hlinkClick r:id="rId3"/>
              </a:rPr>
              <a:t>http://www.oracle.com/technology/deploy/availability/pdf/MAA_WP_10gR2_DataGuardNetworkBestPractices.pdf</a:t>
            </a:r>
            <a:endParaRPr lang="en-US" sz="1800" dirty="0" smtClean="0"/>
          </a:p>
          <a:p>
            <a:pPr eaLnBrk="1" hangingPunct="1">
              <a:lnSpc>
                <a:spcPct val="90000"/>
              </a:lnSpc>
              <a:spcBef>
                <a:spcPct val="40000"/>
              </a:spcBef>
            </a:pPr>
            <a:r>
              <a:rPr lang="en-US" sz="1800" dirty="0" smtClean="0"/>
              <a:t>Data Guard Fast-Start Failover</a:t>
            </a:r>
            <a:br>
              <a:rPr lang="en-US" sz="1800" dirty="0" smtClean="0"/>
            </a:br>
            <a:r>
              <a:rPr lang="en-US" sz="1800" dirty="0" smtClean="0">
                <a:hlinkClick r:id="rId4"/>
              </a:rPr>
              <a:t>http://www.oracle.com/technology/deploy/availability/pdf/MAA_WP_10gR2_FastStartFailoverBestPractices.pdf</a:t>
            </a:r>
            <a:endParaRPr lang="en-US" sz="1800" dirty="0" smtClean="0"/>
          </a:p>
          <a:p>
            <a:pPr eaLnBrk="1" hangingPunct="1">
              <a:lnSpc>
                <a:spcPct val="90000"/>
              </a:lnSpc>
              <a:spcBef>
                <a:spcPct val="40000"/>
              </a:spcBef>
            </a:pPr>
            <a:r>
              <a:rPr lang="en-US" sz="1800" dirty="0" smtClean="0"/>
              <a:t>Automating Client Failover (Data Guard 10g and 11gR1)</a:t>
            </a:r>
            <a:br>
              <a:rPr lang="en-US" sz="1800" dirty="0" smtClean="0"/>
            </a:br>
            <a:r>
              <a:rPr lang="en-US" sz="1800" dirty="0" smtClean="0">
                <a:hlinkClick r:id="rId5"/>
              </a:rPr>
              <a:t>http://www.oracle.com/technology/deploy/availability/pdf/MAA_WP_10gR2_ClientFailoverBestPractices.pdf</a:t>
            </a:r>
            <a:endParaRPr lang="en-US" sz="1800" dirty="0" smtClean="0"/>
          </a:p>
          <a:p>
            <a:pPr eaLnBrk="1" hangingPunct="1">
              <a:lnSpc>
                <a:spcPct val="90000"/>
              </a:lnSpc>
              <a:spcBef>
                <a:spcPct val="40000"/>
              </a:spcBef>
            </a:pPr>
            <a:r>
              <a:rPr lang="en-US" sz="1800" dirty="0" smtClean="0"/>
              <a:t>Managing Data Guard Configurations with Multiple Standby Databases</a:t>
            </a:r>
            <a:br>
              <a:rPr lang="en-US" sz="1800" dirty="0" smtClean="0"/>
            </a:br>
            <a:r>
              <a:rPr lang="en-US" sz="1800" dirty="0" smtClean="0">
                <a:hlinkClick r:id="rId6"/>
              </a:rPr>
              <a:t>http://ww</a:t>
            </a:r>
            <a:r>
              <a:rPr lang="en-US" sz="1800" dirty="0" smtClean="0">
                <a:solidFill>
                  <a:schemeClr val="accent6"/>
                </a:solidFill>
                <a:hlinkClick r:id="rId6"/>
              </a:rPr>
              <a:t>w.oracl</a:t>
            </a:r>
            <a:r>
              <a:rPr lang="en-US" sz="1800" dirty="0" smtClean="0">
                <a:hlinkClick r:id="rId6"/>
              </a:rPr>
              <a:t>e.com/technology/deploy/availability/pdf/maa10gr2multiplestandbybp.pdf</a:t>
            </a:r>
            <a:endParaRPr lang="en-US" sz="1800" dirty="0" smtClean="0"/>
          </a:p>
          <a:p>
            <a:pPr>
              <a:lnSpc>
                <a:spcPct val="90000"/>
              </a:lnSpc>
            </a:pPr>
            <a:r>
              <a:rPr lang="en-US" sz="1800" dirty="0" smtClean="0"/>
              <a:t>Data Guard Consulting Accelerator</a:t>
            </a:r>
          </a:p>
          <a:p>
            <a:pPr lvl="1">
              <a:lnSpc>
                <a:spcPct val="90000"/>
              </a:lnSpc>
              <a:buNone/>
            </a:pPr>
            <a:r>
              <a:rPr lang="en-US" sz="1800" dirty="0" smtClean="0">
                <a:solidFill>
                  <a:srgbClr val="92D050"/>
                </a:solidFill>
              </a:rPr>
              <a:t>http://www.oracle.com/consulting/offerings/platform/dataguardaccel_ds.html</a:t>
            </a:r>
          </a:p>
          <a:p>
            <a:pPr eaLnBrk="1" hangingPunct="1">
              <a:lnSpc>
                <a:spcPct val="90000"/>
              </a:lnSpc>
              <a:spcBef>
                <a:spcPct val="40000"/>
              </a:spcBef>
              <a:buNone/>
            </a:pPr>
            <a:endParaRPr lang="en-US" sz="1400" dirty="0" smtClean="0"/>
          </a:p>
        </p:txBody>
      </p:sp>
      <p:sp>
        <p:nvSpPr>
          <p:cNvPr id="5" name="Slide Number Placeholder 4"/>
          <p:cNvSpPr>
            <a:spLocks noGrp="1"/>
          </p:cNvSpPr>
          <p:nvPr>
            <p:ph type="sldNum" sz="quarter" idx="12"/>
          </p:nvPr>
        </p:nvSpPr>
        <p:spPr/>
        <p:txBody>
          <a:bodyPr/>
          <a:lstStyle/>
          <a:p>
            <a:fld id="{1AB65D58-C36C-4A07-BEA8-8A7B12EEA753}" type="slidenum">
              <a:rPr lang="en-US" smtClean="0"/>
              <a:pPr/>
              <a:t>22</a:t>
            </a:fld>
            <a:endParaRPr lang="en-US"/>
          </a:p>
        </p:txBody>
      </p:sp>
    </p:spTree>
  </p:cSld>
  <p:clrMapOvr>
    <a:masterClrMapping/>
  </p:clrMapOvr>
  <p:transition spd="med">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10000" y="2667000"/>
            <a:ext cx="3314700" cy="3503139"/>
          </a:xfrm>
          <a:prstGeom prst="rect">
            <a:avLst/>
          </a:prstGeom>
          <a:noFill/>
          <a:ln w="9525">
            <a:noFill/>
            <a:miter lim="800000"/>
            <a:headEnd/>
            <a:tailEnd/>
          </a:ln>
          <a:effectLst/>
        </p:spPr>
        <p:txBody>
          <a:bodyPr lIns="92075" tIns="46038" rIns="92075" bIns="46038">
            <a:spAutoFit/>
          </a:bodyPr>
          <a:lstStyle/>
          <a:p>
            <a:pPr algn="ctr" eaLnBrk="0" hangingPunct="0">
              <a:lnSpc>
                <a:spcPct val="80000"/>
              </a:lnSpc>
              <a:spcBef>
                <a:spcPct val="50000"/>
              </a:spcBef>
            </a:pPr>
            <a:r>
              <a:rPr lang="en-US" sz="27700" b="1" i="1" dirty="0">
                <a:solidFill>
                  <a:srgbClr val="292929"/>
                </a:solidFill>
                <a:latin typeface="Times" pitchFamily="18" charset="0"/>
              </a:rPr>
              <a:t>A</a:t>
            </a:r>
          </a:p>
        </p:txBody>
      </p:sp>
      <p:grpSp>
        <p:nvGrpSpPr>
          <p:cNvPr id="2" name="Group 8"/>
          <p:cNvGrpSpPr>
            <a:grpSpLocks/>
          </p:cNvGrpSpPr>
          <p:nvPr/>
        </p:nvGrpSpPr>
        <p:grpSpPr bwMode="auto">
          <a:xfrm>
            <a:off x="748812" y="533400"/>
            <a:ext cx="7671288" cy="6989764"/>
            <a:chOff x="472" y="336"/>
            <a:chExt cx="4832" cy="4403"/>
          </a:xfrm>
        </p:grpSpPr>
        <p:sp>
          <p:nvSpPr>
            <p:cNvPr id="32772" name="Rectangle 4"/>
            <p:cNvSpPr>
              <a:spLocks noChangeArrowheads="1"/>
            </p:cNvSpPr>
            <p:nvPr/>
          </p:nvSpPr>
          <p:spPr bwMode="auto">
            <a:xfrm>
              <a:off x="1008" y="336"/>
              <a:ext cx="2088" cy="2207"/>
            </a:xfrm>
            <a:prstGeom prst="rect">
              <a:avLst/>
            </a:prstGeom>
            <a:noFill/>
            <a:ln w="9525">
              <a:noFill/>
              <a:miter lim="800000"/>
              <a:headEnd/>
              <a:tailEnd/>
            </a:ln>
            <a:effectLst/>
          </p:spPr>
          <p:txBody>
            <a:bodyPr lIns="92075" tIns="46038" rIns="92075" bIns="46038">
              <a:spAutoFit/>
            </a:bodyPr>
            <a:lstStyle/>
            <a:p>
              <a:pPr algn="ctr" eaLnBrk="0" hangingPunct="0">
                <a:lnSpc>
                  <a:spcPct val="80000"/>
                </a:lnSpc>
                <a:spcBef>
                  <a:spcPct val="50000"/>
                </a:spcBef>
              </a:pPr>
              <a:r>
                <a:rPr lang="en-US" sz="27700" b="1" i="1">
                  <a:solidFill>
                    <a:srgbClr val="292929"/>
                  </a:solidFill>
                  <a:latin typeface="Times" pitchFamily="18" charset="0"/>
                </a:rPr>
                <a:t>Q</a:t>
              </a:r>
            </a:p>
          </p:txBody>
        </p:sp>
        <p:sp>
          <p:nvSpPr>
            <p:cNvPr id="32773" name="Rectangle 5"/>
            <p:cNvSpPr>
              <a:spLocks noChangeArrowheads="1"/>
            </p:cNvSpPr>
            <p:nvPr/>
          </p:nvSpPr>
          <p:spPr bwMode="auto">
            <a:xfrm>
              <a:off x="1836" y="1152"/>
              <a:ext cx="2088" cy="2207"/>
            </a:xfrm>
            <a:prstGeom prst="rect">
              <a:avLst/>
            </a:prstGeom>
            <a:noFill/>
            <a:ln w="9525">
              <a:noFill/>
              <a:miter lim="800000"/>
              <a:headEnd/>
              <a:tailEnd/>
            </a:ln>
            <a:effectLst/>
          </p:spPr>
          <p:txBody>
            <a:bodyPr lIns="92075" tIns="46038" rIns="92075" bIns="46038">
              <a:spAutoFit/>
            </a:bodyPr>
            <a:lstStyle/>
            <a:p>
              <a:pPr algn="ctr" eaLnBrk="0" hangingPunct="0">
                <a:lnSpc>
                  <a:spcPct val="80000"/>
                </a:lnSpc>
                <a:spcBef>
                  <a:spcPct val="50000"/>
                </a:spcBef>
              </a:pPr>
              <a:r>
                <a:rPr lang="en-US" sz="27700" b="1" i="1">
                  <a:solidFill>
                    <a:schemeClr val="hlink"/>
                  </a:solidFill>
                  <a:latin typeface="Times" pitchFamily="18" charset="0"/>
                </a:rPr>
                <a:t>&amp;</a:t>
              </a:r>
            </a:p>
          </p:txBody>
        </p:sp>
        <p:sp>
          <p:nvSpPr>
            <p:cNvPr id="32774" name="Rectangle 6"/>
            <p:cNvSpPr>
              <a:spLocks noChangeArrowheads="1"/>
            </p:cNvSpPr>
            <p:nvPr/>
          </p:nvSpPr>
          <p:spPr bwMode="auto">
            <a:xfrm>
              <a:off x="488" y="1766"/>
              <a:ext cx="4816" cy="446"/>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4000" b="1" dirty="0">
                  <a:effectLst>
                    <a:outerShdw blurRad="38100" dist="38100" dir="2700000" algn="tl">
                      <a:srgbClr val="000000"/>
                    </a:outerShdw>
                  </a:effectLst>
                </a:rPr>
                <a:t>Q U E S T I O N S</a:t>
              </a:r>
            </a:p>
          </p:txBody>
        </p:sp>
        <p:sp>
          <p:nvSpPr>
            <p:cNvPr id="32775" name="Rectangle 7"/>
            <p:cNvSpPr>
              <a:spLocks noChangeArrowheads="1"/>
            </p:cNvSpPr>
            <p:nvPr/>
          </p:nvSpPr>
          <p:spPr bwMode="auto">
            <a:xfrm>
              <a:off x="472" y="2160"/>
              <a:ext cx="4816" cy="2579"/>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4000" b="1" dirty="0">
                  <a:effectLst>
                    <a:outerShdw blurRad="38100" dist="38100" dir="2700000" algn="tl">
                      <a:srgbClr val="000000"/>
                    </a:outerShdw>
                  </a:effectLst>
                </a:rPr>
                <a:t>A N S W E R </a:t>
              </a:r>
              <a:r>
                <a:rPr lang="en-US" sz="4000" b="1" dirty="0" smtClean="0">
                  <a:effectLst>
                    <a:outerShdw blurRad="38100" dist="38100" dir="2700000" algn="tl">
                      <a:srgbClr val="000000"/>
                    </a:outerShdw>
                  </a:effectLst>
                </a:rPr>
                <a:t>S</a:t>
              </a:r>
            </a:p>
            <a:p>
              <a:pPr algn="ctr" eaLnBrk="0" hangingPunct="0">
                <a:spcBef>
                  <a:spcPct val="50000"/>
                </a:spcBef>
              </a:pPr>
              <a:endParaRPr lang="en-US" sz="4000" b="1" dirty="0" smtClean="0">
                <a:effectLst>
                  <a:outerShdw blurRad="38100" dist="38100" dir="2700000" algn="tl">
                    <a:srgbClr val="000000"/>
                  </a:outerShdw>
                </a:effectLst>
              </a:endParaRPr>
            </a:p>
            <a:p>
              <a:pPr algn="ctr" eaLnBrk="0" hangingPunct="0">
                <a:spcBef>
                  <a:spcPct val="50000"/>
                </a:spcBef>
              </a:pPr>
              <a:r>
                <a:rPr lang="en-US" sz="4000" b="1" dirty="0" smtClean="0">
                  <a:effectLst>
                    <a:outerShdw blurRad="38100" dist="38100" dir="2700000" algn="tl">
                      <a:srgbClr val="000000"/>
                    </a:outerShdw>
                  </a:effectLst>
                </a:rPr>
                <a:t>Then Please Ask to                          Mr. A . S . DOBRE SIR</a:t>
              </a:r>
            </a:p>
            <a:p>
              <a:pPr algn="ctr" eaLnBrk="0" hangingPunct="0">
                <a:spcBef>
                  <a:spcPct val="50000"/>
                </a:spcBef>
              </a:pPr>
              <a:endParaRPr lang="en-US" sz="4000" b="1" dirty="0">
                <a:effectLst>
                  <a:outerShdw blurRad="38100" dist="38100" dir="2700000" algn="tl">
                    <a:srgbClr val="000000"/>
                  </a:outerShdw>
                </a:effectLst>
              </a:endParaRPr>
            </a:p>
          </p:txBody>
        </p:sp>
      </p:grpSp>
      <p:sp>
        <p:nvSpPr>
          <p:cNvPr id="8" name="Slide Number Placeholder 7"/>
          <p:cNvSpPr>
            <a:spLocks noGrp="1"/>
          </p:cNvSpPr>
          <p:nvPr>
            <p:ph type="sldNum" sz="quarter" idx="12"/>
          </p:nvPr>
        </p:nvSpPr>
        <p:spPr/>
        <p:txBody>
          <a:bodyPr/>
          <a:lstStyle/>
          <a:p>
            <a:fld id="{1AB65D58-C36C-4A07-BEA8-8A7B12EEA753}" type="slidenum">
              <a:rPr lang="en-US" smtClean="0"/>
              <a:pPr/>
              <a:t>23</a:t>
            </a:fld>
            <a:endParaRPr lang="en-US"/>
          </a:p>
        </p:txBody>
      </p:sp>
    </p:spTree>
  </p:cSld>
  <p:clrMapOvr>
    <a:masterClrMapping/>
  </p:clrMapOvr>
  <p:transition spd="med">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5302138"/>
            <a:ext cx="8229600" cy="1251062"/>
          </a:xfrm>
        </p:spPr>
        <p:txBody>
          <a:bodyPr>
            <a:normAutofit fontScale="90000"/>
          </a:bodyPr>
          <a:lstStyle/>
          <a:p>
            <a:r>
              <a:rPr lang="en-US" dirty="0" smtClean="0"/>
              <a:t>SOO MUCH FOR YOUR KIND ATTENTION !!!  </a:t>
            </a:r>
            <a:r>
              <a:rPr lang="en-US" dirty="0" smtClean="0">
                <a:sym typeface="Wingdings" pitchFamily="2" charset="2"/>
              </a:rPr>
              <a:t>  </a:t>
            </a:r>
            <a:endParaRPr lang="en-US" dirty="0"/>
          </a:p>
        </p:txBody>
      </p:sp>
      <p:pic>
        <p:nvPicPr>
          <p:cNvPr id="11" name="Picture 10" descr="th1.jpg"/>
          <p:cNvPicPr>
            <a:picLocks noChangeAspect="1"/>
          </p:cNvPicPr>
          <p:nvPr/>
        </p:nvPicPr>
        <p:blipFill>
          <a:blip r:embed="rId3" cstate="print"/>
          <a:stretch>
            <a:fillRect/>
          </a:stretch>
        </p:blipFill>
        <p:spPr>
          <a:xfrm>
            <a:off x="914400" y="1600200"/>
            <a:ext cx="7010400" cy="3657599"/>
          </a:xfrm>
          <a:prstGeom prst="rect">
            <a:avLst/>
          </a:prstGeom>
        </p:spPr>
      </p:pic>
      <p:sp>
        <p:nvSpPr>
          <p:cNvPr id="4" name="Slide Number Placeholder 3"/>
          <p:cNvSpPr>
            <a:spLocks noGrp="1"/>
          </p:cNvSpPr>
          <p:nvPr>
            <p:ph type="sldNum" sz="quarter" idx="12"/>
          </p:nvPr>
        </p:nvSpPr>
        <p:spPr/>
        <p:txBody>
          <a:bodyPr/>
          <a:lstStyle/>
          <a:p>
            <a:fld id="{1AB65D58-C36C-4A07-BEA8-8A7B12EEA753}" type="slidenum">
              <a:rPr lang="en-US" smtClean="0"/>
              <a:pPr/>
              <a:t>24</a:t>
            </a:fld>
            <a:endParaRPr lang="en-US"/>
          </a:p>
        </p:txBody>
      </p:sp>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sp>
        <p:nvSpPr>
          <p:cNvPr id="9" name="Content Placeholder 8"/>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1AB65D58-C36C-4A07-BEA8-8A7B12EEA753}" type="slidenum">
              <a:rPr lang="en-US" smtClean="0"/>
              <a:pPr/>
              <a:t>3</a:t>
            </a:fld>
            <a:endParaRPr lang="en-US"/>
          </a:p>
        </p:txBody>
      </p:sp>
      <p:sp>
        <p:nvSpPr>
          <p:cNvPr id="4" name="Rectangle 3"/>
          <p:cNvSpPr/>
          <p:nvPr/>
        </p:nvSpPr>
        <p:spPr>
          <a:xfrm rot="20851801">
            <a:off x="531726" y="2901710"/>
            <a:ext cx="8274434" cy="2123658"/>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6600" b="1" cap="all"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WHAT IS DATA GUARD ??</a:t>
            </a:r>
            <a:endParaRPr lang="en-US" sz="6600" b="1" cap="all" spc="0" dirty="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0" name="Picture 4" descr="Oracle_Logo_485C.jpg                                           00104BF0Macintosh HD                   BE05FFEF:"/>
          <p:cNvPicPr>
            <a:picLocks noChangeAspect="1" noChangeArrowheads="1"/>
          </p:cNvPicPr>
          <p:nvPr/>
        </p:nvPicPr>
        <p:blipFill>
          <a:blip r:embed="rId2" cstate="print"/>
          <a:srcRect/>
          <a:stretch>
            <a:fillRect/>
          </a:stretch>
        </p:blipFill>
        <p:spPr bwMode="auto">
          <a:xfrm>
            <a:off x="457200" y="304801"/>
            <a:ext cx="8000999" cy="914399"/>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GUARD</a:t>
            </a:r>
            <a:endParaRPr lang="en-US" dirty="0"/>
          </a:p>
        </p:txBody>
      </p:sp>
      <p:sp>
        <p:nvSpPr>
          <p:cNvPr id="3" name="Content Placeholder 2"/>
          <p:cNvSpPr>
            <a:spLocks noGrp="1"/>
          </p:cNvSpPr>
          <p:nvPr>
            <p:ph idx="1"/>
          </p:nvPr>
        </p:nvSpPr>
        <p:spPr/>
        <p:txBody>
          <a:bodyPr>
            <a:normAutofit/>
          </a:bodyPr>
          <a:lstStyle/>
          <a:p>
            <a:r>
              <a:rPr lang="en-US" dirty="0" smtClean="0"/>
              <a:t>ORACLE states “</a:t>
            </a:r>
            <a:r>
              <a:rPr lang="en-US" dirty="0" smtClean="0">
                <a:solidFill>
                  <a:srgbClr val="FFFF00"/>
                </a:solidFill>
                <a:latin typeface="Monotype Corsiva" pitchFamily="66" charset="0"/>
              </a:rPr>
              <a:t>An application-transparent high-performance low-impact asymmetrical online reliable Redo or SQL level background standby database transaction exchange utility capable of reporting, switchover and Failover.</a:t>
            </a:r>
            <a:r>
              <a:rPr lang="en-US" dirty="0" smtClean="0"/>
              <a:t>” </a:t>
            </a:r>
          </a:p>
          <a:p>
            <a:r>
              <a:rPr lang="en-US" dirty="0" smtClean="0"/>
              <a:t>WHAT ???</a:t>
            </a:r>
          </a:p>
          <a:p>
            <a:endParaRPr lang="en-US" dirty="0" smtClean="0"/>
          </a:p>
          <a:p>
            <a:pPr>
              <a:buNone/>
            </a:pPr>
            <a:endParaRPr lang="en-US" dirty="0" smtClean="0"/>
          </a:p>
          <a:p>
            <a:pPr>
              <a:buNone/>
            </a:pPr>
            <a:endParaRPr lang="en-US" dirty="0"/>
          </a:p>
        </p:txBody>
      </p:sp>
      <p:grpSp>
        <p:nvGrpSpPr>
          <p:cNvPr id="4" name="Group 9"/>
          <p:cNvGrpSpPr>
            <a:grpSpLocks/>
          </p:cNvGrpSpPr>
          <p:nvPr/>
        </p:nvGrpSpPr>
        <p:grpSpPr bwMode="auto">
          <a:xfrm>
            <a:off x="2559050" y="4419600"/>
            <a:ext cx="3887788" cy="1981200"/>
            <a:chOff x="1387" y="1220"/>
            <a:chExt cx="3411" cy="2373"/>
          </a:xfrm>
        </p:grpSpPr>
        <p:grpSp>
          <p:nvGrpSpPr>
            <p:cNvPr id="5" name="Group 10"/>
            <p:cNvGrpSpPr>
              <a:grpSpLocks/>
            </p:cNvGrpSpPr>
            <p:nvPr/>
          </p:nvGrpSpPr>
          <p:grpSpPr bwMode="auto">
            <a:xfrm>
              <a:off x="3327" y="1220"/>
              <a:ext cx="660" cy="851"/>
              <a:chOff x="3327" y="1220"/>
              <a:chExt cx="660" cy="851"/>
            </a:xfrm>
          </p:grpSpPr>
          <p:sp>
            <p:nvSpPr>
              <p:cNvPr id="144" name="Line 11"/>
              <p:cNvSpPr>
                <a:spLocks noChangeShapeType="1"/>
              </p:cNvSpPr>
              <p:nvPr/>
            </p:nvSpPr>
            <p:spPr bwMode="auto">
              <a:xfrm>
                <a:off x="3327" y="1236"/>
                <a:ext cx="325" cy="835"/>
              </a:xfrm>
              <a:prstGeom prst="line">
                <a:avLst/>
              </a:prstGeom>
              <a:noFill/>
              <a:ln w="25400">
                <a:solidFill>
                  <a:schemeClr val="hlink"/>
                </a:solidFill>
                <a:round/>
                <a:headEnd type="none" w="sm" len="sm"/>
                <a:tailEnd type="none" w="sm" len="sm"/>
              </a:ln>
              <a:effectLst/>
            </p:spPr>
            <p:txBody>
              <a:bodyPr/>
              <a:lstStyle/>
              <a:p>
                <a:endParaRPr lang="en-US"/>
              </a:p>
            </p:txBody>
          </p:sp>
          <p:sp>
            <p:nvSpPr>
              <p:cNvPr id="145" name="Freeform 12"/>
              <p:cNvSpPr>
                <a:spLocks/>
              </p:cNvSpPr>
              <p:nvPr/>
            </p:nvSpPr>
            <p:spPr bwMode="auto">
              <a:xfrm>
                <a:off x="3352" y="1220"/>
                <a:ext cx="635" cy="415"/>
              </a:xfrm>
              <a:custGeom>
                <a:avLst/>
                <a:gdLst/>
                <a:ahLst/>
                <a:cxnLst>
                  <a:cxn ang="0">
                    <a:pos x="0" y="61"/>
                  </a:cxn>
                  <a:cxn ang="0">
                    <a:pos x="70" y="57"/>
                  </a:cxn>
                  <a:cxn ang="0">
                    <a:pos x="135" y="65"/>
                  </a:cxn>
                  <a:cxn ang="0">
                    <a:pos x="189" y="78"/>
                  </a:cxn>
                  <a:cxn ang="0">
                    <a:pos x="231" y="82"/>
                  </a:cxn>
                  <a:cxn ang="0">
                    <a:pos x="264" y="79"/>
                  </a:cxn>
                  <a:cxn ang="0">
                    <a:pos x="300" y="57"/>
                  </a:cxn>
                  <a:cxn ang="0">
                    <a:pos x="337" y="28"/>
                  </a:cxn>
                  <a:cxn ang="0">
                    <a:pos x="382" y="4"/>
                  </a:cxn>
                  <a:cxn ang="0">
                    <a:pos x="423" y="0"/>
                  </a:cxn>
                  <a:cxn ang="0">
                    <a:pos x="472" y="12"/>
                  </a:cxn>
                  <a:cxn ang="0">
                    <a:pos x="518" y="53"/>
                  </a:cxn>
                  <a:cxn ang="0">
                    <a:pos x="538" y="78"/>
                  </a:cxn>
                  <a:cxn ang="0">
                    <a:pos x="526" y="123"/>
                  </a:cxn>
                  <a:cxn ang="0">
                    <a:pos x="518" y="176"/>
                  </a:cxn>
                  <a:cxn ang="0">
                    <a:pos x="520" y="223"/>
                  </a:cxn>
                  <a:cxn ang="0">
                    <a:pos x="530" y="276"/>
                  </a:cxn>
                  <a:cxn ang="0">
                    <a:pos x="548" y="317"/>
                  </a:cxn>
                  <a:cxn ang="0">
                    <a:pos x="567" y="355"/>
                  </a:cxn>
                  <a:cxn ang="0">
                    <a:pos x="605" y="398"/>
                  </a:cxn>
                  <a:cxn ang="0">
                    <a:pos x="634" y="414"/>
                  </a:cxn>
                  <a:cxn ang="0">
                    <a:pos x="567" y="406"/>
                  </a:cxn>
                  <a:cxn ang="0">
                    <a:pos x="531" y="386"/>
                  </a:cxn>
                  <a:cxn ang="0">
                    <a:pos x="497" y="353"/>
                  </a:cxn>
                  <a:cxn ang="0">
                    <a:pos x="460" y="303"/>
                  </a:cxn>
                  <a:cxn ang="0">
                    <a:pos x="435" y="283"/>
                  </a:cxn>
                  <a:cxn ang="0">
                    <a:pos x="412" y="283"/>
                  </a:cxn>
                  <a:cxn ang="0">
                    <a:pos x="398" y="293"/>
                  </a:cxn>
                  <a:cxn ang="0">
                    <a:pos x="374" y="312"/>
                  </a:cxn>
                  <a:cxn ang="0">
                    <a:pos x="341" y="336"/>
                  </a:cxn>
                  <a:cxn ang="0">
                    <a:pos x="279" y="340"/>
                  </a:cxn>
                  <a:cxn ang="0">
                    <a:pos x="230" y="332"/>
                  </a:cxn>
                  <a:cxn ang="0">
                    <a:pos x="177" y="316"/>
                  </a:cxn>
                  <a:cxn ang="0">
                    <a:pos x="123" y="320"/>
                  </a:cxn>
                  <a:cxn ang="0">
                    <a:pos x="86" y="316"/>
                  </a:cxn>
                  <a:cxn ang="0">
                    <a:pos x="120" y="303"/>
                  </a:cxn>
                  <a:cxn ang="0">
                    <a:pos x="152" y="279"/>
                  </a:cxn>
                  <a:cxn ang="0">
                    <a:pos x="160" y="234"/>
                  </a:cxn>
                  <a:cxn ang="0">
                    <a:pos x="160" y="191"/>
                  </a:cxn>
                  <a:cxn ang="0">
                    <a:pos x="144" y="149"/>
                  </a:cxn>
                  <a:cxn ang="0">
                    <a:pos x="122" y="113"/>
                  </a:cxn>
                  <a:cxn ang="0">
                    <a:pos x="97" y="90"/>
                  </a:cxn>
                  <a:cxn ang="0">
                    <a:pos x="59" y="76"/>
                  </a:cxn>
                  <a:cxn ang="0">
                    <a:pos x="0" y="61"/>
                  </a:cxn>
                </a:cxnLst>
                <a:rect l="0" t="0" r="r" b="b"/>
                <a:pathLst>
                  <a:path w="635" h="415">
                    <a:moveTo>
                      <a:pt x="0" y="61"/>
                    </a:moveTo>
                    <a:lnTo>
                      <a:pt x="70" y="57"/>
                    </a:lnTo>
                    <a:lnTo>
                      <a:pt x="135" y="65"/>
                    </a:lnTo>
                    <a:lnTo>
                      <a:pt x="189" y="78"/>
                    </a:lnTo>
                    <a:lnTo>
                      <a:pt x="231" y="82"/>
                    </a:lnTo>
                    <a:lnTo>
                      <a:pt x="264" y="79"/>
                    </a:lnTo>
                    <a:lnTo>
                      <a:pt x="300" y="57"/>
                    </a:lnTo>
                    <a:lnTo>
                      <a:pt x="337" y="28"/>
                    </a:lnTo>
                    <a:lnTo>
                      <a:pt x="382" y="4"/>
                    </a:lnTo>
                    <a:lnTo>
                      <a:pt x="423" y="0"/>
                    </a:lnTo>
                    <a:lnTo>
                      <a:pt x="472" y="12"/>
                    </a:lnTo>
                    <a:lnTo>
                      <a:pt x="518" y="53"/>
                    </a:lnTo>
                    <a:lnTo>
                      <a:pt x="538" y="78"/>
                    </a:lnTo>
                    <a:lnTo>
                      <a:pt x="526" y="123"/>
                    </a:lnTo>
                    <a:lnTo>
                      <a:pt x="518" y="176"/>
                    </a:lnTo>
                    <a:lnTo>
                      <a:pt x="520" y="223"/>
                    </a:lnTo>
                    <a:lnTo>
                      <a:pt x="530" y="276"/>
                    </a:lnTo>
                    <a:lnTo>
                      <a:pt x="548" y="317"/>
                    </a:lnTo>
                    <a:lnTo>
                      <a:pt x="567" y="355"/>
                    </a:lnTo>
                    <a:lnTo>
                      <a:pt x="605" y="398"/>
                    </a:lnTo>
                    <a:lnTo>
                      <a:pt x="634" y="414"/>
                    </a:lnTo>
                    <a:lnTo>
                      <a:pt x="567" y="406"/>
                    </a:lnTo>
                    <a:lnTo>
                      <a:pt x="531" y="386"/>
                    </a:lnTo>
                    <a:lnTo>
                      <a:pt x="497" y="353"/>
                    </a:lnTo>
                    <a:lnTo>
                      <a:pt x="460" y="303"/>
                    </a:lnTo>
                    <a:lnTo>
                      <a:pt x="435" y="283"/>
                    </a:lnTo>
                    <a:lnTo>
                      <a:pt x="412" y="283"/>
                    </a:lnTo>
                    <a:lnTo>
                      <a:pt x="398" y="293"/>
                    </a:lnTo>
                    <a:lnTo>
                      <a:pt x="374" y="312"/>
                    </a:lnTo>
                    <a:lnTo>
                      <a:pt x="341" y="336"/>
                    </a:lnTo>
                    <a:lnTo>
                      <a:pt x="279" y="340"/>
                    </a:lnTo>
                    <a:lnTo>
                      <a:pt x="230" y="332"/>
                    </a:lnTo>
                    <a:lnTo>
                      <a:pt x="177" y="316"/>
                    </a:lnTo>
                    <a:lnTo>
                      <a:pt x="123" y="320"/>
                    </a:lnTo>
                    <a:lnTo>
                      <a:pt x="86" y="316"/>
                    </a:lnTo>
                    <a:lnTo>
                      <a:pt x="120" y="303"/>
                    </a:lnTo>
                    <a:lnTo>
                      <a:pt x="152" y="279"/>
                    </a:lnTo>
                    <a:lnTo>
                      <a:pt x="160" y="234"/>
                    </a:lnTo>
                    <a:lnTo>
                      <a:pt x="160" y="191"/>
                    </a:lnTo>
                    <a:lnTo>
                      <a:pt x="144" y="149"/>
                    </a:lnTo>
                    <a:lnTo>
                      <a:pt x="122" y="113"/>
                    </a:lnTo>
                    <a:lnTo>
                      <a:pt x="97" y="90"/>
                    </a:lnTo>
                    <a:lnTo>
                      <a:pt x="59" y="76"/>
                    </a:lnTo>
                    <a:lnTo>
                      <a:pt x="0" y="61"/>
                    </a:lnTo>
                  </a:path>
                </a:pathLst>
              </a:custGeom>
              <a:solidFill>
                <a:srgbClr val="FFFFFF"/>
              </a:solidFill>
              <a:ln w="12700" cap="rnd" cmpd="sng">
                <a:solidFill>
                  <a:srgbClr val="000000"/>
                </a:solidFill>
                <a:prstDash val="solid"/>
                <a:round/>
                <a:headEnd/>
                <a:tailEnd/>
              </a:ln>
              <a:effectLst/>
            </p:spPr>
            <p:txBody>
              <a:bodyPr/>
              <a:lstStyle/>
              <a:p>
                <a:endParaRPr lang="en-US"/>
              </a:p>
            </p:txBody>
          </p:sp>
        </p:grpSp>
        <p:sp>
          <p:nvSpPr>
            <p:cNvPr id="6" name="Freeform 13"/>
            <p:cNvSpPr>
              <a:spLocks/>
            </p:cNvSpPr>
            <p:nvPr/>
          </p:nvSpPr>
          <p:spPr bwMode="auto">
            <a:xfrm>
              <a:off x="1797" y="2094"/>
              <a:ext cx="2624" cy="1499"/>
            </a:xfrm>
            <a:custGeom>
              <a:avLst/>
              <a:gdLst/>
              <a:ahLst/>
              <a:cxnLst>
                <a:cxn ang="0">
                  <a:pos x="259" y="40"/>
                </a:cxn>
                <a:cxn ang="0">
                  <a:pos x="278" y="70"/>
                </a:cxn>
                <a:cxn ang="0">
                  <a:pos x="265" y="100"/>
                </a:cxn>
                <a:cxn ang="0">
                  <a:pos x="283" y="145"/>
                </a:cxn>
                <a:cxn ang="0">
                  <a:pos x="349" y="252"/>
                </a:cxn>
                <a:cxn ang="0">
                  <a:pos x="344" y="434"/>
                </a:cxn>
                <a:cxn ang="0">
                  <a:pos x="337" y="516"/>
                </a:cxn>
                <a:cxn ang="0">
                  <a:pos x="349" y="588"/>
                </a:cxn>
                <a:cxn ang="0">
                  <a:pos x="307" y="669"/>
                </a:cxn>
                <a:cxn ang="0">
                  <a:pos x="298" y="712"/>
                </a:cxn>
                <a:cxn ang="0">
                  <a:pos x="235" y="825"/>
                </a:cxn>
                <a:cxn ang="0">
                  <a:pos x="261" y="906"/>
                </a:cxn>
                <a:cxn ang="0">
                  <a:pos x="241" y="951"/>
                </a:cxn>
                <a:cxn ang="0">
                  <a:pos x="44" y="1054"/>
                </a:cxn>
                <a:cxn ang="0">
                  <a:pos x="50" y="1082"/>
                </a:cxn>
                <a:cxn ang="0">
                  <a:pos x="148" y="1112"/>
                </a:cxn>
                <a:cxn ang="0">
                  <a:pos x="137" y="1166"/>
                </a:cxn>
                <a:cxn ang="0">
                  <a:pos x="52" y="1226"/>
                </a:cxn>
                <a:cxn ang="0">
                  <a:pos x="250" y="1275"/>
                </a:cxn>
                <a:cxn ang="0">
                  <a:pos x="1146" y="1338"/>
                </a:cxn>
                <a:cxn ang="0">
                  <a:pos x="1138" y="1378"/>
                </a:cxn>
                <a:cxn ang="0">
                  <a:pos x="1588" y="1407"/>
                </a:cxn>
                <a:cxn ang="0">
                  <a:pos x="1610" y="1337"/>
                </a:cxn>
                <a:cxn ang="0">
                  <a:pos x="1685" y="1345"/>
                </a:cxn>
                <a:cxn ang="0">
                  <a:pos x="1660" y="1423"/>
                </a:cxn>
                <a:cxn ang="0">
                  <a:pos x="1684" y="1479"/>
                </a:cxn>
                <a:cxn ang="0">
                  <a:pos x="2540" y="1434"/>
                </a:cxn>
                <a:cxn ang="0">
                  <a:pos x="2615" y="1264"/>
                </a:cxn>
                <a:cxn ang="0">
                  <a:pos x="2611" y="1216"/>
                </a:cxn>
                <a:cxn ang="0">
                  <a:pos x="2566" y="1140"/>
                </a:cxn>
                <a:cxn ang="0">
                  <a:pos x="2549" y="1103"/>
                </a:cxn>
                <a:cxn ang="0">
                  <a:pos x="2571" y="1054"/>
                </a:cxn>
                <a:cxn ang="0">
                  <a:pos x="2589" y="1003"/>
                </a:cxn>
                <a:cxn ang="0">
                  <a:pos x="2623" y="943"/>
                </a:cxn>
                <a:cxn ang="0">
                  <a:pos x="2384" y="925"/>
                </a:cxn>
                <a:cxn ang="0">
                  <a:pos x="2448" y="759"/>
                </a:cxn>
                <a:cxn ang="0">
                  <a:pos x="2408" y="716"/>
                </a:cxn>
                <a:cxn ang="0">
                  <a:pos x="2428" y="646"/>
                </a:cxn>
                <a:cxn ang="0">
                  <a:pos x="2249" y="557"/>
                </a:cxn>
                <a:cxn ang="0">
                  <a:pos x="2249" y="426"/>
                </a:cxn>
                <a:cxn ang="0">
                  <a:pos x="2238" y="359"/>
                </a:cxn>
                <a:cxn ang="0">
                  <a:pos x="2273" y="278"/>
                </a:cxn>
                <a:cxn ang="0">
                  <a:pos x="2363" y="207"/>
                </a:cxn>
                <a:cxn ang="0">
                  <a:pos x="2351" y="168"/>
                </a:cxn>
                <a:cxn ang="0">
                  <a:pos x="2356" y="112"/>
                </a:cxn>
                <a:cxn ang="0">
                  <a:pos x="2332" y="93"/>
                </a:cxn>
                <a:cxn ang="0">
                  <a:pos x="2308" y="70"/>
                </a:cxn>
                <a:cxn ang="0">
                  <a:pos x="1901" y="82"/>
                </a:cxn>
                <a:cxn ang="0">
                  <a:pos x="1534" y="162"/>
                </a:cxn>
                <a:cxn ang="0">
                  <a:pos x="1042" y="126"/>
                </a:cxn>
                <a:cxn ang="0">
                  <a:pos x="1075" y="84"/>
                </a:cxn>
                <a:cxn ang="0">
                  <a:pos x="1074" y="63"/>
                </a:cxn>
              </a:cxnLst>
              <a:rect l="0" t="0" r="r" b="b"/>
              <a:pathLst>
                <a:path w="2624" h="1499">
                  <a:moveTo>
                    <a:pt x="549" y="0"/>
                  </a:moveTo>
                  <a:lnTo>
                    <a:pt x="259" y="40"/>
                  </a:lnTo>
                  <a:lnTo>
                    <a:pt x="297" y="56"/>
                  </a:lnTo>
                  <a:lnTo>
                    <a:pt x="278" y="70"/>
                  </a:lnTo>
                  <a:lnTo>
                    <a:pt x="311" y="85"/>
                  </a:lnTo>
                  <a:lnTo>
                    <a:pt x="265" y="100"/>
                  </a:lnTo>
                  <a:lnTo>
                    <a:pt x="312" y="133"/>
                  </a:lnTo>
                  <a:lnTo>
                    <a:pt x="283" y="145"/>
                  </a:lnTo>
                  <a:lnTo>
                    <a:pt x="313" y="171"/>
                  </a:lnTo>
                  <a:lnTo>
                    <a:pt x="349" y="252"/>
                  </a:lnTo>
                  <a:lnTo>
                    <a:pt x="156" y="289"/>
                  </a:lnTo>
                  <a:lnTo>
                    <a:pt x="344" y="434"/>
                  </a:lnTo>
                  <a:lnTo>
                    <a:pt x="278" y="486"/>
                  </a:lnTo>
                  <a:lnTo>
                    <a:pt x="337" y="516"/>
                  </a:lnTo>
                  <a:lnTo>
                    <a:pt x="267" y="543"/>
                  </a:lnTo>
                  <a:lnTo>
                    <a:pt x="349" y="588"/>
                  </a:lnTo>
                  <a:lnTo>
                    <a:pt x="302" y="609"/>
                  </a:lnTo>
                  <a:lnTo>
                    <a:pt x="307" y="669"/>
                  </a:lnTo>
                  <a:lnTo>
                    <a:pt x="245" y="679"/>
                  </a:lnTo>
                  <a:lnTo>
                    <a:pt x="298" y="712"/>
                  </a:lnTo>
                  <a:lnTo>
                    <a:pt x="296" y="749"/>
                  </a:lnTo>
                  <a:lnTo>
                    <a:pt x="235" y="825"/>
                  </a:lnTo>
                  <a:lnTo>
                    <a:pt x="239" y="883"/>
                  </a:lnTo>
                  <a:lnTo>
                    <a:pt x="261" y="906"/>
                  </a:lnTo>
                  <a:lnTo>
                    <a:pt x="239" y="921"/>
                  </a:lnTo>
                  <a:lnTo>
                    <a:pt x="241" y="951"/>
                  </a:lnTo>
                  <a:lnTo>
                    <a:pt x="0" y="1026"/>
                  </a:lnTo>
                  <a:lnTo>
                    <a:pt x="44" y="1054"/>
                  </a:lnTo>
                  <a:lnTo>
                    <a:pt x="9" y="1061"/>
                  </a:lnTo>
                  <a:lnTo>
                    <a:pt x="50" y="1082"/>
                  </a:lnTo>
                  <a:lnTo>
                    <a:pt x="27" y="1099"/>
                  </a:lnTo>
                  <a:lnTo>
                    <a:pt x="148" y="1112"/>
                  </a:lnTo>
                  <a:lnTo>
                    <a:pt x="94" y="1147"/>
                  </a:lnTo>
                  <a:lnTo>
                    <a:pt x="137" y="1166"/>
                  </a:lnTo>
                  <a:lnTo>
                    <a:pt x="94" y="1182"/>
                  </a:lnTo>
                  <a:lnTo>
                    <a:pt x="52" y="1226"/>
                  </a:lnTo>
                  <a:lnTo>
                    <a:pt x="101" y="1263"/>
                  </a:lnTo>
                  <a:lnTo>
                    <a:pt x="250" y="1275"/>
                  </a:lnTo>
                  <a:lnTo>
                    <a:pt x="1166" y="1315"/>
                  </a:lnTo>
                  <a:lnTo>
                    <a:pt x="1146" y="1338"/>
                  </a:lnTo>
                  <a:lnTo>
                    <a:pt x="1188" y="1359"/>
                  </a:lnTo>
                  <a:lnTo>
                    <a:pt x="1138" y="1378"/>
                  </a:lnTo>
                  <a:lnTo>
                    <a:pt x="1171" y="1409"/>
                  </a:lnTo>
                  <a:lnTo>
                    <a:pt x="1588" y="1407"/>
                  </a:lnTo>
                  <a:lnTo>
                    <a:pt x="1555" y="1382"/>
                  </a:lnTo>
                  <a:lnTo>
                    <a:pt x="1610" y="1337"/>
                  </a:lnTo>
                  <a:lnTo>
                    <a:pt x="1644" y="1341"/>
                  </a:lnTo>
                  <a:lnTo>
                    <a:pt x="1685" y="1345"/>
                  </a:lnTo>
                  <a:lnTo>
                    <a:pt x="1703" y="1404"/>
                  </a:lnTo>
                  <a:lnTo>
                    <a:pt x="1660" y="1423"/>
                  </a:lnTo>
                  <a:lnTo>
                    <a:pt x="1703" y="1461"/>
                  </a:lnTo>
                  <a:lnTo>
                    <a:pt x="1684" y="1479"/>
                  </a:lnTo>
                  <a:lnTo>
                    <a:pt x="1701" y="1498"/>
                  </a:lnTo>
                  <a:lnTo>
                    <a:pt x="2540" y="1434"/>
                  </a:lnTo>
                  <a:lnTo>
                    <a:pt x="2536" y="1341"/>
                  </a:lnTo>
                  <a:lnTo>
                    <a:pt x="2615" y="1264"/>
                  </a:lnTo>
                  <a:lnTo>
                    <a:pt x="2578" y="1242"/>
                  </a:lnTo>
                  <a:lnTo>
                    <a:pt x="2611" y="1216"/>
                  </a:lnTo>
                  <a:lnTo>
                    <a:pt x="2522" y="1180"/>
                  </a:lnTo>
                  <a:lnTo>
                    <a:pt x="2566" y="1140"/>
                  </a:lnTo>
                  <a:lnTo>
                    <a:pt x="2496" y="1132"/>
                  </a:lnTo>
                  <a:lnTo>
                    <a:pt x="2549" y="1103"/>
                  </a:lnTo>
                  <a:lnTo>
                    <a:pt x="2507" y="1084"/>
                  </a:lnTo>
                  <a:lnTo>
                    <a:pt x="2571" y="1054"/>
                  </a:lnTo>
                  <a:lnTo>
                    <a:pt x="2532" y="1033"/>
                  </a:lnTo>
                  <a:lnTo>
                    <a:pt x="2589" y="1003"/>
                  </a:lnTo>
                  <a:lnTo>
                    <a:pt x="2549" y="980"/>
                  </a:lnTo>
                  <a:lnTo>
                    <a:pt x="2623" y="943"/>
                  </a:lnTo>
                  <a:lnTo>
                    <a:pt x="2485" y="918"/>
                  </a:lnTo>
                  <a:lnTo>
                    <a:pt x="2384" y="925"/>
                  </a:lnTo>
                  <a:lnTo>
                    <a:pt x="2396" y="792"/>
                  </a:lnTo>
                  <a:lnTo>
                    <a:pt x="2448" y="759"/>
                  </a:lnTo>
                  <a:lnTo>
                    <a:pt x="2382" y="744"/>
                  </a:lnTo>
                  <a:lnTo>
                    <a:pt x="2408" y="716"/>
                  </a:lnTo>
                  <a:lnTo>
                    <a:pt x="2381" y="683"/>
                  </a:lnTo>
                  <a:lnTo>
                    <a:pt x="2428" y="646"/>
                  </a:lnTo>
                  <a:lnTo>
                    <a:pt x="2403" y="629"/>
                  </a:lnTo>
                  <a:lnTo>
                    <a:pt x="2249" y="557"/>
                  </a:lnTo>
                  <a:lnTo>
                    <a:pt x="2260" y="473"/>
                  </a:lnTo>
                  <a:lnTo>
                    <a:pt x="2249" y="426"/>
                  </a:lnTo>
                  <a:lnTo>
                    <a:pt x="2262" y="387"/>
                  </a:lnTo>
                  <a:lnTo>
                    <a:pt x="2238" y="359"/>
                  </a:lnTo>
                  <a:lnTo>
                    <a:pt x="2237" y="326"/>
                  </a:lnTo>
                  <a:lnTo>
                    <a:pt x="2273" y="278"/>
                  </a:lnTo>
                  <a:lnTo>
                    <a:pt x="2273" y="238"/>
                  </a:lnTo>
                  <a:lnTo>
                    <a:pt x="2363" y="207"/>
                  </a:lnTo>
                  <a:lnTo>
                    <a:pt x="2322" y="190"/>
                  </a:lnTo>
                  <a:lnTo>
                    <a:pt x="2351" y="168"/>
                  </a:lnTo>
                  <a:lnTo>
                    <a:pt x="2332" y="138"/>
                  </a:lnTo>
                  <a:lnTo>
                    <a:pt x="2356" y="112"/>
                  </a:lnTo>
                  <a:lnTo>
                    <a:pt x="2310" y="105"/>
                  </a:lnTo>
                  <a:lnTo>
                    <a:pt x="2332" y="93"/>
                  </a:lnTo>
                  <a:lnTo>
                    <a:pt x="2288" y="78"/>
                  </a:lnTo>
                  <a:lnTo>
                    <a:pt x="2308" y="70"/>
                  </a:lnTo>
                  <a:lnTo>
                    <a:pt x="2254" y="51"/>
                  </a:lnTo>
                  <a:lnTo>
                    <a:pt x="1901" y="82"/>
                  </a:lnTo>
                  <a:lnTo>
                    <a:pt x="1849" y="156"/>
                  </a:lnTo>
                  <a:lnTo>
                    <a:pt x="1534" y="162"/>
                  </a:lnTo>
                  <a:lnTo>
                    <a:pt x="1067" y="156"/>
                  </a:lnTo>
                  <a:lnTo>
                    <a:pt x="1042" y="126"/>
                  </a:lnTo>
                  <a:lnTo>
                    <a:pt x="1077" y="116"/>
                  </a:lnTo>
                  <a:lnTo>
                    <a:pt x="1075" y="84"/>
                  </a:lnTo>
                  <a:lnTo>
                    <a:pt x="1044" y="78"/>
                  </a:lnTo>
                  <a:lnTo>
                    <a:pt x="1074" y="63"/>
                  </a:lnTo>
                  <a:lnTo>
                    <a:pt x="549" y="0"/>
                  </a:lnTo>
                </a:path>
              </a:pathLst>
            </a:custGeom>
            <a:solidFill>
              <a:srgbClr val="BFDFFF"/>
            </a:solidFill>
            <a:ln w="9525" cap="rnd">
              <a:noFill/>
              <a:round/>
              <a:headEnd/>
              <a:tailEnd/>
            </a:ln>
            <a:effectLst/>
          </p:spPr>
          <p:txBody>
            <a:bodyPr/>
            <a:lstStyle/>
            <a:p>
              <a:endParaRPr lang="en-US"/>
            </a:p>
          </p:txBody>
        </p:sp>
        <p:grpSp>
          <p:nvGrpSpPr>
            <p:cNvPr id="7" name="Group 14"/>
            <p:cNvGrpSpPr>
              <a:grpSpLocks/>
            </p:cNvGrpSpPr>
            <p:nvPr/>
          </p:nvGrpSpPr>
          <p:grpSpPr bwMode="auto">
            <a:xfrm>
              <a:off x="2643" y="2531"/>
              <a:ext cx="642" cy="396"/>
              <a:chOff x="2643" y="2531"/>
              <a:chExt cx="642" cy="396"/>
            </a:xfrm>
          </p:grpSpPr>
          <p:sp>
            <p:nvSpPr>
              <p:cNvPr id="129" name="Line 15"/>
              <p:cNvSpPr>
                <a:spLocks noChangeShapeType="1"/>
              </p:cNvSpPr>
              <p:nvPr/>
            </p:nvSpPr>
            <p:spPr bwMode="auto">
              <a:xfrm flipV="1">
                <a:off x="2643" y="2531"/>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30" name="Line 16"/>
              <p:cNvSpPr>
                <a:spLocks noChangeShapeType="1"/>
              </p:cNvSpPr>
              <p:nvPr/>
            </p:nvSpPr>
            <p:spPr bwMode="auto">
              <a:xfrm flipV="1">
                <a:off x="2643" y="2559"/>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131" name="Line 17"/>
              <p:cNvSpPr>
                <a:spLocks noChangeShapeType="1"/>
              </p:cNvSpPr>
              <p:nvPr/>
            </p:nvSpPr>
            <p:spPr bwMode="auto">
              <a:xfrm flipV="1">
                <a:off x="2643" y="2587"/>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32" name="Line 18"/>
              <p:cNvSpPr>
                <a:spLocks noChangeShapeType="1"/>
              </p:cNvSpPr>
              <p:nvPr/>
            </p:nvSpPr>
            <p:spPr bwMode="auto">
              <a:xfrm flipV="1">
                <a:off x="2643" y="2613"/>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33" name="Line 19"/>
              <p:cNvSpPr>
                <a:spLocks noChangeShapeType="1"/>
              </p:cNvSpPr>
              <p:nvPr/>
            </p:nvSpPr>
            <p:spPr bwMode="auto">
              <a:xfrm flipV="1">
                <a:off x="2643" y="2639"/>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34" name="Line 20"/>
              <p:cNvSpPr>
                <a:spLocks noChangeShapeType="1"/>
              </p:cNvSpPr>
              <p:nvPr/>
            </p:nvSpPr>
            <p:spPr bwMode="auto">
              <a:xfrm flipV="1">
                <a:off x="2643" y="2670"/>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35" name="Line 21"/>
              <p:cNvSpPr>
                <a:spLocks noChangeShapeType="1"/>
              </p:cNvSpPr>
              <p:nvPr/>
            </p:nvSpPr>
            <p:spPr bwMode="auto">
              <a:xfrm flipV="1">
                <a:off x="2643" y="2700"/>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136" name="Line 22"/>
              <p:cNvSpPr>
                <a:spLocks noChangeShapeType="1"/>
              </p:cNvSpPr>
              <p:nvPr/>
            </p:nvSpPr>
            <p:spPr bwMode="auto">
              <a:xfrm flipV="1">
                <a:off x="2643" y="2729"/>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37" name="Line 23"/>
              <p:cNvSpPr>
                <a:spLocks noChangeShapeType="1"/>
              </p:cNvSpPr>
              <p:nvPr/>
            </p:nvSpPr>
            <p:spPr bwMode="auto">
              <a:xfrm flipV="1">
                <a:off x="2643" y="2759"/>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38" name="Line 24"/>
              <p:cNvSpPr>
                <a:spLocks noChangeShapeType="1"/>
              </p:cNvSpPr>
              <p:nvPr/>
            </p:nvSpPr>
            <p:spPr bwMode="auto">
              <a:xfrm flipV="1">
                <a:off x="2643" y="2786"/>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139" name="Line 25"/>
              <p:cNvSpPr>
                <a:spLocks noChangeShapeType="1"/>
              </p:cNvSpPr>
              <p:nvPr/>
            </p:nvSpPr>
            <p:spPr bwMode="auto">
              <a:xfrm flipV="1">
                <a:off x="2643" y="2815"/>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140" name="Line 26"/>
              <p:cNvSpPr>
                <a:spLocks noChangeShapeType="1"/>
              </p:cNvSpPr>
              <p:nvPr/>
            </p:nvSpPr>
            <p:spPr bwMode="auto">
              <a:xfrm flipV="1">
                <a:off x="2643" y="2844"/>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41" name="Line 27"/>
              <p:cNvSpPr>
                <a:spLocks noChangeShapeType="1"/>
              </p:cNvSpPr>
              <p:nvPr/>
            </p:nvSpPr>
            <p:spPr bwMode="auto">
              <a:xfrm flipV="1">
                <a:off x="2643" y="2874"/>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42" name="Line 28"/>
              <p:cNvSpPr>
                <a:spLocks noChangeShapeType="1"/>
              </p:cNvSpPr>
              <p:nvPr/>
            </p:nvSpPr>
            <p:spPr bwMode="auto">
              <a:xfrm flipV="1">
                <a:off x="2643" y="2900"/>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43" name="Line 29"/>
              <p:cNvSpPr>
                <a:spLocks noChangeShapeType="1"/>
              </p:cNvSpPr>
              <p:nvPr/>
            </p:nvSpPr>
            <p:spPr bwMode="auto">
              <a:xfrm flipV="1">
                <a:off x="2643" y="2926"/>
                <a:ext cx="642" cy="1"/>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8" name="Group 30"/>
            <p:cNvGrpSpPr>
              <a:grpSpLocks/>
            </p:cNvGrpSpPr>
            <p:nvPr/>
          </p:nvGrpSpPr>
          <p:grpSpPr bwMode="auto">
            <a:xfrm>
              <a:off x="2960" y="3098"/>
              <a:ext cx="415" cy="399"/>
              <a:chOff x="2960" y="3098"/>
              <a:chExt cx="415" cy="399"/>
            </a:xfrm>
          </p:grpSpPr>
          <p:sp>
            <p:nvSpPr>
              <p:cNvPr id="114" name="Line 31"/>
              <p:cNvSpPr>
                <a:spLocks noChangeShapeType="1"/>
              </p:cNvSpPr>
              <p:nvPr/>
            </p:nvSpPr>
            <p:spPr bwMode="auto">
              <a:xfrm flipV="1">
                <a:off x="2960" y="3098"/>
                <a:ext cx="415" cy="2"/>
              </a:xfrm>
              <a:prstGeom prst="line">
                <a:avLst/>
              </a:prstGeom>
              <a:noFill/>
              <a:ln w="12700">
                <a:solidFill>
                  <a:srgbClr val="000000"/>
                </a:solidFill>
                <a:round/>
                <a:headEnd type="none" w="sm" len="sm"/>
                <a:tailEnd type="none" w="sm" len="sm"/>
              </a:ln>
              <a:effectLst/>
            </p:spPr>
            <p:txBody>
              <a:bodyPr/>
              <a:lstStyle/>
              <a:p>
                <a:endParaRPr lang="en-US"/>
              </a:p>
            </p:txBody>
          </p:sp>
          <p:sp>
            <p:nvSpPr>
              <p:cNvPr id="115" name="Line 32"/>
              <p:cNvSpPr>
                <a:spLocks noChangeShapeType="1"/>
              </p:cNvSpPr>
              <p:nvPr/>
            </p:nvSpPr>
            <p:spPr bwMode="auto">
              <a:xfrm flipV="1">
                <a:off x="2960" y="3127"/>
                <a:ext cx="415" cy="2"/>
              </a:xfrm>
              <a:prstGeom prst="line">
                <a:avLst/>
              </a:prstGeom>
              <a:noFill/>
              <a:ln w="12700">
                <a:solidFill>
                  <a:srgbClr val="000000"/>
                </a:solidFill>
                <a:round/>
                <a:headEnd type="none" w="sm" len="sm"/>
                <a:tailEnd type="none" w="sm" len="sm"/>
              </a:ln>
              <a:effectLst/>
            </p:spPr>
            <p:txBody>
              <a:bodyPr/>
              <a:lstStyle/>
              <a:p>
                <a:endParaRPr lang="en-US"/>
              </a:p>
            </p:txBody>
          </p:sp>
          <p:sp>
            <p:nvSpPr>
              <p:cNvPr id="116" name="Line 33"/>
              <p:cNvSpPr>
                <a:spLocks noChangeShapeType="1"/>
              </p:cNvSpPr>
              <p:nvPr/>
            </p:nvSpPr>
            <p:spPr bwMode="auto">
              <a:xfrm flipV="1">
                <a:off x="2960" y="3155"/>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17" name="Line 34"/>
              <p:cNvSpPr>
                <a:spLocks noChangeShapeType="1"/>
              </p:cNvSpPr>
              <p:nvPr/>
            </p:nvSpPr>
            <p:spPr bwMode="auto">
              <a:xfrm flipV="1">
                <a:off x="2960" y="3181"/>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18" name="Line 35"/>
              <p:cNvSpPr>
                <a:spLocks noChangeShapeType="1"/>
              </p:cNvSpPr>
              <p:nvPr/>
            </p:nvSpPr>
            <p:spPr bwMode="auto">
              <a:xfrm flipV="1">
                <a:off x="2960" y="3206"/>
                <a:ext cx="415" cy="2"/>
              </a:xfrm>
              <a:prstGeom prst="line">
                <a:avLst/>
              </a:prstGeom>
              <a:noFill/>
              <a:ln w="12700">
                <a:solidFill>
                  <a:srgbClr val="000000"/>
                </a:solidFill>
                <a:round/>
                <a:headEnd type="none" w="sm" len="sm"/>
                <a:tailEnd type="none" w="sm" len="sm"/>
              </a:ln>
              <a:effectLst/>
            </p:spPr>
            <p:txBody>
              <a:bodyPr/>
              <a:lstStyle/>
              <a:p>
                <a:endParaRPr lang="en-US"/>
              </a:p>
            </p:txBody>
          </p:sp>
          <p:sp>
            <p:nvSpPr>
              <p:cNvPr id="119" name="Line 36"/>
              <p:cNvSpPr>
                <a:spLocks noChangeShapeType="1"/>
              </p:cNvSpPr>
              <p:nvPr/>
            </p:nvSpPr>
            <p:spPr bwMode="auto">
              <a:xfrm flipV="1">
                <a:off x="2960" y="3238"/>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20" name="Line 37"/>
              <p:cNvSpPr>
                <a:spLocks noChangeShapeType="1"/>
              </p:cNvSpPr>
              <p:nvPr/>
            </p:nvSpPr>
            <p:spPr bwMode="auto">
              <a:xfrm flipV="1">
                <a:off x="2960" y="3268"/>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21" name="Line 38"/>
              <p:cNvSpPr>
                <a:spLocks noChangeShapeType="1"/>
              </p:cNvSpPr>
              <p:nvPr/>
            </p:nvSpPr>
            <p:spPr bwMode="auto">
              <a:xfrm flipV="1">
                <a:off x="2960" y="3297"/>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22" name="Line 39"/>
              <p:cNvSpPr>
                <a:spLocks noChangeShapeType="1"/>
              </p:cNvSpPr>
              <p:nvPr/>
            </p:nvSpPr>
            <p:spPr bwMode="auto">
              <a:xfrm flipV="1">
                <a:off x="2960" y="3327"/>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23" name="Line 40"/>
              <p:cNvSpPr>
                <a:spLocks noChangeShapeType="1"/>
              </p:cNvSpPr>
              <p:nvPr/>
            </p:nvSpPr>
            <p:spPr bwMode="auto">
              <a:xfrm flipV="1">
                <a:off x="2960" y="3354"/>
                <a:ext cx="415" cy="2"/>
              </a:xfrm>
              <a:prstGeom prst="line">
                <a:avLst/>
              </a:prstGeom>
              <a:noFill/>
              <a:ln w="12700">
                <a:solidFill>
                  <a:srgbClr val="000000"/>
                </a:solidFill>
                <a:round/>
                <a:headEnd type="none" w="sm" len="sm"/>
                <a:tailEnd type="none" w="sm" len="sm"/>
              </a:ln>
              <a:effectLst/>
            </p:spPr>
            <p:txBody>
              <a:bodyPr/>
              <a:lstStyle/>
              <a:p>
                <a:endParaRPr lang="en-US"/>
              </a:p>
            </p:txBody>
          </p:sp>
          <p:sp>
            <p:nvSpPr>
              <p:cNvPr id="124" name="Line 41"/>
              <p:cNvSpPr>
                <a:spLocks noChangeShapeType="1"/>
              </p:cNvSpPr>
              <p:nvPr/>
            </p:nvSpPr>
            <p:spPr bwMode="auto">
              <a:xfrm flipV="1">
                <a:off x="2960" y="3383"/>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25" name="Line 42"/>
              <p:cNvSpPr>
                <a:spLocks noChangeShapeType="1"/>
              </p:cNvSpPr>
              <p:nvPr/>
            </p:nvSpPr>
            <p:spPr bwMode="auto">
              <a:xfrm flipV="1">
                <a:off x="2960" y="3412"/>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26" name="Line 43"/>
              <p:cNvSpPr>
                <a:spLocks noChangeShapeType="1"/>
              </p:cNvSpPr>
              <p:nvPr/>
            </p:nvSpPr>
            <p:spPr bwMode="auto">
              <a:xfrm flipV="1">
                <a:off x="2960" y="3442"/>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27" name="Line 44"/>
              <p:cNvSpPr>
                <a:spLocks noChangeShapeType="1"/>
              </p:cNvSpPr>
              <p:nvPr/>
            </p:nvSpPr>
            <p:spPr bwMode="auto">
              <a:xfrm flipV="1">
                <a:off x="2960" y="3468"/>
                <a:ext cx="415" cy="1"/>
              </a:xfrm>
              <a:prstGeom prst="line">
                <a:avLst/>
              </a:prstGeom>
              <a:noFill/>
              <a:ln w="12700">
                <a:solidFill>
                  <a:srgbClr val="000000"/>
                </a:solidFill>
                <a:round/>
                <a:headEnd type="none" w="sm" len="sm"/>
                <a:tailEnd type="none" w="sm" len="sm"/>
              </a:ln>
              <a:effectLst/>
            </p:spPr>
            <p:txBody>
              <a:bodyPr/>
              <a:lstStyle/>
              <a:p>
                <a:endParaRPr lang="en-US"/>
              </a:p>
            </p:txBody>
          </p:sp>
          <p:sp>
            <p:nvSpPr>
              <p:cNvPr id="128" name="Line 45"/>
              <p:cNvSpPr>
                <a:spLocks noChangeShapeType="1"/>
              </p:cNvSpPr>
              <p:nvPr/>
            </p:nvSpPr>
            <p:spPr bwMode="auto">
              <a:xfrm flipV="1">
                <a:off x="2960" y="3494"/>
                <a:ext cx="415" cy="3"/>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9" name="Group 46"/>
            <p:cNvGrpSpPr>
              <a:grpSpLocks/>
            </p:cNvGrpSpPr>
            <p:nvPr/>
          </p:nvGrpSpPr>
          <p:grpSpPr bwMode="auto">
            <a:xfrm>
              <a:off x="3666" y="3061"/>
              <a:ext cx="642" cy="397"/>
              <a:chOff x="3666" y="3061"/>
              <a:chExt cx="642" cy="397"/>
            </a:xfrm>
          </p:grpSpPr>
          <p:sp>
            <p:nvSpPr>
              <p:cNvPr id="99" name="Line 47"/>
              <p:cNvSpPr>
                <a:spLocks noChangeShapeType="1"/>
              </p:cNvSpPr>
              <p:nvPr/>
            </p:nvSpPr>
            <p:spPr bwMode="auto">
              <a:xfrm flipV="1">
                <a:off x="3666" y="3061"/>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100" name="Line 48"/>
              <p:cNvSpPr>
                <a:spLocks noChangeShapeType="1"/>
              </p:cNvSpPr>
              <p:nvPr/>
            </p:nvSpPr>
            <p:spPr bwMode="auto">
              <a:xfrm flipV="1">
                <a:off x="3666" y="3090"/>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101" name="Line 49"/>
              <p:cNvSpPr>
                <a:spLocks noChangeShapeType="1"/>
              </p:cNvSpPr>
              <p:nvPr/>
            </p:nvSpPr>
            <p:spPr bwMode="auto">
              <a:xfrm flipV="1">
                <a:off x="3666" y="3118"/>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02" name="Line 50"/>
              <p:cNvSpPr>
                <a:spLocks noChangeShapeType="1"/>
              </p:cNvSpPr>
              <p:nvPr/>
            </p:nvSpPr>
            <p:spPr bwMode="auto">
              <a:xfrm flipV="1">
                <a:off x="3666" y="3144"/>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03" name="Line 51"/>
              <p:cNvSpPr>
                <a:spLocks noChangeShapeType="1"/>
              </p:cNvSpPr>
              <p:nvPr/>
            </p:nvSpPr>
            <p:spPr bwMode="auto">
              <a:xfrm flipV="1">
                <a:off x="3666" y="3170"/>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04" name="Line 52"/>
              <p:cNvSpPr>
                <a:spLocks noChangeShapeType="1"/>
              </p:cNvSpPr>
              <p:nvPr/>
            </p:nvSpPr>
            <p:spPr bwMode="auto">
              <a:xfrm flipV="1">
                <a:off x="3666" y="3201"/>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05" name="Line 53"/>
              <p:cNvSpPr>
                <a:spLocks noChangeShapeType="1"/>
              </p:cNvSpPr>
              <p:nvPr/>
            </p:nvSpPr>
            <p:spPr bwMode="auto">
              <a:xfrm flipV="1">
                <a:off x="3666" y="3231"/>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06" name="Line 54"/>
              <p:cNvSpPr>
                <a:spLocks noChangeShapeType="1"/>
              </p:cNvSpPr>
              <p:nvPr/>
            </p:nvSpPr>
            <p:spPr bwMode="auto">
              <a:xfrm flipV="1">
                <a:off x="3666" y="3260"/>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07" name="Line 55"/>
              <p:cNvSpPr>
                <a:spLocks noChangeShapeType="1"/>
              </p:cNvSpPr>
              <p:nvPr/>
            </p:nvSpPr>
            <p:spPr bwMode="auto">
              <a:xfrm flipV="1">
                <a:off x="3666" y="3290"/>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08" name="Line 56"/>
              <p:cNvSpPr>
                <a:spLocks noChangeShapeType="1"/>
              </p:cNvSpPr>
              <p:nvPr/>
            </p:nvSpPr>
            <p:spPr bwMode="auto">
              <a:xfrm flipV="1">
                <a:off x="3666" y="3317"/>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109" name="Line 57"/>
              <p:cNvSpPr>
                <a:spLocks noChangeShapeType="1"/>
              </p:cNvSpPr>
              <p:nvPr/>
            </p:nvSpPr>
            <p:spPr bwMode="auto">
              <a:xfrm flipV="1">
                <a:off x="3666" y="3346"/>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10" name="Line 58"/>
              <p:cNvSpPr>
                <a:spLocks noChangeShapeType="1"/>
              </p:cNvSpPr>
              <p:nvPr/>
            </p:nvSpPr>
            <p:spPr bwMode="auto">
              <a:xfrm flipV="1">
                <a:off x="3666" y="3375"/>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11" name="Line 59"/>
              <p:cNvSpPr>
                <a:spLocks noChangeShapeType="1"/>
              </p:cNvSpPr>
              <p:nvPr/>
            </p:nvSpPr>
            <p:spPr bwMode="auto">
              <a:xfrm flipV="1">
                <a:off x="3666" y="3405"/>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12" name="Line 60"/>
              <p:cNvSpPr>
                <a:spLocks noChangeShapeType="1"/>
              </p:cNvSpPr>
              <p:nvPr/>
            </p:nvSpPr>
            <p:spPr bwMode="auto">
              <a:xfrm flipV="1">
                <a:off x="3666" y="3431"/>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113" name="Line 61"/>
              <p:cNvSpPr>
                <a:spLocks noChangeShapeType="1"/>
              </p:cNvSpPr>
              <p:nvPr/>
            </p:nvSpPr>
            <p:spPr bwMode="auto">
              <a:xfrm flipV="1">
                <a:off x="3666" y="3457"/>
                <a:ext cx="642" cy="1"/>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10" name="Group 62"/>
            <p:cNvGrpSpPr>
              <a:grpSpLocks/>
            </p:cNvGrpSpPr>
            <p:nvPr/>
          </p:nvGrpSpPr>
          <p:grpSpPr bwMode="auto">
            <a:xfrm>
              <a:off x="3378" y="2414"/>
              <a:ext cx="642" cy="397"/>
              <a:chOff x="3378" y="2414"/>
              <a:chExt cx="642" cy="397"/>
            </a:xfrm>
          </p:grpSpPr>
          <p:sp>
            <p:nvSpPr>
              <p:cNvPr id="84" name="Line 63"/>
              <p:cNvSpPr>
                <a:spLocks noChangeShapeType="1"/>
              </p:cNvSpPr>
              <p:nvPr/>
            </p:nvSpPr>
            <p:spPr bwMode="auto">
              <a:xfrm flipV="1">
                <a:off x="3378" y="2414"/>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85" name="Line 64"/>
              <p:cNvSpPr>
                <a:spLocks noChangeShapeType="1"/>
              </p:cNvSpPr>
              <p:nvPr/>
            </p:nvSpPr>
            <p:spPr bwMode="auto">
              <a:xfrm flipV="1">
                <a:off x="3378" y="2443"/>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86" name="Line 65"/>
              <p:cNvSpPr>
                <a:spLocks noChangeShapeType="1"/>
              </p:cNvSpPr>
              <p:nvPr/>
            </p:nvSpPr>
            <p:spPr bwMode="auto">
              <a:xfrm flipV="1">
                <a:off x="3378" y="2470"/>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87" name="Line 66"/>
              <p:cNvSpPr>
                <a:spLocks noChangeShapeType="1"/>
              </p:cNvSpPr>
              <p:nvPr/>
            </p:nvSpPr>
            <p:spPr bwMode="auto">
              <a:xfrm flipV="1">
                <a:off x="3378" y="2496"/>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88" name="Line 67"/>
              <p:cNvSpPr>
                <a:spLocks noChangeShapeType="1"/>
              </p:cNvSpPr>
              <p:nvPr/>
            </p:nvSpPr>
            <p:spPr bwMode="auto">
              <a:xfrm flipV="1">
                <a:off x="3378" y="2522"/>
                <a:ext cx="642" cy="2"/>
              </a:xfrm>
              <a:prstGeom prst="line">
                <a:avLst/>
              </a:prstGeom>
              <a:noFill/>
              <a:ln w="12700">
                <a:solidFill>
                  <a:srgbClr val="000000"/>
                </a:solidFill>
                <a:round/>
                <a:headEnd type="none" w="sm" len="sm"/>
                <a:tailEnd type="none" w="sm" len="sm"/>
              </a:ln>
              <a:effectLst/>
            </p:spPr>
            <p:txBody>
              <a:bodyPr/>
              <a:lstStyle/>
              <a:p>
                <a:endParaRPr lang="en-US"/>
              </a:p>
            </p:txBody>
          </p:sp>
          <p:sp>
            <p:nvSpPr>
              <p:cNvPr id="89" name="Line 68"/>
              <p:cNvSpPr>
                <a:spLocks noChangeShapeType="1"/>
              </p:cNvSpPr>
              <p:nvPr/>
            </p:nvSpPr>
            <p:spPr bwMode="auto">
              <a:xfrm flipV="1">
                <a:off x="3378" y="2554"/>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90" name="Line 69"/>
              <p:cNvSpPr>
                <a:spLocks noChangeShapeType="1"/>
              </p:cNvSpPr>
              <p:nvPr/>
            </p:nvSpPr>
            <p:spPr bwMode="auto">
              <a:xfrm flipV="1">
                <a:off x="3378" y="2584"/>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91" name="Line 70"/>
              <p:cNvSpPr>
                <a:spLocks noChangeShapeType="1"/>
              </p:cNvSpPr>
              <p:nvPr/>
            </p:nvSpPr>
            <p:spPr bwMode="auto">
              <a:xfrm flipV="1">
                <a:off x="3378" y="2613"/>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92" name="Line 71"/>
              <p:cNvSpPr>
                <a:spLocks noChangeShapeType="1"/>
              </p:cNvSpPr>
              <p:nvPr/>
            </p:nvSpPr>
            <p:spPr bwMode="auto">
              <a:xfrm flipV="1">
                <a:off x="3378" y="2643"/>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93" name="Line 72"/>
              <p:cNvSpPr>
                <a:spLocks noChangeShapeType="1"/>
              </p:cNvSpPr>
              <p:nvPr/>
            </p:nvSpPr>
            <p:spPr bwMode="auto">
              <a:xfrm flipV="1">
                <a:off x="3378" y="2670"/>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94" name="Line 73"/>
              <p:cNvSpPr>
                <a:spLocks noChangeShapeType="1"/>
              </p:cNvSpPr>
              <p:nvPr/>
            </p:nvSpPr>
            <p:spPr bwMode="auto">
              <a:xfrm flipV="1">
                <a:off x="3378" y="2699"/>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95" name="Line 74"/>
              <p:cNvSpPr>
                <a:spLocks noChangeShapeType="1"/>
              </p:cNvSpPr>
              <p:nvPr/>
            </p:nvSpPr>
            <p:spPr bwMode="auto">
              <a:xfrm flipV="1">
                <a:off x="3378" y="2728"/>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96" name="Line 75"/>
              <p:cNvSpPr>
                <a:spLocks noChangeShapeType="1"/>
              </p:cNvSpPr>
              <p:nvPr/>
            </p:nvSpPr>
            <p:spPr bwMode="auto">
              <a:xfrm flipV="1">
                <a:off x="3378" y="2758"/>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97" name="Line 76"/>
              <p:cNvSpPr>
                <a:spLocks noChangeShapeType="1"/>
              </p:cNvSpPr>
              <p:nvPr/>
            </p:nvSpPr>
            <p:spPr bwMode="auto">
              <a:xfrm flipV="1">
                <a:off x="3378" y="2784"/>
                <a:ext cx="642" cy="1"/>
              </a:xfrm>
              <a:prstGeom prst="line">
                <a:avLst/>
              </a:prstGeom>
              <a:noFill/>
              <a:ln w="12700">
                <a:solidFill>
                  <a:srgbClr val="000000"/>
                </a:solidFill>
                <a:round/>
                <a:headEnd type="none" w="sm" len="sm"/>
                <a:tailEnd type="none" w="sm" len="sm"/>
              </a:ln>
              <a:effectLst/>
            </p:spPr>
            <p:txBody>
              <a:bodyPr/>
              <a:lstStyle/>
              <a:p>
                <a:endParaRPr lang="en-US"/>
              </a:p>
            </p:txBody>
          </p:sp>
          <p:sp>
            <p:nvSpPr>
              <p:cNvPr id="98" name="Line 77"/>
              <p:cNvSpPr>
                <a:spLocks noChangeShapeType="1"/>
              </p:cNvSpPr>
              <p:nvPr/>
            </p:nvSpPr>
            <p:spPr bwMode="auto">
              <a:xfrm flipV="1">
                <a:off x="3378" y="2810"/>
                <a:ext cx="642" cy="1"/>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11" name="Group 78"/>
            <p:cNvGrpSpPr>
              <a:grpSpLocks/>
            </p:cNvGrpSpPr>
            <p:nvPr/>
          </p:nvGrpSpPr>
          <p:grpSpPr bwMode="auto">
            <a:xfrm>
              <a:off x="2071" y="2990"/>
              <a:ext cx="326" cy="400"/>
              <a:chOff x="2071" y="2990"/>
              <a:chExt cx="326" cy="400"/>
            </a:xfrm>
          </p:grpSpPr>
          <p:sp>
            <p:nvSpPr>
              <p:cNvPr id="69" name="Line 79"/>
              <p:cNvSpPr>
                <a:spLocks noChangeShapeType="1"/>
              </p:cNvSpPr>
              <p:nvPr/>
            </p:nvSpPr>
            <p:spPr bwMode="auto">
              <a:xfrm flipV="1">
                <a:off x="2071" y="2990"/>
                <a:ext cx="326" cy="3"/>
              </a:xfrm>
              <a:prstGeom prst="line">
                <a:avLst/>
              </a:prstGeom>
              <a:noFill/>
              <a:ln w="12700">
                <a:solidFill>
                  <a:srgbClr val="000000"/>
                </a:solidFill>
                <a:round/>
                <a:headEnd type="none" w="sm" len="sm"/>
                <a:tailEnd type="none" w="sm" len="sm"/>
              </a:ln>
              <a:effectLst/>
            </p:spPr>
            <p:txBody>
              <a:bodyPr/>
              <a:lstStyle/>
              <a:p>
                <a:endParaRPr lang="en-US"/>
              </a:p>
            </p:txBody>
          </p:sp>
          <p:sp>
            <p:nvSpPr>
              <p:cNvPr id="70" name="Line 80"/>
              <p:cNvSpPr>
                <a:spLocks noChangeShapeType="1"/>
              </p:cNvSpPr>
              <p:nvPr/>
            </p:nvSpPr>
            <p:spPr bwMode="auto">
              <a:xfrm flipV="1">
                <a:off x="2071" y="3020"/>
                <a:ext cx="326" cy="2"/>
              </a:xfrm>
              <a:prstGeom prst="line">
                <a:avLst/>
              </a:prstGeom>
              <a:noFill/>
              <a:ln w="12700">
                <a:solidFill>
                  <a:srgbClr val="000000"/>
                </a:solidFill>
                <a:round/>
                <a:headEnd type="none" w="sm" len="sm"/>
                <a:tailEnd type="none" w="sm" len="sm"/>
              </a:ln>
              <a:effectLst/>
            </p:spPr>
            <p:txBody>
              <a:bodyPr/>
              <a:lstStyle/>
              <a:p>
                <a:endParaRPr lang="en-US"/>
              </a:p>
            </p:txBody>
          </p:sp>
          <p:sp>
            <p:nvSpPr>
              <p:cNvPr id="71" name="Line 81"/>
              <p:cNvSpPr>
                <a:spLocks noChangeShapeType="1"/>
              </p:cNvSpPr>
              <p:nvPr/>
            </p:nvSpPr>
            <p:spPr bwMode="auto">
              <a:xfrm flipV="1">
                <a:off x="2071" y="3048"/>
                <a:ext cx="326" cy="1"/>
              </a:xfrm>
              <a:prstGeom prst="line">
                <a:avLst/>
              </a:prstGeom>
              <a:noFill/>
              <a:ln w="12700">
                <a:solidFill>
                  <a:srgbClr val="000000"/>
                </a:solidFill>
                <a:round/>
                <a:headEnd type="none" w="sm" len="sm"/>
                <a:tailEnd type="none" w="sm" len="sm"/>
              </a:ln>
              <a:effectLst/>
            </p:spPr>
            <p:txBody>
              <a:bodyPr/>
              <a:lstStyle/>
              <a:p>
                <a:endParaRPr lang="en-US"/>
              </a:p>
            </p:txBody>
          </p:sp>
          <p:sp>
            <p:nvSpPr>
              <p:cNvPr id="72" name="Line 82"/>
              <p:cNvSpPr>
                <a:spLocks noChangeShapeType="1"/>
              </p:cNvSpPr>
              <p:nvPr/>
            </p:nvSpPr>
            <p:spPr bwMode="auto">
              <a:xfrm flipV="1">
                <a:off x="2071" y="3074"/>
                <a:ext cx="326" cy="1"/>
              </a:xfrm>
              <a:prstGeom prst="line">
                <a:avLst/>
              </a:prstGeom>
              <a:noFill/>
              <a:ln w="12700">
                <a:solidFill>
                  <a:srgbClr val="000000"/>
                </a:solidFill>
                <a:round/>
                <a:headEnd type="none" w="sm" len="sm"/>
                <a:tailEnd type="none" w="sm" len="sm"/>
              </a:ln>
              <a:effectLst/>
            </p:spPr>
            <p:txBody>
              <a:bodyPr/>
              <a:lstStyle/>
              <a:p>
                <a:endParaRPr lang="en-US"/>
              </a:p>
            </p:txBody>
          </p:sp>
          <p:sp>
            <p:nvSpPr>
              <p:cNvPr id="73" name="Line 83"/>
              <p:cNvSpPr>
                <a:spLocks noChangeShapeType="1"/>
              </p:cNvSpPr>
              <p:nvPr/>
            </p:nvSpPr>
            <p:spPr bwMode="auto">
              <a:xfrm flipV="1">
                <a:off x="2071" y="3100"/>
                <a:ext cx="326" cy="1"/>
              </a:xfrm>
              <a:prstGeom prst="line">
                <a:avLst/>
              </a:prstGeom>
              <a:noFill/>
              <a:ln w="12700">
                <a:solidFill>
                  <a:srgbClr val="000000"/>
                </a:solidFill>
                <a:round/>
                <a:headEnd type="none" w="sm" len="sm"/>
                <a:tailEnd type="none" w="sm" len="sm"/>
              </a:ln>
              <a:effectLst/>
            </p:spPr>
            <p:txBody>
              <a:bodyPr/>
              <a:lstStyle/>
              <a:p>
                <a:endParaRPr lang="en-US"/>
              </a:p>
            </p:txBody>
          </p:sp>
          <p:sp>
            <p:nvSpPr>
              <p:cNvPr id="74" name="Line 84"/>
              <p:cNvSpPr>
                <a:spLocks noChangeShapeType="1"/>
              </p:cNvSpPr>
              <p:nvPr/>
            </p:nvSpPr>
            <p:spPr bwMode="auto">
              <a:xfrm flipV="1">
                <a:off x="2071" y="3131"/>
                <a:ext cx="326" cy="2"/>
              </a:xfrm>
              <a:prstGeom prst="line">
                <a:avLst/>
              </a:prstGeom>
              <a:noFill/>
              <a:ln w="12700">
                <a:solidFill>
                  <a:srgbClr val="000000"/>
                </a:solidFill>
                <a:round/>
                <a:headEnd type="none" w="sm" len="sm"/>
                <a:tailEnd type="none" w="sm" len="sm"/>
              </a:ln>
              <a:effectLst/>
            </p:spPr>
            <p:txBody>
              <a:bodyPr/>
              <a:lstStyle/>
              <a:p>
                <a:endParaRPr lang="en-US"/>
              </a:p>
            </p:txBody>
          </p:sp>
          <p:sp>
            <p:nvSpPr>
              <p:cNvPr id="75" name="Line 85"/>
              <p:cNvSpPr>
                <a:spLocks noChangeShapeType="1"/>
              </p:cNvSpPr>
              <p:nvPr/>
            </p:nvSpPr>
            <p:spPr bwMode="auto">
              <a:xfrm flipV="1">
                <a:off x="2071" y="3161"/>
                <a:ext cx="326" cy="2"/>
              </a:xfrm>
              <a:prstGeom prst="line">
                <a:avLst/>
              </a:prstGeom>
              <a:noFill/>
              <a:ln w="12700">
                <a:solidFill>
                  <a:srgbClr val="000000"/>
                </a:solidFill>
                <a:round/>
                <a:headEnd type="none" w="sm" len="sm"/>
                <a:tailEnd type="none" w="sm" len="sm"/>
              </a:ln>
              <a:effectLst/>
            </p:spPr>
            <p:txBody>
              <a:bodyPr/>
              <a:lstStyle/>
              <a:p>
                <a:endParaRPr lang="en-US"/>
              </a:p>
            </p:txBody>
          </p:sp>
          <p:sp>
            <p:nvSpPr>
              <p:cNvPr id="76" name="Line 86"/>
              <p:cNvSpPr>
                <a:spLocks noChangeShapeType="1"/>
              </p:cNvSpPr>
              <p:nvPr/>
            </p:nvSpPr>
            <p:spPr bwMode="auto">
              <a:xfrm flipV="1">
                <a:off x="2071" y="3190"/>
                <a:ext cx="326" cy="1"/>
              </a:xfrm>
              <a:prstGeom prst="line">
                <a:avLst/>
              </a:prstGeom>
              <a:noFill/>
              <a:ln w="12700">
                <a:solidFill>
                  <a:srgbClr val="000000"/>
                </a:solidFill>
                <a:round/>
                <a:headEnd type="none" w="sm" len="sm"/>
                <a:tailEnd type="none" w="sm" len="sm"/>
              </a:ln>
              <a:effectLst/>
            </p:spPr>
            <p:txBody>
              <a:bodyPr/>
              <a:lstStyle/>
              <a:p>
                <a:endParaRPr lang="en-US"/>
              </a:p>
            </p:txBody>
          </p:sp>
          <p:sp>
            <p:nvSpPr>
              <p:cNvPr id="77" name="Line 87"/>
              <p:cNvSpPr>
                <a:spLocks noChangeShapeType="1"/>
              </p:cNvSpPr>
              <p:nvPr/>
            </p:nvSpPr>
            <p:spPr bwMode="auto">
              <a:xfrm flipV="1">
                <a:off x="2071" y="3220"/>
                <a:ext cx="326" cy="2"/>
              </a:xfrm>
              <a:prstGeom prst="line">
                <a:avLst/>
              </a:prstGeom>
              <a:noFill/>
              <a:ln w="12700">
                <a:solidFill>
                  <a:srgbClr val="000000"/>
                </a:solidFill>
                <a:round/>
                <a:headEnd type="none" w="sm" len="sm"/>
                <a:tailEnd type="none" w="sm" len="sm"/>
              </a:ln>
              <a:effectLst/>
            </p:spPr>
            <p:txBody>
              <a:bodyPr/>
              <a:lstStyle/>
              <a:p>
                <a:endParaRPr lang="en-US"/>
              </a:p>
            </p:txBody>
          </p:sp>
          <p:sp>
            <p:nvSpPr>
              <p:cNvPr id="78" name="Line 88"/>
              <p:cNvSpPr>
                <a:spLocks noChangeShapeType="1"/>
              </p:cNvSpPr>
              <p:nvPr/>
            </p:nvSpPr>
            <p:spPr bwMode="auto">
              <a:xfrm flipV="1">
                <a:off x="2071" y="3248"/>
                <a:ext cx="326" cy="1"/>
              </a:xfrm>
              <a:prstGeom prst="line">
                <a:avLst/>
              </a:prstGeom>
              <a:noFill/>
              <a:ln w="12700">
                <a:solidFill>
                  <a:srgbClr val="000000"/>
                </a:solidFill>
                <a:round/>
                <a:headEnd type="none" w="sm" len="sm"/>
                <a:tailEnd type="none" w="sm" len="sm"/>
              </a:ln>
              <a:effectLst/>
            </p:spPr>
            <p:txBody>
              <a:bodyPr/>
              <a:lstStyle/>
              <a:p>
                <a:endParaRPr lang="en-US"/>
              </a:p>
            </p:txBody>
          </p:sp>
          <p:sp>
            <p:nvSpPr>
              <p:cNvPr id="79" name="Line 89"/>
              <p:cNvSpPr>
                <a:spLocks noChangeShapeType="1"/>
              </p:cNvSpPr>
              <p:nvPr/>
            </p:nvSpPr>
            <p:spPr bwMode="auto">
              <a:xfrm flipV="1">
                <a:off x="2071" y="3276"/>
                <a:ext cx="326" cy="2"/>
              </a:xfrm>
              <a:prstGeom prst="line">
                <a:avLst/>
              </a:prstGeom>
              <a:noFill/>
              <a:ln w="12700">
                <a:solidFill>
                  <a:srgbClr val="000000"/>
                </a:solidFill>
                <a:round/>
                <a:headEnd type="none" w="sm" len="sm"/>
                <a:tailEnd type="none" w="sm" len="sm"/>
              </a:ln>
              <a:effectLst/>
            </p:spPr>
            <p:txBody>
              <a:bodyPr/>
              <a:lstStyle/>
              <a:p>
                <a:endParaRPr lang="en-US"/>
              </a:p>
            </p:txBody>
          </p:sp>
          <p:sp>
            <p:nvSpPr>
              <p:cNvPr id="80" name="Line 90"/>
              <p:cNvSpPr>
                <a:spLocks noChangeShapeType="1"/>
              </p:cNvSpPr>
              <p:nvPr/>
            </p:nvSpPr>
            <p:spPr bwMode="auto">
              <a:xfrm flipV="1">
                <a:off x="2071" y="3305"/>
                <a:ext cx="326" cy="1"/>
              </a:xfrm>
              <a:prstGeom prst="line">
                <a:avLst/>
              </a:prstGeom>
              <a:noFill/>
              <a:ln w="12700">
                <a:solidFill>
                  <a:srgbClr val="000000"/>
                </a:solidFill>
                <a:round/>
                <a:headEnd type="none" w="sm" len="sm"/>
                <a:tailEnd type="none" w="sm" len="sm"/>
              </a:ln>
              <a:effectLst/>
            </p:spPr>
            <p:txBody>
              <a:bodyPr/>
              <a:lstStyle/>
              <a:p>
                <a:endParaRPr lang="en-US"/>
              </a:p>
            </p:txBody>
          </p:sp>
          <p:sp>
            <p:nvSpPr>
              <p:cNvPr id="81" name="Line 91"/>
              <p:cNvSpPr>
                <a:spLocks noChangeShapeType="1"/>
              </p:cNvSpPr>
              <p:nvPr/>
            </p:nvSpPr>
            <p:spPr bwMode="auto">
              <a:xfrm flipV="1">
                <a:off x="2071" y="3335"/>
                <a:ext cx="326" cy="1"/>
              </a:xfrm>
              <a:prstGeom prst="line">
                <a:avLst/>
              </a:prstGeom>
              <a:noFill/>
              <a:ln w="12700">
                <a:solidFill>
                  <a:srgbClr val="000000"/>
                </a:solidFill>
                <a:round/>
                <a:headEnd type="none" w="sm" len="sm"/>
                <a:tailEnd type="none" w="sm" len="sm"/>
              </a:ln>
              <a:effectLst/>
            </p:spPr>
            <p:txBody>
              <a:bodyPr/>
              <a:lstStyle/>
              <a:p>
                <a:endParaRPr lang="en-US"/>
              </a:p>
            </p:txBody>
          </p:sp>
          <p:sp>
            <p:nvSpPr>
              <p:cNvPr id="82" name="Line 92"/>
              <p:cNvSpPr>
                <a:spLocks noChangeShapeType="1"/>
              </p:cNvSpPr>
              <p:nvPr/>
            </p:nvSpPr>
            <p:spPr bwMode="auto">
              <a:xfrm flipV="1">
                <a:off x="2071" y="3361"/>
                <a:ext cx="326" cy="1"/>
              </a:xfrm>
              <a:prstGeom prst="line">
                <a:avLst/>
              </a:prstGeom>
              <a:noFill/>
              <a:ln w="12700">
                <a:solidFill>
                  <a:srgbClr val="000000"/>
                </a:solidFill>
                <a:round/>
                <a:headEnd type="none" w="sm" len="sm"/>
                <a:tailEnd type="none" w="sm" len="sm"/>
              </a:ln>
              <a:effectLst/>
            </p:spPr>
            <p:txBody>
              <a:bodyPr/>
              <a:lstStyle/>
              <a:p>
                <a:endParaRPr lang="en-US"/>
              </a:p>
            </p:txBody>
          </p:sp>
          <p:sp>
            <p:nvSpPr>
              <p:cNvPr id="83" name="Line 93"/>
              <p:cNvSpPr>
                <a:spLocks noChangeShapeType="1"/>
              </p:cNvSpPr>
              <p:nvPr/>
            </p:nvSpPr>
            <p:spPr bwMode="auto">
              <a:xfrm flipV="1">
                <a:off x="2071" y="3387"/>
                <a:ext cx="326" cy="3"/>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12" name="Group 94"/>
            <p:cNvGrpSpPr>
              <a:grpSpLocks/>
            </p:cNvGrpSpPr>
            <p:nvPr/>
          </p:nvGrpSpPr>
          <p:grpSpPr bwMode="auto">
            <a:xfrm>
              <a:off x="2582" y="2966"/>
              <a:ext cx="324" cy="399"/>
              <a:chOff x="2582" y="2966"/>
              <a:chExt cx="324" cy="399"/>
            </a:xfrm>
          </p:grpSpPr>
          <p:sp>
            <p:nvSpPr>
              <p:cNvPr id="54" name="Line 95"/>
              <p:cNvSpPr>
                <a:spLocks noChangeShapeType="1"/>
              </p:cNvSpPr>
              <p:nvPr/>
            </p:nvSpPr>
            <p:spPr bwMode="auto">
              <a:xfrm flipV="1">
                <a:off x="2582" y="2966"/>
                <a:ext cx="324" cy="1"/>
              </a:xfrm>
              <a:prstGeom prst="line">
                <a:avLst/>
              </a:prstGeom>
              <a:noFill/>
              <a:ln w="12700">
                <a:solidFill>
                  <a:srgbClr val="000000"/>
                </a:solidFill>
                <a:round/>
                <a:headEnd type="none" w="sm" len="sm"/>
                <a:tailEnd type="none" w="sm" len="sm"/>
              </a:ln>
              <a:effectLst/>
            </p:spPr>
            <p:txBody>
              <a:bodyPr/>
              <a:lstStyle/>
              <a:p>
                <a:endParaRPr lang="en-US"/>
              </a:p>
            </p:txBody>
          </p:sp>
          <p:sp>
            <p:nvSpPr>
              <p:cNvPr id="55" name="Line 96"/>
              <p:cNvSpPr>
                <a:spLocks noChangeShapeType="1"/>
              </p:cNvSpPr>
              <p:nvPr/>
            </p:nvSpPr>
            <p:spPr bwMode="auto">
              <a:xfrm flipV="1">
                <a:off x="2582" y="2996"/>
                <a:ext cx="324" cy="1"/>
              </a:xfrm>
              <a:prstGeom prst="line">
                <a:avLst/>
              </a:prstGeom>
              <a:noFill/>
              <a:ln w="12700">
                <a:solidFill>
                  <a:srgbClr val="000000"/>
                </a:solidFill>
                <a:round/>
                <a:headEnd type="none" w="sm" len="sm"/>
                <a:tailEnd type="none" w="sm" len="sm"/>
              </a:ln>
              <a:effectLst/>
            </p:spPr>
            <p:txBody>
              <a:bodyPr/>
              <a:lstStyle/>
              <a:p>
                <a:endParaRPr lang="en-US"/>
              </a:p>
            </p:txBody>
          </p:sp>
          <p:sp>
            <p:nvSpPr>
              <p:cNvPr id="56" name="Line 97"/>
              <p:cNvSpPr>
                <a:spLocks noChangeShapeType="1"/>
              </p:cNvSpPr>
              <p:nvPr/>
            </p:nvSpPr>
            <p:spPr bwMode="auto">
              <a:xfrm flipV="1">
                <a:off x="2582" y="3023"/>
                <a:ext cx="324" cy="2"/>
              </a:xfrm>
              <a:prstGeom prst="line">
                <a:avLst/>
              </a:prstGeom>
              <a:noFill/>
              <a:ln w="12700">
                <a:solidFill>
                  <a:srgbClr val="000000"/>
                </a:solidFill>
                <a:round/>
                <a:headEnd type="none" w="sm" len="sm"/>
                <a:tailEnd type="none" w="sm" len="sm"/>
              </a:ln>
              <a:effectLst/>
            </p:spPr>
            <p:txBody>
              <a:bodyPr/>
              <a:lstStyle/>
              <a:p>
                <a:endParaRPr lang="en-US"/>
              </a:p>
            </p:txBody>
          </p:sp>
          <p:sp>
            <p:nvSpPr>
              <p:cNvPr id="57" name="Line 98"/>
              <p:cNvSpPr>
                <a:spLocks noChangeShapeType="1"/>
              </p:cNvSpPr>
              <p:nvPr/>
            </p:nvSpPr>
            <p:spPr bwMode="auto">
              <a:xfrm flipV="1">
                <a:off x="2582" y="3049"/>
                <a:ext cx="324" cy="2"/>
              </a:xfrm>
              <a:prstGeom prst="line">
                <a:avLst/>
              </a:prstGeom>
              <a:noFill/>
              <a:ln w="12700">
                <a:solidFill>
                  <a:srgbClr val="000000"/>
                </a:solidFill>
                <a:round/>
                <a:headEnd type="none" w="sm" len="sm"/>
                <a:tailEnd type="none" w="sm" len="sm"/>
              </a:ln>
              <a:effectLst/>
            </p:spPr>
            <p:txBody>
              <a:bodyPr/>
              <a:lstStyle/>
              <a:p>
                <a:endParaRPr lang="en-US"/>
              </a:p>
            </p:txBody>
          </p:sp>
          <p:sp>
            <p:nvSpPr>
              <p:cNvPr id="58" name="Line 99"/>
              <p:cNvSpPr>
                <a:spLocks noChangeShapeType="1"/>
              </p:cNvSpPr>
              <p:nvPr/>
            </p:nvSpPr>
            <p:spPr bwMode="auto">
              <a:xfrm flipV="1">
                <a:off x="2582" y="3075"/>
                <a:ext cx="324" cy="2"/>
              </a:xfrm>
              <a:prstGeom prst="line">
                <a:avLst/>
              </a:prstGeom>
              <a:noFill/>
              <a:ln w="12700">
                <a:solidFill>
                  <a:srgbClr val="000000"/>
                </a:solidFill>
                <a:round/>
                <a:headEnd type="none" w="sm" len="sm"/>
                <a:tailEnd type="none" w="sm" len="sm"/>
              </a:ln>
              <a:effectLst/>
            </p:spPr>
            <p:txBody>
              <a:bodyPr/>
              <a:lstStyle/>
              <a:p>
                <a:endParaRPr lang="en-US"/>
              </a:p>
            </p:txBody>
          </p:sp>
          <p:sp>
            <p:nvSpPr>
              <p:cNvPr id="59" name="Line 100"/>
              <p:cNvSpPr>
                <a:spLocks noChangeShapeType="1"/>
              </p:cNvSpPr>
              <p:nvPr/>
            </p:nvSpPr>
            <p:spPr bwMode="auto">
              <a:xfrm flipV="1">
                <a:off x="2582" y="3107"/>
                <a:ext cx="324" cy="1"/>
              </a:xfrm>
              <a:prstGeom prst="line">
                <a:avLst/>
              </a:prstGeom>
              <a:noFill/>
              <a:ln w="12700">
                <a:solidFill>
                  <a:srgbClr val="000000"/>
                </a:solidFill>
                <a:round/>
                <a:headEnd type="none" w="sm" len="sm"/>
                <a:tailEnd type="none" w="sm" len="sm"/>
              </a:ln>
              <a:effectLst/>
            </p:spPr>
            <p:txBody>
              <a:bodyPr/>
              <a:lstStyle/>
              <a:p>
                <a:endParaRPr lang="en-US"/>
              </a:p>
            </p:txBody>
          </p:sp>
          <p:sp>
            <p:nvSpPr>
              <p:cNvPr id="60" name="Line 101"/>
              <p:cNvSpPr>
                <a:spLocks noChangeShapeType="1"/>
              </p:cNvSpPr>
              <p:nvPr/>
            </p:nvSpPr>
            <p:spPr bwMode="auto">
              <a:xfrm flipV="1">
                <a:off x="2582" y="3137"/>
                <a:ext cx="324" cy="1"/>
              </a:xfrm>
              <a:prstGeom prst="line">
                <a:avLst/>
              </a:prstGeom>
              <a:noFill/>
              <a:ln w="12700">
                <a:solidFill>
                  <a:srgbClr val="000000"/>
                </a:solidFill>
                <a:round/>
                <a:headEnd type="none" w="sm" len="sm"/>
                <a:tailEnd type="none" w="sm" len="sm"/>
              </a:ln>
              <a:effectLst/>
            </p:spPr>
            <p:txBody>
              <a:bodyPr/>
              <a:lstStyle/>
              <a:p>
                <a:endParaRPr lang="en-US"/>
              </a:p>
            </p:txBody>
          </p:sp>
          <p:sp>
            <p:nvSpPr>
              <p:cNvPr id="61" name="Line 102"/>
              <p:cNvSpPr>
                <a:spLocks noChangeShapeType="1"/>
              </p:cNvSpPr>
              <p:nvPr/>
            </p:nvSpPr>
            <p:spPr bwMode="auto">
              <a:xfrm flipV="1">
                <a:off x="2582" y="3165"/>
                <a:ext cx="324" cy="2"/>
              </a:xfrm>
              <a:prstGeom prst="line">
                <a:avLst/>
              </a:prstGeom>
              <a:noFill/>
              <a:ln w="12700">
                <a:solidFill>
                  <a:srgbClr val="000000"/>
                </a:solidFill>
                <a:round/>
                <a:headEnd type="none" w="sm" len="sm"/>
                <a:tailEnd type="none" w="sm" len="sm"/>
              </a:ln>
              <a:effectLst/>
            </p:spPr>
            <p:txBody>
              <a:bodyPr/>
              <a:lstStyle/>
              <a:p>
                <a:endParaRPr lang="en-US"/>
              </a:p>
            </p:txBody>
          </p:sp>
          <p:sp>
            <p:nvSpPr>
              <p:cNvPr id="62" name="Line 103"/>
              <p:cNvSpPr>
                <a:spLocks noChangeShapeType="1"/>
              </p:cNvSpPr>
              <p:nvPr/>
            </p:nvSpPr>
            <p:spPr bwMode="auto">
              <a:xfrm flipV="1">
                <a:off x="2582" y="3196"/>
                <a:ext cx="324" cy="1"/>
              </a:xfrm>
              <a:prstGeom prst="line">
                <a:avLst/>
              </a:prstGeom>
              <a:noFill/>
              <a:ln w="12700">
                <a:solidFill>
                  <a:srgbClr val="000000"/>
                </a:solidFill>
                <a:round/>
                <a:headEnd type="none" w="sm" len="sm"/>
                <a:tailEnd type="none" w="sm" len="sm"/>
              </a:ln>
              <a:effectLst/>
            </p:spPr>
            <p:txBody>
              <a:bodyPr/>
              <a:lstStyle/>
              <a:p>
                <a:endParaRPr lang="en-US"/>
              </a:p>
            </p:txBody>
          </p:sp>
          <p:sp>
            <p:nvSpPr>
              <p:cNvPr id="63" name="Line 104"/>
              <p:cNvSpPr>
                <a:spLocks noChangeShapeType="1"/>
              </p:cNvSpPr>
              <p:nvPr/>
            </p:nvSpPr>
            <p:spPr bwMode="auto">
              <a:xfrm flipV="1">
                <a:off x="2582" y="3223"/>
                <a:ext cx="324" cy="1"/>
              </a:xfrm>
              <a:prstGeom prst="line">
                <a:avLst/>
              </a:prstGeom>
              <a:noFill/>
              <a:ln w="12700">
                <a:solidFill>
                  <a:srgbClr val="000000"/>
                </a:solidFill>
                <a:round/>
                <a:headEnd type="none" w="sm" len="sm"/>
                <a:tailEnd type="none" w="sm" len="sm"/>
              </a:ln>
              <a:effectLst/>
            </p:spPr>
            <p:txBody>
              <a:bodyPr/>
              <a:lstStyle/>
              <a:p>
                <a:endParaRPr lang="en-US"/>
              </a:p>
            </p:txBody>
          </p:sp>
          <p:sp>
            <p:nvSpPr>
              <p:cNvPr id="64" name="Line 105"/>
              <p:cNvSpPr>
                <a:spLocks noChangeShapeType="1"/>
              </p:cNvSpPr>
              <p:nvPr/>
            </p:nvSpPr>
            <p:spPr bwMode="auto">
              <a:xfrm flipV="1">
                <a:off x="2582" y="3252"/>
                <a:ext cx="324" cy="1"/>
              </a:xfrm>
              <a:prstGeom prst="line">
                <a:avLst/>
              </a:prstGeom>
              <a:noFill/>
              <a:ln w="12700">
                <a:solidFill>
                  <a:srgbClr val="000000"/>
                </a:solidFill>
                <a:round/>
                <a:headEnd type="none" w="sm" len="sm"/>
                <a:tailEnd type="none" w="sm" len="sm"/>
              </a:ln>
              <a:effectLst/>
            </p:spPr>
            <p:txBody>
              <a:bodyPr/>
              <a:lstStyle/>
              <a:p>
                <a:endParaRPr lang="en-US"/>
              </a:p>
            </p:txBody>
          </p:sp>
          <p:sp>
            <p:nvSpPr>
              <p:cNvPr id="65" name="Line 106"/>
              <p:cNvSpPr>
                <a:spLocks noChangeShapeType="1"/>
              </p:cNvSpPr>
              <p:nvPr/>
            </p:nvSpPr>
            <p:spPr bwMode="auto">
              <a:xfrm flipV="1">
                <a:off x="2582" y="3280"/>
                <a:ext cx="324" cy="2"/>
              </a:xfrm>
              <a:prstGeom prst="line">
                <a:avLst/>
              </a:prstGeom>
              <a:noFill/>
              <a:ln w="12700">
                <a:solidFill>
                  <a:srgbClr val="000000"/>
                </a:solidFill>
                <a:round/>
                <a:headEnd type="none" w="sm" len="sm"/>
                <a:tailEnd type="none" w="sm" len="sm"/>
              </a:ln>
              <a:effectLst/>
            </p:spPr>
            <p:txBody>
              <a:bodyPr/>
              <a:lstStyle/>
              <a:p>
                <a:endParaRPr lang="en-US"/>
              </a:p>
            </p:txBody>
          </p:sp>
          <p:sp>
            <p:nvSpPr>
              <p:cNvPr id="66" name="Line 107"/>
              <p:cNvSpPr>
                <a:spLocks noChangeShapeType="1"/>
              </p:cNvSpPr>
              <p:nvPr/>
            </p:nvSpPr>
            <p:spPr bwMode="auto">
              <a:xfrm flipV="1">
                <a:off x="2582" y="3310"/>
                <a:ext cx="324" cy="2"/>
              </a:xfrm>
              <a:prstGeom prst="line">
                <a:avLst/>
              </a:prstGeom>
              <a:noFill/>
              <a:ln w="12700">
                <a:solidFill>
                  <a:srgbClr val="000000"/>
                </a:solidFill>
                <a:round/>
                <a:headEnd type="none" w="sm" len="sm"/>
                <a:tailEnd type="none" w="sm" len="sm"/>
              </a:ln>
              <a:effectLst/>
            </p:spPr>
            <p:txBody>
              <a:bodyPr/>
              <a:lstStyle/>
              <a:p>
                <a:endParaRPr lang="en-US"/>
              </a:p>
            </p:txBody>
          </p:sp>
          <p:sp>
            <p:nvSpPr>
              <p:cNvPr id="67" name="Line 108"/>
              <p:cNvSpPr>
                <a:spLocks noChangeShapeType="1"/>
              </p:cNvSpPr>
              <p:nvPr/>
            </p:nvSpPr>
            <p:spPr bwMode="auto">
              <a:xfrm flipV="1">
                <a:off x="2582" y="3336"/>
                <a:ext cx="324" cy="2"/>
              </a:xfrm>
              <a:prstGeom prst="line">
                <a:avLst/>
              </a:prstGeom>
              <a:noFill/>
              <a:ln w="12700">
                <a:solidFill>
                  <a:srgbClr val="000000"/>
                </a:solidFill>
                <a:round/>
                <a:headEnd type="none" w="sm" len="sm"/>
                <a:tailEnd type="none" w="sm" len="sm"/>
              </a:ln>
              <a:effectLst/>
            </p:spPr>
            <p:txBody>
              <a:bodyPr/>
              <a:lstStyle/>
              <a:p>
                <a:endParaRPr lang="en-US"/>
              </a:p>
            </p:txBody>
          </p:sp>
          <p:sp>
            <p:nvSpPr>
              <p:cNvPr id="68" name="Line 109"/>
              <p:cNvSpPr>
                <a:spLocks noChangeShapeType="1"/>
              </p:cNvSpPr>
              <p:nvPr/>
            </p:nvSpPr>
            <p:spPr bwMode="auto">
              <a:xfrm flipV="1">
                <a:off x="2582" y="3362"/>
                <a:ext cx="324" cy="3"/>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13" name="Group 110"/>
            <p:cNvGrpSpPr>
              <a:grpSpLocks/>
            </p:cNvGrpSpPr>
            <p:nvPr/>
          </p:nvGrpSpPr>
          <p:grpSpPr bwMode="auto">
            <a:xfrm>
              <a:off x="2130" y="2547"/>
              <a:ext cx="409" cy="332"/>
              <a:chOff x="2130" y="2547"/>
              <a:chExt cx="409" cy="332"/>
            </a:xfrm>
          </p:grpSpPr>
          <p:sp>
            <p:nvSpPr>
              <p:cNvPr id="48" name="Freeform 111"/>
              <p:cNvSpPr>
                <a:spLocks/>
              </p:cNvSpPr>
              <p:nvPr/>
            </p:nvSpPr>
            <p:spPr bwMode="auto">
              <a:xfrm>
                <a:off x="2136" y="2547"/>
                <a:ext cx="397" cy="121"/>
              </a:xfrm>
              <a:custGeom>
                <a:avLst/>
                <a:gdLst/>
                <a:ahLst/>
                <a:cxnLst>
                  <a:cxn ang="0">
                    <a:pos x="0" y="0"/>
                  </a:cxn>
                  <a:cxn ang="0">
                    <a:pos x="236" y="120"/>
                  </a:cxn>
                  <a:cxn ang="0">
                    <a:pos x="396" y="119"/>
                  </a:cxn>
                </a:cxnLst>
                <a:rect l="0" t="0" r="r" b="b"/>
                <a:pathLst>
                  <a:path w="397" h="121">
                    <a:moveTo>
                      <a:pt x="0" y="0"/>
                    </a:moveTo>
                    <a:lnTo>
                      <a:pt x="236" y="120"/>
                    </a:lnTo>
                    <a:lnTo>
                      <a:pt x="396" y="11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9" name="Freeform 112"/>
              <p:cNvSpPr>
                <a:spLocks/>
              </p:cNvSpPr>
              <p:nvPr/>
            </p:nvSpPr>
            <p:spPr bwMode="auto">
              <a:xfrm>
                <a:off x="2136" y="2584"/>
                <a:ext cx="397" cy="121"/>
              </a:xfrm>
              <a:custGeom>
                <a:avLst/>
                <a:gdLst/>
                <a:ahLst/>
                <a:cxnLst>
                  <a:cxn ang="0">
                    <a:pos x="0" y="0"/>
                  </a:cxn>
                  <a:cxn ang="0">
                    <a:pos x="236" y="120"/>
                  </a:cxn>
                  <a:cxn ang="0">
                    <a:pos x="396" y="119"/>
                  </a:cxn>
                </a:cxnLst>
                <a:rect l="0" t="0" r="r" b="b"/>
                <a:pathLst>
                  <a:path w="397" h="121">
                    <a:moveTo>
                      <a:pt x="0" y="0"/>
                    </a:moveTo>
                    <a:lnTo>
                      <a:pt x="236" y="120"/>
                    </a:lnTo>
                    <a:lnTo>
                      <a:pt x="396" y="11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 name="Freeform 113"/>
              <p:cNvSpPr>
                <a:spLocks/>
              </p:cNvSpPr>
              <p:nvPr/>
            </p:nvSpPr>
            <p:spPr bwMode="auto">
              <a:xfrm>
                <a:off x="2130" y="2626"/>
                <a:ext cx="397" cy="122"/>
              </a:xfrm>
              <a:custGeom>
                <a:avLst/>
                <a:gdLst/>
                <a:ahLst/>
                <a:cxnLst>
                  <a:cxn ang="0">
                    <a:pos x="0" y="0"/>
                  </a:cxn>
                  <a:cxn ang="0">
                    <a:pos x="235" y="121"/>
                  </a:cxn>
                  <a:cxn ang="0">
                    <a:pos x="396" y="119"/>
                  </a:cxn>
                </a:cxnLst>
                <a:rect l="0" t="0" r="r" b="b"/>
                <a:pathLst>
                  <a:path w="397" h="122">
                    <a:moveTo>
                      <a:pt x="0" y="0"/>
                    </a:moveTo>
                    <a:lnTo>
                      <a:pt x="235" y="121"/>
                    </a:lnTo>
                    <a:lnTo>
                      <a:pt x="396" y="11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1" name="Freeform 114"/>
              <p:cNvSpPr>
                <a:spLocks/>
              </p:cNvSpPr>
              <p:nvPr/>
            </p:nvSpPr>
            <p:spPr bwMode="auto">
              <a:xfrm>
                <a:off x="2138" y="2669"/>
                <a:ext cx="397" cy="121"/>
              </a:xfrm>
              <a:custGeom>
                <a:avLst/>
                <a:gdLst/>
                <a:ahLst/>
                <a:cxnLst>
                  <a:cxn ang="0">
                    <a:pos x="0" y="0"/>
                  </a:cxn>
                  <a:cxn ang="0">
                    <a:pos x="235" y="120"/>
                  </a:cxn>
                  <a:cxn ang="0">
                    <a:pos x="396" y="119"/>
                  </a:cxn>
                </a:cxnLst>
                <a:rect l="0" t="0" r="r" b="b"/>
                <a:pathLst>
                  <a:path w="397" h="121">
                    <a:moveTo>
                      <a:pt x="0" y="0"/>
                    </a:moveTo>
                    <a:lnTo>
                      <a:pt x="235" y="120"/>
                    </a:lnTo>
                    <a:lnTo>
                      <a:pt x="396" y="11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2" name="Freeform 115"/>
              <p:cNvSpPr>
                <a:spLocks/>
              </p:cNvSpPr>
              <p:nvPr/>
            </p:nvSpPr>
            <p:spPr bwMode="auto">
              <a:xfrm>
                <a:off x="2142" y="2718"/>
                <a:ext cx="397" cy="121"/>
              </a:xfrm>
              <a:custGeom>
                <a:avLst/>
                <a:gdLst/>
                <a:ahLst/>
                <a:cxnLst>
                  <a:cxn ang="0">
                    <a:pos x="0" y="0"/>
                  </a:cxn>
                  <a:cxn ang="0">
                    <a:pos x="236" y="120"/>
                  </a:cxn>
                  <a:cxn ang="0">
                    <a:pos x="396" y="119"/>
                  </a:cxn>
                </a:cxnLst>
                <a:rect l="0" t="0" r="r" b="b"/>
                <a:pathLst>
                  <a:path w="397" h="121">
                    <a:moveTo>
                      <a:pt x="0" y="0"/>
                    </a:moveTo>
                    <a:lnTo>
                      <a:pt x="236" y="120"/>
                    </a:lnTo>
                    <a:lnTo>
                      <a:pt x="396" y="11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3" name="Freeform 116"/>
              <p:cNvSpPr>
                <a:spLocks/>
              </p:cNvSpPr>
              <p:nvPr/>
            </p:nvSpPr>
            <p:spPr bwMode="auto">
              <a:xfrm>
                <a:off x="2131" y="2758"/>
                <a:ext cx="397" cy="121"/>
              </a:xfrm>
              <a:custGeom>
                <a:avLst/>
                <a:gdLst/>
                <a:ahLst/>
                <a:cxnLst>
                  <a:cxn ang="0">
                    <a:pos x="0" y="0"/>
                  </a:cxn>
                  <a:cxn ang="0">
                    <a:pos x="236" y="120"/>
                  </a:cxn>
                  <a:cxn ang="0">
                    <a:pos x="396" y="119"/>
                  </a:cxn>
                </a:cxnLst>
                <a:rect l="0" t="0" r="r" b="b"/>
                <a:pathLst>
                  <a:path w="397" h="121">
                    <a:moveTo>
                      <a:pt x="0" y="0"/>
                    </a:moveTo>
                    <a:lnTo>
                      <a:pt x="236" y="120"/>
                    </a:lnTo>
                    <a:lnTo>
                      <a:pt x="396" y="119"/>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sp>
          <p:nvSpPr>
            <p:cNvPr id="14" name="Freeform 117"/>
            <p:cNvSpPr>
              <a:spLocks/>
            </p:cNvSpPr>
            <p:nvPr/>
          </p:nvSpPr>
          <p:spPr bwMode="auto">
            <a:xfrm>
              <a:off x="2685" y="3201"/>
              <a:ext cx="292" cy="292"/>
            </a:xfrm>
            <a:custGeom>
              <a:avLst/>
              <a:gdLst/>
              <a:ahLst/>
              <a:cxnLst>
                <a:cxn ang="0">
                  <a:pos x="0" y="107"/>
                </a:cxn>
                <a:cxn ang="0">
                  <a:pos x="139" y="8"/>
                </a:cxn>
                <a:cxn ang="0">
                  <a:pos x="180" y="1"/>
                </a:cxn>
                <a:cxn ang="0">
                  <a:pos x="238" y="0"/>
                </a:cxn>
                <a:cxn ang="0">
                  <a:pos x="263" y="14"/>
                </a:cxn>
                <a:cxn ang="0">
                  <a:pos x="282" y="38"/>
                </a:cxn>
                <a:cxn ang="0">
                  <a:pos x="291" y="74"/>
                </a:cxn>
                <a:cxn ang="0">
                  <a:pos x="290" y="129"/>
                </a:cxn>
                <a:cxn ang="0">
                  <a:pos x="279" y="157"/>
                </a:cxn>
                <a:cxn ang="0">
                  <a:pos x="261" y="177"/>
                </a:cxn>
                <a:cxn ang="0">
                  <a:pos x="237" y="197"/>
                </a:cxn>
                <a:cxn ang="0">
                  <a:pos x="184" y="222"/>
                </a:cxn>
                <a:cxn ang="0">
                  <a:pos x="134" y="260"/>
                </a:cxn>
                <a:cxn ang="0">
                  <a:pos x="106" y="279"/>
                </a:cxn>
                <a:cxn ang="0">
                  <a:pos x="76" y="289"/>
                </a:cxn>
                <a:cxn ang="0">
                  <a:pos x="39" y="291"/>
                </a:cxn>
                <a:cxn ang="0">
                  <a:pos x="0" y="107"/>
                </a:cxn>
              </a:cxnLst>
              <a:rect l="0" t="0" r="r" b="b"/>
              <a:pathLst>
                <a:path w="292" h="292">
                  <a:moveTo>
                    <a:pt x="0" y="107"/>
                  </a:moveTo>
                  <a:lnTo>
                    <a:pt x="139" y="8"/>
                  </a:lnTo>
                  <a:lnTo>
                    <a:pt x="180" y="1"/>
                  </a:lnTo>
                  <a:lnTo>
                    <a:pt x="238" y="0"/>
                  </a:lnTo>
                  <a:lnTo>
                    <a:pt x="263" y="14"/>
                  </a:lnTo>
                  <a:lnTo>
                    <a:pt x="282" y="38"/>
                  </a:lnTo>
                  <a:lnTo>
                    <a:pt x="291" y="74"/>
                  </a:lnTo>
                  <a:lnTo>
                    <a:pt x="290" y="129"/>
                  </a:lnTo>
                  <a:lnTo>
                    <a:pt x="279" y="157"/>
                  </a:lnTo>
                  <a:lnTo>
                    <a:pt x="261" y="177"/>
                  </a:lnTo>
                  <a:lnTo>
                    <a:pt x="237" y="197"/>
                  </a:lnTo>
                  <a:lnTo>
                    <a:pt x="184" y="222"/>
                  </a:lnTo>
                  <a:lnTo>
                    <a:pt x="134" y="260"/>
                  </a:lnTo>
                  <a:lnTo>
                    <a:pt x="106" y="279"/>
                  </a:lnTo>
                  <a:lnTo>
                    <a:pt x="76" y="289"/>
                  </a:lnTo>
                  <a:lnTo>
                    <a:pt x="39" y="291"/>
                  </a:lnTo>
                  <a:lnTo>
                    <a:pt x="0" y="107"/>
                  </a:lnTo>
                </a:path>
              </a:pathLst>
            </a:custGeom>
            <a:solidFill>
              <a:srgbClr val="001F9F"/>
            </a:solidFill>
            <a:ln w="9525" cap="rnd">
              <a:noFill/>
              <a:round/>
              <a:headEnd/>
              <a:tailEnd/>
            </a:ln>
            <a:effectLst/>
          </p:spPr>
          <p:txBody>
            <a:bodyPr/>
            <a:lstStyle/>
            <a:p>
              <a:endParaRPr lang="en-US"/>
            </a:p>
          </p:txBody>
        </p:sp>
        <p:sp>
          <p:nvSpPr>
            <p:cNvPr id="15" name="Freeform 118"/>
            <p:cNvSpPr>
              <a:spLocks/>
            </p:cNvSpPr>
            <p:nvPr/>
          </p:nvSpPr>
          <p:spPr bwMode="auto">
            <a:xfrm>
              <a:off x="1928" y="2350"/>
              <a:ext cx="707" cy="313"/>
            </a:xfrm>
            <a:custGeom>
              <a:avLst/>
              <a:gdLst/>
              <a:ahLst/>
              <a:cxnLst>
                <a:cxn ang="0">
                  <a:pos x="236" y="0"/>
                </a:cxn>
                <a:cxn ang="0">
                  <a:pos x="0" y="25"/>
                </a:cxn>
                <a:cxn ang="0">
                  <a:pos x="439" y="308"/>
                </a:cxn>
                <a:cxn ang="0">
                  <a:pos x="495" y="312"/>
                </a:cxn>
                <a:cxn ang="0">
                  <a:pos x="706" y="164"/>
                </a:cxn>
                <a:cxn ang="0">
                  <a:pos x="610" y="61"/>
                </a:cxn>
                <a:cxn ang="0">
                  <a:pos x="388" y="103"/>
                </a:cxn>
                <a:cxn ang="0">
                  <a:pos x="236" y="0"/>
                </a:cxn>
              </a:cxnLst>
              <a:rect l="0" t="0" r="r" b="b"/>
              <a:pathLst>
                <a:path w="707" h="313">
                  <a:moveTo>
                    <a:pt x="236" y="0"/>
                  </a:moveTo>
                  <a:lnTo>
                    <a:pt x="0" y="25"/>
                  </a:lnTo>
                  <a:lnTo>
                    <a:pt x="439" y="308"/>
                  </a:lnTo>
                  <a:lnTo>
                    <a:pt x="495" y="312"/>
                  </a:lnTo>
                  <a:lnTo>
                    <a:pt x="706" y="164"/>
                  </a:lnTo>
                  <a:lnTo>
                    <a:pt x="610" y="61"/>
                  </a:lnTo>
                  <a:lnTo>
                    <a:pt x="388" y="103"/>
                  </a:lnTo>
                  <a:lnTo>
                    <a:pt x="236" y="0"/>
                  </a:lnTo>
                </a:path>
              </a:pathLst>
            </a:custGeom>
            <a:solidFill>
              <a:srgbClr val="FFFFFF"/>
            </a:solidFill>
            <a:ln w="9525" cap="rnd">
              <a:noFill/>
              <a:round/>
              <a:headEnd/>
              <a:tailEnd/>
            </a:ln>
            <a:effectLst/>
          </p:spPr>
          <p:txBody>
            <a:bodyPr/>
            <a:lstStyle/>
            <a:p>
              <a:endParaRPr lang="en-US"/>
            </a:p>
          </p:txBody>
        </p:sp>
        <p:sp>
          <p:nvSpPr>
            <p:cNvPr id="16" name="Freeform 119"/>
            <p:cNvSpPr>
              <a:spLocks/>
            </p:cNvSpPr>
            <p:nvPr/>
          </p:nvSpPr>
          <p:spPr bwMode="auto">
            <a:xfrm>
              <a:off x="3564" y="3009"/>
              <a:ext cx="856" cy="49"/>
            </a:xfrm>
            <a:custGeom>
              <a:avLst/>
              <a:gdLst/>
              <a:ahLst/>
              <a:cxnLst>
                <a:cxn ang="0">
                  <a:pos x="0" y="3"/>
                </a:cxn>
                <a:cxn ang="0">
                  <a:pos x="77" y="48"/>
                </a:cxn>
                <a:cxn ang="0">
                  <a:pos x="855" y="28"/>
                </a:cxn>
                <a:cxn ang="0">
                  <a:pos x="729" y="0"/>
                </a:cxn>
                <a:cxn ang="0">
                  <a:pos x="0" y="3"/>
                </a:cxn>
              </a:cxnLst>
              <a:rect l="0" t="0" r="r" b="b"/>
              <a:pathLst>
                <a:path w="856" h="49">
                  <a:moveTo>
                    <a:pt x="0" y="3"/>
                  </a:moveTo>
                  <a:lnTo>
                    <a:pt x="77" y="48"/>
                  </a:lnTo>
                  <a:lnTo>
                    <a:pt x="855" y="28"/>
                  </a:lnTo>
                  <a:lnTo>
                    <a:pt x="729" y="0"/>
                  </a:lnTo>
                  <a:lnTo>
                    <a:pt x="0" y="3"/>
                  </a:lnTo>
                </a:path>
              </a:pathLst>
            </a:custGeom>
            <a:solidFill>
              <a:srgbClr val="FFFFFF"/>
            </a:solidFill>
            <a:ln w="9525" cap="rnd">
              <a:noFill/>
              <a:round/>
              <a:headEnd/>
              <a:tailEnd/>
            </a:ln>
            <a:effectLst/>
          </p:spPr>
          <p:txBody>
            <a:bodyPr/>
            <a:lstStyle/>
            <a:p>
              <a:endParaRPr lang="en-US"/>
            </a:p>
          </p:txBody>
        </p:sp>
        <p:sp>
          <p:nvSpPr>
            <p:cNvPr id="17" name="Freeform 120"/>
            <p:cNvSpPr>
              <a:spLocks/>
            </p:cNvSpPr>
            <p:nvPr/>
          </p:nvSpPr>
          <p:spPr bwMode="auto">
            <a:xfrm>
              <a:off x="2946" y="2956"/>
              <a:ext cx="436" cy="146"/>
            </a:xfrm>
            <a:custGeom>
              <a:avLst/>
              <a:gdLst/>
              <a:ahLst/>
              <a:cxnLst>
                <a:cxn ang="0">
                  <a:pos x="0" y="0"/>
                </a:cxn>
                <a:cxn ang="0">
                  <a:pos x="351" y="0"/>
                </a:cxn>
                <a:cxn ang="0">
                  <a:pos x="435" y="133"/>
                </a:cxn>
                <a:cxn ang="0">
                  <a:pos x="19" y="145"/>
                </a:cxn>
                <a:cxn ang="0">
                  <a:pos x="0" y="0"/>
                </a:cxn>
              </a:cxnLst>
              <a:rect l="0" t="0" r="r" b="b"/>
              <a:pathLst>
                <a:path w="436" h="146">
                  <a:moveTo>
                    <a:pt x="0" y="0"/>
                  </a:moveTo>
                  <a:lnTo>
                    <a:pt x="351" y="0"/>
                  </a:lnTo>
                  <a:lnTo>
                    <a:pt x="435" y="133"/>
                  </a:lnTo>
                  <a:lnTo>
                    <a:pt x="19" y="145"/>
                  </a:lnTo>
                  <a:lnTo>
                    <a:pt x="0" y="0"/>
                  </a:lnTo>
                </a:path>
              </a:pathLst>
            </a:custGeom>
            <a:solidFill>
              <a:srgbClr val="FFFFFF"/>
            </a:solidFill>
            <a:ln w="9525" cap="rnd">
              <a:noFill/>
              <a:round/>
              <a:headEnd/>
              <a:tailEnd/>
            </a:ln>
            <a:effectLst/>
          </p:spPr>
          <p:txBody>
            <a:bodyPr/>
            <a:lstStyle/>
            <a:p>
              <a:endParaRPr lang="en-US"/>
            </a:p>
          </p:txBody>
        </p:sp>
        <p:sp>
          <p:nvSpPr>
            <p:cNvPr id="18" name="Freeform 121"/>
            <p:cNvSpPr>
              <a:spLocks/>
            </p:cNvSpPr>
            <p:nvPr/>
          </p:nvSpPr>
          <p:spPr bwMode="auto">
            <a:xfrm>
              <a:off x="3205" y="2347"/>
              <a:ext cx="171" cy="501"/>
            </a:xfrm>
            <a:custGeom>
              <a:avLst/>
              <a:gdLst/>
              <a:ahLst/>
              <a:cxnLst>
                <a:cxn ang="0">
                  <a:pos x="0" y="0"/>
                </a:cxn>
                <a:cxn ang="0">
                  <a:pos x="170" y="69"/>
                </a:cxn>
                <a:cxn ang="0">
                  <a:pos x="166" y="500"/>
                </a:cxn>
                <a:cxn ang="0">
                  <a:pos x="86" y="467"/>
                </a:cxn>
                <a:cxn ang="0">
                  <a:pos x="86" y="174"/>
                </a:cxn>
                <a:cxn ang="0">
                  <a:pos x="0" y="171"/>
                </a:cxn>
                <a:cxn ang="0">
                  <a:pos x="0" y="0"/>
                </a:cxn>
              </a:cxnLst>
              <a:rect l="0" t="0" r="r" b="b"/>
              <a:pathLst>
                <a:path w="171" h="501">
                  <a:moveTo>
                    <a:pt x="0" y="0"/>
                  </a:moveTo>
                  <a:lnTo>
                    <a:pt x="170" y="69"/>
                  </a:lnTo>
                  <a:lnTo>
                    <a:pt x="166" y="500"/>
                  </a:lnTo>
                  <a:lnTo>
                    <a:pt x="86" y="467"/>
                  </a:lnTo>
                  <a:lnTo>
                    <a:pt x="86" y="174"/>
                  </a:lnTo>
                  <a:lnTo>
                    <a:pt x="0" y="171"/>
                  </a:lnTo>
                  <a:lnTo>
                    <a:pt x="0" y="0"/>
                  </a:lnTo>
                </a:path>
              </a:pathLst>
            </a:custGeom>
            <a:solidFill>
              <a:srgbClr val="FFFFFF"/>
            </a:solidFill>
            <a:ln w="9525" cap="rnd">
              <a:noFill/>
              <a:round/>
              <a:headEnd/>
              <a:tailEnd/>
            </a:ln>
            <a:effectLst/>
          </p:spPr>
          <p:txBody>
            <a:bodyPr/>
            <a:lstStyle/>
            <a:p>
              <a:endParaRPr lang="en-US"/>
            </a:p>
          </p:txBody>
        </p:sp>
        <p:sp>
          <p:nvSpPr>
            <p:cNvPr id="19" name="Freeform 122"/>
            <p:cNvSpPr>
              <a:spLocks/>
            </p:cNvSpPr>
            <p:nvPr/>
          </p:nvSpPr>
          <p:spPr bwMode="auto">
            <a:xfrm>
              <a:off x="2676" y="2328"/>
              <a:ext cx="540" cy="206"/>
            </a:xfrm>
            <a:custGeom>
              <a:avLst/>
              <a:gdLst/>
              <a:ahLst/>
              <a:cxnLst>
                <a:cxn ang="0">
                  <a:pos x="106" y="0"/>
                </a:cxn>
                <a:cxn ang="0">
                  <a:pos x="254" y="0"/>
                </a:cxn>
                <a:cxn ang="0">
                  <a:pos x="537" y="153"/>
                </a:cxn>
                <a:cxn ang="0">
                  <a:pos x="539" y="194"/>
                </a:cxn>
                <a:cxn ang="0">
                  <a:pos x="0" y="205"/>
                </a:cxn>
                <a:cxn ang="0">
                  <a:pos x="32" y="135"/>
                </a:cxn>
                <a:cxn ang="0">
                  <a:pos x="106" y="0"/>
                </a:cxn>
              </a:cxnLst>
              <a:rect l="0" t="0" r="r" b="b"/>
              <a:pathLst>
                <a:path w="540" h="206">
                  <a:moveTo>
                    <a:pt x="106" y="0"/>
                  </a:moveTo>
                  <a:lnTo>
                    <a:pt x="254" y="0"/>
                  </a:lnTo>
                  <a:lnTo>
                    <a:pt x="537" y="153"/>
                  </a:lnTo>
                  <a:lnTo>
                    <a:pt x="539" y="194"/>
                  </a:lnTo>
                  <a:lnTo>
                    <a:pt x="0" y="205"/>
                  </a:lnTo>
                  <a:lnTo>
                    <a:pt x="32" y="135"/>
                  </a:lnTo>
                  <a:lnTo>
                    <a:pt x="106" y="0"/>
                  </a:lnTo>
                </a:path>
              </a:pathLst>
            </a:custGeom>
            <a:solidFill>
              <a:srgbClr val="FFFFFF"/>
            </a:solidFill>
            <a:ln w="9525" cap="rnd">
              <a:noFill/>
              <a:round/>
              <a:headEnd/>
              <a:tailEnd/>
            </a:ln>
            <a:effectLst/>
          </p:spPr>
          <p:txBody>
            <a:bodyPr/>
            <a:lstStyle/>
            <a:p>
              <a:endParaRPr lang="en-US"/>
            </a:p>
          </p:txBody>
        </p:sp>
        <p:sp>
          <p:nvSpPr>
            <p:cNvPr id="20" name="Freeform 123"/>
            <p:cNvSpPr>
              <a:spLocks/>
            </p:cNvSpPr>
            <p:nvPr/>
          </p:nvSpPr>
          <p:spPr bwMode="auto">
            <a:xfrm>
              <a:off x="2061" y="2089"/>
              <a:ext cx="811" cy="107"/>
            </a:xfrm>
            <a:custGeom>
              <a:avLst/>
              <a:gdLst/>
              <a:ahLst/>
              <a:cxnLst>
                <a:cxn ang="0">
                  <a:pos x="0" y="43"/>
                </a:cxn>
                <a:cxn ang="0">
                  <a:pos x="444" y="106"/>
                </a:cxn>
                <a:cxn ang="0">
                  <a:pos x="810" y="65"/>
                </a:cxn>
                <a:cxn ang="0">
                  <a:pos x="312" y="0"/>
                </a:cxn>
                <a:cxn ang="0">
                  <a:pos x="0" y="43"/>
                </a:cxn>
              </a:cxnLst>
              <a:rect l="0" t="0" r="r" b="b"/>
              <a:pathLst>
                <a:path w="811" h="107">
                  <a:moveTo>
                    <a:pt x="0" y="43"/>
                  </a:moveTo>
                  <a:lnTo>
                    <a:pt x="444" y="106"/>
                  </a:lnTo>
                  <a:lnTo>
                    <a:pt x="810" y="65"/>
                  </a:lnTo>
                  <a:lnTo>
                    <a:pt x="312" y="0"/>
                  </a:lnTo>
                  <a:lnTo>
                    <a:pt x="0" y="43"/>
                  </a:lnTo>
                </a:path>
              </a:pathLst>
            </a:custGeom>
            <a:solidFill>
              <a:srgbClr val="FFFFFF"/>
            </a:solidFill>
            <a:ln w="9525" cap="rnd">
              <a:noFill/>
              <a:round/>
              <a:headEnd/>
              <a:tailEnd/>
            </a:ln>
            <a:effectLst/>
          </p:spPr>
          <p:txBody>
            <a:bodyPr/>
            <a:lstStyle/>
            <a:p>
              <a:endParaRPr lang="en-US"/>
            </a:p>
          </p:txBody>
        </p:sp>
        <p:sp>
          <p:nvSpPr>
            <p:cNvPr id="21" name="Oval 124"/>
            <p:cNvSpPr>
              <a:spLocks noChangeArrowheads="1"/>
            </p:cNvSpPr>
            <p:nvPr/>
          </p:nvSpPr>
          <p:spPr bwMode="auto">
            <a:xfrm>
              <a:off x="2657" y="3312"/>
              <a:ext cx="148" cy="175"/>
            </a:xfrm>
            <a:prstGeom prst="ellipse">
              <a:avLst/>
            </a:prstGeom>
            <a:solidFill>
              <a:srgbClr val="000080"/>
            </a:solidFill>
            <a:ln w="9525">
              <a:noFill/>
              <a:round/>
              <a:headEnd/>
              <a:tailEnd/>
            </a:ln>
            <a:effectLst/>
          </p:spPr>
          <p:txBody>
            <a:bodyPr wrap="none" anchor="ctr"/>
            <a:lstStyle/>
            <a:p>
              <a:endParaRPr lang="en-US"/>
            </a:p>
          </p:txBody>
        </p:sp>
        <p:sp>
          <p:nvSpPr>
            <p:cNvPr id="22" name="Oval 125"/>
            <p:cNvSpPr>
              <a:spLocks noChangeArrowheads="1"/>
            </p:cNvSpPr>
            <p:nvPr/>
          </p:nvSpPr>
          <p:spPr bwMode="auto">
            <a:xfrm>
              <a:off x="2700" y="3345"/>
              <a:ext cx="83" cy="94"/>
            </a:xfrm>
            <a:prstGeom prst="ellipse">
              <a:avLst/>
            </a:prstGeom>
            <a:solidFill>
              <a:srgbClr val="FFFFFF"/>
            </a:solidFill>
            <a:ln w="9525">
              <a:noFill/>
              <a:round/>
              <a:headEnd/>
              <a:tailEnd/>
            </a:ln>
            <a:effectLst/>
          </p:spPr>
          <p:txBody>
            <a:bodyPr wrap="none" anchor="ctr"/>
            <a:lstStyle/>
            <a:p>
              <a:endParaRPr lang="en-US"/>
            </a:p>
          </p:txBody>
        </p:sp>
        <p:sp>
          <p:nvSpPr>
            <p:cNvPr id="23" name="Freeform 126"/>
            <p:cNvSpPr>
              <a:spLocks/>
            </p:cNvSpPr>
            <p:nvPr/>
          </p:nvSpPr>
          <p:spPr bwMode="auto">
            <a:xfrm>
              <a:off x="2580" y="2942"/>
              <a:ext cx="171" cy="609"/>
            </a:xfrm>
            <a:custGeom>
              <a:avLst/>
              <a:gdLst/>
              <a:ahLst/>
              <a:cxnLst>
                <a:cxn ang="0">
                  <a:pos x="68" y="58"/>
                </a:cxn>
                <a:cxn ang="0">
                  <a:pos x="121" y="314"/>
                </a:cxn>
                <a:cxn ang="0">
                  <a:pos x="165" y="440"/>
                </a:cxn>
                <a:cxn ang="0">
                  <a:pos x="169" y="470"/>
                </a:cxn>
                <a:cxn ang="0">
                  <a:pos x="170" y="514"/>
                </a:cxn>
                <a:cxn ang="0">
                  <a:pos x="162" y="544"/>
                </a:cxn>
                <a:cxn ang="0">
                  <a:pos x="146" y="571"/>
                </a:cxn>
                <a:cxn ang="0">
                  <a:pos x="128" y="589"/>
                </a:cxn>
                <a:cxn ang="0">
                  <a:pos x="99" y="608"/>
                </a:cxn>
                <a:cxn ang="0">
                  <a:pos x="0" y="359"/>
                </a:cxn>
                <a:cxn ang="0">
                  <a:pos x="10" y="0"/>
                </a:cxn>
                <a:cxn ang="0">
                  <a:pos x="68" y="58"/>
                </a:cxn>
              </a:cxnLst>
              <a:rect l="0" t="0" r="r" b="b"/>
              <a:pathLst>
                <a:path w="171" h="609">
                  <a:moveTo>
                    <a:pt x="68" y="58"/>
                  </a:moveTo>
                  <a:lnTo>
                    <a:pt x="121" y="314"/>
                  </a:lnTo>
                  <a:lnTo>
                    <a:pt x="165" y="440"/>
                  </a:lnTo>
                  <a:lnTo>
                    <a:pt x="169" y="470"/>
                  </a:lnTo>
                  <a:lnTo>
                    <a:pt x="170" y="514"/>
                  </a:lnTo>
                  <a:lnTo>
                    <a:pt x="162" y="544"/>
                  </a:lnTo>
                  <a:lnTo>
                    <a:pt x="146" y="571"/>
                  </a:lnTo>
                  <a:lnTo>
                    <a:pt x="128" y="589"/>
                  </a:lnTo>
                  <a:lnTo>
                    <a:pt x="99" y="608"/>
                  </a:lnTo>
                  <a:lnTo>
                    <a:pt x="0" y="359"/>
                  </a:lnTo>
                  <a:lnTo>
                    <a:pt x="10" y="0"/>
                  </a:lnTo>
                  <a:lnTo>
                    <a:pt x="68" y="58"/>
                  </a:lnTo>
                </a:path>
              </a:pathLst>
            </a:custGeom>
            <a:solidFill>
              <a:srgbClr val="BF7F1F"/>
            </a:solidFill>
            <a:ln w="12700" cap="rnd" cmpd="sng">
              <a:solidFill>
                <a:srgbClr val="000000"/>
              </a:solidFill>
              <a:prstDash val="solid"/>
              <a:round/>
              <a:headEnd/>
              <a:tailEnd/>
            </a:ln>
            <a:effectLst/>
          </p:spPr>
          <p:txBody>
            <a:bodyPr/>
            <a:lstStyle/>
            <a:p>
              <a:endParaRPr lang="en-US"/>
            </a:p>
          </p:txBody>
        </p:sp>
        <p:sp>
          <p:nvSpPr>
            <p:cNvPr id="24" name="Freeform 127"/>
            <p:cNvSpPr>
              <a:spLocks/>
            </p:cNvSpPr>
            <p:nvPr/>
          </p:nvSpPr>
          <p:spPr bwMode="auto">
            <a:xfrm>
              <a:off x="2380" y="2860"/>
              <a:ext cx="296" cy="553"/>
            </a:xfrm>
            <a:custGeom>
              <a:avLst/>
              <a:gdLst/>
              <a:ahLst/>
              <a:cxnLst>
                <a:cxn ang="0">
                  <a:pos x="74" y="17"/>
                </a:cxn>
                <a:cxn ang="0">
                  <a:pos x="52" y="40"/>
                </a:cxn>
                <a:cxn ang="0">
                  <a:pos x="36" y="65"/>
                </a:cxn>
                <a:cxn ang="0">
                  <a:pos x="21" y="89"/>
                </a:cxn>
                <a:cxn ang="0">
                  <a:pos x="11" y="126"/>
                </a:cxn>
                <a:cxn ang="0">
                  <a:pos x="4" y="162"/>
                </a:cxn>
                <a:cxn ang="0">
                  <a:pos x="0" y="210"/>
                </a:cxn>
                <a:cxn ang="0">
                  <a:pos x="4" y="255"/>
                </a:cxn>
                <a:cxn ang="0">
                  <a:pos x="17" y="322"/>
                </a:cxn>
                <a:cxn ang="0">
                  <a:pos x="40" y="388"/>
                </a:cxn>
                <a:cxn ang="0">
                  <a:pos x="69" y="440"/>
                </a:cxn>
                <a:cxn ang="0">
                  <a:pos x="95" y="475"/>
                </a:cxn>
                <a:cxn ang="0">
                  <a:pos x="124" y="505"/>
                </a:cxn>
                <a:cxn ang="0">
                  <a:pos x="181" y="552"/>
                </a:cxn>
                <a:cxn ang="0">
                  <a:pos x="251" y="505"/>
                </a:cxn>
                <a:cxn ang="0">
                  <a:pos x="268" y="424"/>
                </a:cxn>
                <a:cxn ang="0">
                  <a:pos x="280" y="357"/>
                </a:cxn>
                <a:cxn ang="0">
                  <a:pos x="291" y="293"/>
                </a:cxn>
                <a:cxn ang="0">
                  <a:pos x="295" y="251"/>
                </a:cxn>
                <a:cxn ang="0">
                  <a:pos x="291" y="197"/>
                </a:cxn>
                <a:cxn ang="0">
                  <a:pos x="278" y="136"/>
                </a:cxn>
                <a:cxn ang="0">
                  <a:pos x="262" y="97"/>
                </a:cxn>
                <a:cxn ang="0">
                  <a:pos x="239" y="61"/>
                </a:cxn>
                <a:cxn ang="0">
                  <a:pos x="221" y="41"/>
                </a:cxn>
                <a:cxn ang="0">
                  <a:pos x="180" y="13"/>
                </a:cxn>
                <a:cxn ang="0">
                  <a:pos x="151" y="4"/>
                </a:cxn>
                <a:cxn ang="0">
                  <a:pos x="120" y="0"/>
                </a:cxn>
                <a:cxn ang="0">
                  <a:pos x="74" y="17"/>
                </a:cxn>
              </a:cxnLst>
              <a:rect l="0" t="0" r="r" b="b"/>
              <a:pathLst>
                <a:path w="296" h="553">
                  <a:moveTo>
                    <a:pt x="74" y="17"/>
                  </a:moveTo>
                  <a:lnTo>
                    <a:pt x="52" y="40"/>
                  </a:lnTo>
                  <a:lnTo>
                    <a:pt x="36" y="65"/>
                  </a:lnTo>
                  <a:lnTo>
                    <a:pt x="21" y="89"/>
                  </a:lnTo>
                  <a:lnTo>
                    <a:pt x="11" y="126"/>
                  </a:lnTo>
                  <a:lnTo>
                    <a:pt x="4" y="162"/>
                  </a:lnTo>
                  <a:lnTo>
                    <a:pt x="0" y="210"/>
                  </a:lnTo>
                  <a:lnTo>
                    <a:pt x="4" y="255"/>
                  </a:lnTo>
                  <a:lnTo>
                    <a:pt x="17" y="322"/>
                  </a:lnTo>
                  <a:lnTo>
                    <a:pt x="40" y="388"/>
                  </a:lnTo>
                  <a:lnTo>
                    <a:pt x="69" y="440"/>
                  </a:lnTo>
                  <a:lnTo>
                    <a:pt x="95" y="475"/>
                  </a:lnTo>
                  <a:lnTo>
                    <a:pt x="124" y="505"/>
                  </a:lnTo>
                  <a:lnTo>
                    <a:pt x="181" y="552"/>
                  </a:lnTo>
                  <a:lnTo>
                    <a:pt x="251" y="505"/>
                  </a:lnTo>
                  <a:lnTo>
                    <a:pt x="268" y="424"/>
                  </a:lnTo>
                  <a:lnTo>
                    <a:pt x="280" y="357"/>
                  </a:lnTo>
                  <a:lnTo>
                    <a:pt x="291" y="293"/>
                  </a:lnTo>
                  <a:lnTo>
                    <a:pt x="295" y="251"/>
                  </a:lnTo>
                  <a:lnTo>
                    <a:pt x="291" y="197"/>
                  </a:lnTo>
                  <a:lnTo>
                    <a:pt x="278" y="136"/>
                  </a:lnTo>
                  <a:lnTo>
                    <a:pt x="262" y="97"/>
                  </a:lnTo>
                  <a:lnTo>
                    <a:pt x="239" y="61"/>
                  </a:lnTo>
                  <a:lnTo>
                    <a:pt x="221" y="41"/>
                  </a:lnTo>
                  <a:lnTo>
                    <a:pt x="180" y="13"/>
                  </a:lnTo>
                  <a:lnTo>
                    <a:pt x="151" y="4"/>
                  </a:lnTo>
                  <a:lnTo>
                    <a:pt x="120" y="0"/>
                  </a:lnTo>
                  <a:lnTo>
                    <a:pt x="74" y="17"/>
                  </a:lnTo>
                </a:path>
              </a:pathLst>
            </a:custGeom>
            <a:solidFill>
              <a:srgbClr val="3F1F00"/>
            </a:solidFill>
            <a:ln w="12700" cap="rnd" cmpd="sng">
              <a:solidFill>
                <a:srgbClr val="000000"/>
              </a:solidFill>
              <a:prstDash val="solid"/>
              <a:round/>
              <a:headEnd/>
              <a:tailEnd/>
            </a:ln>
            <a:effectLst/>
          </p:spPr>
          <p:txBody>
            <a:bodyPr/>
            <a:lstStyle/>
            <a:p>
              <a:endParaRPr lang="en-US"/>
            </a:p>
          </p:txBody>
        </p:sp>
        <p:sp>
          <p:nvSpPr>
            <p:cNvPr id="25" name="Freeform 128"/>
            <p:cNvSpPr>
              <a:spLocks/>
            </p:cNvSpPr>
            <p:nvPr/>
          </p:nvSpPr>
          <p:spPr bwMode="auto">
            <a:xfrm>
              <a:off x="2512" y="3302"/>
              <a:ext cx="219" cy="238"/>
            </a:xfrm>
            <a:custGeom>
              <a:avLst/>
              <a:gdLst/>
              <a:ahLst/>
              <a:cxnLst>
                <a:cxn ang="0">
                  <a:pos x="0" y="86"/>
                </a:cxn>
                <a:cxn ang="0">
                  <a:pos x="56" y="66"/>
                </a:cxn>
                <a:cxn ang="0">
                  <a:pos x="89" y="45"/>
                </a:cxn>
                <a:cxn ang="0">
                  <a:pos x="142" y="0"/>
                </a:cxn>
                <a:cxn ang="0">
                  <a:pos x="173" y="41"/>
                </a:cxn>
                <a:cxn ang="0">
                  <a:pos x="197" y="80"/>
                </a:cxn>
                <a:cxn ang="0">
                  <a:pos x="212" y="112"/>
                </a:cxn>
                <a:cxn ang="0">
                  <a:pos x="218" y="140"/>
                </a:cxn>
                <a:cxn ang="0">
                  <a:pos x="218" y="170"/>
                </a:cxn>
                <a:cxn ang="0">
                  <a:pos x="205" y="196"/>
                </a:cxn>
                <a:cxn ang="0">
                  <a:pos x="189" y="216"/>
                </a:cxn>
                <a:cxn ang="0">
                  <a:pos x="162" y="233"/>
                </a:cxn>
                <a:cxn ang="0">
                  <a:pos x="130" y="237"/>
                </a:cxn>
                <a:cxn ang="0">
                  <a:pos x="99" y="232"/>
                </a:cxn>
                <a:cxn ang="0">
                  <a:pos x="64" y="215"/>
                </a:cxn>
                <a:cxn ang="0">
                  <a:pos x="41" y="190"/>
                </a:cxn>
                <a:cxn ang="0">
                  <a:pos x="27" y="166"/>
                </a:cxn>
                <a:cxn ang="0">
                  <a:pos x="0" y="86"/>
                </a:cxn>
              </a:cxnLst>
              <a:rect l="0" t="0" r="r" b="b"/>
              <a:pathLst>
                <a:path w="219" h="238">
                  <a:moveTo>
                    <a:pt x="0" y="86"/>
                  </a:moveTo>
                  <a:lnTo>
                    <a:pt x="56" y="66"/>
                  </a:lnTo>
                  <a:lnTo>
                    <a:pt x="89" y="45"/>
                  </a:lnTo>
                  <a:lnTo>
                    <a:pt x="142" y="0"/>
                  </a:lnTo>
                  <a:lnTo>
                    <a:pt x="173" y="41"/>
                  </a:lnTo>
                  <a:lnTo>
                    <a:pt x="197" y="80"/>
                  </a:lnTo>
                  <a:lnTo>
                    <a:pt x="212" y="112"/>
                  </a:lnTo>
                  <a:lnTo>
                    <a:pt x="218" y="140"/>
                  </a:lnTo>
                  <a:lnTo>
                    <a:pt x="218" y="170"/>
                  </a:lnTo>
                  <a:lnTo>
                    <a:pt x="205" y="196"/>
                  </a:lnTo>
                  <a:lnTo>
                    <a:pt x="189" y="216"/>
                  </a:lnTo>
                  <a:lnTo>
                    <a:pt x="162" y="233"/>
                  </a:lnTo>
                  <a:lnTo>
                    <a:pt x="130" y="237"/>
                  </a:lnTo>
                  <a:lnTo>
                    <a:pt x="99" y="232"/>
                  </a:lnTo>
                  <a:lnTo>
                    <a:pt x="64" y="215"/>
                  </a:lnTo>
                  <a:lnTo>
                    <a:pt x="41" y="190"/>
                  </a:lnTo>
                  <a:lnTo>
                    <a:pt x="27" y="166"/>
                  </a:lnTo>
                  <a:lnTo>
                    <a:pt x="0" y="86"/>
                  </a:lnTo>
                </a:path>
              </a:pathLst>
            </a:custGeom>
            <a:solidFill>
              <a:srgbClr val="5F3F1F"/>
            </a:solidFill>
            <a:ln w="9525" cap="rnd">
              <a:noFill/>
              <a:round/>
              <a:headEnd/>
              <a:tailEnd/>
            </a:ln>
            <a:effectLst/>
          </p:spPr>
          <p:txBody>
            <a:bodyPr/>
            <a:lstStyle/>
            <a:p>
              <a:endParaRPr lang="en-US"/>
            </a:p>
          </p:txBody>
        </p:sp>
        <p:sp>
          <p:nvSpPr>
            <p:cNvPr id="26" name="Freeform 129"/>
            <p:cNvSpPr>
              <a:spLocks/>
            </p:cNvSpPr>
            <p:nvPr/>
          </p:nvSpPr>
          <p:spPr bwMode="auto">
            <a:xfrm>
              <a:off x="2491" y="3324"/>
              <a:ext cx="219" cy="238"/>
            </a:xfrm>
            <a:custGeom>
              <a:avLst/>
              <a:gdLst/>
              <a:ahLst/>
              <a:cxnLst>
                <a:cxn ang="0">
                  <a:pos x="0" y="86"/>
                </a:cxn>
                <a:cxn ang="0">
                  <a:pos x="57" y="66"/>
                </a:cxn>
                <a:cxn ang="0">
                  <a:pos x="89" y="45"/>
                </a:cxn>
                <a:cxn ang="0">
                  <a:pos x="143" y="0"/>
                </a:cxn>
                <a:cxn ang="0">
                  <a:pos x="173" y="41"/>
                </a:cxn>
                <a:cxn ang="0">
                  <a:pos x="198" y="80"/>
                </a:cxn>
                <a:cxn ang="0">
                  <a:pos x="213" y="112"/>
                </a:cxn>
                <a:cxn ang="0">
                  <a:pos x="218" y="140"/>
                </a:cxn>
                <a:cxn ang="0">
                  <a:pos x="218" y="170"/>
                </a:cxn>
                <a:cxn ang="0">
                  <a:pos x="206" y="196"/>
                </a:cxn>
                <a:cxn ang="0">
                  <a:pos x="189" y="216"/>
                </a:cxn>
                <a:cxn ang="0">
                  <a:pos x="162" y="233"/>
                </a:cxn>
                <a:cxn ang="0">
                  <a:pos x="130" y="237"/>
                </a:cxn>
                <a:cxn ang="0">
                  <a:pos x="99" y="231"/>
                </a:cxn>
                <a:cxn ang="0">
                  <a:pos x="65" y="215"/>
                </a:cxn>
                <a:cxn ang="0">
                  <a:pos x="41" y="190"/>
                </a:cxn>
                <a:cxn ang="0">
                  <a:pos x="28" y="166"/>
                </a:cxn>
                <a:cxn ang="0">
                  <a:pos x="0" y="86"/>
                </a:cxn>
              </a:cxnLst>
              <a:rect l="0" t="0" r="r" b="b"/>
              <a:pathLst>
                <a:path w="219" h="238">
                  <a:moveTo>
                    <a:pt x="0" y="86"/>
                  </a:moveTo>
                  <a:lnTo>
                    <a:pt x="57" y="66"/>
                  </a:lnTo>
                  <a:lnTo>
                    <a:pt x="89" y="45"/>
                  </a:lnTo>
                  <a:lnTo>
                    <a:pt x="143" y="0"/>
                  </a:lnTo>
                  <a:lnTo>
                    <a:pt x="173" y="41"/>
                  </a:lnTo>
                  <a:lnTo>
                    <a:pt x="198" y="80"/>
                  </a:lnTo>
                  <a:lnTo>
                    <a:pt x="213" y="112"/>
                  </a:lnTo>
                  <a:lnTo>
                    <a:pt x="218" y="140"/>
                  </a:lnTo>
                  <a:lnTo>
                    <a:pt x="218" y="170"/>
                  </a:lnTo>
                  <a:lnTo>
                    <a:pt x="206" y="196"/>
                  </a:lnTo>
                  <a:lnTo>
                    <a:pt x="189" y="216"/>
                  </a:lnTo>
                  <a:lnTo>
                    <a:pt x="162" y="233"/>
                  </a:lnTo>
                  <a:lnTo>
                    <a:pt x="130" y="237"/>
                  </a:lnTo>
                  <a:lnTo>
                    <a:pt x="99" y="231"/>
                  </a:lnTo>
                  <a:lnTo>
                    <a:pt x="65" y="215"/>
                  </a:lnTo>
                  <a:lnTo>
                    <a:pt x="41" y="190"/>
                  </a:lnTo>
                  <a:lnTo>
                    <a:pt x="28" y="166"/>
                  </a:lnTo>
                  <a:lnTo>
                    <a:pt x="0" y="86"/>
                  </a:lnTo>
                </a:path>
              </a:pathLst>
            </a:custGeom>
            <a:solidFill>
              <a:srgbClr val="3F1F00"/>
            </a:solidFill>
            <a:ln w="12700" cap="rnd" cmpd="sng">
              <a:solidFill>
                <a:srgbClr val="000000"/>
              </a:solidFill>
              <a:prstDash val="solid"/>
              <a:round/>
              <a:headEnd/>
              <a:tailEnd/>
            </a:ln>
            <a:effectLst/>
          </p:spPr>
          <p:txBody>
            <a:bodyPr/>
            <a:lstStyle/>
            <a:p>
              <a:endParaRPr lang="en-US"/>
            </a:p>
          </p:txBody>
        </p:sp>
        <p:sp>
          <p:nvSpPr>
            <p:cNvPr id="27" name="Freeform 130"/>
            <p:cNvSpPr>
              <a:spLocks/>
            </p:cNvSpPr>
            <p:nvPr/>
          </p:nvSpPr>
          <p:spPr bwMode="auto">
            <a:xfrm>
              <a:off x="2832" y="1768"/>
              <a:ext cx="625" cy="825"/>
            </a:xfrm>
            <a:custGeom>
              <a:avLst/>
              <a:gdLst/>
              <a:ahLst/>
              <a:cxnLst>
                <a:cxn ang="0">
                  <a:pos x="238" y="5"/>
                </a:cxn>
                <a:cxn ang="0">
                  <a:pos x="213" y="12"/>
                </a:cxn>
                <a:cxn ang="0">
                  <a:pos x="175" y="38"/>
                </a:cxn>
                <a:cxn ang="0">
                  <a:pos x="152" y="94"/>
                </a:cxn>
                <a:cxn ang="0">
                  <a:pos x="146" y="125"/>
                </a:cxn>
                <a:cxn ang="0">
                  <a:pos x="142" y="158"/>
                </a:cxn>
                <a:cxn ang="0">
                  <a:pos x="134" y="198"/>
                </a:cxn>
                <a:cxn ang="0">
                  <a:pos x="126" y="235"/>
                </a:cxn>
                <a:cxn ang="0">
                  <a:pos x="114" y="295"/>
                </a:cxn>
                <a:cxn ang="0">
                  <a:pos x="109" y="330"/>
                </a:cxn>
                <a:cxn ang="0">
                  <a:pos x="97" y="272"/>
                </a:cxn>
                <a:cxn ang="0">
                  <a:pos x="83" y="245"/>
                </a:cxn>
                <a:cxn ang="0">
                  <a:pos x="69" y="236"/>
                </a:cxn>
                <a:cxn ang="0">
                  <a:pos x="46" y="259"/>
                </a:cxn>
                <a:cxn ang="0">
                  <a:pos x="31" y="309"/>
                </a:cxn>
                <a:cxn ang="0">
                  <a:pos x="11" y="352"/>
                </a:cxn>
                <a:cxn ang="0">
                  <a:pos x="0" y="408"/>
                </a:cxn>
                <a:cxn ang="0">
                  <a:pos x="6" y="448"/>
                </a:cxn>
                <a:cxn ang="0">
                  <a:pos x="27" y="475"/>
                </a:cxn>
                <a:cxn ang="0">
                  <a:pos x="65" y="474"/>
                </a:cxn>
                <a:cxn ang="0">
                  <a:pos x="55" y="501"/>
                </a:cxn>
                <a:cxn ang="0">
                  <a:pos x="45" y="541"/>
                </a:cxn>
                <a:cxn ang="0">
                  <a:pos x="36" y="583"/>
                </a:cxn>
                <a:cxn ang="0">
                  <a:pos x="36" y="614"/>
                </a:cxn>
                <a:cxn ang="0">
                  <a:pos x="44" y="651"/>
                </a:cxn>
                <a:cxn ang="0">
                  <a:pos x="60" y="682"/>
                </a:cxn>
                <a:cxn ang="0">
                  <a:pos x="95" y="705"/>
                </a:cxn>
                <a:cxn ang="0">
                  <a:pos x="129" y="717"/>
                </a:cxn>
                <a:cxn ang="0">
                  <a:pos x="167" y="721"/>
                </a:cxn>
                <a:cxn ang="0">
                  <a:pos x="202" y="731"/>
                </a:cxn>
                <a:cxn ang="0">
                  <a:pos x="238" y="764"/>
                </a:cxn>
                <a:cxn ang="0">
                  <a:pos x="268" y="790"/>
                </a:cxn>
                <a:cxn ang="0">
                  <a:pos x="315" y="815"/>
                </a:cxn>
                <a:cxn ang="0">
                  <a:pos x="363" y="824"/>
                </a:cxn>
                <a:cxn ang="0">
                  <a:pos x="409" y="815"/>
                </a:cxn>
                <a:cxn ang="0">
                  <a:pos x="444" y="787"/>
                </a:cxn>
                <a:cxn ang="0">
                  <a:pos x="468" y="738"/>
                </a:cxn>
                <a:cxn ang="0">
                  <a:pos x="496" y="712"/>
                </a:cxn>
                <a:cxn ang="0">
                  <a:pos x="540" y="675"/>
                </a:cxn>
                <a:cxn ang="0">
                  <a:pos x="581" y="644"/>
                </a:cxn>
                <a:cxn ang="0">
                  <a:pos x="601" y="614"/>
                </a:cxn>
                <a:cxn ang="0">
                  <a:pos x="620" y="560"/>
                </a:cxn>
                <a:cxn ang="0">
                  <a:pos x="624" y="507"/>
                </a:cxn>
                <a:cxn ang="0">
                  <a:pos x="617" y="455"/>
                </a:cxn>
                <a:cxn ang="0">
                  <a:pos x="592" y="404"/>
                </a:cxn>
                <a:cxn ang="0">
                  <a:pos x="562" y="357"/>
                </a:cxn>
                <a:cxn ang="0">
                  <a:pos x="587" y="356"/>
                </a:cxn>
                <a:cxn ang="0">
                  <a:pos x="610" y="320"/>
                </a:cxn>
                <a:cxn ang="0">
                  <a:pos x="592" y="253"/>
                </a:cxn>
                <a:cxn ang="0">
                  <a:pos x="564" y="206"/>
                </a:cxn>
                <a:cxn ang="0">
                  <a:pos x="539" y="174"/>
                </a:cxn>
                <a:cxn ang="0">
                  <a:pos x="510" y="151"/>
                </a:cxn>
                <a:cxn ang="0">
                  <a:pos x="484" y="139"/>
                </a:cxn>
                <a:cxn ang="0">
                  <a:pos x="463" y="155"/>
                </a:cxn>
                <a:cxn ang="0">
                  <a:pos x="463" y="179"/>
                </a:cxn>
                <a:cxn ang="0">
                  <a:pos x="456" y="226"/>
                </a:cxn>
                <a:cxn ang="0">
                  <a:pos x="424" y="172"/>
                </a:cxn>
                <a:cxn ang="0">
                  <a:pos x="361" y="82"/>
                </a:cxn>
                <a:cxn ang="0">
                  <a:pos x="323" y="25"/>
                </a:cxn>
                <a:cxn ang="0">
                  <a:pos x="273" y="0"/>
                </a:cxn>
                <a:cxn ang="0">
                  <a:pos x="238" y="5"/>
                </a:cxn>
              </a:cxnLst>
              <a:rect l="0" t="0" r="r" b="b"/>
              <a:pathLst>
                <a:path w="625" h="825">
                  <a:moveTo>
                    <a:pt x="238" y="5"/>
                  </a:moveTo>
                  <a:lnTo>
                    <a:pt x="213" y="12"/>
                  </a:lnTo>
                  <a:lnTo>
                    <a:pt x="175" y="38"/>
                  </a:lnTo>
                  <a:lnTo>
                    <a:pt x="152" y="94"/>
                  </a:lnTo>
                  <a:lnTo>
                    <a:pt x="146" y="125"/>
                  </a:lnTo>
                  <a:lnTo>
                    <a:pt x="142" y="158"/>
                  </a:lnTo>
                  <a:lnTo>
                    <a:pt x="134" y="198"/>
                  </a:lnTo>
                  <a:lnTo>
                    <a:pt x="126" y="235"/>
                  </a:lnTo>
                  <a:lnTo>
                    <a:pt x="114" y="295"/>
                  </a:lnTo>
                  <a:lnTo>
                    <a:pt x="109" y="330"/>
                  </a:lnTo>
                  <a:lnTo>
                    <a:pt x="97" y="272"/>
                  </a:lnTo>
                  <a:lnTo>
                    <a:pt x="83" y="245"/>
                  </a:lnTo>
                  <a:lnTo>
                    <a:pt x="69" y="236"/>
                  </a:lnTo>
                  <a:lnTo>
                    <a:pt x="46" y="259"/>
                  </a:lnTo>
                  <a:lnTo>
                    <a:pt x="31" y="309"/>
                  </a:lnTo>
                  <a:lnTo>
                    <a:pt x="11" y="352"/>
                  </a:lnTo>
                  <a:lnTo>
                    <a:pt x="0" y="408"/>
                  </a:lnTo>
                  <a:lnTo>
                    <a:pt x="6" y="448"/>
                  </a:lnTo>
                  <a:lnTo>
                    <a:pt x="27" y="475"/>
                  </a:lnTo>
                  <a:lnTo>
                    <a:pt x="65" y="474"/>
                  </a:lnTo>
                  <a:lnTo>
                    <a:pt x="55" y="501"/>
                  </a:lnTo>
                  <a:lnTo>
                    <a:pt x="45" y="541"/>
                  </a:lnTo>
                  <a:lnTo>
                    <a:pt x="36" y="583"/>
                  </a:lnTo>
                  <a:lnTo>
                    <a:pt x="36" y="614"/>
                  </a:lnTo>
                  <a:lnTo>
                    <a:pt x="44" y="651"/>
                  </a:lnTo>
                  <a:lnTo>
                    <a:pt x="60" y="682"/>
                  </a:lnTo>
                  <a:lnTo>
                    <a:pt x="95" y="705"/>
                  </a:lnTo>
                  <a:lnTo>
                    <a:pt x="129" y="717"/>
                  </a:lnTo>
                  <a:lnTo>
                    <a:pt x="167" y="721"/>
                  </a:lnTo>
                  <a:lnTo>
                    <a:pt x="202" y="731"/>
                  </a:lnTo>
                  <a:lnTo>
                    <a:pt x="238" y="764"/>
                  </a:lnTo>
                  <a:lnTo>
                    <a:pt x="268" y="790"/>
                  </a:lnTo>
                  <a:lnTo>
                    <a:pt x="315" y="815"/>
                  </a:lnTo>
                  <a:lnTo>
                    <a:pt x="363" y="824"/>
                  </a:lnTo>
                  <a:lnTo>
                    <a:pt x="409" y="815"/>
                  </a:lnTo>
                  <a:lnTo>
                    <a:pt x="444" y="787"/>
                  </a:lnTo>
                  <a:lnTo>
                    <a:pt x="468" y="738"/>
                  </a:lnTo>
                  <a:lnTo>
                    <a:pt x="496" y="712"/>
                  </a:lnTo>
                  <a:lnTo>
                    <a:pt x="540" y="675"/>
                  </a:lnTo>
                  <a:lnTo>
                    <a:pt x="581" y="644"/>
                  </a:lnTo>
                  <a:lnTo>
                    <a:pt x="601" y="614"/>
                  </a:lnTo>
                  <a:lnTo>
                    <a:pt x="620" y="560"/>
                  </a:lnTo>
                  <a:lnTo>
                    <a:pt x="624" y="507"/>
                  </a:lnTo>
                  <a:lnTo>
                    <a:pt x="617" y="455"/>
                  </a:lnTo>
                  <a:lnTo>
                    <a:pt x="592" y="404"/>
                  </a:lnTo>
                  <a:lnTo>
                    <a:pt x="562" y="357"/>
                  </a:lnTo>
                  <a:lnTo>
                    <a:pt x="587" y="356"/>
                  </a:lnTo>
                  <a:lnTo>
                    <a:pt x="610" y="320"/>
                  </a:lnTo>
                  <a:lnTo>
                    <a:pt x="592" y="253"/>
                  </a:lnTo>
                  <a:lnTo>
                    <a:pt x="564" y="206"/>
                  </a:lnTo>
                  <a:lnTo>
                    <a:pt x="539" y="174"/>
                  </a:lnTo>
                  <a:lnTo>
                    <a:pt x="510" y="151"/>
                  </a:lnTo>
                  <a:lnTo>
                    <a:pt x="484" y="139"/>
                  </a:lnTo>
                  <a:lnTo>
                    <a:pt x="463" y="155"/>
                  </a:lnTo>
                  <a:lnTo>
                    <a:pt x="463" y="179"/>
                  </a:lnTo>
                  <a:lnTo>
                    <a:pt x="456" y="226"/>
                  </a:lnTo>
                  <a:lnTo>
                    <a:pt x="424" y="172"/>
                  </a:lnTo>
                  <a:lnTo>
                    <a:pt x="361" y="82"/>
                  </a:lnTo>
                  <a:lnTo>
                    <a:pt x="323" y="25"/>
                  </a:lnTo>
                  <a:lnTo>
                    <a:pt x="273" y="0"/>
                  </a:lnTo>
                  <a:lnTo>
                    <a:pt x="238" y="5"/>
                  </a:lnTo>
                </a:path>
              </a:pathLst>
            </a:custGeom>
            <a:solidFill>
              <a:srgbClr val="FFBFBF"/>
            </a:solidFill>
            <a:ln w="12700" cap="rnd" cmpd="sng">
              <a:solidFill>
                <a:srgbClr val="000000"/>
              </a:solidFill>
              <a:prstDash val="solid"/>
              <a:round/>
              <a:headEnd/>
              <a:tailEnd/>
            </a:ln>
            <a:effectLst/>
          </p:spPr>
          <p:txBody>
            <a:bodyPr/>
            <a:lstStyle/>
            <a:p>
              <a:endParaRPr lang="en-US"/>
            </a:p>
          </p:txBody>
        </p:sp>
        <p:grpSp>
          <p:nvGrpSpPr>
            <p:cNvPr id="28" name="Group 131"/>
            <p:cNvGrpSpPr>
              <a:grpSpLocks/>
            </p:cNvGrpSpPr>
            <p:nvPr/>
          </p:nvGrpSpPr>
          <p:grpSpPr bwMode="auto">
            <a:xfrm>
              <a:off x="2991" y="1867"/>
              <a:ext cx="191" cy="231"/>
              <a:chOff x="2991" y="1867"/>
              <a:chExt cx="191" cy="231"/>
            </a:xfrm>
          </p:grpSpPr>
          <p:sp>
            <p:nvSpPr>
              <p:cNvPr id="45" name="Freeform 132"/>
              <p:cNvSpPr>
                <a:spLocks/>
              </p:cNvSpPr>
              <p:nvPr/>
            </p:nvSpPr>
            <p:spPr bwMode="auto">
              <a:xfrm>
                <a:off x="2991" y="1867"/>
                <a:ext cx="191" cy="231"/>
              </a:xfrm>
              <a:custGeom>
                <a:avLst/>
                <a:gdLst/>
                <a:ahLst/>
                <a:cxnLst>
                  <a:cxn ang="0">
                    <a:pos x="89" y="63"/>
                  </a:cxn>
                  <a:cxn ang="0">
                    <a:pos x="79" y="38"/>
                  </a:cxn>
                  <a:cxn ang="0">
                    <a:pos x="70" y="22"/>
                  </a:cxn>
                  <a:cxn ang="0">
                    <a:pos x="52" y="14"/>
                  </a:cxn>
                  <a:cxn ang="0">
                    <a:pos x="32" y="15"/>
                  </a:cxn>
                  <a:cxn ang="0">
                    <a:pos x="18" y="33"/>
                  </a:cxn>
                  <a:cxn ang="0">
                    <a:pos x="9" y="59"/>
                  </a:cxn>
                  <a:cxn ang="0">
                    <a:pos x="0" y="86"/>
                  </a:cxn>
                  <a:cxn ang="0">
                    <a:pos x="0" y="115"/>
                  </a:cxn>
                  <a:cxn ang="0">
                    <a:pos x="0" y="144"/>
                  </a:cxn>
                  <a:cxn ang="0">
                    <a:pos x="0" y="165"/>
                  </a:cxn>
                  <a:cxn ang="0">
                    <a:pos x="5" y="193"/>
                  </a:cxn>
                  <a:cxn ang="0">
                    <a:pos x="13" y="230"/>
                  </a:cxn>
                  <a:cxn ang="0">
                    <a:pos x="99" y="181"/>
                  </a:cxn>
                  <a:cxn ang="0">
                    <a:pos x="190" y="165"/>
                  </a:cxn>
                  <a:cxn ang="0">
                    <a:pos x="184" y="127"/>
                  </a:cxn>
                  <a:cxn ang="0">
                    <a:pos x="176" y="75"/>
                  </a:cxn>
                  <a:cxn ang="0">
                    <a:pos x="169" y="46"/>
                  </a:cxn>
                  <a:cxn ang="0">
                    <a:pos x="163" y="29"/>
                  </a:cxn>
                  <a:cxn ang="0">
                    <a:pos x="153" y="16"/>
                  </a:cxn>
                  <a:cxn ang="0">
                    <a:pos x="142" y="4"/>
                  </a:cxn>
                  <a:cxn ang="0">
                    <a:pos x="120" y="0"/>
                  </a:cxn>
                  <a:cxn ang="0">
                    <a:pos x="107" y="9"/>
                  </a:cxn>
                  <a:cxn ang="0">
                    <a:pos x="99" y="33"/>
                  </a:cxn>
                  <a:cxn ang="0">
                    <a:pos x="89" y="63"/>
                  </a:cxn>
                </a:cxnLst>
                <a:rect l="0" t="0" r="r" b="b"/>
                <a:pathLst>
                  <a:path w="191" h="231">
                    <a:moveTo>
                      <a:pt x="89" y="63"/>
                    </a:moveTo>
                    <a:lnTo>
                      <a:pt x="79" y="38"/>
                    </a:lnTo>
                    <a:lnTo>
                      <a:pt x="70" y="22"/>
                    </a:lnTo>
                    <a:lnTo>
                      <a:pt x="52" y="14"/>
                    </a:lnTo>
                    <a:lnTo>
                      <a:pt x="32" y="15"/>
                    </a:lnTo>
                    <a:lnTo>
                      <a:pt x="18" y="33"/>
                    </a:lnTo>
                    <a:lnTo>
                      <a:pt x="9" y="59"/>
                    </a:lnTo>
                    <a:lnTo>
                      <a:pt x="0" y="86"/>
                    </a:lnTo>
                    <a:lnTo>
                      <a:pt x="0" y="115"/>
                    </a:lnTo>
                    <a:lnTo>
                      <a:pt x="0" y="144"/>
                    </a:lnTo>
                    <a:lnTo>
                      <a:pt x="0" y="165"/>
                    </a:lnTo>
                    <a:lnTo>
                      <a:pt x="5" y="193"/>
                    </a:lnTo>
                    <a:lnTo>
                      <a:pt x="13" y="230"/>
                    </a:lnTo>
                    <a:lnTo>
                      <a:pt x="99" y="181"/>
                    </a:lnTo>
                    <a:lnTo>
                      <a:pt x="190" y="165"/>
                    </a:lnTo>
                    <a:lnTo>
                      <a:pt x="184" y="127"/>
                    </a:lnTo>
                    <a:lnTo>
                      <a:pt x="176" y="75"/>
                    </a:lnTo>
                    <a:lnTo>
                      <a:pt x="169" y="46"/>
                    </a:lnTo>
                    <a:lnTo>
                      <a:pt x="163" y="29"/>
                    </a:lnTo>
                    <a:lnTo>
                      <a:pt x="153" y="16"/>
                    </a:lnTo>
                    <a:lnTo>
                      <a:pt x="142" y="4"/>
                    </a:lnTo>
                    <a:lnTo>
                      <a:pt x="120" y="0"/>
                    </a:lnTo>
                    <a:lnTo>
                      <a:pt x="107" y="9"/>
                    </a:lnTo>
                    <a:lnTo>
                      <a:pt x="99" y="33"/>
                    </a:lnTo>
                    <a:lnTo>
                      <a:pt x="89" y="63"/>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46" name="Oval 133"/>
              <p:cNvSpPr>
                <a:spLocks noChangeArrowheads="1"/>
              </p:cNvSpPr>
              <p:nvPr/>
            </p:nvSpPr>
            <p:spPr bwMode="auto">
              <a:xfrm>
                <a:off x="3037" y="1957"/>
                <a:ext cx="43" cy="86"/>
              </a:xfrm>
              <a:prstGeom prst="ellipse">
                <a:avLst/>
              </a:prstGeom>
              <a:solidFill>
                <a:srgbClr val="000000"/>
              </a:solidFill>
              <a:ln w="9525">
                <a:noFill/>
                <a:round/>
                <a:headEnd/>
                <a:tailEnd/>
              </a:ln>
              <a:effectLst/>
            </p:spPr>
            <p:txBody>
              <a:bodyPr wrap="none" anchor="ctr"/>
              <a:lstStyle/>
              <a:p>
                <a:endParaRPr lang="en-US"/>
              </a:p>
            </p:txBody>
          </p:sp>
          <p:sp>
            <p:nvSpPr>
              <p:cNvPr id="47" name="Oval 134"/>
              <p:cNvSpPr>
                <a:spLocks noChangeArrowheads="1"/>
              </p:cNvSpPr>
              <p:nvPr/>
            </p:nvSpPr>
            <p:spPr bwMode="auto">
              <a:xfrm>
                <a:off x="3087" y="1945"/>
                <a:ext cx="52" cy="86"/>
              </a:xfrm>
              <a:prstGeom prst="ellipse">
                <a:avLst/>
              </a:prstGeom>
              <a:solidFill>
                <a:srgbClr val="000000"/>
              </a:solidFill>
              <a:ln w="9525">
                <a:noFill/>
                <a:round/>
                <a:headEnd/>
                <a:tailEnd/>
              </a:ln>
              <a:effectLst/>
            </p:spPr>
            <p:txBody>
              <a:bodyPr wrap="none" anchor="ctr"/>
              <a:lstStyle/>
              <a:p>
                <a:endParaRPr lang="en-US"/>
              </a:p>
            </p:txBody>
          </p:sp>
        </p:grpSp>
        <p:sp>
          <p:nvSpPr>
            <p:cNvPr id="29" name="Freeform 135"/>
            <p:cNvSpPr>
              <a:spLocks/>
            </p:cNvSpPr>
            <p:nvPr/>
          </p:nvSpPr>
          <p:spPr bwMode="auto">
            <a:xfrm>
              <a:off x="2976" y="2208"/>
              <a:ext cx="385" cy="145"/>
            </a:xfrm>
            <a:custGeom>
              <a:avLst/>
              <a:gdLst/>
              <a:ahLst/>
              <a:cxnLst>
                <a:cxn ang="0">
                  <a:pos x="0" y="61"/>
                </a:cxn>
                <a:cxn ang="0">
                  <a:pos x="72" y="144"/>
                </a:cxn>
                <a:cxn ang="0">
                  <a:pos x="156" y="40"/>
                </a:cxn>
                <a:cxn ang="0">
                  <a:pos x="205" y="89"/>
                </a:cxn>
                <a:cxn ang="0">
                  <a:pos x="251" y="9"/>
                </a:cxn>
                <a:cxn ang="0">
                  <a:pos x="296" y="21"/>
                </a:cxn>
                <a:cxn ang="0">
                  <a:pos x="308" y="0"/>
                </a:cxn>
                <a:cxn ang="0">
                  <a:pos x="384" y="40"/>
                </a:cxn>
              </a:cxnLst>
              <a:rect l="0" t="0" r="r" b="b"/>
              <a:pathLst>
                <a:path w="385" h="145">
                  <a:moveTo>
                    <a:pt x="0" y="61"/>
                  </a:moveTo>
                  <a:lnTo>
                    <a:pt x="72" y="144"/>
                  </a:lnTo>
                  <a:lnTo>
                    <a:pt x="156" y="40"/>
                  </a:lnTo>
                  <a:lnTo>
                    <a:pt x="205" y="89"/>
                  </a:lnTo>
                  <a:lnTo>
                    <a:pt x="251" y="9"/>
                  </a:lnTo>
                  <a:lnTo>
                    <a:pt x="296" y="21"/>
                  </a:lnTo>
                  <a:lnTo>
                    <a:pt x="308" y="0"/>
                  </a:lnTo>
                  <a:lnTo>
                    <a:pt x="384" y="4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0" name="Freeform 136"/>
            <p:cNvSpPr>
              <a:spLocks/>
            </p:cNvSpPr>
            <p:nvPr/>
          </p:nvSpPr>
          <p:spPr bwMode="auto">
            <a:xfrm>
              <a:off x="2864" y="1664"/>
              <a:ext cx="312" cy="216"/>
            </a:xfrm>
            <a:custGeom>
              <a:avLst/>
              <a:gdLst/>
              <a:ahLst/>
              <a:cxnLst>
                <a:cxn ang="0">
                  <a:pos x="200" y="74"/>
                </a:cxn>
                <a:cxn ang="0">
                  <a:pos x="185" y="58"/>
                </a:cxn>
                <a:cxn ang="0">
                  <a:pos x="164" y="47"/>
                </a:cxn>
                <a:cxn ang="0">
                  <a:pos x="140" y="43"/>
                </a:cxn>
                <a:cxn ang="0">
                  <a:pos x="115" y="47"/>
                </a:cxn>
                <a:cxn ang="0">
                  <a:pos x="96" y="61"/>
                </a:cxn>
                <a:cxn ang="0">
                  <a:pos x="82" y="84"/>
                </a:cxn>
                <a:cxn ang="0">
                  <a:pos x="71" y="111"/>
                </a:cxn>
                <a:cxn ang="0">
                  <a:pos x="66" y="133"/>
                </a:cxn>
                <a:cxn ang="0">
                  <a:pos x="58" y="162"/>
                </a:cxn>
                <a:cxn ang="0">
                  <a:pos x="48" y="178"/>
                </a:cxn>
                <a:cxn ang="0">
                  <a:pos x="29" y="192"/>
                </a:cxn>
                <a:cxn ang="0">
                  <a:pos x="0" y="215"/>
                </a:cxn>
                <a:cxn ang="0">
                  <a:pos x="53" y="197"/>
                </a:cxn>
                <a:cxn ang="0">
                  <a:pos x="85" y="188"/>
                </a:cxn>
                <a:cxn ang="0">
                  <a:pos x="69" y="211"/>
                </a:cxn>
                <a:cxn ang="0">
                  <a:pos x="101" y="191"/>
                </a:cxn>
                <a:cxn ang="0">
                  <a:pos x="136" y="176"/>
                </a:cxn>
                <a:cxn ang="0">
                  <a:pos x="169" y="163"/>
                </a:cxn>
                <a:cxn ang="0">
                  <a:pos x="193" y="154"/>
                </a:cxn>
                <a:cxn ang="0">
                  <a:pos x="210" y="139"/>
                </a:cxn>
                <a:cxn ang="0">
                  <a:pos x="214" y="151"/>
                </a:cxn>
                <a:cxn ang="0">
                  <a:pos x="226" y="163"/>
                </a:cxn>
                <a:cxn ang="0">
                  <a:pos x="249" y="176"/>
                </a:cxn>
                <a:cxn ang="0">
                  <a:pos x="284" y="184"/>
                </a:cxn>
                <a:cxn ang="0">
                  <a:pos x="304" y="200"/>
                </a:cxn>
                <a:cxn ang="0">
                  <a:pos x="307" y="171"/>
                </a:cxn>
                <a:cxn ang="0">
                  <a:pos x="307" y="147"/>
                </a:cxn>
                <a:cxn ang="0">
                  <a:pos x="307" y="121"/>
                </a:cxn>
                <a:cxn ang="0">
                  <a:pos x="295" y="107"/>
                </a:cxn>
                <a:cxn ang="0">
                  <a:pos x="274" y="96"/>
                </a:cxn>
                <a:cxn ang="0">
                  <a:pos x="311" y="95"/>
                </a:cxn>
                <a:cxn ang="0">
                  <a:pos x="280" y="80"/>
                </a:cxn>
                <a:cxn ang="0">
                  <a:pos x="259" y="76"/>
                </a:cxn>
                <a:cxn ang="0">
                  <a:pos x="238" y="82"/>
                </a:cxn>
                <a:cxn ang="0">
                  <a:pos x="288" y="0"/>
                </a:cxn>
                <a:cxn ang="0">
                  <a:pos x="200" y="74"/>
                </a:cxn>
              </a:cxnLst>
              <a:rect l="0" t="0" r="r" b="b"/>
              <a:pathLst>
                <a:path w="312" h="216">
                  <a:moveTo>
                    <a:pt x="200" y="74"/>
                  </a:moveTo>
                  <a:lnTo>
                    <a:pt x="185" y="58"/>
                  </a:lnTo>
                  <a:lnTo>
                    <a:pt x="164" y="47"/>
                  </a:lnTo>
                  <a:lnTo>
                    <a:pt x="140" y="43"/>
                  </a:lnTo>
                  <a:lnTo>
                    <a:pt x="115" y="47"/>
                  </a:lnTo>
                  <a:lnTo>
                    <a:pt x="96" y="61"/>
                  </a:lnTo>
                  <a:lnTo>
                    <a:pt x="82" y="84"/>
                  </a:lnTo>
                  <a:lnTo>
                    <a:pt x="71" y="111"/>
                  </a:lnTo>
                  <a:lnTo>
                    <a:pt x="66" y="133"/>
                  </a:lnTo>
                  <a:lnTo>
                    <a:pt x="58" y="162"/>
                  </a:lnTo>
                  <a:lnTo>
                    <a:pt x="48" y="178"/>
                  </a:lnTo>
                  <a:lnTo>
                    <a:pt x="29" y="192"/>
                  </a:lnTo>
                  <a:lnTo>
                    <a:pt x="0" y="215"/>
                  </a:lnTo>
                  <a:lnTo>
                    <a:pt x="53" y="197"/>
                  </a:lnTo>
                  <a:lnTo>
                    <a:pt x="85" y="188"/>
                  </a:lnTo>
                  <a:lnTo>
                    <a:pt x="69" y="211"/>
                  </a:lnTo>
                  <a:lnTo>
                    <a:pt x="101" y="191"/>
                  </a:lnTo>
                  <a:lnTo>
                    <a:pt x="136" y="176"/>
                  </a:lnTo>
                  <a:lnTo>
                    <a:pt x="169" y="163"/>
                  </a:lnTo>
                  <a:lnTo>
                    <a:pt x="193" y="154"/>
                  </a:lnTo>
                  <a:lnTo>
                    <a:pt x="210" y="139"/>
                  </a:lnTo>
                  <a:lnTo>
                    <a:pt x="214" y="151"/>
                  </a:lnTo>
                  <a:lnTo>
                    <a:pt x="226" y="163"/>
                  </a:lnTo>
                  <a:lnTo>
                    <a:pt x="249" y="176"/>
                  </a:lnTo>
                  <a:lnTo>
                    <a:pt x="284" y="184"/>
                  </a:lnTo>
                  <a:lnTo>
                    <a:pt x="304" y="200"/>
                  </a:lnTo>
                  <a:lnTo>
                    <a:pt x="307" y="171"/>
                  </a:lnTo>
                  <a:lnTo>
                    <a:pt x="307" y="147"/>
                  </a:lnTo>
                  <a:lnTo>
                    <a:pt x="307" y="121"/>
                  </a:lnTo>
                  <a:lnTo>
                    <a:pt x="295" y="107"/>
                  </a:lnTo>
                  <a:lnTo>
                    <a:pt x="274" y="96"/>
                  </a:lnTo>
                  <a:lnTo>
                    <a:pt x="311" y="95"/>
                  </a:lnTo>
                  <a:lnTo>
                    <a:pt x="280" y="80"/>
                  </a:lnTo>
                  <a:lnTo>
                    <a:pt x="259" y="76"/>
                  </a:lnTo>
                  <a:lnTo>
                    <a:pt x="238" y="82"/>
                  </a:lnTo>
                  <a:lnTo>
                    <a:pt x="288" y="0"/>
                  </a:lnTo>
                  <a:lnTo>
                    <a:pt x="200" y="74"/>
                  </a:lnTo>
                </a:path>
              </a:pathLst>
            </a:custGeom>
            <a:solidFill>
              <a:srgbClr val="7F5F3F"/>
            </a:solidFill>
            <a:ln w="12700" cap="rnd" cmpd="sng">
              <a:solidFill>
                <a:srgbClr val="000000"/>
              </a:solidFill>
              <a:prstDash val="solid"/>
              <a:round/>
              <a:headEnd/>
              <a:tailEnd/>
            </a:ln>
            <a:effectLst/>
          </p:spPr>
          <p:txBody>
            <a:bodyPr/>
            <a:lstStyle/>
            <a:p>
              <a:endParaRPr lang="en-US"/>
            </a:p>
          </p:txBody>
        </p:sp>
        <p:sp>
          <p:nvSpPr>
            <p:cNvPr id="31" name="Oval 137"/>
            <p:cNvSpPr>
              <a:spLocks noChangeArrowheads="1"/>
            </p:cNvSpPr>
            <p:nvPr/>
          </p:nvSpPr>
          <p:spPr bwMode="auto">
            <a:xfrm>
              <a:off x="3041" y="2109"/>
              <a:ext cx="172" cy="100"/>
            </a:xfrm>
            <a:prstGeom prst="ellipse">
              <a:avLst/>
            </a:prstGeom>
            <a:solidFill>
              <a:srgbClr val="FFBFBF"/>
            </a:solidFill>
            <a:ln w="12700">
              <a:solidFill>
                <a:srgbClr val="000000"/>
              </a:solidFill>
              <a:round/>
              <a:headEnd/>
              <a:tailEnd/>
            </a:ln>
            <a:effectLst/>
          </p:spPr>
          <p:txBody>
            <a:bodyPr wrap="none" anchor="ctr"/>
            <a:lstStyle/>
            <a:p>
              <a:endParaRPr lang="en-US"/>
            </a:p>
          </p:txBody>
        </p:sp>
        <p:sp>
          <p:nvSpPr>
            <p:cNvPr id="32" name="Freeform 138"/>
            <p:cNvSpPr>
              <a:spLocks/>
            </p:cNvSpPr>
            <p:nvPr/>
          </p:nvSpPr>
          <p:spPr bwMode="auto">
            <a:xfrm>
              <a:off x="1387" y="2711"/>
              <a:ext cx="638" cy="172"/>
            </a:xfrm>
            <a:custGeom>
              <a:avLst/>
              <a:gdLst/>
              <a:ahLst/>
              <a:cxnLst>
                <a:cxn ang="0">
                  <a:pos x="0" y="85"/>
                </a:cxn>
                <a:cxn ang="0">
                  <a:pos x="53" y="123"/>
                </a:cxn>
                <a:cxn ang="0">
                  <a:pos x="67" y="130"/>
                </a:cxn>
                <a:cxn ang="0">
                  <a:pos x="79" y="134"/>
                </a:cxn>
                <a:cxn ang="0">
                  <a:pos x="111" y="136"/>
                </a:cxn>
                <a:cxn ang="0">
                  <a:pos x="148" y="134"/>
                </a:cxn>
                <a:cxn ang="0">
                  <a:pos x="173" y="130"/>
                </a:cxn>
                <a:cxn ang="0">
                  <a:pos x="193" y="122"/>
                </a:cxn>
                <a:cxn ang="0">
                  <a:pos x="215" y="101"/>
                </a:cxn>
                <a:cxn ang="0">
                  <a:pos x="271" y="58"/>
                </a:cxn>
                <a:cxn ang="0">
                  <a:pos x="300" y="36"/>
                </a:cxn>
                <a:cxn ang="0">
                  <a:pos x="330" y="21"/>
                </a:cxn>
                <a:cxn ang="0">
                  <a:pos x="371" y="12"/>
                </a:cxn>
                <a:cxn ang="0">
                  <a:pos x="432" y="4"/>
                </a:cxn>
                <a:cxn ang="0">
                  <a:pos x="538" y="0"/>
                </a:cxn>
                <a:cxn ang="0">
                  <a:pos x="637" y="0"/>
                </a:cxn>
                <a:cxn ang="0">
                  <a:pos x="617" y="17"/>
                </a:cxn>
                <a:cxn ang="0">
                  <a:pos x="547" y="28"/>
                </a:cxn>
                <a:cxn ang="0">
                  <a:pos x="491" y="40"/>
                </a:cxn>
                <a:cxn ang="0">
                  <a:pos x="445" y="49"/>
                </a:cxn>
                <a:cxn ang="0">
                  <a:pos x="400" y="69"/>
                </a:cxn>
                <a:cxn ang="0">
                  <a:pos x="334" y="99"/>
                </a:cxn>
                <a:cxn ang="0">
                  <a:pos x="304" y="122"/>
                </a:cxn>
                <a:cxn ang="0">
                  <a:pos x="260" y="171"/>
                </a:cxn>
                <a:cxn ang="0">
                  <a:pos x="199" y="142"/>
                </a:cxn>
                <a:cxn ang="0">
                  <a:pos x="162" y="156"/>
                </a:cxn>
                <a:cxn ang="0">
                  <a:pos x="127" y="160"/>
                </a:cxn>
                <a:cxn ang="0">
                  <a:pos x="75" y="160"/>
                </a:cxn>
                <a:cxn ang="0">
                  <a:pos x="0" y="85"/>
                </a:cxn>
              </a:cxnLst>
              <a:rect l="0" t="0" r="r" b="b"/>
              <a:pathLst>
                <a:path w="638" h="172">
                  <a:moveTo>
                    <a:pt x="0" y="85"/>
                  </a:moveTo>
                  <a:lnTo>
                    <a:pt x="53" y="123"/>
                  </a:lnTo>
                  <a:lnTo>
                    <a:pt x="67" y="130"/>
                  </a:lnTo>
                  <a:lnTo>
                    <a:pt x="79" y="134"/>
                  </a:lnTo>
                  <a:lnTo>
                    <a:pt x="111" y="136"/>
                  </a:lnTo>
                  <a:lnTo>
                    <a:pt x="148" y="134"/>
                  </a:lnTo>
                  <a:lnTo>
                    <a:pt x="173" y="130"/>
                  </a:lnTo>
                  <a:lnTo>
                    <a:pt x="193" y="122"/>
                  </a:lnTo>
                  <a:lnTo>
                    <a:pt x="215" y="101"/>
                  </a:lnTo>
                  <a:lnTo>
                    <a:pt x="271" y="58"/>
                  </a:lnTo>
                  <a:lnTo>
                    <a:pt x="300" y="36"/>
                  </a:lnTo>
                  <a:lnTo>
                    <a:pt x="330" y="21"/>
                  </a:lnTo>
                  <a:lnTo>
                    <a:pt x="371" y="12"/>
                  </a:lnTo>
                  <a:lnTo>
                    <a:pt x="432" y="4"/>
                  </a:lnTo>
                  <a:lnTo>
                    <a:pt x="538" y="0"/>
                  </a:lnTo>
                  <a:lnTo>
                    <a:pt x="637" y="0"/>
                  </a:lnTo>
                  <a:lnTo>
                    <a:pt x="617" y="17"/>
                  </a:lnTo>
                  <a:lnTo>
                    <a:pt x="547" y="28"/>
                  </a:lnTo>
                  <a:lnTo>
                    <a:pt x="491" y="40"/>
                  </a:lnTo>
                  <a:lnTo>
                    <a:pt x="445" y="49"/>
                  </a:lnTo>
                  <a:lnTo>
                    <a:pt x="400" y="69"/>
                  </a:lnTo>
                  <a:lnTo>
                    <a:pt x="334" y="99"/>
                  </a:lnTo>
                  <a:lnTo>
                    <a:pt x="304" y="122"/>
                  </a:lnTo>
                  <a:lnTo>
                    <a:pt x="260" y="171"/>
                  </a:lnTo>
                  <a:lnTo>
                    <a:pt x="199" y="142"/>
                  </a:lnTo>
                  <a:lnTo>
                    <a:pt x="162" y="156"/>
                  </a:lnTo>
                  <a:lnTo>
                    <a:pt x="127" y="160"/>
                  </a:lnTo>
                  <a:lnTo>
                    <a:pt x="75" y="160"/>
                  </a:lnTo>
                  <a:lnTo>
                    <a:pt x="0" y="85"/>
                  </a:lnTo>
                </a:path>
              </a:pathLst>
            </a:custGeom>
            <a:solidFill>
              <a:srgbClr val="BFDFFF"/>
            </a:solidFill>
            <a:ln w="9525" cap="rnd">
              <a:noFill/>
              <a:round/>
              <a:headEnd/>
              <a:tailEnd/>
            </a:ln>
            <a:effectLst/>
          </p:spPr>
          <p:txBody>
            <a:bodyPr/>
            <a:lstStyle/>
            <a:p>
              <a:endParaRPr lang="en-US"/>
            </a:p>
          </p:txBody>
        </p:sp>
        <p:sp>
          <p:nvSpPr>
            <p:cNvPr id="33" name="Freeform 139"/>
            <p:cNvSpPr>
              <a:spLocks/>
            </p:cNvSpPr>
            <p:nvPr/>
          </p:nvSpPr>
          <p:spPr bwMode="auto">
            <a:xfrm>
              <a:off x="3501" y="2570"/>
              <a:ext cx="281" cy="291"/>
            </a:xfrm>
            <a:custGeom>
              <a:avLst/>
              <a:gdLst/>
              <a:ahLst/>
              <a:cxnLst>
                <a:cxn ang="0">
                  <a:pos x="210" y="33"/>
                </a:cxn>
                <a:cxn ang="0">
                  <a:pos x="156" y="11"/>
                </a:cxn>
                <a:cxn ang="0">
                  <a:pos x="80" y="0"/>
                </a:cxn>
                <a:cxn ang="0">
                  <a:pos x="25" y="60"/>
                </a:cxn>
                <a:cxn ang="0">
                  <a:pos x="0" y="188"/>
                </a:cxn>
                <a:cxn ang="0">
                  <a:pos x="14" y="249"/>
                </a:cxn>
                <a:cxn ang="0">
                  <a:pos x="88" y="255"/>
                </a:cxn>
                <a:cxn ang="0">
                  <a:pos x="149" y="290"/>
                </a:cxn>
                <a:cxn ang="0">
                  <a:pos x="197" y="188"/>
                </a:cxn>
                <a:cxn ang="0">
                  <a:pos x="280" y="225"/>
                </a:cxn>
                <a:cxn ang="0">
                  <a:pos x="222" y="155"/>
                </a:cxn>
                <a:cxn ang="0">
                  <a:pos x="239" y="73"/>
                </a:cxn>
                <a:cxn ang="0">
                  <a:pos x="210" y="33"/>
                </a:cxn>
              </a:cxnLst>
              <a:rect l="0" t="0" r="r" b="b"/>
              <a:pathLst>
                <a:path w="281" h="291">
                  <a:moveTo>
                    <a:pt x="210" y="33"/>
                  </a:moveTo>
                  <a:lnTo>
                    <a:pt x="156" y="11"/>
                  </a:lnTo>
                  <a:lnTo>
                    <a:pt x="80" y="0"/>
                  </a:lnTo>
                  <a:lnTo>
                    <a:pt x="25" y="60"/>
                  </a:lnTo>
                  <a:lnTo>
                    <a:pt x="0" y="188"/>
                  </a:lnTo>
                  <a:lnTo>
                    <a:pt x="14" y="249"/>
                  </a:lnTo>
                  <a:lnTo>
                    <a:pt x="88" y="255"/>
                  </a:lnTo>
                  <a:lnTo>
                    <a:pt x="149" y="290"/>
                  </a:lnTo>
                  <a:lnTo>
                    <a:pt x="197" y="188"/>
                  </a:lnTo>
                  <a:lnTo>
                    <a:pt x="280" y="225"/>
                  </a:lnTo>
                  <a:lnTo>
                    <a:pt x="222" y="155"/>
                  </a:lnTo>
                  <a:lnTo>
                    <a:pt x="239" y="73"/>
                  </a:lnTo>
                  <a:lnTo>
                    <a:pt x="210" y="33"/>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34" name="Freeform 140"/>
            <p:cNvSpPr>
              <a:spLocks/>
            </p:cNvSpPr>
            <p:nvPr/>
          </p:nvSpPr>
          <p:spPr bwMode="auto">
            <a:xfrm>
              <a:off x="3439" y="2832"/>
              <a:ext cx="196" cy="140"/>
            </a:xfrm>
            <a:custGeom>
              <a:avLst/>
              <a:gdLst/>
              <a:ahLst/>
              <a:cxnLst>
                <a:cxn ang="0">
                  <a:pos x="0" y="16"/>
                </a:cxn>
                <a:cxn ang="0">
                  <a:pos x="157" y="0"/>
                </a:cxn>
                <a:cxn ang="0">
                  <a:pos x="195" y="20"/>
                </a:cxn>
                <a:cxn ang="0">
                  <a:pos x="190" y="78"/>
                </a:cxn>
                <a:cxn ang="0">
                  <a:pos x="150" y="139"/>
                </a:cxn>
                <a:cxn ang="0">
                  <a:pos x="80" y="119"/>
                </a:cxn>
                <a:cxn ang="0">
                  <a:pos x="0" y="16"/>
                </a:cxn>
              </a:cxnLst>
              <a:rect l="0" t="0" r="r" b="b"/>
              <a:pathLst>
                <a:path w="196" h="140">
                  <a:moveTo>
                    <a:pt x="0" y="16"/>
                  </a:moveTo>
                  <a:lnTo>
                    <a:pt x="157" y="0"/>
                  </a:lnTo>
                  <a:lnTo>
                    <a:pt x="195" y="20"/>
                  </a:lnTo>
                  <a:lnTo>
                    <a:pt x="190" y="78"/>
                  </a:lnTo>
                  <a:lnTo>
                    <a:pt x="150" y="139"/>
                  </a:lnTo>
                  <a:lnTo>
                    <a:pt x="80" y="119"/>
                  </a:lnTo>
                  <a:lnTo>
                    <a:pt x="0" y="16"/>
                  </a:lnTo>
                </a:path>
              </a:pathLst>
            </a:custGeom>
            <a:solidFill>
              <a:srgbClr val="FFFFFF"/>
            </a:solidFill>
            <a:ln w="12700" cap="rnd" cmpd="sng">
              <a:solidFill>
                <a:srgbClr val="000000"/>
              </a:solidFill>
              <a:prstDash val="solid"/>
              <a:round/>
              <a:headEnd/>
              <a:tailEnd/>
            </a:ln>
            <a:effectLst/>
          </p:spPr>
          <p:txBody>
            <a:bodyPr/>
            <a:lstStyle/>
            <a:p>
              <a:endParaRPr lang="en-US"/>
            </a:p>
          </p:txBody>
        </p:sp>
        <p:grpSp>
          <p:nvGrpSpPr>
            <p:cNvPr id="35" name="Group 141"/>
            <p:cNvGrpSpPr>
              <a:grpSpLocks/>
            </p:cNvGrpSpPr>
            <p:nvPr/>
          </p:nvGrpSpPr>
          <p:grpSpPr bwMode="auto">
            <a:xfrm>
              <a:off x="3550" y="1912"/>
              <a:ext cx="210" cy="759"/>
              <a:chOff x="3550" y="1912"/>
              <a:chExt cx="210" cy="759"/>
            </a:xfrm>
          </p:grpSpPr>
          <p:sp>
            <p:nvSpPr>
              <p:cNvPr id="41" name="Freeform 142"/>
              <p:cNvSpPr>
                <a:spLocks/>
              </p:cNvSpPr>
              <p:nvPr/>
            </p:nvSpPr>
            <p:spPr bwMode="auto">
              <a:xfrm>
                <a:off x="3550" y="1912"/>
                <a:ext cx="210" cy="759"/>
              </a:xfrm>
              <a:custGeom>
                <a:avLst/>
                <a:gdLst/>
                <a:ahLst/>
                <a:cxnLst>
                  <a:cxn ang="0">
                    <a:pos x="63" y="66"/>
                  </a:cxn>
                  <a:cxn ang="0">
                    <a:pos x="83" y="81"/>
                  </a:cxn>
                  <a:cxn ang="0">
                    <a:pos x="100" y="93"/>
                  </a:cxn>
                  <a:cxn ang="0">
                    <a:pos x="118" y="114"/>
                  </a:cxn>
                  <a:cxn ang="0">
                    <a:pos x="77" y="170"/>
                  </a:cxn>
                  <a:cxn ang="0">
                    <a:pos x="63" y="146"/>
                  </a:cxn>
                  <a:cxn ang="0">
                    <a:pos x="74" y="123"/>
                  </a:cxn>
                  <a:cxn ang="0">
                    <a:pos x="77" y="99"/>
                  </a:cxn>
                  <a:cxn ang="0">
                    <a:pos x="62" y="70"/>
                  </a:cxn>
                  <a:cxn ang="0">
                    <a:pos x="44" y="52"/>
                  </a:cxn>
                  <a:cxn ang="0">
                    <a:pos x="29" y="51"/>
                  </a:cxn>
                  <a:cxn ang="0">
                    <a:pos x="25" y="62"/>
                  </a:cxn>
                  <a:cxn ang="0">
                    <a:pos x="29" y="86"/>
                  </a:cxn>
                  <a:cxn ang="0">
                    <a:pos x="32" y="111"/>
                  </a:cxn>
                  <a:cxn ang="0">
                    <a:pos x="33" y="133"/>
                  </a:cxn>
                  <a:cxn ang="0">
                    <a:pos x="24" y="156"/>
                  </a:cxn>
                  <a:cxn ang="0">
                    <a:pos x="16" y="170"/>
                  </a:cxn>
                  <a:cxn ang="0">
                    <a:pos x="16" y="186"/>
                  </a:cxn>
                  <a:cxn ang="0">
                    <a:pos x="20" y="226"/>
                  </a:cxn>
                  <a:cxn ang="0">
                    <a:pos x="7" y="256"/>
                  </a:cxn>
                  <a:cxn ang="0">
                    <a:pos x="0" y="283"/>
                  </a:cxn>
                  <a:cxn ang="0">
                    <a:pos x="0" y="304"/>
                  </a:cxn>
                  <a:cxn ang="0">
                    <a:pos x="9" y="326"/>
                  </a:cxn>
                  <a:cxn ang="0">
                    <a:pos x="21" y="349"/>
                  </a:cxn>
                  <a:cxn ang="0">
                    <a:pos x="40" y="367"/>
                  </a:cxn>
                  <a:cxn ang="0">
                    <a:pos x="62" y="374"/>
                  </a:cxn>
                  <a:cxn ang="0">
                    <a:pos x="62" y="735"/>
                  </a:cxn>
                  <a:cxn ang="0">
                    <a:pos x="88" y="758"/>
                  </a:cxn>
                  <a:cxn ang="0">
                    <a:pos x="124" y="699"/>
                  </a:cxn>
                  <a:cxn ang="0">
                    <a:pos x="140" y="354"/>
                  </a:cxn>
                  <a:cxn ang="0">
                    <a:pos x="163" y="316"/>
                  </a:cxn>
                  <a:cxn ang="0">
                    <a:pos x="180" y="292"/>
                  </a:cxn>
                  <a:cxn ang="0">
                    <a:pos x="200" y="264"/>
                  </a:cxn>
                  <a:cxn ang="0">
                    <a:pos x="209" y="250"/>
                  </a:cxn>
                  <a:cxn ang="0">
                    <a:pos x="205" y="194"/>
                  </a:cxn>
                  <a:cxn ang="0">
                    <a:pos x="177" y="170"/>
                  </a:cxn>
                  <a:cxn ang="0">
                    <a:pos x="188" y="152"/>
                  </a:cxn>
                  <a:cxn ang="0">
                    <a:pos x="180" y="115"/>
                  </a:cxn>
                  <a:cxn ang="0">
                    <a:pos x="147" y="59"/>
                  </a:cxn>
                  <a:cxn ang="0">
                    <a:pos x="99" y="34"/>
                  </a:cxn>
                  <a:cxn ang="0">
                    <a:pos x="62" y="0"/>
                  </a:cxn>
                  <a:cxn ang="0">
                    <a:pos x="53" y="22"/>
                  </a:cxn>
                  <a:cxn ang="0">
                    <a:pos x="55" y="45"/>
                  </a:cxn>
                  <a:cxn ang="0">
                    <a:pos x="63" y="66"/>
                  </a:cxn>
                </a:cxnLst>
                <a:rect l="0" t="0" r="r" b="b"/>
                <a:pathLst>
                  <a:path w="210" h="759">
                    <a:moveTo>
                      <a:pt x="63" y="66"/>
                    </a:moveTo>
                    <a:lnTo>
                      <a:pt x="83" y="81"/>
                    </a:lnTo>
                    <a:lnTo>
                      <a:pt x="100" y="93"/>
                    </a:lnTo>
                    <a:lnTo>
                      <a:pt x="118" y="114"/>
                    </a:lnTo>
                    <a:lnTo>
                      <a:pt x="77" y="170"/>
                    </a:lnTo>
                    <a:lnTo>
                      <a:pt x="63" y="146"/>
                    </a:lnTo>
                    <a:lnTo>
                      <a:pt x="74" y="123"/>
                    </a:lnTo>
                    <a:lnTo>
                      <a:pt x="77" y="99"/>
                    </a:lnTo>
                    <a:lnTo>
                      <a:pt x="62" y="70"/>
                    </a:lnTo>
                    <a:lnTo>
                      <a:pt x="44" y="52"/>
                    </a:lnTo>
                    <a:lnTo>
                      <a:pt x="29" y="51"/>
                    </a:lnTo>
                    <a:lnTo>
                      <a:pt x="25" y="62"/>
                    </a:lnTo>
                    <a:lnTo>
                      <a:pt x="29" y="86"/>
                    </a:lnTo>
                    <a:lnTo>
                      <a:pt x="32" y="111"/>
                    </a:lnTo>
                    <a:lnTo>
                      <a:pt x="33" y="133"/>
                    </a:lnTo>
                    <a:lnTo>
                      <a:pt x="24" y="156"/>
                    </a:lnTo>
                    <a:lnTo>
                      <a:pt x="16" y="170"/>
                    </a:lnTo>
                    <a:lnTo>
                      <a:pt x="16" y="186"/>
                    </a:lnTo>
                    <a:lnTo>
                      <a:pt x="20" y="226"/>
                    </a:lnTo>
                    <a:lnTo>
                      <a:pt x="7" y="256"/>
                    </a:lnTo>
                    <a:lnTo>
                      <a:pt x="0" y="283"/>
                    </a:lnTo>
                    <a:lnTo>
                      <a:pt x="0" y="304"/>
                    </a:lnTo>
                    <a:lnTo>
                      <a:pt x="9" y="326"/>
                    </a:lnTo>
                    <a:lnTo>
                      <a:pt x="21" y="349"/>
                    </a:lnTo>
                    <a:lnTo>
                      <a:pt x="40" y="367"/>
                    </a:lnTo>
                    <a:lnTo>
                      <a:pt x="62" y="374"/>
                    </a:lnTo>
                    <a:lnTo>
                      <a:pt x="62" y="735"/>
                    </a:lnTo>
                    <a:lnTo>
                      <a:pt x="88" y="758"/>
                    </a:lnTo>
                    <a:lnTo>
                      <a:pt x="124" y="699"/>
                    </a:lnTo>
                    <a:lnTo>
                      <a:pt x="140" y="354"/>
                    </a:lnTo>
                    <a:lnTo>
                      <a:pt x="163" y="316"/>
                    </a:lnTo>
                    <a:lnTo>
                      <a:pt x="180" y="292"/>
                    </a:lnTo>
                    <a:lnTo>
                      <a:pt x="200" y="264"/>
                    </a:lnTo>
                    <a:lnTo>
                      <a:pt x="209" y="250"/>
                    </a:lnTo>
                    <a:lnTo>
                      <a:pt x="205" y="194"/>
                    </a:lnTo>
                    <a:lnTo>
                      <a:pt x="177" y="170"/>
                    </a:lnTo>
                    <a:lnTo>
                      <a:pt x="188" y="152"/>
                    </a:lnTo>
                    <a:lnTo>
                      <a:pt x="180" y="115"/>
                    </a:lnTo>
                    <a:lnTo>
                      <a:pt x="147" y="59"/>
                    </a:lnTo>
                    <a:lnTo>
                      <a:pt x="99" y="34"/>
                    </a:lnTo>
                    <a:lnTo>
                      <a:pt x="62" y="0"/>
                    </a:lnTo>
                    <a:lnTo>
                      <a:pt x="53" y="22"/>
                    </a:lnTo>
                    <a:lnTo>
                      <a:pt x="55" y="45"/>
                    </a:lnTo>
                    <a:lnTo>
                      <a:pt x="63" y="66"/>
                    </a:lnTo>
                  </a:path>
                </a:pathLst>
              </a:custGeom>
              <a:solidFill>
                <a:srgbClr val="FFBFBF"/>
              </a:solidFill>
              <a:ln w="12700" cap="rnd" cmpd="sng">
                <a:solidFill>
                  <a:srgbClr val="000000"/>
                </a:solidFill>
                <a:prstDash val="solid"/>
                <a:round/>
                <a:headEnd/>
                <a:tailEnd/>
              </a:ln>
              <a:effectLst/>
            </p:spPr>
            <p:txBody>
              <a:bodyPr/>
              <a:lstStyle/>
              <a:p>
                <a:endParaRPr lang="en-US"/>
              </a:p>
            </p:txBody>
          </p:sp>
          <p:grpSp>
            <p:nvGrpSpPr>
              <p:cNvPr id="42" name="Group 143"/>
              <p:cNvGrpSpPr>
                <a:grpSpLocks/>
              </p:cNvGrpSpPr>
              <p:nvPr/>
            </p:nvGrpSpPr>
            <p:grpSpPr bwMode="auto">
              <a:xfrm>
                <a:off x="3620" y="2046"/>
                <a:ext cx="112" cy="190"/>
                <a:chOff x="3620" y="2046"/>
                <a:chExt cx="112" cy="190"/>
              </a:xfrm>
            </p:grpSpPr>
            <p:sp>
              <p:nvSpPr>
                <p:cNvPr id="43" name="Freeform 144"/>
                <p:cNvSpPr>
                  <a:spLocks/>
                </p:cNvSpPr>
                <p:nvPr/>
              </p:nvSpPr>
              <p:spPr bwMode="auto">
                <a:xfrm>
                  <a:off x="3620" y="2046"/>
                  <a:ext cx="112" cy="150"/>
                </a:xfrm>
                <a:custGeom>
                  <a:avLst/>
                  <a:gdLst/>
                  <a:ahLst/>
                  <a:cxnLst>
                    <a:cxn ang="0">
                      <a:pos x="111" y="33"/>
                    </a:cxn>
                    <a:cxn ang="0">
                      <a:pos x="74" y="0"/>
                    </a:cxn>
                    <a:cxn ang="0">
                      <a:pos x="30" y="54"/>
                    </a:cxn>
                    <a:cxn ang="0">
                      <a:pos x="0" y="82"/>
                    </a:cxn>
                    <a:cxn ang="0">
                      <a:pos x="29" y="149"/>
                    </a:cxn>
                  </a:cxnLst>
                  <a:rect l="0" t="0" r="r" b="b"/>
                  <a:pathLst>
                    <a:path w="112" h="150">
                      <a:moveTo>
                        <a:pt x="111" y="33"/>
                      </a:moveTo>
                      <a:lnTo>
                        <a:pt x="74" y="0"/>
                      </a:lnTo>
                      <a:lnTo>
                        <a:pt x="30" y="54"/>
                      </a:lnTo>
                      <a:lnTo>
                        <a:pt x="0" y="82"/>
                      </a:lnTo>
                      <a:lnTo>
                        <a:pt x="29" y="14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4" name="Freeform 145"/>
                <p:cNvSpPr>
                  <a:spLocks/>
                </p:cNvSpPr>
                <p:nvPr/>
              </p:nvSpPr>
              <p:spPr bwMode="auto">
                <a:xfrm>
                  <a:off x="3622" y="2142"/>
                  <a:ext cx="91" cy="94"/>
                </a:xfrm>
                <a:custGeom>
                  <a:avLst/>
                  <a:gdLst/>
                  <a:ahLst/>
                  <a:cxnLst>
                    <a:cxn ang="0">
                      <a:pos x="90" y="0"/>
                    </a:cxn>
                    <a:cxn ang="0">
                      <a:pos x="48" y="25"/>
                    </a:cxn>
                    <a:cxn ang="0">
                      <a:pos x="31" y="44"/>
                    </a:cxn>
                    <a:cxn ang="0">
                      <a:pos x="12" y="68"/>
                    </a:cxn>
                    <a:cxn ang="0">
                      <a:pos x="0" y="93"/>
                    </a:cxn>
                  </a:cxnLst>
                  <a:rect l="0" t="0" r="r" b="b"/>
                  <a:pathLst>
                    <a:path w="91" h="94">
                      <a:moveTo>
                        <a:pt x="90" y="0"/>
                      </a:moveTo>
                      <a:lnTo>
                        <a:pt x="48" y="25"/>
                      </a:lnTo>
                      <a:lnTo>
                        <a:pt x="31" y="44"/>
                      </a:lnTo>
                      <a:lnTo>
                        <a:pt x="12" y="68"/>
                      </a:lnTo>
                      <a:lnTo>
                        <a:pt x="0" y="93"/>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sp>
          <p:nvSpPr>
            <p:cNvPr id="36" name="Freeform 146"/>
            <p:cNvSpPr>
              <a:spLocks/>
            </p:cNvSpPr>
            <p:nvPr/>
          </p:nvSpPr>
          <p:spPr bwMode="auto">
            <a:xfrm>
              <a:off x="1795" y="3115"/>
              <a:ext cx="263" cy="255"/>
            </a:xfrm>
            <a:custGeom>
              <a:avLst/>
              <a:gdLst/>
              <a:ahLst/>
              <a:cxnLst>
                <a:cxn ang="0">
                  <a:pos x="0" y="0"/>
                </a:cxn>
                <a:cxn ang="0">
                  <a:pos x="262" y="82"/>
                </a:cxn>
                <a:cxn ang="0">
                  <a:pos x="262" y="254"/>
                </a:cxn>
                <a:cxn ang="0">
                  <a:pos x="107" y="242"/>
                </a:cxn>
                <a:cxn ang="0">
                  <a:pos x="54" y="205"/>
                </a:cxn>
                <a:cxn ang="0">
                  <a:pos x="98" y="159"/>
                </a:cxn>
                <a:cxn ang="0">
                  <a:pos x="139" y="138"/>
                </a:cxn>
                <a:cxn ang="0">
                  <a:pos x="99" y="119"/>
                </a:cxn>
                <a:cxn ang="0">
                  <a:pos x="151" y="85"/>
                </a:cxn>
                <a:cxn ang="0">
                  <a:pos x="28" y="78"/>
                </a:cxn>
                <a:cxn ang="0">
                  <a:pos x="58" y="56"/>
                </a:cxn>
                <a:cxn ang="0">
                  <a:pos x="11" y="37"/>
                </a:cxn>
                <a:cxn ang="0">
                  <a:pos x="48" y="29"/>
                </a:cxn>
                <a:cxn ang="0">
                  <a:pos x="0" y="0"/>
                </a:cxn>
              </a:cxnLst>
              <a:rect l="0" t="0" r="r" b="b"/>
              <a:pathLst>
                <a:path w="263" h="255">
                  <a:moveTo>
                    <a:pt x="0" y="0"/>
                  </a:moveTo>
                  <a:lnTo>
                    <a:pt x="262" y="82"/>
                  </a:lnTo>
                  <a:lnTo>
                    <a:pt x="262" y="254"/>
                  </a:lnTo>
                  <a:lnTo>
                    <a:pt x="107" y="242"/>
                  </a:lnTo>
                  <a:lnTo>
                    <a:pt x="54" y="205"/>
                  </a:lnTo>
                  <a:lnTo>
                    <a:pt x="98" y="159"/>
                  </a:lnTo>
                  <a:lnTo>
                    <a:pt x="139" y="138"/>
                  </a:lnTo>
                  <a:lnTo>
                    <a:pt x="99" y="119"/>
                  </a:lnTo>
                  <a:lnTo>
                    <a:pt x="151" y="85"/>
                  </a:lnTo>
                  <a:lnTo>
                    <a:pt x="28" y="78"/>
                  </a:lnTo>
                  <a:lnTo>
                    <a:pt x="58" y="56"/>
                  </a:lnTo>
                  <a:lnTo>
                    <a:pt x="11" y="37"/>
                  </a:lnTo>
                  <a:lnTo>
                    <a:pt x="48" y="29"/>
                  </a:lnTo>
                  <a:lnTo>
                    <a:pt x="0" y="0"/>
                  </a:lnTo>
                </a:path>
              </a:pathLst>
            </a:custGeom>
            <a:solidFill>
              <a:srgbClr val="9FBFFF"/>
            </a:solidFill>
            <a:ln w="9525" cap="rnd">
              <a:noFill/>
              <a:round/>
              <a:headEnd/>
              <a:tailEnd/>
            </a:ln>
            <a:effectLst/>
          </p:spPr>
          <p:txBody>
            <a:bodyPr/>
            <a:lstStyle/>
            <a:p>
              <a:endParaRPr lang="en-US"/>
            </a:p>
          </p:txBody>
        </p:sp>
        <p:sp>
          <p:nvSpPr>
            <p:cNvPr id="37" name="Freeform 147"/>
            <p:cNvSpPr>
              <a:spLocks/>
            </p:cNvSpPr>
            <p:nvPr/>
          </p:nvSpPr>
          <p:spPr bwMode="auto">
            <a:xfrm>
              <a:off x="3555" y="3030"/>
              <a:ext cx="112" cy="472"/>
            </a:xfrm>
            <a:custGeom>
              <a:avLst/>
              <a:gdLst/>
              <a:ahLst/>
              <a:cxnLst>
                <a:cxn ang="0">
                  <a:pos x="0" y="0"/>
                </a:cxn>
                <a:cxn ang="0">
                  <a:pos x="111" y="29"/>
                </a:cxn>
                <a:cxn ang="0">
                  <a:pos x="111" y="471"/>
                </a:cxn>
                <a:cxn ang="0">
                  <a:pos x="0" y="410"/>
                </a:cxn>
                <a:cxn ang="0">
                  <a:pos x="0" y="0"/>
                </a:cxn>
              </a:cxnLst>
              <a:rect l="0" t="0" r="r" b="b"/>
              <a:pathLst>
                <a:path w="112" h="472">
                  <a:moveTo>
                    <a:pt x="0" y="0"/>
                  </a:moveTo>
                  <a:lnTo>
                    <a:pt x="111" y="29"/>
                  </a:lnTo>
                  <a:lnTo>
                    <a:pt x="111" y="471"/>
                  </a:lnTo>
                  <a:lnTo>
                    <a:pt x="0" y="410"/>
                  </a:lnTo>
                  <a:lnTo>
                    <a:pt x="0" y="0"/>
                  </a:lnTo>
                </a:path>
              </a:pathLst>
            </a:custGeom>
            <a:solidFill>
              <a:srgbClr val="9FBFFF"/>
            </a:solidFill>
            <a:ln w="9525" cap="rnd">
              <a:noFill/>
              <a:round/>
              <a:headEnd/>
              <a:tailEnd/>
            </a:ln>
            <a:effectLst/>
          </p:spPr>
          <p:txBody>
            <a:bodyPr/>
            <a:lstStyle/>
            <a:p>
              <a:endParaRPr lang="en-US"/>
            </a:p>
          </p:txBody>
        </p:sp>
        <p:sp>
          <p:nvSpPr>
            <p:cNvPr id="38" name="Freeform 148"/>
            <p:cNvSpPr>
              <a:spLocks/>
            </p:cNvSpPr>
            <p:nvPr/>
          </p:nvSpPr>
          <p:spPr bwMode="auto">
            <a:xfrm>
              <a:off x="2497" y="2154"/>
              <a:ext cx="384" cy="362"/>
            </a:xfrm>
            <a:custGeom>
              <a:avLst/>
              <a:gdLst/>
              <a:ahLst/>
              <a:cxnLst>
                <a:cxn ang="0">
                  <a:pos x="16" y="69"/>
                </a:cxn>
                <a:cxn ang="0">
                  <a:pos x="371" y="0"/>
                </a:cxn>
                <a:cxn ang="0">
                  <a:pos x="346" y="17"/>
                </a:cxn>
                <a:cxn ang="0">
                  <a:pos x="379" y="21"/>
                </a:cxn>
                <a:cxn ang="0">
                  <a:pos x="383" y="45"/>
                </a:cxn>
                <a:cxn ang="0">
                  <a:pos x="346" y="65"/>
                </a:cxn>
                <a:cxn ang="0">
                  <a:pos x="367" y="93"/>
                </a:cxn>
                <a:cxn ang="0">
                  <a:pos x="337" y="144"/>
                </a:cxn>
                <a:cxn ang="0">
                  <a:pos x="378" y="180"/>
                </a:cxn>
                <a:cxn ang="0">
                  <a:pos x="322" y="247"/>
                </a:cxn>
                <a:cxn ang="0">
                  <a:pos x="383" y="259"/>
                </a:cxn>
                <a:cxn ang="0">
                  <a:pos x="26" y="361"/>
                </a:cxn>
                <a:cxn ang="0">
                  <a:pos x="16" y="151"/>
                </a:cxn>
                <a:cxn ang="0">
                  <a:pos x="0" y="103"/>
                </a:cxn>
                <a:cxn ang="0">
                  <a:pos x="16" y="69"/>
                </a:cxn>
              </a:cxnLst>
              <a:rect l="0" t="0" r="r" b="b"/>
              <a:pathLst>
                <a:path w="384" h="362">
                  <a:moveTo>
                    <a:pt x="16" y="69"/>
                  </a:moveTo>
                  <a:lnTo>
                    <a:pt x="371" y="0"/>
                  </a:lnTo>
                  <a:lnTo>
                    <a:pt x="346" y="17"/>
                  </a:lnTo>
                  <a:lnTo>
                    <a:pt x="379" y="21"/>
                  </a:lnTo>
                  <a:lnTo>
                    <a:pt x="383" y="45"/>
                  </a:lnTo>
                  <a:lnTo>
                    <a:pt x="346" y="65"/>
                  </a:lnTo>
                  <a:lnTo>
                    <a:pt x="367" y="93"/>
                  </a:lnTo>
                  <a:lnTo>
                    <a:pt x="337" y="144"/>
                  </a:lnTo>
                  <a:lnTo>
                    <a:pt x="378" y="180"/>
                  </a:lnTo>
                  <a:lnTo>
                    <a:pt x="322" y="247"/>
                  </a:lnTo>
                  <a:lnTo>
                    <a:pt x="383" y="259"/>
                  </a:lnTo>
                  <a:lnTo>
                    <a:pt x="26" y="361"/>
                  </a:lnTo>
                  <a:lnTo>
                    <a:pt x="16" y="151"/>
                  </a:lnTo>
                  <a:lnTo>
                    <a:pt x="0" y="103"/>
                  </a:lnTo>
                  <a:lnTo>
                    <a:pt x="16" y="69"/>
                  </a:lnTo>
                </a:path>
              </a:pathLst>
            </a:custGeom>
            <a:solidFill>
              <a:srgbClr val="9FBFFF"/>
            </a:solidFill>
            <a:ln w="9525" cap="rnd">
              <a:noFill/>
              <a:round/>
              <a:headEnd/>
              <a:tailEnd/>
            </a:ln>
            <a:effectLst/>
          </p:spPr>
          <p:txBody>
            <a:bodyPr/>
            <a:lstStyle/>
            <a:p>
              <a:endParaRPr lang="en-US"/>
            </a:p>
          </p:txBody>
        </p:sp>
        <p:sp>
          <p:nvSpPr>
            <p:cNvPr id="39" name="Freeform 149"/>
            <p:cNvSpPr>
              <a:spLocks/>
            </p:cNvSpPr>
            <p:nvPr/>
          </p:nvSpPr>
          <p:spPr bwMode="auto">
            <a:xfrm>
              <a:off x="1751" y="1902"/>
              <a:ext cx="334" cy="420"/>
            </a:xfrm>
            <a:custGeom>
              <a:avLst/>
              <a:gdLst/>
              <a:ahLst/>
              <a:cxnLst>
                <a:cxn ang="0">
                  <a:pos x="255" y="0"/>
                </a:cxn>
                <a:cxn ang="0">
                  <a:pos x="296" y="46"/>
                </a:cxn>
                <a:cxn ang="0">
                  <a:pos x="321" y="103"/>
                </a:cxn>
                <a:cxn ang="0">
                  <a:pos x="333" y="193"/>
                </a:cxn>
                <a:cxn ang="0">
                  <a:pos x="321" y="255"/>
                </a:cxn>
                <a:cxn ang="0">
                  <a:pos x="296" y="304"/>
                </a:cxn>
                <a:cxn ang="0">
                  <a:pos x="239" y="362"/>
                </a:cxn>
                <a:cxn ang="0">
                  <a:pos x="165" y="419"/>
                </a:cxn>
                <a:cxn ang="0">
                  <a:pos x="128" y="362"/>
                </a:cxn>
                <a:cxn ang="0">
                  <a:pos x="70" y="296"/>
                </a:cxn>
                <a:cxn ang="0">
                  <a:pos x="0" y="239"/>
                </a:cxn>
                <a:cxn ang="0">
                  <a:pos x="74" y="230"/>
                </a:cxn>
                <a:cxn ang="0">
                  <a:pos x="124" y="198"/>
                </a:cxn>
                <a:cxn ang="0">
                  <a:pos x="136" y="148"/>
                </a:cxn>
                <a:cxn ang="0">
                  <a:pos x="140" y="91"/>
                </a:cxn>
                <a:cxn ang="0">
                  <a:pos x="128" y="37"/>
                </a:cxn>
                <a:cxn ang="0">
                  <a:pos x="255" y="0"/>
                </a:cxn>
              </a:cxnLst>
              <a:rect l="0" t="0" r="r" b="b"/>
              <a:pathLst>
                <a:path w="334" h="420">
                  <a:moveTo>
                    <a:pt x="255" y="0"/>
                  </a:moveTo>
                  <a:lnTo>
                    <a:pt x="296" y="46"/>
                  </a:lnTo>
                  <a:lnTo>
                    <a:pt x="321" y="103"/>
                  </a:lnTo>
                  <a:lnTo>
                    <a:pt x="333" y="193"/>
                  </a:lnTo>
                  <a:lnTo>
                    <a:pt x="321" y="255"/>
                  </a:lnTo>
                  <a:lnTo>
                    <a:pt x="296" y="304"/>
                  </a:lnTo>
                  <a:lnTo>
                    <a:pt x="239" y="362"/>
                  </a:lnTo>
                  <a:lnTo>
                    <a:pt x="165" y="419"/>
                  </a:lnTo>
                  <a:lnTo>
                    <a:pt x="128" y="362"/>
                  </a:lnTo>
                  <a:lnTo>
                    <a:pt x="70" y="296"/>
                  </a:lnTo>
                  <a:lnTo>
                    <a:pt x="0" y="239"/>
                  </a:lnTo>
                  <a:lnTo>
                    <a:pt x="74" y="230"/>
                  </a:lnTo>
                  <a:lnTo>
                    <a:pt x="124" y="198"/>
                  </a:lnTo>
                  <a:lnTo>
                    <a:pt x="136" y="148"/>
                  </a:lnTo>
                  <a:lnTo>
                    <a:pt x="140" y="91"/>
                  </a:lnTo>
                  <a:lnTo>
                    <a:pt x="128" y="37"/>
                  </a:lnTo>
                  <a:lnTo>
                    <a:pt x="255" y="0"/>
                  </a:lnTo>
                </a:path>
              </a:pathLst>
            </a:custGeom>
            <a:solidFill>
              <a:srgbClr val="BFDFFF"/>
            </a:solidFill>
            <a:ln w="9525" cap="rnd">
              <a:noFill/>
              <a:round/>
              <a:headEnd/>
              <a:tailEnd/>
            </a:ln>
            <a:effectLst/>
          </p:spPr>
          <p:txBody>
            <a:bodyPr/>
            <a:lstStyle/>
            <a:p>
              <a:endParaRPr lang="en-US"/>
            </a:p>
          </p:txBody>
        </p:sp>
        <p:sp>
          <p:nvSpPr>
            <p:cNvPr id="40" name="Freeform 150"/>
            <p:cNvSpPr>
              <a:spLocks/>
            </p:cNvSpPr>
            <p:nvPr/>
          </p:nvSpPr>
          <p:spPr bwMode="auto">
            <a:xfrm>
              <a:off x="4064" y="2409"/>
              <a:ext cx="734" cy="354"/>
            </a:xfrm>
            <a:custGeom>
              <a:avLst/>
              <a:gdLst/>
              <a:ahLst/>
              <a:cxnLst>
                <a:cxn ang="0">
                  <a:pos x="239" y="0"/>
                </a:cxn>
                <a:cxn ang="0">
                  <a:pos x="362" y="24"/>
                </a:cxn>
                <a:cxn ang="0">
                  <a:pos x="461" y="123"/>
                </a:cxn>
                <a:cxn ang="0">
                  <a:pos x="510" y="213"/>
                </a:cxn>
                <a:cxn ang="0">
                  <a:pos x="559" y="279"/>
                </a:cxn>
                <a:cxn ang="0">
                  <a:pos x="641" y="328"/>
                </a:cxn>
                <a:cxn ang="0">
                  <a:pos x="733" y="353"/>
                </a:cxn>
                <a:cxn ang="0">
                  <a:pos x="543" y="353"/>
                </a:cxn>
                <a:cxn ang="0">
                  <a:pos x="411" y="345"/>
                </a:cxn>
                <a:cxn ang="0">
                  <a:pos x="337" y="345"/>
                </a:cxn>
                <a:cxn ang="0">
                  <a:pos x="280" y="254"/>
                </a:cxn>
                <a:cxn ang="0">
                  <a:pos x="181" y="197"/>
                </a:cxn>
                <a:cxn ang="0">
                  <a:pos x="82" y="172"/>
                </a:cxn>
                <a:cxn ang="0">
                  <a:pos x="0" y="156"/>
                </a:cxn>
                <a:cxn ang="0">
                  <a:pos x="239" y="0"/>
                </a:cxn>
              </a:cxnLst>
              <a:rect l="0" t="0" r="r" b="b"/>
              <a:pathLst>
                <a:path w="734" h="354">
                  <a:moveTo>
                    <a:pt x="239" y="0"/>
                  </a:moveTo>
                  <a:lnTo>
                    <a:pt x="362" y="24"/>
                  </a:lnTo>
                  <a:lnTo>
                    <a:pt x="461" y="123"/>
                  </a:lnTo>
                  <a:lnTo>
                    <a:pt x="510" y="213"/>
                  </a:lnTo>
                  <a:lnTo>
                    <a:pt x="559" y="279"/>
                  </a:lnTo>
                  <a:lnTo>
                    <a:pt x="641" y="328"/>
                  </a:lnTo>
                  <a:lnTo>
                    <a:pt x="733" y="353"/>
                  </a:lnTo>
                  <a:lnTo>
                    <a:pt x="543" y="353"/>
                  </a:lnTo>
                  <a:lnTo>
                    <a:pt x="411" y="345"/>
                  </a:lnTo>
                  <a:lnTo>
                    <a:pt x="337" y="345"/>
                  </a:lnTo>
                  <a:lnTo>
                    <a:pt x="280" y="254"/>
                  </a:lnTo>
                  <a:lnTo>
                    <a:pt x="181" y="197"/>
                  </a:lnTo>
                  <a:lnTo>
                    <a:pt x="82" y="172"/>
                  </a:lnTo>
                  <a:lnTo>
                    <a:pt x="0" y="156"/>
                  </a:lnTo>
                  <a:lnTo>
                    <a:pt x="239" y="0"/>
                  </a:lnTo>
                </a:path>
              </a:pathLst>
            </a:custGeom>
            <a:solidFill>
              <a:srgbClr val="BFDFFF"/>
            </a:solidFill>
            <a:ln w="9525" cap="rnd">
              <a:noFill/>
              <a:round/>
              <a:headEnd/>
              <a:tailEnd/>
            </a:ln>
            <a:effectLst/>
          </p:spPr>
          <p:txBody>
            <a:bodyPr/>
            <a:lstStyle/>
            <a:p>
              <a:endParaRPr lang="en-US"/>
            </a:p>
          </p:txBody>
        </p:sp>
      </p:grpSp>
      <p:sp>
        <p:nvSpPr>
          <p:cNvPr id="146" name="Slide Number Placeholder 145"/>
          <p:cNvSpPr>
            <a:spLocks noGrp="1"/>
          </p:cNvSpPr>
          <p:nvPr>
            <p:ph type="sldNum" sz="quarter" idx="12"/>
          </p:nvPr>
        </p:nvSpPr>
        <p:spPr/>
        <p:txBody>
          <a:bodyPr/>
          <a:lstStyle/>
          <a:p>
            <a:fld id="{1AB65D58-C36C-4A07-BEA8-8A7B12EEA753}" type="slidenum">
              <a:rPr lang="en-US" smtClean="0"/>
              <a:pPr/>
              <a:t>4</a:t>
            </a:fld>
            <a:endParaRPr lang="en-US"/>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21600000">
                                      <p:cBhvr>
                                        <p:cTn id="1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SIMPLY ………</a:t>
            </a:r>
            <a:endParaRPr lang="en-US" dirty="0"/>
          </a:p>
        </p:txBody>
      </p:sp>
      <p:sp>
        <p:nvSpPr>
          <p:cNvPr id="3" name="Content Placeholder 2"/>
          <p:cNvSpPr>
            <a:spLocks noGrp="1"/>
          </p:cNvSpPr>
          <p:nvPr>
            <p:ph idx="1"/>
          </p:nvPr>
        </p:nvSpPr>
        <p:spPr>
          <a:xfrm>
            <a:off x="457200" y="1447800"/>
            <a:ext cx="8229600" cy="5410199"/>
          </a:xfrm>
        </p:spPr>
        <p:txBody>
          <a:bodyPr>
            <a:noAutofit/>
          </a:bodyPr>
          <a:lstStyle/>
          <a:p>
            <a:pPr lvl="0"/>
            <a:r>
              <a:rPr lang="en-US" sz="2200" dirty="0" smtClean="0">
                <a:latin typeface="Imprint MT Shadow" pitchFamily="82" charset="0"/>
              </a:rPr>
              <a:t>Oracle Data Guard is the management, monitoring, and automation software infrastructure that creates, maintains, and monitors one or more standby databases to protect enterprise data from failures, disasters, errors, and data corruptions.</a:t>
            </a:r>
          </a:p>
          <a:p>
            <a:pPr lvl="0"/>
            <a:endParaRPr lang="en-US" sz="2200" dirty="0" smtClean="0">
              <a:latin typeface="Imprint MT Shadow" pitchFamily="82" charset="0"/>
            </a:endParaRPr>
          </a:p>
          <a:p>
            <a:r>
              <a:rPr lang="en-US" sz="2200" dirty="0" smtClean="0">
                <a:latin typeface="Imprint MT Shadow" pitchFamily="82" charset="0"/>
              </a:rPr>
              <a:t>Data Guard helps you to protect your Data.</a:t>
            </a:r>
          </a:p>
          <a:p>
            <a:pPr lvl="1"/>
            <a:r>
              <a:rPr lang="en-US" sz="2200" dirty="0" smtClean="0">
                <a:latin typeface="Imprint MT Shadow" pitchFamily="82" charset="0"/>
              </a:rPr>
              <a:t>Takes your data and automatically puts it Standby.</a:t>
            </a:r>
          </a:p>
          <a:p>
            <a:pPr lvl="1"/>
            <a:r>
              <a:rPr lang="en-US" sz="2200" dirty="0" smtClean="0">
                <a:latin typeface="Imprint MT Shadow" pitchFamily="82" charset="0"/>
              </a:rPr>
              <a:t>Makes it available for Failover in case of failure.</a:t>
            </a:r>
          </a:p>
          <a:p>
            <a:pPr lvl="1"/>
            <a:endParaRPr lang="en-US" sz="2200" dirty="0" smtClean="0">
              <a:latin typeface="Imprint MT Shadow" pitchFamily="82" charset="0"/>
            </a:endParaRPr>
          </a:p>
          <a:p>
            <a:r>
              <a:rPr lang="en-US" sz="2200" dirty="0" smtClean="0">
                <a:latin typeface="Imprint MT Shadow" pitchFamily="82" charset="0"/>
              </a:rPr>
              <a:t>The other capabilities are pure bonus.</a:t>
            </a:r>
          </a:p>
          <a:p>
            <a:pPr lvl="1"/>
            <a:r>
              <a:rPr lang="en-US" sz="2200" dirty="0" smtClean="0">
                <a:latin typeface="Imprint MT Shadow" pitchFamily="82" charset="0"/>
              </a:rPr>
              <a:t>Switchover for Maintenance </a:t>
            </a:r>
          </a:p>
          <a:p>
            <a:pPr lvl="1"/>
            <a:r>
              <a:rPr lang="en-US" sz="2200" dirty="0" smtClean="0">
                <a:latin typeface="Imprint MT Shadow" pitchFamily="82" charset="0"/>
              </a:rPr>
              <a:t>Reporting</a:t>
            </a:r>
          </a:p>
          <a:p>
            <a:pPr lvl="1"/>
            <a:r>
              <a:rPr lang="en-US" sz="2200" dirty="0" smtClean="0">
                <a:latin typeface="Imprint MT Shadow" pitchFamily="82" charset="0"/>
              </a:rPr>
              <a:t>Off-loading Queries</a:t>
            </a:r>
          </a:p>
          <a:p>
            <a:pPr lvl="1"/>
            <a:r>
              <a:rPr lang="en-US" sz="2200" dirty="0" smtClean="0">
                <a:latin typeface="Imprint MT Shadow" pitchFamily="82" charset="0"/>
              </a:rPr>
              <a:t>Backups</a:t>
            </a:r>
          </a:p>
        </p:txBody>
      </p:sp>
      <p:sp>
        <p:nvSpPr>
          <p:cNvPr id="146" name="Slide Number Placeholder 145"/>
          <p:cNvSpPr>
            <a:spLocks noGrp="1"/>
          </p:cNvSpPr>
          <p:nvPr>
            <p:ph type="sldNum" sz="quarter" idx="12"/>
          </p:nvPr>
        </p:nvSpPr>
        <p:spPr/>
        <p:txBody>
          <a:bodyPr/>
          <a:lstStyle/>
          <a:p>
            <a:fld id="{1AB65D58-C36C-4A07-BEA8-8A7B12EEA753}" type="slidenum">
              <a:rPr lang="en-US" smtClean="0"/>
              <a:pPr/>
              <a:t>5</a:t>
            </a:fld>
            <a:endParaRPr lang="en-US"/>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001000" y="6476999"/>
            <a:ext cx="2133600" cy="274320"/>
          </a:xfrm>
        </p:spPr>
        <p:txBody>
          <a:bodyPr/>
          <a:lstStyle/>
          <a:p>
            <a:fld id="{DE0EFABB-48A0-44BA-B043-3D85758E7295}" type="slidenum">
              <a:rPr lang="en-GB"/>
              <a:pPr/>
              <a:t>6</a:t>
            </a:fld>
            <a:endParaRPr lang="en-GB"/>
          </a:p>
        </p:txBody>
      </p:sp>
      <p:sp>
        <p:nvSpPr>
          <p:cNvPr id="2586626" name="Rectangle 2"/>
          <p:cNvSpPr>
            <a:spLocks noGrp="1" noChangeArrowheads="1"/>
          </p:cNvSpPr>
          <p:nvPr>
            <p:ph type="title"/>
          </p:nvPr>
        </p:nvSpPr>
        <p:spPr/>
        <p:txBody>
          <a:bodyPr/>
          <a:lstStyle/>
          <a:p>
            <a:r>
              <a:rPr lang="en-GB" sz="3200"/>
              <a:t>Data Guard</a:t>
            </a:r>
            <a:br>
              <a:rPr lang="en-GB" sz="3200"/>
            </a:br>
            <a:r>
              <a:rPr lang="en-GB" sz="3200"/>
              <a:t>Oracle 11g New Features</a:t>
            </a:r>
            <a:endParaRPr lang="en-US" sz="3200"/>
          </a:p>
        </p:txBody>
      </p:sp>
      <p:sp>
        <p:nvSpPr>
          <p:cNvPr id="2586627" name="Rectangle 3"/>
          <p:cNvSpPr>
            <a:spLocks noGrp="1" noChangeArrowheads="1"/>
          </p:cNvSpPr>
          <p:nvPr>
            <p:ph type="body" idx="1"/>
          </p:nvPr>
        </p:nvSpPr>
        <p:spPr/>
        <p:txBody>
          <a:bodyPr>
            <a:normAutofit fontScale="77500" lnSpcReduction="20000"/>
          </a:bodyPr>
          <a:lstStyle/>
          <a:p>
            <a:r>
              <a:rPr lang="en-GB" dirty="0"/>
              <a:t>Snapshot Standby</a:t>
            </a:r>
          </a:p>
          <a:p>
            <a:pPr lvl="1"/>
            <a:r>
              <a:rPr lang="en-GB" dirty="0"/>
              <a:t>Standby can be converted to snapshot standby</a:t>
            </a:r>
          </a:p>
          <a:p>
            <a:pPr lvl="2"/>
            <a:r>
              <a:rPr lang="en-GB" sz="2600" dirty="0">
                <a:solidFill>
                  <a:schemeClr val="accent3">
                    <a:lumMod val="60000"/>
                    <a:lumOff val="40000"/>
                  </a:schemeClr>
                </a:solidFill>
              </a:rPr>
              <a:t>Can be opened in read-write mode (for testing)</a:t>
            </a:r>
          </a:p>
          <a:p>
            <a:pPr lvl="1"/>
            <a:r>
              <a:rPr lang="en-GB" dirty="0"/>
              <a:t>Redo transport continues</a:t>
            </a:r>
          </a:p>
          <a:p>
            <a:pPr lvl="1"/>
            <a:r>
              <a:rPr lang="en-GB" dirty="0"/>
              <a:t>Redo apply delayed</a:t>
            </a:r>
          </a:p>
          <a:p>
            <a:pPr lvl="1"/>
            <a:r>
              <a:rPr lang="en-GB" dirty="0"/>
              <a:t>Standby can subsequently be converted back to physical standby</a:t>
            </a:r>
          </a:p>
          <a:p>
            <a:endParaRPr lang="en-GB" dirty="0"/>
          </a:p>
          <a:p>
            <a:r>
              <a:rPr lang="en-GB" dirty="0"/>
              <a:t>Active Data Guard</a:t>
            </a:r>
          </a:p>
          <a:p>
            <a:pPr lvl="1"/>
            <a:r>
              <a:rPr lang="en-GB" dirty="0"/>
              <a:t>Separately licensed option</a:t>
            </a:r>
          </a:p>
          <a:p>
            <a:pPr lvl="1"/>
            <a:r>
              <a:rPr lang="en-GB" dirty="0"/>
              <a:t>Updates applied to primary</a:t>
            </a:r>
          </a:p>
          <a:p>
            <a:pPr lvl="1"/>
            <a:r>
              <a:rPr lang="en-GB" dirty="0"/>
              <a:t>Changes can be read immediately on standby databases</a:t>
            </a:r>
          </a:p>
          <a:p>
            <a:pPr lvl="1"/>
            <a:r>
              <a:rPr lang="en-GB" dirty="0"/>
              <a:t>Standby database can be opened in read-only mode</a:t>
            </a:r>
          </a:p>
          <a:p>
            <a:pPr lvl="2"/>
            <a:r>
              <a:rPr lang="en-GB" sz="2600" dirty="0">
                <a:solidFill>
                  <a:schemeClr val="accent3">
                    <a:lumMod val="60000"/>
                    <a:lumOff val="40000"/>
                  </a:schemeClr>
                </a:solidFill>
              </a:rPr>
              <a:t>Redo can continue to be applied</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8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8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866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8662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8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8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8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8662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8662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8662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66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a:lstStyle/>
          <a:p>
            <a:pPr eaLnBrk="1" hangingPunct="1"/>
            <a:r>
              <a:rPr lang="en-US" smtClean="0"/>
              <a:t> </a:t>
            </a:r>
            <a:r>
              <a:rPr lang="en-US" dirty="0" smtClean="0"/>
              <a:t>Attributes</a:t>
            </a:r>
          </a:p>
        </p:txBody>
      </p:sp>
      <p:graphicFrame>
        <p:nvGraphicFramePr>
          <p:cNvPr id="690210" name="Group 34"/>
          <p:cNvGraphicFramePr>
            <a:graphicFrameLocks noGrp="1"/>
          </p:cNvGraphicFramePr>
          <p:nvPr/>
        </p:nvGraphicFramePr>
        <p:xfrm>
          <a:off x="457200" y="1905000"/>
          <a:ext cx="7937500" cy="4446587"/>
        </p:xfrm>
        <a:graphic>
          <a:graphicData uri="http://schemas.openxmlformats.org/drawingml/2006/table">
            <a:tbl>
              <a:tblPr/>
              <a:tblGrid>
                <a:gridCol w="3932525"/>
                <a:gridCol w="4004975"/>
              </a:tblGrid>
              <a:tr h="66465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1" i="0" u="none" strike="noStrike" cap="none" normalizeH="0" baseline="0" dirty="0" smtClean="0">
                          <a:ln>
                            <a:noFill/>
                          </a:ln>
                          <a:solidFill>
                            <a:schemeClr val="bg1"/>
                          </a:solidFill>
                          <a:effectLst/>
                          <a:latin typeface="Arial" pitchFamily="34" charset="0"/>
                        </a:rPr>
                        <a:t>Attribute</a:t>
                      </a:r>
                      <a:endParaRPr kumimoji="0" lang="en-US" sz="1400" b="0" i="0" u="none" strike="noStrike" cap="none" normalizeH="0" baseline="0" dirty="0" smtClean="0">
                        <a:ln>
                          <a:noFill/>
                        </a:ln>
                        <a:solidFill>
                          <a:schemeClr val="tx1"/>
                        </a:solidFill>
                        <a:effectLst/>
                        <a:latin typeface="Arial" pitchFamily="34" charset="0"/>
                      </a:endParaRP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1" i="0" u="none" strike="noStrike" cap="none" normalizeH="0" baseline="0" dirty="0" smtClean="0">
                          <a:ln>
                            <a:noFill/>
                          </a:ln>
                          <a:solidFill>
                            <a:schemeClr val="bg1"/>
                          </a:solidFill>
                          <a:effectLst/>
                          <a:latin typeface="Arial" pitchFamily="34" charset="0"/>
                        </a:rPr>
                        <a:t>Why Important</a:t>
                      </a:r>
                      <a:endParaRPr kumimoji="0" lang="en-US" sz="1400" b="0" i="0" u="none" strike="noStrike" cap="none" normalizeH="0" baseline="0" dirty="0" smtClean="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628304">
                <a:tc>
                  <a:txBody>
                    <a:bodyPr/>
                    <a:lstStyle/>
                    <a:p>
                      <a:pPr marL="195263" marR="0" lvl="0" indent="-177800"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smtClean="0">
                          <a:ln>
                            <a:noFill/>
                          </a:ln>
                          <a:solidFill>
                            <a:schemeClr val="tx1"/>
                          </a:solidFill>
                          <a:effectLst/>
                          <a:latin typeface="Arial" pitchFamily="34" charset="0"/>
                        </a:rPr>
                        <a:t>1. Redundancy with isolation </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smtClean="0">
                          <a:ln>
                            <a:noFill/>
                          </a:ln>
                          <a:solidFill>
                            <a:schemeClr val="tx1"/>
                          </a:solidFill>
                          <a:effectLst/>
                          <a:latin typeface="Arial" pitchFamily="34" charset="0"/>
                        </a:rPr>
                        <a:t>No single point of failure, failures stay put</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3496">
                <a:tc>
                  <a:txBody>
                    <a:bodyPr/>
                    <a:lstStyle/>
                    <a:p>
                      <a:pPr marL="195263" marR="0" lvl="0" indent="-195263"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smtClean="0">
                          <a:ln>
                            <a:noFill/>
                          </a:ln>
                          <a:solidFill>
                            <a:schemeClr val="tx1"/>
                          </a:solidFill>
                          <a:effectLst/>
                          <a:latin typeface="Arial" pitchFamily="34" charset="0"/>
                        </a:rPr>
                        <a:t>2. Zero data loss</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5738" marR="0" lvl="0" indent="-185738" algn="l" defTabSz="914400" rtl="0" eaLnBrk="1" fontAlgn="base" latinLnBrk="0" hangingPunct="1">
                        <a:lnSpc>
                          <a:spcPct val="100000"/>
                        </a:lnSpc>
                        <a:spcBef>
                          <a:spcPct val="20000"/>
                        </a:spcBef>
                        <a:spcAft>
                          <a:spcPct val="0"/>
                        </a:spcAft>
                        <a:buClr>
                          <a:schemeClr val="tx2"/>
                        </a:buClr>
                        <a:buSzTx/>
                        <a:buFont typeface="Times"/>
                        <a:buNone/>
                        <a:tabLst>
                          <a:tab pos="177800" algn="l"/>
                        </a:tabLst>
                      </a:pPr>
                      <a:r>
                        <a:rPr kumimoji="0" lang="en-US" sz="1400" b="0" i="0" u="none" strike="noStrike" cap="none" normalizeH="0" baseline="0" smtClean="0">
                          <a:ln>
                            <a:noFill/>
                          </a:ln>
                          <a:solidFill>
                            <a:schemeClr val="tx1"/>
                          </a:solidFill>
                          <a:effectLst/>
                          <a:latin typeface="Arial" pitchFamily="34" charset="0"/>
                        </a:rPr>
                        <a:t>Complete protection, no recovery concerns</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034">
                <a:tc>
                  <a:txBody>
                    <a:bodyPr/>
                    <a:lstStyle/>
                    <a:p>
                      <a:pPr marL="195263" marR="0" lvl="0" indent="-195263"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dirty="0" smtClean="0">
                          <a:ln>
                            <a:noFill/>
                          </a:ln>
                          <a:solidFill>
                            <a:schemeClr val="tx1"/>
                          </a:solidFill>
                          <a:effectLst/>
                          <a:latin typeface="Arial" pitchFamily="34" charset="0"/>
                        </a:rPr>
                        <a:t>3. Extreme performance</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dirty="0" smtClean="0">
                          <a:ln>
                            <a:noFill/>
                          </a:ln>
                          <a:solidFill>
                            <a:schemeClr val="tx1"/>
                          </a:solidFill>
                          <a:effectLst/>
                          <a:latin typeface="Arial" pitchFamily="34" charset="0"/>
                        </a:rPr>
                        <a:t>Deploy for any application</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034">
                <a:tc>
                  <a:txBody>
                    <a:bodyPr/>
                    <a:lstStyle/>
                    <a:p>
                      <a:pPr marL="195263" marR="0" lvl="0" indent="-195263"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smtClean="0">
                          <a:ln>
                            <a:noFill/>
                          </a:ln>
                          <a:solidFill>
                            <a:schemeClr val="tx1"/>
                          </a:solidFill>
                          <a:effectLst/>
                          <a:latin typeface="Arial" pitchFamily="34" charset="0"/>
                        </a:rPr>
                        <a:t>4. Automatic failover</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69863" marR="0" lvl="0" indent="-169863"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smtClean="0">
                          <a:ln>
                            <a:noFill/>
                          </a:ln>
                          <a:solidFill>
                            <a:schemeClr val="tx1"/>
                          </a:solidFill>
                          <a:effectLst/>
                          <a:latin typeface="Arial" pitchFamily="34" charset="0"/>
                        </a:rPr>
                        <a:t>Fast, predictable</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034">
                <a:tc>
                  <a:txBody>
                    <a:bodyPr/>
                    <a:lstStyle/>
                    <a:p>
                      <a:pPr marL="185738" marR="0" lvl="0" indent="-185738"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smtClean="0">
                          <a:ln>
                            <a:noFill/>
                          </a:ln>
                          <a:solidFill>
                            <a:schemeClr val="tx1"/>
                          </a:solidFill>
                          <a:effectLst/>
                          <a:latin typeface="Arial" pitchFamily="34" charset="0"/>
                        </a:rPr>
                        <a:t>5. Full systems utilization</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smtClean="0">
                          <a:ln>
                            <a:noFill/>
                          </a:ln>
                          <a:solidFill>
                            <a:schemeClr val="tx1"/>
                          </a:solidFill>
                          <a:effectLst/>
                          <a:latin typeface="Arial" pitchFamily="34" charset="0"/>
                        </a:rPr>
                        <a:t>Fast recovery, high return on investment</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034">
                <a:tc>
                  <a:txBody>
                    <a:bodyPr/>
                    <a:lstStyle/>
                    <a:p>
                      <a:pPr marL="185738" marR="0" lvl="0" indent="-185738"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smtClean="0">
                          <a:ln>
                            <a:noFill/>
                          </a:ln>
                          <a:solidFill>
                            <a:schemeClr val="tx1"/>
                          </a:solidFill>
                          <a:effectLst/>
                          <a:latin typeface="Arial" pitchFamily="34" charset="0"/>
                        </a:rPr>
                        <a:t>6. Management simplicity</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00000"/>
                        </a:lnSpc>
                        <a:spcBef>
                          <a:spcPct val="20000"/>
                        </a:spcBef>
                        <a:spcAft>
                          <a:spcPct val="0"/>
                        </a:spcAft>
                        <a:buClr>
                          <a:schemeClr val="tx2"/>
                        </a:buClr>
                        <a:buSzTx/>
                        <a:buFont typeface="Times"/>
                        <a:buNone/>
                        <a:tabLst/>
                      </a:pPr>
                      <a:r>
                        <a:rPr kumimoji="0" lang="en-US" sz="1400" b="0" i="0" u="none" strike="noStrike" cap="none" normalizeH="0" baseline="0" dirty="0" smtClean="0">
                          <a:ln>
                            <a:noFill/>
                          </a:ln>
                          <a:solidFill>
                            <a:schemeClr val="tx1"/>
                          </a:solidFill>
                          <a:effectLst/>
                          <a:latin typeface="Arial" pitchFamily="34" charset="0"/>
                        </a:rPr>
                        <a:t>Reliable, reduced administrative costs</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1AB65D58-C36C-4A07-BEA8-8A7B12EEA753}" type="slidenum">
              <a:rPr lang="en-US" smtClean="0"/>
              <a:pPr/>
              <a:t>7</a:t>
            </a:fld>
            <a:endParaRPr lang="en-US"/>
          </a:p>
        </p:txBody>
      </p:sp>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Protection Modes</a:t>
            </a:r>
          </a:p>
        </p:txBody>
      </p:sp>
      <p:sp>
        <p:nvSpPr>
          <p:cNvPr id="119812" name="Rectangle 4"/>
          <p:cNvSpPr>
            <a:spLocks noChangeArrowheads="1"/>
          </p:cNvSpPr>
          <p:nvPr/>
        </p:nvSpPr>
        <p:spPr bwMode="blackWhite">
          <a:xfrm>
            <a:off x="381000" y="2438400"/>
            <a:ext cx="2667000"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Protection Mode</a:t>
            </a:r>
          </a:p>
        </p:txBody>
      </p:sp>
      <p:sp>
        <p:nvSpPr>
          <p:cNvPr id="119813" name="Rectangle 5"/>
          <p:cNvSpPr>
            <a:spLocks noChangeArrowheads="1"/>
          </p:cNvSpPr>
          <p:nvPr/>
        </p:nvSpPr>
        <p:spPr bwMode="blackWhite">
          <a:xfrm>
            <a:off x="3048001" y="2470150"/>
            <a:ext cx="3197469"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Failure Protection</a:t>
            </a:r>
          </a:p>
        </p:txBody>
      </p:sp>
      <p:sp>
        <p:nvSpPr>
          <p:cNvPr id="119814" name="Rectangle 6"/>
          <p:cNvSpPr>
            <a:spLocks noChangeArrowheads="1"/>
          </p:cNvSpPr>
          <p:nvPr/>
        </p:nvSpPr>
        <p:spPr bwMode="blackWhite">
          <a:xfrm>
            <a:off x="6248400" y="2470150"/>
            <a:ext cx="2513135"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Redo Shipping </a:t>
            </a:r>
          </a:p>
        </p:txBody>
      </p:sp>
      <p:sp>
        <p:nvSpPr>
          <p:cNvPr id="119816" name="Rectangle 8"/>
          <p:cNvSpPr>
            <a:spLocks noChangeArrowheads="1"/>
          </p:cNvSpPr>
          <p:nvPr/>
        </p:nvSpPr>
        <p:spPr bwMode="blackWhite">
          <a:xfrm>
            <a:off x="381000" y="3292475"/>
            <a:ext cx="26670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r>
              <a:rPr lang="en-US" sz="2100">
                <a:effectLst>
                  <a:outerShdw blurRad="38100" dist="38100" dir="2700000" algn="tl">
                    <a:srgbClr val="000000"/>
                  </a:outerShdw>
                </a:effectLst>
              </a:rPr>
              <a:t>Maximum  Protection</a:t>
            </a:r>
          </a:p>
          <a:p>
            <a:pPr algn="ctr" eaLnBrk="0" hangingPunct="0"/>
            <a:r>
              <a:rPr lang="en-US" sz="2100">
                <a:effectLst>
                  <a:outerShdw blurRad="38100" dist="38100" dir="2700000" algn="tl">
                    <a:srgbClr val="000000"/>
                  </a:outerShdw>
                </a:effectLst>
              </a:rPr>
              <a:t>Zero Data Loss</a:t>
            </a:r>
          </a:p>
        </p:txBody>
      </p:sp>
      <p:sp>
        <p:nvSpPr>
          <p:cNvPr id="119817" name="Rectangle 9"/>
          <p:cNvSpPr>
            <a:spLocks noChangeArrowheads="1"/>
          </p:cNvSpPr>
          <p:nvPr/>
        </p:nvSpPr>
        <p:spPr bwMode="blackWhite">
          <a:xfrm>
            <a:off x="3048000" y="3292475"/>
            <a:ext cx="32004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Protects Against Primary and Network Failure</a:t>
            </a:r>
          </a:p>
        </p:txBody>
      </p:sp>
      <p:sp>
        <p:nvSpPr>
          <p:cNvPr id="119818" name="Rectangle 10"/>
          <p:cNvSpPr>
            <a:spLocks noChangeArrowheads="1"/>
          </p:cNvSpPr>
          <p:nvPr/>
        </p:nvSpPr>
        <p:spPr bwMode="blackWhite">
          <a:xfrm>
            <a:off x="6248400" y="3292475"/>
            <a:ext cx="2513135"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LGWR using SYNC and SRL</a:t>
            </a:r>
          </a:p>
        </p:txBody>
      </p:sp>
      <p:sp>
        <p:nvSpPr>
          <p:cNvPr id="119820" name="Rectangle 12"/>
          <p:cNvSpPr>
            <a:spLocks noChangeArrowheads="1"/>
          </p:cNvSpPr>
          <p:nvPr/>
        </p:nvSpPr>
        <p:spPr bwMode="blackWhite">
          <a:xfrm>
            <a:off x="3048001" y="4054475"/>
            <a:ext cx="3197469"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Protects Against Primary Failure</a:t>
            </a:r>
          </a:p>
        </p:txBody>
      </p:sp>
      <p:sp>
        <p:nvSpPr>
          <p:cNvPr id="119821" name="Rectangle 13"/>
          <p:cNvSpPr>
            <a:spLocks noChangeArrowheads="1"/>
          </p:cNvSpPr>
          <p:nvPr/>
        </p:nvSpPr>
        <p:spPr bwMode="blackWhite">
          <a:xfrm>
            <a:off x="6248400" y="4054475"/>
            <a:ext cx="2513135"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r>
              <a:rPr lang="en-US" sz="2100">
                <a:effectLst>
                  <a:outerShdw blurRad="38100" dist="38100" dir="2700000" algn="tl">
                    <a:srgbClr val="000000"/>
                  </a:outerShdw>
                </a:effectLst>
              </a:rPr>
              <a:t>LGWR using SYNC</a:t>
            </a:r>
          </a:p>
          <a:p>
            <a:pPr algn="ctr" eaLnBrk="0" hangingPunct="0"/>
            <a:endParaRPr lang="en-US" sz="2100">
              <a:effectLst>
                <a:outerShdw blurRad="38100" dist="38100" dir="2700000" algn="tl">
                  <a:srgbClr val="000000"/>
                </a:outerShdw>
              </a:effectLst>
            </a:endParaRPr>
          </a:p>
        </p:txBody>
      </p:sp>
      <p:sp>
        <p:nvSpPr>
          <p:cNvPr id="119822" name="Rectangle 14"/>
          <p:cNvSpPr>
            <a:spLocks noChangeArrowheads="1"/>
          </p:cNvSpPr>
          <p:nvPr/>
        </p:nvSpPr>
        <p:spPr bwMode="blackWhite">
          <a:xfrm>
            <a:off x="381000" y="4038600"/>
            <a:ext cx="26670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r>
              <a:rPr lang="en-US" sz="2100">
                <a:effectLst>
                  <a:outerShdw blurRad="38100" dist="38100" dir="2700000" algn="tl">
                    <a:srgbClr val="000000"/>
                  </a:outerShdw>
                </a:effectLst>
              </a:rPr>
              <a:t>Maximum  Availability</a:t>
            </a:r>
          </a:p>
          <a:p>
            <a:pPr algn="ctr" eaLnBrk="0" hangingPunct="0"/>
            <a:r>
              <a:rPr lang="en-US" sz="2100">
                <a:effectLst>
                  <a:outerShdw blurRad="38100" dist="38100" dir="2700000" algn="tl">
                    <a:srgbClr val="000000"/>
                  </a:outerShdw>
                </a:effectLst>
              </a:rPr>
              <a:t>Zero Data Loss</a:t>
            </a:r>
          </a:p>
        </p:txBody>
      </p:sp>
      <p:sp>
        <p:nvSpPr>
          <p:cNvPr id="119824" name="Rectangle 16"/>
          <p:cNvSpPr>
            <a:spLocks noChangeArrowheads="1"/>
          </p:cNvSpPr>
          <p:nvPr/>
        </p:nvSpPr>
        <p:spPr bwMode="blackWhite">
          <a:xfrm>
            <a:off x="3048001" y="4816475"/>
            <a:ext cx="3197469"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dirty="0">
                <a:effectLst>
                  <a:outerShdw blurRad="38100" dist="38100" dir="2700000" algn="tl">
                    <a:srgbClr val="000000"/>
                  </a:outerShdw>
                </a:effectLst>
              </a:rPr>
              <a:t>Best Effort Against Primary Failure </a:t>
            </a:r>
          </a:p>
        </p:txBody>
      </p:sp>
      <p:sp>
        <p:nvSpPr>
          <p:cNvPr id="119825" name="Rectangle 17"/>
          <p:cNvSpPr>
            <a:spLocks noChangeArrowheads="1"/>
          </p:cNvSpPr>
          <p:nvPr/>
        </p:nvSpPr>
        <p:spPr bwMode="blackWhite">
          <a:xfrm>
            <a:off x="6248400" y="4800600"/>
            <a:ext cx="2513135"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ARCH or LGWR using ASYNC</a:t>
            </a:r>
          </a:p>
        </p:txBody>
      </p:sp>
      <p:sp>
        <p:nvSpPr>
          <p:cNvPr id="119826" name="Rectangle 18"/>
          <p:cNvSpPr>
            <a:spLocks noChangeArrowheads="1"/>
          </p:cNvSpPr>
          <p:nvPr/>
        </p:nvSpPr>
        <p:spPr bwMode="blackWhite">
          <a:xfrm>
            <a:off x="381000" y="4800600"/>
            <a:ext cx="26670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dirty="0">
                <a:effectLst>
                  <a:outerShdw blurRad="38100" dist="38100" dir="2700000" algn="tl">
                    <a:srgbClr val="000000"/>
                  </a:outerShdw>
                </a:effectLst>
              </a:rPr>
              <a:t>Maximum Performance</a:t>
            </a:r>
          </a:p>
        </p:txBody>
      </p:sp>
      <p:sp>
        <p:nvSpPr>
          <p:cNvPr id="15" name="Slide Number Placeholder 14"/>
          <p:cNvSpPr>
            <a:spLocks noGrp="1"/>
          </p:cNvSpPr>
          <p:nvPr>
            <p:ph type="sldNum" sz="quarter" idx="12"/>
          </p:nvPr>
        </p:nvSpPr>
        <p:spPr/>
        <p:txBody>
          <a:bodyPr/>
          <a:lstStyle/>
          <a:p>
            <a:fld id="{1AB65D58-C36C-4A07-BEA8-8A7B12EEA753}" type="slidenum">
              <a:rPr lang="en-US" smtClean="0"/>
              <a:pPr/>
              <a:t>8</a:t>
            </a:fld>
            <a:endParaRPr lang="en-US"/>
          </a:p>
        </p:txBody>
      </p:sp>
    </p:spTree>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blackWhite">
          <a:xfrm>
            <a:off x="762000" y="301626"/>
            <a:ext cx="7467600" cy="765175"/>
          </a:xfrm>
          <a:noFill/>
          <a:ln/>
        </p:spPr>
        <p:txBody>
          <a:bodyPr anchor="t"/>
          <a:lstStyle/>
          <a:p>
            <a:r>
              <a:rPr lang="en-US" sz="3600">
                <a:effectLst>
                  <a:outerShdw blurRad="38100" dist="38100" dir="2700000" algn="tl">
                    <a:srgbClr val="000000"/>
                  </a:outerShdw>
                </a:effectLst>
              </a:rPr>
              <a:t>Maximum Protection Mode</a:t>
            </a:r>
          </a:p>
        </p:txBody>
      </p:sp>
      <p:sp>
        <p:nvSpPr>
          <p:cNvPr id="183299" name="Rectangle 3"/>
          <p:cNvSpPr>
            <a:spLocks noGrp="1" noChangeArrowheads="1"/>
          </p:cNvSpPr>
          <p:nvPr>
            <p:ph type="body" idx="1"/>
          </p:nvPr>
        </p:nvSpPr>
        <p:spPr>
          <a:xfrm>
            <a:off x="762000" y="3352800"/>
            <a:ext cx="7924800" cy="1905000"/>
          </a:xfrm>
          <a:noFill/>
          <a:ln/>
        </p:spPr>
        <p:txBody>
          <a:bodyPr>
            <a:normAutofit/>
          </a:bodyPr>
          <a:lstStyle/>
          <a:p>
            <a:pPr>
              <a:lnSpc>
                <a:spcPct val="90000"/>
              </a:lnSpc>
            </a:pPr>
            <a:r>
              <a:rPr lang="en-US" sz="2000" dirty="0"/>
              <a:t>Zero Data Loss! </a:t>
            </a:r>
          </a:p>
          <a:p>
            <a:pPr>
              <a:lnSpc>
                <a:spcPct val="90000"/>
              </a:lnSpc>
            </a:pPr>
            <a:r>
              <a:rPr lang="en-US" sz="2000" dirty="0"/>
              <a:t>Highest Level of Protection</a:t>
            </a:r>
          </a:p>
          <a:p>
            <a:pPr>
              <a:lnSpc>
                <a:spcPct val="90000"/>
              </a:lnSpc>
            </a:pPr>
            <a:r>
              <a:rPr lang="en-US" sz="2000" dirty="0"/>
              <a:t>Configuration: LGWR SYNC, SRLs</a:t>
            </a:r>
          </a:p>
          <a:p>
            <a:pPr>
              <a:lnSpc>
                <a:spcPct val="90000"/>
              </a:lnSpc>
            </a:pPr>
            <a:r>
              <a:rPr lang="en-US" sz="2000" dirty="0"/>
              <a:t>Enforces protection of every transaction</a:t>
            </a:r>
          </a:p>
          <a:p>
            <a:pPr>
              <a:lnSpc>
                <a:spcPct val="90000"/>
              </a:lnSpc>
            </a:pPr>
            <a:r>
              <a:rPr lang="en-US" sz="2000" dirty="0"/>
              <a:t>If last standby is unavailable, processing stops at primary</a:t>
            </a:r>
          </a:p>
          <a:p>
            <a:pPr>
              <a:lnSpc>
                <a:spcPct val="90000"/>
              </a:lnSpc>
            </a:pPr>
            <a:r>
              <a:rPr lang="en-US" sz="2000" dirty="0"/>
              <a:t>Good for financial systems where no data loss is acceptable</a:t>
            </a:r>
          </a:p>
          <a:p>
            <a:pPr>
              <a:lnSpc>
                <a:spcPct val="90000"/>
              </a:lnSpc>
            </a:pPr>
            <a:endParaRPr lang="en-US" sz="2000" dirty="0"/>
          </a:p>
        </p:txBody>
      </p:sp>
      <p:sp>
        <p:nvSpPr>
          <p:cNvPr id="183314" name="Rectangle 18"/>
          <p:cNvSpPr>
            <a:spLocks noChangeArrowheads="1"/>
          </p:cNvSpPr>
          <p:nvPr/>
        </p:nvSpPr>
        <p:spPr bwMode="auto">
          <a:xfrm>
            <a:off x="706316" y="5470526"/>
            <a:ext cx="7828085" cy="40075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2075" tIns="46038" rIns="92075" bIns="46038">
            <a:spAutoFit/>
          </a:bodyPr>
          <a:lstStyle/>
          <a:p>
            <a:pPr eaLnBrk="0" hangingPunct="0"/>
            <a:r>
              <a:rPr lang="en-US" sz="2000" b="1" dirty="0">
                <a:solidFill>
                  <a:schemeClr val="bg1"/>
                </a:solidFill>
                <a:latin typeface="Courier New" pitchFamily="49" charset="0"/>
              </a:rPr>
              <a:t>ALTER DATABASE SET STANDBY </a:t>
            </a:r>
            <a:r>
              <a:rPr lang="en-US" sz="2000" b="1" dirty="0">
                <a:solidFill>
                  <a:schemeClr val="hlink"/>
                </a:solidFill>
                <a:latin typeface="Courier New" pitchFamily="49" charset="0"/>
              </a:rPr>
              <a:t>TO MAXIMIZE PROTECTION</a:t>
            </a:r>
            <a:r>
              <a:rPr lang="en-US" sz="2000" b="1" dirty="0">
                <a:solidFill>
                  <a:schemeClr val="bg1"/>
                </a:solidFill>
                <a:latin typeface="Courier New" pitchFamily="49" charset="0"/>
              </a:rPr>
              <a:t>;</a:t>
            </a:r>
          </a:p>
        </p:txBody>
      </p:sp>
      <p:sp>
        <p:nvSpPr>
          <p:cNvPr id="183317" name="Rectangle 21"/>
          <p:cNvSpPr>
            <a:spLocks noChangeArrowheads="1"/>
          </p:cNvSpPr>
          <p:nvPr/>
        </p:nvSpPr>
        <p:spPr bwMode="blackWhite">
          <a:xfrm>
            <a:off x="351692" y="1936750"/>
            <a:ext cx="2667000"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Protection Mode</a:t>
            </a:r>
          </a:p>
        </p:txBody>
      </p:sp>
      <p:sp>
        <p:nvSpPr>
          <p:cNvPr id="183318" name="Rectangle 22"/>
          <p:cNvSpPr>
            <a:spLocks noChangeArrowheads="1"/>
          </p:cNvSpPr>
          <p:nvPr/>
        </p:nvSpPr>
        <p:spPr bwMode="blackWhite">
          <a:xfrm>
            <a:off x="3018693" y="1936750"/>
            <a:ext cx="3197469"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Failure Protection</a:t>
            </a:r>
          </a:p>
        </p:txBody>
      </p:sp>
      <p:sp>
        <p:nvSpPr>
          <p:cNvPr id="183319" name="Rectangle 23"/>
          <p:cNvSpPr>
            <a:spLocks noChangeArrowheads="1"/>
          </p:cNvSpPr>
          <p:nvPr/>
        </p:nvSpPr>
        <p:spPr bwMode="blackWhite">
          <a:xfrm>
            <a:off x="6219093" y="1936750"/>
            <a:ext cx="2513135" cy="425450"/>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Redo Shipping </a:t>
            </a:r>
          </a:p>
        </p:txBody>
      </p:sp>
      <p:sp>
        <p:nvSpPr>
          <p:cNvPr id="183321" name="Rectangle 25"/>
          <p:cNvSpPr>
            <a:spLocks noChangeArrowheads="1"/>
          </p:cNvSpPr>
          <p:nvPr/>
        </p:nvSpPr>
        <p:spPr bwMode="blackWhite">
          <a:xfrm>
            <a:off x="3018692" y="2378075"/>
            <a:ext cx="32004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spcBef>
                <a:spcPct val="50000"/>
              </a:spcBef>
            </a:pPr>
            <a:r>
              <a:rPr lang="en-US" sz="2100">
                <a:effectLst>
                  <a:outerShdw blurRad="38100" dist="38100" dir="2700000" algn="tl">
                    <a:srgbClr val="000000"/>
                  </a:outerShdw>
                </a:effectLst>
              </a:rPr>
              <a:t>Protects Against Primary and Network Failure</a:t>
            </a:r>
          </a:p>
        </p:txBody>
      </p:sp>
      <p:sp>
        <p:nvSpPr>
          <p:cNvPr id="183322" name="Rectangle 26"/>
          <p:cNvSpPr>
            <a:spLocks noChangeArrowheads="1"/>
          </p:cNvSpPr>
          <p:nvPr/>
        </p:nvSpPr>
        <p:spPr bwMode="blackWhite">
          <a:xfrm>
            <a:off x="6219093" y="2378075"/>
            <a:ext cx="2513135" cy="416141"/>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wrap="square" lIns="92075" tIns="46038" rIns="92075" bIns="46038">
            <a:spAutoFit/>
          </a:bodyPr>
          <a:lstStyle/>
          <a:p>
            <a:pPr algn="ctr" eaLnBrk="0" hangingPunct="0">
              <a:spcBef>
                <a:spcPct val="50000"/>
              </a:spcBef>
            </a:pPr>
            <a:r>
              <a:rPr lang="en-US" sz="2100" dirty="0" smtClean="0">
                <a:effectLst>
                  <a:outerShdw blurRad="38100" dist="38100" dir="2700000" algn="tl">
                    <a:srgbClr val="000000"/>
                  </a:outerShdw>
                </a:effectLst>
              </a:rPr>
              <a:t>LGWR </a:t>
            </a:r>
            <a:r>
              <a:rPr lang="en-US" sz="2100" dirty="0">
                <a:effectLst>
                  <a:outerShdw blurRad="38100" dist="38100" dir="2700000" algn="tl">
                    <a:srgbClr val="000000"/>
                  </a:outerShdw>
                </a:effectLst>
              </a:rPr>
              <a:t>using </a:t>
            </a:r>
            <a:r>
              <a:rPr lang="en-US" sz="2100" dirty="0" smtClean="0">
                <a:effectLst>
                  <a:outerShdw blurRad="38100" dist="38100" dir="2700000" algn="tl">
                    <a:srgbClr val="000000"/>
                  </a:outerShdw>
                </a:effectLst>
              </a:rPr>
              <a:t>SYNC </a:t>
            </a:r>
            <a:endParaRPr lang="en-US" sz="2100" dirty="0">
              <a:effectLst>
                <a:outerShdw blurRad="38100" dist="38100" dir="2700000" algn="tl">
                  <a:srgbClr val="000000"/>
                </a:outerShdw>
              </a:effectLst>
            </a:endParaRPr>
          </a:p>
        </p:txBody>
      </p:sp>
      <p:sp>
        <p:nvSpPr>
          <p:cNvPr id="183331" name="Rectangle 35"/>
          <p:cNvSpPr>
            <a:spLocks noChangeArrowheads="1"/>
          </p:cNvSpPr>
          <p:nvPr/>
        </p:nvSpPr>
        <p:spPr bwMode="blackWhite">
          <a:xfrm>
            <a:off x="381000" y="2378075"/>
            <a:ext cx="2667000" cy="746125"/>
          </a:xfrm>
          <a:prstGeom prst="rect">
            <a:avLst/>
          </a:prstGeom>
          <a:gradFill rotWithShape="0">
            <a:gsLst>
              <a:gs pos="0">
                <a:srgbClr val="0033CC"/>
              </a:gs>
              <a:gs pos="100000">
                <a:srgbClr val="0033CC">
                  <a:gamma/>
                  <a:shade val="49804"/>
                  <a:invGamma/>
                </a:srgbClr>
              </a:gs>
            </a:gsLst>
            <a:lin ang="2700000" scaled="1"/>
          </a:gradFill>
          <a:ln w="12700">
            <a:solidFill>
              <a:srgbClr val="0033CC"/>
            </a:solidFill>
            <a:miter lim="800000"/>
            <a:headEnd/>
            <a:tailEnd/>
          </a:ln>
          <a:effectLst/>
        </p:spPr>
        <p:txBody>
          <a:bodyPr lIns="92075" tIns="46038" rIns="92075" bIns="46038">
            <a:spAutoFit/>
          </a:bodyPr>
          <a:lstStyle/>
          <a:p>
            <a:pPr algn="ctr" eaLnBrk="0" hangingPunct="0"/>
            <a:r>
              <a:rPr lang="en-US" sz="2100" dirty="0">
                <a:effectLst>
                  <a:outerShdw blurRad="38100" dist="38100" dir="2700000" algn="tl">
                    <a:srgbClr val="000000"/>
                  </a:outerShdw>
                </a:effectLst>
              </a:rPr>
              <a:t>Maximum  Protection</a:t>
            </a:r>
          </a:p>
          <a:p>
            <a:pPr algn="ctr" eaLnBrk="0" hangingPunct="0"/>
            <a:r>
              <a:rPr lang="en-US" sz="2100" dirty="0">
                <a:effectLst>
                  <a:outerShdw blurRad="38100" dist="38100" dir="2700000" algn="tl">
                    <a:srgbClr val="000000"/>
                  </a:outerShdw>
                </a:effectLst>
              </a:rPr>
              <a:t>Zero Data Loss</a:t>
            </a:r>
          </a:p>
        </p:txBody>
      </p:sp>
      <p:sp>
        <p:nvSpPr>
          <p:cNvPr id="11" name="Slide Number Placeholder 10"/>
          <p:cNvSpPr>
            <a:spLocks noGrp="1"/>
          </p:cNvSpPr>
          <p:nvPr>
            <p:ph type="sldNum" sz="quarter" idx="12"/>
          </p:nvPr>
        </p:nvSpPr>
        <p:spPr/>
        <p:txBody>
          <a:bodyPr/>
          <a:lstStyle/>
          <a:p>
            <a:fld id="{1AB65D58-C36C-4A07-BEA8-8A7B12EEA753}" type="slidenum">
              <a:rPr lang="en-US" smtClean="0"/>
              <a:pPr/>
              <a:t>9</a:t>
            </a:fld>
            <a:endParaRPr lang="en-US"/>
          </a:p>
        </p:txBody>
      </p:sp>
    </p:spTree>
  </p:cSld>
  <p:clrMapOvr>
    <a:masterClrMapping/>
  </p:clrMapOvr>
  <p:transition spd="med">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1630</TotalTime>
  <Words>1870</Words>
  <Application>Microsoft Office PowerPoint</Application>
  <PresentationFormat>On-screen Show (4:3)</PresentationFormat>
  <Paragraphs>310</Paragraphs>
  <Slides>24</Slides>
  <Notes>11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Module</vt:lpstr>
      <vt:lpstr>           ORACLE  DATA GUARD 11g</vt:lpstr>
      <vt:lpstr>Slide 2</vt:lpstr>
      <vt:lpstr>Slide 3</vt:lpstr>
      <vt:lpstr>DATA GUARD</vt:lpstr>
      <vt:lpstr>SIMPLY ………</vt:lpstr>
      <vt:lpstr>Data Guard Oracle 11g New Features</vt:lpstr>
      <vt:lpstr> Attributes</vt:lpstr>
      <vt:lpstr>Protection Modes</vt:lpstr>
      <vt:lpstr>Maximum Protection Mode</vt:lpstr>
      <vt:lpstr>Maximum Availability Mode</vt:lpstr>
      <vt:lpstr>Maximum Performance Mode</vt:lpstr>
      <vt:lpstr>DATA GUARD PYRAMID</vt:lpstr>
      <vt:lpstr>Oracle  Enterprise  Manager </vt:lpstr>
      <vt:lpstr>Redundancy with Isolation </vt:lpstr>
      <vt:lpstr>ARCHITECTURE</vt:lpstr>
      <vt:lpstr>ARCHITECTURE Synchronous redo transport </vt:lpstr>
      <vt:lpstr>Data Guard Redo Log Shipping</vt:lpstr>
      <vt:lpstr>Standby Redo Logs(SRL)</vt:lpstr>
      <vt:lpstr>Switchover and Failover</vt:lpstr>
      <vt:lpstr>SWITCHOVER PROCESS Switchover allows a primary and standby to reverse roles without any data loss.</vt:lpstr>
      <vt:lpstr>FAILOVER PROCESS  Failover implies data loss and can result in the need to re-create old primary. </vt:lpstr>
      <vt:lpstr>Key Best Practices Documentation</vt:lpstr>
      <vt:lpstr>Slide 23</vt:lpstr>
      <vt:lpstr>SOO MUCH FOR YOUR KIND ATTENTION !!!    </vt:lpstr>
    </vt:vector>
  </TitlesOfParts>
  <Company>igit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Manali Verma</dc:title>
  <dc:creator>DELL</dc:creator>
  <cp:lastModifiedBy>DELL</cp:lastModifiedBy>
  <cp:revision>150</cp:revision>
  <dcterms:created xsi:type="dcterms:W3CDTF">2014-07-24T07:22:59Z</dcterms:created>
  <dcterms:modified xsi:type="dcterms:W3CDTF">2014-12-15T07:13:20Z</dcterms:modified>
</cp:coreProperties>
</file>