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16" r:id="rId2"/>
  </p:sldMasterIdLst>
  <p:notesMasterIdLst>
    <p:notesMasterId r:id="rId72"/>
  </p:notesMasterIdLst>
  <p:handoutMasterIdLst>
    <p:handoutMasterId r:id="rId73"/>
  </p:handoutMasterIdLst>
  <p:sldIdLst>
    <p:sldId id="320" r:id="rId3"/>
    <p:sldId id="423" r:id="rId4"/>
    <p:sldId id="424" r:id="rId5"/>
    <p:sldId id="381" r:id="rId6"/>
    <p:sldId id="325" r:id="rId7"/>
    <p:sldId id="384" r:id="rId8"/>
    <p:sldId id="383" r:id="rId9"/>
    <p:sldId id="400" r:id="rId10"/>
    <p:sldId id="366" r:id="rId11"/>
    <p:sldId id="328" r:id="rId12"/>
    <p:sldId id="420" r:id="rId13"/>
    <p:sldId id="330" r:id="rId14"/>
    <p:sldId id="329" r:id="rId15"/>
    <p:sldId id="373" r:id="rId16"/>
    <p:sldId id="374" r:id="rId17"/>
    <p:sldId id="421" r:id="rId18"/>
    <p:sldId id="415" r:id="rId19"/>
    <p:sldId id="416" r:id="rId20"/>
    <p:sldId id="417" r:id="rId21"/>
    <p:sldId id="418" r:id="rId22"/>
    <p:sldId id="419" r:id="rId23"/>
    <p:sldId id="422" r:id="rId24"/>
    <p:sldId id="425" r:id="rId25"/>
    <p:sldId id="414" r:id="rId26"/>
    <p:sldId id="368" r:id="rId27"/>
    <p:sldId id="332" r:id="rId28"/>
    <p:sldId id="363" r:id="rId29"/>
    <p:sldId id="364" r:id="rId30"/>
    <p:sldId id="369" r:id="rId31"/>
    <p:sldId id="387" r:id="rId32"/>
    <p:sldId id="370" r:id="rId33"/>
    <p:sldId id="389" r:id="rId34"/>
    <p:sldId id="390" r:id="rId35"/>
    <p:sldId id="391" r:id="rId36"/>
    <p:sldId id="362" r:id="rId37"/>
    <p:sldId id="388" r:id="rId38"/>
    <p:sldId id="378" r:id="rId39"/>
    <p:sldId id="379" r:id="rId40"/>
    <p:sldId id="380" r:id="rId41"/>
    <p:sldId id="340" r:id="rId42"/>
    <p:sldId id="361" r:id="rId43"/>
    <p:sldId id="427" r:id="rId44"/>
    <p:sldId id="428" r:id="rId45"/>
    <p:sldId id="341" r:id="rId46"/>
    <p:sldId id="399" r:id="rId47"/>
    <p:sldId id="385" r:id="rId48"/>
    <p:sldId id="386" r:id="rId49"/>
    <p:sldId id="343" r:id="rId50"/>
    <p:sldId id="404" r:id="rId51"/>
    <p:sldId id="405" r:id="rId52"/>
    <p:sldId id="407" r:id="rId53"/>
    <p:sldId id="345" r:id="rId54"/>
    <p:sldId id="406" r:id="rId55"/>
    <p:sldId id="346" r:id="rId56"/>
    <p:sldId id="408" r:id="rId57"/>
    <p:sldId id="409" r:id="rId58"/>
    <p:sldId id="410" r:id="rId59"/>
    <p:sldId id="411" r:id="rId60"/>
    <p:sldId id="412" r:id="rId61"/>
    <p:sldId id="413" r:id="rId62"/>
    <p:sldId id="426" r:id="rId63"/>
    <p:sldId id="394" r:id="rId64"/>
    <p:sldId id="393" r:id="rId65"/>
    <p:sldId id="392" r:id="rId66"/>
    <p:sldId id="396" r:id="rId67"/>
    <p:sldId id="395" r:id="rId68"/>
    <p:sldId id="397" r:id="rId69"/>
    <p:sldId id="398" r:id="rId70"/>
    <p:sldId id="430" r:id="rId71"/>
  </p:sldIdLst>
  <p:sldSz cx="9144000" cy="6858000" type="screen4x3"/>
  <p:notesSz cx="6662738" cy="9774238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60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60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60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60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60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chemeClr val="accent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86EC"/>
    <a:srgbClr val="71DAFF"/>
    <a:srgbClr val="F50BD9"/>
    <a:srgbClr val="B2DE82"/>
    <a:srgbClr val="FFCC00"/>
    <a:srgbClr val="009900"/>
    <a:srgbClr val="990099"/>
    <a:srgbClr val="00489B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8" autoAdjust="0"/>
    <p:restoredTop sz="96318" autoAdjust="0"/>
  </p:normalViewPr>
  <p:slideViewPr>
    <p:cSldViewPr>
      <p:cViewPr>
        <p:scale>
          <a:sx n="66" d="100"/>
          <a:sy n="66" d="100"/>
        </p:scale>
        <p:origin x="-534" y="-72"/>
      </p:cViewPr>
      <p:guideLst>
        <p:guide orient="horz" pos="2160"/>
        <p:guide orient="horz" pos="4176"/>
        <p:guide orient="horz" pos="4032"/>
        <p:guide pos="2880"/>
        <p:guide pos="528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698" y="-72"/>
      </p:cViewPr>
      <p:guideLst>
        <p:guide orient="horz" pos="2229"/>
        <p:guide pos="28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-25400"/>
            <a:ext cx="28876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251950"/>
            <a:ext cx="28876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B99CE1-36AF-4E17-9DE5-7349AA8B6D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1950"/>
            <a:ext cx="28876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b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25400"/>
            <a:ext cx="28876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t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3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87663" cy="4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t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-1588"/>
            <a:ext cx="2887663" cy="4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39775"/>
            <a:ext cx="4868863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43438"/>
            <a:ext cx="4884738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9" tIns="45320" rIns="90639" bIns="45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876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b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285288"/>
            <a:ext cx="28876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53" tIns="0" rIns="18753" bIns="0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62A97C0-AB2F-4008-8A55-8E2A8EFAAB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00113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00113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00113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00113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00113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00113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00113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00113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fld id="{10F25BD7-5F1E-4093-819D-954E502BAC0D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GB" sz="10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-30163" y="6503988"/>
            <a:ext cx="40005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988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fld id="{0F98FC2C-FED9-4269-9D33-B6090595EACD}" type="slidenum">
              <a:rPr lang="en-US" sz="1400" b="1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sz="1400" b="1" smtClean="0">
              <a:solidFill>
                <a:schemeClr val="tx1"/>
              </a:solidFill>
            </a:endParaRPr>
          </a:p>
        </p:txBody>
      </p:sp>
      <p:pic>
        <p:nvPicPr>
          <p:cNvPr id="5" name="Picture 24" descr="corpcp"/>
          <p:cNvPicPr>
            <a:picLocks noChangeAspect="1" noChangeArrowheads="1"/>
          </p:cNvPicPr>
          <p:nvPr userDrawn="1"/>
        </p:nvPicPr>
        <p:blipFill>
          <a:blip r:embed="rId2">
            <a:lum bright="100000"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797425"/>
            <a:ext cx="23526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5"/>
          <p:cNvSpPr>
            <a:spLocks noChangeArrowheads="1"/>
          </p:cNvSpPr>
          <p:nvPr userDrawn="1"/>
        </p:nvSpPr>
        <p:spPr bwMode="auto">
          <a:xfrm>
            <a:off x="533400" y="6477000"/>
            <a:ext cx="204284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©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2013 </a:t>
            </a:r>
            <a:r>
              <a:rPr lang="en-US" sz="1600" b="1" dirty="0">
                <a:solidFill>
                  <a:schemeClr val="tx1"/>
                </a:solidFill>
              </a:rPr>
              <a:t>Julian Dyke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38200" y="1550988"/>
            <a:ext cx="6291263" cy="18780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657600"/>
            <a:ext cx="6378575" cy="2036763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15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DDE0-A3B9-4AC6-BD04-00549B642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000250" cy="630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848350" cy="6305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B864B-BEE3-4A24-8DC6-D74072FF5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3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corpcp"/>
          <p:cNvPicPr>
            <a:picLocks noChangeAspect="1" noChangeArrowheads="1"/>
          </p:cNvPicPr>
          <p:nvPr userDrawn="1"/>
        </p:nvPicPr>
        <p:blipFill>
          <a:blip r:embed="rId2">
            <a:lum bright="100000"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797425"/>
            <a:ext cx="23526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00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0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476672"/>
            <a:ext cx="7772400" cy="1362075"/>
          </a:xfrm>
        </p:spPr>
        <p:txBody>
          <a:bodyPr anchor="ctr" anchorCtr="1"/>
          <a:lstStyle>
            <a:lvl1pPr algn="l">
              <a:defRPr sz="4000" b="1" cap="all"/>
            </a:lvl1pPr>
          </a:lstStyle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52957"/>
            <a:ext cx="7772400" cy="353943"/>
          </a:xfrm>
          <a:ln w="63500">
            <a:solidFill>
              <a:schemeClr val="accent6"/>
            </a:solidFill>
          </a:ln>
        </p:spPr>
        <p:txBody>
          <a:bodyPr anchor="ctr" anchorCtr="1">
            <a:sp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49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31888"/>
            <a:ext cx="3924300" cy="532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131888"/>
            <a:ext cx="3924300" cy="532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2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4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9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73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FA4A-7F19-4145-9FBA-D4D5F66CE6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44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00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21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000250" cy="6376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848350" cy="6376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69F75-8AB9-4F67-B796-4634D19C5C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96975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196975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0382-D613-49CB-8733-454B2C3747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51190-C4D8-4F5B-B506-C36EA57D3C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1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80433-CAA9-4EF1-8923-38AF3A4E76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3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11C0-DDC1-4D52-88C7-5487616C69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0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FBAC-A368-4796-B2D2-C905A1F114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7F1D5-9F38-4D93-A919-6B0418600D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3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BBBDD4-158D-45A2-92E9-2CE7406A8B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96975"/>
            <a:ext cx="80010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001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1"/>
          <p:cNvSpPr>
            <a:spLocks noChangeArrowheads="1"/>
          </p:cNvSpPr>
          <p:nvPr userDrawn="1"/>
        </p:nvSpPr>
        <p:spPr bwMode="auto">
          <a:xfrm>
            <a:off x="747713" y="6477000"/>
            <a:ext cx="204284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©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2013 </a:t>
            </a:r>
            <a:r>
              <a:rPr lang="en-US" sz="1600" b="1" dirty="0">
                <a:solidFill>
                  <a:schemeClr val="tx1"/>
                </a:solidFill>
              </a:rPr>
              <a:t>Julian Dyke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 userDrawn="1"/>
        </p:nvSpPr>
        <p:spPr bwMode="auto">
          <a:xfrm>
            <a:off x="6227763" y="6429375"/>
            <a:ext cx="29162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18000" bIns="46800">
            <a:spAutoFit/>
          </a:bodyPr>
          <a:lstStyle>
            <a:lvl1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GB" sz="2000" b="1" smtClean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GB" b="1" smtClean="0">
                <a:solidFill>
                  <a:schemeClr val="accent2"/>
                </a:solidFill>
                <a:latin typeface="Tahoma" pitchFamily="34" charset="0"/>
              </a:rPr>
              <a:t>juliandyke.com	</a:t>
            </a:r>
            <a:endParaRPr lang="en-US" b="1" smtClean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31888"/>
            <a:ext cx="800100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001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6659563" y="6453188"/>
            <a:ext cx="2447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>
            <a:lvl1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55600">
              <a:spcBef>
                <a:spcPct val="0"/>
              </a:spcBef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55600" fontAlgn="base">
              <a:spcBef>
                <a:spcPct val="0"/>
              </a:spcBef>
              <a:spcAft>
                <a:spcPct val="0"/>
              </a:spcAft>
              <a:tabLst>
                <a:tab pos="2413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	</a:t>
            </a:r>
            <a:r>
              <a:rPr lang="en-GB" b="1" dirty="0" smtClean="0">
                <a:solidFill>
                  <a:srgbClr val="3333CC"/>
                </a:solidFill>
                <a:latin typeface="Tahoma" pitchFamily="34" charset="0"/>
              </a:rPr>
              <a:t>juliandyke.com</a:t>
            </a:r>
            <a:endParaRPr lang="en-US" b="1" dirty="0" smtClean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34925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spcBef>
                <a:spcPct val="0"/>
              </a:spcBef>
            </a:pPr>
            <a:fld id="{5FAE90A8-2E38-4C54-9E05-77A29DFA0BFE}" type="slidenum">
              <a:rPr lang="en-GB" sz="1400" b="1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‹#›</a:t>
            </a:fld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1030" name="Rectangle 36"/>
          <p:cNvSpPr>
            <a:spLocks noChangeArrowheads="1"/>
          </p:cNvSpPr>
          <p:nvPr/>
        </p:nvSpPr>
        <p:spPr bwMode="auto">
          <a:xfrm>
            <a:off x="3340100" y="6524625"/>
            <a:ext cx="223996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8000" rIns="90000" bIns="18000">
            <a:spAutoFit/>
          </a:bodyPr>
          <a:lstStyle/>
          <a:p>
            <a:pPr algn="l"/>
            <a:r>
              <a:rPr lang="en-US" sz="1600" b="1" dirty="0">
                <a:solidFill>
                  <a:srgbClr val="000000"/>
                </a:solidFill>
              </a:rPr>
              <a:t>©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2013 </a:t>
            </a:r>
            <a:r>
              <a:rPr lang="en-US" sz="1600" b="1" dirty="0">
                <a:solidFill>
                  <a:srgbClr val="000000"/>
                </a:solidFill>
              </a:rPr>
              <a:t>- Julian Dyke</a:t>
            </a:r>
            <a:endParaRPr lang="en-GB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6227763" y="6429375"/>
            <a:ext cx="29162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18000" bIns="46800">
            <a:spAutoFit/>
          </a:bodyPr>
          <a:lstStyle>
            <a:lvl1pPr defTabSz="355600"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355600"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355600"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355600"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355600"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355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355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355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355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13000" algn="r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GB" sz="2000" b="1"/>
              <a:t>	</a:t>
            </a:r>
            <a:r>
              <a:rPr lang="en-GB" sz="2400" b="1">
                <a:latin typeface="Tahoma" pitchFamily="34" charset="0"/>
              </a:rPr>
              <a:t>juliandyke.com	</a:t>
            </a:r>
            <a:endParaRPr lang="en-US" sz="2400" b="1">
              <a:latin typeface="Tahoma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685800" y="549275"/>
            <a:ext cx="830580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algn="l">
              <a:spcBef>
                <a:spcPct val="0"/>
              </a:spcBef>
            </a:pPr>
            <a:r>
              <a:rPr lang="en-GB" sz="4400" b="1" dirty="0">
                <a:solidFill>
                  <a:schemeClr val="tx1"/>
                </a:solidFill>
              </a:rPr>
              <a:t/>
            </a:r>
            <a:br>
              <a:rPr lang="en-GB" sz="4400" b="1" dirty="0">
                <a:solidFill>
                  <a:schemeClr val="tx1"/>
                </a:solidFill>
              </a:rPr>
            </a:br>
            <a:r>
              <a:rPr lang="en-GB" sz="4400" b="1" dirty="0" smtClean="0">
                <a:solidFill>
                  <a:schemeClr val="tx1"/>
                </a:solidFill>
              </a:rPr>
              <a:t>Understanding</a:t>
            </a:r>
            <a:br>
              <a:rPr lang="en-GB" sz="4400" b="1" dirty="0" smtClean="0">
                <a:solidFill>
                  <a:schemeClr val="tx1"/>
                </a:solidFill>
              </a:rPr>
            </a:br>
            <a:r>
              <a:rPr lang="en-GB" sz="4400" b="1" dirty="0" smtClean="0">
                <a:solidFill>
                  <a:schemeClr val="tx1"/>
                </a:solidFill>
              </a:rPr>
              <a:t>GoldenGate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611188" y="3789363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3300" b="1"/>
              <a:t>Julian Dyke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3300" b="1"/>
              <a:t>Independent Consultant</a:t>
            </a: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611188" y="5229225"/>
            <a:ext cx="7848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3300" b="1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3300" b="1" dirty="0" smtClean="0">
                <a:solidFill>
                  <a:schemeClr val="tx1"/>
                </a:solidFill>
              </a:rPr>
              <a:t>Web Version</a:t>
            </a:r>
            <a:endParaRPr lang="en-US" sz="3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84213" y="1196975"/>
            <a:ext cx="4424362" cy="5111750"/>
          </a:xfrm>
          <a:prstGeom prst="rect">
            <a:avLst/>
          </a:prstGeom>
          <a:solidFill>
            <a:srgbClr val="B2DE8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5364163" y="1196975"/>
            <a:ext cx="3168650" cy="5111750"/>
          </a:xfrm>
          <a:prstGeom prst="rect">
            <a:avLst/>
          </a:prstGeom>
          <a:solidFill>
            <a:srgbClr val="B2DE8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Basic Architecture</a:t>
            </a:r>
          </a:p>
        </p:txBody>
      </p:sp>
      <p:sp>
        <p:nvSpPr>
          <p:cNvPr id="61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fld id="{BB39D586-3FF0-4CF8-8BF7-FC4245E80FE8}" type="slidenum">
              <a:rPr lang="en-GB" sz="1400" smtClean="0">
                <a:solidFill>
                  <a:schemeClr val="tx1"/>
                </a:solidFill>
              </a:rPr>
              <a:pPr/>
              <a:t>10</a:t>
            </a:fld>
            <a:endParaRPr lang="en-GB" sz="1400" smtClean="0">
              <a:solidFill>
                <a:schemeClr val="tx1"/>
              </a:solidFill>
            </a:endParaRPr>
          </a:p>
        </p:txBody>
      </p:sp>
      <p:grpSp>
        <p:nvGrpSpPr>
          <p:cNvPr id="6152" name="Group 50"/>
          <p:cNvGrpSpPr>
            <a:grpSpLocks/>
          </p:cNvGrpSpPr>
          <p:nvPr/>
        </p:nvGrpSpPr>
        <p:grpSpPr bwMode="auto">
          <a:xfrm>
            <a:off x="6227763" y="1484313"/>
            <a:ext cx="1439862" cy="720725"/>
            <a:chOff x="6228184" y="1484784"/>
            <a:chExt cx="1440000" cy="720000"/>
          </a:xfrm>
        </p:grpSpPr>
        <p:sp>
          <p:nvSpPr>
            <p:cNvPr id="6187" name="Oval 7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88" name="TextBox 8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6153" name="Group 10"/>
          <p:cNvGrpSpPr>
            <a:grpSpLocks/>
          </p:cNvGrpSpPr>
          <p:nvPr/>
        </p:nvGrpSpPr>
        <p:grpSpPr bwMode="auto">
          <a:xfrm>
            <a:off x="6227763" y="2565400"/>
            <a:ext cx="1439862" cy="719138"/>
            <a:chOff x="6228184" y="1484784"/>
            <a:chExt cx="1440000" cy="720000"/>
          </a:xfrm>
        </p:grpSpPr>
        <p:sp>
          <p:nvSpPr>
            <p:cNvPr id="6185" name="Oval 11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86" name="TextBox 12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Replicat</a:t>
              </a:r>
            </a:p>
          </p:txBody>
        </p:sp>
      </p:grpSp>
      <p:grpSp>
        <p:nvGrpSpPr>
          <p:cNvPr id="6154" name="Group 13"/>
          <p:cNvGrpSpPr>
            <a:grpSpLocks/>
          </p:cNvGrpSpPr>
          <p:nvPr/>
        </p:nvGrpSpPr>
        <p:grpSpPr bwMode="auto">
          <a:xfrm>
            <a:off x="3276600" y="2565400"/>
            <a:ext cx="1439863" cy="719138"/>
            <a:chOff x="6228184" y="1484784"/>
            <a:chExt cx="1440000" cy="720000"/>
          </a:xfrm>
        </p:grpSpPr>
        <p:sp>
          <p:nvSpPr>
            <p:cNvPr id="6183" name="Oval 14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84" name="TextBox 15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Data Pump</a:t>
              </a:r>
            </a:p>
          </p:txBody>
        </p:sp>
      </p:grpSp>
      <p:grpSp>
        <p:nvGrpSpPr>
          <p:cNvPr id="6155" name="Group 16"/>
          <p:cNvGrpSpPr>
            <a:grpSpLocks/>
          </p:cNvGrpSpPr>
          <p:nvPr/>
        </p:nvGrpSpPr>
        <p:grpSpPr bwMode="auto">
          <a:xfrm>
            <a:off x="1403350" y="2565400"/>
            <a:ext cx="1439863" cy="719138"/>
            <a:chOff x="6228184" y="1484784"/>
            <a:chExt cx="1440000" cy="720000"/>
          </a:xfrm>
        </p:grpSpPr>
        <p:sp>
          <p:nvSpPr>
            <p:cNvPr id="6181" name="Oval 17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82" name="TextBox 18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Extract</a:t>
              </a:r>
            </a:p>
          </p:txBody>
        </p:sp>
      </p:grpSp>
      <p:grpSp>
        <p:nvGrpSpPr>
          <p:cNvPr id="6156" name="Group 19"/>
          <p:cNvGrpSpPr>
            <a:grpSpLocks/>
          </p:cNvGrpSpPr>
          <p:nvPr/>
        </p:nvGrpSpPr>
        <p:grpSpPr bwMode="auto">
          <a:xfrm>
            <a:off x="2411413" y="1484313"/>
            <a:ext cx="1439862" cy="720725"/>
            <a:chOff x="6228184" y="1484784"/>
            <a:chExt cx="1440000" cy="720000"/>
          </a:xfrm>
        </p:grpSpPr>
        <p:sp>
          <p:nvSpPr>
            <p:cNvPr id="6179" name="Oval 20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80" name="TextBox 21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6157" name="Group 25"/>
          <p:cNvGrpSpPr>
            <a:grpSpLocks/>
          </p:cNvGrpSpPr>
          <p:nvPr/>
        </p:nvGrpSpPr>
        <p:grpSpPr bwMode="auto">
          <a:xfrm>
            <a:off x="5635625" y="4021138"/>
            <a:ext cx="952500" cy="1025525"/>
            <a:chOff x="5940152" y="4581128"/>
            <a:chExt cx="952872" cy="1024880"/>
          </a:xfrm>
          <a:solidFill>
            <a:srgbClr val="FFCC00"/>
          </a:solidFill>
        </p:grpSpPr>
        <p:sp>
          <p:nvSpPr>
            <p:cNvPr id="6176" name="Rectangle 22"/>
            <p:cNvSpPr>
              <a:spLocks noChangeArrowheads="1"/>
            </p:cNvSpPr>
            <p:nvPr/>
          </p:nvSpPr>
          <p:spPr bwMode="auto">
            <a:xfrm>
              <a:off x="5940152" y="45811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77" name="Rectangle 23"/>
            <p:cNvSpPr>
              <a:spLocks noChangeArrowheads="1"/>
            </p:cNvSpPr>
            <p:nvPr/>
          </p:nvSpPr>
          <p:spPr bwMode="auto">
            <a:xfrm>
              <a:off x="6092552" y="47335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78" name="Rectangle 24"/>
            <p:cNvSpPr>
              <a:spLocks noChangeArrowheads="1"/>
            </p:cNvSpPr>
            <p:nvPr/>
          </p:nvSpPr>
          <p:spPr bwMode="auto">
            <a:xfrm>
              <a:off x="6244952" y="48859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8" name="Group 26"/>
          <p:cNvGrpSpPr>
            <a:grpSpLocks/>
          </p:cNvGrpSpPr>
          <p:nvPr/>
        </p:nvGrpSpPr>
        <p:grpSpPr bwMode="auto">
          <a:xfrm>
            <a:off x="2700338" y="4005263"/>
            <a:ext cx="952500" cy="1023937"/>
            <a:chOff x="5940152" y="4581128"/>
            <a:chExt cx="952872" cy="1024880"/>
          </a:xfrm>
          <a:solidFill>
            <a:srgbClr val="FFCC00"/>
          </a:solidFill>
        </p:grpSpPr>
        <p:sp>
          <p:nvSpPr>
            <p:cNvPr id="6173" name="Rectangle 27"/>
            <p:cNvSpPr>
              <a:spLocks noChangeArrowheads="1"/>
            </p:cNvSpPr>
            <p:nvPr/>
          </p:nvSpPr>
          <p:spPr bwMode="auto">
            <a:xfrm>
              <a:off x="5940152" y="45811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74" name="Rectangle 28"/>
            <p:cNvSpPr>
              <a:spLocks noChangeArrowheads="1"/>
            </p:cNvSpPr>
            <p:nvPr/>
          </p:nvSpPr>
          <p:spPr bwMode="auto">
            <a:xfrm>
              <a:off x="6092552" y="47335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6244952" y="48859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159" name="Flowchart: Magnetic Disk 30"/>
          <p:cNvSpPr>
            <a:spLocks noChangeArrowheads="1"/>
          </p:cNvSpPr>
          <p:nvPr/>
        </p:nvSpPr>
        <p:spPr bwMode="auto">
          <a:xfrm>
            <a:off x="971550" y="4005263"/>
            <a:ext cx="785813" cy="1023937"/>
          </a:xfrm>
          <a:prstGeom prst="flowChartMagneticDisk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60" name="Flowchart: Magnetic Disk 31"/>
          <p:cNvSpPr>
            <a:spLocks noChangeArrowheads="1"/>
          </p:cNvSpPr>
          <p:nvPr/>
        </p:nvSpPr>
        <p:spPr bwMode="auto">
          <a:xfrm>
            <a:off x="7451725" y="4076700"/>
            <a:ext cx="785813" cy="1025525"/>
          </a:xfrm>
          <a:prstGeom prst="flowChartMagneticDisk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6161" name="Straight Arrow Connector 33"/>
          <p:cNvCxnSpPr>
            <a:cxnSpLocks noChangeShapeType="1"/>
          </p:cNvCxnSpPr>
          <p:nvPr/>
        </p:nvCxnSpPr>
        <p:spPr bwMode="auto">
          <a:xfrm>
            <a:off x="4579938" y="3141663"/>
            <a:ext cx="1055687" cy="935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Straight Arrow Connector 34"/>
          <p:cNvCxnSpPr>
            <a:cxnSpLocks noChangeShapeType="1"/>
          </p:cNvCxnSpPr>
          <p:nvPr/>
        </p:nvCxnSpPr>
        <p:spPr bwMode="auto">
          <a:xfrm>
            <a:off x="2268538" y="3294063"/>
            <a:ext cx="584200" cy="7270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Straight Arrow Connector 37"/>
          <p:cNvCxnSpPr>
            <a:cxnSpLocks noChangeShapeType="1"/>
            <a:endCxn id="6160" idx="1"/>
          </p:cNvCxnSpPr>
          <p:nvPr/>
        </p:nvCxnSpPr>
        <p:spPr bwMode="auto">
          <a:xfrm>
            <a:off x="7164388" y="3284538"/>
            <a:ext cx="681037" cy="7921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Straight Arrow Connector 40"/>
          <p:cNvCxnSpPr>
            <a:cxnSpLocks noChangeShapeType="1"/>
          </p:cNvCxnSpPr>
          <p:nvPr/>
        </p:nvCxnSpPr>
        <p:spPr bwMode="auto">
          <a:xfrm flipV="1">
            <a:off x="6264275" y="3270250"/>
            <a:ext cx="482600" cy="7508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Straight Arrow Connector 42"/>
          <p:cNvCxnSpPr>
            <a:cxnSpLocks noChangeShapeType="1"/>
          </p:cNvCxnSpPr>
          <p:nvPr/>
        </p:nvCxnSpPr>
        <p:spPr bwMode="auto">
          <a:xfrm flipV="1">
            <a:off x="3348038" y="3284538"/>
            <a:ext cx="468312" cy="720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Straight Arrow Connector 43"/>
          <p:cNvCxnSpPr>
            <a:cxnSpLocks noChangeShapeType="1"/>
          </p:cNvCxnSpPr>
          <p:nvPr/>
        </p:nvCxnSpPr>
        <p:spPr bwMode="auto">
          <a:xfrm flipV="1">
            <a:off x="1439863" y="3284538"/>
            <a:ext cx="468312" cy="720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7" name="TextBox 46"/>
          <p:cNvSpPr txBox="1">
            <a:spLocks noChangeArrowheads="1"/>
          </p:cNvSpPr>
          <p:nvPr/>
        </p:nvSpPr>
        <p:spPr bwMode="auto">
          <a:xfrm>
            <a:off x="7104063" y="5084763"/>
            <a:ext cx="1289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Target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168" name="TextBox 47"/>
          <p:cNvSpPr txBox="1">
            <a:spLocks noChangeArrowheads="1"/>
          </p:cNvSpPr>
          <p:nvPr/>
        </p:nvSpPr>
        <p:spPr bwMode="auto">
          <a:xfrm>
            <a:off x="684213" y="5084763"/>
            <a:ext cx="1289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Source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169" name="TextBox 48"/>
          <p:cNvSpPr txBox="1">
            <a:spLocks noChangeArrowheads="1"/>
          </p:cNvSpPr>
          <p:nvPr/>
        </p:nvSpPr>
        <p:spPr bwMode="auto">
          <a:xfrm>
            <a:off x="2627313" y="5084763"/>
            <a:ext cx="1289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Local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Trail</a:t>
            </a:r>
          </a:p>
        </p:txBody>
      </p:sp>
      <p:sp>
        <p:nvSpPr>
          <p:cNvPr id="6170" name="TextBox 49"/>
          <p:cNvSpPr txBox="1">
            <a:spLocks noChangeArrowheads="1"/>
          </p:cNvSpPr>
          <p:nvPr/>
        </p:nvSpPr>
        <p:spPr bwMode="auto">
          <a:xfrm>
            <a:off x="5508625" y="5084763"/>
            <a:ext cx="1289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Remote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Trail</a:t>
            </a:r>
          </a:p>
        </p:txBody>
      </p:sp>
      <p:sp>
        <p:nvSpPr>
          <p:cNvPr id="6171" name="TextBox 53"/>
          <p:cNvSpPr txBox="1">
            <a:spLocks noChangeArrowheads="1"/>
          </p:cNvSpPr>
          <p:nvPr/>
        </p:nvSpPr>
        <p:spPr bwMode="auto">
          <a:xfrm>
            <a:off x="5724525" y="5826125"/>
            <a:ext cx="256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 dirty="0">
                <a:solidFill>
                  <a:schemeClr val="tx1"/>
                </a:solidFill>
              </a:rPr>
              <a:t>Target Server</a:t>
            </a:r>
          </a:p>
        </p:txBody>
      </p:sp>
      <p:sp>
        <p:nvSpPr>
          <p:cNvPr id="6172" name="TextBox 54"/>
          <p:cNvSpPr txBox="1">
            <a:spLocks noChangeArrowheads="1"/>
          </p:cNvSpPr>
          <p:nvPr/>
        </p:nvSpPr>
        <p:spPr bwMode="auto">
          <a:xfrm>
            <a:off x="1646238" y="5834063"/>
            <a:ext cx="256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 dirty="0">
                <a:solidFill>
                  <a:schemeClr val="tx1"/>
                </a:solidFill>
              </a:rPr>
              <a:t>Source 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195736" y="2888365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Configuration Options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31740" y="300247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Classic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en-GB" sz="2000" b="1" dirty="0" smtClean="0">
                <a:solidFill>
                  <a:schemeClr val="tx1"/>
                </a:solidFill>
              </a:rPr>
              <a:t>Capture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24128" y="2888365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00247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Integrated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en-GB" sz="2000" b="1" dirty="0" smtClean="0">
                <a:solidFill>
                  <a:schemeClr val="tx1"/>
                </a:solidFill>
              </a:rPr>
              <a:t>Capture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31640" y="4509120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457764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Redo Logs +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Archive Logs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87824" y="4509120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457764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Archive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Logs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Only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04048" y="4509120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467985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Upstream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Capture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60232" y="4509120"/>
            <a:ext cx="1440160" cy="936104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0232" y="467985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Downstream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Capture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8" idx="0"/>
          </p:cNvCxnSpPr>
          <p:nvPr/>
        </p:nvCxnSpPr>
        <p:spPr bwMode="auto">
          <a:xfrm flipH="1">
            <a:off x="2915816" y="1880253"/>
            <a:ext cx="1728192" cy="10081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endCxn id="6" idx="0"/>
          </p:cNvCxnSpPr>
          <p:nvPr/>
        </p:nvCxnSpPr>
        <p:spPr bwMode="auto">
          <a:xfrm>
            <a:off x="4644008" y="1880253"/>
            <a:ext cx="1800200" cy="10081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9" idx="0"/>
          </p:cNvCxnSpPr>
          <p:nvPr/>
        </p:nvCxnSpPr>
        <p:spPr bwMode="auto">
          <a:xfrm flipH="1">
            <a:off x="2051720" y="3824469"/>
            <a:ext cx="864096" cy="68465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1" idx="0"/>
          </p:cNvCxnSpPr>
          <p:nvPr/>
        </p:nvCxnSpPr>
        <p:spPr bwMode="auto">
          <a:xfrm>
            <a:off x="2915816" y="3824469"/>
            <a:ext cx="792088" cy="68465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5724128" y="3824469"/>
            <a:ext cx="864096" cy="68465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6588224" y="3824469"/>
            <a:ext cx="792088" cy="68465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135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45"/>
          <p:cNvSpPr>
            <a:spLocks noChangeArrowheads="1"/>
          </p:cNvSpPr>
          <p:nvPr/>
        </p:nvSpPr>
        <p:spPr bwMode="auto">
          <a:xfrm>
            <a:off x="250825" y="1125538"/>
            <a:ext cx="8720138" cy="5040312"/>
          </a:xfrm>
          <a:prstGeom prst="rect">
            <a:avLst/>
          </a:prstGeom>
          <a:solidFill>
            <a:srgbClr val="B2DE8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7170" name="Straight Arrow Connector 44"/>
          <p:cNvCxnSpPr>
            <a:cxnSpLocks noChangeShapeType="1"/>
          </p:cNvCxnSpPr>
          <p:nvPr/>
        </p:nvCxnSpPr>
        <p:spPr bwMode="auto">
          <a:xfrm>
            <a:off x="7315200" y="2636838"/>
            <a:ext cx="7270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" name="Straight Arrow Connector 31"/>
          <p:cNvCxnSpPr>
            <a:cxnSpLocks noChangeShapeType="1"/>
          </p:cNvCxnSpPr>
          <p:nvPr/>
        </p:nvCxnSpPr>
        <p:spPr bwMode="auto">
          <a:xfrm>
            <a:off x="2268538" y="4060825"/>
            <a:ext cx="7254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GoldenGate</a:t>
            </a:r>
            <a:br>
              <a:rPr lang="en-GB" smtClean="0"/>
            </a:br>
            <a:r>
              <a:rPr lang="en-GB" smtClean="0"/>
              <a:t>Classic Capture</a:t>
            </a: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fld id="{9EE4B008-5FD0-41C4-B8AE-3B10D88FB510}" type="slidenum">
              <a:rPr lang="en-GB" sz="1400" smtClean="0">
                <a:solidFill>
                  <a:schemeClr val="tx1"/>
                </a:solidFill>
              </a:rPr>
              <a:pPr/>
              <a:t>12</a:t>
            </a:fld>
            <a:endParaRPr lang="en-GB" sz="1400" smtClean="0">
              <a:solidFill>
                <a:schemeClr val="tx1"/>
              </a:solidFill>
            </a:endParaRP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4356100" y="2320925"/>
            <a:ext cx="1439863" cy="719138"/>
            <a:chOff x="6228184" y="1484784"/>
            <a:chExt cx="1440000" cy="720000"/>
          </a:xfrm>
        </p:grpSpPr>
        <p:sp>
          <p:nvSpPr>
            <p:cNvPr id="7195" name="Oval 5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96" name="TextBox 6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Extract</a:t>
              </a:r>
            </a:p>
          </p:txBody>
        </p:sp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6083300" y="2276475"/>
            <a:ext cx="1441450" cy="720725"/>
            <a:chOff x="6228184" y="1484784"/>
            <a:chExt cx="1440000" cy="720000"/>
          </a:xfrm>
        </p:grpSpPr>
        <p:sp>
          <p:nvSpPr>
            <p:cNvPr id="7193" name="Oval 8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94" name="TextBox 9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Data Pump</a:t>
              </a:r>
            </a:p>
          </p:txBody>
        </p:sp>
      </p:grpSp>
      <p:grpSp>
        <p:nvGrpSpPr>
          <p:cNvPr id="7176" name="Group 10"/>
          <p:cNvGrpSpPr>
            <a:grpSpLocks/>
          </p:cNvGrpSpPr>
          <p:nvPr/>
        </p:nvGrpSpPr>
        <p:grpSpPr bwMode="auto">
          <a:xfrm>
            <a:off x="5635625" y="3484563"/>
            <a:ext cx="952500" cy="1023937"/>
            <a:chOff x="5940152" y="4581128"/>
            <a:chExt cx="952872" cy="1024880"/>
          </a:xfrm>
          <a:solidFill>
            <a:srgbClr val="FFCC00"/>
          </a:solidFill>
        </p:grpSpPr>
        <p:sp>
          <p:nvSpPr>
            <p:cNvPr id="7190" name="Rectangle 11"/>
            <p:cNvSpPr>
              <a:spLocks noChangeArrowheads="1"/>
            </p:cNvSpPr>
            <p:nvPr/>
          </p:nvSpPr>
          <p:spPr bwMode="auto">
            <a:xfrm>
              <a:off x="5940152" y="45811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91" name="Rectangle 12"/>
            <p:cNvSpPr>
              <a:spLocks noChangeArrowheads="1"/>
            </p:cNvSpPr>
            <p:nvPr/>
          </p:nvSpPr>
          <p:spPr bwMode="auto">
            <a:xfrm>
              <a:off x="6092552" y="47335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92" name="Rectangle 13"/>
            <p:cNvSpPr>
              <a:spLocks noChangeArrowheads="1"/>
            </p:cNvSpPr>
            <p:nvPr/>
          </p:nvSpPr>
          <p:spPr bwMode="auto">
            <a:xfrm>
              <a:off x="6244952" y="48859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77" name="Group 21"/>
          <p:cNvGrpSpPr>
            <a:grpSpLocks/>
          </p:cNvGrpSpPr>
          <p:nvPr/>
        </p:nvGrpSpPr>
        <p:grpSpPr bwMode="auto">
          <a:xfrm>
            <a:off x="2987675" y="3484563"/>
            <a:ext cx="952500" cy="1023937"/>
            <a:chOff x="1259632" y="3835827"/>
            <a:chExt cx="952872" cy="1024880"/>
          </a:xfrm>
          <a:solidFill>
            <a:srgbClr val="71DAFF"/>
          </a:solidFill>
        </p:grpSpPr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1259632" y="38358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88" name="Rectangle 16"/>
            <p:cNvSpPr>
              <a:spLocks noChangeArrowheads="1"/>
            </p:cNvSpPr>
            <p:nvPr/>
          </p:nvSpPr>
          <p:spPr bwMode="auto">
            <a:xfrm>
              <a:off x="1412032" y="39882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auto">
            <a:xfrm>
              <a:off x="1564432" y="41406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7178" name="Flowchart: Magnetic Disk 22"/>
          <p:cNvSpPr>
            <a:spLocks noChangeArrowheads="1"/>
          </p:cNvSpPr>
          <p:nvPr/>
        </p:nvSpPr>
        <p:spPr bwMode="auto">
          <a:xfrm>
            <a:off x="1619250" y="3395663"/>
            <a:ext cx="785813" cy="1023937"/>
          </a:xfrm>
          <a:prstGeom prst="flowChartMagneticDisk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79" name="TextBox 27"/>
          <p:cNvSpPr txBox="1">
            <a:spLocks noChangeArrowheads="1"/>
          </p:cNvSpPr>
          <p:nvPr/>
        </p:nvSpPr>
        <p:spPr bwMode="auto">
          <a:xfrm>
            <a:off x="5507038" y="4668838"/>
            <a:ext cx="1290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Local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Trail</a:t>
            </a:r>
          </a:p>
        </p:txBody>
      </p:sp>
      <p:sp>
        <p:nvSpPr>
          <p:cNvPr id="7180" name="TextBox 28"/>
          <p:cNvSpPr txBox="1">
            <a:spLocks noChangeArrowheads="1"/>
          </p:cNvSpPr>
          <p:nvPr/>
        </p:nvSpPr>
        <p:spPr bwMode="auto">
          <a:xfrm>
            <a:off x="1338263" y="4716463"/>
            <a:ext cx="1289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Source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181" name="TextBox 29"/>
          <p:cNvSpPr txBox="1">
            <a:spLocks noChangeArrowheads="1"/>
          </p:cNvSpPr>
          <p:nvPr/>
        </p:nvSpPr>
        <p:spPr bwMode="auto">
          <a:xfrm>
            <a:off x="2778125" y="4652963"/>
            <a:ext cx="1506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Online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Redo/Archive Logs</a:t>
            </a:r>
          </a:p>
        </p:txBody>
      </p:sp>
      <p:cxnSp>
        <p:nvCxnSpPr>
          <p:cNvPr id="7182" name="Straight Arrow Connector 37"/>
          <p:cNvCxnSpPr>
            <a:cxnSpLocks noChangeShapeType="1"/>
          </p:cNvCxnSpPr>
          <p:nvPr/>
        </p:nvCxnSpPr>
        <p:spPr bwMode="auto">
          <a:xfrm>
            <a:off x="5630863" y="2905125"/>
            <a:ext cx="165100" cy="579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Straight Arrow Connector 41"/>
          <p:cNvCxnSpPr>
            <a:cxnSpLocks noChangeShapeType="1"/>
          </p:cNvCxnSpPr>
          <p:nvPr/>
        </p:nvCxnSpPr>
        <p:spPr bwMode="auto">
          <a:xfrm flipV="1">
            <a:off x="6162675" y="2905125"/>
            <a:ext cx="273050" cy="579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Straight Arrow Connector 14"/>
          <p:cNvCxnSpPr>
            <a:cxnSpLocks noChangeShapeType="1"/>
            <a:endCxn id="7195" idx="3"/>
          </p:cNvCxnSpPr>
          <p:nvPr/>
        </p:nvCxnSpPr>
        <p:spPr bwMode="auto">
          <a:xfrm flipV="1">
            <a:off x="3787775" y="2935288"/>
            <a:ext cx="779463" cy="7096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Straight Arrow Connector 30"/>
          <p:cNvCxnSpPr>
            <a:cxnSpLocks noChangeShapeType="1"/>
            <a:stCxn id="7195" idx="2"/>
          </p:cNvCxnSpPr>
          <p:nvPr/>
        </p:nvCxnSpPr>
        <p:spPr bwMode="auto">
          <a:xfrm flipH="1">
            <a:off x="2405063" y="2681288"/>
            <a:ext cx="1951037" cy="8032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45"/>
          <p:cNvSpPr>
            <a:spLocks noChangeArrowheads="1"/>
          </p:cNvSpPr>
          <p:nvPr/>
        </p:nvSpPr>
        <p:spPr bwMode="auto">
          <a:xfrm>
            <a:off x="250825" y="1125538"/>
            <a:ext cx="8720138" cy="5040312"/>
          </a:xfrm>
          <a:prstGeom prst="rect">
            <a:avLst/>
          </a:prstGeom>
          <a:solidFill>
            <a:srgbClr val="B2DE8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8194" name="Straight Arrow Connector 44"/>
          <p:cNvCxnSpPr>
            <a:cxnSpLocks noChangeShapeType="1"/>
          </p:cNvCxnSpPr>
          <p:nvPr/>
        </p:nvCxnSpPr>
        <p:spPr bwMode="auto">
          <a:xfrm>
            <a:off x="8172450" y="2636838"/>
            <a:ext cx="7270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" name="Straight Arrow Connector 31"/>
          <p:cNvCxnSpPr>
            <a:cxnSpLocks noChangeShapeType="1"/>
          </p:cNvCxnSpPr>
          <p:nvPr/>
        </p:nvCxnSpPr>
        <p:spPr bwMode="auto">
          <a:xfrm>
            <a:off x="1108075" y="4060825"/>
            <a:ext cx="7270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747713" y="76200"/>
            <a:ext cx="8001000" cy="904875"/>
          </a:xfrm>
        </p:spPr>
        <p:txBody>
          <a:bodyPr/>
          <a:lstStyle/>
          <a:p>
            <a:r>
              <a:rPr lang="en-GB" smtClean="0"/>
              <a:t>GoldenGate </a:t>
            </a:r>
            <a:br>
              <a:rPr lang="en-GB" smtClean="0"/>
            </a:br>
            <a:r>
              <a:rPr lang="en-GB" smtClean="0"/>
              <a:t>Integrated Capture</a:t>
            </a:r>
          </a:p>
        </p:txBody>
      </p:sp>
      <p:sp>
        <p:nvSpPr>
          <p:cNvPr id="81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fld id="{FEFF7EAE-0CC3-4768-94BC-D785A4F6F0F5}" type="slidenum">
              <a:rPr lang="en-GB" sz="1400" smtClean="0">
                <a:solidFill>
                  <a:schemeClr val="tx1"/>
                </a:solidFill>
              </a:rPr>
              <a:pPr/>
              <a:t>13</a:t>
            </a:fld>
            <a:endParaRPr lang="en-GB" sz="1400" smtClean="0">
              <a:solidFill>
                <a:schemeClr val="tx1"/>
              </a:solidFill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5213350" y="2320925"/>
            <a:ext cx="1439863" cy="719138"/>
            <a:chOff x="6228184" y="1484784"/>
            <a:chExt cx="1440000" cy="720000"/>
          </a:xfrm>
        </p:grpSpPr>
        <p:sp>
          <p:nvSpPr>
            <p:cNvPr id="8225" name="Oval 5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26" name="TextBox 6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Extract</a:t>
              </a:r>
            </a:p>
          </p:txBody>
        </p:sp>
      </p:grp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6942138" y="2276475"/>
            <a:ext cx="1439862" cy="720725"/>
            <a:chOff x="6228184" y="1484784"/>
            <a:chExt cx="1440000" cy="720000"/>
          </a:xfrm>
        </p:grpSpPr>
        <p:sp>
          <p:nvSpPr>
            <p:cNvPr id="8223" name="Oval 8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24" name="TextBox 9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Data Pump</a:t>
              </a:r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6492875" y="3484563"/>
            <a:ext cx="952500" cy="1023937"/>
            <a:chOff x="5940152" y="4581128"/>
            <a:chExt cx="952872" cy="1024880"/>
          </a:xfrm>
          <a:solidFill>
            <a:srgbClr val="FFCC00"/>
          </a:solidFill>
        </p:grpSpPr>
        <p:sp>
          <p:nvSpPr>
            <p:cNvPr id="8220" name="Rectangle 11"/>
            <p:cNvSpPr>
              <a:spLocks noChangeArrowheads="1"/>
            </p:cNvSpPr>
            <p:nvPr/>
          </p:nvSpPr>
          <p:spPr bwMode="auto">
            <a:xfrm>
              <a:off x="5940152" y="45811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21" name="Rectangle 12"/>
            <p:cNvSpPr>
              <a:spLocks noChangeArrowheads="1"/>
            </p:cNvSpPr>
            <p:nvPr/>
          </p:nvSpPr>
          <p:spPr bwMode="auto">
            <a:xfrm>
              <a:off x="6092552" y="47335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22" name="Rectangle 13"/>
            <p:cNvSpPr>
              <a:spLocks noChangeArrowheads="1"/>
            </p:cNvSpPr>
            <p:nvPr/>
          </p:nvSpPr>
          <p:spPr bwMode="auto">
            <a:xfrm>
              <a:off x="6244952" y="4885928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1" name="Group 21"/>
          <p:cNvGrpSpPr>
            <a:grpSpLocks/>
          </p:cNvGrpSpPr>
          <p:nvPr/>
        </p:nvGrpSpPr>
        <p:grpSpPr bwMode="auto">
          <a:xfrm>
            <a:off x="1828800" y="3484563"/>
            <a:ext cx="952500" cy="1023937"/>
            <a:chOff x="1259632" y="3835827"/>
            <a:chExt cx="952872" cy="1024880"/>
          </a:xfrm>
          <a:solidFill>
            <a:srgbClr val="71DAFF"/>
          </a:solidFill>
        </p:grpSpPr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1259632" y="38358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1412032" y="39882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19" name="Rectangle 17"/>
            <p:cNvSpPr>
              <a:spLocks noChangeArrowheads="1"/>
            </p:cNvSpPr>
            <p:nvPr/>
          </p:nvSpPr>
          <p:spPr bwMode="auto">
            <a:xfrm>
              <a:off x="1564432" y="4140627"/>
              <a:ext cx="648072" cy="72008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8202" name="TextBox 18"/>
          <p:cNvSpPr txBox="1">
            <a:spLocks noChangeArrowheads="1"/>
          </p:cNvSpPr>
          <p:nvPr/>
        </p:nvSpPr>
        <p:spPr bwMode="auto">
          <a:xfrm>
            <a:off x="4349750" y="2225675"/>
            <a:ext cx="522288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8203" name="TextBox 19"/>
          <p:cNvSpPr txBox="1">
            <a:spLocks noChangeArrowheads="1"/>
          </p:cNvSpPr>
          <p:nvPr/>
        </p:nvSpPr>
        <p:spPr bwMode="auto">
          <a:xfrm>
            <a:off x="3735388" y="2225675"/>
            <a:ext cx="522287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8204" name="TextBox 20"/>
          <p:cNvSpPr txBox="1">
            <a:spLocks noChangeArrowheads="1"/>
          </p:cNvSpPr>
          <p:nvPr/>
        </p:nvSpPr>
        <p:spPr bwMode="auto">
          <a:xfrm>
            <a:off x="3124200" y="2225675"/>
            <a:ext cx="523875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8205" name="Flowchart: Magnetic Disk 22"/>
          <p:cNvSpPr>
            <a:spLocks noChangeArrowheads="1"/>
          </p:cNvSpPr>
          <p:nvPr/>
        </p:nvSpPr>
        <p:spPr bwMode="auto">
          <a:xfrm>
            <a:off x="460375" y="3395663"/>
            <a:ext cx="785813" cy="1023937"/>
          </a:xfrm>
          <a:prstGeom prst="flowChartMagneticDisk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8206" name="Group 24"/>
          <p:cNvGrpSpPr>
            <a:grpSpLocks/>
          </p:cNvGrpSpPr>
          <p:nvPr/>
        </p:nvGrpSpPr>
        <p:grpSpPr bwMode="auto">
          <a:xfrm>
            <a:off x="1433513" y="2320925"/>
            <a:ext cx="1439862" cy="719138"/>
            <a:chOff x="6228184" y="1484784"/>
            <a:chExt cx="1440000" cy="720000"/>
          </a:xfrm>
        </p:grpSpPr>
        <p:sp>
          <p:nvSpPr>
            <p:cNvPr id="8215" name="Oval 25"/>
            <p:cNvSpPr>
              <a:spLocks noChangeArrowheads="1"/>
            </p:cNvSpPr>
            <p:nvPr/>
          </p:nvSpPr>
          <p:spPr bwMode="auto">
            <a:xfrm>
              <a:off x="6228184" y="1484784"/>
              <a:ext cx="1440000" cy="7200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216" name="TextBox 26"/>
            <p:cNvSpPr txBox="1">
              <a:spLocks noChangeArrowheads="1"/>
            </p:cNvSpPr>
            <p:nvPr/>
          </p:nvSpPr>
          <p:spPr bwMode="auto">
            <a:xfrm>
              <a:off x="6307168" y="1675507"/>
              <a:ext cx="1289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60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defRPr sz="60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>
                <a:defRPr sz="6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6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Log Miner</a:t>
              </a:r>
            </a:p>
          </p:txBody>
        </p:sp>
      </p:grpSp>
      <p:sp>
        <p:nvSpPr>
          <p:cNvPr id="8207" name="TextBox 27"/>
          <p:cNvSpPr txBox="1">
            <a:spLocks noChangeArrowheads="1"/>
          </p:cNvSpPr>
          <p:nvPr/>
        </p:nvSpPr>
        <p:spPr bwMode="auto">
          <a:xfrm>
            <a:off x="6365875" y="4668838"/>
            <a:ext cx="1289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Local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Trail</a:t>
            </a:r>
          </a:p>
        </p:txBody>
      </p:sp>
      <p:sp>
        <p:nvSpPr>
          <p:cNvPr id="8208" name="TextBox 28"/>
          <p:cNvSpPr txBox="1">
            <a:spLocks noChangeArrowheads="1"/>
          </p:cNvSpPr>
          <p:nvPr/>
        </p:nvSpPr>
        <p:spPr bwMode="auto">
          <a:xfrm>
            <a:off x="179388" y="4716463"/>
            <a:ext cx="1289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Source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209" name="TextBox 29"/>
          <p:cNvSpPr txBox="1">
            <a:spLocks noChangeArrowheads="1"/>
          </p:cNvSpPr>
          <p:nvPr/>
        </p:nvSpPr>
        <p:spPr bwMode="auto">
          <a:xfrm>
            <a:off x="1619250" y="4652963"/>
            <a:ext cx="1504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Online</a:t>
            </a:r>
            <a:br>
              <a:rPr lang="en-GB" sz="1600" b="1">
                <a:solidFill>
                  <a:schemeClr val="tx1"/>
                </a:solidFill>
              </a:rPr>
            </a:br>
            <a:r>
              <a:rPr lang="en-GB" sz="1600" b="1">
                <a:solidFill>
                  <a:schemeClr val="tx1"/>
                </a:solidFill>
              </a:rPr>
              <a:t>Redo/Archive Logs</a:t>
            </a:r>
          </a:p>
        </p:txBody>
      </p:sp>
      <p:cxnSp>
        <p:nvCxnSpPr>
          <p:cNvPr id="8210" name="Straight Arrow Connector 33"/>
          <p:cNvCxnSpPr>
            <a:cxnSpLocks noChangeShapeType="1"/>
            <a:stCxn id="8217" idx="0"/>
            <a:endCxn id="8215" idx="4"/>
          </p:cNvCxnSpPr>
          <p:nvPr/>
        </p:nvCxnSpPr>
        <p:spPr bwMode="auto">
          <a:xfrm flipV="1">
            <a:off x="2152650" y="3040063"/>
            <a:ext cx="0" cy="444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Straight Arrow Connector 35"/>
          <p:cNvCxnSpPr>
            <a:cxnSpLocks noChangeShapeType="1"/>
            <a:stCxn id="8215" idx="6"/>
            <a:endCxn id="8225" idx="2"/>
          </p:cNvCxnSpPr>
          <p:nvPr/>
        </p:nvCxnSpPr>
        <p:spPr bwMode="auto">
          <a:xfrm>
            <a:off x="2873375" y="2681288"/>
            <a:ext cx="23399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Straight Arrow Connector 37"/>
          <p:cNvCxnSpPr>
            <a:cxnSpLocks noChangeShapeType="1"/>
          </p:cNvCxnSpPr>
          <p:nvPr/>
        </p:nvCxnSpPr>
        <p:spPr bwMode="auto">
          <a:xfrm>
            <a:off x="6488113" y="2905125"/>
            <a:ext cx="165100" cy="579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Straight Arrow Connector 41"/>
          <p:cNvCxnSpPr>
            <a:cxnSpLocks noChangeShapeType="1"/>
          </p:cNvCxnSpPr>
          <p:nvPr/>
        </p:nvCxnSpPr>
        <p:spPr bwMode="auto">
          <a:xfrm flipV="1">
            <a:off x="7019925" y="2905125"/>
            <a:ext cx="273050" cy="579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664922" y="1988840"/>
            <a:ext cx="5040000" cy="3024336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2204864"/>
            <a:ext cx="2578221" cy="23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544" y="1988840"/>
            <a:ext cx="2880000" cy="3024336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11560" y="2204864"/>
            <a:ext cx="2592000" cy="23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Downstream Capture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Time Downstream Mode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223274" y="2859618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231178" y="2848550"/>
            <a:ext cx="1721216" cy="142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857186" y="3549202"/>
            <a:ext cx="158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Online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5616" y="4602614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Source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7288" y="4595642"/>
            <a:ext cx="236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Downstream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3528" y="1844824"/>
            <a:ext cx="8640960" cy="33843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5739606" y="2689756"/>
            <a:ext cx="522287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5128418" y="2689756"/>
            <a:ext cx="523875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9912" y="3553852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Standby 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4558891" y="2833772"/>
            <a:ext cx="5983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5016314" y="3337828"/>
            <a:ext cx="1499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Logical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Change Records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2458" y="3534688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Integrated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Extract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2578" y="3539338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File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942572" y="2840897"/>
            <a:ext cx="1224136" cy="712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55576" y="2415412"/>
            <a:ext cx="864000" cy="1152000"/>
          </a:xfrm>
          <a:prstGeom prst="can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444328" y="2545804"/>
            <a:ext cx="1080000" cy="576000"/>
            <a:chOff x="1576692" y="1225780"/>
            <a:chExt cx="1080000" cy="576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576692" y="1225780"/>
              <a:ext cx="1080000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4596" y="1341893"/>
              <a:ext cx="1037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Capture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23728" y="2466858"/>
            <a:ext cx="880800" cy="880800"/>
            <a:chOff x="5391005" y="1952816"/>
            <a:chExt cx="880800" cy="880800"/>
          </a:xfrm>
          <a:solidFill>
            <a:srgbClr val="71DAFF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23928" y="2473732"/>
            <a:ext cx="880800" cy="880800"/>
            <a:chOff x="5391005" y="1952816"/>
            <a:chExt cx="880800" cy="880800"/>
          </a:xfrm>
          <a:solidFill>
            <a:srgbClr val="71DAFF"/>
          </a:solidFill>
        </p:grpSpPr>
        <p:sp>
          <p:nvSpPr>
            <p:cNvPr id="65" name="Rectangle 64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23648" y="2473732"/>
            <a:ext cx="880800" cy="880800"/>
            <a:chOff x="5391005" y="1952816"/>
            <a:chExt cx="880800" cy="880800"/>
          </a:xfrm>
          <a:solidFill>
            <a:srgbClr val="FFC000"/>
          </a:solidFill>
        </p:grpSpPr>
        <p:sp>
          <p:nvSpPr>
            <p:cNvPr id="73" name="Rectangle 72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>
            <a:off x="7500590" y="2833772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1000628" y="4170566"/>
            <a:ext cx="193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Primary Database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67944" y="4170566"/>
            <a:ext cx="239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Standby Database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3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664922" y="1988840"/>
            <a:ext cx="5040000" cy="3024336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2204864"/>
            <a:ext cx="2578221" cy="23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544" y="1988840"/>
            <a:ext cx="2880000" cy="3024336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11560" y="2204864"/>
            <a:ext cx="2592000" cy="23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Downstream Capture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Downstream Archive Log Mode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223274" y="2859618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231178" y="2848550"/>
            <a:ext cx="1721216" cy="142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857186" y="3549202"/>
            <a:ext cx="158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Online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5616" y="4602614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Source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7288" y="4595642"/>
            <a:ext cx="236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Downstream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3528" y="1844824"/>
            <a:ext cx="8640960" cy="33843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5739606" y="2689756"/>
            <a:ext cx="522287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5128418" y="2689756"/>
            <a:ext cx="523875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LCR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9912" y="3553852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Archive 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4558891" y="2833772"/>
            <a:ext cx="5983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5016314" y="3337828"/>
            <a:ext cx="1499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Logical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Change Records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2458" y="3534688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Integrated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Extract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2578" y="3539338"/>
            <a:ext cx="149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File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942572" y="2840897"/>
            <a:ext cx="1224136" cy="712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55576" y="2415412"/>
            <a:ext cx="864000" cy="1152000"/>
          </a:xfrm>
          <a:prstGeom prst="can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444328" y="2545804"/>
            <a:ext cx="1080000" cy="576000"/>
            <a:chOff x="1576692" y="1225780"/>
            <a:chExt cx="1080000" cy="576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576692" y="1225780"/>
              <a:ext cx="1080000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4596" y="1341893"/>
              <a:ext cx="1037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Capture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23728" y="2466858"/>
            <a:ext cx="880800" cy="880800"/>
            <a:chOff x="5391005" y="1952816"/>
            <a:chExt cx="880800" cy="880800"/>
          </a:xfrm>
          <a:solidFill>
            <a:srgbClr val="71DAFF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23928" y="2473732"/>
            <a:ext cx="880800" cy="880800"/>
            <a:chOff x="5391005" y="1952816"/>
            <a:chExt cx="880800" cy="880800"/>
          </a:xfrm>
          <a:solidFill>
            <a:srgbClr val="71DAFF"/>
          </a:solidFill>
        </p:grpSpPr>
        <p:sp>
          <p:nvSpPr>
            <p:cNvPr id="65" name="Rectangle 64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23648" y="2473732"/>
            <a:ext cx="880800" cy="880800"/>
            <a:chOff x="5391005" y="1952816"/>
            <a:chExt cx="880800" cy="880800"/>
          </a:xfrm>
          <a:solidFill>
            <a:srgbClr val="FFC000"/>
          </a:solidFill>
        </p:grpSpPr>
        <p:sp>
          <p:nvSpPr>
            <p:cNvPr id="73" name="Rectangle 72"/>
            <p:cNvSpPr/>
            <p:nvPr/>
          </p:nvSpPr>
          <p:spPr bwMode="auto">
            <a:xfrm>
              <a:off x="5391005" y="19528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543405" y="21052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695805" y="2257616"/>
              <a:ext cx="576000" cy="576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>
            <a:off x="7500590" y="2833772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1000628" y="4170566"/>
            <a:ext cx="193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Primary Database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67944" y="4170566"/>
            <a:ext cx="239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Standby Database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5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Bi-Directional Replication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359817"/>
          </a:xfrm>
        </p:spPr>
        <p:txBody>
          <a:bodyPr/>
          <a:lstStyle/>
          <a:p>
            <a:r>
              <a:rPr lang="en-GB" dirty="0" smtClean="0"/>
              <a:t>Also known as Active-Active  Replication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4"/>
          <p:cNvSpPr/>
          <p:nvPr/>
        </p:nvSpPr>
        <p:spPr bwMode="auto">
          <a:xfrm>
            <a:off x="4716016" y="1917232"/>
            <a:ext cx="4104456" cy="360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7544" y="1917232"/>
            <a:ext cx="4104456" cy="360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310736" y="3284984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2497720" y="3270734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516216" y="3271296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552794" y="3256782"/>
            <a:ext cx="2682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241550" y="3270734"/>
            <a:ext cx="1721216" cy="142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7517352" y="4005064"/>
            <a:ext cx="7200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516216" y="4005064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5652120" y="4005064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469254" y="4005064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461142" y="4005064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347864" y="4005104"/>
            <a:ext cx="1535906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19"/>
          <p:cNvGrpSpPr/>
          <p:nvPr/>
        </p:nvGrpSpPr>
        <p:grpSpPr>
          <a:xfrm>
            <a:off x="2757286" y="2937806"/>
            <a:ext cx="553450" cy="563202"/>
            <a:chOff x="2663788" y="2564904"/>
            <a:chExt cx="553450" cy="563202"/>
          </a:xfrm>
          <a:solidFill>
            <a:srgbClr val="FFCC00"/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94414" y="3801902"/>
            <a:ext cx="553450" cy="563202"/>
            <a:chOff x="2663788" y="2564904"/>
            <a:chExt cx="553450" cy="563202"/>
          </a:xfrm>
          <a:solidFill>
            <a:srgbClr val="FFCC00"/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62766" y="2937806"/>
            <a:ext cx="553450" cy="563202"/>
            <a:chOff x="2663788" y="2564904"/>
            <a:chExt cx="553450" cy="563202"/>
          </a:xfrm>
          <a:solidFill>
            <a:srgbClr val="FFCC00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41838" y="3729894"/>
            <a:ext cx="553450" cy="563202"/>
            <a:chOff x="2663788" y="2564904"/>
            <a:chExt cx="553450" cy="563202"/>
          </a:xfrm>
          <a:solidFill>
            <a:srgbClr val="FFCC00"/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4596" y="2996952"/>
            <a:ext cx="1037702" cy="576000"/>
            <a:chOff x="1446066" y="2996952"/>
            <a:chExt cx="1037702" cy="57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562740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6066" y="3142093"/>
              <a:ext cx="1037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Capture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04596" y="3717032"/>
            <a:ext cx="1037702" cy="576000"/>
            <a:chOff x="1446066" y="2996952"/>
            <a:chExt cx="1037702" cy="576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562740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46066" y="3142093"/>
              <a:ext cx="1037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Replicat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39304" y="2996952"/>
            <a:ext cx="1037702" cy="576000"/>
            <a:chOff x="1446066" y="2996952"/>
            <a:chExt cx="1037702" cy="5760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562740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6066" y="3142093"/>
              <a:ext cx="1037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Replicat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9304" y="3717096"/>
            <a:ext cx="1037702" cy="576000"/>
            <a:chOff x="1446066" y="2996952"/>
            <a:chExt cx="1037702" cy="576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562740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6066" y="3142093"/>
              <a:ext cx="1037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Capture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67096" y="3717032"/>
            <a:ext cx="1037702" cy="576000"/>
            <a:chOff x="4758434" y="2996952"/>
            <a:chExt cx="1037702" cy="5760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4875108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58434" y="3025418"/>
              <a:ext cx="10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Data</a:t>
              </a:r>
              <a:br>
                <a:rPr lang="en-GB" sz="1400" b="1" dirty="0" smtClean="0">
                  <a:solidFill>
                    <a:schemeClr val="tx1"/>
                  </a:solidFill>
                </a:rPr>
              </a:br>
              <a:r>
                <a:rPr lang="en-GB" sz="1400" b="1" dirty="0" smtClean="0">
                  <a:solidFill>
                    <a:schemeClr val="tx1"/>
                  </a:solidFill>
                </a:rPr>
                <a:t>Pump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2290" y="2996952"/>
            <a:ext cx="1037702" cy="576000"/>
            <a:chOff x="4758434" y="2996952"/>
            <a:chExt cx="1037702" cy="5760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4875108" y="2996952"/>
              <a:ext cx="792088" cy="576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8434" y="3025418"/>
              <a:ext cx="10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Data</a:t>
              </a:r>
              <a:br>
                <a:rPr lang="en-GB" sz="1400" b="1" dirty="0" smtClean="0">
                  <a:solidFill>
                    <a:schemeClr val="tx1"/>
                  </a:solidFill>
                </a:rPr>
              </a:br>
              <a:r>
                <a:rPr lang="en-GB" sz="1400" b="1" dirty="0" smtClean="0">
                  <a:solidFill>
                    <a:schemeClr val="tx1"/>
                  </a:solidFill>
                </a:rPr>
                <a:t>Pump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051720" y="5106670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Server A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0984" y="5085184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Server B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3528" y="1772816"/>
            <a:ext cx="8640960" cy="388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1216652" y="3277859"/>
            <a:ext cx="525546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1086588" y="335699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8258922" y="355850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an 18"/>
          <p:cNvSpPr/>
          <p:nvPr/>
        </p:nvSpPr>
        <p:spPr bwMode="auto">
          <a:xfrm>
            <a:off x="611560" y="3573016"/>
            <a:ext cx="864000" cy="1152000"/>
          </a:xfrm>
          <a:prstGeom prst="can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78190" y="2924944"/>
            <a:ext cx="553450" cy="563202"/>
            <a:chOff x="2663788" y="2564904"/>
            <a:chExt cx="553450" cy="563202"/>
          </a:xfrm>
          <a:solidFill>
            <a:srgbClr val="71DAFF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Can 53"/>
          <p:cNvSpPr/>
          <p:nvPr/>
        </p:nvSpPr>
        <p:spPr bwMode="auto">
          <a:xfrm>
            <a:off x="7812360" y="2420888"/>
            <a:ext cx="864000" cy="1152000"/>
          </a:xfrm>
          <a:prstGeom prst="can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050998" y="3729894"/>
            <a:ext cx="553450" cy="563202"/>
            <a:chOff x="2663788" y="2564904"/>
            <a:chExt cx="553450" cy="563202"/>
          </a:xfrm>
          <a:solidFill>
            <a:srgbClr val="71DAFF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663788" y="2564904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772646" y="2673762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857238" y="2768106"/>
              <a:ext cx="360000" cy="36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668344" y="4417948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Online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5536" y="2204864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Online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Redo Logs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52337" y="2204864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Local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20689" y="2204864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Remote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2337" y="4417948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Remote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2120" y="4417948"/>
            <a:ext cx="12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Local</a:t>
            </a:r>
            <a:br>
              <a:rPr lang="en-GB" sz="1400" b="1" dirty="0" smtClean="0">
                <a:solidFill>
                  <a:schemeClr val="tx1"/>
                </a:solidFill>
              </a:rPr>
            </a:br>
            <a:r>
              <a:rPr lang="en-GB" sz="1400" b="1" dirty="0" smtClean="0">
                <a:solidFill>
                  <a:schemeClr val="tx1"/>
                </a:solidFill>
              </a:rPr>
              <a:t>Trail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Supported </a:t>
            </a:r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data types are supported for both classic and integrated capture</a:t>
            </a:r>
          </a:p>
          <a:p>
            <a:pPr lvl="1"/>
            <a:r>
              <a:rPr lang="en-GB" b="0" dirty="0" smtClean="0"/>
              <a:t>NUMBER</a:t>
            </a:r>
          </a:p>
          <a:p>
            <a:pPr lvl="1"/>
            <a:r>
              <a:rPr lang="en-GB" b="0" dirty="0" smtClean="0"/>
              <a:t>BINARY FLOAT</a:t>
            </a:r>
          </a:p>
          <a:p>
            <a:pPr lvl="1"/>
            <a:r>
              <a:rPr lang="en-GB" b="0" dirty="0" smtClean="0"/>
              <a:t>BINARY DOUBLE</a:t>
            </a:r>
          </a:p>
          <a:p>
            <a:pPr lvl="1"/>
            <a:r>
              <a:rPr lang="en-GB" b="0" dirty="0" smtClean="0"/>
              <a:t>CHAR</a:t>
            </a:r>
          </a:p>
          <a:p>
            <a:pPr lvl="1"/>
            <a:r>
              <a:rPr lang="en-GB" b="0" dirty="0" smtClean="0"/>
              <a:t>VARCHAR2</a:t>
            </a:r>
          </a:p>
          <a:p>
            <a:pPr lvl="1"/>
            <a:r>
              <a:rPr lang="en-GB" b="0" dirty="0" smtClean="0"/>
              <a:t>LONG</a:t>
            </a:r>
          </a:p>
          <a:p>
            <a:pPr lvl="1"/>
            <a:r>
              <a:rPr lang="en-GB" b="0" dirty="0" smtClean="0"/>
              <a:t>NCHAR</a:t>
            </a:r>
          </a:p>
          <a:p>
            <a:pPr lvl="1"/>
            <a:r>
              <a:rPr lang="en-GB" b="0" dirty="0" smtClean="0"/>
              <a:t>NVARCHAR2</a:t>
            </a:r>
          </a:p>
          <a:p>
            <a:pPr lvl="1"/>
            <a:r>
              <a:rPr lang="en-GB" b="0" dirty="0" smtClean="0"/>
              <a:t>RAW</a:t>
            </a:r>
          </a:p>
          <a:p>
            <a:pPr lvl="1"/>
            <a:r>
              <a:rPr lang="en-GB" b="0" dirty="0" smtClean="0"/>
              <a:t>LONG RAW</a:t>
            </a:r>
          </a:p>
          <a:p>
            <a:pPr lvl="1"/>
            <a:r>
              <a:rPr lang="en-GB" b="0" dirty="0" smtClean="0"/>
              <a:t>DATE</a:t>
            </a:r>
          </a:p>
          <a:p>
            <a:pPr lvl="1"/>
            <a:r>
              <a:rPr lang="en-GB" b="0" dirty="0" smtClean="0"/>
              <a:t>TIMESTAMP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5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Supported </a:t>
            </a:r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limited support in classic capture for the following data types:</a:t>
            </a:r>
          </a:p>
          <a:p>
            <a:pPr lvl="1"/>
            <a:r>
              <a:rPr lang="en-GB" b="0" dirty="0" smtClean="0"/>
              <a:t>INTERVAL DAY</a:t>
            </a:r>
          </a:p>
          <a:p>
            <a:pPr lvl="1"/>
            <a:r>
              <a:rPr lang="en-GB" b="0" dirty="0" smtClean="0"/>
              <a:t>INTERVAL YEAR</a:t>
            </a:r>
          </a:p>
          <a:p>
            <a:pPr lvl="1"/>
            <a:r>
              <a:rPr lang="en-GB" b="0" dirty="0" smtClean="0"/>
              <a:t>TIMESTAMP WITH TIME ZONE</a:t>
            </a:r>
          </a:p>
          <a:p>
            <a:pPr lvl="1"/>
            <a:r>
              <a:rPr lang="en-GB" b="0" dirty="0" smtClean="0"/>
              <a:t>TIMESTAMP WITH LOCAL TIME ZONE</a:t>
            </a:r>
          </a:p>
          <a:p>
            <a:pPr lvl="1"/>
            <a:endParaRPr lang="en-GB" dirty="0"/>
          </a:p>
          <a:p>
            <a:r>
              <a:rPr lang="en-GB" dirty="0" smtClean="0"/>
              <a:t>The following data types are not supported</a:t>
            </a:r>
          </a:p>
          <a:p>
            <a:pPr lvl="1"/>
            <a:r>
              <a:rPr lang="en-GB" b="0" dirty="0" smtClean="0"/>
              <a:t>Abstract data types with scalar, LOBs, VARRAYs, nested tables , REFS</a:t>
            </a:r>
          </a:p>
          <a:p>
            <a:pPr lvl="1"/>
            <a:r>
              <a:rPr lang="en-GB" b="0" dirty="0" smtClean="0"/>
              <a:t>ANYDATA</a:t>
            </a:r>
          </a:p>
          <a:p>
            <a:pPr lvl="1"/>
            <a:r>
              <a:rPr lang="en-GB" b="0" dirty="0" smtClean="0"/>
              <a:t>ANYDATASET</a:t>
            </a:r>
          </a:p>
          <a:p>
            <a:pPr lvl="1"/>
            <a:r>
              <a:rPr lang="en-GB" b="0" dirty="0" smtClean="0"/>
              <a:t>ANYTYPE</a:t>
            </a:r>
          </a:p>
          <a:p>
            <a:pPr lvl="1"/>
            <a:r>
              <a:rPr lang="en-GB" b="0" dirty="0" smtClean="0"/>
              <a:t>BFILE</a:t>
            </a:r>
          </a:p>
          <a:p>
            <a:pPr lvl="1"/>
            <a:r>
              <a:rPr lang="en-GB" b="0" dirty="0" smtClean="0"/>
              <a:t>MLSLABEL</a:t>
            </a:r>
          </a:p>
          <a:p>
            <a:pPr lvl="1"/>
            <a:r>
              <a:rPr lang="en-GB" b="0" dirty="0" smtClean="0"/>
              <a:t>ORDDICOM</a:t>
            </a:r>
          </a:p>
          <a:p>
            <a:pPr lvl="1"/>
            <a:r>
              <a:rPr lang="en-GB" b="0" dirty="0" smtClean="0"/>
              <a:t>TIMEZONE_ABBR</a:t>
            </a:r>
          </a:p>
          <a:p>
            <a:pPr lvl="1"/>
            <a:r>
              <a:rPr lang="en-GB" b="0" dirty="0" smtClean="0"/>
              <a:t>URITYPE</a:t>
            </a:r>
          </a:p>
          <a:p>
            <a:pPr lvl="1"/>
            <a:r>
              <a:rPr lang="en-GB" b="0" dirty="0" smtClean="0"/>
              <a:t>UROWID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Supported </a:t>
            </a:r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data types are supported for both classic and integrated capture</a:t>
            </a:r>
          </a:p>
          <a:p>
            <a:pPr lvl="1"/>
            <a:r>
              <a:rPr lang="en-GB" b="0" dirty="0" smtClean="0"/>
              <a:t>NUMBER</a:t>
            </a:r>
          </a:p>
          <a:p>
            <a:pPr lvl="1"/>
            <a:r>
              <a:rPr lang="en-GB" b="0" dirty="0" smtClean="0"/>
              <a:t>BINARY FLOAT</a:t>
            </a:r>
          </a:p>
          <a:p>
            <a:pPr lvl="1"/>
            <a:r>
              <a:rPr lang="en-GB" b="0" dirty="0" smtClean="0"/>
              <a:t>BINARY DOUBLE</a:t>
            </a:r>
          </a:p>
          <a:p>
            <a:pPr lvl="1"/>
            <a:r>
              <a:rPr lang="en-GB" b="0" dirty="0" smtClean="0"/>
              <a:t>CHAR</a:t>
            </a:r>
          </a:p>
          <a:p>
            <a:pPr lvl="1"/>
            <a:r>
              <a:rPr lang="en-GB" b="0" dirty="0" smtClean="0"/>
              <a:t>VARCHAR2</a:t>
            </a:r>
          </a:p>
          <a:p>
            <a:pPr lvl="1"/>
            <a:r>
              <a:rPr lang="en-GB" b="0" dirty="0" smtClean="0"/>
              <a:t>LONG</a:t>
            </a:r>
          </a:p>
          <a:p>
            <a:pPr lvl="1"/>
            <a:r>
              <a:rPr lang="en-GB" b="0" dirty="0" smtClean="0"/>
              <a:t>NCHAR</a:t>
            </a:r>
          </a:p>
          <a:p>
            <a:pPr lvl="1"/>
            <a:r>
              <a:rPr lang="en-GB" b="0" dirty="0" smtClean="0"/>
              <a:t>NVARCHAR2</a:t>
            </a:r>
          </a:p>
          <a:p>
            <a:pPr lvl="1"/>
            <a:r>
              <a:rPr lang="en-GB" b="0" dirty="0" smtClean="0"/>
              <a:t>RAW</a:t>
            </a:r>
          </a:p>
          <a:p>
            <a:pPr lvl="1"/>
            <a:r>
              <a:rPr lang="en-GB" b="0" dirty="0" smtClean="0"/>
              <a:t>LONG RAW</a:t>
            </a:r>
          </a:p>
          <a:p>
            <a:pPr lvl="1"/>
            <a:r>
              <a:rPr lang="en-GB" b="0" dirty="0" smtClean="0"/>
              <a:t>DATE</a:t>
            </a:r>
          </a:p>
          <a:p>
            <a:pPr lvl="1"/>
            <a:r>
              <a:rPr lang="en-GB" b="0" dirty="0" smtClean="0"/>
              <a:t>TIMESTAMP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3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256" y="2421111"/>
            <a:ext cx="3305944" cy="1727969"/>
          </a:xfrm>
        </p:spPr>
        <p:txBody>
          <a:bodyPr/>
          <a:lstStyle/>
          <a:p>
            <a:r>
              <a:rPr lang="en-GB" sz="2400" dirty="0" smtClean="0"/>
              <a:t>Introduction</a:t>
            </a:r>
          </a:p>
          <a:p>
            <a:r>
              <a:rPr lang="en-GB" sz="2400" dirty="0" smtClean="0"/>
              <a:t>Configuration</a:t>
            </a:r>
          </a:p>
          <a:p>
            <a:r>
              <a:rPr lang="en-GB" sz="2400" dirty="0" smtClean="0"/>
              <a:t>Redo versus Trail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9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Restrictions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Neither capture method supports</a:t>
            </a:r>
          </a:p>
          <a:p>
            <a:pPr lvl="1"/>
            <a:r>
              <a:rPr lang="en-GB" dirty="0" smtClean="0"/>
              <a:t>Database replay</a:t>
            </a:r>
          </a:p>
          <a:p>
            <a:pPr lvl="1"/>
            <a:r>
              <a:rPr lang="en-GB" dirty="0" smtClean="0"/>
              <a:t>EXTERNAL tables</a:t>
            </a:r>
          </a:p>
          <a:p>
            <a:pPr lvl="1"/>
            <a:r>
              <a:rPr lang="en-GB" dirty="0" smtClean="0"/>
              <a:t>Materialized views with ROWID</a:t>
            </a:r>
          </a:p>
          <a:p>
            <a:endParaRPr lang="en-GB" dirty="0"/>
          </a:p>
          <a:p>
            <a:r>
              <a:rPr lang="en-GB" dirty="0" smtClean="0"/>
              <a:t>Classic capture does not support</a:t>
            </a:r>
          </a:p>
          <a:p>
            <a:pPr lvl="1"/>
            <a:r>
              <a:rPr lang="en-GB" dirty="0" smtClean="0"/>
              <a:t>IOT mapping tables</a:t>
            </a:r>
          </a:p>
          <a:p>
            <a:pPr lvl="1"/>
            <a:r>
              <a:rPr lang="en-GB" dirty="0" smtClean="0"/>
              <a:t>Key compressed IOTs</a:t>
            </a:r>
          </a:p>
          <a:p>
            <a:pPr lvl="1"/>
            <a:r>
              <a:rPr lang="en-GB" dirty="0" smtClean="0"/>
              <a:t>XMLType tables stored as XML Object Relational</a:t>
            </a:r>
          </a:p>
          <a:p>
            <a:pPr lvl="1"/>
            <a:r>
              <a:rPr lang="en-GB" dirty="0" smtClean="0"/>
              <a:t>Distributed Transactions</a:t>
            </a:r>
          </a:p>
          <a:p>
            <a:pPr lvl="1"/>
            <a:r>
              <a:rPr lang="en-GB" dirty="0" smtClean="0"/>
              <a:t>XA and PDML distributed transactions</a:t>
            </a:r>
          </a:p>
          <a:p>
            <a:pPr lvl="1"/>
            <a:r>
              <a:rPr lang="en-GB" dirty="0" smtClean="0"/>
              <a:t>Capture from OLTP table compressed tables</a:t>
            </a:r>
          </a:p>
          <a:p>
            <a:pPr lvl="1"/>
            <a:r>
              <a:rPr lang="en-GB" dirty="0" smtClean="0"/>
              <a:t>Capture from compressed tablespaces</a:t>
            </a:r>
          </a:p>
          <a:p>
            <a:pPr lvl="1"/>
            <a:r>
              <a:rPr lang="en-GB" dirty="0" smtClean="0"/>
              <a:t>Exadata Hybrid Columnar Compression (EHCC)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24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Oracle-Reserved Schemas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schema names are reserved by Oracle and should not be configured for GoldenGate replication: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23977"/>
              </p:ext>
            </p:extLst>
          </p:nvPr>
        </p:nvGraphicFramePr>
        <p:xfrm>
          <a:off x="1524000" y="1969224"/>
          <a:ext cx="6345683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635"/>
                <a:gridCol w="2031048"/>
                <a:gridCol w="2032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$AURORA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EXFSYS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REPADMIN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$JIS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MDSYS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SYS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$ORB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SYSMAN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$UNAUTHENTICATED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ODM_MTR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$UTILITY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OLAPSYS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TRACESVR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ANONYMOUS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ORDPLUGINS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WKPROXY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AURORA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ORDSYS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WKSYS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CTXSYS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OSE$HTTP$ADMIN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WMSYS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DBSNMP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OUTLN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XDB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DMSYS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PERFSTAT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DSSYS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PUBLIC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06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RAC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RAC support has some limitations in classic capture mode</a:t>
            </a:r>
          </a:p>
          <a:p>
            <a:pPr lvl="1"/>
            <a:r>
              <a:rPr lang="en-GB" dirty="0" smtClean="0"/>
              <a:t>Extract can only run against one instance</a:t>
            </a:r>
          </a:p>
          <a:p>
            <a:pPr lvl="1"/>
            <a:r>
              <a:rPr lang="en-GB" dirty="0" smtClean="0"/>
              <a:t>If instance fails,</a:t>
            </a:r>
          </a:p>
          <a:p>
            <a:pPr lvl="2"/>
            <a:r>
              <a:rPr lang="en-GB" dirty="0"/>
              <a:t>M</a:t>
            </a:r>
            <a:r>
              <a:rPr lang="en-GB" dirty="0" smtClean="0"/>
              <a:t>anager must be stopped on failed node:</a:t>
            </a:r>
          </a:p>
          <a:p>
            <a:pPr lvl="2"/>
            <a:r>
              <a:rPr lang="en-GB" dirty="0" smtClean="0"/>
              <a:t>Manager and extract must be started on a surviving node</a:t>
            </a:r>
          </a:p>
          <a:p>
            <a:pPr lvl="1"/>
            <a:r>
              <a:rPr lang="en-GB" dirty="0" smtClean="0"/>
              <a:t>Failover can be configured in Oracle Grid  Infrastructure</a:t>
            </a:r>
            <a:endParaRPr lang="en-GB" dirty="0"/>
          </a:p>
          <a:p>
            <a:pPr lvl="1"/>
            <a:r>
              <a:rPr lang="en-GB" dirty="0" smtClean="0"/>
              <a:t>Additional archive log switching may be required in archive log mode</a:t>
            </a:r>
            <a:endParaRPr lang="en-GB" dirty="0"/>
          </a:p>
          <a:p>
            <a:pPr lvl="1"/>
            <a:r>
              <a:rPr lang="en-GB" dirty="0" smtClean="0"/>
              <a:t>Before shutting down extract process</a:t>
            </a:r>
          </a:p>
          <a:p>
            <a:pPr lvl="2"/>
            <a:r>
              <a:rPr lang="en-GB" dirty="0" smtClean="0"/>
              <a:t>Insert dummy record into a source table</a:t>
            </a:r>
          </a:p>
          <a:p>
            <a:pPr lvl="2"/>
            <a:r>
              <a:rPr lang="en-GB" dirty="0" smtClean="0"/>
              <a:t>Switch log files on all nodes</a:t>
            </a:r>
          </a:p>
          <a:p>
            <a:pPr lvl="1"/>
            <a:r>
              <a:rPr lang="en-GB" dirty="0" smtClean="0"/>
              <a:t>Additional configuration required to access ASM instance</a:t>
            </a:r>
          </a:p>
          <a:p>
            <a:pPr lvl="2"/>
            <a:endParaRPr lang="en-GB" dirty="0"/>
          </a:p>
          <a:p>
            <a:r>
              <a:rPr lang="en-GB" dirty="0" smtClean="0"/>
              <a:t>Shared storage for trails can be:</a:t>
            </a:r>
          </a:p>
          <a:p>
            <a:pPr lvl="1"/>
            <a:r>
              <a:rPr lang="en-GB" dirty="0" smtClean="0"/>
              <a:t>OCFS</a:t>
            </a:r>
          </a:p>
          <a:p>
            <a:pPr lvl="1"/>
            <a:r>
              <a:rPr lang="en-GB" dirty="0" smtClean="0"/>
              <a:t>ACFS </a:t>
            </a:r>
          </a:p>
          <a:p>
            <a:pPr lvl="1"/>
            <a:r>
              <a:rPr lang="en-GB" dirty="0" smtClean="0"/>
              <a:t>DBFS</a:t>
            </a:r>
          </a:p>
          <a:p>
            <a:pPr lvl="1"/>
            <a:r>
              <a:rPr lang="en-GB" dirty="0" smtClean="0"/>
              <a:t>No mention of NFS in the documentation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2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511C0-DDC1-4D52-88C7-5487616C699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979712" y="270892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Configuration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171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431825"/>
          </a:xfrm>
        </p:spPr>
        <p:txBody>
          <a:bodyPr/>
          <a:lstStyle/>
          <a:p>
            <a:r>
              <a:rPr lang="en-GB" dirty="0"/>
              <a:t>Download </a:t>
            </a:r>
            <a:r>
              <a:rPr lang="en-GB" dirty="0" smtClean="0"/>
              <a:t>the following from www.oracle.com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86970" y="1628800"/>
            <a:ext cx="756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ogg112101_fbo_ggs_Linux_x64_ora11g_64bit.zip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2133079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Zip file is approximately 90MB</a:t>
            </a:r>
          </a:p>
          <a:p>
            <a:pPr marL="0" indent="0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86970" y="4005064"/>
            <a:ext cx="7560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$ cd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$ unzip ogg112101_fbo_ggs_Linux_x64_ora11g_64bit.zip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2636912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On each server create </a:t>
            </a:r>
            <a:r>
              <a:rPr lang="en-GB" dirty="0" smtClean="0">
                <a:solidFill>
                  <a:schemeClr val="accent2"/>
                </a:solidFill>
              </a:rPr>
              <a:t>GG_HOME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70" y="3090446"/>
            <a:ext cx="756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err="1" smtClean="0">
                <a:solidFill>
                  <a:schemeClr val="tx1"/>
                </a:solidFill>
              </a:rPr>
              <a:t>mkdir</a:t>
            </a:r>
            <a:r>
              <a:rPr lang="en-GB" sz="1600" b="1" dirty="0" smtClean="0">
                <a:solidFill>
                  <a:schemeClr val="tx1"/>
                </a:solidFill>
              </a:rPr>
              <a:t>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5576" y="3573239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Copy zip file to </a:t>
            </a:r>
            <a:r>
              <a:rPr lang="en-GB" dirty="0" smtClean="0">
                <a:solidFill>
                  <a:schemeClr val="accent2"/>
                </a:solidFill>
              </a:rPr>
              <a:t>GG_HOME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55576" y="6093519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Install bundle patch in Oracle 11.2.0.3 home for integrated capture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55576" y="4869383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Add GG_HOME to profile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6970" y="5250686"/>
            <a:ext cx="7560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export PATH=/home/oracle/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:$PATH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export LD_LIBRARY_PATH=/home/oracle/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:$LD_LIBRARY_PATH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7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GGSCI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151905"/>
          </a:xfrm>
        </p:spPr>
        <p:txBody>
          <a:bodyPr/>
          <a:lstStyle/>
          <a:p>
            <a:r>
              <a:rPr lang="en-GB" dirty="0" smtClean="0"/>
              <a:t>Most GoldenGate configuration can be performed within GGSCI</a:t>
            </a:r>
          </a:p>
          <a:p>
            <a:pPr lvl="1"/>
            <a:r>
              <a:rPr lang="en-GB" dirty="0" smtClean="0"/>
              <a:t>Command-line utility</a:t>
            </a:r>
          </a:p>
          <a:p>
            <a:pPr lvl="1"/>
            <a:endParaRPr lang="en-GB" dirty="0"/>
          </a:p>
          <a:p>
            <a:r>
              <a:rPr lang="en-GB" dirty="0" smtClean="0"/>
              <a:t>For  a list of available commands: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9632" y="2502909"/>
            <a:ext cx="6337300" cy="71006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GGSCI 1&gt; HELP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501232"/>
            <a:ext cx="8001000" cy="4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For help on with an individual command:</a:t>
            </a:r>
          </a:p>
          <a:p>
            <a:endParaRPr lang="en-GB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3943069"/>
            <a:ext cx="6337300" cy="34073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GGSCI </a:t>
            </a:r>
            <a:r>
              <a:rPr lang="en-GB" sz="1600" b="1" dirty="0">
                <a:solidFill>
                  <a:schemeClr val="tx1"/>
                </a:solidFill>
              </a:rPr>
              <a:t>2</a:t>
            </a:r>
            <a:r>
              <a:rPr lang="en-GB" sz="1600" b="1" dirty="0" smtClean="0">
                <a:solidFill>
                  <a:schemeClr val="tx1"/>
                </a:solidFill>
              </a:rPr>
              <a:t>&gt; HELP &lt;command&gt;  &lt;object&gt;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4869160"/>
            <a:ext cx="6337300" cy="34073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GGSCI 1&gt; INFO ALL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5576" y="4427322"/>
            <a:ext cx="8001000" cy="4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For example:</a:t>
            </a: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5576" y="5363426"/>
            <a:ext cx="8001000" cy="7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The best source of information is:</a:t>
            </a:r>
          </a:p>
          <a:p>
            <a:pPr lvl="1"/>
            <a:r>
              <a:rPr lang="en-GB" dirty="0" smtClean="0"/>
              <a:t>Oracle GoldenGate Windows and UNIX Reference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6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Parameter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process has a text-based parameter file</a:t>
            </a:r>
          </a:p>
          <a:p>
            <a:endParaRPr lang="en-GB" dirty="0"/>
          </a:p>
          <a:p>
            <a:r>
              <a:rPr lang="en-GB" dirty="0" smtClean="0"/>
              <a:t>Parameter files can be edited using GGSCI or with a text editor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9632" y="5445224"/>
            <a:ext cx="6337300" cy="58695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MAP US03.T54 TARGET US01.T55, &amp;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it-IT" sz="1600" b="1" dirty="0" smtClean="0">
                <a:solidFill>
                  <a:schemeClr val="tx1"/>
                </a:solidFill>
              </a:rPr>
              <a:t>COLMAP (col1=c1, col3=c2, col4=c3, col2=c4);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5125492"/>
            <a:ext cx="8001000" cy="46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Continuation character is ampersand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4581128"/>
            <a:ext cx="6337300" cy="34073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-- This is a comment</a:t>
            </a:r>
            <a:endParaRPr lang="it-IT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47464" y="4149080"/>
            <a:ext cx="8001000" cy="46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Comments are prefixed by --  and terminated by end of line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59632" y="3532708"/>
            <a:ext cx="6337300" cy="34073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$GG_HOME/</a:t>
            </a:r>
            <a:r>
              <a:rPr lang="en-GB" sz="1600" b="1" dirty="0" err="1" smtClean="0">
                <a:solidFill>
                  <a:schemeClr val="tx1"/>
                </a:solidFill>
              </a:rPr>
              <a:t>dirprm</a:t>
            </a:r>
            <a:r>
              <a:rPr lang="en-GB" sz="1600" b="1" dirty="0" smtClean="0">
                <a:solidFill>
                  <a:schemeClr val="tx1"/>
                </a:solidFill>
              </a:rPr>
              <a:t>/rep1.prm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5576" y="3140968"/>
            <a:ext cx="8001000" cy="46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Stored in $GG_HOME/</a:t>
            </a:r>
            <a:r>
              <a:rPr lang="en-GB" dirty="0" err="1" smtClean="0"/>
              <a:t>dirprm</a:t>
            </a:r>
            <a:r>
              <a:rPr lang="en-GB" dirty="0" smtClean="0"/>
              <a:t> directory e.g.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2204864"/>
            <a:ext cx="6337300" cy="71006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63538" algn="l"/>
              </a:tabLs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[oracle@vm5]$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GGSCI (vm5) 1&gt; EDIT PARAMS rep1</a:t>
            </a:r>
          </a:p>
        </p:txBody>
      </p:sp>
    </p:spTree>
    <p:extLst>
      <p:ext uri="{BB962C8B-B14F-4D97-AF65-F5344CB8AC3E}">
        <p14:creationId xmlns:p14="http://schemas.microsoft.com/office/powerpoint/2010/main" val="607306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Subdirectories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convention, configuration and trail files are stored in subdirectories within $GG_HOME</a:t>
            </a:r>
          </a:p>
          <a:p>
            <a:endParaRPr lang="en-GB" dirty="0"/>
          </a:p>
          <a:p>
            <a:r>
              <a:rPr lang="en-GB" dirty="0" smtClean="0"/>
              <a:t>Subdirectories are created within GGSCI: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3568" y="2532960"/>
            <a:ext cx="792088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 (vm4) 1&gt; CREATE SUBDIRS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Creating subdirectories under current directory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684463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Parameter files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dirprm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Report files          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dirrpt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Checkpoint files     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dirchk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Process status files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dirpcs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SQL script files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dirsql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Database definitions files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dirdef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Extract data files    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Temporary files       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dirtmp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</a:rPr>
              <a:t>Stdout</a:t>
            </a:r>
            <a:r>
              <a:rPr lang="en-GB" sz="1600" b="1" dirty="0" smtClean="0">
                <a:solidFill>
                  <a:schemeClr val="tx1"/>
                </a:solidFill>
              </a:rPr>
              <a:t> files                   	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dirout</a:t>
            </a:r>
            <a:r>
              <a:rPr lang="en-GB" sz="1600" b="1" dirty="0" smtClean="0">
                <a:solidFill>
                  <a:schemeClr val="tx1"/>
                </a:solidFill>
              </a:rPr>
              <a:t>: created</a:t>
            </a:r>
          </a:p>
        </p:txBody>
      </p:sp>
    </p:spTree>
    <p:extLst>
      <p:ext uri="{BB962C8B-B14F-4D97-AF65-F5344CB8AC3E}">
        <p14:creationId xmlns:p14="http://schemas.microsoft.com/office/powerpoint/2010/main" val="112554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 </a:t>
            </a:r>
            <a:br>
              <a:rPr lang="en-GB" dirty="0" smtClean="0"/>
            </a:br>
            <a:r>
              <a:rPr lang="en-GB" dirty="0" smtClean="0"/>
              <a:t>Schema 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335985"/>
          </a:xfrm>
        </p:spPr>
        <p:txBody>
          <a:bodyPr/>
          <a:lstStyle/>
          <a:p>
            <a:r>
              <a:rPr lang="en-GB" dirty="0" smtClean="0"/>
              <a:t>A schema owner is required to own GoldenGate objects</a:t>
            </a:r>
          </a:p>
          <a:p>
            <a:pPr lvl="1"/>
            <a:r>
              <a:rPr lang="en-GB" dirty="0" smtClean="0"/>
              <a:t>Can grant specific privileges to owner or just use DBA</a:t>
            </a:r>
          </a:p>
          <a:p>
            <a:endParaRPr lang="en-GB" dirty="0"/>
          </a:p>
          <a:p>
            <a:r>
              <a:rPr lang="en-GB" dirty="0" smtClean="0"/>
              <a:t>For example GG01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3568" y="2532960"/>
            <a:ext cx="792088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sqlplus</a:t>
            </a:r>
            <a:r>
              <a:rPr lang="en-GB" sz="1600" b="1" dirty="0" smtClean="0">
                <a:solidFill>
                  <a:schemeClr val="tx1"/>
                </a:solidFill>
              </a:rPr>
              <a:t> / as </a:t>
            </a:r>
            <a:r>
              <a:rPr lang="en-GB" sz="1600" b="1" dirty="0" err="1" smtClean="0">
                <a:solidFill>
                  <a:schemeClr val="tx1"/>
                </a:solidFill>
              </a:rPr>
              <a:t>sysdba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CREATE USER gg01 IDENTIFIED BY gg01;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GRANT CONNECT, RESOURCE, DBA TO gg01;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861049"/>
            <a:ext cx="80010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Schema owner must be specified in GoldenGate parameters file: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295998"/>
            <a:ext cx="792088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GGSCI 1&gt; EDIT PARAMS ./GLOBALS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076473"/>
            <a:ext cx="792088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GGSCHEMA gg01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5576" y="5589240"/>
            <a:ext cx="80010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In this example parameter file is /</a:t>
            </a:r>
            <a:r>
              <a:rPr lang="en-GB" dirty="0" smtClean="0">
                <a:solidFill>
                  <a:schemeClr val="accent6"/>
                </a:solidFill>
              </a:rPr>
              <a:t>home/oracle/</a:t>
            </a:r>
            <a:r>
              <a:rPr lang="en-GB" dirty="0" err="1" smtClean="0">
                <a:solidFill>
                  <a:schemeClr val="accent6"/>
                </a:solidFill>
              </a:rPr>
              <a:t>goldengate</a:t>
            </a:r>
            <a:r>
              <a:rPr lang="en-GB" dirty="0" smtClean="0">
                <a:solidFill>
                  <a:schemeClr val="accent6"/>
                </a:solidFill>
              </a:rPr>
              <a:t>/GLOBALS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59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 </a:t>
            </a:r>
            <a:br>
              <a:rPr lang="en-GB" dirty="0" smtClean="0"/>
            </a:br>
            <a:r>
              <a:rPr lang="en-GB" dirty="0" smtClean="0"/>
              <a:t>Tablespace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503833"/>
          </a:xfrm>
        </p:spPr>
        <p:txBody>
          <a:bodyPr/>
          <a:lstStyle/>
          <a:p>
            <a:r>
              <a:rPr lang="en-GB" dirty="0" smtClean="0"/>
              <a:t>Recommended for both source and target servers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7920880" cy="2923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[oracle@vm4]$ </a:t>
            </a:r>
            <a:r>
              <a:rPr lang="en-GB" sz="1600" b="1" dirty="0" err="1">
                <a:solidFill>
                  <a:schemeClr val="tx1"/>
                </a:solidFill>
              </a:rPr>
              <a:t>sqlplus</a:t>
            </a:r>
            <a:r>
              <a:rPr lang="en-GB" sz="1600" b="1" dirty="0">
                <a:solidFill>
                  <a:schemeClr val="tx1"/>
                </a:solidFill>
              </a:rPr>
              <a:t> / as </a:t>
            </a:r>
            <a:r>
              <a:rPr lang="en-GB" sz="1600" b="1" dirty="0" err="1">
                <a:solidFill>
                  <a:schemeClr val="tx1"/>
                </a:solidFill>
              </a:rPr>
              <a:t>sysdba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</a:t>
            </a:r>
            <a:r>
              <a:rPr lang="en-GB" sz="1600" b="1" dirty="0">
                <a:solidFill>
                  <a:schemeClr val="tx1"/>
                </a:solidFill>
              </a:rPr>
              <a:t>&gt; CREATE TABLESPACE 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DATAFILE </a:t>
            </a:r>
            <a:r>
              <a:rPr lang="en-GB" sz="1600" b="1" dirty="0">
                <a:solidFill>
                  <a:schemeClr val="tx1"/>
                </a:solidFill>
              </a:rPr>
              <a:t>'/</a:t>
            </a:r>
            <a:r>
              <a:rPr lang="en-GB" sz="1600" b="1" dirty="0" smtClean="0">
                <a:solidFill>
                  <a:schemeClr val="tx1"/>
                </a:solidFill>
              </a:rPr>
              <a:t>u01/app/</a:t>
            </a:r>
            <a:r>
              <a:rPr lang="en-GB" sz="1600" b="1" dirty="0" err="1" smtClean="0">
                <a:solidFill>
                  <a:schemeClr val="tx1"/>
                </a:solidFill>
              </a:rPr>
              <a:t>oradata</a:t>
            </a:r>
            <a:r>
              <a:rPr lang="en-GB" sz="1600" b="1" dirty="0" smtClean="0">
                <a:solidFill>
                  <a:schemeClr val="tx1"/>
                </a:solidFill>
              </a:rPr>
              <a:t>/NORTH/goldengate01.dbf‘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SIZE 100M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AUTOEXTEND </a:t>
            </a:r>
            <a:r>
              <a:rPr lang="en-GB" sz="1600" b="1" dirty="0">
                <a:solidFill>
                  <a:schemeClr val="tx1"/>
                </a:solidFill>
              </a:rPr>
              <a:t>ON;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Tablespace </a:t>
            </a:r>
            <a:r>
              <a:rPr lang="en-GB" sz="1600" b="1" dirty="0">
                <a:solidFill>
                  <a:schemeClr val="tx1"/>
                </a:solidFill>
              </a:rPr>
              <a:t>created</a:t>
            </a:r>
            <a:r>
              <a:rPr lang="en-GB" sz="1600" b="1" dirty="0" smtClean="0">
                <a:solidFill>
                  <a:schemeClr val="tx1"/>
                </a:solidFill>
              </a:rPr>
              <a:t>.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SQL&gt; ALTER USER gg01 DEFAULT TABLESPACE 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;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User </a:t>
            </a:r>
            <a:r>
              <a:rPr lang="en-GB" sz="1600" b="1" dirty="0">
                <a:solidFill>
                  <a:schemeClr val="tx1"/>
                </a:solidFill>
              </a:rPr>
              <a:t>altered.</a:t>
            </a:r>
          </a:p>
          <a:p>
            <a:pPr algn="l">
              <a:tabLst>
                <a:tab pos="2511425" algn="l"/>
              </a:tabLst>
            </a:pP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0090" y="4869383"/>
            <a:ext cx="8001000" cy="50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Ensure AUTOEXTEND is enabled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511C0-DDC1-4D52-88C7-5487616C699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5736" y="2708920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891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 </a:t>
            </a:r>
            <a:br>
              <a:rPr lang="en-GB" dirty="0" smtClean="0"/>
            </a:br>
            <a:r>
              <a:rPr lang="en-GB" dirty="0" smtClean="0"/>
              <a:t>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503833"/>
          </a:xfrm>
        </p:spPr>
        <p:txBody>
          <a:bodyPr/>
          <a:lstStyle/>
          <a:p>
            <a:r>
              <a:rPr lang="en-GB" dirty="0" smtClean="0"/>
              <a:t>On source server create </a:t>
            </a:r>
            <a:r>
              <a:rPr lang="en-GB" dirty="0" smtClean="0">
                <a:solidFill>
                  <a:schemeClr val="accent2"/>
                </a:solidFill>
              </a:rPr>
              <a:t>GGS_GGSUSER_ROLE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3568" y="1666543"/>
            <a:ext cx="7920880" cy="2185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cd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</a:t>
            </a:r>
            <a:r>
              <a:rPr lang="en-GB" sz="1600" b="1" dirty="0">
                <a:solidFill>
                  <a:schemeClr val="tx1"/>
                </a:solidFill>
              </a:rPr>
              <a:t>oracle@vm4]$ </a:t>
            </a:r>
            <a:r>
              <a:rPr lang="en-GB" sz="1600" b="1" dirty="0" err="1">
                <a:solidFill>
                  <a:schemeClr val="tx1"/>
                </a:solidFill>
              </a:rPr>
              <a:t>sqlplus</a:t>
            </a:r>
            <a:r>
              <a:rPr lang="en-GB" sz="1600" b="1" dirty="0">
                <a:solidFill>
                  <a:schemeClr val="tx1"/>
                </a:solidFill>
              </a:rPr>
              <a:t> / as </a:t>
            </a:r>
            <a:r>
              <a:rPr lang="en-GB" sz="1600" b="1" dirty="0" err="1">
                <a:solidFill>
                  <a:schemeClr val="tx1"/>
                </a:solidFill>
              </a:rPr>
              <a:t>sysdba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</a:t>
            </a:r>
            <a:r>
              <a:rPr lang="en-GB" sz="1600" b="1" dirty="0">
                <a:solidFill>
                  <a:schemeClr val="tx1"/>
                </a:solidFill>
              </a:rPr>
              <a:t>&gt; </a:t>
            </a:r>
            <a:r>
              <a:rPr lang="en-GB" sz="1600" b="1" dirty="0" smtClean="0">
                <a:solidFill>
                  <a:schemeClr val="tx1"/>
                </a:solidFill>
              </a:rPr>
              <a:t>@</a:t>
            </a:r>
            <a:r>
              <a:rPr lang="en-GB" sz="1600" b="1" dirty="0" err="1" smtClean="0">
                <a:solidFill>
                  <a:schemeClr val="tx1"/>
                </a:solidFill>
              </a:rPr>
              <a:t>role_setup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GGS Role setup script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This </a:t>
            </a:r>
            <a:r>
              <a:rPr lang="en-GB" sz="1600" b="1" dirty="0">
                <a:solidFill>
                  <a:schemeClr val="tx1"/>
                </a:solidFill>
              </a:rPr>
              <a:t>script will drop and recreate the role GGS_GGSUSER_ROLE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Enter </a:t>
            </a:r>
            <a:r>
              <a:rPr lang="en-GB" sz="1600" b="1" dirty="0">
                <a:solidFill>
                  <a:schemeClr val="tx1"/>
                </a:solidFill>
              </a:rPr>
              <a:t>GoldenGate schema name:</a:t>
            </a:r>
            <a:r>
              <a:rPr lang="en-GB" sz="1600" b="1" dirty="0"/>
              <a:t>GG01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5456" y="4077072"/>
            <a:ext cx="8001000" cy="50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Grant role to </a:t>
            </a:r>
            <a:r>
              <a:rPr lang="en-GB" dirty="0" smtClean="0">
                <a:solidFill>
                  <a:schemeClr val="accent2"/>
                </a:solidFill>
              </a:rPr>
              <a:t>GGSCHEMA</a:t>
            </a:r>
            <a:r>
              <a:rPr lang="en-GB" dirty="0" smtClean="0"/>
              <a:t> user: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512022"/>
            <a:ext cx="792088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cd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</a:t>
            </a:r>
            <a:r>
              <a:rPr lang="en-GB" sz="1600" b="1" dirty="0">
                <a:solidFill>
                  <a:schemeClr val="tx1"/>
                </a:solidFill>
              </a:rPr>
              <a:t>oracle@vm4]$ </a:t>
            </a:r>
            <a:r>
              <a:rPr lang="en-GB" sz="1600" b="1" dirty="0" err="1">
                <a:solidFill>
                  <a:schemeClr val="tx1"/>
                </a:solidFill>
              </a:rPr>
              <a:t>sqlplus</a:t>
            </a:r>
            <a:r>
              <a:rPr lang="en-GB" sz="1600" b="1" dirty="0">
                <a:solidFill>
                  <a:schemeClr val="tx1"/>
                </a:solidFill>
              </a:rPr>
              <a:t> / as </a:t>
            </a:r>
            <a:r>
              <a:rPr lang="en-GB" sz="1600" b="1" dirty="0" err="1">
                <a:solidFill>
                  <a:schemeClr val="tx1"/>
                </a:solidFill>
              </a:rPr>
              <a:t>sysdba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</a:t>
            </a:r>
            <a:r>
              <a:rPr lang="en-GB" sz="1600" b="1" dirty="0">
                <a:solidFill>
                  <a:schemeClr val="tx1"/>
                </a:solidFill>
              </a:rPr>
              <a:t>&gt; </a:t>
            </a:r>
            <a:r>
              <a:rPr lang="en-GB" sz="1600" b="1" dirty="0" smtClean="0">
                <a:solidFill>
                  <a:schemeClr val="tx1"/>
                </a:solidFill>
              </a:rPr>
              <a:t>GRANT GGS_GGSUSER_ROLE TO gg01;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78081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Manager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295921"/>
          </a:xfrm>
        </p:spPr>
        <p:txBody>
          <a:bodyPr/>
          <a:lstStyle/>
          <a:p>
            <a:r>
              <a:rPr lang="en-GB" dirty="0" smtClean="0"/>
              <a:t>Manager process controls all GoldenGate processes on a server</a:t>
            </a:r>
          </a:p>
          <a:p>
            <a:pPr lvl="1"/>
            <a:r>
              <a:rPr lang="en-GB" dirty="0" smtClean="0"/>
              <a:t>Including extract and replicat processes</a:t>
            </a:r>
          </a:p>
          <a:p>
            <a:pPr lvl="1"/>
            <a:endParaRPr lang="en-GB" dirty="0"/>
          </a:p>
          <a:p>
            <a:r>
              <a:rPr lang="en-GB" dirty="0" smtClean="0"/>
              <a:t>Configured in parameter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43608" y="2492896"/>
            <a:ext cx="67687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GGSCI 1&gt; EDIT PARAMS MGR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348281"/>
            <a:ext cx="67687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PORT 7809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DYNAMICPORTLIST 7810-7820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5373216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Executable is $GG_HOME/</a:t>
            </a:r>
            <a:r>
              <a:rPr lang="en-GB" dirty="0" err="1" smtClean="0"/>
              <a:t>mgr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4077072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Manager process is started from GGSCI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4500409"/>
            <a:ext cx="67687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GGSCI 2&gt; START MANAGER</a:t>
            </a:r>
          </a:p>
        </p:txBody>
      </p:sp>
    </p:spTree>
    <p:extLst>
      <p:ext uri="{BB962C8B-B14F-4D97-AF65-F5344CB8AC3E}">
        <p14:creationId xmlns:p14="http://schemas.microsoft.com/office/powerpoint/2010/main" val="106231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Extract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Captures and stores changes in local trail file</a:t>
            </a:r>
          </a:p>
          <a:p>
            <a:endParaRPr lang="en-GB" dirty="0"/>
          </a:p>
          <a:p>
            <a:r>
              <a:rPr lang="en-GB" dirty="0" smtClean="0"/>
              <a:t>Classic capture</a:t>
            </a:r>
          </a:p>
          <a:p>
            <a:pPr lvl="1"/>
            <a:r>
              <a:rPr lang="en-GB" dirty="0" smtClean="0"/>
              <a:t>Captures changes from online redo log or archived redo log</a:t>
            </a:r>
          </a:p>
          <a:p>
            <a:pPr lvl="1"/>
            <a:r>
              <a:rPr lang="en-GB" dirty="0" smtClean="0"/>
              <a:t>Fetches additional data from database</a:t>
            </a:r>
          </a:p>
          <a:p>
            <a:pPr lvl="1"/>
            <a:endParaRPr lang="en-GB" dirty="0"/>
          </a:p>
          <a:p>
            <a:r>
              <a:rPr lang="en-GB" dirty="0" smtClean="0"/>
              <a:t>Integrated capture</a:t>
            </a:r>
          </a:p>
          <a:p>
            <a:pPr lvl="1"/>
            <a:r>
              <a:rPr lang="en-GB" dirty="0" smtClean="0"/>
              <a:t>Captures changes from log miner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Uses </a:t>
            </a:r>
            <a:r>
              <a:rPr lang="en-GB" dirty="0" smtClean="0">
                <a:solidFill>
                  <a:schemeClr val="accent2"/>
                </a:solidFill>
              </a:rPr>
              <a:t>extract</a:t>
            </a:r>
            <a:r>
              <a:rPr lang="en-GB" dirty="0" smtClean="0"/>
              <a:t> executable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smtClean="0"/>
              <a:t>Sample parameter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95736" y="4872062"/>
            <a:ext cx="482453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EXTRACT ex1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USERID gg01, PASSWORD gg01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EXTTRAIL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/ex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TABLE US03.*;</a:t>
            </a:r>
          </a:p>
        </p:txBody>
      </p:sp>
    </p:spTree>
    <p:extLst>
      <p:ext uri="{BB962C8B-B14F-4D97-AF65-F5344CB8AC3E}">
        <p14:creationId xmlns:p14="http://schemas.microsoft.com/office/powerpoint/2010/main" val="224336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Data Pump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Propagates contents of local trail  file to remote trail file</a:t>
            </a:r>
          </a:p>
          <a:p>
            <a:endParaRPr lang="en-GB" dirty="0" smtClean="0"/>
          </a:p>
          <a:p>
            <a:r>
              <a:rPr lang="en-GB" dirty="0" smtClean="0"/>
              <a:t>Uses </a:t>
            </a:r>
            <a:r>
              <a:rPr lang="en-GB" dirty="0" smtClean="0">
                <a:solidFill>
                  <a:schemeClr val="accent2"/>
                </a:solidFill>
              </a:rPr>
              <a:t>extract</a:t>
            </a:r>
            <a:r>
              <a:rPr lang="en-GB" dirty="0" smtClean="0"/>
              <a:t> executable</a:t>
            </a:r>
          </a:p>
          <a:p>
            <a:pPr lvl="1"/>
            <a:r>
              <a:rPr lang="en-GB" dirty="0" smtClean="0"/>
              <a:t>In basic configurations same functionality can be achieved using extract process  </a:t>
            </a:r>
          </a:p>
          <a:p>
            <a:pPr lvl="1"/>
            <a:endParaRPr lang="en-GB" dirty="0"/>
          </a:p>
          <a:p>
            <a:r>
              <a:rPr lang="en-GB" dirty="0" smtClean="0"/>
              <a:t>Sample parameter file: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95736" y="3356992"/>
            <a:ext cx="482453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EXTRACT dp1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USERID gg01, PASSWORD gg01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RMTHOST vm5, MGRPORT 7809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RMTTRAIL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rt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TABLE US03.*;</a:t>
            </a:r>
          </a:p>
        </p:txBody>
      </p:sp>
    </p:spTree>
    <p:extLst>
      <p:ext uri="{BB962C8B-B14F-4D97-AF65-F5344CB8AC3E}">
        <p14:creationId xmlns:p14="http://schemas.microsoft.com/office/powerpoint/2010/main" val="439185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Replicat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6"/>
            <a:ext cx="8001000" cy="1700674"/>
          </a:xfrm>
        </p:spPr>
        <p:txBody>
          <a:bodyPr/>
          <a:lstStyle/>
          <a:p>
            <a:r>
              <a:rPr lang="en-GB" dirty="0" smtClean="0"/>
              <a:t>Reads changes from remote trail and applies them to database</a:t>
            </a:r>
          </a:p>
          <a:p>
            <a:endParaRPr lang="en-GB" dirty="0"/>
          </a:p>
          <a:p>
            <a:r>
              <a:rPr lang="en-GB" dirty="0" smtClean="0"/>
              <a:t>Uses </a:t>
            </a:r>
            <a:r>
              <a:rPr lang="en-GB" dirty="0" smtClean="0">
                <a:solidFill>
                  <a:schemeClr val="accent2"/>
                </a:solidFill>
              </a:rPr>
              <a:t>replicat</a:t>
            </a:r>
            <a:r>
              <a:rPr lang="en-GB" dirty="0" smtClean="0"/>
              <a:t> executable</a:t>
            </a:r>
          </a:p>
          <a:p>
            <a:endParaRPr lang="en-GB" dirty="0" smtClean="0"/>
          </a:p>
          <a:p>
            <a:r>
              <a:rPr lang="en-GB" dirty="0" smtClean="0"/>
              <a:t>Sample parameter file: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3648" y="2897649"/>
            <a:ext cx="590465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chemeClr val="tx1"/>
                </a:solidFill>
              </a:rPr>
              <a:t>REPLICAT </a:t>
            </a:r>
            <a:r>
              <a:rPr lang="en-GB" sz="1600" b="1" dirty="0" smtClean="0">
                <a:solidFill>
                  <a:schemeClr val="tx1"/>
                </a:solidFill>
              </a:rPr>
              <a:t>rep1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USERID </a:t>
            </a:r>
            <a:r>
              <a:rPr lang="en-GB" sz="1600" b="1" dirty="0">
                <a:solidFill>
                  <a:schemeClr val="tx1"/>
                </a:solidFill>
              </a:rPr>
              <a:t>gg01, PASSWORD </a:t>
            </a:r>
            <a:r>
              <a:rPr lang="en-GB" sz="1600" b="1" dirty="0" smtClean="0">
                <a:solidFill>
                  <a:schemeClr val="tx1"/>
                </a:solidFill>
              </a:rPr>
              <a:t>gg01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ASSUMETARGETDEFS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DISCARDFILE </a:t>
            </a:r>
            <a:r>
              <a:rPr lang="en-GB" sz="1600" b="1" dirty="0">
                <a:solidFill>
                  <a:schemeClr val="tx1"/>
                </a:solidFill>
              </a:rPr>
              <a:t>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/discards, </a:t>
            </a:r>
            <a:r>
              <a:rPr lang="en-GB" sz="1600" b="1" dirty="0" smtClean="0">
                <a:solidFill>
                  <a:schemeClr val="tx1"/>
                </a:solidFill>
              </a:rPr>
              <a:t>PURGE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MAP US03.* </a:t>
            </a:r>
            <a:r>
              <a:rPr lang="en-GB" sz="1600" b="1" dirty="0">
                <a:solidFill>
                  <a:schemeClr val="tx1"/>
                </a:solidFill>
              </a:rPr>
              <a:t>TARGET </a:t>
            </a:r>
            <a:r>
              <a:rPr lang="en-GB" sz="1600" b="1" dirty="0" smtClean="0">
                <a:solidFill>
                  <a:schemeClr val="tx1"/>
                </a:solidFill>
              </a:rPr>
              <a:t>US03.*;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15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Processes and Trails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151905"/>
          </a:xfrm>
        </p:spPr>
        <p:txBody>
          <a:bodyPr/>
          <a:lstStyle/>
          <a:p>
            <a:r>
              <a:rPr lang="en-GB" dirty="0" smtClean="0"/>
              <a:t>New processes and trails must be added using GGSCI. </a:t>
            </a:r>
          </a:p>
          <a:p>
            <a:endParaRPr lang="en-GB" dirty="0"/>
          </a:p>
          <a:p>
            <a:r>
              <a:rPr lang="en-GB" dirty="0" smtClean="0"/>
              <a:t>For example on the source server: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EXTRACT ex1, TRANLOG, BEGIN NOW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EXTTRAIL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/ex, EXTRACT ex1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EXTRACT dp1 EXTTRAILSOURCE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/ex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RMTTRAIL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rt</a:t>
            </a:r>
            <a:r>
              <a:rPr lang="en-GB" sz="1600" b="1" dirty="0" smtClean="0">
                <a:solidFill>
                  <a:schemeClr val="tx1"/>
                </a:solidFill>
              </a:rPr>
              <a:t>, EXTRACT dp1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0090" y="4293319"/>
            <a:ext cx="8001000" cy="115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On the target server: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4737338"/>
            <a:ext cx="842493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[oracle@vm5]$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REPLICAT rep1, EXTTRAIL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rt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39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Checkpoint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280239"/>
          </a:xfrm>
        </p:spPr>
        <p:txBody>
          <a:bodyPr/>
          <a:lstStyle/>
          <a:p>
            <a:r>
              <a:rPr lang="en-GB" dirty="0" smtClean="0"/>
              <a:t>Must exist in target database</a:t>
            </a:r>
          </a:p>
          <a:p>
            <a:pPr lvl="1"/>
            <a:r>
              <a:rPr lang="en-GB" dirty="0" smtClean="0"/>
              <a:t>Records location in trail of last change applied to database</a:t>
            </a:r>
          </a:p>
          <a:p>
            <a:endParaRPr lang="en-GB" dirty="0"/>
          </a:p>
          <a:p>
            <a:r>
              <a:rPr lang="en-GB" dirty="0" smtClean="0"/>
              <a:t>Added using GGSCI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3648" y="2477214"/>
            <a:ext cx="648072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GGSCI&gt; 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DBLOGIN USERID  gg01, PASSWORD gg01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</a:t>
            </a:r>
            <a:r>
              <a:rPr lang="en-GB" sz="1600" b="1" dirty="0">
                <a:solidFill>
                  <a:schemeClr val="tx1"/>
                </a:solidFill>
              </a:rPr>
              <a:t>ADD CHECKPOINTTABLE </a:t>
            </a:r>
            <a:r>
              <a:rPr lang="en-GB" sz="1600" b="1" dirty="0" smtClean="0">
                <a:solidFill>
                  <a:schemeClr val="tx1"/>
                </a:solidFill>
              </a:rPr>
              <a:t>gg01.checkpointtable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472" y="3717032"/>
            <a:ext cx="8001000" cy="128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Location must be added to GLOBALS parameters on target server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151982"/>
            <a:ext cx="648072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GGSCI&gt; </a:t>
            </a:r>
            <a:r>
              <a:rPr lang="en-GB" sz="1600" b="1" dirty="0" smtClean="0">
                <a:solidFill>
                  <a:schemeClr val="tx1"/>
                </a:solidFill>
              </a:rPr>
              <a:t> EDIT PARAMS ./GLOBALS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5097378"/>
            <a:ext cx="648072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GGSCHEMA </a:t>
            </a:r>
            <a:r>
              <a:rPr lang="en-GB" sz="1600" b="1" dirty="0" smtClean="0">
                <a:solidFill>
                  <a:schemeClr val="tx1"/>
                </a:solidFill>
              </a:rPr>
              <a:t>gg01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CHECKPOINTTABLE </a:t>
            </a:r>
            <a:r>
              <a:rPr lang="en-GB" sz="1600" b="1" dirty="0">
                <a:solidFill>
                  <a:schemeClr val="tx1"/>
                </a:solidFill>
              </a:rPr>
              <a:t>gg01.checkpointtable</a:t>
            </a:r>
          </a:p>
        </p:txBody>
      </p:sp>
    </p:spTree>
    <p:extLst>
      <p:ext uri="{BB962C8B-B14F-4D97-AF65-F5344CB8AC3E}">
        <p14:creationId xmlns:p14="http://schemas.microsoft.com/office/powerpoint/2010/main" val="2499307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Starting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007889"/>
          </a:xfrm>
        </p:spPr>
        <p:txBody>
          <a:bodyPr/>
          <a:lstStyle/>
          <a:p>
            <a:r>
              <a:rPr lang="en-GB" dirty="0" smtClean="0"/>
              <a:t>Processes are started from GGSCI</a:t>
            </a:r>
          </a:p>
          <a:p>
            <a:endParaRPr lang="en-GB" dirty="0"/>
          </a:p>
          <a:p>
            <a:r>
              <a:rPr lang="en-GB" dirty="0" smtClean="0"/>
              <a:t>On the source 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842493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START EXTRACT ex1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START EXTRACT dp1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861048"/>
            <a:ext cx="842493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START REPLICAT rep1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70090" y="3501231"/>
            <a:ext cx="8001000" cy="100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On the target server</a:t>
            </a: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5576" y="4797375"/>
            <a:ext cx="8001000" cy="100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The EXTRACT and REPLICAT keywords can be omitted</a:t>
            </a:r>
          </a:p>
          <a:p>
            <a:endParaRPr lang="en-GB" dirty="0"/>
          </a:p>
          <a:p>
            <a:r>
              <a:rPr lang="en-GB" dirty="0" smtClean="0"/>
              <a:t>Use equivalent STOP command to stop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1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Checking Process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6"/>
            <a:ext cx="8001000" cy="455920"/>
          </a:xfrm>
        </p:spPr>
        <p:txBody>
          <a:bodyPr/>
          <a:lstStyle/>
          <a:p>
            <a:r>
              <a:rPr lang="en-GB" dirty="0" smtClean="0"/>
              <a:t>Check process status using GGSCI INFO ALL: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7560840" cy="21390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[oracle@vm4]$ </a:t>
            </a:r>
            <a:r>
              <a:rPr lang="en-GB" sz="1400" b="1" dirty="0" err="1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ggsci</a:t>
            </a:r>
            <a:endParaRPr lang="en-GB" sz="1400" b="1" dirty="0">
              <a:solidFill>
                <a:schemeClr val="tx1"/>
              </a:solidFill>
              <a:latin typeface="Lucida Console" pitchFamily="49" charset="0"/>
              <a:cs typeface="Miriam Fixed" pitchFamily="49" charset="-79"/>
            </a:endParaRP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GGSCI (vm4.juliandyke.com) 1&gt; INFO ALL</a:t>
            </a: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Program     Status      Group       Lag at </a:t>
            </a:r>
            <a:r>
              <a:rPr lang="en-GB" sz="1400" b="1" dirty="0" err="1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Chkpt</a:t>
            </a: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  Time Since </a:t>
            </a:r>
            <a:r>
              <a:rPr lang="en-GB" sz="1400" b="1" dirty="0" err="1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Chkpt</a:t>
            </a:r>
            <a:endParaRPr lang="en-GB" sz="1400" b="1" dirty="0" smtClean="0">
              <a:solidFill>
                <a:schemeClr val="tx1"/>
              </a:solidFill>
              <a:latin typeface="Lucida Console" pitchFamily="49" charset="0"/>
              <a:cs typeface="Miriam Fixed" pitchFamily="49" charset="-79"/>
            </a:endParaRP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MANAGER     RUNNING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EXTRACT     RUNNING     DP1         00:00:00      00:00:04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EXTRACT     ABENDED     DP2         00:00:00      24:23:14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EXTRACT     RUNNING     EX1         00:00:00      00:00:05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EXTRACT     STOPPED     EX2         00:00:00      02:34:41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097104"/>
            <a:ext cx="756084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[oracle@vm5]$ </a:t>
            </a:r>
            <a:r>
              <a:rPr lang="en-GB" sz="1400" b="1" dirty="0" err="1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ggsci</a:t>
            </a:r>
            <a:endParaRPr lang="en-GB" sz="1400" b="1" dirty="0">
              <a:solidFill>
                <a:schemeClr val="tx1"/>
              </a:solidFill>
              <a:latin typeface="Lucida Console" pitchFamily="49" charset="0"/>
              <a:cs typeface="Miriam Fixed" pitchFamily="49" charset="-79"/>
            </a:endParaRP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GGSCI (vm5.juliandyke.com) 1&gt; INFO ALL</a:t>
            </a: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Program     </a:t>
            </a:r>
            <a:r>
              <a:rPr lang="en-GB" sz="1400" b="1" dirty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Status      Group       Lag at </a:t>
            </a:r>
            <a:r>
              <a:rPr lang="en-GB" sz="1400" b="1" dirty="0" err="1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Chkpt</a:t>
            </a:r>
            <a:r>
              <a:rPr lang="en-GB" sz="1400" b="1" dirty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  Time Since </a:t>
            </a:r>
            <a:r>
              <a:rPr lang="en-GB" sz="1400" b="1" dirty="0" err="1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Chkpt</a:t>
            </a:r>
            <a:endParaRPr lang="en-GB" sz="1400" b="1" dirty="0">
              <a:solidFill>
                <a:schemeClr val="tx1"/>
              </a:solidFill>
              <a:latin typeface="Lucida Console" pitchFamily="49" charset="0"/>
              <a:cs typeface="Miriam Fixed" pitchFamily="49" charset="-79"/>
            </a:endParaRPr>
          </a:p>
          <a:p>
            <a:pPr algn="l">
              <a:tabLst>
                <a:tab pos="2511425" algn="l"/>
              </a:tabLst>
            </a:pP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MANAGER     RUNNING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REPLICAT    </a:t>
            </a:r>
            <a:r>
              <a:rPr lang="en-GB" sz="1400" b="1" dirty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RUNNING     REP1        00:00:00      </a:t>
            </a: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00:00:05</a:t>
            </a:r>
            <a:b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</a:b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REPLICAT    </a:t>
            </a:r>
            <a:r>
              <a:rPr lang="en-GB" sz="1400" b="1" dirty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RUNNING     REP2        00:00:00      </a:t>
            </a:r>
            <a:r>
              <a:rPr lang="en-GB" sz="1400" b="1" dirty="0" smtClean="0">
                <a:solidFill>
                  <a:schemeClr val="tx1"/>
                </a:solidFill>
                <a:latin typeface="Lucida Console" pitchFamily="49" charset="0"/>
                <a:cs typeface="Miriam Fixed" pitchFamily="49" charset="-79"/>
              </a:rPr>
              <a:t>00:00:04</a:t>
            </a:r>
            <a:endParaRPr lang="en-GB" sz="1400" b="1" dirty="0">
              <a:solidFill>
                <a:schemeClr val="tx1"/>
              </a:solidFill>
              <a:latin typeface="Lucida Console" pitchFamily="49" charset="0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0932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Viewing Log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2808089"/>
          </a:xfrm>
        </p:spPr>
        <p:txBody>
          <a:bodyPr/>
          <a:lstStyle/>
          <a:p>
            <a:r>
              <a:rPr lang="en-GB" dirty="0" smtClean="0"/>
              <a:t>Processes are logged in report files stored in </a:t>
            </a:r>
            <a:r>
              <a:rPr lang="en-GB" dirty="0" smtClean="0">
                <a:solidFill>
                  <a:schemeClr val="accent2"/>
                </a:solidFill>
              </a:rPr>
              <a:t>$GG_HOME/</a:t>
            </a:r>
            <a:r>
              <a:rPr lang="en-GB" dirty="0" err="1" smtClean="0">
                <a:solidFill>
                  <a:schemeClr val="accent2"/>
                </a:solidFill>
              </a:rPr>
              <a:t>dirrpt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 smtClean="0"/>
              <a:t>e.g. ex1 process will be logged in </a:t>
            </a:r>
            <a:r>
              <a:rPr lang="en-GB" dirty="0" smtClean="0">
                <a:solidFill>
                  <a:schemeClr val="accent2"/>
                </a:solidFill>
              </a:rPr>
              <a:t>$GG_HOME/</a:t>
            </a:r>
            <a:r>
              <a:rPr lang="en-GB" dirty="0" err="1" smtClean="0">
                <a:solidFill>
                  <a:schemeClr val="accent2"/>
                </a:solidFill>
              </a:rPr>
              <a:t>dirrpt</a:t>
            </a:r>
            <a:r>
              <a:rPr lang="en-GB" dirty="0" smtClean="0">
                <a:solidFill>
                  <a:schemeClr val="accent2"/>
                </a:solidFill>
              </a:rPr>
              <a:t>/EX1.rpt</a:t>
            </a:r>
          </a:p>
          <a:p>
            <a:endParaRPr lang="en-GB" dirty="0"/>
          </a:p>
          <a:p>
            <a:r>
              <a:rPr lang="en-GB" dirty="0" smtClean="0"/>
              <a:t>Up to 10 copies are retained 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EX1.rpt</a:t>
            </a:r>
            <a:r>
              <a:rPr lang="en-GB" dirty="0" smtClean="0"/>
              <a:t> (latest), </a:t>
            </a:r>
            <a:r>
              <a:rPr lang="en-GB" dirty="0" smtClean="0">
                <a:solidFill>
                  <a:schemeClr val="accent2"/>
                </a:solidFill>
              </a:rPr>
              <a:t>EX11.rpt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2"/>
                </a:solidFill>
              </a:rPr>
              <a:t>EX12.rpt</a:t>
            </a:r>
            <a:r>
              <a:rPr lang="en-GB" dirty="0" smtClean="0"/>
              <a:t>, … </a:t>
            </a:r>
            <a:r>
              <a:rPr lang="en-GB" dirty="0" smtClean="0">
                <a:solidFill>
                  <a:schemeClr val="accent2"/>
                </a:solidFill>
              </a:rPr>
              <a:t>EX19.rpt</a:t>
            </a:r>
            <a:r>
              <a:rPr lang="en-GB" dirty="0" smtClean="0"/>
              <a:t> (oldest)</a:t>
            </a:r>
          </a:p>
          <a:p>
            <a:pPr lvl="1"/>
            <a:endParaRPr lang="en-GB" dirty="0"/>
          </a:p>
          <a:p>
            <a:r>
              <a:rPr lang="en-GB" dirty="0" smtClean="0"/>
              <a:t>If a process </a:t>
            </a:r>
            <a:r>
              <a:rPr lang="en-GB" dirty="0" err="1" smtClean="0"/>
              <a:t>abends</a:t>
            </a:r>
            <a:r>
              <a:rPr lang="en-GB" dirty="0" smtClean="0"/>
              <a:t> then check the report file for details</a:t>
            </a:r>
          </a:p>
          <a:p>
            <a:endParaRPr lang="en-GB" dirty="0"/>
          </a:p>
          <a:p>
            <a:r>
              <a:rPr lang="en-GB" dirty="0" smtClean="0"/>
              <a:t>Report files can also be viewed using GGSCI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03648" y="4005064"/>
            <a:ext cx="669674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VIEW REPORT ex1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5157415"/>
            <a:ext cx="8001000" cy="50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Output is filtered through </a:t>
            </a:r>
            <a:r>
              <a:rPr lang="en-GB" dirty="0" smtClean="0">
                <a:solidFill>
                  <a:schemeClr val="accent2"/>
                </a:solidFill>
              </a:rPr>
              <a:t>more</a:t>
            </a:r>
            <a:r>
              <a:rPr lang="en-GB" dirty="0" smtClean="0"/>
              <a:t> utility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805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Oracle GoldenGate is a heterogeneous replication solution</a:t>
            </a:r>
          </a:p>
          <a:p>
            <a:endParaRPr lang="en-GB" dirty="0"/>
          </a:p>
          <a:p>
            <a:r>
              <a:rPr lang="en-GB" dirty="0" smtClean="0"/>
              <a:t>GoldenGate (the company and the product) was acquired by Oracle Corporation in 2009.</a:t>
            </a:r>
          </a:p>
          <a:p>
            <a:endParaRPr lang="en-GB" dirty="0"/>
          </a:p>
          <a:p>
            <a:r>
              <a:rPr lang="en-GB" dirty="0" smtClean="0"/>
              <a:t>GoldenGate supports:</a:t>
            </a:r>
          </a:p>
          <a:p>
            <a:endParaRPr lang="en-GB" dirty="0"/>
          </a:p>
          <a:p>
            <a:pPr lvl="1"/>
            <a:r>
              <a:rPr lang="en-GB" dirty="0" smtClean="0"/>
              <a:t>Zero Downtime Upgrade and Migration</a:t>
            </a:r>
          </a:p>
          <a:p>
            <a:pPr lvl="1"/>
            <a:r>
              <a:rPr lang="en-GB" dirty="0" smtClean="0"/>
              <a:t>System Integration / Data Synchronization</a:t>
            </a:r>
          </a:p>
          <a:p>
            <a:pPr lvl="1"/>
            <a:r>
              <a:rPr lang="en-GB" dirty="0" smtClean="0"/>
              <a:t>Query and Report  offloading</a:t>
            </a:r>
          </a:p>
          <a:p>
            <a:pPr lvl="1"/>
            <a:r>
              <a:rPr lang="en-GB" dirty="0" smtClean="0"/>
              <a:t>Real-time Data distribution</a:t>
            </a:r>
          </a:p>
          <a:p>
            <a:pPr lvl="1"/>
            <a:r>
              <a:rPr lang="en-GB" dirty="0" smtClean="0"/>
              <a:t>Real-time Data Warehousing</a:t>
            </a:r>
          </a:p>
          <a:p>
            <a:pPr lvl="1"/>
            <a:r>
              <a:rPr lang="en-GB" dirty="0" smtClean="0"/>
              <a:t>Live standby database</a:t>
            </a:r>
          </a:p>
          <a:p>
            <a:pPr lvl="1"/>
            <a:r>
              <a:rPr lang="en-GB" dirty="0" smtClean="0"/>
              <a:t>Active-active high availability</a:t>
            </a:r>
          </a:p>
          <a:p>
            <a:pPr lvl="1"/>
            <a:endParaRPr lang="en-GB" dirty="0"/>
          </a:p>
          <a:p>
            <a:r>
              <a:rPr lang="en-GB" dirty="0" smtClean="0"/>
              <a:t>Controversial replacement for Oracle Streams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95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Trail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Stored in $GG_HOME/</a:t>
            </a:r>
            <a:r>
              <a:rPr lang="en-GB" dirty="0" err="1" smtClean="0"/>
              <a:t>dirdat</a:t>
            </a:r>
            <a:r>
              <a:rPr lang="en-GB" dirty="0" smtClean="0"/>
              <a:t> directory  by convention</a:t>
            </a:r>
          </a:p>
          <a:p>
            <a:endParaRPr lang="en-GB" dirty="0"/>
          </a:p>
          <a:p>
            <a:r>
              <a:rPr lang="en-GB" dirty="0" smtClean="0"/>
              <a:t>User must specify a two-character prefix e.g. ex</a:t>
            </a:r>
          </a:p>
          <a:p>
            <a:endParaRPr lang="en-GB" dirty="0"/>
          </a:p>
          <a:p>
            <a:r>
              <a:rPr lang="en-GB" dirty="0" smtClean="0"/>
              <a:t>File names are generated automatically by extract process e.g.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ex000000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ex000001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ex000002</a:t>
            </a:r>
          </a:p>
          <a:p>
            <a:pPr lvl="1"/>
            <a:r>
              <a:rPr lang="en-GB" dirty="0" err="1" smtClean="0">
                <a:solidFill>
                  <a:schemeClr val="accent6"/>
                </a:solidFill>
              </a:rPr>
              <a:t>etc</a:t>
            </a:r>
            <a:endParaRPr lang="en-GB" dirty="0" smtClean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 smtClean="0"/>
              <a:t>Naming conventions require some thought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49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Trail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Changes are only stored in trail file when a transaction commits</a:t>
            </a:r>
          </a:p>
          <a:p>
            <a:pPr lvl="1"/>
            <a:r>
              <a:rPr lang="en-GB" dirty="0" smtClean="0"/>
              <a:t>If a transaction rolls back then no changes are stored</a:t>
            </a:r>
          </a:p>
          <a:p>
            <a:pPr lvl="1"/>
            <a:r>
              <a:rPr lang="en-GB" dirty="0" smtClean="0"/>
              <a:t>Archive logs must be available for long running transactions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Index changes are generally not stored</a:t>
            </a:r>
          </a:p>
          <a:p>
            <a:pPr lvl="1"/>
            <a:r>
              <a:rPr lang="en-GB" dirty="0" smtClean="0"/>
              <a:t>IOT changes are stored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Undo changes are not stored</a:t>
            </a:r>
          </a:p>
          <a:p>
            <a:pPr lvl="1"/>
            <a:r>
              <a:rPr lang="en-GB" dirty="0" smtClean="0"/>
              <a:t>Only redo</a:t>
            </a:r>
          </a:p>
          <a:p>
            <a:pPr lvl="1"/>
            <a:endParaRPr lang="en-GB" dirty="0"/>
          </a:p>
          <a:p>
            <a:r>
              <a:rPr lang="en-GB" dirty="0" smtClean="0"/>
              <a:t>Changes to data dictionary are not stored including</a:t>
            </a:r>
          </a:p>
          <a:p>
            <a:pPr lvl="1"/>
            <a:r>
              <a:rPr lang="en-GB" dirty="0" smtClean="0"/>
              <a:t>Objects, tables, columns, statistics</a:t>
            </a:r>
          </a:p>
          <a:p>
            <a:pPr lvl="1"/>
            <a:r>
              <a:rPr lang="en-GB" dirty="0" smtClean="0"/>
              <a:t>Segments / extents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80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Trail Files – Data Representation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719857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GB" dirty="0" smtClean="0"/>
              <a:t>4-byte length  followed by ASCII characters e.g.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75656" y="1866310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00 00 00 04 32 30 31 33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755576" y="3306470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>
                <a:solidFill>
                  <a:schemeClr val="accent2"/>
                </a:solidFill>
              </a:rPr>
              <a:t>DATE</a:t>
            </a:r>
          </a:p>
          <a:p>
            <a:pPr lvl="1"/>
            <a:r>
              <a:rPr lang="en-GB" dirty="0" smtClean="0"/>
              <a:t>2-bytes followed by 19 ASCII characters in the format: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4869160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pt-BR" sz="1600" b="1" dirty="0">
                <a:solidFill>
                  <a:schemeClr val="tx1"/>
                </a:solidFill>
              </a:rPr>
              <a:t>00 00 32 30 31 33 2D 30 33 2D 31 34 3A 32 32 3A 33 39 3A 35 36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2730406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FF </a:t>
            </a:r>
            <a:r>
              <a:rPr lang="en-GB" sz="1600" b="1" dirty="0" err="1" smtClean="0">
                <a:solidFill>
                  <a:schemeClr val="tx1"/>
                </a:solidFill>
              </a:rPr>
              <a:t>FF</a:t>
            </a:r>
            <a:r>
              <a:rPr lang="en-GB" sz="1600" b="1" dirty="0" smtClean="0">
                <a:solidFill>
                  <a:schemeClr val="tx1"/>
                </a:solidFill>
              </a:rPr>
              <a:t> 00 00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5826750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FF </a:t>
            </a:r>
            <a:r>
              <a:rPr lang="en-GB" sz="1600" b="1" dirty="0" err="1">
                <a:solidFill>
                  <a:schemeClr val="tx1"/>
                </a:solidFill>
              </a:rPr>
              <a:t>FF</a:t>
            </a:r>
            <a:r>
              <a:rPr lang="en-GB" sz="1600" b="1" dirty="0">
                <a:solidFill>
                  <a:schemeClr val="tx1"/>
                </a:solidFill>
              </a:rPr>
              <a:t> 00 00 00 00 00 00 00 00 00 00 00 00 00 00 00 00 00 00 00 00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05064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YYYY-MM-DD:HH24:MI:SS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755576" y="5373216"/>
            <a:ext cx="8001000" cy="3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NULL values are stored as</a:t>
            </a:r>
          </a:p>
          <a:p>
            <a:pPr lvl="1"/>
            <a:endParaRPr lang="en-GB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 bwMode="auto">
          <a:xfrm>
            <a:off x="755576" y="4509232"/>
            <a:ext cx="8001000" cy="3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For example  </a:t>
            </a:r>
            <a:r>
              <a:rPr lang="en-GB" dirty="0"/>
              <a:t>2013-03-14:22:39:56 </a:t>
            </a:r>
            <a:r>
              <a:rPr lang="en-GB" dirty="0" smtClean="0"/>
              <a:t>is</a:t>
            </a:r>
          </a:p>
          <a:p>
            <a:pPr lvl="1"/>
            <a:endParaRPr lang="en-GB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755576" y="2348992"/>
            <a:ext cx="8001000" cy="3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NULL values are stored 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950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Trail Files – Data Representation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07989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VARCHAR2</a:t>
            </a:r>
          </a:p>
          <a:p>
            <a:pPr lvl="1"/>
            <a:r>
              <a:rPr lang="en-GB" dirty="0"/>
              <a:t>4-byte length  followed by ASCII characters 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“GoldenGate” in </a:t>
            </a:r>
            <a:r>
              <a:rPr lang="en-GB" dirty="0" smtClean="0">
                <a:solidFill>
                  <a:schemeClr val="accent2"/>
                </a:solidFill>
              </a:rPr>
              <a:t>VARCHAR2(20)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755576" y="2658621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NULL values stored as: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2175828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00 00 00 0A 47 6F 6C 64 65 6E 47 61 74 65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755576" y="3738518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>
                <a:solidFill>
                  <a:schemeClr val="accent2"/>
                </a:solidFill>
              </a:rPr>
              <a:t>CHAR</a:t>
            </a:r>
          </a:p>
          <a:p>
            <a:pPr lvl="1"/>
            <a:r>
              <a:rPr lang="en-GB" dirty="0" smtClean="0"/>
              <a:t>2-byte length  followed by ASCII characters space-padded </a:t>
            </a:r>
          </a:p>
          <a:p>
            <a:pPr lvl="1"/>
            <a:r>
              <a:rPr lang="en-GB" dirty="0" smtClean="0"/>
              <a:t>e.g. “GoldenGate” in </a:t>
            </a:r>
            <a:r>
              <a:rPr lang="en-GB" dirty="0" smtClean="0">
                <a:solidFill>
                  <a:schemeClr val="accent2"/>
                </a:solidFill>
              </a:rPr>
              <a:t>CHAR(20)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4890423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00 00 47 6F 6C 64 65 6E 47 61 74 65 20 20 20 20 20 20 20 20 20 20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3018438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FF </a:t>
            </a:r>
            <a:r>
              <a:rPr lang="en-GB" sz="1600" b="1" dirty="0" err="1" smtClean="0">
                <a:solidFill>
                  <a:schemeClr val="tx1"/>
                </a:solidFill>
              </a:rPr>
              <a:t>FF</a:t>
            </a:r>
            <a:r>
              <a:rPr lang="en-GB" sz="1600" b="1" dirty="0" smtClean="0">
                <a:solidFill>
                  <a:schemeClr val="tx1"/>
                </a:solidFill>
              </a:rPr>
              <a:t> 00 00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5754742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FF </a:t>
            </a:r>
            <a:r>
              <a:rPr lang="en-GB" sz="1600" b="1" dirty="0" err="1">
                <a:solidFill>
                  <a:schemeClr val="tx1"/>
                </a:solidFill>
              </a:rPr>
              <a:t>FF</a:t>
            </a:r>
            <a:r>
              <a:rPr lang="en-GB" sz="1600" b="1" dirty="0">
                <a:solidFill>
                  <a:schemeClr val="tx1"/>
                </a:solidFill>
              </a:rPr>
              <a:t> 00 00 00 00 00 00 00 00 00 00 00 00 00 00 00 00 00 00 00 00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755576" y="5322694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NULL values stored as: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630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Logdump</a:t>
            </a:r>
            <a:r>
              <a:rPr lang="en-GB" dirty="0" smtClean="0"/>
              <a:t>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2088009"/>
          </a:xfrm>
        </p:spPr>
        <p:txBody>
          <a:bodyPr/>
          <a:lstStyle/>
          <a:p>
            <a:r>
              <a:rPr lang="en-GB" dirty="0" smtClean="0"/>
              <a:t>Dumps contents of GoldenGate trails from</a:t>
            </a:r>
          </a:p>
          <a:p>
            <a:pPr lvl="1"/>
            <a:r>
              <a:rPr lang="en-GB" dirty="0" smtClean="0"/>
              <a:t>Local trail</a:t>
            </a:r>
          </a:p>
          <a:p>
            <a:pPr lvl="1"/>
            <a:r>
              <a:rPr lang="en-GB" dirty="0" smtClean="0"/>
              <a:t>Remote trail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3648" y="2780928"/>
            <a:ext cx="6696744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GHDR ON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FILEHEADER DETAIL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DETAIL DATA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USERTOKEN DETAIL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RECLEN 128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OPEN &lt;</a:t>
            </a:r>
            <a:r>
              <a:rPr lang="en-GB" sz="1600" b="1" dirty="0" err="1" smtClean="0">
                <a:solidFill>
                  <a:schemeClr val="tx1"/>
                </a:solidFill>
              </a:rPr>
              <a:t>trailFileName</a:t>
            </a:r>
            <a:r>
              <a:rPr lang="en-GB" sz="1600" b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4869160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To show next record</a:t>
            </a:r>
            <a:r>
              <a:rPr lang="en-GB" dirty="0"/>
              <a:t> </a:t>
            </a:r>
            <a:r>
              <a:rPr lang="en-GB" dirty="0" smtClean="0"/>
              <a:t>use NEXT or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5235074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NEXT            # or 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84604" y="2429495"/>
            <a:ext cx="8001000" cy="4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To view data set  the following parameters: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5576" y="5733479"/>
            <a:ext cx="8001000" cy="7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To return to start of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6093296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err="1" smtClean="0">
                <a:solidFill>
                  <a:schemeClr val="tx1"/>
                </a:solidFill>
              </a:rPr>
              <a:t>Logdump</a:t>
            </a:r>
            <a:r>
              <a:rPr lang="en-GB" sz="1600" b="1" dirty="0" smtClean="0">
                <a:solidFill>
                  <a:schemeClr val="tx1"/>
                </a:solidFill>
              </a:rPr>
              <a:t>&gt; POS 0</a:t>
            </a:r>
          </a:p>
        </p:txBody>
      </p:sp>
    </p:spTree>
    <p:extLst>
      <p:ext uri="{BB962C8B-B14F-4D97-AF65-F5344CB8AC3E}">
        <p14:creationId xmlns:p14="http://schemas.microsoft.com/office/powerpoint/2010/main" val="376908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Logdump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359817"/>
          </a:xfrm>
        </p:spPr>
        <p:txBody>
          <a:bodyPr/>
          <a:lstStyle/>
          <a:p>
            <a:r>
              <a:rPr lang="en-GB" dirty="0" smtClean="0"/>
              <a:t>Sample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71600" y="1629955"/>
            <a:ext cx="7272808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Hdr-Ind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    :     E  (x45)     Partition  :     .  (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x04)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UndoFlag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.  (x00)     </a:t>
            </a:r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BeforeAfter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A  (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x41)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RecLength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51  (x0033)   IO Time    : 2013/04/05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06:24:00.000.000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IOType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5  (x05)     </a:t>
            </a:r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OrigNode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   :   255  (</a:t>
            </a: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xff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TransInd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.  (x01)     </a:t>
            </a:r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FormatType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 :     R  (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x52)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SyskeyLen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0  (x00)     Incomplete :     .  (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x00)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err="1" smtClean="0">
                <a:solidFill>
                  <a:schemeClr val="tx1"/>
                </a:solidFill>
                <a:latin typeface="Lucida Console" pitchFamily="49" charset="0"/>
              </a:rPr>
              <a:t>AuditRBA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    80       </a:t>
            </a:r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AuditPos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   :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32769040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Continued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    N  (x00)     </a:t>
            </a:r>
            <a:r>
              <a:rPr lang="en-GB" sz="1200" b="1" dirty="0" err="1">
                <a:solidFill>
                  <a:schemeClr val="tx1"/>
                </a:solidFill>
                <a:latin typeface="Lucida Console" pitchFamily="49" charset="0"/>
              </a:rPr>
              <a:t>RecCount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   :     1  (x01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GB" sz="1200" b="1" dirty="0">
              <a:solidFill>
                <a:schemeClr val="tx1"/>
              </a:solidFill>
              <a:latin typeface="Lucida Console" pitchFamily="49" charset="0"/>
            </a:endParaRPr>
          </a:p>
          <a:p>
            <a:pPr algn="l"/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2013/04/05 06:24:00.000.000 Insert               Len    51 RBA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9060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Name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US03.T1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After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Image:                                             Partition 4   G 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m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0000 0006 0000 0002 3630 0001 0007 0000 0003 5359 | ........60........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SY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5300 0200 0d00 0000 094f 424a 4552 524f 5224 0003 | S........OBJERROR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$..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0009 0000 0005 5441 424c 45                       | ......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TABLE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Column  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 (x0000), Len     6 (x0006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0000 0002 3630                                    | ....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60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Column  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1 (x0001), Len     7 (x0007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0000 0003 5359 53                                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|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....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SYS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Column  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2 (x0002), Len    13 (x000d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0000 0009 4f42 4a45 5252 4f52 24                  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	   	           |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....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OBJERROR$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Column    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3 (x0003), Len     9 (x0009</a:t>
            </a: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1200" b="1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Lucida Console" pitchFamily="49" charset="0"/>
              </a:rPr>
              <a:t>0000 0005 5441 424c 45                            | ....TABLE</a:t>
            </a:r>
            <a:endParaRPr lang="en-GB" sz="1200" b="1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8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Minimal Supplemental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Extract processes will not start unless minimal supplemental logging has been configured in database</a:t>
            </a:r>
          </a:p>
          <a:p>
            <a:endParaRPr lang="en-GB" dirty="0"/>
          </a:p>
          <a:p>
            <a:r>
              <a:rPr lang="en-GB" dirty="0" smtClean="0"/>
              <a:t>Minimal supplemental logging is used for:</a:t>
            </a:r>
          </a:p>
          <a:p>
            <a:pPr lvl="1"/>
            <a:r>
              <a:rPr lang="en-GB" dirty="0" smtClean="0"/>
              <a:t>chained blocks</a:t>
            </a:r>
          </a:p>
          <a:p>
            <a:pPr lvl="1"/>
            <a:r>
              <a:rPr lang="en-GB" dirty="0" smtClean="0"/>
              <a:t>blocks in index clusters</a:t>
            </a:r>
          </a:p>
          <a:p>
            <a:pPr lvl="1"/>
            <a:endParaRPr lang="en-GB" dirty="0"/>
          </a:p>
          <a:p>
            <a:r>
              <a:rPr lang="en-GB" dirty="0"/>
              <a:t>Minimal supplemental logging </a:t>
            </a:r>
            <a:r>
              <a:rPr lang="en-GB" dirty="0" smtClean="0"/>
              <a:t>is enabled using: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87624" y="3645024"/>
            <a:ext cx="66967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SQL&gt; ALTER DATABASE ADD SUPPLEMENTAL LOG DATA;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66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Supplemental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082799"/>
          </a:xfrm>
        </p:spPr>
        <p:txBody>
          <a:bodyPr/>
          <a:lstStyle/>
          <a:p>
            <a:r>
              <a:rPr lang="en-GB" dirty="0" smtClean="0"/>
              <a:t>Supplemental logging should be configured for all tables being replicated</a:t>
            </a:r>
          </a:p>
          <a:p>
            <a:endParaRPr lang="en-GB" dirty="0"/>
          </a:p>
          <a:p>
            <a:r>
              <a:rPr lang="en-GB" dirty="0" smtClean="0"/>
              <a:t>Enabled using GGSCI. For example: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87624" y="2279774"/>
            <a:ext cx="669674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 1&gt; DBLOGIN USERID us01 PASSWORD us01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 2&gt; ADD TRANDATA t1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Logging of supplemental redo data enabled for table </a:t>
            </a:r>
            <a:r>
              <a:rPr lang="en-GB" sz="1600" b="1" dirty="0" smtClean="0">
                <a:solidFill>
                  <a:schemeClr val="tx1"/>
                </a:solidFill>
              </a:rPr>
              <a:t>US01.T1.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858369"/>
            <a:ext cx="8001000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Internally this executes the following DDL: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221088"/>
            <a:ext cx="66967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ALTER </a:t>
            </a:r>
            <a:r>
              <a:rPr lang="en-GB" sz="1600" b="1" dirty="0">
                <a:solidFill>
                  <a:schemeClr val="tx1"/>
                </a:solidFill>
              </a:rPr>
              <a:t>TABLE "US01"."</a:t>
            </a:r>
            <a:r>
              <a:rPr lang="en-GB" sz="1600" b="1" dirty="0" smtClean="0">
                <a:solidFill>
                  <a:schemeClr val="tx1"/>
                </a:solidFill>
              </a:rPr>
              <a:t>T1" 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ADD </a:t>
            </a:r>
            <a:r>
              <a:rPr lang="en-GB" sz="1600" b="1" dirty="0">
                <a:solidFill>
                  <a:schemeClr val="tx1"/>
                </a:solidFill>
              </a:rPr>
              <a:t>SUPPLEMENTAL LOG GROUP "GGS_76111" ("C1") ALWAYS  /* GOLDENGATE_DDL_REPLICATION */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5154513"/>
            <a:ext cx="8001000" cy="36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where 76111 is the OBJ# of the table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31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6"/>
            <a:ext cx="8001000" cy="680948"/>
          </a:xfrm>
        </p:spPr>
        <p:txBody>
          <a:bodyPr/>
          <a:lstStyle/>
          <a:p>
            <a:r>
              <a:rPr lang="en-GB" dirty="0" smtClean="0"/>
              <a:t>Sequences are not supported by default. Additional configuration is required:</a:t>
            </a:r>
          </a:p>
          <a:p>
            <a:endParaRPr lang="en-GB" dirty="0" smtClean="0"/>
          </a:p>
          <a:p>
            <a:r>
              <a:rPr lang="en-GB" dirty="0" smtClean="0"/>
              <a:t>Sequences will not be identical across the databases</a:t>
            </a:r>
          </a:p>
          <a:p>
            <a:pPr lvl="1"/>
            <a:r>
              <a:rPr lang="en-GB" dirty="0" smtClean="0"/>
              <a:t>Sequence in target database will never be lower than the same sequence on the source database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3648" y="3174067"/>
            <a:ext cx="66967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cd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sqlplus</a:t>
            </a:r>
            <a:r>
              <a:rPr lang="en-GB" sz="1600" b="1" dirty="0" smtClean="0">
                <a:solidFill>
                  <a:schemeClr val="tx1"/>
                </a:solidFill>
              </a:rPr>
              <a:t> / as </a:t>
            </a:r>
            <a:r>
              <a:rPr lang="en-GB" sz="1600" b="1" dirty="0" err="1" smtClean="0">
                <a:solidFill>
                  <a:schemeClr val="tx1"/>
                </a:solidFill>
              </a:rPr>
              <a:t>sysdba</a:t>
            </a:r>
            <a:r>
              <a:rPr lang="en-GB" sz="1600" b="1" dirty="0">
                <a:solidFill>
                  <a:schemeClr val="tx1"/>
                </a:solidFill>
              </a:rPr>
              <a:t/>
            </a:r>
            <a:br>
              <a:rPr lang="en-GB" sz="1600" b="1" dirty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SQL&gt; @</a:t>
            </a:r>
            <a:r>
              <a:rPr lang="en-GB" sz="1600" b="1" dirty="0" err="1" smtClean="0">
                <a:solidFill>
                  <a:schemeClr val="tx1"/>
                </a:solidFill>
              </a:rPr>
              <a:t>sequence.sql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7584" y="4476244"/>
            <a:ext cx="8001000" cy="219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sequence.sql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script creates the following procedures in the </a:t>
            </a:r>
            <a:r>
              <a:rPr lang="en-GB" dirty="0" smtClean="0"/>
              <a:t>GGSCHEMA :</a:t>
            </a:r>
            <a:endParaRPr lang="en-GB" dirty="0"/>
          </a:p>
          <a:p>
            <a:pPr lvl="1"/>
            <a:r>
              <a:rPr lang="en-GB" dirty="0">
                <a:solidFill>
                  <a:schemeClr val="accent2"/>
                </a:solidFill>
              </a:rPr>
              <a:t>SEQTRACE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GETSEQFLUSH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REPLICATESEQUENCE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UPDATESEQUENCE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2780928"/>
            <a:ext cx="8001000" cy="68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To install sequence support on each server run: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268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359817"/>
          </a:xfrm>
        </p:spPr>
        <p:txBody>
          <a:bodyPr/>
          <a:lstStyle/>
          <a:p>
            <a:r>
              <a:rPr lang="en-GB" dirty="0" smtClean="0"/>
              <a:t>Extract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47464" y="4797152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Replicat process: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529497"/>
            <a:ext cx="6696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ex1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EXTTRAIL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/ex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SEQUENCE </a:t>
            </a:r>
            <a:r>
              <a:rPr lang="en-GB" sz="1600" b="1" dirty="0">
                <a:solidFill>
                  <a:schemeClr val="tx1"/>
                </a:solidFill>
              </a:rPr>
              <a:t>us03</a:t>
            </a:r>
            <a:r>
              <a:rPr lang="en-GB" sz="1600" b="1" dirty="0" smtClean="0">
                <a:solidFill>
                  <a:schemeClr val="tx1"/>
                </a:solidFill>
              </a:rPr>
              <a:t>.*;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us03.*;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2852936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Data Pump process: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3212976"/>
            <a:ext cx="669674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dp1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RMTHOST </a:t>
            </a:r>
            <a:r>
              <a:rPr lang="en-GB" sz="1600" dirty="0">
                <a:solidFill>
                  <a:schemeClr val="tx1"/>
                </a:solidFill>
              </a:rPr>
              <a:t>vm5, MGRPORT </a:t>
            </a:r>
            <a:r>
              <a:rPr lang="en-GB" sz="1600" dirty="0" smtClean="0">
                <a:solidFill>
                  <a:schemeClr val="tx1"/>
                </a:solidFill>
              </a:rPr>
              <a:t>7809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rt</a:t>
            </a:r>
            <a:r>
              <a:rPr lang="en-GB" sz="1600" dirty="0" smtClean="0">
                <a:solidFill>
                  <a:schemeClr val="tx1"/>
                </a:solidFill>
              </a:rPr>
              <a:t/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SEQUENCE </a:t>
            </a:r>
            <a:r>
              <a:rPr lang="en-GB" sz="1600" b="1" dirty="0">
                <a:solidFill>
                  <a:schemeClr val="tx1"/>
                </a:solidFill>
              </a:rPr>
              <a:t>us03</a:t>
            </a:r>
            <a:r>
              <a:rPr lang="en-GB" sz="1600" b="1" dirty="0" smtClean="0">
                <a:solidFill>
                  <a:schemeClr val="tx1"/>
                </a:solidFill>
              </a:rPr>
              <a:t>.*;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us03.*;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5099700"/>
            <a:ext cx="669674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ASSUMETARGETDEFS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MAP </a:t>
            </a:r>
            <a:r>
              <a:rPr lang="en-GB" sz="1600" b="1" dirty="0">
                <a:solidFill>
                  <a:schemeClr val="tx1"/>
                </a:solidFill>
              </a:rPr>
              <a:t>US03.SEQ1, TARGET </a:t>
            </a:r>
            <a:r>
              <a:rPr lang="en-GB" sz="1600" b="1" dirty="0" smtClean="0">
                <a:solidFill>
                  <a:schemeClr val="tx1"/>
                </a:solidFill>
              </a:rPr>
              <a:t>US03.SEQ1;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 </a:t>
            </a:r>
            <a:r>
              <a:rPr lang="en-GB" sz="1600" dirty="0">
                <a:solidFill>
                  <a:schemeClr val="tx1"/>
                </a:solidFill>
              </a:rPr>
              <a:t>US03.T*, TARGET US03.*;</a:t>
            </a:r>
          </a:p>
        </p:txBody>
      </p:sp>
    </p:spTree>
    <p:extLst>
      <p:ext uri="{BB962C8B-B14F-4D97-AF65-F5344CB8AC3E}">
        <p14:creationId xmlns:p14="http://schemas.microsoft.com/office/powerpoint/2010/main" val="363619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GoldenGate</a:t>
            </a:r>
            <a:br>
              <a:rPr lang="en-GB" dirty="0" smtClean="0"/>
            </a:br>
            <a:r>
              <a:rPr lang="en-GB" dirty="0" smtClean="0"/>
              <a:t>Supported Topologies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fld id="{400B6933-6E0A-41B3-B640-8CF5A3DA63E7}" type="slidenum">
              <a:rPr lang="en-GB" sz="1400" smtClean="0">
                <a:solidFill>
                  <a:schemeClr val="tx1"/>
                </a:solidFill>
              </a:rPr>
              <a:pPr/>
              <a:t>5</a:t>
            </a:fld>
            <a:endParaRPr lang="en-GB" sz="1400" smtClean="0">
              <a:solidFill>
                <a:schemeClr val="tx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0825" y="1268413"/>
            <a:ext cx="2881313" cy="23050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132138" y="1268413"/>
            <a:ext cx="2879725" cy="23050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011863" y="1268413"/>
            <a:ext cx="2879725" cy="23050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50825" y="3789363"/>
            <a:ext cx="2881313" cy="23034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132138" y="3789363"/>
            <a:ext cx="2879725" cy="23034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11863" y="3789363"/>
            <a:ext cx="2879725" cy="23034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684213" y="1268413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Unidirectional</a:t>
            </a:r>
          </a:p>
        </p:txBody>
      </p: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3563938" y="1257300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Bi-directional</a:t>
            </a:r>
          </a:p>
        </p:txBody>
      </p:sp>
      <p:sp>
        <p:nvSpPr>
          <p:cNvPr id="5132" name="TextBox 12"/>
          <p:cNvSpPr txBox="1">
            <a:spLocks noChangeArrowheads="1"/>
          </p:cNvSpPr>
          <p:nvPr/>
        </p:nvSpPr>
        <p:spPr bwMode="auto">
          <a:xfrm>
            <a:off x="6372225" y="1257300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Peer-to-Peer</a:t>
            </a: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6372225" y="3821113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Cascading</a:t>
            </a:r>
          </a:p>
        </p:txBody>
      </p:sp>
      <p:sp>
        <p:nvSpPr>
          <p:cNvPr id="5134" name="TextBox 14"/>
          <p:cNvSpPr txBox="1">
            <a:spLocks noChangeArrowheads="1"/>
          </p:cNvSpPr>
          <p:nvPr/>
        </p:nvSpPr>
        <p:spPr bwMode="auto">
          <a:xfrm>
            <a:off x="3563938" y="3789363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Consolidation</a:t>
            </a:r>
          </a:p>
        </p:txBody>
      </p:sp>
      <p:sp>
        <p:nvSpPr>
          <p:cNvPr id="5135" name="TextBox 15"/>
          <p:cNvSpPr txBox="1">
            <a:spLocks noChangeArrowheads="1"/>
          </p:cNvSpPr>
          <p:nvPr/>
        </p:nvSpPr>
        <p:spPr bwMode="auto">
          <a:xfrm>
            <a:off x="698500" y="3789363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</a:rPr>
              <a:t>Broadcast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172450" y="4221163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172450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8172450" y="5373688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7235825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300788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 bwMode="auto">
          <a:xfrm>
            <a:off x="6761163" y="4833938"/>
            <a:ext cx="503237" cy="358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6" name="Right Arrow 25"/>
          <p:cNvSpPr/>
          <p:nvPr/>
        </p:nvSpPr>
        <p:spPr bwMode="auto">
          <a:xfrm>
            <a:off x="7683500" y="4868863"/>
            <a:ext cx="503238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7" name="Right Arrow 26"/>
          <p:cNvSpPr/>
          <p:nvPr/>
        </p:nvSpPr>
        <p:spPr bwMode="auto">
          <a:xfrm rot="19800000">
            <a:off x="7667625" y="4378325"/>
            <a:ext cx="503238" cy="36036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8" name="Right Arrow 27"/>
          <p:cNvSpPr/>
          <p:nvPr/>
        </p:nvSpPr>
        <p:spPr bwMode="auto">
          <a:xfrm rot="1800000">
            <a:off x="7667625" y="5330825"/>
            <a:ext cx="504825" cy="36036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145" name="TextBox 28"/>
          <p:cNvSpPr txBox="1">
            <a:spLocks noChangeArrowheads="1"/>
          </p:cNvSpPr>
          <p:nvPr/>
        </p:nvSpPr>
        <p:spPr bwMode="auto">
          <a:xfrm>
            <a:off x="6075363" y="5800725"/>
            <a:ext cx="2600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Scalability, Database Tiering</a:t>
            </a:r>
          </a:p>
        </p:txBody>
      </p:sp>
      <p:sp>
        <p:nvSpPr>
          <p:cNvPr id="5146" name="Rectangle 29"/>
          <p:cNvSpPr>
            <a:spLocks noChangeArrowheads="1"/>
          </p:cNvSpPr>
          <p:nvPr/>
        </p:nvSpPr>
        <p:spPr bwMode="auto">
          <a:xfrm>
            <a:off x="3708400" y="4221163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47" name="Rectangle 30"/>
          <p:cNvSpPr>
            <a:spLocks noChangeArrowheads="1"/>
          </p:cNvSpPr>
          <p:nvPr/>
        </p:nvSpPr>
        <p:spPr bwMode="auto">
          <a:xfrm>
            <a:off x="3708400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48" name="Rectangle 31"/>
          <p:cNvSpPr>
            <a:spLocks noChangeArrowheads="1"/>
          </p:cNvSpPr>
          <p:nvPr/>
        </p:nvSpPr>
        <p:spPr bwMode="auto">
          <a:xfrm>
            <a:off x="3708400" y="5373688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50" name="Rectangle 33"/>
          <p:cNvSpPr>
            <a:spLocks noChangeArrowheads="1"/>
          </p:cNvSpPr>
          <p:nvPr/>
        </p:nvSpPr>
        <p:spPr bwMode="auto">
          <a:xfrm>
            <a:off x="2195513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51" name="Rectangle 34"/>
          <p:cNvSpPr>
            <a:spLocks noChangeArrowheads="1"/>
          </p:cNvSpPr>
          <p:nvPr/>
        </p:nvSpPr>
        <p:spPr bwMode="auto">
          <a:xfrm>
            <a:off x="2195513" y="5373688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52" name="Rectangle 35"/>
          <p:cNvSpPr>
            <a:spLocks noChangeArrowheads="1"/>
          </p:cNvSpPr>
          <p:nvPr/>
        </p:nvSpPr>
        <p:spPr bwMode="auto">
          <a:xfrm>
            <a:off x="5076825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53" name="Rectangle 36"/>
          <p:cNvSpPr>
            <a:spLocks noChangeArrowheads="1"/>
          </p:cNvSpPr>
          <p:nvPr/>
        </p:nvSpPr>
        <p:spPr bwMode="auto">
          <a:xfrm>
            <a:off x="684213" y="4797425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" name="Right Arrow 37"/>
          <p:cNvSpPr/>
          <p:nvPr/>
        </p:nvSpPr>
        <p:spPr bwMode="auto">
          <a:xfrm>
            <a:off x="4197350" y="4826000"/>
            <a:ext cx="900113" cy="36036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9" name="Right Arrow 38"/>
          <p:cNvSpPr/>
          <p:nvPr/>
        </p:nvSpPr>
        <p:spPr bwMode="auto">
          <a:xfrm rot="1500000">
            <a:off x="4211638" y="4351338"/>
            <a:ext cx="900112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0" name="Right Arrow 39"/>
          <p:cNvSpPr/>
          <p:nvPr/>
        </p:nvSpPr>
        <p:spPr bwMode="auto">
          <a:xfrm rot="20100000">
            <a:off x="4183063" y="5329238"/>
            <a:ext cx="900112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1" name="Right Arrow 40"/>
          <p:cNvSpPr/>
          <p:nvPr/>
        </p:nvSpPr>
        <p:spPr bwMode="auto">
          <a:xfrm>
            <a:off x="1244600" y="4811713"/>
            <a:ext cx="900113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2" name="Right Arrow 41"/>
          <p:cNvSpPr/>
          <p:nvPr/>
        </p:nvSpPr>
        <p:spPr bwMode="auto">
          <a:xfrm rot="20100000">
            <a:off x="1266825" y="4351338"/>
            <a:ext cx="900113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3" name="Right Arrow 42"/>
          <p:cNvSpPr/>
          <p:nvPr/>
        </p:nvSpPr>
        <p:spPr bwMode="auto">
          <a:xfrm rot="1500000">
            <a:off x="1223963" y="5272088"/>
            <a:ext cx="900112" cy="3603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160" name="Rectangle 43"/>
          <p:cNvSpPr>
            <a:spLocks noChangeArrowheads="1"/>
          </p:cNvSpPr>
          <p:nvPr/>
        </p:nvSpPr>
        <p:spPr bwMode="auto">
          <a:xfrm>
            <a:off x="8027988" y="2781300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61" name="Rectangle 44"/>
          <p:cNvSpPr>
            <a:spLocks noChangeArrowheads="1"/>
          </p:cNvSpPr>
          <p:nvPr/>
        </p:nvSpPr>
        <p:spPr bwMode="auto">
          <a:xfrm>
            <a:off x="7223125" y="1758950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62" name="Rectangle 45"/>
          <p:cNvSpPr>
            <a:spLocks noChangeArrowheads="1"/>
          </p:cNvSpPr>
          <p:nvPr/>
        </p:nvSpPr>
        <p:spPr bwMode="auto">
          <a:xfrm>
            <a:off x="6443663" y="2781300"/>
            <a:ext cx="431800" cy="431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" name="Left-Right Arrow 47"/>
          <p:cNvSpPr/>
          <p:nvPr/>
        </p:nvSpPr>
        <p:spPr bwMode="auto">
          <a:xfrm>
            <a:off x="6942138" y="2824163"/>
            <a:ext cx="1042987" cy="36036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9" name="Left-Right Arrow 48"/>
          <p:cNvSpPr/>
          <p:nvPr/>
        </p:nvSpPr>
        <p:spPr bwMode="auto">
          <a:xfrm rot="2700000">
            <a:off x="7575550" y="2290763"/>
            <a:ext cx="719138" cy="36036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0" name="Left-Right Arrow 49"/>
          <p:cNvSpPr/>
          <p:nvPr/>
        </p:nvSpPr>
        <p:spPr bwMode="auto">
          <a:xfrm rot="18900000">
            <a:off x="6581775" y="2292350"/>
            <a:ext cx="720725" cy="35877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166" name="TextBox 50"/>
          <p:cNvSpPr txBox="1">
            <a:spLocks noChangeArrowheads="1"/>
          </p:cNvSpPr>
          <p:nvPr/>
        </p:nvSpPr>
        <p:spPr bwMode="auto">
          <a:xfrm>
            <a:off x="3276600" y="5784850"/>
            <a:ext cx="260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5167" name="TextBox 51"/>
          <p:cNvSpPr txBox="1">
            <a:spLocks noChangeArrowheads="1"/>
          </p:cNvSpPr>
          <p:nvPr/>
        </p:nvSpPr>
        <p:spPr bwMode="auto">
          <a:xfrm>
            <a:off x="387350" y="5805488"/>
            <a:ext cx="260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Data Distribution</a:t>
            </a:r>
          </a:p>
        </p:txBody>
      </p:sp>
      <p:sp>
        <p:nvSpPr>
          <p:cNvPr id="5168" name="TextBox 52"/>
          <p:cNvSpPr txBox="1">
            <a:spLocks noChangeArrowheads="1"/>
          </p:cNvSpPr>
          <p:nvPr/>
        </p:nvSpPr>
        <p:spPr bwMode="auto">
          <a:xfrm>
            <a:off x="3132138" y="3284538"/>
            <a:ext cx="2808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Instant Failover, Active-Active</a:t>
            </a:r>
          </a:p>
        </p:txBody>
      </p:sp>
      <p:sp>
        <p:nvSpPr>
          <p:cNvPr id="5169" name="TextBox 53"/>
          <p:cNvSpPr txBox="1">
            <a:spLocks noChangeArrowheads="1"/>
          </p:cNvSpPr>
          <p:nvPr/>
        </p:nvSpPr>
        <p:spPr bwMode="auto">
          <a:xfrm>
            <a:off x="5954713" y="3284538"/>
            <a:ext cx="302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Load Balancing, High Availability</a:t>
            </a:r>
          </a:p>
        </p:txBody>
      </p:sp>
      <p:sp>
        <p:nvSpPr>
          <p:cNvPr id="5170" name="TextBox 54"/>
          <p:cNvSpPr txBox="1">
            <a:spLocks noChangeArrowheads="1"/>
          </p:cNvSpPr>
          <p:nvPr/>
        </p:nvSpPr>
        <p:spPr bwMode="auto">
          <a:xfrm>
            <a:off x="250825" y="3284538"/>
            <a:ext cx="2809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sz="60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sz="6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sz="6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sz="6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6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Reporting Instance</a:t>
            </a:r>
          </a:p>
        </p:txBody>
      </p:sp>
      <p:sp>
        <p:nvSpPr>
          <p:cNvPr id="5171" name="Rectangle 55"/>
          <p:cNvSpPr>
            <a:spLocks noChangeArrowheads="1"/>
          </p:cNvSpPr>
          <p:nvPr/>
        </p:nvSpPr>
        <p:spPr bwMode="auto">
          <a:xfrm>
            <a:off x="3622675" y="2205038"/>
            <a:ext cx="574675" cy="5762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72" name="Rectangle 57"/>
          <p:cNvSpPr>
            <a:spLocks noChangeArrowheads="1"/>
          </p:cNvSpPr>
          <p:nvPr/>
        </p:nvSpPr>
        <p:spPr bwMode="auto">
          <a:xfrm>
            <a:off x="5003800" y="2205038"/>
            <a:ext cx="576263" cy="5762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9" name="Right Arrow 58"/>
          <p:cNvSpPr/>
          <p:nvPr/>
        </p:nvSpPr>
        <p:spPr bwMode="auto">
          <a:xfrm>
            <a:off x="4327525" y="2492375"/>
            <a:ext cx="574675" cy="36036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60" name="Right Arrow 59"/>
          <p:cNvSpPr/>
          <p:nvPr/>
        </p:nvSpPr>
        <p:spPr bwMode="auto">
          <a:xfrm rot="10800000">
            <a:off x="4268788" y="2133600"/>
            <a:ext cx="576262" cy="358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175" name="Rectangle 60"/>
          <p:cNvSpPr>
            <a:spLocks noChangeArrowheads="1"/>
          </p:cNvSpPr>
          <p:nvPr/>
        </p:nvSpPr>
        <p:spPr bwMode="auto">
          <a:xfrm>
            <a:off x="698500" y="2205038"/>
            <a:ext cx="576263" cy="5762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76" name="Rectangle 61"/>
          <p:cNvSpPr>
            <a:spLocks noChangeArrowheads="1"/>
          </p:cNvSpPr>
          <p:nvPr/>
        </p:nvSpPr>
        <p:spPr bwMode="auto">
          <a:xfrm>
            <a:off x="2079625" y="2205038"/>
            <a:ext cx="576263" cy="5762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3" name="Right Arrow 62"/>
          <p:cNvSpPr/>
          <p:nvPr/>
        </p:nvSpPr>
        <p:spPr bwMode="auto">
          <a:xfrm>
            <a:off x="1403350" y="2349500"/>
            <a:ext cx="576263" cy="358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TRUNCATE </a:t>
            </a:r>
            <a:r>
              <a:rPr lang="en-GB" dirty="0" smtClean="0"/>
              <a:t>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TRUNCATE statements are not supported by default</a:t>
            </a:r>
          </a:p>
          <a:p>
            <a:endParaRPr lang="en-GB" dirty="0" smtClean="0"/>
          </a:p>
          <a:p>
            <a:r>
              <a:rPr lang="en-GB" dirty="0" smtClean="0"/>
              <a:t>TRUNCATE support can be configured</a:t>
            </a:r>
          </a:p>
          <a:p>
            <a:pPr lvl="1"/>
            <a:r>
              <a:rPr lang="en-GB" dirty="0" smtClean="0"/>
              <a:t>Standalone</a:t>
            </a:r>
          </a:p>
          <a:p>
            <a:pPr lvl="1"/>
            <a:r>
              <a:rPr lang="en-GB" dirty="0" smtClean="0"/>
              <a:t>As part of full DDL support</a:t>
            </a:r>
          </a:p>
          <a:p>
            <a:r>
              <a:rPr lang="en-GB" dirty="0" smtClean="0"/>
              <a:t>These options are mutually exclusive</a:t>
            </a:r>
          </a:p>
          <a:p>
            <a:endParaRPr lang="en-GB" dirty="0"/>
          </a:p>
          <a:p>
            <a:r>
              <a:rPr lang="en-GB" dirty="0" smtClean="0"/>
              <a:t>Standalone TRUNCATE support</a:t>
            </a:r>
          </a:p>
          <a:p>
            <a:pPr lvl="1"/>
            <a:r>
              <a:rPr lang="en-GB" dirty="0" smtClean="0"/>
              <a:t>Does not support partitioned tables</a:t>
            </a:r>
          </a:p>
          <a:p>
            <a:pPr lvl="2"/>
            <a:r>
              <a:rPr lang="en-GB" dirty="0" smtClean="0"/>
              <a:t>Configure full DDL support for partitions/</a:t>
            </a:r>
            <a:r>
              <a:rPr lang="en-GB" dirty="0" err="1" smtClean="0"/>
              <a:t>subpartitions</a:t>
            </a:r>
            <a:endParaRPr lang="en-GB" dirty="0" smtClean="0"/>
          </a:p>
          <a:p>
            <a:pPr lvl="1"/>
            <a:r>
              <a:rPr lang="en-GB" dirty="0" smtClean="0"/>
              <a:t>Enabled using GETTRUNCATES parameter</a:t>
            </a:r>
          </a:p>
          <a:p>
            <a:pPr lvl="2"/>
            <a:r>
              <a:rPr lang="en-GB" dirty="0" smtClean="0"/>
              <a:t>Must be specified BEFORE tables/mappings in parameter file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78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TRUNCATE </a:t>
            </a:r>
            <a:r>
              <a:rPr lang="en-GB" dirty="0" smtClean="0"/>
              <a:t>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359817"/>
          </a:xfrm>
        </p:spPr>
        <p:txBody>
          <a:bodyPr/>
          <a:lstStyle/>
          <a:p>
            <a:pPr lvl="1"/>
            <a:r>
              <a:rPr lang="en-GB" dirty="0" smtClean="0"/>
              <a:t>Extract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3648" y="5031408"/>
            <a:ext cx="669674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ASSUMETARGETDEFS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GETTRUNCATES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 </a:t>
            </a:r>
            <a:r>
              <a:rPr lang="en-GB" sz="1600" dirty="0">
                <a:solidFill>
                  <a:schemeClr val="tx1"/>
                </a:solidFill>
              </a:rPr>
              <a:t>US03.*, TARGET US03</a:t>
            </a:r>
            <a:r>
              <a:rPr lang="en-GB" sz="1600" dirty="0" smtClean="0">
                <a:solidFill>
                  <a:schemeClr val="tx1"/>
                </a:solidFill>
              </a:rPr>
              <a:t>.*;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0090" y="2852936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Data pump process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90444" y="4725144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Replicat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3212976"/>
            <a:ext cx="669674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dp1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RMTHOST </a:t>
            </a:r>
            <a:r>
              <a:rPr lang="en-GB" sz="1600" dirty="0">
                <a:solidFill>
                  <a:schemeClr val="tx1"/>
                </a:solidFill>
              </a:rPr>
              <a:t>vm5, MGRPORT </a:t>
            </a:r>
            <a:r>
              <a:rPr lang="en-GB" sz="1600" dirty="0" smtClean="0">
                <a:solidFill>
                  <a:schemeClr val="tx1"/>
                </a:solidFill>
              </a:rPr>
              <a:t>7809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rt</a:t>
            </a:r>
            <a:r>
              <a:rPr lang="en-GB" sz="1600" dirty="0" smtClean="0">
                <a:solidFill>
                  <a:schemeClr val="tx1"/>
                </a:solidFill>
              </a:rPr>
              <a:t/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GETTRUNCATES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us03.t*;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556792"/>
            <a:ext cx="6696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ex1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EXTTRAIL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/ex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GETTRUNCATES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us03.t*;</a:t>
            </a:r>
          </a:p>
        </p:txBody>
      </p:sp>
    </p:spTree>
    <p:extLst>
      <p:ext uri="{BB962C8B-B14F-4D97-AF65-F5344CB8AC3E}">
        <p14:creationId xmlns:p14="http://schemas.microsoft.com/office/powerpoint/2010/main" val="3120842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DDL </a:t>
            </a:r>
            <a:r>
              <a:rPr lang="en-GB" dirty="0" smtClean="0"/>
              <a:t>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007889"/>
          </a:xfrm>
        </p:spPr>
        <p:txBody>
          <a:bodyPr/>
          <a:lstStyle/>
          <a:p>
            <a:r>
              <a:rPr lang="en-GB" dirty="0" smtClean="0"/>
              <a:t>DDL is not supported by default</a:t>
            </a:r>
            <a:endParaRPr lang="en-GB" dirty="0"/>
          </a:p>
          <a:p>
            <a:r>
              <a:rPr lang="en-GB" dirty="0" smtClean="0"/>
              <a:t>To install DDL support on the source server: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6696744" cy="2037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</a:t>
            </a:r>
            <a:r>
              <a:rPr lang="en-GB" sz="1600" b="1" dirty="0">
                <a:solidFill>
                  <a:schemeClr val="tx1"/>
                </a:solidFill>
              </a:rPr>
              <a:t>]$ cd 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</a:t>
            </a:r>
            <a:r>
              <a:rPr lang="en-GB" sz="1600" b="1" dirty="0">
                <a:solidFill>
                  <a:schemeClr val="tx1"/>
                </a:solidFill>
              </a:rPr>
              <a:t>oracle@vm4]$ </a:t>
            </a:r>
            <a:r>
              <a:rPr lang="en-GB" sz="1600" b="1" dirty="0" err="1">
                <a:solidFill>
                  <a:schemeClr val="tx1"/>
                </a:solidFill>
              </a:rPr>
              <a:t>sqlplus</a:t>
            </a:r>
            <a:r>
              <a:rPr lang="en-GB" sz="1600" b="1" dirty="0">
                <a:solidFill>
                  <a:schemeClr val="tx1"/>
                </a:solidFill>
              </a:rPr>
              <a:t> / as </a:t>
            </a:r>
            <a:r>
              <a:rPr lang="en-GB" sz="1600" b="1" dirty="0" err="1">
                <a:solidFill>
                  <a:schemeClr val="tx1"/>
                </a:solidFill>
              </a:rPr>
              <a:t>sysdba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</a:t>
            </a:r>
            <a:r>
              <a:rPr lang="en-GB" sz="1600" b="1" dirty="0">
                <a:solidFill>
                  <a:schemeClr val="tx1"/>
                </a:solidFill>
              </a:rPr>
              <a:t>&gt; @</a:t>
            </a:r>
            <a:r>
              <a:rPr lang="en-GB" sz="1600" b="1" dirty="0" err="1" smtClean="0">
                <a:solidFill>
                  <a:schemeClr val="tx1"/>
                </a:solidFill>
              </a:rPr>
              <a:t>marker_setup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@</a:t>
            </a:r>
            <a:r>
              <a:rPr lang="en-GB" sz="1600" b="1" dirty="0" err="1" smtClean="0">
                <a:solidFill>
                  <a:schemeClr val="tx1"/>
                </a:solidFill>
              </a:rPr>
              <a:t>ddl_setup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@</a:t>
            </a:r>
            <a:r>
              <a:rPr lang="en-GB" sz="1600" b="1" dirty="0" err="1" smtClean="0">
                <a:solidFill>
                  <a:schemeClr val="tx1"/>
                </a:solidFill>
              </a:rPr>
              <a:t>role_setup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@</a:t>
            </a:r>
            <a:r>
              <a:rPr lang="en-GB" sz="1600" b="1" dirty="0" err="1" smtClean="0">
                <a:solidFill>
                  <a:schemeClr val="tx1"/>
                </a:solidFill>
              </a:rPr>
              <a:t>ddl_enable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4005176"/>
            <a:ext cx="8001000" cy="5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No configuration necessary on target server for DDL support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4437224"/>
            <a:ext cx="8001000" cy="5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DDL support is implemented using</a:t>
            </a:r>
          </a:p>
          <a:p>
            <a:pPr lvl="1"/>
            <a:r>
              <a:rPr lang="en-GB" dirty="0"/>
              <a:t>System </a:t>
            </a:r>
            <a:r>
              <a:rPr lang="en-GB" dirty="0" smtClean="0"/>
              <a:t>DDL trigger </a:t>
            </a:r>
            <a:r>
              <a:rPr lang="en-GB" dirty="0" smtClean="0">
                <a:solidFill>
                  <a:schemeClr val="accent2"/>
                </a:solidFill>
              </a:rPr>
              <a:t>GGS_DDL_TRIGGER_BEFORE</a:t>
            </a:r>
          </a:p>
          <a:p>
            <a:pPr lvl="1"/>
            <a:r>
              <a:rPr lang="en-GB" dirty="0" smtClean="0"/>
              <a:t>DDL Replication Package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GGS_MARKER</a:t>
            </a:r>
            <a:r>
              <a:rPr lang="en-GB" dirty="0" smtClean="0"/>
              <a:t> table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GGS_DDL_HIST</a:t>
            </a:r>
            <a:r>
              <a:rPr lang="en-GB" dirty="0" smtClean="0"/>
              <a:t>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99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DDL </a:t>
            </a:r>
            <a:r>
              <a:rPr lang="en-GB" dirty="0" smtClean="0"/>
              <a:t>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503833"/>
          </a:xfrm>
        </p:spPr>
        <p:txBody>
          <a:bodyPr/>
          <a:lstStyle/>
          <a:p>
            <a:r>
              <a:rPr lang="en-GB" dirty="0" smtClean="0"/>
              <a:t>Extract process: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15616" y="1484784"/>
            <a:ext cx="6696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ex1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EXTTRAIL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/ex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DDL </a:t>
            </a:r>
            <a:r>
              <a:rPr lang="en-GB" sz="1600" b="1" dirty="0">
                <a:solidFill>
                  <a:schemeClr val="tx1"/>
                </a:solidFill>
              </a:rPr>
              <a:t>INCLUDE </a:t>
            </a:r>
            <a:r>
              <a:rPr lang="en-GB" sz="1600" b="1" dirty="0" smtClean="0">
                <a:solidFill>
                  <a:schemeClr val="tx1"/>
                </a:solidFill>
              </a:rPr>
              <a:t>ALL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US03.t*;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90444" y="4509120"/>
            <a:ext cx="8001000" cy="5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Replicat process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797152"/>
            <a:ext cx="6696744" cy="1643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ASSUMETARGETDEFS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DDL </a:t>
            </a:r>
            <a:r>
              <a:rPr lang="en-GB" sz="1600" b="1" dirty="0">
                <a:solidFill>
                  <a:schemeClr val="tx1"/>
                </a:solidFill>
              </a:rPr>
              <a:t>INCLUDE </a:t>
            </a:r>
            <a:r>
              <a:rPr lang="en-GB" sz="1600" b="1" dirty="0" smtClean="0">
                <a:solidFill>
                  <a:schemeClr val="tx1"/>
                </a:solidFill>
              </a:rPr>
              <a:t>ALL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DDLERROR </a:t>
            </a:r>
            <a:r>
              <a:rPr lang="en-GB" sz="1600" b="1" dirty="0">
                <a:solidFill>
                  <a:schemeClr val="tx1"/>
                </a:solidFill>
              </a:rPr>
              <a:t>DEFAULT </a:t>
            </a:r>
            <a:r>
              <a:rPr lang="en-GB" sz="1600" b="1" dirty="0" smtClean="0">
                <a:solidFill>
                  <a:schemeClr val="tx1"/>
                </a:solidFill>
              </a:rPr>
              <a:t>IGNORE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 </a:t>
            </a:r>
            <a:r>
              <a:rPr lang="en-GB" sz="1600" dirty="0">
                <a:solidFill>
                  <a:schemeClr val="tx1"/>
                </a:solidFill>
              </a:rPr>
              <a:t>US03.*, TARGET US03.*;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90444" y="2708920"/>
            <a:ext cx="8001000" cy="50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Data Pump process: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015184"/>
            <a:ext cx="669674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dp1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RMTHOST </a:t>
            </a:r>
            <a:r>
              <a:rPr lang="en-GB" sz="1600" dirty="0">
                <a:solidFill>
                  <a:schemeClr val="tx1"/>
                </a:solidFill>
              </a:rPr>
              <a:t>vm5, MGRPORT </a:t>
            </a:r>
            <a:r>
              <a:rPr lang="en-GB" sz="1600" dirty="0" smtClean="0">
                <a:solidFill>
                  <a:schemeClr val="tx1"/>
                </a:solidFill>
              </a:rPr>
              <a:t>7809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rt</a:t>
            </a:r>
            <a:r>
              <a:rPr lang="en-GB" sz="1600" dirty="0" smtClean="0">
                <a:solidFill>
                  <a:schemeClr val="tx1"/>
                </a:solidFill>
              </a:rPr>
              <a:t/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DDL </a:t>
            </a:r>
            <a:r>
              <a:rPr lang="en-GB" sz="1600" b="1" dirty="0">
                <a:solidFill>
                  <a:schemeClr val="tx1"/>
                </a:solidFill>
              </a:rPr>
              <a:t>INCLUDE </a:t>
            </a:r>
            <a:r>
              <a:rPr lang="en-GB" sz="1600" b="1" dirty="0" smtClean="0">
                <a:solidFill>
                  <a:schemeClr val="tx1"/>
                </a:solidFill>
              </a:rPr>
              <a:t>ALL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US03.t*;</a:t>
            </a:r>
          </a:p>
        </p:txBody>
      </p:sp>
    </p:spTree>
    <p:extLst>
      <p:ext uri="{BB962C8B-B14F-4D97-AF65-F5344CB8AC3E}">
        <p14:creationId xmlns:p14="http://schemas.microsoft.com/office/powerpoint/2010/main" val="93962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871985"/>
          </a:xfrm>
        </p:spPr>
        <p:txBody>
          <a:bodyPr/>
          <a:lstStyle/>
          <a:p>
            <a:r>
              <a:rPr lang="en-GB" dirty="0" smtClean="0"/>
              <a:t>Mappings between source and target can be specified</a:t>
            </a:r>
          </a:p>
          <a:p>
            <a:pPr lvl="1"/>
            <a:r>
              <a:rPr lang="en-GB" dirty="0" smtClean="0"/>
              <a:t>At schema level</a:t>
            </a:r>
          </a:p>
          <a:p>
            <a:pPr lvl="1"/>
            <a:r>
              <a:rPr lang="en-GB" dirty="0" smtClean="0"/>
              <a:t>At table level</a:t>
            </a:r>
          </a:p>
          <a:p>
            <a:pPr lvl="1"/>
            <a:r>
              <a:rPr lang="en-GB" dirty="0" smtClean="0"/>
              <a:t>At column level</a:t>
            </a:r>
            <a:endParaRPr lang="en-GB" dirty="0"/>
          </a:p>
          <a:p>
            <a:r>
              <a:rPr lang="en-GB" dirty="0" smtClean="0"/>
              <a:t>All mappings are performed by the replicat process</a:t>
            </a:r>
          </a:p>
          <a:p>
            <a:pPr lvl="1"/>
            <a:r>
              <a:rPr lang="en-GB" dirty="0" smtClean="0"/>
              <a:t>Mappings are specified in replicat parameter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3501008"/>
            <a:ext cx="6696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ASSUMETARGETDEFS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MAP </a:t>
            </a:r>
            <a:r>
              <a:rPr lang="en-GB" sz="1600" b="1" dirty="0">
                <a:solidFill>
                  <a:schemeClr val="tx1"/>
                </a:solidFill>
              </a:rPr>
              <a:t>US03.* TARGET US01.*;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4797152"/>
            <a:ext cx="8001000" cy="3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Table level mapping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47464" y="3149575"/>
            <a:ext cx="8001000" cy="3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Schema level mapping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157192"/>
            <a:ext cx="6696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ASSUMETARGETDEFS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MAP </a:t>
            </a:r>
            <a:r>
              <a:rPr lang="en-GB" sz="1600" b="1" dirty="0">
                <a:solidFill>
                  <a:schemeClr val="tx1"/>
                </a:solidFill>
              </a:rPr>
              <a:t>US03.T52 TARGET US01.T53;</a:t>
            </a:r>
          </a:p>
        </p:txBody>
      </p:sp>
    </p:spTree>
    <p:extLst>
      <p:ext uri="{BB962C8B-B14F-4D97-AF65-F5344CB8AC3E}">
        <p14:creationId xmlns:p14="http://schemas.microsoft.com/office/powerpoint/2010/main" val="1243022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Mappings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223913"/>
          </a:xfrm>
        </p:spPr>
        <p:txBody>
          <a:bodyPr/>
          <a:lstStyle/>
          <a:p>
            <a:r>
              <a:rPr lang="en-GB" dirty="0" smtClean="0"/>
              <a:t>Column Level Mappings require a definition generated on source and copied to target</a:t>
            </a:r>
          </a:p>
          <a:p>
            <a:endParaRPr lang="en-GB" dirty="0"/>
          </a:p>
          <a:p>
            <a:r>
              <a:rPr lang="en-GB" dirty="0" smtClean="0"/>
              <a:t>On the 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2420888"/>
            <a:ext cx="7776864" cy="100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sv-SE" sz="1600" b="1" dirty="0">
                <a:solidFill>
                  <a:schemeClr val="tx1"/>
                </a:solidFill>
              </a:rPr>
              <a:t>[oracle@vm4]$ cd /home/oracle/goldengate</a:t>
            </a: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sv-SE" sz="1600" b="1" dirty="0">
                <a:solidFill>
                  <a:schemeClr val="tx1"/>
                </a:solidFill>
              </a:rPr>
              <a:t>[oracle@vm4]$ ggsci </a:t>
            </a: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sv-SE" sz="1600" b="1" dirty="0" smtClean="0">
                <a:solidFill>
                  <a:schemeClr val="tx1"/>
                </a:solidFill>
              </a:rPr>
              <a:t>GGSCI 1</a:t>
            </a:r>
            <a:r>
              <a:rPr lang="sv-SE" sz="1600" b="1" dirty="0">
                <a:solidFill>
                  <a:schemeClr val="tx1"/>
                </a:solidFill>
              </a:rPr>
              <a:t>&gt; EDIT PARAMS defgen1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577776"/>
            <a:ext cx="7776864" cy="757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DEFSFILE ./</a:t>
            </a:r>
            <a:r>
              <a:rPr lang="en-GB" sz="1600" b="1" dirty="0" err="1" smtClean="0">
                <a:solidFill>
                  <a:schemeClr val="tx1"/>
                </a:solidFill>
              </a:rPr>
              <a:t>dirdef</a:t>
            </a:r>
            <a:r>
              <a:rPr lang="en-GB" sz="1600" b="1" dirty="0" smtClean="0">
                <a:solidFill>
                  <a:schemeClr val="tx1"/>
                </a:solidFill>
              </a:rPr>
              <a:t>/defgen1.def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USERID </a:t>
            </a:r>
            <a:r>
              <a:rPr lang="en-GB" sz="1600" b="1" dirty="0">
                <a:solidFill>
                  <a:schemeClr val="tx1"/>
                </a:solidFill>
              </a:rPr>
              <a:t>us03 PASSWORD </a:t>
            </a:r>
            <a:r>
              <a:rPr lang="en-GB" sz="1600" b="1" dirty="0" smtClean="0">
                <a:solidFill>
                  <a:schemeClr val="tx1"/>
                </a:solidFill>
              </a:rPr>
              <a:t>us03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TABLE </a:t>
            </a:r>
            <a:r>
              <a:rPr lang="en-GB" sz="1600" b="1" dirty="0">
                <a:solidFill>
                  <a:schemeClr val="tx1"/>
                </a:solidFill>
              </a:rPr>
              <a:t>us03.t54;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7584" y="4437335"/>
            <a:ext cx="8001000" cy="12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Generate the definitions using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797152"/>
            <a:ext cx="7928992" cy="658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[oracle@vm4]$ cd 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</a:t>
            </a:r>
            <a:r>
              <a:rPr lang="en-GB" sz="1600" b="1" dirty="0">
                <a:solidFill>
                  <a:schemeClr val="tx1"/>
                </a:solidFill>
              </a:rPr>
              <a:t>oracle@vm4]$ ./</a:t>
            </a:r>
            <a:r>
              <a:rPr lang="en-GB" sz="1600" b="1" dirty="0" err="1">
                <a:solidFill>
                  <a:schemeClr val="tx1"/>
                </a:solidFill>
              </a:rPr>
              <a:t>defgen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paramfile</a:t>
            </a:r>
            <a:r>
              <a:rPr lang="en-GB" sz="1600" b="1" dirty="0">
                <a:solidFill>
                  <a:schemeClr val="tx1"/>
                </a:solidFill>
              </a:rPr>
              <a:t> 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/</a:t>
            </a:r>
            <a:r>
              <a:rPr lang="en-GB" sz="1600" b="1" dirty="0" err="1">
                <a:solidFill>
                  <a:schemeClr val="tx1"/>
                </a:solidFill>
              </a:rPr>
              <a:t>dirprm</a:t>
            </a:r>
            <a:r>
              <a:rPr lang="en-GB" sz="1600" b="1" dirty="0">
                <a:solidFill>
                  <a:schemeClr val="tx1"/>
                </a:solidFill>
              </a:rPr>
              <a:t>/defgen1.prm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9472" y="5589463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Copy $GG_HOME/</a:t>
            </a:r>
            <a:r>
              <a:rPr lang="en-GB" dirty="0" err="1" smtClean="0"/>
              <a:t>dirdef</a:t>
            </a:r>
            <a:r>
              <a:rPr lang="en-GB" dirty="0" smtClean="0"/>
              <a:t>/defgen1.def to same location on target</a:t>
            </a:r>
          </a:p>
        </p:txBody>
      </p:sp>
    </p:spTree>
    <p:extLst>
      <p:ext uri="{BB962C8B-B14F-4D97-AF65-F5344CB8AC3E}">
        <p14:creationId xmlns:p14="http://schemas.microsoft.com/office/powerpoint/2010/main" val="2075856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Mappings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431825"/>
          </a:xfrm>
        </p:spPr>
        <p:txBody>
          <a:bodyPr/>
          <a:lstStyle/>
          <a:p>
            <a:r>
              <a:rPr lang="en-GB" dirty="0" smtClean="0"/>
              <a:t>Configure replicat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7776864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sv-SE" sz="1600" dirty="0">
                <a:solidFill>
                  <a:schemeClr val="tx1"/>
                </a:solidFill>
              </a:rPr>
              <a:t>REPLICAT </a:t>
            </a:r>
            <a:r>
              <a:rPr lang="sv-SE" sz="1600" dirty="0" smtClean="0">
                <a:solidFill>
                  <a:schemeClr val="tx1"/>
                </a:solidFill>
              </a:rPr>
              <a:t>rep1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USERID </a:t>
            </a:r>
            <a:r>
              <a:rPr lang="sv-SE" sz="1600" dirty="0">
                <a:solidFill>
                  <a:schemeClr val="tx1"/>
                </a:solidFill>
              </a:rPr>
              <a:t>gg01, PASSWORD </a:t>
            </a:r>
            <a:r>
              <a:rPr lang="sv-SE" sz="1600" dirty="0" smtClean="0">
                <a:solidFill>
                  <a:schemeClr val="tx1"/>
                </a:solidFill>
              </a:rPr>
              <a:t>gg01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SOURCEDEFS </a:t>
            </a:r>
            <a:r>
              <a:rPr lang="sv-SE" sz="1600" b="1" dirty="0">
                <a:solidFill>
                  <a:schemeClr val="tx1"/>
                </a:solidFill>
              </a:rPr>
              <a:t>./</a:t>
            </a:r>
            <a:r>
              <a:rPr lang="sv-SE" sz="1600" b="1" dirty="0" smtClean="0">
                <a:solidFill>
                  <a:schemeClr val="tx1"/>
                </a:solidFill>
              </a:rPr>
              <a:t>dirdef/defgen1.def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DISCARDFILE </a:t>
            </a:r>
            <a:r>
              <a:rPr lang="sv-SE" sz="1600" dirty="0">
                <a:solidFill>
                  <a:schemeClr val="tx1"/>
                </a:solidFill>
              </a:rPr>
              <a:t>/home/oracle/goldengate/discards, </a:t>
            </a:r>
            <a:r>
              <a:rPr lang="sv-SE" sz="1600" dirty="0" smtClean="0">
                <a:solidFill>
                  <a:schemeClr val="tx1"/>
                </a:solidFill>
              </a:rPr>
              <a:t>PURGE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MAP </a:t>
            </a:r>
            <a:r>
              <a:rPr lang="sv-SE" sz="1600" b="1" dirty="0">
                <a:solidFill>
                  <a:schemeClr val="tx1"/>
                </a:solidFill>
              </a:rPr>
              <a:t>US03.T54 TARGET US01.T55, </a:t>
            </a:r>
            <a:r>
              <a:rPr lang="sv-SE" sz="1600" b="1" dirty="0" smtClean="0">
                <a:solidFill>
                  <a:schemeClr val="tx1"/>
                </a:solidFill>
              </a:rPr>
              <a:t>&amp;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COLMAP </a:t>
            </a:r>
            <a:r>
              <a:rPr lang="sv-SE" sz="1600" b="1" dirty="0">
                <a:solidFill>
                  <a:schemeClr val="tx1"/>
                </a:solidFill>
              </a:rPr>
              <a:t>(col1=c1, col3=c2, col4=c3, col2=c4);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285207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Note – COLMAP syntax is &lt;</a:t>
            </a:r>
            <a:r>
              <a:rPr lang="en-GB" dirty="0" err="1" smtClean="0"/>
              <a:t>TargetColumnName</a:t>
            </a:r>
            <a:r>
              <a:rPr lang="en-GB" dirty="0" smtClean="0"/>
              <a:t>&gt;=&lt;</a:t>
            </a:r>
            <a:r>
              <a:rPr lang="en-GB" dirty="0" err="1" smtClean="0"/>
              <a:t>SourceColumnName</a:t>
            </a:r>
            <a:r>
              <a:rPr lang="en-GB" dirty="0"/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3933279"/>
            <a:ext cx="8001000" cy="4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Mapping is written to the report file e.g.: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383336"/>
            <a:ext cx="7776864" cy="1224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MAP resolved (entry US03.T54):</a:t>
            </a: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  MAP "US03"."T54" TARGET US01.T55, COLMAP (col1=c1, col3=c2, col4=c3, col2=c4);</a:t>
            </a:r>
          </a:p>
          <a:p>
            <a:pPr algn="l">
              <a:lnSpc>
                <a:spcPct val="90000"/>
              </a:lnSpc>
              <a:tabLst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Using the following key columns for target table US01.T55: COL1.</a:t>
            </a:r>
          </a:p>
        </p:txBody>
      </p:sp>
    </p:spTree>
    <p:extLst>
      <p:ext uri="{BB962C8B-B14F-4D97-AF65-F5344CB8AC3E}">
        <p14:creationId xmlns:p14="http://schemas.microsoft.com/office/powerpoint/2010/main" val="2283459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Integrated </a:t>
            </a:r>
            <a:r>
              <a:rPr lang="en-GB" dirty="0" smtClean="0"/>
              <a:t>Capture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Requires </a:t>
            </a:r>
          </a:p>
          <a:p>
            <a:pPr lvl="1"/>
            <a:r>
              <a:rPr lang="en-GB" dirty="0" smtClean="0"/>
              <a:t>Oracle 11.2.0.3 or above</a:t>
            </a:r>
          </a:p>
          <a:p>
            <a:pPr lvl="1"/>
            <a:r>
              <a:rPr lang="en-GB" dirty="0" smtClean="0"/>
              <a:t>Bundle patch </a:t>
            </a:r>
            <a:r>
              <a:rPr lang="en-GB" dirty="0"/>
              <a:t>15987144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Uses additional memory in streams pool</a:t>
            </a:r>
          </a:p>
          <a:p>
            <a:r>
              <a:rPr lang="en-GB" dirty="0" smtClean="0"/>
              <a:t>May need to increase</a:t>
            </a:r>
          </a:p>
          <a:p>
            <a:pPr lvl="1"/>
            <a:r>
              <a:rPr lang="en-GB" dirty="0" smtClean="0"/>
              <a:t>MEMORY_TARGET parameter</a:t>
            </a:r>
          </a:p>
          <a:p>
            <a:pPr lvl="1"/>
            <a:r>
              <a:rPr lang="en-GB" dirty="0" smtClean="0"/>
              <a:t>STREAMS_POOL parameter</a:t>
            </a:r>
          </a:p>
          <a:p>
            <a:pPr lvl="1"/>
            <a:r>
              <a:rPr lang="en-GB" dirty="0" smtClean="0"/>
              <a:t>Size of /</a:t>
            </a:r>
            <a:r>
              <a:rPr lang="en-GB" dirty="0" err="1" smtClean="0"/>
              <a:t>dev</a:t>
            </a:r>
            <a:r>
              <a:rPr lang="en-GB" dirty="0" smtClean="0"/>
              <a:t>/</a:t>
            </a:r>
            <a:r>
              <a:rPr lang="en-GB" dirty="0" err="1" smtClean="0"/>
              <a:t>shm</a:t>
            </a:r>
            <a:r>
              <a:rPr lang="en-GB" dirty="0" smtClean="0"/>
              <a:t> (specified in /</a:t>
            </a:r>
            <a:r>
              <a:rPr lang="en-GB" dirty="0" err="1" smtClean="0"/>
              <a:t>etc</a:t>
            </a:r>
            <a:r>
              <a:rPr lang="en-GB" dirty="0" smtClean="0"/>
              <a:t>/</a:t>
            </a:r>
            <a:r>
              <a:rPr lang="en-GB" dirty="0" err="1" smtClean="0"/>
              <a:t>fstab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smtClean="0"/>
              <a:t>To avoid warnings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86970" y="4530606"/>
            <a:ext cx="7560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ALTER </a:t>
            </a:r>
            <a:r>
              <a:rPr lang="en-GB" sz="1600" b="1" dirty="0">
                <a:solidFill>
                  <a:schemeClr val="tx1"/>
                </a:solidFill>
              </a:rPr>
              <a:t>SYSTEM SET compatible = '11.2.0.3.0' SCOPE=SPFILE</a:t>
            </a:r>
            <a:r>
              <a:rPr lang="en-GB" sz="1600" b="1" dirty="0" smtClean="0">
                <a:solidFill>
                  <a:schemeClr val="tx1"/>
                </a:solidFill>
              </a:rPr>
              <a:t>;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SQL&gt; STARTUP FORCE;</a:t>
            </a:r>
          </a:p>
        </p:txBody>
      </p:sp>
    </p:spTree>
    <p:extLst>
      <p:ext uri="{BB962C8B-B14F-4D97-AF65-F5344CB8AC3E}">
        <p14:creationId xmlns:p14="http://schemas.microsoft.com/office/powerpoint/2010/main" val="894998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Integrated </a:t>
            </a:r>
            <a:r>
              <a:rPr lang="en-GB" dirty="0"/>
              <a:t>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503833"/>
          </a:xfrm>
        </p:spPr>
        <p:txBody>
          <a:bodyPr/>
          <a:lstStyle/>
          <a:p>
            <a:r>
              <a:rPr lang="en-GB" dirty="0" smtClean="0"/>
              <a:t>Grant administrative privileges to GGSCHEMA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84887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BEGIN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</a:t>
            </a:r>
            <a:r>
              <a:rPr lang="en-GB" sz="1600" b="1" dirty="0" err="1" smtClean="0">
                <a:solidFill>
                  <a:schemeClr val="tx1"/>
                </a:solidFill>
              </a:rPr>
              <a:t>dbms_goldengate_auth.grant_admin_privilege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(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	grantee </a:t>
            </a:r>
            <a:r>
              <a:rPr lang="en-GB" sz="1600" b="1" dirty="0">
                <a:solidFill>
                  <a:schemeClr val="tx1"/>
                </a:solidFill>
              </a:rPr>
              <a:t>=&gt; 'GG01</a:t>
            </a:r>
            <a:r>
              <a:rPr lang="en-GB" sz="1600" b="1" dirty="0" smtClean="0">
                <a:solidFill>
                  <a:schemeClr val="tx1"/>
                </a:solidFill>
              </a:rPr>
              <a:t>',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	</a:t>
            </a:r>
            <a:r>
              <a:rPr lang="en-GB" sz="1600" b="1" dirty="0" err="1" smtClean="0">
                <a:solidFill>
                  <a:schemeClr val="tx1"/>
                </a:solidFill>
              </a:rPr>
              <a:t>privilege_type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=&gt; 'CAPTURE</a:t>
            </a:r>
            <a:r>
              <a:rPr lang="en-GB" sz="1600" b="1" dirty="0" smtClean="0">
                <a:solidFill>
                  <a:schemeClr val="tx1"/>
                </a:solidFill>
              </a:rPr>
              <a:t>',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	</a:t>
            </a:r>
            <a:r>
              <a:rPr lang="en-GB" sz="1600" b="1" dirty="0" err="1" smtClean="0">
                <a:solidFill>
                  <a:schemeClr val="tx1"/>
                </a:solidFill>
              </a:rPr>
              <a:t>grant_select_privileges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=&gt; </a:t>
            </a:r>
            <a:r>
              <a:rPr lang="en-GB" sz="1600" b="1" dirty="0" smtClean="0">
                <a:solidFill>
                  <a:schemeClr val="tx1"/>
                </a:solidFill>
              </a:rPr>
              <a:t>TRUE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	);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END;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933279"/>
            <a:ext cx="8001000" cy="50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On source server register extract group with database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386848"/>
            <a:ext cx="7848872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[oracle@vm4]$ </a:t>
            </a:r>
            <a:r>
              <a:rPr lang="en-GB" sz="1600" b="1" dirty="0" err="1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 </a:t>
            </a:r>
            <a:r>
              <a:rPr lang="en-GB" sz="1600" b="1" dirty="0">
                <a:solidFill>
                  <a:schemeClr val="tx1"/>
                </a:solidFill>
              </a:rPr>
              <a:t>(vm4) 1&gt; DBLOGIN USERID gg01 PASSWORD </a:t>
            </a:r>
            <a:r>
              <a:rPr lang="en-GB" sz="1600" b="1" dirty="0" smtClean="0">
                <a:solidFill>
                  <a:schemeClr val="tx1"/>
                </a:solidFill>
              </a:rPr>
              <a:t>gg01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Successfully </a:t>
            </a:r>
            <a:r>
              <a:rPr lang="en-GB" sz="1600" b="1" dirty="0">
                <a:solidFill>
                  <a:schemeClr val="tx1"/>
                </a:solidFill>
              </a:rPr>
              <a:t>logged into database.</a:t>
            </a:r>
          </a:p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 </a:t>
            </a:r>
            <a:r>
              <a:rPr lang="en-GB" sz="1600" b="1" dirty="0">
                <a:solidFill>
                  <a:schemeClr val="tx1"/>
                </a:solidFill>
              </a:rPr>
              <a:t>(vm4) 2&gt; REGISTER EXTRACT ex2 </a:t>
            </a:r>
            <a:r>
              <a:rPr lang="en-GB" sz="1600" b="1" dirty="0" smtClean="0">
                <a:solidFill>
                  <a:schemeClr val="tx1"/>
                </a:solidFill>
              </a:rPr>
              <a:t>DATABASE</a:t>
            </a:r>
          </a:p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2013-04-19 14:04:01  INFO    OGG-02003  Extract EX2 successfully registered with database at SCN 2109330.</a:t>
            </a:r>
          </a:p>
        </p:txBody>
      </p:sp>
    </p:spTree>
    <p:extLst>
      <p:ext uri="{BB962C8B-B14F-4D97-AF65-F5344CB8AC3E}">
        <p14:creationId xmlns:p14="http://schemas.microsoft.com/office/powerpoint/2010/main" val="905519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 smtClean="0"/>
              <a:t>Integrated </a:t>
            </a:r>
            <a:r>
              <a:rPr lang="en-GB" dirty="0"/>
              <a:t>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359817"/>
          </a:xfrm>
        </p:spPr>
        <p:txBody>
          <a:bodyPr/>
          <a:lstStyle/>
          <a:p>
            <a:r>
              <a:rPr lang="en-GB" dirty="0" smtClean="0"/>
              <a:t>Extract process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84887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ex2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TRANLOGOPTIONS </a:t>
            </a:r>
            <a:r>
              <a:rPr lang="en-GB" sz="1600" b="1" dirty="0">
                <a:solidFill>
                  <a:schemeClr val="tx1"/>
                </a:solidFill>
              </a:rPr>
              <a:t>INTEGRATED PARAMS (MAX_SGA_SIZE </a:t>
            </a:r>
            <a:r>
              <a:rPr lang="en-GB" sz="1600" b="1" dirty="0" smtClean="0">
                <a:solidFill>
                  <a:schemeClr val="tx1"/>
                </a:solidFill>
              </a:rPr>
              <a:t>100)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EXTTRAIL </a:t>
            </a:r>
            <a:r>
              <a:rPr lang="en-GB" sz="1600" b="1" dirty="0">
                <a:solidFill>
                  <a:schemeClr val="tx1"/>
                </a:solidFill>
              </a:rPr>
              <a:t>/</a:t>
            </a:r>
            <a:r>
              <a:rPr lang="en-GB" sz="1600" b="1" dirty="0" smtClean="0">
                <a:solidFill>
                  <a:schemeClr val="tx1"/>
                </a:solidFill>
              </a:rPr>
              <a:t>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il</a:t>
            </a:r>
            <a:r>
              <a:rPr lang="en-GB" sz="1600" b="1" dirty="0" smtClean="0">
                <a:solidFill>
                  <a:schemeClr val="tx1"/>
                </a:solidFill>
              </a:rPr>
              <a:t/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us01.t101</a:t>
            </a:r>
            <a:r>
              <a:rPr lang="en-GB" sz="1600" dirty="0" smtClean="0">
                <a:solidFill>
                  <a:schemeClr val="tx1"/>
                </a:solidFill>
              </a:rPr>
              <a:t>;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2925167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Data pump process parameters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284984"/>
            <a:ext cx="784887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EXTRACT </a:t>
            </a:r>
            <a:r>
              <a:rPr lang="en-GB" sz="1600" dirty="0" smtClean="0">
                <a:solidFill>
                  <a:schemeClr val="tx1"/>
                </a:solidFill>
              </a:rPr>
              <a:t>dp2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RMTHOST </a:t>
            </a:r>
            <a:r>
              <a:rPr lang="en-GB" sz="1600" dirty="0">
                <a:solidFill>
                  <a:schemeClr val="tx1"/>
                </a:solidFill>
              </a:rPr>
              <a:t>vm5, MGRPORT </a:t>
            </a:r>
            <a:r>
              <a:rPr lang="en-GB" sz="1600" dirty="0" smtClean="0">
                <a:solidFill>
                  <a:schemeClr val="tx1"/>
                </a:solidFill>
              </a:rPr>
              <a:t>7809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RMTTRAIL </a:t>
            </a:r>
            <a:r>
              <a:rPr lang="en-GB" sz="1600" dirty="0">
                <a:solidFill>
                  <a:schemeClr val="tx1"/>
                </a:solidFill>
              </a:rPr>
              <a:t>/</a:t>
            </a:r>
            <a:r>
              <a:rPr lang="en-GB" sz="1600" dirty="0" smtClean="0">
                <a:solidFill>
                  <a:schemeClr val="tx1"/>
                </a:solidFill>
              </a:rPr>
              <a:t>home/oracle/</a:t>
            </a:r>
            <a:r>
              <a:rPr lang="en-GB" sz="1600" dirty="0" err="1" smtClean="0">
                <a:solidFill>
                  <a:schemeClr val="tx1"/>
                </a:solidFill>
              </a:rPr>
              <a:t>goldengate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dirdat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r>
              <a:rPr lang="en-GB" sz="1600" dirty="0" err="1" smtClean="0">
                <a:solidFill>
                  <a:schemeClr val="tx1"/>
                </a:solidFill>
              </a:rPr>
              <a:t>ir</a:t>
            </a:r>
            <a:r>
              <a:rPr lang="en-GB" sz="1600" dirty="0" smtClean="0">
                <a:solidFill>
                  <a:schemeClr val="tx1"/>
                </a:solidFill>
              </a:rPr>
              <a:t/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>
                <a:solidFill>
                  <a:schemeClr val="tx1"/>
                </a:solidFill>
              </a:rPr>
              <a:t>US01.*;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47464" y="4725367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Replicat process parameters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013176"/>
            <a:ext cx="784887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363538" algn="l"/>
                <a:tab pos="711200" algn="l"/>
                <a:tab pos="2511425" algn="l"/>
              </a:tabLst>
            </a:pPr>
            <a:r>
              <a:rPr lang="en-GB" sz="1600" dirty="0">
                <a:solidFill>
                  <a:schemeClr val="tx1"/>
                </a:solidFill>
              </a:rPr>
              <a:t>REPLICAT </a:t>
            </a:r>
            <a:r>
              <a:rPr lang="en-GB" sz="1600" dirty="0" smtClean="0">
                <a:solidFill>
                  <a:schemeClr val="tx1"/>
                </a:solidFill>
              </a:rPr>
              <a:t>rep2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USERID </a:t>
            </a:r>
            <a:r>
              <a:rPr lang="en-GB" sz="1600" dirty="0">
                <a:solidFill>
                  <a:schemeClr val="tx1"/>
                </a:solidFill>
              </a:rPr>
              <a:t>gg01, PASSWORD </a:t>
            </a:r>
            <a:r>
              <a:rPr lang="en-GB" sz="1600" dirty="0" smtClean="0">
                <a:solidFill>
                  <a:schemeClr val="tx1"/>
                </a:solidFill>
              </a:rPr>
              <a:t>gg01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ASSUMETARGETDEFS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DISCARDFILE </a:t>
            </a:r>
            <a:r>
              <a:rPr lang="en-GB" sz="1600" dirty="0">
                <a:solidFill>
                  <a:schemeClr val="tx1"/>
                </a:solidFill>
              </a:rPr>
              <a:t>/home/oracle/</a:t>
            </a:r>
            <a:r>
              <a:rPr lang="en-GB" sz="1600" dirty="0" err="1">
                <a:solidFill>
                  <a:schemeClr val="tx1"/>
                </a:solidFill>
              </a:rPr>
              <a:t>goldengate</a:t>
            </a:r>
            <a:r>
              <a:rPr lang="en-GB" sz="1600" dirty="0">
                <a:solidFill>
                  <a:schemeClr val="tx1"/>
                </a:solidFill>
              </a:rPr>
              <a:t>/discards, </a:t>
            </a:r>
            <a:r>
              <a:rPr lang="en-GB" sz="1600" dirty="0" smtClean="0">
                <a:solidFill>
                  <a:schemeClr val="tx1"/>
                </a:solidFill>
              </a:rPr>
              <a:t>PURGE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 </a:t>
            </a:r>
            <a:r>
              <a:rPr lang="en-GB" sz="1600" dirty="0">
                <a:solidFill>
                  <a:schemeClr val="tx1"/>
                </a:solidFill>
              </a:rPr>
              <a:t>US01.* TARGET US01.*;</a:t>
            </a:r>
          </a:p>
        </p:txBody>
      </p:sp>
    </p:spTree>
    <p:extLst>
      <p:ext uri="{BB962C8B-B14F-4D97-AF65-F5344CB8AC3E}">
        <p14:creationId xmlns:p14="http://schemas.microsoft.com/office/powerpoint/2010/main" val="18023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Supported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Oracle GoldenGate for Non Oracle Databases </a:t>
            </a:r>
          </a:p>
          <a:p>
            <a:endParaRPr lang="en-GB" dirty="0" smtClean="0"/>
          </a:p>
          <a:p>
            <a:r>
              <a:rPr lang="en-GB" dirty="0" smtClean="0"/>
              <a:t>Supported non-oracle databases include: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IBM DB2 on Windows, UNIX and Linux</a:t>
            </a:r>
          </a:p>
          <a:p>
            <a:pPr lvl="1"/>
            <a:r>
              <a:rPr lang="en-GB" dirty="0" smtClean="0"/>
              <a:t>Microsoft SQL Server 2000, 2005, 2008</a:t>
            </a:r>
          </a:p>
          <a:p>
            <a:pPr lvl="1"/>
            <a:r>
              <a:rPr lang="en-GB" dirty="0" smtClean="0"/>
              <a:t>Sybase on Windows, UNIX and Linux</a:t>
            </a:r>
          </a:p>
          <a:p>
            <a:pPr lvl="1"/>
            <a:r>
              <a:rPr lang="en-GB" dirty="0" smtClean="0"/>
              <a:t>Teradata on Windows, UNIX and Linux</a:t>
            </a:r>
          </a:p>
          <a:p>
            <a:pPr lvl="1"/>
            <a:r>
              <a:rPr lang="en-GB" dirty="0" smtClean="0"/>
              <a:t>MySQL on Windows, UNIX and Linux</a:t>
            </a:r>
          </a:p>
          <a:p>
            <a:pPr lvl="1"/>
            <a:r>
              <a:rPr lang="en-GB" dirty="0" err="1" smtClean="0"/>
              <a:t>TimesTen</a:t>
            </a:r>
            <a:r>
              <a:rPr lang="en-GB" dirty="0" smtClean="0"/>
              <a:t> on Windows and Linux (delivery only)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94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</a:t>
            </a:r>
            <a:br>
              <a:rPr lang="en-GB" dirty="0"/>
            </a:br>
            <a:r>
              <a:rPr lang="en-GB" dirty="0"/>
              <a:t>Integrated </a:t>
            </a:r>
            <a:r>
              <a:rPr lang="en-GB" dirty="0" smtClean="0"/>
              <a:t>Capture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151905"/>
          </a:xfrm>
        </p:spPr>
        <p:txBody>
          <a:bodyPr/>
          <a:lstStyle/>
          <a:p>
            <a:r>
              <a:rPr lang="en-GB" dirty="0" smtClean="0"/>
              <a:t>New processes and trails must be added using GGSCI. </a:t>
            </a:r>
          </a:p>
          <a:p>
            <a:endParaRPr lang="en-GB" dirty="0"/>
          </a:p>
          <a:p>
            <a:r>
              <a:rPr lang="en-GB" dirty="0" smtClean="0"/>
              <a:t>For example on the source server: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[oracle@vm4]$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</a:t>
            </a:r>
            <a:r>
              <a:rPr lang="en-GB" sz="1600" b="1" dirty="0">
                <a:solidFill>
                  <a:schemeClr val="tx1"/>
                </a:solidFill>
              </a:rPr>
              <a:t>ADD EXTRACT ex2 INTEGRATED TRANLOG, BEGIN NOW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EXTTRAIL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il</a:t>
            </a:r>
            <a:r>
              <a:rPr lang="en-GB" sz="1600" b="1" dirty="0" smtClean="0">
                <a:solidFill>
                  <a:schemeClr val="tx1"/>
                </a:solidFill>
              </a:rPr>
              <a:t>, EXTRACT ex2</a:t>
            </a: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EXTRACT dp2 EXTTRAILSOURCE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il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ADD RMTTRAIL /home/oracle/</a:t>
            </a:r>
            <a:r>
              <a:rPr lang="en-GB" sz="1600" b="1" dirty="0" err="1" smtClean="0">
                <a:solidFill>
                  <a:schemeClr val="tx1"/>
                </a:solidFill>
              </a:rPr>
              <a:t>goldengate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dirdat</a:t>
            </a:r>
            <a:r>
              <a:rPr lang="en-GB" sz="1600" b="1" dirty="0" smtClean="0">
                <a:solidFill>
                  <a:schemeClr val="tx1"/>
                </a:solidFill>
              </a:rPr>
              <a:t>/</a:t>
            </a:r>
            <a:r>
              <a:rPr lang="en-GB" sz="1600" b="1" dirty="0" err="1" smtClean="0">
                <a:solidFill>
                  <a:schemeClr val="tx1"/>
                </a:solidFill>
              </a:rPr>
              <a:t>ir</a:t>
            </a:r>
            <a:r>
              <a:rPr lang="en-GB" sz="1600" b="1" dirty="0" smtClean="0">
                <a:solidFill>
                  <a:schemeClr val="tx1"/>
                </a:solidFill>
              </a:rPr>
              <a:t>, EXTRACT dp2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0090" y="4293319"/>
            <a:ext cx="8001000" cy="115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On the target server: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4737338"/>
            <a:ext cx="842493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[oracle@vm5]$ </a:t>
            </a:r>
            <a:r>
              <a:rPr lang="en-GB" sz="1600" b="1" dirty="0" err="1" smtClean="0">
                <a:solidFill>
                  <a:schemeClr val="tx1"/>
                </a:solidFill>
              </a:rPr>
              <a:t>ggsci</a:t>
            </a:r>
            <a:endParaRPr lang="en-GB" sz="1600" b="1" dirty="0">
              <a:solidFill>
                <a:schemeClr val="tx1"/>
              </a:solidFill>
            </a:endParaRPr>
          </a:p>
          <a:p>
            <a:pPr algn="l">
              <a:tabLst>
                <a:tab pos="2511425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GGSCI&gt; </a:t>
            </a:r>
            <a:r>
              <a:rPr lang="en-GB" sz="1600" b="1" dirty="0">
                <a:solidFill>
                  <a:schemeClr val="tx1"/>
                </a:solidFill>
              </a:rPr>
              <a:t>ADD REPLICAT rep2, EXTTRAIL /home/oracle/</a:t>
            </a:r>
            <a:r>
              <a:rPr lang="en-GB" sz="1600" b="1" dirty="0" err="1">
                <a:solidFill>
                  <a:schemeClr val="tx1"/>
                </a:solidFill>
              </a:rPr>
              <a:t>goldengate</a:t>
            </a:r>
            <a:r>
              <a:rPr lang="en-GB" sz="1600" b="1" dirty="0">
                <a:solidFill>
                  <a:schemeClr val="tx1"/>
                </a:solidFill>
              </a:rPr>
              <a:t>/</a:t>
            </a:r>
            <a:r>
              <a:rPr lang="en-GB" sz="1600" b="1" dirty="0" err="1">
                <a:solidFill>
                  <a:schemeClr val="tx1"/>
                </a:solidFill>
              </a:rPr>
              <a:t>dirdat</a:t>
            </a:r>
            <a:r>
              <a:rPr lang="en-GB" sz="1600" b="1" dirty="0">
                <a:solidFill>
                  <a:schemeClr val="tx1"/>
                </a:solidFill>
              </a:rPr>
              <a:t>/</a:t>
            </a:r>
            <a:r>
              <a:rPr lang="en-GB" sz="1600" b="1" dirty="0" err="1">
                <a:solidFill>
                  <a:schemeClr val="tx1"/>
                </a:solidFill>
              </a:rPr>
              <a:t>ir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5589463"/>
            <a:ext cx="8001000" cy="35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Start processes in GGSCI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55925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511C0-DDC1-4D52-88C7-5487616C699C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979712" y="184482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Redo </a:t>
            </a:r>
            <a:br>
              <a:rPr lang="en-GB" b="1" dirty="0" smtClean="0"/>
            </a:br>
            <a:r>
              <a:rPr lang="en-GB" b="1" dirty="0" smtClean="0"/>
              <a:t>Versus</a:t>
            </a:r>
            <a:br>
              <a:rPr lang="en-GB" b="1" dirty="0" smtClean="0"/>
            </a:br>
            <a:r>
              <a:rPr lang="en-GB" b="1" dirty="0" smtClean="0"/>
              <a:t>Trail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7445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052736"/>
            <a:ext cx="2376264" cy="25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Single-Row Inserts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401061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092867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37203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INSERT INTO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VALUES (1,’Alpha’);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689093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5968585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256617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67944" y="3035711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067944" y="3323743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7256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08508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29851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3126" y="330168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2915816" y="3429000"/>
            <a:ext cx="1440160" cy="340735"/>
          </a:xfrm>
          <a:prstGeom prst="wedgeRectCallout">
            <a:avLst>
              <a:gd name="adj1" fmla="val 66175"/>
              <a:gd name="adj2" fmla="val -2645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Insert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877480" y="6256617"/>
            <a:ext cx="1440160" cy="340735"/>
          </a:xfrm>
          <a:prstGeom prst="wedgeRectCallout">
            <a:avLst>
              <a:gd name="adj1" fmla="val 58113"/>
              <a:gd name="adj2" fmla="val -9460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1863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19968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988270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804248" y="1556792"/>
            <a:ext cx="1728192" cy="540000"/>
            <a:chOff x="6228184" y="1052736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04248" y="2204864"/>
            <a:ext cx="1728192" cy="540000"/>
            <a:chOff x="6228184" y="1052736"/>
            <a:chExt cx="1728192" cy="5400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 bwMode="auto">
          <a:xfrm flipV="1">
            <a:off x="5796136" y="1735479"/>
            <a:ext cx="1008112" cy="65535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76" idx="3"/>
          </p:cNvCxnSpPr>
          <p:nvPr/>
        </p:nvCxnSpPr>
        <p:spPr bwMode="auto">
          <a:xfrm flipV="1">
            <a:off x="5796136" y="2383551"/>
            <a:ext cx="1008112" cy="21083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4067944" y="2625149"/>
            <a:ext cx="1728192" cy="338554"/>
            <a:chOff x="4067944" y="1621258"/>
            <a:chExt cx="1728192" cy="338554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067944" y="1628800"/>
              <a:ext cx="1728192" cy="2880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7640" y="162125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5.20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ular Callout 67"/>
          <p:cNvSpPr/>
          <p:nvPr/>
        </p:nvSpPr>
        <p:spPr bwMode="auto">
          <a:xfrm>
            <a:off x="2915816" y="1572653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DRP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95536" y="3789264"/>
            <a:ext cx="2376264" cy="2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536" y="378055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INSERT INTO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VALUES (2,’Beta’);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4067944" y="4221930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067944" y="3818156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067944" y="5164774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067944" y="5452806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17640" y="38547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17640" y="42141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3126" y="51142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03126" y="543075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067944" y="4754212"/>
            <a:ext cx="1728192" cy="338554"/>
            <a:chOff x="4067944" y="1621258"/>
            <a:chExt cx="1728192" cy="33855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067944" y="1628800"/>
              <a:ext cx="1728192" cy="2880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17640" y="162125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5.20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ular Callout 25"/>
          <p:cNvSpPr/>
          <p:nvPr/>
        </p:nvSpPr>
        <p:spPr bwMode="auto">
          <a:xfrm>
            <a:off x="2915816" y="2697157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8" name="Rectangular Callout 97"/>
          <p:cNvSpPr/>
          <p:nvPr/>
        </p:nvSpPr>
        <p:spPr bwMode="auto">
          <a:xfrm>
            <a:off x="2915816" y="3880353"/>
            <a:ext cx="1440160" cy="340735"/>
          </a:xfrm>
          <a:prstGeom prst="wedgeRectCallout">
            <a:avLst>
              <a:gd name="adj1" fmla="val 71215"/>
              <a:gd name="adj2" fmla="val -89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DRP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9" name="Rectangular Callout 98"/>
          <p:cNvSpPr/>
          <p:nvPr/>
        </p:nvSpPr>
        <p:spPr bwMode="auto">
          <a:xfrm>
            <a:off x="2915816" y="4600433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538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052736"/>
            <a:ext cx="2376264" cy="48250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Multi-Row Inserts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62884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320654"/>
            <a:ext cx="1728192" cy="21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599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INSERT INTO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SELECT * FROM t1;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916880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67944" y="4869722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067944" y="5157754"/>
            <a:ext cx="1728192" cy="72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924944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QMI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9534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312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11.3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8192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3126" y="513569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2915816" y="5085184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Insert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5661248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1216057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302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804248" y="1556792"/>
            <a:ext cx="1728192" cy="540000"/>
            <a:chOff x="6228184" y="1052736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04248" y="2204864"/>
            <a:ext cx="1728192" cy="540000"/>
            <a:chOff x="6228184" y="1052736"/>
            <a:chExt cx="1728192" cy="5400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04248" y="2852936"/>
            <a:ext cx="1728192" cy="540000"/>
            <a:chOff x="6228184" y="1052736"/>
            <a:chExt cx="1728192" cy="540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3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04248" y="3501008"/>
            <a:ext cx="1728192" cy="540000"/>
            <a:chOff x="6228184" y="1052736"/>
            <a:chExt cx="1728192" cy="5400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4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04248" y="4149080"/>
            <a:ext cx="1728192" cy="540000"/>
            <a:chOff x="6228184" y="1052736"/>
            <a:chExt cx="1728192" cy="5400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5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4248" y="4797152"/>
            <a:ext cx="1728192" cy="540000"/>
            <a:chOff x="6228184" y="1052736"/>
            <a:chExt cx="1728192" cy="540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6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endCxn id="44" idx="1"/>
          </p:cNvCxnSpPr>
          <p:nvPr/>
        </p:nvCxnSpPr>
        <p:spPr bwMode="auto">
          <a:xfrm flipV="1">
            <a:off x="5796136" y="1826792"/>
            <a:ext cx="1008112" cy="65535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endCxn id="48" idx="1"/>
          </p:cNvCxnSpPr>
          <p:nvPr/>
        </p:nvCxnSpPr>
        <p:spPr bwMode="auto">
          <a:xfrm flipV="1">
            <a:off x="5796136" y="2474864"/>
            <a:ext cx="1008112" cy="270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endCxn id="51" idx="1"/>
          </p:cNvCxnSpPr>
          <p:nvPr/>
        </p:nvCxnSpPr>
        <p:spPr bwMode="auto">
          <a:xfrm>
            <a:off x="5796136" y="3095311"/>
            <a:ext cx="1008112" cy="2762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" idx="3"/>
            <a:endCxn id="54" idx="1"/>
          </p:cNvCxnSpPr>
          <p:nvPr/>
        </p:nvCxnSpPr>
        <p:spPr bwMode="auto">
          <a:xfrm>
            <a:off x="5796136" y="3400654"/>
            <a:ext cx="1008112" cy="37035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endCxn id="57" idx="1"/>
          </p:cNvCxnSpPr>
          <p:nvPr/>
        </p:nvCxnSpPr>
        <p:spPr bwMode="auto">
          <a:xfrm>
            <a:off x="5796136" y="3763779"/>
            <a:ext cx="1008112" cy="6553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endCxn id="60" idx="1"/>
          </p:cNvCxnSpPr>
          <p:nvPr/>
        </p:nvCxnSpPr>
        <p:spPr bwMode="auto">
          <a:xfrm>
            <a:off x="5796136" y="4149080"/>
            <a:ext cx="1008112" cy="9180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4067944" y="4314582"/>
            <a:ext cx="1728192" cy="338554"/>
            <a:chOff x="4067944" y="1621258"/>
            <a:chExt cx="1728192" cy="338554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067944" y="1628800"/>
              <a:ext cx="1728192" cy="2880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7640" y="162125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5.20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ular Callout 67"/>
          <p:cNvSpPr/>
          <p:nvPr/>
        </p:nvSpPr>
        <p:spPr bwMode="auto">
          <a:xfrm>
            <a:off x="2915816" y="1800440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QMD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4365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052736"/>
            <a:ext cx="2376264" cy="48250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br>
              <a:rPr lang="en-GB" dirty="0" smtClean="0"/>
            </a:br>
            <a:r>
              <a:rPr lang="en-GB" dirty="0" smtClean="0"/>
              <a:t>Direct Inserts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05273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320654"/>
            <a:ext cx="1728192" cy="21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0237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INSERT /*+ APPEND */ INTO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SELECT * FROM t1;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34076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67944" y="1628800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67944" y="2031820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67944" y="4581690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67944" y="4869722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067944" y="5157754"/>
            <a:ext cx="1728192" cy="72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924944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Direct Load 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30476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7640" y="162125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5.20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7640" y="198884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24.6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312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19.1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3126" y="45381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8192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3126" y="513569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2915816" y="5085184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Insert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5661248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882572" y="1412776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54868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54868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804248" y="1052736"/>
            <a:ext cx="1728192" cy="540000"/>
            <a:chOff x="6228184" y="1052736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04248" y="1700808"/>
            <a:ext cx="1728192" cy="540000"/>
            <a:chOff x="6228184" y="1052736"/>
            <a:chExt cx="1728192" cy="5400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04248" y="2348880"/>
            <a:ext cx="1728192" cy="540000"/>
            <a:chOff x="6228184" y="1052736"/>
            <a:chExt cx="1728192" cy="540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3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04248" y="2996952"/>
            <a:ext cx="1728192" cy="540000"/>
            <a:chOff x="6228184" y="1052736"/>
            <a:chExt cx="1728192" cy="5400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4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04248" y="3645024"/>
            <a:ext cx="1728192" cy="540000"/>
            <a:chOff x="6228184" y="1052736"/>
            <a:chExt cx="1728192" cy="5400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5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4248" y="4293096"/>
            <a:ext cx="1728192" cy="540000"/>
            <a:chOff x="6228184" y="1052736"/>
            <a:chExt cx="1728192" cy="540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228184" y="1052736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72762" y="114623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Insert Row 6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endCxn id="44" idx="1"/>
          </p:cNvCxnSpPr>
          <p:nvPr/>
        </p:nvCxnSpPr>
        <p:spPr bwMode="auto">
          <a:xfrm flipV="1">
            <a:off x="5796136" y="1322736"/>
            <a:ext cx="1008112" cy="115941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endCxn id="48" idx="1"/>
          </p:cNvCxnSpPr>
          <p:nvPr/>
        </p:nvCxnSpPr>
        <p:spPr bwMode="auto">
          <a:xfrm flipV="1">
            <a:off x="5796136" y="1970808"/>
            <a:ext cx="1008112" cy="8101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endCxn id="51" idx="1"/>
          </p:cNvCxnSpPr>
          <p:nvPr/>
        </p:nvCxnSpPr>
        <p:spPr bwMode="auto">
          <a:xfrm flipV="1">
            <a:off x="5796136" y="2618880"/>
            <a:ext cx="1008112" cy="47156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" idx="3"/>
            <a:endCxn id="54" idx="1"/>
          </p:cNvCxnSpPr>
          <p:nvPr/>
        </p:nvCxnSpPr>
        <p:spPr bwMode="auto">
          <a:xfrm flipV="1">
            <a:off x="5796136" y="3266952"/>
            <a:ext cx="1008112" cy="13370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endCxn id="57" idx="1"/>
          </p:cNvCxnSpPr>
          <p:nvPr/>
        </p:nvCxnSpPr>
        <p:spPr bwMode="auto">
          <a:xfrm>
            <a:off x="5796136" y="3645024"/>
            <a:ext cx="1008112" cy="270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endCxn id="60" idx="1"/>
          </p:cNvCxnSpPr>
          <p:nvPr/>
        </p:nvCxnSpPr>
        <p:spPr bwMode="auto">
          <a:xfrm>
            <a:off x="5796136" y="3907795"/>
            <a:ext cx="1008112" cy="6553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0250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268760"/>
            <a:ext cx="2376264" cy="14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Single-Row Updates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62884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320654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599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UPDATE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SET c2 = ‘Alpha’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WHERE c1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916880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9534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312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8192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5661248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1216057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302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04248" y="1556792"/>
            <a:ext cx="1728192" cy="540000"/>
            <a:chOff x="6804248" y="1556792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" idx="3"/>
            <a:endCxn id="44" idx="1"/>
          </p:cNvCxnSpPr>
          <p:nvPr/>
        </p:nvCxnSpPr>
        <p:spPr bwMode="auto">
          <a:xfrm flipV="1">
            <a:off x="5796136" y="1826792"/>
            <a:ext cx="1008112" cy="7638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77" idx="3"/>
          </p:cNvCxnSpPr>
          <p:nvPr/>
        </p:nvCxnSpPr>
        <p:spPr bwMode="auto">
          <a:xfrm flipV="1">
            <a:off x="5796136" y="2474864"/>
            <a:ext cx="1008112" cy="14762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4067944" y="2852936"/>
            <a:ext cx="1728192" cy="338554"/>
            <a:chOff x="4067944" y="1621258"/>
            <a:chExt cx="1728192" cy="338554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067944" y="1628800"/>
              <a:ext cx="1728192" cy="2880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7640" y="162125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5.20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ular Callout 67"/>
          <p:cNvSpPr/>
          <p:nvPr/>
        </p:nvSpPr>
        <p:spPr bwMode="auto">
          <a:xfrm>
            <a:off x="2915816" y="1800440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04248" y="2240928"/>
            <a:ext cx="1728192" cy="540000"/>
            <a:chOff x="6804248" y="1556792"/>
            <a:chExt cx="1728192" cy="540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4067944" y="3681088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067944" y="327731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7640" y="33138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17640" y="36733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67944" y="4761208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067944" y="435743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17640" y="43939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17640" y="47534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636912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ctangular Callout 84"/>
          <p:cNvSpPr/>
          <p:nvPr/>
        </p:nvSpPr>
        <p:spPr bwMode="auto">
          <a:xfrm>
            <a:off x="2915816" y="3952361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ular Callout 85"/>
          <p:cNvSpPr/>
          <p:nvPr/>
        </p:nvSpPr>
        <p:spPr bwMode="auto">
          <a:xfrm>
            <a:off x="2915816" y="5032481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Rectangular Callout 86"/>
          <p:cNvSpPr/>
          <p:nvPr/>
        </p:nvSpPr>
        <p:spPr bwMode="auto">
          <a:xfrm>
            <a:off x="2915816" y="3088265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8" name="Rectangular Callout 87"/>
          <p:cNvSpPr/>
          <p:nvPr/>
        </p:nvSpPr>
        <p:spPr bwMode="auto">
          <a:xfrm>
            <a:off x="2915816" y="4384409"/>
            <a:ext cx="1440160" cy="340735"/>
          </a:xfrm>
          <a:prstGeom prst="wedgeRectCallout">
            <a:avLst>
              <a:gd name="adj1" fmla="val 62145"/>
              <a:gd name="adj2" fmla="val 3744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804248" y="2924944"/>
            <a:ext cx="1728192" cy="540000"/>
            <a:chOff x="6804248" y="1556792"/>
            <a:chExt cx="1728192" cy="5400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3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1" idx="3"/>
          </p:cNvCxnSpPr>
          <p:nvPr/>
        </p:nvCxnSpPr>
        <p:spPr bwMode="auto">
          <a:xfrm flipV="1">
            <a:off x="5796136" y="3140968"/>
            <a:ext cx="1008112" cy="18902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 bwMode="auto">
          <a:xfrm>
            <a:off x="395536" y="2780928"/>
            <a:ext cx="2376264" cy="14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536" y="278092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UPDATE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SET c2 = ‘Beta’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WHERE c1 = 2;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95536" y="4293096"/>
            <a:ext cx="2376264" cy="14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429309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UPDATE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SET c2 = ‘Gamma’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WHERE c1 = 3;</a:t>
            </a:r>
          </a:p>
        </p:txBody>
      </p:sp>
    </p:spTree>
    <p:extLst>
      <p:ext uri="{BB962C8B-B14F-4D97-AF65-F5344CB8AC3E}">
        <p14:creationId xmlns:p14="http://schemas.microsoft.com/office/powerpoint/2010/main" val="3049408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268760"/>
            <a:ext cx="2376264" cy="43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Multi-Row Updates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62884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320654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599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UPDATE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SET c3 = c3 * 1.1;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916880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9534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312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8192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5661248"/>
            <a:ext cx="1440160" cy="340735"/>
          </a:xfrm>
          <a:prstGeom prst="wedgeRectCallout">
            <a:avLst>
              <a:gd name="adj1" fmla="val 51058"/>
              <a:gd name="adj2" fmla="val 9707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1216057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302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04248" y="1556792"/>
            <a:ext cx="1728192" cy="540000"/>
            <a:chOff x="6804248" y="1556792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" idx="3"/>
            <a:endCxn id="44" idx="1"/>
          </p:cNvCxnSpPr>
          <p:nvPr/>
        </p:nvCxnSpPr>
        <p:spPr bwMode="auto">
          <a:xfrm flipV="1">
            <a:off x="5796136" y="1826792"/>
            <a:ext cx="1008112" cy="7638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77" idx="3"/>
          </p:cNvCxnSpPr>
          <p:nvPr/>
        </p:nvCxnSpPr>
        <p:spPr bwMode="auto">
          <a:xfrm flipV="1">
            <a:off x="5796136" y="2474864"/>
            <a:ext cx="1008112" cy="14762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4067944" y="2852936"/>
            <a:ext cx="1728192" cy="338554"/>
            <a:chOff x="4067944" y="1621258"/>
            <a:chExt cx="1728192" cy="338554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067944" y="1628800"/>
              <a:ext cx="1728192" cy="2880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7640" y="162125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5.20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ular Callout 67"/>
          <p:cNvSpPr/>
          <p:nvPr/>
        </p:nvSpPr>
        <p:spPr bwMode="auto">
          <a:xfrm>
            <a:off x="2915816" y="1800440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04248" y="2240928"/>
            <a:ext cx="1728192" cy="540000"/>
            <a:chOff x="6804248" y="1556792"/>
            <a:chExt cx="1728192" cy="540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4067944" y="3681088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067944" y="327731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7640" y="33138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17640" y="36733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67944" y="4761208"/>
            <a:ext cx="1728192" cy="54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067944" y="435743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17640" y="43939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17640" y="47534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11.5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636912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ctangular Callout 84"/>
          <p:cNvSpPr/>
          <p:nvPr/>
        </p:nvSpPr>
        <p:spPr bwMode="auto">
          <a:xfrm>
            <a:off x="2915816" y="3952361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ular Callout 85"/>
          <p:cNvSpPr/>
          <p:nvPr/>
        </p:nvSpPr>
        <p:spPr bwMode="auto">
          <a:xfrm>
            <a:off x="2915816" y="5032481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Rectangular Callout 86"/>
          <p:cNvSpPr/>
          <p:nvPr/>
        </p:nvSpPr>
        <p:spPr bwMode="auto">
          <a:xfrm>
            <a:off x="2915816" y="3088265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8" name="Rectangular Callout 87"/>
          <p:cNvSpPr/>
          <p:nvPr/>
        </p:nvSpPr>
        <p:spPr bwMode="auto">
          <a:xfrm>
            <a:off x="2915816" y="4384409"/>
            <a:ext cx="1440160" cy="340735"/>
          </a:xfrm>
          <a:prstGeom prst="wedgeRectCallout">
            <a:avLst>
              <a:gd name="adj1" fmla="val 62145"/>
              <a:gd name="adj2" fmla="val 3744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URP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804248" y="2924944"/>
            <a:ext cx="1728192" cy="540000"/>
            <a:chOff x="6804248" y="1556792"/>
            <a:chExt cx="1728192" cy="5400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Update Row 3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1" idx="3"/>
          </p:cNvCxnSpPr>
          <p:nvPr/>
        </p:nvCxnSpPr>
        <p:spPr bwMode="auto">
          <a:xfrm flipV="1">
            <a:off x="5796136" y="3140968"/>
            <a:ext cx="1008112" cy="18902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0260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628800"/>
            <a:ext cx="2376264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Single-Row Deletes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62884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449916"/>
            <a:ext cx="1728192" cy="3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599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DELETE FROM t2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WHERE c1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916880"/>
            <a:ext cx="1728192" cy="540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9534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45688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11.3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610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6328625"/>
            <a:ext cx="1440160" cy="340735"/>
          </a:xfrm>
          <a:prstGeom prst="wedgeRectCallout">
            <a:avLst>
              <a:gd name="adj1" fmla="val 56097"/>
              <a:gd name="adj2" fmla="val -1159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1216057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302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04248" y="1556792"/>
            <a:ext cx="1728192" cy="540000"/>
            <a:chOff x="6804248" y="1556792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Delete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" idx="3"/>
            <a:endCxn id="44" idx="1"/>
          </p:cNvCxnSpPr>
          <p:nvPr/>
        </p:nvCxnSpPr>
        <p:spPr bwMode="auto">
          <a:xfrm flipV="1">
            <a:off x="5796136" y="1826792"/>
            <a:ext cx="1008112" cy="8031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81" idx="3"/>
          </p:cNvCxnSpPr>
          <p:nvPr/>
        </p:nvCxnSpPr>
        <p:spPr bwMode="auto">
          <a:xfrm flipV="1">
            <a:off x="5796136" y="2474864"/>
            <a:ext cx="1008112" cy="238677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4067944" y="2809394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17640" y="27809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5.20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 bwMode="auto">
          <a:xfrm>
            <a:off x="2915816" y="1800440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04248" y="2240928"/>
            <a:ext cx="1728192" cy="540000"/>
            <a:chOff x="6804248" y="1556792"/>
            <a:chExt cx="1728192" cy="540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Delete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4067944" y="3681088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067944" y="328498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7640" y="33138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17640" y="36733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67944" y="4681642"/>
            <a:ext cx="1728192" cy="3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067944" y="4149080"/>
            <a:ext cx="1728192" cy="540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17640" y="41856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467462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11.3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636912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D</a:t>
            </a:r>
            <a:r>
              <a:rPr lang="en-GB" sz="1600" b="1" dirty="0" smtClean="0">
                <a:solidFill>
                  <a:schemeClr val="tx1"/>
                </a:solidFill>
              </a:rPr>
              <a:t>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ctangular Callout 84"/>
          <p:cNvSpPr/>
          <p:nvPr/>
        </p:nvSpPr>
        <p:spPr bwMode="auto">
          <a:xfrm>
            <a:off x="2915816" y="3717032"/>
            <a:ext cx="1440160" cy="340735"/>
          </a:xfrm>
          <a:prstGeom prst="wedgeRectCallout">
            <a:avLst>
              <a:gd name="adj1" fmla="val 58113"/>
              <a:gd name="adj2" fmla="val -1793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ular Callout 85"/>
          <p:cNvSpPr/>
          <p:nvPr/>
        </p:nvSpPr>
        <p:spPr bwMode="auto">
          <a:xfrm>
            <a:off x="2915816" y="4653136"/>
            <a:ext cx="1440160" cy="340735"/>
          </a:xfrm>
          <a:prstGeom prst="wedgeRectCallout">
            <a:avLst>
              <a:gd name="adj1" fmla="val 57105"/>
              <a:gd name="adj2" fmla="val -941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D</a:t>
            </a:r>
            <a:r>
              <a:rPr lang="en-GB" sz="1600" b="1" dirty="0" smtClean="0">
                <a:solidFill>
                  <a:schemeClr val="tx1"/>
                </a:solidFill>
              </a:rPr>
              <a:t>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Rectangular Callout 86"/>
          <p:cNvSpPr/>
          <p:nvPr/>
        </p:nvSpPr>
        <p:spPr bwMode="auto">
          <a:xfrm>
            <a:off x="2915816" y="3088265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Index Undo</a:t>
            </a:r>
          </a:p>
        </p:txBody>
      </p:sp>
      <p:sp>
        <p:nvSpPr>
          <p:cNvPr id="88" name="Rectangular Callout 87"/>
          <p:cNvSpPr/>
          <p:nvPr/>
        </p:nvSpPr>
        <p:spPr bwMode="auto">
          <a:xfrm>
            <a:off x="2915816" y="4176055"/>
            <a:ext cx="1440160" cy="340735"/>
          </a:xfrm>
          <a:prstGeom prst="wedgeRectCallout">
            <a:avLst>
              <a:gd name="adj1" fmla="val 62145"/>
              <a:gd name="adj2" fmla="val 3744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I</a:t>
            </a:r>
            <a:r>
              <a:rPr lang="en-GB" sz="1600" b="1" dirty="0" smtClean="0">
                <a:solidFill>
                  <a:schemeClr val="tx1"/>
                </a:solidFill>
              </a:rPr>
              <a:t>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95536" y="4149240"/>
            <a:ext cx="2376264" cy="16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536" y="414924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DELETE FROM t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b="1" dirty="0" smtClean="0">
                <a:solidFill>
                  <a:schemeClr val="tx1"/>
                </a:solidFill>
              </a:rPr>
              <a:t>WHERE c1 = 2;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067944" y="5533991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67944" y="5137887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17640" y="516677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17640" y="552620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0" name="Rectangular Callout 59"/>
          <p:cNvSpPr/>
          <p:nvPr/>
        </p:nvSpPr>
        <p:spPr bwMode="auto">
          <a:xfrm>
            <a:off x="2915816" y="5569935"/>
            <a:ext cx="1440160" cy="340735"/>
          </a:xfrm>
          <a:prstGeom prst="wedgeRectCallout">
            <a:avLst>
              <a:gd name="adj1" fmla="val 58113"/>
              <a:gd name="adj2" fmla="val -1793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ectangular Callout 60"/>
          <p:cNvSpPr/>
          <p:nvPr/>
        </p:nvSpPr>
        <p:spPr bwMode="auto">
          <a:xfrm>
            <a:off x="2915816" y="5085184"/>
            <a:ext cx="1440160" cy="340735"/>
          </a:xfrm>
          <a:prstGeom prst="wedgeRectCallout">
            <a:avLst>
              <a:gd name="adj1" fmla="val 59121"/>
              <a:gd name="adj2" fmla="val 4170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Index Undo</a:t>
            </a:r>
          </a:p>
        </p:txBody>
      </p:sp>
    </p:spTree>
    <p:extLst>
      <p:ext uri="{BB962C8B-B14F-4D97-AF65-F5344CB8AC3E}">
        <p14:creationId xmlns:p14="http://schemas.microsoft.com/office/powerpoint/2010/main" val="141797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395536" y="5963794"/>
            <a:ext cx="2376264" cy="48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5536" y="1628800"/>
            <a:ext cx="2376264" cy="41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Redo versus Trail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Multi-Row Deletes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067944" y="1628848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67944" y="2449916"/>
            <a:ext cx="1728192" cy="3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40" y="1599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DELETE FROM t2</a:t>
            </a:r>
            <a:r>
              <a:rPr lang="en-GB" sz="1600" b="1" dirty="0">
                <a:solidFill>
                  <a:schemeClr val="tx1"/>
                </a:solidFill>
              </a:rPr>
              <a:t>;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9707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7944" y="1916880"/>
            <a:ext cx="1728192" cy="540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6013746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67944" y="6301778"/>
            <a:ext cx="1728192" cy="288032"/>
          </a:xfrm>
          <a:prstGeom prst="rect">
            <a:avLst/>
          </a:prstGeom>
          <a:solidFill>
            <a:srgbClr val="FA86E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7640" y="19534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40" y="245688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11.3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3126" y="4610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2901730" y="6328625"/>
            <a:ext cx="1440160" cy="340735"/>
          </a:xfrm>
          <a:prstGeom prst="wedgeRectCallout">
            <a:avLst>
              <a:gd name="adj1" fmla="val 56097"/>
              <a:gd name="adj2" fmla="val -1159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Commit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3126" y="5963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3126" y="62448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24.4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15816" y="1216057"/>
            <a:ext cx="1440160" cy="340735"/>
          </a:xfrm>
          <a:prstGeom prst="wedgeRectCallout">
            <a:avLst>
              <a:gd name="adj1" fmla="val 44004"/>
              <a:gd name="adj2" fmla="val 8003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TX Header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9992" y="93020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8304" y="9087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Trail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04248" y="1556792"/>
            <a:ext cx="1728192" cy="540000"/>
            <a:chOff x="6804248" y="1556792"/>
            <a:chExt cx="1728192" cy="540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Delete Row 1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" idx="3"/>
            <a:endCxn id="44" idx="1"/>
          </p:cNvCxnSpPr>
          <p:nvPr/>
        </p:nvCxnSpPr>
        <p:spPr bwMode="auto">
          <a:xfrm flipV="1">
            <a:off x="5796136" y="1826792"/>
            <a:ext cx="1008112" cy="8031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81" idx="3"/>
          </p:cNvCxnSpPr>
          <p:nvPr/>
        </p:nvCxnSpPr>
        <p:spPr bwMode="auto">
          <a:xfrm flipV="1">
            <a:off x="5796136" y="2474864"/>
            <a:ext cx="1008112" cy="238677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4067944" y="2809394"/>
            <a:ext cx="1728192" cy="2880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17640" y="27809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5.20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 bwMode="auto">
          <a:xfrm>
            <a:off x="2915816" y="1800440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04248" y="2240928"/>
            <a:ext cx="1728192" cy="540000"/>
            <a:chOff x="6804248" y="1556792"/>
            <a:chExt cx="1728192" cy="540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804248" y="1556792"/>
              <a:ext cx="1728192" cy="540000"/>
            </a:xfrm>
            <a:prstGeom prst="rect">
              <a:avLst/>
            </a:prstGeom>
            <a:solidFill>
              <a:srgbClr val="B2DE8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90770" y="1650286"/>
              <a:ext cx="158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Delete Row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4067944" y="3681088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067944" y="3284984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7640" y="33138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17640" y="36733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67944" y="4681642"/>
            <a:ext cx="1728192" cy="360000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067944" y="4149080"/>
            <a:ext cx="1728192" cy="540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17640" y="41856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467462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11.3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2915816" y="2636912"/>
            <a:ext cx="1440160" cy="340735"/>
          </a:xfrm>
          <a:prstGeom prst="wedgeRectCallout">
            <a:avLst>
              <a:gd name="adj1" fmla="val 53074"/>
              <a:gd name="adj2" fmla="val -903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D</a:t>
            </a:r>
            <a:r>
              <a:rPr lang="en-GB" sz="1600" b="1" dirty="0" smtClean="0">
                <a:solidFill>
                  <a:schemeClr val="tx1"/>
                </a:solidFill>
              </a:rPr>
              <a:t>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ctangular Callout 84"/>
          <p:cNvSpPr/>
          <p:nvPr/>
        </p:nvSpPr>
        <p:spPr bwMode="auto">
          <a:xfrm>
            <a:off x="2915816" y="3717032"/>
            <a:ext cx="1440160" cy="340735"/>
          </a:xfrm>
          <a:prstGeom prst="wedgeRectCallout">
            <a:avLst>
              <a:gd name="adj1" fmla="val 58113"/>
              <a:gd name="adj2" fmla="val -1793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ular Callout 85"/>
          <p:cNvSpPr/>
          <p:nvPr/>
        </p:nvSpPr>
        <p:spPr bwMode="auto">
          <a:xfrm>
            <a:off x="2915816" y="4653136"/>
            <a:ext cx="1440160" cy="340735"/>
          </a:xfrm>
          <a:prstGeom prst="wedgeRectCallout">
            <a:avLst>
              <a:gd name="adj1" fmla="val 57105"/>
              <a:gd name="adj2" fmla="val -941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D</a:t>
            </a:r>
            <a:r>
              <a:rPr lang="en-GB" sz="1600" b="1" dirty="0" smtClean="0">
                <a:solidFill>
                  <a:schemeClr val="tx1"/>
                </a:solidFill>
              </a:rPr>
              <a:t>RP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Rectangular Callout 86"/>
          <p:cNvSpPr/>
          <p:nvPr/>
        </p:nvSpPr>
        <p:spPr bwMode="auto">
          <a:xfrm>
            <a:off x="2915816" y="3088265"/>
            <a:ext cx="1440160" cy="340735"/>
          </a:xfrm>
          <a:prstGeom prst="wedgeRectCallout">
            <a:avLst>
              <a:gd name="adj1" fmla="val 61137"/>
              <a:gd name="adj2" fmla="val 885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Index Undo</a:t>
            </a:r>
          </a:p>
        </p:txBody>
      </p:sp>
      <p:sp>
        <p:nvSpPr>
          <p:cNvPr id="88" name="Rectangular Callout 87"/>
          <p:cNvSpPr/>
          <p:nvPr/>
        </p:nvSpPr>
        <p:spPr bwMode="auto">
          <a:xfrm>
            <a:off x="2915816" y="4176055"/>
            <a:ext cx="1440160" cy="340735"/>
          </a:xfrm>
          <a:prstGeom prst="wedgeRectCallout">
            <a:avLst>
              <a:gd name="adj1" fmla="val 62145"/>
              <a:gd name="adj2" fmla="val 3744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chemeClr val="tx1"/>
                </a:solidFill>
              </a:rPr>
              <a:t>I</a:t>
            </a:r>
            <a:r>
              <a:rPr lang="en-GB" sz="1600" b="1" dirty="0" smtClean="0">
                <a:solidFill>
                  <a:schemeClr val="tx1"/>
                </a:solidFill>
              </a:rPr>
              <a:t>RP Undo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67944" y="5533991"/>
            <a:ext cx="1728192" cy="360000"/>
          </a:xfrm>
          <a:prstGeom prst="rect">
            <a:avLst/>
          </a:prstGeom>
          <a:solidFill>
            <a:srgbClr val="71D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67944" y="5137887"/>
            <a:ext cx="1728192" cy="432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17640" y="516677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5.1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17640" y="552620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10.2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0" name="Rectangular Callout 59"/>
          <p:cNvSpPr/>
          <p:nvPr/>
        </p:nvSpPr>
        <p:spPr bwMode="auto">
          <a:xfrm>
            <a:off x="2915816" y="5569935"/>
            <a:ext cx="1440160" cy="340735"/>
          </a:xfrm>
          <a:prstGeom prst="wedgeRectCallout">
            <a:avLst>
              <a:gd name="adj1" fmla="val 58113"/>
              <a:gd name="adj2" fmla="val -1793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chemeClr val="tx1"/>
                </a:solidFill>
              </a:rPr>
              <a:t>Index Redo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ectangular Callout 60"/>
          <p:cNvSpPr/>
          <p:nvPr/>
        </p:nvSpPr>
        <p:spPr bwMode="auto">
          <a:xfrm>
            <a:off x="2915816" y="5085184"/>
            <a:ext cx="1440160" cy="340735"/>
          </a:xfrm>
          <a:prstGeom prst="wedgeRectCallout">
            <a:avLst>
              <a:gd name="adj1" fmla="val 59121"/>
              <a:gd name="adj2" fmla="val 4170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Index Undo</a:t>
            </a:r>
          </a:p>
        </p:txBody>
      </p:sp>
    </p:spTree>
    <p:extLst>
      <p:ext uri="{BB962C8B-B14F-4D97-AF65-F5344CB8AC3E}">
        <p14:creationId xmlns:p14="http://schemas.microsoft.com/office/powerpoint/2010/main" val="1334336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Interest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5410200"/>
            <a:ext cx="480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GB" altLang="en-US" sz="2600" b="1" dirty="0">
                <a:solidFill>
                  <a:srgbClr val="000000"/>
                </a:solidFill>
              </a:rPr>
              <a:t>info@juliandyke.com</a:t>
            </a:r>
          </a:p>
        </p:txBody>
      </p:sp>
    </p:spTree>
    <p:extLst>
      <p:ext uri="{BB962C8B-B14F-4D97-AF65-F5344CB8AC3E}">
        <p14:creationId xmlns:p14="http://schemas.microsoft.com/office/powerpoint/2010/main" val="2657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Licensing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079897"/>
          </a:xfrm>
        </p:spPr>
        <p:txBody>
          <a:bodyPr/>
          <a:lstStyle/>
          <a:p>
            <a:r>
              <a:rPr lang="en-GB" dirty="0" smtClean="0"/>
              <a:t>Both capture and apply databases must be fully licensed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3861048"/>
            <a:ext cx="8001000" cy="3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>
                <a:solidFill>
                  <a:schemeClr val="accent2"/>
                </a:solidFill>
              </a:rPr>
              <a:t>Source – Oracle Technology Global Price List – 15 March 2013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48380"/>
              </p:ext>
            </p:extLst>
          </p:nvPr>
        </p:nvGraphicFramePr>
        <p:xfrm>
          <a:off x="1187624" y="1700808"/>
          <a:ext cx="576064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0400"/>
                <a:gridCol w="2160240"/>
              </a:tblGrid>
              <a:tr h="13858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Product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Processor License</a:t>
                      </a:r>
                      <a:endParaRPr lang="en-GB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Enterprise Edition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47,500</a:t>
                      </a:r>
                      <a:endParaRPr lang="en-GB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Real</a:t>
                      </a:r>
                      <a:r>
                        <a:rPr lang="en-GB" sz="1600" baseline="0" dirty="0" smtClean="0"/>
                        <a:t> Application Clusters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23,000</a:t>
                      </a:r>
                      <a:endParaRPr lang="en-GB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Active</a:t>
                      </a:r>
                      <a:r>
                        <a:rPr lang="en-GB" sz="1600" baseline="0" dirty="0" smtClean="0"/>
                        <a:t> Data Guard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10,000</a:t>
                      </a:r>
                      <a:endParaRPr lang="en-GB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GoldenGate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17,500</a:t>
                      </a:r>
                      <a:endParaRPr lang="en-GB" sz="1600" dirty="0"/>
                    </a:p>
                  </a:txBody>
                  <a:tcPr/>
                </a:tc>
              </a:tr>
              <a:tr h="11748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Management</a:t>
                      </a:r>
                      <a:r>
                        <a:rPr lang="en-GB" sz="1600" baseline="0" dirty="0" smtClean="0"/>
                        <a:t> Pack for GoldenGate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3,500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4437335"/>
            <a:ext cx="8001000" cy="107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GoldenGate licenses (Oracle to Oracle) include:</a:t>
            </a:r>
          </a:p>
          <a:p>
            <a:pPr lvl="1"/>
            <a:r>
              <a:rPr lang="en-GB" dirty="0" err="1" smtClean="0"/>
              <a:t>XStream</a:t>
            </a:r>
            <a:endParaRPr lang="en-GB" dirty="0" smtClean="0"/>
          </a:p>
          <a:p>
            <a:pPr lvl="1"/>
            <a:r>
              <a:rPr lang="en-GB" dirty="0" smtClean="0"/>
              <a:t>Active Data Guard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47464" y="5669855"/>
            <a:ext cx="8001000" cy="3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>
                <a:solidFill>
                  <a:schemeClr val="accent2"/>
                </a:solidFill>
              </a:rPr>
              <a:t>Source – Oracle Fusion Middleware Licensing Information 11gR1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975"/>
            <a:ext cx="8001000" cy="1223913"/>
          </a:xfrm>
        </p:spPr>
        <p:txBody>
          <a:bodyPr/>
          <a:lstStyle/>
          <a:p>
            <a:r>
              <a:rPr lang="en-GB" dirty="0" smtClean="0"/>
              <a:t>This presentation was developed in Oracle GoldenGate 11.2.1.0.1</a:t>
            </a:r>
          </a:p>
          <a:p>
            <a:pPr lvl="1"/>
            <a:r>
              <a:rPr lang="en-GB" dirty="0" smtClean="0"/>
              <a:t>Virtual Box 4.2.0</a:t>
            </a:r>
          </a:p>
          <a:p>
            <a:pPr lvl="1"/>
            <a:r>
              <a:rPr lang="en-GB" dirty="0" smtClean="0"/>
              <a:t>Oracle Enterprise Linux 5 Update 6</a:t>
            </a:r>
          </a:p>
          <a:p>
            <a:pPr lvl="1"/>
            <a:r>
              <a:rPr lang="en-GB" dirty="0" smtClean="0"/>
              <a:t>Oracle Database 11.2.0.3.0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6FA4A-7F19-4145-9FBA-D4D5F66CE65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45297"/>
              </p:ext>
            </p:extLst>
          </p:nvPr>
        </p:nvGraphicFramePr>
        <p:xfrm>
          <a:off x="1043608" y="3140968"/>
          <a:ext cx="7776864" cy="1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/>
                <a:gridCol w="2592288"/>
                <a:gridCol w="2592288"/>
              </a:tblGrid>
              <a:tr h="12241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Abbreviation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Home Directory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$GG_HOME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/home/oracle/</a:t>
                      </a:r>
                      <a:r>
                        <a:rPr lang="en-GB" sz="1600" dirty="0" err="1" smtClean="0"/>
                        <a:t>goldengate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GoldenGate Schema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GGSCHEMA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GG01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28469"/>
              </p:ext>
            </p:extLst>
          </p:nvPr>
        </p:nvGraphicFramePr>
        <p:xfrm>
          <a:off x="1043608" y="4872320"/>
          <a:ext cx="7776864" cy="1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/>
                <a:gridCol w="2592288"/>
                <a:gridCol w="2592288"/>
              </a:tblGrid>
              <a:tr h="12241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Source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Target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vm4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vm5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Database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NORTH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SOUTH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2789535"/>
            <a:ext cx="8001000" cy="49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Environment:</a:t>
            </a:r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4373711"/>
            <a:ext cx="8001000" cy="49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Databases: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50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5292080" y="1772816"/>
            <a:ext cx="2520280" cy="1728192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59632" y="1772816"/>
            <a:ext cx="3672408" cy="1728192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4506968" y="2348880"/>
            <a:ext cx="1361176" cy="54006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986688" y="2355856"/>
            <a:ext cx="1361176" cy="54006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GoldenGate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Streams versus GoldenGate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80433-CAA9-4EF1-8923-38AF3A4E76F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899592" y="1268760"/>
            <a:ext cx="7272808" cy="23762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99592" y="3861048"/>
            <a:ext cx="7272808" cy="23762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7864" y="2132856"/>
            <a:ext cx="1296144" cy="936104"/>
            <a:chOff x="2699792" y="1844824"/>
            <a:chExt cx="1296144" cy="936104"/>
          </a:xfrm>
        </p:grpSpPr>
        <p:sp>
          <p:nvSpPr>
            <p:cNvPr id="8" name="Rectangle 7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Propagate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03648" y="2132856"/>
            <a:ext cx="1296144" cy="936104"/>
            <a:chOff x="2699792" y="1844824"/>
            <a:chExt cx="1296144" cy="9361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Capture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8144" y="2132856"/>
            <a:ext cx="1296144" cy="936104"/>
            <a:chOff x="2699792" y="1844824"/>
            <a:chExt cx="1296144" cy="93610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Apply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17487" y="1268760"/>
            <a:ext cx="255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Oracle Streams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386104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Oracle GoldenGate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6528" y="3162454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Source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4920" y="3155482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Target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92080" y="4365104"/>
            <a:ext cx="2520280" cy="1728192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59632" y="4365104"/>
            <a:ext cx="3672408" cy="1728192"/>
          </a:xfrm>
          <a:prstGeom prst="rect">
            <a:avLst/>
          </a:prstGeom>
          <a:solidFill>
            <a:srgbClr val="B2DE8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4506968" y="4941168"/>
            <a:ext cx="1361176" cy="54006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986688" y="4948144"/>
            <a:ext cx="1361176" cy="54006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7864" y="4725144"/>
            <a:ext cx="1296144" cy="936104"/>
            <a:chOff x="2699792" y="1844824"/>
            <a:chExt cx="1296144" cy="93610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Data Pump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03648" y="4725144"/>
            <a:ext cx="1296144" cy="936104"/>
            <a:chOff x="2699792" y="1844824"/>
            <a:chExt cx="1296144" cy="93610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Extract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68144" y="4725144"/>
            <a:ext cx="1296144" cy="936104"/>
            <a:chOff x="2699792" y="1844824"/>
            <a:chExt cx="1296144" cy="936104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699792" y="1844824"/>
              <a:ext cx="1296144" cy="93610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60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213605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</a:rPr>
                <a:t>Replicat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36528" y="5754742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Source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4920" y="5747770"/>
            <a:ext cx="175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</a:rPr>
              <a:t>Target Server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86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73834</TotalTime>
  <Words>3020</Words>
  <Application>Microsoft Office PowerPoint</Application>
  <PresentationFormat>On-screen Show (4:3)</PresentationFormat>
  <Paragraphs>975</Paragraphs>
  <Slides>69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Blank Presentation</vt:lpstr>
      <vt:lpstr>1_Blank Presentation</vt:lpstr>
      <vt:lpstr>PowerPoint Presentation</vt:lpstr>
      <vt:lpstr>Agenda</vt:lpstr>
      <vt:lpstr>PowerPoint Presentation</vt:lpstr>
      <vt:lpstr> GoldenGate Introduction</vt:lpstr>
      <vt:lpstr>GoldenGate Supported Topologies</vt:lpstr>
      <vt:lpstr>GoldenGate  Supported Databases</vt:lpstr>
      <vt:lpstr>GoldenGate  Licensing</vt:lpstr>
      <vt:lpstr>GoldenGate  Conventions</vt:lpstr>
      <vt:lpstr>GoldenGate  Streams versus GoldenGate</vt:lpstr>
      <vt:lpstr>GoldenGate Basic Architecture</vt:lpstr>
      <vt:lpstr>GoldenGate Configuration Options</vt:lpstr>
      <vt:lpstr>GoldenGate Classic Capture</vt:lpstr>
      <vt:lpstr>GoldenGate  Integrated Capture</vt:lpstr>
      <vt:lpstr>GoldenGate Downstream Capture</vt:lpstr>
      <vt:lpstr>GoldenGate Downstream Capture</vt:lpstr>
      <vt:lpstr>GoldenGate  Bi-Directional Replication</vt:lpstr>
      <vt:lpstr>GoldenGate Supported Data Types</vt:lpstr>
      <vt:lpstr>GoldenGate Supported Data Types</vt:lpstr>
      <vt:lpstr>GoldenGate Supported Data Types</vt:lpstr>
      <vt:lpstr>GoldenGate Restrictions</vt:lpstr>
      <vt:lpstr>GoldenGate Oracle-Reserved Schemas</vt:lpstr>
      <vt:lpstr>GoldenGate RAC Support</vt:lpstr>
      <vt:lpstr>PowerPoint Presentation</vt:lpstr>
      <vt:lpstr>GoldenGate Installation</vt:lpstr>
      <vt:lpstr>GoldenGate  GGSCI</vt:lpstr>
      <vt:lpstr>GoldenGate  Parameter Files</vt:lpstr>
      <vt:lpstr>GoldenGate  Subdirectories</vt:lpstr>
      <vt:lpstr>GoldenGate  Schema Owner</vt:lpstr>
      <vt:lpstr>GoldenGate  Tablespace</vt:lpstr>
      <vt:lpstr>GoldenGate  Role</vt:lpstr>
      <vt:lpstr>GoldenGate  Manager Process</vt:lpstr>
      <vt:lpstr>GoldenGate  Extract Process</vt:lpstr>
      <vt:lpstr>GoldenGate  Data Pump Process</vt:lpstr>
      <vt:lpstr>GoldenGate  Replicat Process</vt:lpstr>
      <vt:lpstr>GoldenGate  Processes and Trails</vt:lpstr>
      <vt:lpstr>GoldenGate  Checkpoint Table</vt:lpstr>
      <vt:lpstr>GoldenGate  Starting Processes</vt:lpstr>
      <vt:lpstr>GoldenGate  Checking Process Status</vt:lpstr>
      <vt:lpstr>GoldenGate  Viewing Log Files</vt:lpstr>
      <vt:lpstr>GoldenGate  Trail Files</vt:lpstr>
      <vt:lpstr>GoldenGate  Trail Files</vt:lpstr>
      <vt:lpstr>GoldenGate  Trail Files – Data Representation</vt:lpstr>
      <vt:lpstr>GoldenGate  Trail Files – Data Representation</vt:lpstr>
      <vt:lpstr>GoldenGate  Logdump Utility</vt:lpstr>
      <vt:lpstr>GoldenGate  Logdump</vt:lpstr>
      <vt:lpstr>GoldenGate  Minimal Supplemental Logging</vt:lpstr>
      <vt:lpstr>GoldenGate Supplemental Logging</vt:lpstr>
      <vt:lpstr>GoldenGate Sequences</vt:lpstr>
      <vt:lpstr>GoldenGate Sequences</vt:lpstr>
      <vt:lpstr>GoldenGate TRUNCATE Statements</vt:lpstr>
      <vt:lpstr>GoldenGate TRUNCATE Statements</vt:lpstr>
      <vt:lpstr>GoldenGate DDL Support</vt:lpstr>
      <vt:lpstr>GoldenGate DDL Support</vt:lpstr>
      <vt:lpstr>GoldenGate Mappings</vt:lpstr>
      <vt:lpstr>GoldenGate Mappings</vt:lpstr>
      <vt:lpstr>GoldenGate Mappings</vt:lpstr>
      <vt:lpstr>GoldenGate Integrated Capture</vt:lpstr>
      <vt:lpstr>GoldenGate Integrated Capture</vt:lpstr>
      <vt:lpstr>GoldenGate Integrated Capture</vt:lpstr>
      <vt:lpstr>GoldenGate Integrated Capture</vt:lpstr>
      <vt:lpstr>PowerPoint Presentation</vt:lpstr>
      <vt:lpstr>Redo versus Trail Single-Row Inserts</vt:lpstr>
      <vt:lpstr>Redo versus Trail Multi-Row Inserts</vt:lpstr>
      <vt:lpstr>Redo versus Trail Direct Inserts</vt:lpstr>
      <vt:lpstr>Redo versus Trail Single-Row Updates</vt:lpstr>
      <vt:lpstr>Redo versus Trail Multi-Row Updates</vt:lpstr>
      <vt:lpstr>Redo versus Trail Single-Row Deletes</vt:lpstr>
      <vt:lpstr>Redo versus Trail Multi-Row Deletes</vt:lpstr>
      <vt:lpstr>Thank You For Your Interest</vt:lpstr>
    </vt:vector>
  </TitlesOfParts>
  <Company>juliandyke.com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Clustered File System (OCFS)</dc:title>
  <dc:creator>Julian Dyke</dc:creator>
  <cp:lastModifiedBy>Julian Dyke</cp:lastModifiedBy>
  <cp:revision>2303</cp:revision>
  <dcterms:created xsi:type="dcterms:W3CDTF">1995-06-17T23:31:02Z</dcterms:created>
  <dcterms:modified xsi:type="dcterms:W3CDTF">2013-12-05T21:46:22Z</dcterms:modified>
</cp:coreProperties>
</file>