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89"/>
  </p:notesMasterIdLst>
  <p:handoutMasterIdLst>
    <p:handoutMasterId r:id="rId90"/>
  </p:handoutMasterIdLst>
  <p:sldIdLst>
    <p:sldId id="320" r:id="rId2"/>
    <p:sldId id="413" r:id="rId3"/>
    <p:sldId id="416" r:id="rId4"/>
    <p:sldId id="404" r:id="rId5"/>
    <p:sldId id="337" r:id="rId6"/>
    <p:sldId id="417" r:id="rId7"/>
    <p:sldId id="380" r:id="rId8"/>
    <p:sldId id="382" r:id="rId9"/>
    <p:sldId id="381" r:id="rId10"/>
    <p:sldId id="418" r:id="rId11"/>
    <p:sldId id="395" r:id="rId12"/>
    <p:sldId id="396" r:id="rId13"/>
    <p:sldId id="352" r:id="rId14"/>
    <p:sldId id="353" r:id="rId15"/>
    <p:sldId id="355" r:id="rId16"/>
    <p:sldId id="356" r:id="rId17"/>
    <p:sldId id="357" r:id="rId18"/>
    <p:sldId id="359" r:id="rId19"/>
    <p:sldId id="358" r:id="rId20"/>
    <p:sldId id="419" r:id="rId21"/>
    <p:sldId id="335" r:id="rId22"/>
    <p:sldId id="420" r:id="rId23"/>
    <p:sldId id="405" r:id="rId24"/>
    <p:sldId id="336" r:id="rId25"/>
    <p:sldId id="348" r:id="rId26"/>
    <p:sldId id="421" r:id="rId27"/>
    <p:sldId id="331" r:id="rId28"/>
    <p:sldId id="333" r:id="rId29"/>
    <p:sldId id="334" r:id="rId30"/>
    <p:sldId id="422" r:id="rId31"/>
    <p:sldId id="323" r:id="rId32"/>
    <p:sldId id="370" r:id="rId33"/>
    <p:sldId id="371" r:id="rId34"/>
    <p:sldId id="372" r:id="rId35"/>
    <p:sldId id="373" r:id="rId36"/>
    <p:sldId id="374" r:id="rId37"/>
    <p:sldId id="375" r:id="rId38"/>
    <p:sldId id="376" r:id="rId39"/>
    <p:sldId id="423" r:id="rId40"/>
    <p:sldId id="324" r:id="rId41"/>
    <p:sldId id="366" r:id="rId42"/>
    <p:sldId id="367" r:id="rId43"/>
    <p:sldId id="368" r:id="rId44"/>
    <p:sldId id="369" r:id="rId45"/>
    <p:sldId id="424" r:id="rId46"/>
    <p:sldId id="383" r:id="rId47"/>
    <p:sldId id="425" r:id="rId48"/>
    <p:sldId id="392" r:id="rId49"/>
    <p:sldId id="426" r:id="rId50"/>
    <p:sldId id="345" r:id="rId51"/>
    <p:sldId id="339" r:id="rId52"/>
    <p:sldId id="340" r:id="rId53"/>
    <p:sldId id="347" r:id="rId54"/>
    <p:sldId id="346" r:id="rId55"/>
    <p:sldId id="427" r:id="rId56"/>
    <p:sldId id="325" r:id="rId57"/>
    <p:sldId id="377" r:id="rId58"/>
    <p:sldId id="332" r:id="rId59"/>
    <p:sldId id="378" r:id="rId60"/>
    <p:sldId id="379" r:id="rId61"/>
    <p:sldId id="428" r:id="rId62"/>
    <p:sldId id="360" r:id="rId63"/>
    <p:sldId id="361" r:id="rId64"/>
    <p:sldId id="362" r:id="rId65"/>
    <p:sldId id="326" r:id="rId66"/>
    <p:sldId id="363" r:id="rId67"/>
    <p:sldId id="364" r:id="rId68"/>
    <p:sldId id="365" r:id="rId69"/>
    <p:sldId id="429" r:id="rId70"/>
    <p:sldId id="330" r:id="rId71"/>
    <p:sldId id="342" r:id="rId72"/>
    <p:sldId id="343" r:id="rId73"/>
    <p:sldId id="407" r:id="rId74"/>
    <p:sldId id="408" r:id="rId75"/>
    <p:sldId id="409" r:id="rId76"/>
    <p:sldId id="410" r:id="rId77"/>
    <p:sldId id="411" r:id="rId78"/>
    <p:sldId id="430" r:id="rId79"/>
    <p:sldId id="384" r:id="rId80"/>
    <p:sldId id="385" r:id="rId81"/>
    <p:sldId id="387" r:id="rId82"/>
    <p:sldId id="388" r:id="rId83"/>
    <p:sldId id="390" r:id="rId84"/>
    <p:sldId id="389" r:id="rId85"/>
    <p:sldId id="391" r:id="rId86"/>
    <p:sldId id="412" r:id="rId87"/>
    <p:sldId id="406" r:id="rId88"/>
  </p:sldIdLst>
  <p:sldSz cx="9144000" cy="6858000" type="screen4x3"/>
  <p:notesSz cx="6797675" cy="9928225"/>
  <p:defaultTextStyle>
    <a:defPPr>
      <a:defRPr lang="en-GB"/>
    </a:defPPr>
    <a:lvl1pPr algn="ctr" rtl="0" eaLnBrk="0" fontAlgn="base" hangingPunct="0">
      <a:spcBef>
        <a:spcPct val="50000"/>
      </a:spcBef>
      <a:spcAft>
        <a:spcPct val="0"/>
      </a:spcAft>
      <a:defRPr sz="2600" kern="1200">
        <a:solidFill>
          <a:schemeClr val="accent2"/>
        </a:solidFill>
        <a:latin typeface="Arial" charset="0"/>
        <a:ea typeface="+mn-ea"/>
        <a:cs typeface="+mn-cs"/>
      </a:defRPr>
    </a:lvl1pPr>
    <a:lvl2pPr marL="457200" algn="ctr" rtl="0" eaLnBrk="0" fontAlgn="base" hangingPunct="0">
      <a:spcBef>
        <a:spcPct val="50000"/>
      </a:spcBef>
      <a:spcAft>
        <a:spcPct val="0"/>
      </a:spcAft>
      <a:defRPr sz="2600" kern="1200">
        <a:solidFill>
          <a:schemeClr val="accent2"/>
        </a:solidFill>
        <a:latin typeface="Arial" charset="0"/>
        <a:ea typeface="+mn-ea"/>
        <a:cs typeface="+mn-cs"/>
      </a:defRPr>
    </a:lvl2pPr>
    <a:lvl3pPr marL="914400" algn="ctr" rtl="0" eaLnBrk="0" fontAlgn="base" hangingPunct="0">
      <a:spcBef>
        <a:spcPct val="50000"/>
      </a:spcBef>
      <a:spcAft>
        <a:spcPct val="0"/>
      </a:spcAft>
      <a:defRPr sz="2600" kern="1200">
        <a:solidFill>
          <a:schemeClr val="accent2"/>
        </a:solidFill>
        <a:latin typeface="Arial" charset="0"/>
        <a:ea typeface="+mn-ea"/>
        <a:cs typeface="+mn-cs"/>
      </a:defRPr>
    </a:lvl3pPr>
    <a:lvl4pPr marL="1371600" algn="ctr" rtl="0" eaLnBrk="0" fontAlgn="base" hangingPunct="0">
      <a:spcBef>
        <a:spcPct val="50000"/>
      </a:spcBef>
      <a:spcAft>
        <a:spcPct val="0"/>
      </a:spcAft>
      <a:defRPr sz="2600" kern="1200">
        <a:solidFill>
          <a:schemeClr val="accent2"/>
        </a:solidFill>
        <a:latin typeface="Arial" charset="0"/>
        <a:ea typeface="+mn-ea"/>
        <a:cs typeface="+mn-cs"/>
      </a:defRPr>
    </a:lvl4pPr>
    <a:lvl5pPr marL="1828800" algn="ctr" rtl="0" eaLnBrk="0" fontAlgn="base" hangingPunct="0">
      <a:spcBef>
        <a:spcPct val="50000"/>
      </a:spcBef>
      <a:spcAft>
        <a:spcPct val="0"/>
      </a:spcAft>
      <a:defRPr sz="2600" kern="1200">
        <a:solidFill>
          <a:schemeClr val="accent2"/>
        </a:solidFill>
        <a:latin typeface="Arial" charset="0"/>
        <a:ea typeface="+mn-ea"/>
        <a:cs typeface="+mn-cs"/>
      </a:defRPr>
    </a:lvl5pPr>
    <a:lvl6pPr marL="2286000" algn="l" defTabSz="914400" rtl="0" eaLnBrk="1" latinLnBrk="0" hangingPunct="1">
      <a:defRPr sz="2600" kern="1200">
        <a:solidFill>
          <a:schemeClr val="accent2"/>
        </a:solidFill>
        <a:latin typeface="Arial" charset="0"/>
        <a:ea typeface="+mn-ea"/>
        <a:cs typeface="+mn-cs"/>
      </a:defRPr>
    </a:lvl6pPr>
    <a:lvl7pPr marL="2743200" algn="l" defTabSz="914400" rtl="0" eaLnBrk="1" latinLnBrk="0" hangingPunct="1">
      <a:defRPr sz="2600" kern="1200">
        <a:solidFill>
          <a:schemeClr val="accent2"/>
        </a:solidFill>
        <a:latin typeface="Arial" charset="0"/>
        <a:ea typeface="+mn-ea"/>
        <a:cs typeface="+mn-cs"/>
      </a:defRPr>
    </a:lvl7pPr>
    <a:lvl8pPr marL="3200400" algn="l" defTabSz="914400" rtl="0" eaLnBrk="1" latinLnBrk="0" hangingPunct="1">
      <a:defRPr sz="2600" kern="1200">
        <a:solidFill>
          <a:schemeClr val="accent2"/>
        </a:solidFill>
        <a:latin typeface="Arial" charset="0"/>
        <a:ea typeface="+mn-ea"/>
        <a:cs typeface="+mn-cs"/>
      </a:defRPr>
    </a:lvl8pPr>
    <a:lvl9pPr marL="3657600" algn="l" defTabSz="914400" rtl="0" eaLnBrk="1" latinLnBrk="0" hangingPunct="1">
      <a:defRPr sz="2600" kern="1200">
        <a:solidFill>
          <a:schemeClr val="accent2"/>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990099"/>
    <a:srgbClr val="00489B"/>
    <a:srgbClr val="FF3300"/>
    <a:srgbClr val="00CC00"/>
    <a:srgbClr val="FFCC00"/>
    <a:srgbClr val="777777"/>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autoAdjust="0"/>
    <p:restoredTop sz="96284" autoAdjust="0"/>
  </p:normalViewPr>
  <p:slideViewPr>
    <p:cSldViewPr>
      <p:cViewPr>
        <p:scale>
          <a:sx n="66" d="100"/>
          <a:sy n="66" d="100"/>
        </p:scale>
        <p:origin x="-828" y="252"/>
      </p:cViewPr>
      <p:guideLst>
        <p:guide orient="horz" pos="2160"/>
        <p:guide orient="horz" pos="4176"/>
        <p:guide orient="horz" pos="4032"/>
        <p:guide pos="2880"/>
        <p:guide pos="528"/>
        <p:guide pos="56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4538"/>
    </p:cViewPr>
  </p:sorterViewPr>
  <p:notesViewPr>
    <p:cSldViewPr>
      <p:cViewPr>
        <p:scale>
          <a:sx n="100" d="100"/>
          <a:sy n="100" d="100"/>
        </p:scale>
        <p:origin x="-630" y="-72"/>
      </p:cViewPr>
      <p:guideLst>
        <p:guide orient="horz" pos="2264"/>
        <p:guide pos="287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dt" sz="quarter" idx="1"/>
          </p:nvPr>
        </p:nvSpPr>
        <p:spPr bwMode="auto">
          <a:xfrm>
            <a:off x="3851275" y="-25400"/>
            <a:ext cx="29464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81" tIns="0" rIns="19081" bIns="0" numCol="1" anchor="t" anchorCtr="0" compatLnSpc="1">
            <a:prstTxWarp prst="textNoShape">
              <a:avLst/>
            </a:prstTxWarp>
          </a:bodyPr>
          <a:lstStyle>
            <a:lvl1pPr algn="r" defTabSz="915988">
              <a:spcBef>
                <a:spcPct val="0"/>
              </a:spcBef>
              <a:defRPr sz="1000" i="1">
                <a:solidFill>
                  <a:schemeClr val="tx1"/>
                </a:solidFill>
                <a:latin typeface="Times New Roman" pitchFamily="18" charset="0"/>
              </a:defRPr>
            </a:lvl1pPr>
          </a:lstStyle>
          <a:p>
            <a:pPr>
              <a:defRPr/>
            </a:pPr>
            <a:endParaRPr lang="en-GB"/>
          </a:p>
        </p:txBody>
      </p:sp>
      <p:sp>
        <p:nvSpPr>
          <p:cNvPr id="3075" name="Rectangle 3"/>
          <p:cNvSpPr>
            <a:spLocks noGrp="1" noChangeArrowheads="1"/>
          </p:cNvSpPr>
          <p:nvPr>
            <p:ph type="sldNum" sz="quarter" idx="3"/>
          </p:nvPr>
        </p:nvSpPr>
        <p:spPr bwMode="auto">
          <a:xfrm>
            <a:off x="3851275" y="9398000"/>
            <a:ext cx="29464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81" tIns="0" rIns="19081" bIns="0" numCol="1" anchor="b" anchorCtr="0" compatLnSpc="1">
            <a:prstTxWarp prst="textNoShape">
              <a:avLst/>
            </a:prstTxWarp>
          </a:bodyPr>
          <a:lstStyle>
            <a:lvl1pPr algn="r" defTabSz="915988">
              <a:spcBef>
                <a:spcPct val="0"/>
              </a:spcBef>
              <a:defRPr sz="1000" i="1">
                <a:solidFill>
                  <a:schemeClr val="tx1"/>
                </a:solidFill>
                <a:latin typeface="Times New Roman" pitchFamily="18" charset="0"/>
              </a:defRPr>
            </a:lvl1pPr>
          </a:lstStyle>
          <a:p>
            <a:pPr>
              <a:defRPr/>
            </a:pPr>
            <a:fld id="{6C3B9296-1049-4373-A015-B24AB107B499}" type="slidenum">
              <a:rPr lang="en-GB"/>
              <a:pPr>
                <a:defRPr/>
              </a:pPr>
              <a:t>‹#›</a:t>
            </a:fld>
            <a:endParaRPr lang="en-GB"/>
          </a:p>
        </p:txBody>
      </p:sp>
      <p:sp>
        <p:nvSpPr>
          <p:cNvPr id="3076" name="Rectangle 4"/>
          <p:cNvSpPr>
            <a:spLocks noGrp="1" noChangeArrowheads="1"/>
          </p:cNvSpPr>
          <p:nvPr>
            <p:ph type="ftr" sz="quarter" idx="2"/>
          </p:nvPr>
        </p:nvSpPr>
        <p:spPr bwMode="auto">
          <a:xfrm>
            <a:off x="0" y="9398000"/>
            <a:ext cx="29464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81" tIns="0" rIns="19081" bIns="0" numCol="1" anchor="b" anchorCtr="0" compatLnSpc="1">
            <a:prstTxWarp prst="textNoShape">
              <a:avLst/>
            </a:prstTxWarp>
          </a:bodyPr>
          <a:lstStyle>
            <a:lvl1pPr algn="l" defTabSz="915988">
              <a:spcBef>
                <a:spcPct val="0"/>
              </a:spcBef>
              <a:defRPr sz="1000" i="1">
                <a:solidFill>
                  <a:schemeClr val="tx1"/>
                </a:solidFill>
                <a:latin typeface="Times New Roman" pitchFamily="18" charset="0"/>
              </a:defRPr>
            </a:lvl1pPr>
          </a:lstStyle>
          <a:p>
            <a:pPr>
              <a:defRPr/>
            </a:pPr>
            <a:endParaRPr lang="en-GB"/>
          </a:p>
        </p:txBody>
      </p:sp>
      <p:sp>
        <p:nvSpPr>
          <p:cNvPr id="3077" name="Rectangle 5"/>
          <p:cNvSpPr>
            <a:spLocks noGrp="1" noChangeArrowheads="1"/>
          </p:cNvSpPr>
          <p:nvPr>
            <p:ph type="hdr" sz="quarter"/>
          </p:nvPr>
        </p:nvSpPr>
        <p:spPr bwMode="auto">
          <a:xfrm>
            <a:off x="0" y="-25400"/>
            <a:ext cx="29464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81" tIns="0" rIns="19081" bIns="0" numCol="1" anchor="t" anchorCtr="0" compatLnSpc="1">
            <a:prstTxWarp prst="textNoShape">
              <a:avLst/>
            </a:prstTxWarp>
          </a:bodyPr>
          <a:lstStyle>
            <a:lvl1pPr algn="l" defTabSz="915988">
              <a:spcBef>
                <a:spcPct val="0"/>
              </a:spcBef>
              <a:defRPr sz="1000" i="1">
                <a:solidFill>
                  <a:schemeClr val="tx1"/>
                </a:solidFill>
                <a:latin typeface="Times New Roman" pitchFamily="18" charset="0"/>
              </a:defRPr>
            </a:lvl1pPr>
          </a:lstStyle>
          <a:p>
            <a:pPr>
              <a:defRPr/>
            </a:pPr>
            <a:endParaRPr lang="en-GB"/>
          </a:p>
        </p:txBody>
      </p:sp>
    </p:spTree>
    <p:extLst>
      <p:ext uri="{BB962C8B-B14F-4D97-AF65-F5344CB8AC3E}">
        <p14:creationId xmlns:p14="http://schemas.microsoft.com/office/powerpoint/2010/main" val="12958865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81" tIns="0" rIns="19081" bIns="0" numCol="1" anchor="t" anchorCtr="0" compatLnSpc="1">
            <a:prstTxWarp prst="textNoShape">
              <a:avLst/>
            </a:prstTxWarp>
          </a:bodyPr>
          <a:lstStyle>
            <a:lvl1pPr algn="l" defTabSz="915988">
              <a:spcBef>
                <a:spcPct val="0"/>
              </a:spcBef>
              <a:defRPr sz="1000" i="1">
                <a:solidFill>
                  <a:schemeClr val="tx1"/>
                </a:solidFill>
                <a:latin typeface="Times New Roman" pitchFamily="18" charset="0"/>
              </a:defRPr>
            </a:lvl1pPr>
          </a:lstStyle>
          <a:p>
            <a:pPr>
              <a:defRPr/>
            </a:pPr>
            <a:endParaRPr lang="en-GB"/>
          </a:p>
        </p:txBody>
      </p:sp>
      <p:sp>
        <p:nvSpPr>
          <p:cNvPr id="2051" name="Rectangle 3"/>
          <p:cNvSpPr>
            <a:spLocks noGrp="1" noChangeArrowheads="1"/>
          </p:cNvSpPr>
          <p:nvPr>
            <p:ph type="dt" idx="1"/>
          </p:nvPr>
        </p:nvSpPr>
        <p:spPr bwMode="auto">
          <a:xfrm>
            <a:off x="3851275" y="-1588"/>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81" tIns="0" rIns="19081" bIns="0" numCol="1" anchor="t" anchorCtr="0" compatLnSpc="1">
            <a:prstTxWarp prst="textNoShape">
              <a:avLst/>
            </a:prstTxWarp>
          </a:bodyPr>
          <a:lstStyle>
            <a:lvl1pPr algn="r" defTabSz="915988">
              <a:spcBef>
                <a:spcPct val="0"/>
              </a:spcBef>
              <a:defRPr sz="1000" i="1">
                <a:solidFill>
                  <a:schemeClr val="tx1"/>
                </a:solidFill>
                <a:latin typeface="Times New Roman" pitchFamily="18" charset="0"/>
              </a:defRPr>
            </a:lvl1pPr>
          </a:lstStyle>
          <a:p>
            <a:pPr>
              <a:defRPr/>
            </a:pPr>
            <a:endParaRPr lang="en-GB"/>
          </a:p>
        </p:txBody>
      </p:sp>
      <p:sp>
        <p:nvSpPr>
          <p:cNvPr id="74756" name="Rectangle 4"/>
          <p:cNvSpPr>
            <a:spLocks noGrp="1" noRot="1" noChangeAspect="1" noChangeArrowheads="1" noTextEdit="1"/>
          </p:cNvSpPr>
          <p:nvPr>
            <p:ph type="sldImg" idx="2"/>
          </p:nvPr>
        </p:nvSpPr>
        <p:spPr bwMode="auto">
          <a:xfrm>
            <a:off x="927100" y="750888"/>
            <a:ext cx="4946650" cy="37099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06463" y="4716463"/>
            <a:ext cx="498475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5" tIns="46113" rIns="92225" bIns="4611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054" name="Rectangle 6"/>
          <p:cNvSpPr>
            <a:spLocks noGrp="1" noChangeArrowheads="1"/>
          </p:cNvSpPr>
          <p:nvPr>
            <p:ph type="ftr" sz="quarter" idx="4"/>
          </p:nvPr>
        </p:nvSpPr>
        <p:spPr bwMode="auto">
          <a:xfrm>
            <a:off x="0"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81" tIns="0" rIns="19081" bIns="0" numCol="1" anchor="b" anchorCtr="0" compatLnSpc="1">
            <a:prstTxWarp prst="textNoShape">
              <a:avLst/>
            </a:prstTxWarp>
          </a:bodyPr>
          <a:lstStyle>
            <a:lvl1pPr algn="l" defTabSz="915988">
              <a:spcBef>
                <a:spcPct val="0"/>
              </a:spcBef>
              <a:defRPr sz="1000" i="1">
                <a:solidFill>
                  <a:schemeClr val="tx1"/>
                </a:solidFill>
                <a:latin typeface="Times New Roman" pitchFamily="18" charset="0"/>
              </a:defRPr>
            </a:lvl1pPr>
          </a:lstStyle>
          <a:p>
            <a:pPr>
              <a:defRPr/>
            </a:pPr>
            <a:endParaRPr lang="en-GB"/>
          </a:p>
        </p:txBody>
      </p:sp>
      <p:sp>
        <p:nvSpPr>
          <p:cNvPr id="2055" name="Rectangle 7"/>
          <p:cNvSpPr>
            <a:spLocks noGrp="1" noChangeArrowheads="1"/>
          </p:cNvSpPr>
          <p:nvPr>
            <p:ph type="sldNum" sz="quarter" idx="5"/>
          </p:nvPr>
        </p:nvSpPr>
        <p:spPr bwMode="auto">
          <a:xfrm>
            <a:off x="3851275"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81" tIns="0" rIns="19081" bIns="0" numCol="1" anchor="b" anchorCtr="0" compatLnSpc="1">
            <a:prstTxWarp prst="textNoShape">
              <a:avLst/>
            </a:prstTxWarp>
          </a:bodyPr>
          <a:lstStyle>
            <a:lvl1pPr algn="r" defTabSz="915988">
              <a:spcBef>
                <a:spcPct val="0"/>
              </a:spcBef>
              <a:defRPr sz="1000" i="1">
                <a:solidFill>
                  <a:schemeClr val="tx1"/>
                </a:solidFill>
                <a:latin typeface="Times New Roman" pitchFamily="18" charset="0"/>
              </a:defRPr>
            </a:lvl1pPr>
          </a:lstStyle>
          <a:p>
            <a:pPr>
              <a:defRPr/>
            </a:pPr>
            <a:fld id="{A7A6037F-8B56-49ED-B097-824A80F06DB4}" type="slidenum">
              <a:rPr lang="en-GB"/>
              <a:pPr>
                <a:defRPr/>
              </a:pPr>
              <a:t>‹#›</a:t>
            </a:fld>
            <a:endParaRPr lang="en-GB"/>
          </a:p>
        </p:txBody>
      </p:sp>
    </p:spTree>
    <p:extLst>
      <p:ext uri="{BB962C8B-B14F-4D97-AF65-F5344CB8AC3E}">
        <p14:creationId xmlns:p14="http://schemas.microsoft.com/office/powerpoint/2010/main" val="10324268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n-ea"/>
        <a:cs typeface="+mn-cs"/>
      </a:defRPr>
    </a:lvl1pPr>
    <a:lvl2pPr marL="268288" algn="l" rtl="0" eaLnBrk="0" fontAlgn="base" hangingPunct="0">
      <a:spcBef>
        <a:spcPct val="30000"/>
      </a:spcBef>
      <a:spcAft>
        <a:spcPct val="0"/>
      </a:spcAft>
      <a:defRPr sz="1000" kern="1200">
        <a:solidFill>
          <a:schemeClr val="tx1"/>
        </a:solidFill>
        <a:latin typeface="Arial" charset="0"/>
        <a:ea typeface="+mn-ea"/>
        <a:cs typeface="+mn-cs"/>
      </a:defRPr>
    </a:lvl2pPr>
    <a:lvl3pPr marL="536575" algn="l" rtl="0" eaLnBrk="0" fontAlgn="base" hangingPunct="0">
      <a:spcBef>
        <a:spcPct val="30000"/>
      </a:spcBef>
      <a:spcAft>
        <a:spcPct val="0"/>
      </a:spcAft>
      <a:defRPr sz="1000" kern="1200">
        <a:solidFill>
          <a:schemeClr val="tx1"/>
        </a:solidFill>
        <a:latin typeface="Arial" charset="0"/>
        <a:ea typeface="+mn-ea"/>
        <a:cs typeface="+mn-cs"/>
      </a:defRPr>
    </a:lvl3pPr>
    <a:lvl4pPr marL="812800" algn="l" rtl="0" eaLnBrk="0" fontAlgn="base" hangingPunct="0">
      <a:spcBef>
        <a:spcPct val="30000"/>
      </a:spcBef>
      <a:spcAft>
        <a:spcPct val="0"/>
      </a:spcAft>
      <a:defRPr sz="1000" kern="1200">
        <a:solidFill>
          <a:schemeClr val="tx1"/>
        </a:solidFill>
        <a:latin typeface="Arial" charset="0"/>
        <a:ea typeface="+mn-ea"/>
        <a:cs typeface="+mn-cs"/>
      </a:defRPr>
    </a:lvl4pPr>
    <a:lvl5pPr marL="1074738" algn="l" rtl="0" eaLnBrk="0" fontAlgn="base" hangingPunct="0">
      <a:spcBef>
        <a:spcPct val="3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defTabSz="915988">
              <a:defRPr sz="2600">
                <a:solidFill>
                  <a:schemeClr val="accent2"/>
                </a:solidFill>
                <a:latin typeface="Arial" charset="0"/>
              </a:defRPr>
            </a:lvl1pPr>
            <a:lvl2pPr marL="742950" indent="-285750" defTabSz="915988">
              <a:defRPr sz="2600">
                <a:solidFill>
                  <a:schemeClr val="accent2"/>
                </a:solidFill>
                <a:latin typeface="Arial" charset="0"/>
              </a:defRPr>
            </a:lvl2pPr>
            <a:lvl3pPr marL="1143000" indent="-228600" defTabSz="915988">
              <a:defRPr sz="2600">
                <a:solidFill>
                  <a:schemeClr val="accent2"/>
                </a:solidFill>
                <a:latin typeface="Arial" charset="0"/>
              </a:defRPr>
            </a:lvl3pPr>
            <a:lvl4pPr marL="1600200" indent="-228600" defTabSz="915988">
              <a:defRPr sz="2600">
                <a:solidFill>
                  <a:schemeClr val="accent2"/>
                </a:solidFill>
                <a:latin typeface="Arial" charset="0"/>
              </a:defRPr>
            </a:lvl4pPr>
            <a:lvl5pPr marL="2057400" indent="-228600" defTabSz="915988">
              <a:defRPr sz="2600">
                <a:solidFill>
                  <a:schemeClr val="accent2"/>
                </a:solidFill>
                <a:latin typeface="Arial" charset="0"/>
              </a:defRPr>
            </a:lvl5pPr>
            <a:lvl6pPr marL="2514600" indent="-228600" algn="ctr" defTabSz="915988" eaLnBrk="0" fontAlgn="base" hangingPunct="0">
              <a:spcBef>
                <a:spcPct val="50000"/>
              </a:spcBef>
              <a:spcAft>
                <a:spcPct val="0"/>
              </a:spcAft>
              <a:defRPr sz="2600">
                <a:solidFill>
                  <a:schemeClr val="accent2"/>
                </a:solidFill>
                <a:latin typeface="Arial" charset="0"/>
              </a:defRPr>
            </a:lvl6pPr>
            <a:lvl7pPr marL="2971800" indent="-228600" algn="ctr" defTabSz="915988" eaLnBrk="0" fontAlgn="base" hangingPunct="0">
              <a:spcBef>
                <a:spcPct val="50000"/>
              </a:spcBef>
              <a:spcAft>
                <a:spcPct val="0"/>
              </a:spcAft>
              <a:defRPr sz="2600">
                <a:solidFill>
                  <a:schemeClr val="accent2"/>
                </a:solidFill>
                <a:latin typeface="Arial" charset="0"/>
              </a:defRPr>
            </a:lvl7pPr>
            <a:lvl8pPr marL="3429000" indent="-228600" algn="ctr" defTabSz="915988" eaLnBrk="0" fontAlgn="base" hangingPunct="0">
              <a:spcBef>
                <a:spcPct val="50000"/>
              </a:spcBef>
              <a:spcAft>
                <a:spcPct val="0"/>
              </a:spcAft>
              <a:defRPr sz="2600">
                <a:solidFill>
                  <a:schemeClr val="accent2"/>
                </a:solidFill>
                <a:latin typeface="Arial" charset="0"/>
              </a:defRPr>
            </a:lvl8pPr>
            <a:lvl9pPr marL="3886200" indent="-228600" algn="ctr" defTabSz="915988" eaLnBrk="0" fontAlgn="base" hangingPunct="0">
              <a:spcBef>
                <a:spcPct val="50000"/>
              </a:spcBef>
              <a:spcAft>
                <a:spcPct val="0"/>
              </a:spcAft>
              <a:defRPr sz="2600">
                <a:solidFill>
                  <a:schemeClr val="accent2"/>
                </a:solidFill>
                <a:latin typeface="Arial" charset="0"/>
              </a:defRPr>
            </a:lvl9pPr>
          </a:lstStyle>
          <a:p>
            <a:fld id="{35DB00E0-9E31-4E8A-B57E-CCB1E7CB204F}" type="slidenum">
              <a:rPr lang="en-GB" sz="1000" smtClean="0">
                <a:solidFill>
                  <a:schemeClr val="tx1"/>
                </a:solidFill>
                <a:latin typeface="Times New Roman" pitchFamily="18" charset="0"/>
              </a:rPr>
              <a:pPr/>
              <a:t>1</a:t>
            </a:fld>
            <a:endParaRPr lang="en-GB" sz="1000" smtClean="0">
              <a:solidFill>
                <a:schemeClr val="tx1"/>
              </a:solidFill>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7A6037F-8B56-49ED-B097-824A80F06DB4}" type="slidenum">
              <a:rPr lang="en-GB" smtClean="0"/>
              <a:pPr>
                <a:defRPr/>
              </a:pPr>
              <a:t>71</a:t>
            </a:fld>
            <a:endParaRPr lang="en-GB"/>
          </a:p>
        </p:txBody>
      </p:sp>
    </p:spTree>
    <p:extLst>
      <p:ext uri="{BB962C8B-B14F-4D97-AF65-F5344CB8AC3E}">
        <p14:creationId xmlns:p14="http://schemas.microsoft.com/office/powerpoint/2010/main" val="364945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7A6037F-8B56-49ED-B097-824A80F06DB4}" type="slidenum">
              <a:rPr lang="en-GB" smtClean="0"/>
              <a:pPr>
                <a:defRPr/>
              </a:pPr>
              <a:t>72</a:t>
            </a:fld>
            <a:endParaRPr lang="en-GB"/>
          </a:p>
        </p:txBody>
      </p:sp>
    </p:spTree>
    <p:extLst>
      <p:ext uri="{BB962C8B-B14F-4D97-AF65-F5344CB8AC3E}">
        <p14:creationId xmlns:p14="http://schemas.microsoft.com/office/powerpoint/2010/main" val="364945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7A6037F-8B56-49ED-B097-824A80F06DB4}" type="slidenum">
              <a:rPr lang="en-GB" smtClean="0"/>
              <a:pPr>
                <a:defRPr/>
              </a:pPr>
              <a:t>73</a:t>
            </a:fld>
            <a:endParaRPr lang="en-GB"/>
          </a:p>
        </p:txBody>
      </p:sp>
    </p:spTree>
    <p:extLst>
      <p:ext uri="{BB962C8B-B14F-4D97-AF65-F5344CB8AC3E}">
        <p14:creationId xmlns:p14="http://schemas.microsoft.com/office/powerpoint/2010/main" val="364945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7A6037F-8B56-49ED-B097-824A80F06DB4}" type="slidenum">
              <a:rPr lang="en-GB" smtClean="0"/>
              <a:pPr>
                <a:defRPr/>
              </a:pPr>
              <a:t>74</a:t>
            </a:fld>
            <a:endParaRPr lang="en-GB"/>
          </a:p>
        </p:txBody>
      </p:sp>
    </p:spTree>
    <p:extLst>
      <p:ext uri="{BB962C8B-B14F-4D97-AF65-F5344CB8AC3E}">
        <p14:creationId xmlns:p14="http://schemas.microsoft.com/office/powerpoint/2010/main" val="364945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7A6037F-8B56-49ED-B097-824A80F06DB4}" type="slidenum">
              <a:rPr lang="en-GB" smtClean="0"/>
              <a:pPr>
                <a:defRPr/>
              </a:pPr>
              <a:t>75</a:t>
            </a:fld>
            <a:endParaRPr lang="en-GB"/>
          </a:p>
        </p:txBody>
      </p:sp>
    </p:spTree>
    <p:extLst>
      <p:ext uri="{BB962C8B-B14F-4D97-AF65-F5344CB8AC3E}">
        <p14:creationId xmlns:p14="http://schemas.microsoft.com/office/powerpoint/2010/main" val="3649453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4" descr="corpcp"/>
          <p:cNvPicPr>
            <a:picLocks noChangeAspect="1" noChangeArrowheads="1"/>
          </p:cNvPicPr>
          <p:nvPr userDrawn="1"/>
        </p:nvPicPr>
        <p:blipFill>
          <a:blip r:embed="rId2">
            <a:lum bright="100000" contrast="6000"/>
            <a:grayscl/>
            <a:biLevel thresh="50000"/>
            <a:extLst>
              <a:ext uri="{28A0092B-C50C-407E-A947-70E740481C1C}">
                <a14:useLocalDpi xmlns:a14="http://schemas.microsoft.com/office/drawing/2010/main" val="0"/>
              </a:ext>
            </a:extLst>
          </a:blip>
          <a:srcRect/>
          <a:stretch>
            <a:fillRect/>
          </a:stretch>
        </p:blipFill>
        <p:spPr bwMode="auto">
          <a:xfrm>
            <a:off x="6791325" y="4797425"/>
            <a:ext cx="2352675"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7506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29981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76200"/>
            <a:ext cx="2000250" cy="637698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762000" y="76200"/>
            <a:ext cx="5848350" cy="6376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1977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02275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5576" y="476672"/>
            <a:ext cx="7772400" cy="1362075"/>
          </a:xfrm>
        </p:spPr>
        <p:txBody>
          <a:bodyPr anchor="ctr" anchorCtr="1"/>
          <a:lstStyle>
            <a:lvl1pPr algn="l">
              <a:defRPr sz="4000" b="1" cap="all"/>
            </a:lvl1pPr>
          </a:lstStyle>
          <a:p>
            <a:r>
              <a:rPr lang="en-US" dirty="0" smtClean="0"/>
              <a:t>INTRODUCTION</a:t>
            </a:r>
            <a:endParaRPr lang="en-GB" dirty="0"/>
          </a:p>
        </p:txBody>
      </p:sp>
      <p:sp>
        <p:nvSpPr>
          <p:cNvPr id="3" name="Text Placeholder 2"/>
          <p:cNvSpPr>
            <a:spLocks noGrp="1"/>
          </p:cNvSpPr>
          <p:nvPr>
            <p:ph type="body" idx="1"/>
          </p:nvPr>
        </p:nvSpPr>
        <p:spPr>
          <a:xfrm>
            <a:off x="722313" y="4052957"/>
            <a:ext cx="7772400" cy="353943"/>
          </a:xfrm>
          <a:ln w="63500">
            <a:solidFill>
              <a:schemeClr val="accent6"/>
            </a:solidFill>
          </a:ln>
        </p:spPr>
        <p:txBody>
          <a:bodyPr anchor="ctr" anchorCtr="1">
            <a:spAutoFit/>
          </a:bodyPr>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endParaRPr lang="en-US" dirty="0" smtClean="0"/>
          </a:p>
        </p:txBody>
      </p:sp>
    </p:spTree>
    <p:extLst>
      <p:ext uri="{BB962C8B-B14F-4D97-AF65-F5344CB8AC3E}">
        <p14:creationId xmlns:p14="http://schemas.microsoft.com/office/powerpoint/2010/main" val="777016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762000" y="1131888"/>
            <a:ext cx="3924300" cy="532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838700" y="1131888"/>
            <a:ext cx="3924300" cy="532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088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66288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639886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5233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48012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47522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762000" y="1131888"/>
            <a:ext cx="8001000" cy="532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a:p>
            <a:pPr lvl="3"/>
            <a:r>
              <a:rPr lang="en-US" smtClean="0"/>
              <a:t> Fourth level</a:t>
            </a:r>
          </a:p>
          <a:p>
            <a:pPr lvl="4"/>
            <a:r>
              <a:rPr lang="en-US" smtClean="0"/>
              <a:t>Fifth level</a:t>
            </a:r>
          </a:p>
        </p:txBody>
      </p:sp>
      <p:sp>
        <p:nvSpPr>
          <p:cNvPr id="1027" name="Rectangle 12"/>
          <p:cNvSpPr>
            <a:spLocks noGrp="1" noChangeArrowheads="1"/>
          </p:cNvSpPr>
          <p:nvPr>
            <p:ph type="title"/>
          </p:nvPr>
        </p:nvSpPr>
        <p:spPr bwMode="auto">
          <a:xfrm>
            <a:off x="762000" y="76200"/>
            <a:ext cx="80010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56" name="Text Box 32"/>
          <p:cNvSpPr txBox="1">
            <a:spLocks noChangeArrowheads="1"/>
          </p:cNvSpPr>
          <p:nvPr/>
        </p:nvSpPr>
        <p:spPr bwMode="auto">
          <a:xfrm>
            <a:off x="6659563" y="6453188"/>
            <a:ext cx="2447925" cy="327025"/>
          </a:xfrm>
          <a:prstGeom prst="rect">
            <a:avLst/>
          </a:prstGeom>
          <a:noFill/>
          <a:ln>
            <a:noFill/>
          </a:ln>
          <a:effectLst/>
          <a:extLst>
            <a:ext uri="{909E8E84-426E-40DD-AFC4-6F175D3DCCD1}">
              <a14:hiddenFill xmlns:a14="http://schemas.microsoft.com/office/drawing/2010/main">
                <a:solidFill>
                  <a:srgbClr val="F8F8F8"/>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8000" rIns="18000" bIns="18000">
            <a:spAutoFit/>
          </a:bodyPr>
          <a:lstStyle>
            <a:lvl1pPr algn="l" defTabSz="355600">
              <a:spcBef>
                <a:spcPct val="0"/>
              </a:spcBef>
              <a:tabLst>
                <a:tab pos="2413000" algn="r"/>
              </a:tabLst>
              <a:defRPr sz="2400">
                <a:solidFill>
                  <a:schemeClr val="tx1"/>
                </a:solidFill>
                <a:latin typeface="Times New Roman" pitchFamily="18" charset="0"/>
              </a:defRPr>
            </a:lvl1pPr>
            <a:lvl2pPr algn="l" defTabSz="355600">
              <a:spcBef>
                <a:spcPct val="0"/>
              </a:spcBef>
              <a:tabLst>
                <a:tab pos="2413000" algn="r"/>
              </a:tabLst>
              <a:defRPr sz="2400">
                <a:solidFill>
                  <a:schemeClr val="tx1"/>
                </a:solidFill>
                <a:latin typeface="Times New Roman" pitchFamily="18" charset="0"/>
              </a:defRPr>
            </a:lvl2pPr>
            <a:lvl3pPr algn="l" defTabSz="355600">
              <a:spcBef>
                <a:spcPct val="0"/>
              </a:spcBef>
              <a:tabLst>
                <a:tab pos="2413000" algn="r"/>
              </a:tabLst>
              <a:defRPr sz="2400">
                <a:solidFill>
                  <a:schemeClr val="tx1"/>
                </a:solidFill>
                <a:latin typeface="Times New Roman" pitchFamily="18" charset="0"/>
              </a:defRPr>
            </a:lvl3pPr>
            <a:lvl4pPr algn="l" defTabSz="355600">
              <a:spcBef>
                <a:spcPct val="0"/>
              </a:spcBef>
              <a:tabLst>
                <a:tab pos="2413000" algn="r"/>
              </a:tabLst>
              <a:defRPr sz="2400">
                <a:solidFill>
                  <a:schemeClr val="tx1"/>
                </a:solidFill>
                <a:latin typeface="Times New Roman" pitchFamily="18" charset="0"/>
              </a:defRPr>
            </a:lvl4pPr>
            <a:lvl5pPr algn="l" defTabSz="355600">
              <a:spcBef>
                <a:spcPct val="0"/>
              </a:spcBef>
              <a:tabLst>
                <a:tab pos="2413000" algn="r"/>
              </a:tabLst>
              <a:defRPr sz="2400">
                <a:solidFill>
                  <a:schemeClr val="tx1"/>
                </a:solidFill>
                <a:latin typeface="Times New Roman" pitchFamily="18" charset="0"/>
              </a:defRPr>
            </a:lvl5pPr>
            <a:lvl6pPr defTabSz="355600" fontAlgn="base">
              <a:spcBef>
                <a:spcPct val="0"/>
              </a:spcBef>
              <a:spcAft>
                <a:spcPct val="0"/>
              </a:spcAft>
              <a:tabLst>
                <a:tab pos="2413000" algn="r"/>
              </a:tabLst>
              <a:defRPr sz="2400">
                <a:solidFill>
                  <a:schemeClr val="tx1"/>
                </a:solidFill>
                <a:latin typeface="Times New Roman" pitchFamily="18" charset="0"/>
              </a:defRPr>
            </a:lvl6pPr>
            <a:lvl7pPr defTabSz="355600" fontAlgn="base">
              <a:spcBef>
                <a:spcPct val="0"/>
              </a:spcBef>
              <a:spcAft>
                <a:spcPct val="0"/>
              </a:spcAft>
              <a:tabLst>
                <a:tab pos="2413000" algn="r"/>
              </a:tabLst>
              <a:defRPr sz="2400">
                <a:solidFill>
                  <a:schemeClr val="tx1"/>
                </a:solidFill>
                <a:latin typeface="Times New Roman" pitchFamily="18" charset="0"/>
              </a:defRPr>
            </a:lvl7pPr>
            <a:lvl8pPr defTabSz="355600" fontAlgn="base">
              <a:spcBef>
                <a:spcPct val="0"/>
              </a:spcBef>
              <a:spcAft>
                <a:spcPct val="0"/>
              </a:spcAft>
              <a:tabLst>
                <a:tab pos="2413000" algn="r"/>
              </a:tabLst>
              <a:defRPr sz="2400">
                <a:solidFill>
                  <a:schemeClr val="tx1"/>
                </a:solidFill>
                <a:latin typeface="Times New Roman" pitchFamily="18" charset="0"/>
              </a:defRPr>
            </a:lvl8pPr>
            <a:lvl9pPr defTabSz="355600" fontAlgn="base">
              <a:spcBef>
                <a:spcPct val="0"/>
              </a:spcBef>
              <a:spcAft>
                <a:spcPct val="0"/>
              </a:spcAft>
              <a:tabLst>
                <a:tab pos="2413000" algn="r"/>
              </a:tabLst>
              <a:defRPr sz="2400">
                <a:solidFill>
                  <a:schemeClr val="tx1"/>
                </a:solidFill>
                <a:latin typeface="Times New Roman" pitchFamily="18" charset="0"/>
              </a:defRPr>
            </a:lvl9pPr>
          </a:lstStyle>
          <a:p>
            <a:pPr eaLnBrk="1" hangingPunct="1">
              <a:lnSpc>
                <a:spcPct val="80000"/>
              </a:lnSpc>
              <a:spcBef>
                <a:spcPct val="50000"/>
              </a:spcBef>
              <a:defRPr/>
            </a:pPr>
            <a:r>
              <a:rPr lang="en-GB" sz="2000" b="1" dirty="0" smtClean="0">
                <a:solidFill>
                  <a:schemeClr val="accent2"/>
                </a:solidFill>
                <a:latin typeface="Arial" charset="0"/>
              </a:rPr>
              <a:t>	</a:t>
            </a:r>
            <a:r>
              <a:rPr lang="en-GB" b="1" dirty="0" smtClean="0">
                <a:solidFill>
                  <a:schemeClr val="accent2"/>
                </a:solidFill>
                <a:latin typeface="Tahoma" pitchFamily="34" charset="0"/>
              </a:rPr>
              <a:t>juliandyke.com</a:t>
            </a:r>
            <a:endParaRPr lang="en-US" b="1" dirty="0" smtClean="0">
              <a:solidFill>
                <a:schemeClr val="accent2"/>
              </a:solidFill>
              <a:latin typeface="Tahoma" pitchFamily="34" charset="0"/>
            </a:endParaRPr>
          </a:p>
        </p:txBody>
      </p:sp>
      <p:sp>
        <p:nvSpPr>
          <p:cNvPr id="1029" name="Rectangle 35"/>
          <p:cNvSpPr>
            <a:spLocks noChangeArrowheads="1"/>
          </p:cNvSpPr>
          <p:nvPr/>
        </p:nvSpPr>
        <p:spPr bwMode="auto">
          <a:xfrm>
            <a:off x="34925" y="64770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0"/>
              </a:spcBef>
            </a:pPr>
            <a:fld id="{5FAE90A8-2E38-4C54-9E05-77A29DFA0BFE}" type="slidenum">
              <a:rPr lang="en-GB" sz="1400" b="1">
                <a:solidFill>
                  <a:schemeClr val="tx1"/>
                </a:solidFill>
              </a:rPr>
              <a:pPr algn="l">
                <a:spcBef>
                  <a:spcPct val="0"/>
                </a:spcBef>
              </a:pPr>
              <a:t>‹#›</a:t>
            </a:fld>
            <a:endParaRPr lang="en-GB" sz="1400" b="1">
              <a:solidFill>
                <a:schemeClr val="tx1"/>
              </a:solidFill>
            </a:endParaRPr>
          </a:p>
        </p:txBody>
      </p:sp>
      <p:sp>
        <p:nvSpPr>
          <p:cNvPr id="1030" name="Rectangle 36"/>
          <p:cNvSpPr>
            <a:spLocks noChangeArrowheads="1"/>
          </p:cNvSpPr>
          <p:nvPr/>
        </p:nvSpPr>
        <p:spPr bwMode="auto">
          <a:xfrm>
            <a:off x="3340100" y="6524625"/>
            <a:ext cx="2239963"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18000" rIns="90000" bIns="18000">
            <a:spAutoFit/>
          </a:bodyPr>
          <a:lstStyle/>
          <a:p>
            <a:pPr algn="l"/>
            <a:r>
              <a:rPr lang="en-US" sz="1600" b="1" dirty="0">
                <a:solidFill>
                  <a:schemeClr val="tx1"/>
                </a:solidFill>
              </a:rPr>
              <a:t>©</a:t>
            </a:r>
            <a:r>
              <a:rPr lang="en-US" sz="1600" dirty="0">
                <a:solidFill>
                  <a:schemeClr val="tx1"/>
                </a:solidFill>
              </a:rPr>
              <a:t> </a:t>
            </a:r>
            <a:r>
              <a:rPr lang="en-US" sz="1600" b="1" dirty="0" smtClean="0">
                <a:solidFill>
                  <a:schemeClr val="tx1"/>
                </a:solidFill>
              </a:rPr>
              <a:t>2013 </a:t>
            </a:r>
            <a:r>
              <a:rPr lang="en-US" sz="1600" b="1" dirty="0">
                <a:solidFill>
                  <a:schemeClr val="tx1"/>
                </a:solidFill>
              </a:rPr>
              <a:t>- Julian Dyke</a:t>
            </a:r>
            <a:endParaRPr lang="en-GB" sz="1600" b="1"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79"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rtl="0" eaLnBrk="0" fontAlgn="base" hangingPunct="0">
        <a:spcBef>
          <a:spcPct val="0"/>
        </a:spcBef>
        <a:spcAft>
          <a:spcPct val="0"/>
        </a:spcAft>
        <a:defRPr sz="3200" b="1">
          <a:solidFill>
            <a:schemeClr val="accent2"/>
          </a:solidFill>
          <a:latin typeface="+mj-lt"/>
          <a:ea typeface="+mj-ea"/>
          <a:cs typeface="+mj-cs"/>
        </a:defRPr>
      </a:lvl1pPr>
      <a:lvl2pPr algn="l" rtl="0" eaLnBrk="0" fontAlgn="base" hangingPunct="0">
        <a:spcBef>
          <a:spcPct val="0"/>
        </a:spcBef>
        <a:spcAft>
          <a:spcPct val="0"/>
        </a:spcAft>
        <a:defRPr sz="3200" b="1">
          <a:solidFill>
            <a:schemeClr val="accent2"/>
          </a:solidFill>
          <a:latin typeface="Arial" charset="0"/>
        </a:defRPr>
      </a:lvl2pPr>
      <a:lvl3pPr algn="l" rtl="0" eaLnBrk="0" fontAlgn="base" hangingPunct="0">
        <a:spcBef>
          <a:spcPct val="0"/>
        </a:spcBef>
        <a:spcAft>
          <a:spcPct val="0"/>
        </a:spcAft>
        <a:defRPr sz="3200" b="1">
          <a:solidFill>
            <a:schemeClr val="accent2"/>
          </a:solidFill>
          <a:latin typeface="Arial" charset="0"/>
        </a:defRPr>
      </a:lvl3pPr>
      <a:lvl4pPr algn="l" rtl="0" eaLnBrk="0" fontAlgn="base" hangingPunct="0">
        <a:spcBef>
          <a:spcPct val="0"/>
        </a:spcBef>
        <a:spcAft>
          <a:spcPct val="0"/>
        </a:spcAft>
        <a:defRPr sz="3200" b="1">
          <a:solidFill>
            <a:schemeClr val="accent2"/>
          </a:solidFill>
          <a:latin typeface="Arial" charset="0"/>
        </a:defRPr>
      </a:lvl4pPr>
      <a:lvl5pPr algn="l" rtl="0" eaLnBrk="0" fontAlgn="base" hangingPunct="0">
        <a:spcBef>
          <a:spcPct val="0"/>
        </a:spcBef>
        <a:spcAft>
          <a:spcPct val="0"/>
        </a:spcAft>
        <a:defRPr sz="3200" b="1">
          <a:solidFill>
            <a:schemeClr val="accent2"/>
          </a:solidFill>
          <a:latin typeface="Arial" charset="0"/>
        </a:defRPr>
      </a:lvl5pPr>
      <a:lvl6pPr marL="457200" algn="l" rtl="0" eaLnBrk="0" fontAlgn="base" hangingPunct="0">
        <a:spcBef>
          <a:spcPct val="0"/>
        </a:spcBef>
        <a:spcAft>
          <a:spcPct val="0"/>
        </a:spcAft>
        <a:defRPr sz="3200" b="1">
          <a:solidFill>
            <a:schemeClr val="accent2"/>
          </a:solidFill>
          <a:latin typeface="Arial" charset="0"/>
        </a:defRPr>
      </a:lvl6pPr>
      <a:lvl7pPr marL="914400" algn="l" rtl="0" eaLnBrk="0" fontAlgn="base" hangingPunct="0">
        <a:spcBef>
          <a:spcPct val="0"/>
        </a:spcBef>
        <a:spcAft>
          <a:spcPct val="0"/>
        </a:spcAft>
        <a:defRPr sz="3200" b="1">
          <a:solidFill>
            <a:schemeClr val="accent2"/>
          </a:solidFill>
          <a:latin typeface="Arial" charset="0"/>
        </a:defRPr>
      </a:lvl7pPr>
      <a:lvl8pPr marL="1371600" algn="l" rtl="0" eaLnBrk="0" fontAlgn="base" hangingPunct="0">
        <a:spcBef>
          <a:spcPct val="0"/>
        </a:spcBef>
        <a:spcAft>
          <a:spcPct val="0"/>
        </a:spcAft>
        <a:defRPr sz="3200" b="1">
          <a:solidFill>
            <a:schemeClr val="accent2"/>
          </a:solidFill>
          <a:latin typeface="Arial" charset="0"/>
        </a:defRPr>
      </a:lvl8pPr>
      <a:lvl9pPr marL="1828800" algn="l" rtl="0" eaLnBrk="0" fontAlgn="base" hangingPunct="0">
        <a:spcBef>
          <a:spcPct val="0"/>
        </a:spcBef>
        <a:spcAft>
          <a:spcPct val="0"/>
        </a:spcAft>
        <a:defRPr sz="3200" b="1">
          <a:solidFill>
            <a:schemeClr val="accent2"/>
          </a:solidFill>
          <a:latin typeface="Arial" charset="0"/>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1"/>
          <p:cNvSpPr txBox="1">
            <a:spLocks noChangeArrowheads="1"/>
          </p:cNvSpPr>
          <p:nvPr/>
        </p:nvSpPr>
        <p:spPr bwMode="auto">
          <a:xfrm>
            <a:off x="6659563" y="6453188"/>
            <a:ext cx="2447925" cy="327025"/>
          </a:xfrm>
          <a:prstGeom prst="rect">
            <a:avLst/>
          </a:prstGeom>
          <a:noFill/>
          <a:ln>
            <a:noFill/>
          </a:ln>
          <a:effectLst/>
          <a:extLst>
            <a:ext uri="{909E8E84-426E-40DD-AFC4-6F175D3DCCD1}">
              <a14:hiddenFill xmlns:a14="http://schemas.microsoft.com/office/drawing/2010/main">
                <a:solidFill>
                  <a:srgbClr val="F8F8F8"/>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8000" rIns="18000" bIns="18000">
            <a:spAutoFit/>
          </a:bodyPr>
          <a:lstStyle>
            <a:lvl1pPr defTabSz="355600">
              <a:tabLst>
                <a:tab pos="2413000" algn="r"/>
              </a:tabLst>
              <a:defRPr sz="2600">
                <a:solidFill>
                  <a:schemeClr val="accent2"/>
                </a:solidFill>
                <a:latin typeface="Arial" charset="0"/>
              </a:defRPr>
            </a:lvl1pPr>
            <a:lvl2pPr marL="742950" indent="-285750" defTabSz="355600">
              <a:tabLst>
                <a:tab pos="2413000" algn="r"/>
              </a:tabLst>
              <a:defRPr sz="2600">
                <a:solidFill>
                  <a:schemeClr val="accent2"/>
                </a:solidFill>
                <a:latin typeface="Arial" charset="0"/>
              </a:defRPr>
            </a:lvl2pPr>
            <a:lvl3pPr marL="1143000" indent="-228600" defTabSz="355600">
              <a:tabLst>
                <a:tab pos="2413000" algn="r"/>
              </a:tabLst>
              <a:defRPr sz="2600">
                <a:solidFill>
                  <a:schemeClr val="accent2"/>
                </a:solidFill>
                <a:latin typeface="Arial" charset="0"/>
              </a:defRPr>
            </a:lvl3pPr>
            <a:lvl4pPr marL="1600200" indent="-228600" defTabSz="355600">
              <a:tabLst>
                <a:tab pos="2413000" algn="r"/>
              </a:tabLst>
              <a:defRPr sz="2600">
                <a:solidFill>
                  <a:schemeClr val="accent2"/>
                </a:solidFill>
                <a:latin typeface="Arial" charset="0"/>
              </a:defRPr>
            </a:lvl4pPr>
            <a:lvl5pPr marL="2057400" indent="-228600" defTabSz="355600">
              <a:tabLst>
                <a:tab pos="2413000" algn="r"/>
              </a:tabLst>
              <a:defRPr sz="2600">
                <a:solidFill>
                  <a:schemeClr val="accent2"/>
                </a:solidFill>
                <a:latin typeface="Arial" charset="0"/>
              </a:defRPr>
            </a:lvl5pPr>
            <a:lvl6pPr marL="2514600" indent="-228600" algn="ctr" defTabSz="355600" eaLnBrk="0" fontAlgn="base" hangingPunct="0">
              <a:spcBef>
                <a:spcPct val="50000"/>
              </a:spcBef>
              <a:spcAft>
                <a:spcPct val="0"/>
              </a:spcAft>
              <a:tabLst>
                <a:tab pos="2413000" algn="r"/>
              </a:tabLst>
              <a:defRPr sz="2600">
                <a:solidFill>
                  <a:schemeClr val="accent2"/>
                </a:solidFill>
                <a:latin typeface="Arial" charset="0"/>
              </a:defRPr>
            </a:lvl6pPr>
            <a:lvl7pPr marL="2971800" indent="-228600" algn="ctr" defTabSz="355600" eaLnBrk="0" fontAlgn="base" hangingPunct="0">
              <a:spcBef>
                <a:spcPct val="50000"/>
              </a:spcBef>
              <a:spcAft>
                <a:spcPct val="0"/>
              </a:spcAft>
              <a:tabLst>
                <a:tab pos="2413000" algn="r"/>
              </a:tabLst>
              <a:defRPr sz="2600">
                <a:solidFill>
                  <a:schemeClr val="accent2"/>
                </a:solidFill>
                <a:latin typeface="Arial" charset="0"/>
              </a:defRPr>
            </a:lvl7pPr>
            <a:lvl8pPr marL="3429000" indent="-228600" algn="ctr" defTabSz="355600" eaLnBrk="0" fontAlgn="base" hangingPunct="0">
              <a:spcBef>
                <a:spcPct val="50000"/>
              </a:spcBef>
              <a:spcAft>
                <a:spcPct val="0"/>
              </a:spcAft>
              <a:tabLst>
                <a:tab pos="2413000" algn="r"/>
              </a:tabLst>
              <a:defRPr sz="2600">
                <a:solidFill>
                  <a:schemeClr val="accent2"/>
                </a:solidFill>
                <a:latin typeface="Arial" charset="0"/>
              </a:defRPr>
            </a:lvl8pPr>
            <a:lvl9pPr marL="3886200" indent="-228600" algn="ctr" defTabSz="355600" eaLnBrk="0" fontAlgn="base" hangingPunct="0">
              <a:spcBef>
                <a:spcPct val="50000"/>
              </a:spcBef>
              <a:spcAft>
                <a:spcPct val="0"/>
              </a:spcAft>
              <a:tabLst>
                <a:tab pos="2413000" algn="r"/>
              </a:tabLst>
              <a:defRPr sz="2600">
                <a:solidFill>
                  <a:schemeClr val="accent2"/>
                </a:solidFill>
                <a:latin typeface="Arial" charset="0"/>
              </a:defRPr>
            </a:lvl9pPr>
          </a:lstStyle>
          <a:p>
            <a:pPr algn="l" eaLnBrk="1" hangingPunct="1">
              <a:lnSpc>
                <a:spcPct val="80000"/>
              </a:lnSpc>
            </a:pPr>
            <a:r>
              <a:rPr lang="en-GB" sz="2000" b="1"/>
              <a:t>	</a:t>
            </a:r>
            <a:r>
              <a:rPr lang="en-GB" sz="2400" b="1">
                <a:latin typeface="Tahoma" pitchFamily="34" charset="0"/>
              </a:rPr>
              <a:t>juliandyke.com</a:t>
            </a:r>
            <a:endParaRPr lang="en-US" sz="2400" b="1">
              <a:latin typeface="Tahoma" pitchFamily="34" charset="0"/>
            </a:endParaRPr>
          </a:p>
        </p:txBody>
      </p:sp>
      <p:sp>
        <p:nvSpPr>
          <p:cNvPr id="3075" name="Rectangle 17"/>
          <p:cNvSpPr>
            <a:spLocks noChangeArrowheads="1"/>
          </p:cNvSpPr>
          <p:nvPr/>
        </p:nvSpPr>
        <p:spPr bwMode="auto">
          <a:xfrm>
            <a:off x="34925" y="650875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0"/>
              </a:spcBef>
            </a:pPr>
            <a:fld id="{BA20B517-2697-44DD-9D49-B13FBDB08D57}" type="slidenum">
              <a:rPr lang="en-GB" sz="1400" b="1">
                <a:solidFill>
                  <a:schemeClr val="tx1"/>
                </a:solidFill>
              </a:rPr>
              <a:pPr algn="l">
                <a:spcBef>
                  <a:spcPct val="0"/>
                </a:spcBef>
              </a:pPr>
              <a:t>1</a:t>
            </a:fld>
            <a:endParaRPr lang="en-GB" sz="1400" b="1">
              <a:solidFill>
                <a:schemeClr val="tx1"/>
              </a:solidFill>
            </a:endParaRPr>
          </a:p>
        </p:txBody>
      </p:sp>
      <p:sp>
        <p:nvSpPr>
          <p:cNvPr id="3076" name="Rectangle 18"/>
          <p:cNvSpPr>
            <a:spLocks noChangeArrowheads="1"/>
          </p:cNvSpPr>
          <p:nvPr/>
        </p:nvSpPr>
        <p:spPr bwMode="auto">
          <a:xfrm>
            <a:off x="3340100" y="6524625"/>
            <a:ext cx="2239963"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18000" rIns="90000" bIns="18000">
            <a:spAutoFit/>
          </a:bodyPr>
          <a:lstStyle/>
          <a:p>
            <a:pPr algn="l"/>
            <a:r>
              <a:rPr lang="en-US" sz="1600" b="1" dirty="0">
                <a:solidFill>
                  <a:schemeClr val="tx1"/>
                </a:solidFill>
              </a:rPr>
              <a:t>©</a:t>
            </a:r>
            <a:r>
              <a:rPr lang="en-US" sz="1600" dirty="0">
                <a:solidFill>
                  <a:schemeClr val="tx1"/>
                </a:solidFill>
              </a:rPr>
              <a:t> </a:t>
            </a:r>
            <a:r>
              <a:rPr lang="en-US" sz="1600" b="1" dirty="0" smtClean="0">
                <a:solidFill>
                  <a:schemeClr val="tx1"/>
                </a:solidFill>
              </a:rPr>
              <a:t>2013 </a:t>
            </a:r>
            <a:r>
              <a:rPr lang="en-US" sz="1600" b="1" dirty="0">
                <a:solidFill>
                  <a:schemeClr val="tx1"/>
                </a:solidFill>
              </a:rPr>
              <a:t>- Julian Dyke</a:t>
            </a:r>
            <a:endParaRPr lang="en-GB" sz="1600" b="1" dirty="0">
              <a:solidFill>
                <a:schemeClr val="tx1"/>
              </a:solidFill>
            </a:endParaRPr>
          </a:p>
        </p:txBody>
      </p:sp>
      <p:sp>
        <p:nvSpPr>
          <p:cNvPr id="3078" name="Rectangle 24" descr="Newsprint"/>
          <p:cNvSpPr>
            <a:spLocks noChangeArrowheads="1"/>
          </p:cNvSpPr>
          <p:nvPr/>
        </p:nvSpPr>
        <p:spPr bwMode="auto">
          <a:xfrm>
            <a:off x="611188" y="5297488"/>
            <a:ext cx="7777162" cy="587375"/>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r>
              <a:rPr lang="en-GB" sz="3200" b="1" dirty="0" smtClean="0">
                <a:solidFill>
                  <a:srgbClr val="000000"/>
                </a:solidFill>
              </a:rPr>
              <a:t>Web Version</a:t>
            </a:r>
            <a:endParaRPr lang="en-US" sz="3200" b="1" dirty="0">
              <a:solidFill>
                <a:srgbClr val="000000"/>
              </a:solidFill>
            </a:endParaRPr>
          </a:p>
        </p:txBody>
      </p:sp>
      <p:sp>
        <p:nvSpPr>
          <p:cNvPr id="3079" name="Rectangle 15"/>
          <p:cNvSpPr>
            <a:spLocks noChangeArrowheads="1"/>
          </p:cNvSpPr>
          <p:nvPr/>
        </p:nvSpPr>
        <p:spPr bwMode="auto">
          <a:xfrm>
            <a:off x="684213" y="1134340"/>
            <a:ext cx="8305800" cy="265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bIns="0" anchor="b"/>
          <a:lstStyle/>
          <a:p>
            <a:pPr algn="l">
              <a:spcBef>
                <a:spcPct val="0"/>
              </a:spcBef>
            </a:pPr>
            <a:r>
              <a:rPr lang="en-US" sz="5400" b="1" dirty="0" smtClean="0"/>
              <a:t>Oracle 12c</a:t>
            </a:r>
          </a:p>
          <a:p>
            <a:pPr algn="l">
              <a:spcBef>
                <a:spcPct val="0"/>
              </a:spcBef>
            </a:pPr>
            <a:r>
              <a:rPr lang="en-US" sz="5400" b="1" dirty="0" smtClean="0"/>
              <a:t>New </a:t>
            </a:r>
            <a:r>
              <a:rPr lang="en-US" sz="5400" b="1" dirty="0" smtClean="0"/>
              <a:t>Features</a:t>
            </a:r>
            <a:endParaRPr lang="en-US" sz="5400" b="1"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71600" y="1052736"/>
            <a:ext cx="7200800" cy="830997"/>
          </a:xfrm>
          <a:prstGeom prst="rect">
            <a:avLst/>
          </a:prstGeom>
          <a:noFill/>
        </p:spPr>
        <p:txBody>
          <a:bodyPr wrap="square" rtlCol="0">
            <a:spAutoFit/>
          </a:bodyPr>
          <a:lstStyle/>
          <a:p>
            <a:r>
              <a:rPr lang="en-GB" sz="4800" b="1" dirty="0" smtClean="0"/>
              <a:t>Partial Indexes</a:t>
            </a:r>
            <a:endParaRPr lang="en-GB" sz="4800" b="1" dirty="0"/>
          </a:p>
        </p:txBody>
      </p:sp>
      <p:sp>
        <p:nvSpPr>
          <p:cNvPr id="2" name="TextBox 1"/>
          <p:cNvSpPr txBox="1"/>
          <p:nvPr/>
        </p:nvSpPr>
        <p:spPr>
          <a:xfrm>
            <a:off x="796008" y="2576230"/>
            <a:ext cx="7344816" cy="3662541"/>
          </a:xfrm>
          <a:prstGeom prst="rect">
            <a:avLst/>
          </a:prstGeom>
          <a:noFill/>
          <a:ln w="38100">
            <a:solidFill>
              <a:schemeClr val="accent6"/>
            </a:solidFill>
          </a:ln>
        </p:spPr>
        <p:txBody>
          <a:bodyPr wrap="square" rtlCol="0">
            <a:spAutoFit/>
          </a:bodyPr>
          <a:lstStyle/>
          <a:p>
            <a:pPr lvl="0" algn="l"/>
            <a:r>
              <a:rPr lang="en-US" sz="1600" b="1" dirty="0" smtClean="0">
                <a:solidFill>
                  <a:schemeClr val="tx1"/>
                </a:solidFill>
              </a:rPr>
              <a:t>I believe this is one of the best features in Oracle 12c for sites using the Partitioning Option</a:t>
            </a:r>
          </a:p>
          <a:p>
            <a:pPr lvl="0" algn="l"/>
            <a:r>
              <a:rPr lang="en-US" sz="1600" b="1" dirty="0" smtClean="0">
                <a:solidFill>
                  <a:schemeClr val="tx1"/>
                </a:solidFill>
              </a:rPr>
              <a:t>Most sites partition their tables based on time e.g. year, month, week, day etc. Most activity centres around the latest (hot) partitions where indexes are often required to optimize access paths. However, the cost of creating an index for the entire table often prevents creation of appropriate indexes as, in current versions, the index needs to be created for all partitions, requiring additional storage and increasing backup and restore times. </a:t>
            </a:r>
          </a:p>
          <a:p>
            <a:pPr lvl="0" algn="l"/>
            <a:r>
              <a:rPr lang="en-US" sz="1600" b="1" dirty="0" smtClean="0">
                <a:solidFill>
                  <a:schemeClr val="tx1"/>
                </a:solidFill>
              </a:rPr>
              <a:t>Partial indexes will not reduce redo generation, but could significantly reduce overall database sizes as they will often affect the largest tables</a:t>
            </a:r>
          </a:p>
          <a:p>
            <a:pPr lvl="0" algn="l"/>
            <a:r>
              <a:rPr lang="en-US" sz="1600" b="1" dirty="0" smtClean="0">
                <a:solidFill>
                  <a:schemeClr val="tx1"/>
                </a:solidFill>
              </a:rPr>
              <a:t>I think the current implementation is limited, but I still think this is a great feature</a:t>
            </a:r>
            <a:endParaRPr lang="en-US" sz="1600" b="1" dirty="0">
              <a:solidFill>
                <a:schemeClr val="tx1"/>
              </a:solidFill>
            </a:endParaRPr>
          </a:p>
        </p:txBody>
      </p:sp>
    </p:spTree>
    <p:extLst>
      <p:ext uri="{BB962C8B-B14F-4D97-AF65-F5344CB8AC3E}">
        <p14:creationId xmlns:p14="http://schemas.microsoft.com/office/powerpoint/2010/main" val="1745577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Partial Indexes</a:t>
            </a:r>
          </a:p>
        </p:txBody>
      </p:sp>
      <p:sp>
        <p:nvSpPr>
          <p:cNvPr id="3" name="Content Placeholder 2"/>
          <p:cNvSpPr>
            <a:spLocks noGrp="1"/>
          </p:cNvSpPr>
          <p:nvPr>
            <p:ph idx="1"/>
          </p:nvPr>
        </p:nvSpPr>
        <p:spPr/>
        <p:txBody>
          <a:bodyPr/>
          <a:lstStyle/>
          <a:p>
            <a:r>
              <a:rPr lang="en-GB" dirty="0" smtClean="0"/>
              <a:t>One of the most important new features in Oracle 12.1</a:t>
            </a:r>
          </a:p>
          <a:p>
            <a:endParaRPr lang="en-GB" dirty="0" smtClean="0"/>
          </a:p>
          <a:p>
            <a:r>
              <a:rPr lang="en-GB" dirty="0"/>
              <a:t>Allows additional indexes to be created for performance tuning</a:t>
            </a:r>
          </a:p>
          <a:p>
            <a:endParaRPr lang="en-GB" dirty="0"/>
          </a:p>
          <a:p>
            <a:r>
              <a:rPr lang="en-GB" dirty="0" smtClean="0"/>
              <a:t>Potentially reduces amount of storage required for indexes</a:t>
            </a:r>
          </a:p>
          <a:p>
            <a:pPr lvl="1"/>
            <a:r>
              <a:rPr lang="en-GB" dirty="0" smtClean="0"/>
              <a:t>May reduce backup and restore times</a:t>
            </a:r>
          </a:p>
          <a:p>
            <a:pPr lvl="1"/>
            <a:r>
              <a:rPr lang="en-GB" dirty="0" smtClean="0"/>
              <a:t>Will probably not reduce redo / archive generation</a:t>
            </a:r>
            <a:endParaRPr lang="en-GB" dirty="0"/>
          </a:p>
          <a:p>
            <a:endParaRPr lang="en-GB" dirty="0" smtClean="0"/>
          </a:p>
          <a:p>
            <a:r>
              <a:rPr lang="en-GB" dirty="0" smtClean="0"/>
              <a:t>Functionality is limited</a:t>
            </a:r>
          </a:p>
          <a:p>
            <a:pPr lvl="1"/>
            <a:r>
              <a:rPr lang="en-GB" dirty="0" smtClean="0"/>
              <a:t>For a specific table, only one set of table partitions can be enabled for index partitions </a:t>
            </a:r>
          </a:p>
          <a:p>
            <a:pPr lvl="1"/>
            <a:endParaRPr lang="en-GB" dirty="0" smtClean="0"/>
          </a:p>
          <a:p>
            <a:pPr lvl="1"/>
            <a:endParaRPr lang="en-GB" dirty="0"/>
          </a:p>
          <a:p>
            <a:endParaRPr lang="en-GB" dirty="0" smtClean="0"/>
          </a:p>
          <a:p>
            <a:pPr lvl="1"/>
            <a:endParaRPr lang="en-GB" dirty="0"/>
          </a:p>
        </p:txBody>
      </p:sp>
    </p:spTree>
    <p:extLst>
      <p:ext uri="{BB962C8B-B14F-4D97-AF65-F5344CB8AC3E}">
        <p14:creationId xmlns:p14="http://schemas.microsoft.com/office/powerpoint/2010/main" val="13703540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Partial Indexes</a:t>
            </a:r>
          </a:p>
        </p:txBody>
      </p:sp>
      <p:sp>
        <p:nvSpPr>
          <p:cNvPr id="3" name="Content Placeholder 2"/>
          <p:cNvSpPr>
            <a:spLocks noGrp="1"/>
          </p:cNvSpPr>
          <p:nvPr>
            <p:ph idx="1"/>
          </p:nvPr>
        </p:nvSpPr>
        <p:spPr/>
        <p:txBody>
          <a:bodyPr/>
          <a:lstStyle/>
          <a:p>
            <a:r>
              <a:rPr lang="en-GB" dirty="0"/>
              <a:t>Useful for range-based partitioned tables</a:t>
            </a:r>
          </a:p>
          <a:p>
            <a:pPr lvl="1"/>
            <a:r>
              <a:rPr lang="en-GB" dirty="0"/>
              <a:t>Create partial indexes on most recent (hot) partitions</a:t>
            </a:r>
          </a:p>
          <a:p>
            <a:pPr lvl="1"/>
            <a:r>
              <a:rPr lang="en-GB" dirty="0"/>
              <a:t>Alternatively create partial indexes on older (archived) partitions</a:t>
            </a:r>
          </a:p>
          <a:p>
            <a:pPr lvl="1"/>
            <a:r>
              <a:rPr lang="en-GB" dirty="0"/>
              <a:t>However cannot create partial indexes on both</a:t>
            </a:r>
          </a:p>
          <a:p>
            <a:endParaRPr lang="en-GB" dirty="0" smtClean="0"/>
          </a:p>
          <a:p>
            <a:r>
              <a:rPr lang="en-GB" dirty="0" smtClean="0"/>
              <a:t>Partial </a:t>
            </a:r>
            <a:r>
              <a:rPr lang="en-GB" dirty="0"/>
              <a:t>indexing must specified on table partitions</a:t>
            </a:r>
          </a:p>
          <a:p>
            <a:pPr lvl="1"/>
            <a:r>
              <a:rPr lang="en-GB" dirty="0">
                <a:solidFill>
                  <a:schemeClr val="accent6"/>
                </a:solidFill>
              </a:rPr>
              <a:t>INDEXING ON</a:t>
            </a:r>
            <a:r>
              <a:rPr lang="en-GB" dirty="0"/>
              <a:t> – partial indexes enabled</a:t>
            </a:r>
          </a:p>
          <a:p>
            <a:pPr lvl="1"/>
            <a:r>
              <a:rPr lang="en-GB" dirty="0">
                <a:solidFill>
                  <a:schemeClr val="accent6"/>
                </a:solidFill>
              </a:rPr>
              <a:t>INDEXING OFF </a:t>
            </a:r>
            <a:r>
              <a:rPr lang="en-GB" dirty="0"/>
              <a:t>– partial indexes disabled</a:t>
            </a:r>
          </a:p>
          <a:p>
            <a:pPr lvl="1"/>
            <a:endParaRPr lang="en-GB" dirty="0"/>
          </a:p>
          <a:p>
            <a:r>
              <a:rPr lang="en-GB" dirty="0"/>
              <a:t>If a table partition has </a:t>
            </a:r>
            <a:r>
              <a:rPr lang="en-GB" dirty="0">
                <a:solidFill>
                  <a:schemeClr val="accent6"/>
                </a:solidFill>
              </a:rPr>
              <a:t>INDEXING ON </a:t>
            </a:r>
            <a:r>
              <a:rPr lang="en-GB" dirty="0"/>
              <a:t>then all rows in that partition will be indexed in each partial index</a:t>
            </a:r>
          </a:p>
          <a:p>
            <a:endParaRPr lang="en-GB" dirty="0"/>
          </a:p>
        </p:txBody>
      </p:sp>
    </p:spTree>
    <p:extLst>
      <p:ext uri="{BB962C8B-B14F-4D97-AF65-F5344CB8AC3E}">
        <p14:creationId xmlns:p14="http://schemas.microsoft.com/office/powerpoint/2010/main" val="3390523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Partial Indexes</a:t>
            </a:r>
            <a:endParaRPr lang="en-GB" dirty="0"/>
          </a:p>
        </p:txBody>
      </p:sp>
      <p:sp>
        <p:nvSpPr>
          <p:cNvPr id="3" name="Content Placeholder 2"/>
          <p:cNvSpPr>
            <a:spLocks noGrp="1"/>
          </p:cNvSpPr>
          <p:nvPr>
            <p:ph idx="1"/>
          </p:nvPr>
        </p:nvSpPr>
        <p:spPr/>
        <p:txBody>
          <a:bodyPr/>
          <a:lstStyle/>
          <a:p>
            <a:r>
              <a:rPr lang="en-GB" dirty="0" smtClean="0"/>
              <a:t>Partial Local and Global Indexes</a:t>
            </a:r>
            <a:endParaRPr lang="en-GB" dirty="0"/>
          </a:p>
        </p:txBody>
      </p:sp>
      <p:sp>
        <p:nvSpPr>
          <p:cNvPr id="4" name="TextBox 3"/>
          <p:cNvSpPr txBox="1"/>
          <p:nvPr/>
        </p:nvSpPr>
        <p:spPr>
          <a:xfrm>
            <a:off x="1032823" y="1568981"/>
            <a:ext cx="6923553" cy="4524315"/>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a:solidFill>
                  <a:schemeClr val="tx1"/>
                </a:solidFill>
              </a:rPr>
              <a:t>CREATE TABLE </a:t>
            </a:r>
            <a:r>
              <a:rPr lang="en-GB" sz="1600" b="1" dirty="0" err="1" smtClean="0">
                <a:solidFill>
                  <a:schemeClr val="tx1"/>
                </a:solidFill>
              </a:rPr>
              <a:t>pcar</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season_key</a:t>
            </a:r>
            <a:r>
              <a:rPr lang="en-GB" sz="1600" b="1" dirty="0">
                <a:solidFill>
                  <a:schemeClr val="tx1"/>
                </a:solidFill>
              </a:rPr>
              <a:t>	</a:t>
            </a:r>
            <a:r>
              <a:rPr lang="en-GB" sz="1600" b="1" dirty="0" smtClean="0">
                <a:solidFill>
                  <a:schemeClr val="tx1"/>
                </a:solidFill>
              </a:rPr>
              <a:t>NUMBER,</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race_key</a:t>
            </a:r>
            <a:r>
              <a:rPr lang="en-GB" sz="1600" b="1" dirty="0" smtClean="0">
                <a:solidFill>
                  <a:schemeClr val="tx1"/>
                </a:solidFill>
              </a:rPr>
              <a:t>	NUMBER,</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driver_key</a:t>
            </a:r>
            <a:r>
              <a:rPr lang="en-GB" sz="1600" b="1" dirty="0">
                <a:solidFill>
                  <a:schemeClr val="tx1"/>
                </a:solidFill>
              </a:rPr>
              <a:t>	</a:t>
            </a:r>
            <a:r>
              <a:rPr lang="en-GB" sz="1600" b="1" dirty="0" smtClean="0">
                <a:solidFill>
                  <a:schemeClr val="tx1"/>
                </a:solidFill>
              </a:rPr>
              <a:t>VARCHAR2(4),</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team_key</a:t>
            </a:r>
            <a:r>
              <a:rPr lang="en-GB" sz="1600" b="1" dirty="0">
                <a:solidFill>
                  <a:schemeClr val="tx1"/>
                </a:solidFill>
              </a:rPr>
              <a:t>	</a:t>
            </a:r>
            <a:r>
              <a:rPr lang="en-GB" sz="1600" b="1" dirty="0" smtClean="0">
                <a:solidFill>
                  <a:schemeClr val="tx1"/>
                </a:solidFill>
              </a:rPr>
              <a:t>VARCHAR2(3),</a:t>
            </a:r>
            <a:br>
              <a:rPr lang="en-GB" sz="1600" b="1" dirty="0" smtClean="0">
                <a:solidFill>
                  <a:schemeClr val="tx1"/>
                </a:solidFill>
              </a:rPr>
            </a:br>
            <a:r>
              <a:rPr lang="en-GB" sz="1600" b="1" dirty="0" smtClean="0">
                <a:solidFill>
                  <a:schemeClr val="tx1"/>
                </a:solidFill>
              </a:rPr>
              <a:t>	position	NUMBER,</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laps_completed</a:t>
            </a:r>
            <a:r>
              <a:rPr lang="en-GB" sz="1600" b="1" dirty="0">
                <a:solidFill>
                  <a:schemeClr val="tx1"/>
                </a:solidFill>
              </a:rPr>
              <a:t>	</a:t>
            </a:r>
            <a:r>
              <a:rPr lang="en-GB" sz="1600" b="1" dirty="0" smtClean="0">
                <a:solidFill>
                  <a:schemeClr val="tx1"/>
                </a:solidFill>
              </a:rPr>
              <a:t>NUMBER,</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race_points</a:t>
            </a:r>
            <a:r>
              <a:rPr lang="en-GB" sz="1600" b="1" dirty="0">
                <a:solidFill>
                  <a:schemeClr val="tx1"/>
                </a:solidFill>
              </a:rPr>
              <a:t>	</a:t>
            </a:r>
            <a:r>
              <a:rPr lang="en-GB" sz="1600" b="1" dirty="0" smtClean="0">
                <a:solidFill>
                  <a:schemeClr val="tx1"/>
                </a:solidFill>
              </a:rPr>
              <a:t>NUMBER</a:t>
            </a:r>
            <a:br>
              <a:rPr lang="en-GB" sz="1600" b="1" dirty="0" smtClean="0">
                <a:solidFill>
                  <a:schemeClr val="tx1"/>
                </a:solidFill>
              </a:rPr>
            </a:b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PARTITION </a:t>
            </a:r>
            <a:r>
              <a:rPr lang="en-GB" sz="1600" b="1" dirty="0">
                <a:solidFill>
                  <a:schemeClr val="tx1"/>
                </a:solidFill>
              </a:rPr>
              <a:t>BY RANGE (</a:t>
            </a:r>
            <a:r>
              <a:rPr lang="en-GB" sz="1600" b="1" dirty="0" err="1">
                <a:solidFill>
                  <a:schemeClr val="tx1"/>
                </a:solidFill>
              </a:rPr>
              <a:t>season_key</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PARTITION </a:t>
            </a:r>
            <a:r>
              <a:rPr lang="en-GB" sz="1600" b="1" dirty="0">
                <a:solidFill>
                  <a:schemeClr val="tx1"/>
                </a:solidFill>
              </a:rPr>
              <a:t>p2008 VALUES LESS THAN (</a:t>
            </a:r>
            <a:r>
              <a:rPr lang="en-GB" sz="1600" b="1" dirty="0" smtClean="0">
                <a:solidFill>
                  <a:schemeClr val="tx1"/>
                </a:solidFill>
              </a:rPr>
              <a:t>2009) INDEXING OFF,</a:t>
            </a:r>
            <a:br>
              <a:rPr lang="en-GB" sz="1600" b="1" dirty="0" smtClean="0">
                <a:solidFill>
                  <a:schemeClr val="tx1"/>
                </a:solidFill>
              </a:rPr>
            </a:br>
            <a:r>
              <a:rPr lang="en-GB" sz="1600" b="1" dirty="0" smtClean="0">
                <a:solidFill>
                  <a:schemeClr val="tx1"/>
                </a:solidFill>
              </a:rPr>
              <a:t>	PARTITION </a:t>
            </a:r>
            <a:r>
              <a:rPr lang="en-GB" sz="1600" b="1" dirty="0">
                <a:solidFill>
                  <a:schemeClr val="tx1"/>
                </a:solidFill>
              </a:rPr>
              <a:t>p2009 VALUES LESS THAN (</a:t>
            </a:r>
            <a:r>
              <a:rPr lang="en-GB" sz="1600" b="1" dirty="0" smtClean="0">
                <a:solidFill>
                  <a:schemeClr val="tx1"/>
                </a:solidFill>
              </a:rPr>
              <a:t>2010) INDEXING OFF,</a:t>
            </a:r>
            <a:br>
              <a:rPr lang="en-GB" sz="1600" b="1" dirty="0" smtClean="0">
                <a:solidFill>
                  <a:schemeClr val="tx1"/>
                </a:solidFill>
              </a:rPr>
            </a:br>
            <a:r>
              <a:rPr lang="en-GB" sz="1600" b="1" dirty="0" smtClean="0">
                <a:solidFill>
                  <a:schemeClr val="tx1"/>
                </a:solidFill>
              </a:rPr>
              <a:t>	PARTITION </a:t>
            </a:r>
            <a:r>
              <a:rPr lang="en-GB" sz="1600" b="1" dirty="0">
                <a:solidFill>
                  <a:schemeClr val="tx1"/>
                </a:solidFill>
              </a:rPr>
              <a:t>p2010 VALUES LESS THAN (</a:t>
            </a:r>
            <a:r>
              <a:rPr lang="en-GB" sz="1600" b="1" dirty="0" smtClean="0">
                <a:solidFill>
                  <a:schemeClr val="tx1"/>
                </a:solidFill>
              </a:rPr>
              <a:t>2011) INDEXING OFF,</a:t>
            </a:r>
            <a:br>
              <a:rPr lang="en-GB" sz="1600" b="1" dirty="0" smtClean="0">
                <a:solidFill>
                  <a:schemeClr val="tx1"/>
                </a:solidFill>
              </a:rPr>
            </a:br>
            <a:r>
              <a:rPr lang="en-GB" sz="1600" b="1" dirty="0" smtClean="0">
                <a:solidFill>
                  <a:schemeClr val="tx1"/>
                </a:solidFill>
              </a:rPr>
              <a:t>	PARTITION </a:t>
            </a:r>
            <a:r>
              <a:rPr lang="en-GB" sz="1600" b="1" dirty="0">
                <a:solidFill>
                  <a:schemeClr val="tx1"/>
                </a:solidFill>
              </a:rPr>
              <a:t>p2011 VALUES LESS THAN (</a:t>
            </a:r>
            <a:r>
              <a:rPr lang="en-GB" sz="1600" b="1" dirty="0" smtClean="0">
                <a:solidFill>
                  <a:schemeClr val="tx1"/>
                </a:solidFill>
              </a:rPr>
              <a:t>2012) INDEXING ON,</a:t>
            </a:r>
            <a:br>
              <a:rPr lang="en-GB" sz="1600" b="1" dirty="0" smtClean="0">
                <a:solidFill>
                  <a:schemeClr val="tx1"/>
                </a:solidFill>
              </a:rPr>
            </a:br>
            <a:r>
              <a:rPr lang="en-GB" sz="1600" b="1" dirty="0" smtClean="0">
                <a:solidFill>
                  <a:schemeClr val="tx1"/>
                </a:solidFill>
              </a:rPr>
              <a:t>	PARTITION </a:t>
            </a:r>
            <a:r>
              <a:rPr lang="en-GB" sz="1600" b="1" dirty="0">
                <a:solidFill>
                  <a:schemeClr val="tx1"/>
                </a:solidFill>
              </a:rPr>
              <a:t>p2012 VALUES LESS THAN (</a:t>
            </a:r>
            <a:r>
              <a:rPr lang="en-GB" sz="1600" b="1" dirty="0" smtClean="0">
                <a:solidFill>
                  <a:schemeClr val="tx1"/>
                </a:solidFill>
              </a:rPr>
              <a:t>2013) INDEXING ON</a:t>
            </a:r>
            <a:br>
              <a:rPr lang="en-GB" sz="1600" b="1" dirty="0" smtClean="0">
                <a:solidFill>
                  <a:schemeClr val="tx1"/>
                </a:solidFill>
              </a:rPr>
            </a:br>
            <a:r>
              <a:rPr lang="en-GB" sz="1600" b="1" dirty="0" smtClean="0">
                <a:solidFill>
                  <a:schemeClr val="tx1"/>
                </a:solidFill>
              </a:rPr>
              <a:t>);</a:t>
            </a:r>
            <a:endParaRPr lang="en-GB" sz="1600" b="1" dirty="0">
              <a:solidFill>
                <a:schemeClr val="tx1"/>
              </a:solidFill>
            </a:endParaRPr>
          </a:p>
        </p:txBody>
      </p:sp>
    </p:spTree>
    <p:extLst>
      <p:ext uri="{BB962C8B-B14F-4D97-AF65-F5344CB8AC3E}">
        <p14:creationId xmlns:p14="http://schemas.microsoft.com/office/powerpoint/2010/main" val="95932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Partial Indexes</a:t>
            </a:r>
            <a:endParaRPr lang="en-GB" dirty="0"/>
          </a:p>
        </p:txBody>
      </p:sp>
      <p:sp>
        <p:nvSpPr>
          <p:cNvPr id="3" name="Content Placeholder 2"/>
          <p:cNvSpPr>
            <a:spLocks noGrp="1"/>
          </p:cNvSpPr>
          <p:nvPr>
            <p:ph idx="1"/>
          </p:nvPr>
        </p:nvSpPr>
        <p:spPr/>
        <p:txBody>
          <a:bodyPr/>
          <a:lstStyle/>
          <a:p>
            <a:r>
              <a:rPr lang="en-GB" dirty="0" smtClean="0"/>
              <a:t>Partial Local and Global Indexes</a:t>
            </a:r>
            <a:endParaRPr lang="en-GB" dirty="0"/>
          </a:p>
        </p:txBody>
      </p:sp>
      <p:sp>
        <p:nvSpPr>
          <p:cNvPr id="4" name="TextBox 3"/>
          <p:cNvSpPr txBox="1"/>
          <p:nvPr/>
        </p:nvSpPr>
        <p:spPr>
          <a:xfrm>
            <a:off x="2689007" y="1615440"/>
            <a:ext cx="3683193" cy="2677656"/>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a:solidFill>
                  <a:schemeClr val="tx1"/>
                </a:solidFill>
              </a:rPr>
              <a:t>SELECT </a:t>
            </a:r>
            <a:r>
              <a:rPr lang="en-GB" sz="1600" b="1" dirty="0" err="1">
                <a:solidFill>
                  <a:schemeClr val="tx1"/>
                </a:solidFill>
              </a:rPr>
              <a:t>season_key</a:t>
            </a:r>
            <a:r>
              <a:rPr lang="en-GB" sz="1600" b="1" dirty="0">
                <a:solidFill>
                  <a:schemeClr val="tx1"/>
                </a:solidFill>
              </a:rPr>
              <a:t>, COUNT</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FROM </a:t>
            </a:r>
            <a:r>
              <a:rPr lang="en-GB" sz="1600" b="1" dirty="0" err="1" smtClean="0">
                <a:solidFill>
                  <a:schemeClr val="tx1"/>
                </a:solidFill>
              </a:rPr>
              <a:t>pcar</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GROUP </a:t>
            </a:r>
            <a:r>
              <a:rPr lang="en-GB" sz="1600" b="1" dirty="0">
                <a:solidFill>
                  <a:schemeClr val="tx1"/>
                </a:solidFill>
              </a:rPr>
              <a:t>BY </a:t>
            </a:r>
            <a:r>
              <a:rPr lang="en-GB" sz="1600" b="1" dirty="0" err="1" smtClean="0">
                <a:solidFill>
                  <a:schemeClr val="tx1"/>
                </a:solidFill>
              </a:rPr>
              <a:t>season_key</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ORDER </a:t>
            </a:r>
            <a:r>
              <a:rPr lang="en-GB" sz="1600" b="1" dirty="0">
                <a:solidFill>
                  <a:schemeClr val="tx1"/>
                </a:solidFill>
              </a:rPr>
              <a:t>BY </a:t>
            </a:r>
            <a:r>
              <a:rPr lang="en-GB" sz="1600" b="1" dirty="0" err="1">
                <a:solidFill>
                  <a:schemeClr val="tx1"/>
                </a:solidFill>
              </a:rPr>
              <a:t>season_key</a:t>
            </a:r>
            <a:r>
              <a:rPr lang="en-GB" sz="1600" b="1" dirty="0" smtClean="0">
                <a:solidFill>
                  <a:schemeClr val="tx1"/>
                </a:solidFill>
              </a:rPr>
              <a:t>;</a:t>
            </a:r>
          </a:p>
          <a:p>
            <a:pPr algn="l">
              <a:tabLst>
                <a:tab pos="1349375" algn="r"/>
                <a:tab pos="2786063" algn="r"/>
              </a:tabLst>
              <a:defRPr/>
            </a:pPr>
            <a:r>
              <a:rPr lang="en-GB" sz="1600" b="1" u="sng" dirty="0" smtClean="0">
                <a:solidFill>
                  <a:schemeClr val="tx1"/>
                </a:solidFill>
              </a:rPr>
              <a:t>SEASON_KEY</a:t>
            </a:r>
            <a:r>
              <a:rPr lang="en-GB" sz="1600" b="1" dirty="0" smtClean="0">
                <a:solidFill>
                  <a:schemeClr val="tx1"/>
                </a:solidFill>
              </a:rPr>
              <a:t>	</a:t>
            </a:r>
            <a:r>
              <a:rPr lang="en-GB" sz="1600" b="1" u="sng" dirty="0" smtClean="0">
                <a:solidFill>
                  <a:schemeClr val="tx1"/>
                </a:solidFill>
              </a:rPr>
              <a:t>COUNT(*)</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	2008	368</a:t>
            </a:r>
            <a:br>
              <a:rPr lang="en-GB" sz="1600" b="1" dirty="0" smtClean="0">
                <a:solidFill>
                  <a:schemeClr val="tx1"/>
                </a:solidFill>
              </a:rPr>
            </a:br>
            <a:r>
              <a:rPr lang="en-GB" sz="1600" b="1" dirty="0" smtClean="0">
                <a:solidFill>
                  <a:schemeClr val="tx1"/>
                </a:solidFill>
              </a:rPr>
              <a:t>	2009	338</a:t>
            </a:r>
            <a:br>
              <a:rPr lang="en-GB" sz="1600" b="1" dirty="0" smtClean="0">
                <a:solidFill>
                  <a:schemeClr val="tx1"/>
                </a:solidFill>
              </a:rPr>
            </a:br>
            <a:r>
              <a:rPr lang="en-GB" sz="1600" b="1" dirty="0" smtClean="0">
                <a:solidFill>
                  <a:schemeClr val="tx1"/>
                </a:solidFill>
              </a:rPr>
              <a:t>	2010	456</a:t>
            </a:r>
            <a:br>
              <a:rPr lang="en-GB" sz="1600" b="1" dirty="0" smtClean="0">
                <a:solidFill>
                  <a:schemeClr val="tx1"/>
                </a:solidFill>
              </a:rPr>
            </a:br>
            <a:r>
              <a:rPr lang="en-GB" sz="1600" b="1" dirty="0" smtClean="0">
                <a:solidFill>
                  <a:schemeClr val="tx1"/>
                </a:solidFill>
              </a:rPr>
              <a:t>	2011	456</a:t>
            </a:r>
            <a:br>
              <a:rPr lang="en-GB" sz="1600" b="1" dirty="0" smtClean="0">
                <a:solidFill>
                  <a:schemeClr val="tx1"/>
                </a:solidFill>
              </a:rPr>
            </a:br>
            <a:r>
              <a:rPr lang="en-GB" sz="1600" b="1" dirty="0" smtClean="0">
                <a:solidFill>
                  <a:schemeClr val="tx1"/>
                </a:solidFill>
              </a:rPr>
              <a:t>	2012	480</a:t>
            </a:r>
            <a:endParaRPr lang="en-GB" sz="1600" b="1" dirty="0">
              <a:solidFill>
                <a:schemeClr val="tx1"/>
              </a:solidFill>
            </a:endParaRPr>
          </a:p>
        </p:txBody>
      </p:sp>
    </p:spTree>
    <p:extLst>
      <p:ext uri="{BB962C8B-B14F-4D97-AF65-F5344CB8AC3E}">
        <p14:creationId xmlns:p14="http://schemas.microsoft.com/office/powerpoint/2010/main" val="308669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Partial Indexes</a:t>
            </a:r>
            <a:endParaRPr lang="en-GB" dirty="0"/>
          </a:p>
        </p:txBody>
      </p:sp>
      <p:sp>
        <p:nvSpPr>
          <p:cNvPr id="3" name="Content Placeholder 2"/>
          <p:cNvSpPr>
            <a:spLocks noGrp="1"/>
          </p:cNvSpPr>
          <p:nvPr>
            <p:ph idx="1"/>
          </p:nvPr>
        </p:nvSpPr>
        <p:spPr/>
        <p:txBody>
          <a:bodyPr/>
          <a:lstStyle/>
          <a:p>
            <a:r>
              <a:rPr lang="en-GB" dirty="0" smtClean="0"/>
              <a:t>Example - Partial Local Index</a:t>
            </a:r>
            <a:endParaRPr lang="en-GB" dirty="0"/>
          </a:p>
        </p:txBody>
      </p:sp>
      <p:sp>
        <p:nvSpPr>
          <p:cNvPr id="4" name="TextBox 3"/>
          <p:cNvSpPr txBox="1"/>
          <p:nvPr/>
        </p:nvSpPr>
        <p:spPr>
          <a:xfrm>
            <a:off x="1115616" y="1484784"/>
            <a:ext cx="6912767" cy="584775"/>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a:solidFill>
                  <a:schemeClr val="tx1"/>
                </a:solidFill>
              </a:rPr>
              <a:t>CREATE INDEX </a:t>
            </a:r>
            <a:r>
              <a:rPr lang="en-GB" sz="1600" b="1" dirty="0" smtClean="0">
                <a:solidFill>
                  <a:schemeClr val="tx1"/>
                </a:solidFill>
              </a:rPr>
              <a:t>pcar1 </a:t>
            </a:r>
            <a:r>
              <a:rPr lang="en-GB" sz="1600" b="1" dirty="0">
                <a:solidFill>
                  <a:schemeClr val="tx1"/>
                </a:solidFill>
              </a:rPr>
              <a:t>ON </a:t>
            </a:r>
            <a:r>
              <a:rPr lang="en-GB" sz="1600" b="1" dirty="0" err="1">
                <a:solidFill>
                  <a:schemeClr val="tx1"/>
                </a:solidFill>
              </a:rPr>
              <a:t>pcar</a:t>
            </a:r>
            <a:r>
              <a:rPr lang="en-GB" sz="1600" b="1" dirty="0">
                <a:solidFill>
                  <a:schemeClr val="tx1"/>
                </a:solidFill>
              </a:rPr>
              <a:t> </a:t>
            </a:r>
            <a:r>
              <a:rPr lang="en-GB" sz="1600" b="1" dirty="0" smtClean="0">
                <a:solidFill>
                  <a:schemeClr val="tx1"/>
                </a:solidFill>
              </a:rPr>
              <a:t>(</a:t>
            </a:r>
            <a:r>
              <a:rPr lang="en-GB" sz="1600" b="1" dirty="0" err="1" smtClean="0">
                <a:solidFill>
                  <a:schemeClr val="tx1"/>
                </a:solidFill>
              </a:rPr>
              <a:t>driver_key</a:t>
            </a:r>
            <a:r>
              <a:rPr lang="en-GB" sz="1600" b="1" dirty="0" smtClean="0">
                <a:solidFill>
                  <a:schemeClr val="tx1"/>
                </a:solidFill>
              </a:rPr>
              <a:t>) LOCAL</a:t>
            </a:r>
            <a:br>
              <a:rPr lang="en-GB" sz="1600" b="1" dirty="0" smtClean="0">
                <a:solidFill>
                  <a:schemeClr val="tx1"/>
                </a:solidFill>
              </a:rPr>
            </a:br>
            <a:r>
              <a:rPr lang="en-GB" sz="1600" b="1" dirty="0" smtClean="0">
                <a:solidFill>
                  <a:schemeClr val="tx1"/>
                </a:solidFill>
              </a:rPr>
              <a:t>INDEXING PARTIAL;</a:t>
            </a:r>
            <a:endParaRPr lang="en-GB" sz="1600" b="1" dirty="0">
              <a:solidFill>
                <a:schemeClr val="tx1"/>
              </a:solidFill>
            </a:endParaRPr>
          </a:p>
        </p:txBody>
      </p:sp>
      <p:sp>
        <p:nvSpPr>
          <p:cNvPr id="5" name="TextBox 4"/>
          <p:cNvSpPr txBox="1"/>
          <p:nvPr/>
        </p:nvSpPr>
        <p:spPr>
          <a:xfrm>
            <a:off x="1115616" y="2158657"/>
            <a:ext cx="6912767" cy="1569660"/>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err="1" smtClean="0">
                <a:solidFill>
                  <a:schemeClr val="tx1"/>
                </a:solidFill>
              </a:rPr>
              <a:t>dbms_stats.gather_index_stats</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ownname</a:t>
            </a:r>
            <a:r>
              <a:rPr lang="en-GB" sz="1600" b="1" dirty="0" smtClean="0">
                <a:solidFill>
                  <a:schemeClr val="tx1"/>
                </a:solidFill>
              </a:rPr>
              <a:t> </a:t>
            </a:r>
            <a:r>
              <a:rPr lang="en-GB" sz="1600" b="1" dirty="0">
                <a:solidFill>
                  <a:schemeClr val="tx1"/>
                </a:solidFill>
              </a:rPr>
              <a:t>=&gt; 'GP</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indname</a:t>
            </a:r>
            <a:r>
              <a:rPr lang="en-GB" sz="1600" b="1" dirty="0" smtClean="0">
                <a:solidFill>
                  <a:schemeClr val="tx1"/>
                </a:solidFill>
              </a:rPr>
              <a:t> </a:t>
            </a:r>
            <a:r>
              <a:rPr lang="en-GB" sz="1600" b="1" dirty="0">
                <a:solidFill>
                  <a:schemeClr val="tx1"/>
                </a:solidFill>
              </a:rPr>
              <a:t>=&gt; </a:t>
            </a:r>
            <a:r>
              <a:rPr lang="en-GB" sz="1600" b="1" dirty="0" smtClean="0">
                <a:solidFill>
                  <a:schemeClr val="tx1"/>
                </a:solidFill>
              </a:rPr>
              <a:t>'PCAR1',</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estimate_percent</a:t>
            </a:r>
            <a:r>
              <a:rPr lang="en-GB" sz="1600" b="1" dirty="0" smtClean="0">
                <a:solidFill>
                  <a:schemeClr val="tx1"/>
                </a:solidFill>
              </a:rPr>
              <a:t> </a:t>
            </a:r>
            <a:r>
              <a:rPr lang="en-GB" sz="1600" b="1" dirty="0">
                <a:solidFill>
                  <a:schemeClr val="tx1"/>
                </a:solidFill>
              </a:rPr>
              <a:t>=&gt; </a:t>
            </a:r>
            <a:r>
              <a:rPr lang="en-GB" sz="1600" b="1" dirty="0" smtClean="0">
                <a:solidFill>
                  <a:schemeClr val="tx1"/>
                </a:solidFill>
              </a:rPr>
              <a:t>NULL</a:t>
            </a:r>
            <a:br>
              <a:rPr lang="en-GB" sz="1600" b="1" dirty="0" smtClean="0">
                <a:solidFill>
                  <a:schemeClr val="tx1"/>
                </a:solidFill>
              </a:rPr>
            </a:br>
            <a:r>
              <a:rPr lang="en-GB" sz="1600" b="1" dirty="0" smtClean="0">
                <a:solidFill>
                  <a:schemeClr val="tx1"/>
                </a:solidFill>
              </a:rPr>
              <a:t>);</a:t>
            </a:r>
            <a:endParaRPr lang="en-GB" sz="1600" b="1" dirty="0">
              <a:solidFill>
                <a:schemeClr val="tx1"/>
              </a:solidFill>
            </a:endParaRPr>
          </a:p>
        </p:txBody>
      </p:sp>
      <p:sp>
        <p:nvSpPr>
          <p:cNvPr id="6" name="TextBox 5"/>
          <p:cNvSpPr txBox="1"/>
          <p:nvPr/>
        </p:nvSpPr>
        <p:spPr>
          <a:xfrm>
            <a:off x="1115616" y="3861048"/>
            <a:ext cx="6912767" cy="830997"/>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a:solidFill>
                  <a:schemeClr val="tx1"/>
                </a:solidFill>
              </a:rPr>
              <a:t>SELECT </a:t>
            </a:r>
            <a:r>
              <a:rPr lang="en-GB" sz="1600" b="1" dirty="0" err="1" smtClean="0">
                <a:solidFill>
                  <a:schemeClr val="tx1"/>
                </a:solidFill>
              </a:rPr>
              <a:t>partition_name,num_rows</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FROM </a:t>
            </a:r>
            <a:r>
              <a:rPr lang="en-GB" sz="1600" b="1" dirty="0" err="1" smtClean="0">
                <a:solidFill>
                  <a:schemeClr val="tx1"/>
                </a:solidFill>
              </a:rPr>
              <a:t>dba_ind_partitions</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WHERE </a:t>
            </a:r>
            <a:r>
              <a:rPr lang="en-GB" sz="1600" b="1" dirty="0" err="1">
                <a:solidFill>
                  <a:schemeClr val="tx1"/>
                </a:solidFill>
              </a:rPr>
              <a:t>index_name</a:t>
            </a:r>
            <a:r>
              <a:rPr lang="en-GB" sz="1600" b="1" dirty="0">
                <a:solidFill>
                  <a:schemeClr val="tx1"/>
                </a:solidFill>
              </a:rPr>
              <a:t> = </a:t>
            </a:r>
            <a:r>
              <a:rPr lang="en-GB" sz="1600" b="1" dirty="0" smtClean="0">
                <a:solidFill>
                  <a:schemeClr val="tx1"/>
                </a:solidFill>
              </a:rPr>
              <a:t>'PCAR1';</a:t>
            </a:r>
            <a:endParaRPr lang="en-GB" sz="1600" b="1" dirty="0">
              <a:solidFill>
                <a:schemeClr val="tx1"/>
              </a:solidFill>
            </a:endParaRPr>
          </a:p>
        </p:txBody>
      </p:sp>
      <p:sp>
        <p:nvSpPr>
          <p:cNvPr id="7" name="TextBox 6"/>
          <p:cNvSpPr txBox="1"/>
          <p:nvPr/>
        </p:nvSpPr>
        <p:spPr>
          <a:xfrm>
            <a:off x="1115616" y="4811668"/>
            <a:ext cx="6912767" cy="1569660"/>
          </a:xfrm>
          <a:prstGeom prst="rect">
            <a:avLst/>
          </a:prstGeom>
          <a:solidFill>
            <a:schemeClr val="bg1">
              <a:lumMod val="75000"/>
            </a:schemeClr>
          </a:solidFill>
        </p:spPr>
        <p:txBody>
          <a:bodyPr wrap="square">
            <a:spAutoFit/>
          </a:bodyPr>
          <a:lstStyle/>
          <a:p>
            <a:pPr algn="l">
              <a:tabLst>
                <a:tab pos="1800225" algn="r"/>
                <a:tab pos="3324225" algn="r"/>
              </a:tabLst>
              <a:defRPr/>
            </a:pPr>
            <a:r>
              <a:rPr lang="en-GB" sz="1600" b="1" u="sng" dirty="0" smtClean="0">
                <a:solidFill>
                  <a:schemeClr val="tx1"/>
                </a:solidFill>
              </a:rPr>
              <a:t>PARTITION_NAME</a:t>
            </a:r>
            <a:r>
              <a:rPr lang="en-GB" sz="1600" b="1" dirty="0" smtClean="0">
                <a:solidFill>
                  <a:schemeClr val="tx1"/>
                </a:solidFill>
              </a:rPr>
              <a:t>		</a:t>
            </a:r>
            <a:r>
              <a:rPr lang="en-GB" sz="1600" b="1" u="sng" dirty="0" smtClean="0">
                <a:solidFill>
                  <a:schemeClr val="tx1"/>
                </a:solidFill>
              </a:rPr>
              <a:t>NUM_ROWS</a:t>
            </a:r>
            <a:br>
              <a:rPr lang="en-GB" sz="1600" b="1" u="sng" dirty="0" smtClean="0">
                <a:solidFill>
                  <a:schemeClr val="tx1"/>
                </a:solidFill>
              </a:rPr>
            </a:br>
            <a:r>
              <a:rPr lang="en-GB" sz="1600" b="1" dirty="0" smtClean="0">
                <a:solidFill>
                  <a:schemeClr val="tx1"/>
                </a:solidFill>
              </a:rPr>
              <a:t>	P2008	0</a:t>
            </a:r>
            <a:br>
              <a:rPr lang="en-GB" sz="1600" b="1" dirty="0" smtClean="0">
                <a:solidFill>
                  <a:schemeClr val="tx1"/>
                </a:solidFill>
              </a:rPr>
            </a:br>
            <a:r>
              <a:rPr lang="en-GB" sz="1600" b="1" dirty="0" smtClean="0">
                <a:solidFill>
                  <a:schemeClr val="tx1"/>
                </a:solidFill>
              </a:rPr>
              <a:t>	P2009	0</a:t>
            </a:r>
            <a:br>
              <a:rPr lang="en-GB" sz="1600" b="1" dirty="0" smtClean="0">
                <a:solidFill>
                  <a:schemeClr val="tx1"/>
                </a:solidFill>
              </a:rPr>
            </a:br>
            <a:r>
              <a:rPr lang="en-GB" sz="1600" b="1" dirty="0" smtClean="0">
                <a:solidFill>
                  <a:schemeClr val="tx1"/>
                </a:solidFill>
              </a:rPr>
              <a:t>	P2010	0</a:t>
            </a:r>
            <a:br>
              <a:rPr lang="en-GB" sz="1600" b="1" dirty="0" smtClean="0">
                <a:solidFill>
                  <a:schemeClr val="tx1"/>
                </a:solidFill>
              </a:rPr>
            </a:br>
            <a:r>
              <a:rPr lang="en-GB" sz="1600" b="1" dirty="0" smtClean="0">
                <a:solidFill>
                  <a:schemeClr val="tx1"/>
                </a:solidFill>
              </a:rPr>
              <a:t>	P2011	456</a:t>
            </a:r>
            <a:br>
              <a:rPr lang="en-GB" sz="1600" b="1" dirty="0" smtClean="0">
                <a:solidFill>
                  <a:schemeClr val="tx1"/>
                </a:solidFill>
              </a:rPr>
            </a:br>
            <a:r>
              <a:rPr lang="en-GB" sz="1600" b="1" dirty="0" smtClean="0">
                <a:solidFill>
                  <a:schemeClr val="tx1"/>
                </a:solidFill>
              </a:rPr>
              <a:t>	P2012	480</a:t>
            </a:r>
            <a:endParaRPr lang="en-GB" sz="1600" b="1" dirty="0">
              <a:solidFill>
                <a:schemeClr val="tx1"/>
              </a:solidFill>
            </a:endParaRPr>
          </a:p>
        </p:txBody>
      </p:sp>
    </p:spTree>
    <p:extLst>
      <p:ext uri="{BB962C8B-B14F-4D97-AF65-F5344CB8AC3E}">
        <p14:creationId xmlns:p14="http://schemas.microsoft.com/office/powerpoint/2010/main" val="158627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Partial Indexes</a:t>
            </a:r>
            <a:endParaRPr lang="en-GB" dirty="0"/>
          </a:p>
        </p:txBody>
      </p:sp>
      <p:sp>
        <p:nvSpPr>
          <p:cNvPr id="3" name="Content Placeholder 2"/>
          <p:cNvSpPr>
            <a:spLocks noGrp="1"/>
          </p:cNvSpPr>
          <p:nvPr>
            <p:ph idx="1"/>
          </p:nvPr>
        </p:nvSpPr>
        <p:spPr/>
        <p:txBody>
          <a:bodyPr/>
          <a:lstStyle/>
          <a:p>
            <a:r>
              <a:rPr lang="en-GB" dirty="0" smtClean="0"/>
              <a:t>Example - Partial Global Index</a:t>
            </a:r>
            <a:endParaRPr lang="en-GB" dirty="0"/>
          </a:p>
        </p:txBody>
      </p:sp>
      <p:sp>
        <p:nvSpPr>
          <p:cNvPr id="4" name="TextBox 3"/>
          <p:cNvSpPr txBox="1"/>
          <p:nvPr/>
        </p:nvSpPr>
        <p:spPr>
          <a:xfrm>
            <a:off x="1115616" y="1484784"/>
            <a:ext cx="6912767" cy="584775"/>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a:solidFill>
                  <a:schemeClr val="tx1"/>
                </a:solidFill>
              </a:rPr>
              <a:t>CREATE INDEX </a:t>
            </a:r>
            <a:r>
              <a:rPr lang="en-GB" sz="1600" b="1" dirty="0" smtClean="0">
                <a:solidFill>
                  <a:schemeClr val="tx1"/>
                </a:solidFill>
              </a:rPr>
              <a:t>pcar2 </a:t>
            </a:r>
            <a:r>
              <a:rPr lang="en-GB" sz="1600" b="1" dirty="0">
                <a:solidFill>
                  <a:schemeClr val="tx1"/>
                </a:solidFill>
              </a:rPr>
              <a:t>ON </a:t>
            </a:r>
            <a:r>
              <a:rPr lang="en-GB" sz="1600" b="1" dirty="0" err="1">
                <a:solidFill>
                  <a:schemeClr val="tx1"/>
                </a:solidFill>
              </a:rPr>
              <a:t>pcar</a:t>
            </a:r>
            <a:r>
              <a:rPr lang="en-GB" sz="1600" b="1" dirty="0">
                <a:solidFill>
                  <a:schemeClr val="tx1"/>
                </a:solidFill>
              </a:rPr>
              <a:t> </a:t>
            </a:r>
            <a:r>
              <a:rPr lang="en-GB" sz="1600" b="1" dirty="0" smtClean="0">
                <a:solidFill>
                  <a:schemeClr val="tx1"/>
                </a:solidFill>
              </a:rPr>
              <a:t>(</a:t>
            </a:r>
            <a:r>
              <a:rPr lang="en-GB" sz="1600" b="1" dirty="0" err="1" smtClean="0">
                <a:solidFill>
                  <a:schemeClr val="tx1"/>
                </a:solidFill>
              </a:rPr>
              <a:t>team_key</a:t>
            </a:r>
            <a:r>
              <a:rPr lang="en-GB" sz="1600" b="1" dirty="0" smtClean="0">
                <a:solidFill>
                  <a:schemeClr val="tx1"/>
                </a:solidFill>
              </a:rPr>
              <a:t>) GLOBAL</a:t>
            </a:r>
            <a:br>
              <a:rPr lang="en-GB" sz="1600" b="1" dirty="0" smtClean="0">
                <a:solidFill>
                  <a:schemeClr val="tx1"/>
                </a:solidFill>
              </a:rPr>
            </a:br>
            <a:r>
              <a:rPr lang="en-GB" sz="1600" b="1" dirty="0" smtClean="0">
                <a:solidFill>
                  <a:schemeClr val="tx1"/>
                </a:solidFill>
              </a:rPr>
              <a:t>INDEXING PARTIAL;</a:t>
            </a:r>
            <a:endParaRPr lang="en-GB" sz="1600" b="1" dirty="0">
              <a:solidFill>
                <a:schemeClr val="tx1"/>
              </a:solidFill>
            </a:endParaRPr>
          </a:p>
        </p:txBody>
      </p:sp>
      <p:sp>
        <p:nvSpPr>
          <p:cNvPr id="5" name="TextBox 4"/>
          <p:cNvSpPr txBox="1"/>
          <p:nvPr/>
        </p:nvSpPr>
        <p:spPr>
          <a:xfrm>
            <a:off x="1115616" y="2158657"/>
            <a:ext cx="6912767" cy="1569660"/>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err="1" smtClean="0">
                <a:solidFill>
                  <a:schemeClr val="tx1"/>
                </a:solidFill>
              </a:rPr>
              <a:t>dbms_stats.gather_index_stats</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ownname</a:t>
            </a:r>
            <a:r>
              <a:rPr lang="en-GB" sz="1600" b="1" dirty="0" smtClean="0">
                <a:solidFill>
                  <a:schemeClr val="tx1"/>
                </a:solidFill>
              </a:rPr>
              <a:t> </a:t>
            </a:r>
            <a:r>
              <a:rPr lang="en-GB" sz="1600" b="1" dirty="0">
                <a:solidFill>
                  <a:schemeClr val="tx1"/>
                </a:solidFill>
              </a:rPr>
              <a:t>=&gt; 'GP</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indname</a:t>
            </a:r>
            <a:r>
              <a:rPr lang="en-GB" sz="1600" b="1" dirty="0" smtClean="0">
                <a:solidFill>
                  <a:schemeClr val="tx1"/>
                </a:solidFill>
              </a:rPr>
              <a:t> </a:t>
            </a:r>
            <a:r>
              <a:rPr lang="en-GB" sz="1600" b="1" dirty="0">
                <a:solidFill>
                  <a:schemeClr val="tx1"/>
                </a:solidFill>
              </a:rPr>
              <a:t>=&gt; </a:t>
            </a:r>
            <a:r>
              <a:rPr lang="en-GB" sz="1600" b="1" dirty="0" smtClean="0">
                <a:solidFill>
                  <a:schemeClr val="tx1"/>
                </a:solidFill>
              </a:rPr>
              <a:t>'PCAR2',</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estimate_percent</a:t>
            </a:r>
            <a:r>
              <a:rPr lang="en-GB" sz="1600" b="1" dirty="0" smtClean="0">
                <a:solidFill>
                  <a:schemeClr val="tx1"/>
                </a:solidFill>
              </a:rPr>
              <a:t> </a:t>
            </a:r>
            <a:r>
              <a:rPr lang="en-GB" sz="1600" b="1" dirty="0">
                <a:solidFill>
                  <a:schemeClr val="tx1"/>
                </a:solidFill>
              </a:rPr>
              <a:t>=&gt; </a:t>
            </a:r>
            <a:r>
              <a:rPr lang="en-GB" sz="1600" b="1" dirty="0" smtClean="0">
                <a:solidFill>
                  <a:schemeClr val="tx1"/>
                </a:solidFill>
              </a:rPr>
              <a:t>NULL</a:t>
            </a:r>
            <a:br>
              <a:rPr lang="en-GB" sz="1600" b="1" dirty="0" smtClean="0">
                <a:solidFill>
                  <a:schemeClr val="tx1"/>
                </a:solidFill>
              </a:rPr>
            </a:br>
            <a:r>
              <a:rPr lang="en-GB" sz="1600" b="1" dirty="0" smtClean="0">
                <a:solidFill>
                  <a:schemeClr val="tx1"/>
                </a:solidFill>
              </a:rPr>
              <a:t>);</a:t>
            </a:r>
            <a:endParaRPr lang="en-GB" sz="1600" b="1" dirty="0">
              <a:solidFill>
                <a:schemeClr val="tx1"/>
              </a:solidFill>
            </a:endParaRPr>
          </a:p>
        </p:txBody>
      </p:sp>
      <p:sp>
        <p:nvSpPr>
          <p:cNvPr id="6" name="TextBox 5"/>
          <p:cNvSpPr txBox="1"/>
          <p:nvPr/>
        </p:nvSpPr>
        <p:spPr>
          <a:xfrm>
            <a:off x="1115616" y="3861048"/>
            <a:ext cx="6912767" cy="830997"/>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a:solidFill>
                  <a:schemeClr val="tx1"/>
                </a:solidFill>
              </a:rPr>
              <a:t>SELECT </a:t>
            </a:r>
            <a:r>
              <a:rPr lang="en-GB" sz="1600" b="1" dirty="0" err="1" smtClean="0">
                <a:solidFill>
                  <a:schemeClr val="tx1"/>
                </a:solidFill>
              </a:rPr>
              <a:t>num_rows</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FROM </a:t>
            </a:r>
            <a:r>
              <a:rPr lang="en-GB" sz="1600" b="1" dirty="0" err="1" smtClean="0">
                <a:solidFill>
                  <a:schemeClr val="tx1"/>
                </a:solidFill>
              </a:rPr>
              <a:t>dba_indexes</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WHERE </a:t>
            </a:r>
            <a:r>
              <a:rPr lang="en-GB" sz="1600" b="1" dirty="0" err="1">
                <a:solidFill>
                  <a:schemeClr val="tx1"/>
                </a:solidFill>
              </a:rPr>
              <a:t>index_name</a:t>
            </a:r>
            <a:r>
              <a:rPr lang="en-GB" sz="1600" b="1" dirty="0">
                <a:solidFill>
                  <a:schemeClr val="tx1"/>
                </a:solidFill>
              </a:rPr>
              <a:t> = </a:t>
            </a:r>
            <a:r>
              <a:rPr lang="en-GB" sz="1600" b="1" dirty="0" smtClean="0">
                <a:solidFill>
                  <a:schemeClr val="tx1"/>
                </a:solidFill>
              </a:rPr>
              <a:t>'PCAR2';</a:t>
            </a:r>
            <a:endParaRPr lang="en-GB" sz="1600" b="1" dirty="0">
              <a:solidFill>
                <a:schemeClr val="tx1"/>
              </a:solidFill>
            </a:endParaRPr>
          </a:p>
        </p:txBody>
      </p:sp>
      <p:sp>
        <p:nvSpPr>
          <p:cNvPr id="7" name="TextBox 6"/>
          <p:cNvSpPr txBox="1"/>
          <p:nvPr/>
        </p:nvSpPr>
        <p:spPr>
          <a:xfrm>
            <a:off x="1115616" y="4811668"/>
            <a:ext cx="6912767" cy="584775"/>
          </a:xfrm>
          <a:prstGeom prst="rect">
            <a:avLst/>
          </a:prstGeom>
          <a:solidFill>
            <a:schemeClr val="bg1">
              <a:lumMod val="75000"/>
            </a:schemeClr>
          </a:solidFill>
        </p:spPr>
        <p:txBody>
          <a:bodyPr wrap="square">
            <a:spAutoFit/>
          </a:bodyPr>
          <a:lstStyle/>
          <a:p>
            <a:pPr algn="l">
              <a:tabLst>
                <a:tab pos="1262063" algn="r"/>
              </a:tabLst>
              <a:defRPr/>
            </a:pPr>
            <a:r>
              <a:rPr lang="en-GB" sz="1600" b="1" u="sng" dirty="0" smtClean="0">
                <a:solidFill>
                  <a:schemeClr val="tx1"/>
                </a:solidFill>
              </a:rPr>
              <a:t>	NUM_ROWS</a:t>
            </a:r>
            <a:br>
              <a:rPr lang="en-GB" sz="1600" b="1" u="sng" dirty="0" smtClean="0">
                <a:solidFill>
                  <a:schemeClr val="tx1"/>
                </a:solidFill>
              </a:rPr>
            </a:br>
            <a:r>
              <a:rPr lang="en-GB" sz="1600" b="1" dirty="0" smtClean="0">
                <a:solidFill>
                  <a:schemeClr val="tx1"/>
                </a:solidFill>
              </a:rPr>
              <a:t>	936	</a:t>
            </a:r>
            <a:endParaRPr lang="en-GB" sz="1600" b="1" dirty="0">
              <a:solidFill>
                <a:schemeClr val="tx1"/>
              </a:solidFill>
            </a:endParaRPr>
          </a:p>
        </p:txBody>
      </p:sp>
    </p:spTree>
    <p:extLst>
      <p:ext uri="{BB962C8B-B14F-4D97-AF65-F5344CB8AC3E}">
        <p14:creationId xmlns:p14="http://schemas.microsoft.com/office/powerpoint/2010/main" val="373238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Partial Indexes</a:t>
            </a:r>
            <a:endParaRPr lang="en-GB" dirty="0"/>
          </a:p>
        </p:txBody>
      </p:sp>
      <p:sp>
        <p:nvSpPr>
          <p:cNvPr id="3" name="Content Placeholder 2"/>
          <p:cNvSpPr>
            <a:spLocks noGrp="1"/>
          </p:cNvSpPr>
          <p:nvPr>
            <p:ph idx="1"/>
          </p:nvPr>
        </p:nvSpPr>
        <p:spPr>
          <a:xfrm>
            <a:off x="762000" y="1131888"/>
            <a:ext cx="8001000" cy="352896"/>
          </a:xfrm>
        </p:spPr>
        <p:txBody>
          <a:bodyPr/>
          <a:lstStyle/>
          <a:p>
            <a:r>
              <a:rPr lang="en-GB" dirty="0" smtClean="0"/>
              <a:t>Execution Plans - Partial Local Index </a:t>
            </a:r>
            <a:endParaRPr lang="en-GB" dirty="0"/>
          </a:p>
        </p:txBody>
      </p:sp>
      <p:sp>
        <p:nvSpPr>
          <p:cNvPr id="4" name="TextBox 3"/>
          <p:cNvSpPr txBox="1"/>
          <p:nvPr/>
        </p:nvSpPr>
        <p:spPr>
          <a:xfrm>
            <a:off x="1115616" y="1484784"/>
            <a:ext cx="6912767" cy="584775"/>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a:solidFill>
                  <a:schemeClr val="tx1"/>
                </a:solidFill>
              </a:rPr>
              <a:t>CREATE INDEX </a:t>
            </a:r>
            <a:r>
              <a:rPr lang="en-GB" sz="1600" b="1" dirty="0" smtClean="0">
                <a:solidFill>
                  <a:schemeClr val="tx1"/>
                </a:solidFill>
              </a:rPr>
              <a:t>pcar3 </a:t>
            </a:r>
            <a:r>
              <a:rPr lang="en-GB" sz="1600" b="1" dirty="0">
                <a:solidFill>
                  <a:schemeClr val="tx1"/>
                </a:solidFill>
              </a:rPr>
              <a:t>ON </a:t>
            </a:r>
            <a:r>
              <a:rPr lang="en-GB" sz="1600" b="1" dirty="0" err="1">
                <a:solidFill>
                  <a:schemeClr val="tx1"/>
                </a:solidFill>
              </a:rPr>
              <a:t>pcar</a:t>
            </a:r>
            <a:r>
              <a:rPr lang="en-GB" sz="1600" b="1" dirty="0">
                <a:solidFill>
                  <a:schemeClr val="tx1"/>
                </a:solidFill>
              </a:rPr>
              <a:t> </a:t>
            </a:r>
            <a:r>
              <a:rPr lang="en-GB" sz="1600" b="1" dirty="0" smtClean="0">
                <a:solidFill>
                  <a:schemeClr val="tx1"/>
                </a:solidFill>
              </a:rPr>
              <a:t>(</a:t>
            </a:r>
            <a:r>
              <a:rPr lang="en-GB" sz="1600" b="1" dirty="0" err="1" smtClean="0">
                <a:solidFill>
                  <a:schemeClr val="tx1"/>
                </a:solidFill>
              </a:rPr>
              <a:t>season_key,race_key,position</a:t>
            </a:r>
            <a:r>
              <a:rPr lang="en-GB" sz="1600" b="1" dirty="0" smtClean="0">
                <a:solidFill>
                  <a:schemeClr val="tx1"/>
                </a:solidFill>
              </a:rPr>
              <a:t>) LOCAL</a:t>
            </a:r>
            <a:r>
              <a:rPr lang="en-GB" sz="1600" b="1" dirty="0">
                <a:solidFill>
                  <a:schemeClr val="tx1"/>
                </a:solidFill>
              </a:rPr>
              <a:t> </a:t>
            </a:r>
            <a:r>
              <a:rPr lang="en-GB" sz="1600" b="1" dirty="0" smtClean="0">
                <a:solidFill>
                  <a:schemeClr val="tx1"/>
                </a:solidFill>
              </a:rPr>
              <a:t>INDEXING PARTIAL;</a:t>
            </a:r>
            <a:endParaRPr lang="en-GB" sz="1600" b="1" dirty="0">
              <a:solidFill>
                <a:schemeClr val="tx1"/>
              </a:solidFill>
            </a:endParaRPr>
          </a:p>
        </p:txBody>
      </p:sp>
      <p:sp>
        <p:nvSpPr>
          <p:cNvPr id="7" name="TextBox 6"/>
          <p:cNvSpPr txBox="1"/>
          <p:nvPr/>
        </p:nvSpPr>
        <p:spPr>
          <a:xfrm>
            <a:off x="1115616" y="2276872"/>
            <a:ext cx="6912767" cy="584775"/>
          </a:xfrm>
          <a:prstGeom prst="rect">
            <a:avLst/>
          </a:prstGeom>
          <a:solidFill>
            <a:schemeClr val="bg1">
              <a:lumMod val="75000"/>
            </a:schemeClr>
          </a:solidFill>
        </p:spPr>
        <p:txBody>
          <a:bodyPr wrap="square">
            <a:spAutoFit/>
          </a:bodyPr>
          <a:lstStyle/>
          <a:p>
            <a:pPr algn="l">
              <a:tabLst>
                <a:tab pos="1262063" algn="r"/>
                <a:tab pos="4310063" algn="l"/>
              </a:tabLst>
              <a:defRPr/>
            </a:pPr>
            <a:r>
              <a:rPr lang="en-GB" sz="1600" b="1" u="sng" dirty="0">
                <a:solidFill>
                  <a:schemeClr val="tx1"/>
                </a:solidFill>
              </a:rPr>
              <a:t>	</a:t>
            </a:r>
            <a:r>
              <a:rPr lang="en-GB" sz="1600" b="1" dirty="0">
                <a:solidFill>
                  <a:schemeClr val="tx1"/>
                </a:solidFill>
              </a:rPr>
              <a:t>SELECT COUNT(*) FROM </a:t>
            </a:r>
            <a:r>
              <a:rPr lang="en-GB" sz="1600" b="1" dirty="0" err="1" smtClean="0">
                <a:solidFill>
                  <a:schemeClr val="tx1"/>
                </a:solidFill>
              </a:rPr>
              <a:t>pcar</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WHERE </a:t>
            </a:r>
            <a:r>
              <a:rPr lang="en-GB" sz="1600" b="1" dirty="0" err="1">
                <a:solidFill>
                  <a:schemeClr val="tx1"/>
                </a:solidFill>
              </a:rPr>
              <a:t>season_key</a:t>
            </a:r>
            <a:r>
              <a:rPr lang="en-GB" sz="1600" b="1" dirty="0">
                <a:solidFill>
                  <a:schemeClr val="tx1"/>
                </a:solidFill>
              </a:rPr>
              <a:t> = '2010</a:t>
            </a:r>
            <a:r>
              <a:rPr lang="en-GB" sz="1600" b="1" dirty="0" smtClean="0">
                <a:solidFill>
                  <a:schemeClr val="tx1"/>
                </a:solidFill>
              </a:rPr>
              <a:t>';	-- Unindexed</a:t>
            </a:r>
            <a:endParaRPr lang="en-GB" sz="1600" b="1" dirty="0">
              <a:solidFill>
                <a:schemeClr val="tx1"/>
              </a:solidFill>
            </a:endParaRPr>
          </a:p>
        </p:txBody>
      </p:sp>
      <p:sp>
        <p:nvSpPr>
          <p:cNvPr id="11" name="TextBox 10"/>
          <p:cNvSpPr txBox="1"/>
          <p:nvPr/>
        </p:nvSpPr>
        <p:spPr>
          <a:xfrm>
            <a:off x="1115616" y="3068960"/>
            <a:ext cx="6912767" cy="1815882"/>
          </a:xfrm>
          <a:prstGeom prst="rect">
            <a:avLst/>
          </a:prstGeom>
          <a:solidFill>
            <a:schemeClr val="bg1">
              <a:lumMod val="75000"/>
            </a:schemeClr>
          </a:solidFill>
        </p:spPr>
        <p:txBody>
          <a:bodyPr wrap="square">
            <a:spAutoFit/>
          </a:bodyPr>
          <a:lstStyle/>
          <a:p>
            <a:pPr algn="l">
              <a:tabLst>
                <a:tab pos="363538" algn="l"/>
                <a:tab pos="711200" algn="l"/>
                <a:tab pos="1074738" algn="l"/>
                <a:tab pos="1436688" algn="l"/>
              </a:tabLst>
              <a:defRPr/>
            </a:pPr>
            <a:r>
              <a:rPr lang="en-GB" sz="1600" b="1" dirty="0" smtClean="0">
                <a:solidFill>
                  <a:schemeClr val="tx1"/>
                </a:solidFill>
              </a:rPr>
              <a:t>0	SELECT STATEMENT</a:t>
            </a:r>
            <a:br>
              <a:rPr lang="en-GB" sz="1600" b="1" dirty="0" smtClean="0">
                <a:solidFill>
                  <a:schemeClr val="tx1"/>
                </a:solidFill>
              </a:rPr>
            </a:br>
            <a:r>
              <a:rPr lang="en-GB" sz="1600" b="1" dirty="0" smtClean="0">
                <a:solidFill>
                  <a:schemeClr val="tx1"/>
                </a:solidFill>
              </a:rPr>
              <a:t>1		SORT AGGREGATE</a:t>
            </a:r>
            <a:br>
              <a:rPr lang="en-GB" sz="1600" b="1" dirty="0" smtClean="0">
                <a:solidFill>
                  <a:schemeClr val="tx1"/>
                </a:solidFill>
              </a:rPr>
            </a:br>
            <a:r>
              <a:rPr lang="en-GB" sz="1600" b="1" dirty="0" smtClean="0">
                <a:solidFill>
                  <a:schemeClr val="tx1"/>
                </a:solidFill>
              </a:rPr>
              <a:t>2			PARTITION RANGE SINGLE</a:t>
            </a:r>
            <a:br>
              <a:rPr lang="en-GB" sz="1600" b="1" dirty="0" smtClean="0">
                <a:solidFill>
                  <a:schemeClr val="tx1"/>
                </a:solidFill>
              </a:rPr>
            </a:br>
            <a:r>
              <a:rPr lang="en-GB" sz="1600" b="1" dirty="0" smtClean="0">
                <a:solidFill>
                  <a:schemeClr val="tx1"/>
                </a:solidFill>
              </a:rPr>
              <a:t>3				TABLE ACCESS FULL (PCAR)</a:t>
            </a:r>
          </a:p>
          <a:p>
            <a:pPr algn="l">
              <a:tabLst>
                <a:tab pos="363538" algn="l"/>
                <a:tab pos="711200" algn="l"/>
                <a:tab pos="1074738" algn="l"/>
                <a:tab pos="1436688" algn="l"/>
                <a:tab pos="1800225" algn="l"/>
              </a:tabLst>
              <a:defRPr/>
            </a:pPr>
            <a:r>
              <a:rPr lang="en-GB" sz="1600" b="1" dirty="0">
                <a:solidFill>
                  <a:schemeClr val="tx1"/>
                </a:solidFill>
              </a:rPr>
              <a:t>Predicate Information (</a:t>
            </a:r>
            <a:r>
              <a:rPr lang="en-GB" sz="1600" b="1" dirty="0" smtClean="0">
                <a:solidFill>
                  <a:schemeClr val="tx1"/>
                </a:solidFill>
              </a:rPr>
              <a:t>identified by operation id):</a:t>
            </a:r>
          </a:p>
          <a:p>
            <a:pPr algn="l">
              <a:tabLst>
                <a:tab pos="363538" algn="l"/>
                <a:tab pos="711200" algn="l"/>
                <a:tab pos="1074738" algn="l"/>
                <a:tab pos="1436688" algn="l"/>
              </a:tabLst>
              <a:defRPr/>
            </a:pPr>
            <a:r>
              <a:rPr lang="en-GB" sz="1600" b="1" dirty="0" smtClean="0">
                <a:solidFill>
                  <a:schemeClr val="tx1"/>
                </a:solidFill>
              </a:rPr>
              <a:t>3 </a:t>
            </a:r>
            <a:r>
              <a:rPr lang="en-GB" sz="1600" b="1" dirty="0">
                <a:solidFill>
                  <a:schemeClr val="tx1"/>
                </a:solidFill>
              </a:rPr>
              <a:t>- filter("SEASON_KEY"=</a:t>
            </a:r>
            <a:r>
              <a:rPr lang="en-GB" sz="1600" b="1" dirty="0" smtClean="0">
                <a:solidFill>
                  <a:schemeClr val="tx1"/>
                </a:solidFill>
              </a:rPr>
              <a:t>2010)</a:t>
            </a:r>
          </a:p>
        </p:txBody>
      </p:sp>
      <p:sp>
        <p:nvSpPr>
          <p:cNvPr id="12" name="Content Placeholder 2"/>
          <p:cNvSpPr txBox="1">
            <a:spLocks/>
          </p:cNvSpPr>
          <p:nvPr/>
        </p:nvSpPr>
        <p:spPr bwMode="auto">
          <a:xfrm>
            <a:off x="755576" y="5164336"/>
            <a:ext cx="8001000" cy="352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Cost = 14</a:t>
            </a:r>
            <a:endParaRPr lang="en-GB" kern="0" dirty="0"/>
          </a:p>
        </p:txBody>
      </p:sp>
    </p:spTree>
    <p:extLst>
      <p:ext uri="{BB962C8B-B14F-4D97-AF65-F5344CB8AC3E}">
        <p14:creationId xmlns:p14="http://schemas.microsoft.com/office/powerpoint/2010/main" val="244833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Partial Indexes</a:t>
            </a:r>
            <a:endParaRPr lang="en-GB" dirty="0"/>
          </a:p>
        </p:txBody>
      </p:sp>
      <p:sp>
        <p:nvSpPr>
          <p:cNvPr id="3" name="Content Placeholder 2"/>
          <p:cNvSpPr>
            <a:spLocks noGrp="1"/>
          </p:cNvSpPr>
          <p:nvPr>
            <p:ph idx="1"/>
          </p:nvPr>
        </p:nvSpPr>
        <p:spPr/>
        <p:txBody>
          <a:bodyPr/>
          <a:lstStyle/>
          <a:p>
            <a:r>
              <a:rPr lang="en-GB" dirty="0" smtClean="0"/>
              <a:t>Execution Plans - Partial Local Index </a:t>
            </a:r>
            <a:endParaRPr lang="en-GB" dirty="0"/>
          </a:p>
        </p:txBody>
      </p:sp>
      <p:sp>
        <p:nvSpPr>
          <p:cNvPr id="4" name="TextBox 3"/>
          <p:cNvSpPr txBox="1"/>
          <p:nvPr/>
        </p:nvSpPr>
        <p:spPr>
          <a:xfrm>
            <a:off x="1115616" y="1484784"/>
            <a:ext cx="6912767" cy="584775"/>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a:solidFill>
                  <a:schemeClr val="tx1"/>
                </a:solidFill>
              </a:rPr>
              <a:t>CREATE INDEX </a:t>
            </a:r>
            <a:r>
              <a:rPr lang="en-GB" sz="1600" b="1" dirty="0" smtClean="0">
                <a:solidFill>
                  <a:schemeClr val="tx1"/>
                </a:solidFill>
              </a:rPr>
              <a:t>pcar3 </a:t>
            </a:r>
            <a:r>
              <a:rPr lang="en-GB" sz="1600" b="1" dirty="0">
                <a:solidFill>
                  <a:schemeClr val="tx1"/>
                </a:solidFill>
              </a:rPr>
              <a:t>ON </a:t>
            </a:r>
            <a:r>
              <a:rPr lang="en-GB" sz="1600" b="1" dirty="0" err="1">
                <a:solidFill>
                  <a:schemeClr val="tx1"/>
                </a:solidFill>
              </a:rPr>
              <a:t>pcar</a:t>
            </a:r>
            <a:r>
              <a:rPr lang="en-GB" sz="1600" b="1" dirty="0">
                <a:solidFill>
                  <a:schemeClr val="tx1"/>
                </a:solidFill>
              </a:rPr>
              <a:t> </a:t>
            </a:r>
            <a:r>
              <a:rPr lang="en-GB" sz="1600" b="1" dirty="0" smtClean="0">
                <a:solidFill>
                  <a:schemeClr val="tx1"/>
                </a:solidFill>
              </a:rPr>
              <a:t>(</a:t>
            </a:r>
            <a:r>
              <a:rPr lang="en-GB" sz="1600" b="1" dirty="0" err="1" smtClean="0">
                <a:solidFill>
                  <a:schemeClr val="tx1"/>
                </a:solidFill>
              </a:rPr>
              <a:t>season_key,race_key,position</a:t>
            </a:r>
            <a:r>
              <a:rPr lang="en-GB" sz="1600" b="1" dirty="0" smtClean="0">
                <a:solidFill>
                  <a:schemeClr val="tx1"/>
                </a:solidFill>
              </a:rPr>
              <a:t>) LOCAL</a:t>
            </a:r>
            <a:r>
              <a:rPr lang="en-GB" sz="1600" b="1" dirty="0">
                <a:solidFill>
                  <a:schemeClr val="tx1"/>
                </a:solidFill>
              </a:rPr>
              <a:t> </a:t>
            </a:r>
            <a:r>
              <a:rPr lang="en-GB" sz="1600" b="1" dirty="0" smtClean="0">
                <a:solidFill>
                  <a:schemeClr val="tx1"/>
                </a:solidFill>
              </a:rPr>
              <a:t>INDEXING PARTIAL;</a:t>
            </a:r>
            <a:endParaRPr lang="en-GB" sz="1600" b="1" dirty="0">
              <a:solidFill>
                <a:schemeClr val="tx1"/>
              </a:solidFill>
            </a:endParaRPr>
          </a:p>
        </p:txBody>
      </p:sp>
      <p:sp>
        <p:nvSpPr>
          <p:cNvPr id="9" name="TextBox 8"/>
          <p:cNvSpPr txBox="1"/>
          <p:nvPr/>
        </p:nvSpPr>
        <p:spPr>
          <a:xfrm>
            <a:off x="1115616" y="2204864"/>
            <a:ext cx="6912767" cy="584775"/>
          </a:xfrm>
          <a:prstGeom prst="rect">
            <a:avLst/>
          </a:prstGeom>
          <a:solidFill>
            <a:schemeClr val="bg1">
              <a:lumMod val="75000"/>
            </a:schemeClr>
          </a:solidFill>
        </p:spPr>
        <p:txBody>
          <a:bodyPr wrap="square">
            <a:spAutoFit/>
          </a:bodyPr>
          <a:lstStyle/>
          <a:p>
            <a:pPr algn="l">
              <a:tabLst>
                <a:tab pos="1262063" algn="r"/>
                <a:tab pos="4484688" algn="l"/>
              </a:tabLst>
              <a:defRPr/>
            </a:pPr>
            <a:r>
              <a:rPr lang="en-GB" sz="1600" b="1" u="sng" dirty="0">
                <a:solidFill>
                  <a:schemeClr val="tx1"/>
                </a:solidFill>
              </a:rPr>
              <a:t>	</a:t>
            </a:r>
            <a:r>
              <a:rPr lang="en-GB" sz="1600" b="1" dirty="0">
                <a:solidFill>
                  <a:schemeClr val="tx1"/>
                </a:solidFill>
              </a:rPr>
              <a:t>SELECT COUNT(*) FROM </a:t>
            </a:r>
            <a:r>
              <a:rPr lang="en-GB" sz="1600" b="1" dirty="0" err="1" smtClean="0">
                <a:solidFill>
                  <a:schemeClr val="tx1"/>
                </a:solidFill>
              </a:rPr>
              <a:t>pcar</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WHERE </a:t>
            </a:r>
            <a:r>
              <a:rPr lang="en-GB" sz="1600" b="1" dirty="0" err="1">
                <a:solidFill>
                  <a:schemeClr val="tx1"/>
                </a:solidFill>
              </a:rPr>
              <a:t>season_key</a:t>
            </a:r>
            <a:r>
              <a:rPr lang="en-GB" sz="1600" b="1" dirty="0">
                <a:solidFill>
                  <a:schemeClr val="tx1"/>
                </a:solidFill>
              </a:rPr>
              <a:t> = </a:t>
            </a:r>
            <a:r>
              <a:rPr lang="en-GB" sz="1600" b="1" dirty="0" smtClean="0">
                <a:solidFill>
                  <a:schemeClr val="tx1"/>
                </a:solidFill>
              </a:rPr>
              <a:t>'2011';	-- Indexed</a:t>
            </a:r>
            <a:endParaRPr lang="en-GB" sz="1600" b="1" dirty="0">
              <a:solidFill>
                <a:schemeClr val="tx1"/>
              </a:solidFill>
            </a:endParaRPr>
          </a:p>
        </p:txBody>
      </p:sp>
      <p:sp>
        <p:nvSpPr>
          <p:cNvPr id="10" name="TextBox 9"/>
          <p:cNvSpPr txBox="1"/>
          <p:nvPr/>
        </p:nvSpPr>
        <p:spPr>
          <a:xfrm>
            <a:off x="1115616" y="2936557"/>
            <a:ext cx="6912767" cy="1815882"/>
          </a:xfrm>
          <a:prstGeom prst="rect">
            <a:avLst/>
          </a:prstGeom>
          <a:solidFill>
            <a:schemeClr val="bg1">
              <a:lumMod val="75000"/>
            </a:schemeClr>
          </a:solidFill>
        </p:spPr>
        <p:txBody>
          <a:bodyPr wrap="square">
            <a:spAutoFit/>
          </a:bodyPr>
          <a:lstStyle/>
          <a:p>
            <a:pPr algn="l">
              <a:tabLst>
                <a:tab pos="363538" algn="l"/>
                <a:tab pos="711200" algn="l"/>
                <a:tab pos="1074738" algn="l"/>
                <a:tab pos="1436688" algn="l"/>
              </a:tabLst>
              <a:defRPr/>
            </a:pPr>
            <a:r>
              <a:rPr lang="en-GB" sz="1600" b="1" dirty="0" smtClean="0">
                <a:solidFill>
                  <a:schemeClr val="tx1"/>
                </a:solidFill>
              </a:rPr>
              <a:t>0	SELECT STATEMENT</a:t>
            </a:r>
            <a:br>
              <a:rPr lang="en-GB" sz="1600" b="1" dirty="0" smtClean="0">
                <a:solidFill>
                  <a:schemeClr val="tx1"/>
                </a:solidFill>
              </a:rPr>
            </a:br>
            <a:r>
              <a:rPr lang="en-GB" sz="1600" b="1" dirty="0" smtClean="0">
                <a:solidFill>
                  <a:schemeClr val="tx1"/>
                </a:solidFill>
              </a:rPr>
              <a:t>1		SORT AGGREGATE</a:t>
            </a:r>
            <a:br>
              <a:rPr lang="en-GB" sz="1600" b="1" dirty="0" smtClean="0">
                <a:solidFill>
                  <a:schemeClr val="tx1"/>
                </a:solidFill>
              </a:rPr>
            </a:br>
            <a:r>
              <a:rPr lang="en-GB" sz="1600" b="1" dirty="0" smtClean="0">
                <a:solidFill>
                  <a:schemeClr val="tx1"/>
                </a:solidFill>
              </a:rPr>
              <a:t>2			PARTITION RANGE SINGLE</a:t>
            </a:r>
            <a:br>
              <a:rPr lang="en-GB" sz="1600" b="1" dirty="0" smtClean="0">
                <a:solidFill>
                  <a:schemeClr val="tx1"/>
                </a:solidFill>
              </a:rPr>
            </a:br>
            <a:r>
              <a:rPr lang="en-GB" sz="1600" b="1" dirty="0" smtClean="0">
                <a:solidFill>
                  <a:schemeClr val="tx1"/>
                </a:solidFill>
              </a:rPr>
              <a:t>3				INDEX FAST FULL SCAN (PCAR3)</a:t>
            </a:r>
          </a:p>
          <a:p>
            <a:pPr algn="l">
              <a:tabLst>
                <a:tab pos="363538" algn="l"/>
                <a:tab pos="711200" algn="l"/>
                <a:tab pos="1074738" algn="l"/>
                <a:tab pos="1436688" algn="l"/>
                <a:tab pos="1800225" algn="l"/>
              </a:tabLst>
              <a:defRPr/>
            </a:pPr>
            <a:r>
              <a:rPr lang="en-GB" sz="1600" b="1" dirty="0">
                <a:solidFill>
                  <a:schemeClr val="tx1"/>
                </a:solidFill>
              </a:rPr>
              <a:t>Predicate Information (</a:t>
            </a:r>
            <a:r>
              <a:rPr lang="en-GB" sz="1600" b="1" dirty="0" smtClean="0">
                <a:solidFill>
                  <a:schemeClr val="tx1"/>
                </a:solidFill>
              </a:rPr>
              <a:t>identified by operation id):</a:t>
            </a:r>
          </a:p>
          <a:p>
            <a:pPr algn="l">
              <a:tabLst>
                <a:tab pos="363538" algn="l"/>
                <a:tab pos="711200" algn="l"/>
                <a:tab pos="1074738" algn="l"/>
                <a:tab pos="1436688" algn="l"/>
              </a:tabLst>
              <a:defRPr/>
            </a:pPr>
            <a:r>
              <a:rPr lang="en-GB" sz="1600" b="1" dirty="0" smtClean="0">
                <a:solidFill>
                  <a:schemeClr val="tx1"/>
                </a:solidFill>
              </a:rPr>
              <a:t>3 </a:t>
            </a:r>
            <a:r>
              <a:rPr lang="en-GB" sz="1600" b="1" dirty="0">
                <a:solidFill>
                  <a:schemeClr val="tx1"/>
                </a:solidFill>
              </a:rPr>
              <a:t>- filter("SEASON_KEY"=2011</a:t>
            </a:r>
            <a:r>
              <a:rPr lang="en-GB" sz="1600" b="1" dirty="0" smtClean="0">
                <a:solidFill>
                  <a:schemeClr val="tx1"/>
                </a:solidFill>
              </a:rPr>
              <a:t>)</a:t>
            </a:r>
          </a:p>
        </p:txBody>
      </p:sp>
      <p:sp>
        <p:nvSpPr>
          <p:cNvPr id="11" name="Content Placeholder 2"/>
          <p:cNvSpPr txBox="1">
            <a:spLocks/>
          </p:cNvSpPr>
          <p:nvPr/>
        </p:nvSpPr>
        <p:spPr bwMode="auto">
          <a:xfrm>
            <a:off x="755576" y="4941168"/>
            <a:ext cx="8001000" cy="352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Cost = 2</a:t>
            </a:r>
            <a:endParaRPr lang="en-GB" kern="0" dirty="0"/>
          </a:p>
        </p:txBody>
      </p:sp>
    </p:spTree>
    <p:extLst>
      <p:ext uri="{BB962C8B-B14F-4D97-AF65-F5344CB8AC3E}">
        <p14:creationId xmlns:p14="http://schemas.microsoft.com/office/powerpoint/2010/main" val="1074383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Partial Indexes</a:t>
            </a:r>
            <a:endParaRPr lang="en-GB" dirty="0"/>
          </a:p>
        </p:txBody>
      </p:sp>
      <p:sp>
        <p:nvSpPr>
          <p:cNvPr id="3" name="Content Placeholder 2"/>
          <p:cNvSpPr>
            <a:spLocks noGrp="1"/>
          </p:cNvSpPr>
          <p:nvPr>
            <p:ph idx="1"/>
          </p:nvPr>
        </p:nvSpPr>
        <p:spPr>
          <a:xfrm>
            <a:off x="762000" y="1131888"/>
            <a:ext cx="8001000" cy="424904"/>
          </a:xfrm>
        </p:spPr>
        <p:txBody>
          <a:bodyPr/>
          <a:lstStyle/>
          <a:p>
            <a:r>
              <a:rPr lang="en-GB" dirty="0"/>
              <a:t>Execution Plans - Partial Local Index </a:t>
            </a:r>
          </a:p>
        </p:txBody>
      </p:sp>
      <p:sp>
        <p:nvSpPr>
          <p:cNvPr id="7" name="TextBox 6"/>
          <p:cNvSpPr txBox="1"/>
          <p:nvPr/>
        </p:nvSpPr>
        <p:spPr>
          <a:xfrm>
            <a:off x="1115616" y="2212008"/>
            <a:ext cx="6912767" cy="584775"/>
          </a:xfrm>
          <a:prstGeom prst="rect">
            <a:avLst/>
          </a:prstGeom>
          <a:solidFill>
            <a:schemeClr val="bg1">
              <a:lumMod val="75000"/>
            </a:schemeClr>
          </a:solidFill>
        </p:spPr>
        <p:txBody>
          <a:bodyPr wrap="square">
            <a:spAutoFit/>
          </a:bodyPr>
          <a:lstStyle/>
          <a:p>
            <a:pPr algn="l">
              <a:tabLst>
                <a:tab pos="1262063" algn="r"/>
              </a:tabLst>
              <a:defRPr/>
            </a:pPr>
            <a:r>
              <a:rPr lang="en-GB" sz="1600" b="1" dirty="0" smtClean="0">
                <a:solidFill>
                  <a:schemeClr val="tx1"/>
                </a:solidFill>
              </a:rPr>
              <a:t>S</a:t>
            </a:r>
            <a:r>
              <a:rPr lang="en-GB" sz="1600" b="1" u="sng" dirty="0">
                <a:solidFill>
                  <a:schemeClr val="tx1"/>
                </a:solidFill>
              </a:rPr>
              <a:t>	</a:t>
            </a:r>
            <a:r>
              <a:rPr lang="en-GB" sz="1600" b="1" dirty="0">
                <a:solidFill>
                  <a:schemeClr val="tx1"/>
                </a:solidFill>
              </a:rPr>
              <a:t>ELECT COUNT(*) FROM </a:t>
            </a:r>
            <a:r>
              <a:rPr lang="en-GB" sz="1600" b="1" dirty="0" err="1" smtClean="0">
                <a:solidFill>
                  <a:schemeClr val="tx1"/>
                </a:solidFill>
              </a:rPr>
              <a:t>pcar</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WHERE </a:t>
            </a:r>
            <a:r>
              <a:rPr lang="en-GB" sz="1600" b="1" dirty="0" err="1">
                <a:solidFill>
                  <a:schemeClr val="tx1"/>
                </a:solidFill>
              </a:rPr>
              <a:t>season_key</a:t>
            </a:r>
            <a:r>
              <a:rPr lang="en-GB" sz="1600" b="1" dirty="0">
                <a:solidFill>
                  <a:schemeClr val="tx1"/>
                </a:solidFill>
              </a:rPr>
              <a:t> IN ('2010','2011</a:t>
            </a:r>
            <a:r>
              <a:rPr lang="en-GB" sz="1600" b="1" dirty="0" smtClean="0">
                <a:solidFill>
                  <a:schemeClr val="tx1"/>
                </a:solidFill>
              </a:rPr>
              <a:t>');		-- Combined</a:t>
            </a:r>
            <a:endParaRPr lang="en-GB" sz="1600" b="1" dirty="0">
              <a:solidFill>
                <a:schemeClr val="tx1"/>
              </a:solidFill>
            </a:endParaRPr>
          </a:p>
        </p:txBody>
      </p:sp>
      <p:sp>
        <p:nvSpPr>
          <p:cNvPr id="8" name="TextBox 7"/>
          <p:cNvSpPr txBox="1"/>
          <p:nvPr/>
        </p:nvSpPr>
        <p:spPr>
          <a:xfrm>
            <a:off x="1115616" y="2932088"/>
            <a:ext cx="6912767" cy="1815882"/>
          </a:xfrm>
          <a:prstGeom prst="rect">
            <a:avLst/>
          </a:prstGeom>
          <a:solidFill>
            <a:schemeClr val="bg1">
              <a:lumMod val="75000"/>
            </a:schemeClr>
          </a:solidFill>
        </p:spPr>
        <p:txBody>
          <a:bodyPr wrap="square">
            <a:spAutoFit/>
          </a:bodyPr>
          <a:lstStyle/>
          <a:p>
            <a:pPr algn="l">
              <a:tabLst>
                <a:tab pos="363538" algn="l"/>
                <a:tab pos="711200" algn="l"/>
                <a:tab pos="1074738" algn="l"/>
                <a:tab pos="1436688" algn="l"/>
                <a:tab pos="1800225" algn="l"/>
              </a:tabLst>
              <a:defRPr/>
            </a:pPr>
            <a:r>
              <a:rPr lang="en-GB" sz="1600" b="1" dirty="0" smtClean="0">
                <a:solidFill>
                  <a:schemeClr val="tx1"/>
                </a:solidFill>
              </a:rPr>
              <a:t>0	SELECT STATEMENT</a:t>
            </a:r>
            <a:br>
              <a:rPr lang="en-GB" sz="1600" b="1" dirty="0" smtClean="0">
                <a:solidFill>
                  <a:schemeClr val="tx1"/>
                </a:solidFill>
              </a:rPr>
            </a:br>
            <a:r>
              <a:rPr lang="en-GB" sz="1600" b="1" dirty="0" smtClean="0">
                <a:solidFill>
                  <a:schemeClr val="tx1"/>
                </a:solidFill>
              </a:rPr>
              <a:t>1		SORT AGGREGATE</a:t>
            </a:r>
            <a:br>
              <a:rPr lang="en-GB" sz="1600" b="1" dirty="0" smtClean="0">
                <a:solidFill>
                  <a:schemeClr val="tx1"/>
                </a:solidFill>
              </a:rPr>
            </a:br>
            <a:r>
              <a:rPr lang="en-GB" sz="1600" b="1" dirty="0" smtClean="0">
                <a:solidFill>
                  <a:schemeClr val="tx1"/>
                </a:solidFill>
              </a:rPr>
              <a:t>2			PARTITION RANGE INLIST</a:t>
            </a:r>
            <a:br>
              <a:rPr lang="en-GB" sz="1600" b="1" dirty="0" smtClean="0">
                <a:solidFill>
                  <a:schemeClr val="tx1"/>
                </a:solidFill>
              </a:rPr>
            </a:br>
            <a:r>
              <a:rPr lang="en-GB" sz="1600" b="1" dirty="0" smtClean="0">
                <a:solidFill>
                  <a:schemeClr val="tx1"/>
                </a:solidFill>
              </a:rPr>
              <a:t>3				TABLE ACCESS FULL (PCAR)</a:t>
            </a:r>
          </a:p>
          <a:p>
            <a:pPr algn="l">
              <a:tabLst>
                <a:tab pos="363538" algn="l"/>
                <a:tab pos="711200" algn="l"/>
                <a:tab pos="1074738" algn="l"/>
                <a:tab pos="1436688" algn="l"/>
                <a:tab pos="1800225" algn="l"/>
              </a:tabLst>
              <a:defRPr/>
            </a:pPr>
            <a:r>
              <a:rPr lang="en-GB" sz="1600" b="1" dirty="0">
                <a:solidFill>
                  <a:schemeClr val="tx1"/>
                </a:solidFill>
              </a:rPr>
              <a:t>Predicate Information (identified by operation id):</a:t>
            </a:r>
          </a:p>
          <a:p>
            <a:pPr algn="l">
              <a:tabLst>
                <a:tab pos="363538" algn="l"/>
                <a:tab pos="711200" algn="l"/>
                <a:tab pos="1074738" algn="l"/>
                <a:tab pos="1436688" algn="l"/>
                <a:tab pos="1800225" algn="l"/>
              </a:tabLst>
              <a:defRPr/>
            </a:pPr>
            <a:r>
              <a:rPr lang="en-GB" sz="1600" b="1" dirty="0">
                <a:solidFill>
                  <a:schemeClr val="tx1"/>
                </a:solidFill>
              </a:rPr>
              <a:t> 3 - filter("SEASON_KEY"=2010 OR "SEASON_KEY"=2011)</a:t>
            </a:r>
          </a:p>
        </p:txBody>
      </p:sp>
      <p:sp>
        <p:nvSpPr>
          <p:cNvPr id="11" name="Content Placeholder 2"/>
          <p:cNvSpPr txBox="1">
            <a:spLocks/>
          </p:cNvSpPr>
          <p:nvPr/>
        </p:nvSpPr>
        <p:spPr bwMode="auto">
          <a:xfrm>
            <a:off x="755576" y="4948312"/>
            <a:ext cx="8001000" cy="352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Cost = 27</a:t>
            </a:r>
            <a:endParaRPr lang="en-GB" kern="0" dirty="0"/>
          </a:p>
        </p:txBody>
      </p:sp>
      <p:sp>
        <p:nvSpPr>
          <p:cNvPr id="9" name="TextBox 8"/>
          <p:cNvSpPr txBox="1"/>
          <p:nvPr/>
        </p:nvSpPr>
        <p:spPr>
          <a:xfrm>
            <a:off x="1115616" y="1484784"/>
            <a:ext cx="6912767" cy="584775"/>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a:solidFill>
                  <a:schemeClr val="tx1"/>
                </a:solidFill>
              </a:rPr>
              <a:t>CREATE INDEX </a:t>
            </a:r>
            <a:r>
              <a:rPr lang="en-GB" sz="1600" b="1" dirty="0" smtClean="0">
                <a:solidFill>
                  <a:schemeClr val="tx1"/>
                </a:solidFill>
              </a:rPr>
              <a:t>pcar3 </a:t>
            </a:r>
            <a:r>
              <a:rPr lang="en-GB" sz="1600" b="1" dirty="0">
                <a:solidFill>
                  <a:schemeClr val="tx1"/>
                </a:solidFill>
              </a:rPr>
              <a:t>ON </a:t>
            </a:r>
            <a:r>
              <a:rPr lang="en-GB" sz="1600" b="1" dirty="0" err="1">
                <a:solidFill>
                  <a:schemeClr val="tx1"/>
                </a:solidFill>
              </a:rPr>
              <a:t>pcar</a:t>
            </a:r>
            <a:r>
              <a:rPr lang="en-GB" sz="1600" b="1" dirty="0">
                <a:solidFill>
                  <a:schemeClr val="tx1"/>
                </a:solidFill>
              </a:rPr>
              <a:t> </a:t>
            </a:r>
            <a:r>
              <a:rPr lang="en-GB" sz="1600" b="1" dirty="0" smtClean="0">
                <a:solidFill>
                  <a:schemeClr val="tx1"/>
                </a:solidFill>
              </a:rPr>
              <a:t>(</a:t>
            </a:r>
            <a:r>
              <a:rPr lang="en-GB" sz="1600" b="1" dirty="0" err="1" smtClean="0">
                <a:solidFill>
                  <a:schemeClr val="tx1"/>
                </a:solidFill>
              </a:rPr>
              <a:t>season_key,race_key,position</a:t>
            </a:r>
            <a:r>
              <a:rPr lang="en-GB" sz="1600" b="1" dirty="0" smtClean="0">
                <a:solidFill>
                  <a:schemeClr val="tx1"/>
                </a:solidFill>
              </a:rPr>
              <a:t>) LOCAL</a:t>
            </a:r>
            <a:r>
              <a:rPr lang="en-GB" sz="1600" b="1" dirty="0">
                <a:solidFill>
                  <a:schemeClr val="tx1"/>
                </a:solidFill>
              </a:rPr>
              <a:t> </a:t>
            </a:r>
            <a:r>
              <a:rPr lang="en-GB" sz="1600" b="1" dirty="0" smtClean="0">
                <a:solidFill>
                  <a:schemeClr val="tx1"/>
                </a:solidFill>
              </a:rPr>
              <a:t>INDEXING PARTIAL;</a:t>
            </a:r>
            <a:endParaRPr lang="en-GB" sz="1600" b="1" dirty="0">
              <a:solidFill>
                <a:schemeClr val="tx1"/>
              </a:solidFill>
            </a:endParaRPr>
          </a:p>
        </p:txBody>
      </p:sp>
    </p:spTree>
    <p:extLst>
      <p:ext uri="{BB962C8B-B14F-4D97-AF65-F5344CB8AC3E}">
        <p14:creationId xmlns:p14="http://schemas.microsoft.com/office/powerpoint/2010/main" val="196309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a:xfrm>
            <a:off x="2706216" y="1340768"/>
            <a:ext cx="4170040" cy="4745384"/>
          </a:xfrm>
        </p:spPr>
        <p:txBody>
          <a:bodyPr/>
          <a:lstStyle/>
          <a:p>
            <a:r>
              <a:rPr lang="en-GB" dirty="0" smtClean="0"/>
              <a:t>Introduction</a:t>
            </a:r>
          </a:p>
          <a:p>
            <a:r>
              <a:rPr lang="en-GB" dirty="0" smtClean="0"/>
              <a:t>Pluggable Database</a:t>
            </a:r>
          </a:p>
          <a:p>
            <a:r>
              <a:rPr lang="en-GB" dirty="0" smtClean="0"/>
              <a:t>Partial Indexes</a:t>
            </a:r>
          </a:p>
          <a:p>
            <a:r>
              <a:rPr lang="en-GB" dirty="0" smtClean="0"/>
              <a:t>Online Data File Move</a:t>
            </a:r>
          </a:p>
          <a:p>
            <a:r>
              <a:rPr lang="en-GB" dirty="0" smtClean="0"/>
              <a:t>Online Partition Move</a:t>
            </a:r>
          </a:p>
          <a:p>
            <a:r>
              <a:rPr lang="en-GB" dirty="0" smtClean="0"/>
              <a:t>Index Columns</a:t>
            </a:r>
          </a:p>
          <a:p>
            <a:r>
              <a:rPr lang="en-GB" dirty="0" smtClean="0"/>
              <a:t>Invisible Columns</a:t>
            </a:r>
          </a:p>
          <a:p>
            <a:r>
              <a:rPr lang="en-GB" dirty="0" smtClean="0"/>
              <a:t>Identity Clause</a:t>
            </a:r>
          </a:p>
          <a:p>
            <a:r>
              <a:rPr lang="en-GB" dirty="0" smtClean="0"/>
              <a:t>Session Sequences</a:t>
            </a:r>
          </a:p>
          <a:p>
            <a:r>
              <a:rPr lang="en-GB" dirty="0" smtClean="0"/>
              <a:t>Global Temporary Table Undo</a:t>
            </a:r>
          </a:p>
          <a:p>
            <a:r>
              <a:rPr lang="en-GB" dirty="0" smtClean="0"/>
              <a:t>Temporal Validity</a:t>
            </a:r>
          </a:p>
          <a:p>
            <a:r>
              <a:rPr lang="en-GB" dirty="0" smtClean="0"/>
              <a:t>Extended Columns</a:t>
            </a:r>
          </a:p>
          <a:p>
            <a:r>
              <a:rPr lang="en-GB" dirty="0" smtClean="0"/>
              <a:t>Row Limiting Clause</a:t>
            </a:r>
          </a:p>
          <a:p>
            <a:r>
              <a:rPr lang="en-GB" dirty="0" smtClean="0"/>
              <a:t>Histograms </a:t>
            </a:r>
          </a:p>
          <a:p>
            <a:r>
              <a:rPr lang="en-GB" dirty="0" smtClean="0"/>
              <a:t>Application Continuity</a:t>
            </a:r>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1000190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71600" y="1052736"/>
            <a:ext cx="7200800" cy="830997"/>
          </a:xfrm>
          <a:prstGeom prst="rect">
            <a:avLst/>
          </a:prstGeom>
          <a:noFill/>
        </p:spPr>
        <p:txBody>
          <a:bodyPr wrap="square" rtlCol="0">
            <a:spAutoFit/>
          </a:bodyPr>
          <a:lstStyle/>
          <a:p>
            <a:r>
              <a:rPr lang="en-GB" sz="4800" b="1" dirty="0" smtClean="0"/>
              <a:t>Online Data File Move</a:t>
            </a:r>
            <a:endParaRPr lang="en-GB" sz="4800" b="1" dirty="0"/>
          </a:p>
        </p:txBody>
      </p:sp>
      <p:sp>
        <p:nvSpPr>
          <p:cNvPr id="2" name="TextBox 1"/>
          <p:cNvSpPr txBox="1"/>
          <p:nvPr/>
        </p:nvSpPr>
        <p:spPr>
          <a:xfrm>
            <a:off x="796008" y="2576230"/>
            <a:ext cx="7344816" cy="1446550"/>
          </a:xfrm>
          <a:prstGeom prst="rect">
            <a:avLst/>
          </a:prstGeom>
          <a:noFill/>
          <a:ln w="38100">
            <a:solidFill>
              <a:schemeClr val="accent6"/>
            </a:solidFill>
          </a:ln>
        </p:spPr>
        <p:txBody>
          <a:bodyPr wrap="square" rtlCol="0">
            <a:spAutoFit/>
          </a:bodyPr>
          <a:lstStyle/>
          <a:p>
            <a:pPr lvl="0" algn="l"/>
            <a:r>
              <a:rPr lang="en-US" sz="1600" b="1" dirty="0" smtClean="0">
                <a:solidFill>
                  <a:schemeClr val="tx1"/>
                </a:solidFill>
              </a:rPr>
              <a:t>This is a great new feature which I have already been using to resolve space issues in my own virtual machines</a:t>
            </a:r>
          </a:p>
          <a:p>
            <a:pPr lvl="0" algn="l"/>
            <a:r>
              <a:rPr lang="en-US" sz="1600" b="1" dirty="0" smtClean="0">
                <a:solidFill>
                  <a:schemeClr val="tx1"/>
                </a:solidFill>
              </a:rPr>
              <a:t>I have successfully used this to move the data file containing  the SYSAUX tablespace – not sure I would want to risk it with the SYS tablespace</a:t>
            </a:r>
            <a:endParaRPr lang="en-US" sz="1600" b="1" dirty="0">
              <a:solidFill>
                <a:schemeClr val="tx1"/>
              </a:solidFill>
            </a:endParaRPr>
          </a:p>
        </p:txBody>
      </p:sp>
    </p:spTree>
    <p:extLst>
      <p:ext uri="{BB962C8B-B14F-4D97-AF65-F5344CB8AC3E}">
        <p14:creationId xmlns:p14="http://schemas.microsoft.com/office/powerpoint/2010/main" val="5074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Online Data File Move</a:t>
            </a:r>
            <a:endParaRPr lang="en-GB" dirty="0"/>
          </a:p>
        </p:txBody>
      </p:sp>
      <p:sp>
        <p:nvSpPr>
          <p:cNvPr id="3" name="Content Placeholder 2"/>
          <p:cNvSpPr>
            <a:spLocks noGrp="1"/>
          </p:cNvSpPr>
          <p:nvPr>
            <p:ph idx="1"/>
          </p:nvPr>
        </p:nvSpPr>
        <p:spPr>
          <a:xfrm>
            <a:off x="762000" y="1131888"/>
            <a:ext cx="8001000" cy="1072976"/>
          </a:xfrm>
        </p:spPr>
        <p:txBody>
          <a:bodyPr/>
          <a:lstStyle/>
          <a:p>
            <a:r>
              <a:rPr lang="en-GB" dirty="0" smtClean="0"/>
              <a:t>In Oracle 12.1 and above any data file can be moved online</a:t>
            </a:r>
          </a:p>
          <a:p>
            <a:endParaRPr lang="en-GB" dirty="0"/>
          </a:p>
          <a:p>
            <a:r>
              <a:rPr lang="en-GB" dirty="0" smtClean="0"/>
              <a:t>For example:</a:t>
            </a:r>
          </a:p>
          <a:p>
            <a:endParaRPr lang="en-GB" dirty="0"/>
          </a:p>
        </p:txBody>
      </p:sp>
      <p:sp>
        <p:nvSpPr>
          <p:cNvPr id="4" name="TextBox 3"/>
          <p:cNvSpPr txBox="1"/>
          <p:nvPr/>
        </p:nvSpPr>
        <p:spPr>
          <a:xfrm>
            <a:off x="816799" y="2204864"/>
            <a:ext cx="7668852" cy="830997"/>
          </a:xfrm>
          <a:prstGeom prst="rect">
            <a:avLst/>
          </a:prstGeom>
          <a:solidFill>
            <a:schemeClr val="bg1">
              <a:lumMod val="75000"/>
            </a:schemeClr>
          </a:solidFill>
        </p:spPr>
        <p:txBody>
          <a:bodyPr wrap="square">
            <a:spAutoFit/>
          </a:bodyPr>
          <a:lstStyle/>
          <a:p>
            <a:pPr algn="l">
              <a:tabLst>
                <a:tab pos="261938" algn="l"/>
                <a:tab pos="1262063" algn="l"/>
              </a:tabLst>
              <a:defRPr/>
            </a:pPr>
            <a:r>
              <a:rPr lang="en-GB" sz="1600" b="1" dirty="0">
                <a:solidFill>
                  <a:schemeClr val="tx1"/>
                </a:solidFill>
              </a:rPr>
              <a:t>ALTER </a:t>
            </a:r>
            <a:r>
              <a:rPr lang="en-GB" sz="1600" b="1" dirty="0" smtClean="0">
                <a:solidFill>
                  <a:schemeClr val="tx1"/>
                </a:solidFill>
              </a:rPr>
              <a:t>DATABASE MOVE </a:t>
            </a:r>
            <a:br>
              <a:rPr lang="en-GB" sz="1600" b="1" dirty="0" smtClean="0">
                <a:solidFill>
                  <a:schemeClr val="tx1"/>
                </a:solidFill>
              </a:rPr>
            </a:br>
            <a:r>
              <a:rPr lang="en-GB" sz="1600" b="1" dirty="0" smtClean="0">
                <a:solidFill>
                  <a:schemeClr val="tx1"/>
                </a:solidFill>
              </a:rPr>
              <a:t>DATAFILE </a:t>
            </a:r>
            <a:r>
              <a:rPr lang="en-GB" sz="1600" b="1" dirty="0">
                <a:solidFill>
                  <a:schemeClr val="tx1"/>
                </a:solidFill>
              </a:rPr>
              <a:t>'/</a:t>
            </a:r>
            <a:r>
              <a:rPr lang="en-GB" sz="1600" b="1" dirty="0" smtClean="0">
                <a:solidFill>
                  <a:schemeClr val="tx1"/>
                </a:solidFill>
              </a:rPr>
              <a:t>u01/app/</a:t>
            </a:r>
            <a:r>
              <a:rPr lang="en-GB" sz="1600" b="1" dirty="0" err="1" smtClean="0">
                <a:solidFill>
                  <a:schemeClr val="tx1"/>
                </a:solidFill>
              </a:rPr>
              <a:t>oradata</a:t>
            </a:r>
            <a:r>
              <a:rPr lang="en-GB" sz="1600" b="1" dirty="0" smtClean="0">
                <a:solidFill>
                  <a:schemeClr val="tx1"/>
                </a:solidFill>
              </a:rPr>
              <a:t>/PROD/users01.dbf‘</a:t>
            </a:r>
            <a:br>
              <a:rPr lang="en-GB" sz="1600" b="1" dirty="0" smtClean="0">
                <a:solidFill>
                  <a:schemeClr val="tx1"/>
                </a:solidFill>
              </a:rPr>
            </a:br>
            <a:r>
              <a:rPr lang="en-GB" sz="1600" b="1" dirty="0" smtClean="0">
                <a:solidFill>
                  <a:schemeClr val="tx1"/>
                </a:solidFill>
              </a:rPr>
              <a:t>TO </a:t>
            </a:r>
            <a:r>
              <a:rPr lang="en-GB" sz="1600" b="1" dirty="0">
                <a:solidFill>
                  <a:schemeClr val="tx1"/>
                </a:solidFill>
              </a:rPr>
              <a:t>'/</a:t>
            </a:r>
            <a:r>
              <a:rPr lang="en-GB" sz="1600" b="1" dirty="0" smtClean="0">
                <a:solidFill>
                  <a:schemeClr val="tx1"/>
                </a:solidFill>
              </a:rPr>
              <a:t>u02/app/</a:t>
            </a:r>
            <a:r>
              <a:rPr lang="en-GB" sz="1600" b="1" dirty="0" err="1" smtClean="0">
                <a:solidFill>
                  <a:schemeClr val="tx1"/>
                </a:solidFill>
              </a:rPr>
              <a:t>oradata</a:t>
            </a:r>
            <a:r>
              <a:rPr lang="en-GB" sz="1600" b="1" dirty="0" smtClean="0">
                <a:solidFill>
                  <a:schemeClr val="tx1"/>
                </a:solidFill>
              </a:rPr>
              <a:t>/PROD/users01.dbf</a:t>
            </a:r>
            <a:r>
              <a:rPr lang="en-GB" sz="1600" b="1" dirty="0">
                <a:solidFill>
                  <a:schemeClr val="tx1"/>
                </a:solidFill>
              </a:rPr>
              <a:t>';</a:t>
            </a:r>
          </a:p>
        </p:txBody>
      </p:sp>
      <p:sp>
        <p:nvSpPr>
          <p:cNvPr id="5" name="Content Placeholder 2"/>
          <p:cNvSpPr txBox="1">
            <a:spLocks/>
          </p:cNvSpPr>
          <p:nvPr/>
        </p:nvSpPr>
        <p:spPr bwMode="auto">
          <a:xfrm>
            <a:off x="755576" y="3292128"/>
            <a:ext cx="8001000" cy="640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The database can be open and accessing the data file while the move is in progress</a:t>
            </a:r>
          </a:p>
          <a:p>
            <a:endParaRPr lang="en-GB" kern="0" dirty="0"/>
          </a:p>
        </p:txBody>
      </p:sp>
      <p:sp>
        <p:nvSpPr>
          <p:cNvPr id="6" name="Content Placeholder 2"/>
          <p:cNvSpPr txBox="1">
            <a:spLocks/>
          </p:cNvSpPr>
          <p:nvPr/>
        </p:nvSpPr>
        <p:spPr bwMode="auto">
          <a:xfrm>
            <a:off x="747464" y="4005064"/>
            <a:ext cx="8001000" cy="1721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Data files can be moved online:</a:t>
            </a:r>
          </a:p>
          <a:p>
            <a:pPr lvl="1"/>
            <a:r>
              <a:rPr lang="en-GB" kern="0" dirty="0" smtClean="0"/>
              <a:t>from file system to file system </a:t>
            </a:r>
          </a:p>
          <a:p>
            <a:pPr lvl="1"/>
            <a:r>
              <a:rPr lang="en-GB" kern="0" dirty="0" smtClean="0"/>
              <a:t>from file system to ASM</a:t>
            </a:r>
          </a:p>
          <a:p>
            <a:pPr lvl="1"/>
            <a:r>
              <a:rPr lang="en-GB" kern="0" dirty="0" smtClean="0"/>
              <a:t>from ASM to file system</a:t>
            </a:r>
          </a:p>
          <a:p>
            <a:pPr lvl="1"/>
            <a:r>
              <a:rPr lang="en-GB" kern="0" dirty="0" smtClean="0"/>
              <a:t>from ASM to ASM</a:t>
            </a:r>
          </a:p>
        </p:txBody>
      </p:sp>
    </p:spTree>
    <p:extLst>
      <p:ext uri="{BB962C8B-B14F-4D97-AF65-F5344CB8AC3E}">
        <p14:creationId xmlns:p14="http://schemas.microsoft.com/office/powerpoint/2010/main" val="4140854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71600" y="1052736"/>
            <a:ext cx="7200800" cy="830997"/>
          </a:xfrm>
          <a:prstGeom prst="rect">
            <a:avLst/>
          </a:prstGeom>
          <a:noFill/>
        </p:spPr>
        <p:txBody>
          <a:bodyPr wrap="square" rtlCol="0">
            <a:spAutoFit/>
          </a:bodyPr>
          <a:lstStyle/>
          <a:p>
            <a:r>
              <a:rPr lang="en-GB" sz="4800" b="1" dirty="0" smtClean="0"/>
              <a:t>Online Partition Move</a:t>
            </a:r>
            <a:endParaRPr lang="en-GB" sz="4800" b="1" dirty="0"/>
          </a:p>
        </p:txBody>
      </p:sp>
      <p:sp>
        <p:nvSpPr>
          <p:cNvPr id="2" name="TextBox 1"/>
          <p:cNvSpPr txBox="1"/>
          <p:nvPr/>
        </p:nvSpPr>
        <p:spPr>
          <a:xfrm>
            <a:off x="796008" y="2576230"/>
            <a:ext cx="7344816" cy="1692771"/>
          </a:xfrm>
          <a:prstGeom prst="rect">
            <a:avLst/>
          </a:prstGeom>
          <a:noFill/>
          <a:ln w="38100">
            <a:solidFill>
              <a:schemeClr val="accent6"/>
            </a:solidFill>
          </a:ln>
        </p:spPr>
        <p:txBody>
          <a:bodyPr wrap="square" rtlCol="0">
            <a:spAutoFit/>
          </a:bodyPr>
          <a:lstStyle/>
          <a:p>
            <a:pPr lvl="0" algn="l"/>
            <a:r>
              <a:rPr lang="en-US" sz="1600" b="1" dirty="0" smtClean="0">
                <a:solidFill>
                  <a:schemeClr val="tx1"/>
                </a:solidFill>
              </a:rPr>
              <a:t>This feature could be very useful for sites with partitioned tables on tiered storage. Most likely usage is migrating partitions from fast expensive storage (SSD) to slower cheaper storage (SAS or SATA)</a:t>
            </a:r>
          </a:p>
          <a:p>
            <a:pPr lvl="0" algn="l"/>
            <a:r>
              <a:rPr lang="en-US" sz="1600" b="1" dirty="0" smtClean="0">
                <a:solidFill>
                  <a:schemeClr val="tx1"/>
                </a:solidFill>
              </a:rPr>
              <a:t>The Oracle documentation hints that there are a lot of places where this partition move can fail, and the DBMS_PART package contains some subroutines that allow recovery from failures. </a:t>
            </a:r>
            <a:endParaRPr lang="en-US" sz="1600" b="1" dirty="0">
              <a:solidFill>
                <a:schemeClr val="tx1"/>
              </a:solidFill>
            </a:endParaRPr>
          </a:p>
        </p:txBody>
      </p:sp>
    </p:spTree>
    <p:extLst>
      <p:ext uri="{BB962C8B-B14F-4D97-AF65-F5344CB8AC3E}">
        <p14:creationId xmlns:p14="http://schemas.microsoft.com/office/powerpoint/2010/main" val="925122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Online Partition Move</a:t>
            </a:r>
          </a:p>
        </p:txBody>
      </p:sp>
      <p:sp>
        <p:nvSpPr>
          <p:cNvPr id="3" name="Content Placeholder 2"/>
          <p:cNvSpPr>
            <a:spLocks noGrp="1"/>
          </p:cNvSpPr>
          <p:nvPr>
            <p:ph idx="1"/>
          </p:nvPr>
        </p:nvSpPr>
        <p:spPr/>
        <p:txBody>
          <a:bodyPr/>
          <a:lstStyle/>
          <a:p>
            <a:r>
              <a:rPr lang="en-GB" dirty="0" smtClean="0"/>
              <a:t>In Oracle 12c partitions can be moved online</a:t>
            </a:r>
          </a:p>
          <a:p>
            <a:endParaRPr lang="en-GB" dirty="0"/>
          </a:p>
          <a:p>
            <a:r>
              <a:rPr lang="en-GB" dirty="0" smtClean="0"/>
              <a:t>Useful for tiered storage</a:t>
            </a:r>
          </a:p>
          <a:p>
            <a:pPr lvl="1"/>
            <a:r>
              <a:rPr lang="en-GB" dirty="0" smtClean="0"/>
              <a:t>Move from SSD to SAS to SATA</a:t>
            </a:r>
          </a:p>
          <a:p>
            <a:pPr lvl="1"/>
            <a:endParaRPr lang="en-GB" dirty="0" smtClean="0"/>
          </a:p>
          <a:p>
            <a:r>
              <a:rPr lang="en-GB" dirty="0" smtClean="0"/>
              <a:t>May be useful with OLTP compression</a:t>
            </a:r>
          </a:p>
          <a:p>
            <a:pPr lvl="1"/>
            <a:endParaRPr lang="en-GB" dirty="0" smtClean="0"/>
          </a:p>
          <a:p>
            <a:r>
              <a:rPr lang="en-GB" dirty="0"/>
              <a:t>Also works for </a:t>
            </a:r>
            <a:r>
              <a:rPr lang="en-GB" dirty="0" smtClean="0"/>
              <a:t>sub-partitions</a:t>
            </a:r>
            <a:endParaRPr lang="en-GB" dirty="0"/>
          </a:p>
          <a:p>
            <a:pPr lvl="1"/>
            <a:endParaRPr lang="en-GB" dirty="0"/>
          </a:p>
          <a:p>
            <a:r>
              <a:rPr lang="en-GB" dirty="0" smtClean="0"/>
              <a:t>Not supported in the following cases:</a:t>
            </a:r>
          </a:p>
          <a:p>
            <a:pPr lvl="1"/>
            <a:r>
              <a:rPr lang="en-GB" dirty="0" smtClean="0"/>
              <a:t>For tables owned by SYS</a:t>
            </a:r>
          </a:p>
          <a:p>
            <a:pPr lvl="1"/>
            <a:r>
              <a:rPr lang="en-GB" dirty="0" smtClean="0"/>
              <a:t>For IOTs</a:t>
            </a:r>
          </a:p>
          <a:p>
            <a:pPr lvl="1"/>
            <a:r>
              <a:rPr lang="en-GB" dirty="0" smtClean="0"/>
              <a:t>For heap tables  containing object types</a:t>
            </a:r>
          </a:p>
          <a:p>
            <a:pPr lvl="1"/>
            <a:r>
              <a:rPr lang="en-GB" dirty="0" smtClean="0"/>
              <a:t>For heap tables containing bitmap join indexes or domain indexes</a:t>
            </a:r>
          </a:p>
          <a:p>
            <a:pPr lvl="1"/>
            <a:r>
              <a:rPr lang="en-GB" dirty="0" smtClean="0"/>
              <a:t>If database-supplemental logging is enabled</a:t>
            </a:r>
          </a:p>
          <a:p>
            <a:pPr lvl="1"/>
            <a:r>
              <a:rPr lang="en-GB" dirty="0" smtClean="0"/>
              <a:t>When parallel DML or direct path INSERTs are executing on the table</a:t>
            </a:r>
          </a:p>
          <a:p>
            <a:pPr lvl="1"/>
            <a:endParaRPr lang="en-GB" dirty="0" smtClean="0"/>
          </a:p>
          <a:p>
            <a:endParaRPr lang="en-GB" dirty="0"/>
          </a:p>
          <a:p>
            <a:endParaRPr lang="en-GB" dirty="0"/>
          </a:p>
          <a:p>
            <a:endParaRPr lang="en-GB" dirty="0"/>
          </a:p>
        </p:txBody>
      </p:sp>
    </p:spTree>
    <p:extLst>
      <p:ext uri="{BB962C8B-B14F-4D97-AF65-F5344CB8AC3E}">
        <p14:creationId xmlns:p14="http://schemas.microsoft.com/office/powerpoint/2010/main" val="5601983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Online </a:t>
            </a:r>
            <a:r>
              <a:rPr lang="en-GB" dirty="0" smtClean="0"/>
              <a:t>Partition Move</a:t>
            </a:r>
            <a:endParaRPr lang="en-GB" dirty="0"/>
          </a:p>
        </p:txBody>
      </p:sp>
      <p:sp>
        <p:nvSpPr>
          <p:cNvPr id="3" name="Content Placeholder 2"/>
          <p:cNvSpPr>
            <a:spLocks noGrp="1"/>
          </p:cNvSpPr>
          <p:nvPr>
            <p:ph idx="1"/>
          </p:nvPr>
        </p:nvSpPr>
        <p:spPr/>
        <p:txBody>
          <a:bodyPr/>
          <a:lstStyle/>
          <a:p>
            <a:r>
              <a:rPr lang="en-GB" dirty="0" smtClean="0"/>
              <a:t>Consider the following example</a:t>
            </a:r>
            <a:endParaRPr lang="en-GB" dirty="0"/>
          </a:p>
        </p:txBody>
      </p:sp>
      <p:sp>
        <p:nvSpPr>
          <p:cNvPr id="5" name="TextBox 4"/>
          <p:cNvSpPr txBox="1"/>
          <p:nvPr/>
        </p:nvSpPr>
        <p:spPr>
          <a:xfrm>
            <a:off x="683568" y="1527170"/>
            <a:ext cx="7920880" cy="4278094"/>
          </a:xfrm>
          <a:prstGeom prst="rect">
            <a:avLst/>
          </a:prstGeom>
          <a:solidFill>
            <a:schemeClr val="bg1">
              <a:lumMod val="75000"/>
            </a:schemeClr>
          </a:solidFill>
        </p:spPr>
        <p:txBody>
          <a:bodyPr wrap="square">
            <a:spAutoFit/>
          </a:bodyPr>
          <a:lstStyle/>
          <a:p>
            <a:pPr algn="l">
              <a:spcBef>
                <a:spcPts val="800"/>
              </a:spcBef>
              <a:tabLst>
                <a:tab pos="261938" algn="l"/>
                <a:tab pos="2424113" algn="l"/>
              </a:tabLst>
              <a:defRPr/>
            </a:pPr>
            <a:r>
              <a:rPr lang="en-GB" sz="1600" b="1" dirty="0">
                <a:solidFill>
                  <a:schemeClr val="tx1"/>
                </a:solidFill>
              </a:rPr>
              <a:t>CREATE TABLE </a:t>
            </a:r>
            <a:r>
              <a:rPr lang="en-GB" sz="1600" b="1" dirty="0" err="1" smtClean="0">
                <a:solidFill>
                  <a:schemeClr val="tx1"/>
                </a:solidFill>
              </a:rPr>
              <a:t>pcar</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season_key</a:t>
            </a:r>
            <a:r>
              <a:rPr lang="en-GB" sz="1600" b="1" dirty="0" smtClean="0">
                <a:solidFill>
                  <a:schemeClr val="tx1"/>
                </a:solidFill>
              </a:rPr>
              <a:t>           	NUMBER,</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race_key</a:t>
            </a:r>
            <a:r>
              <a:rPr lang="en-GB" sz="1600" b="1" dirty="0" smtClean="0">
                <a:solidFill>
                  <a:schemeClr val="tx1"/>
                </a:solidFill>
              </a:rPr>
              <a:t>             	NUMBER,</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driver_key</a:t>
            </a:r>
            <a:r>
              <a:rPr lang="en-GB" sz="1600" b="1" dirty="0" smtClean="0">
                <a:solidFill>
                  <a:schemeClr val="tx1"/>
                </a:solidFill>
              </a:rPr>
              <a:t>           	VARCHAR2(4),</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team_key</a:t>
            </a:r>
            <a:r>
              <a:rPr lang="en-GB" sz="1600" b="1" dirty="0" smtClean="0">
                <a:solidFill>
                  <a:schemeClr val="tx1"/>
                </a:solidFill>
              </a:rPr>
              <a:t>             	VARCHAR2(3),</a:t>
            </a:r>
            <a:br>
              <a:rPr lang="en-GB" sz="1600" b="1" dirty="0" smtClean="0">
                <a:solidFill>
                  <a:schemeClr val="tx1"/>
                </a:solidFill>
              </a:rPr>
            </a:br>
            <a:r>
              <a:rPr lang="en-GB" sz="1600" b="1" dirty="0" smtClean="0">
                <a:solidFill>
                  <a:schemeClr val="tx1"/>
                </a:solidFill>
              </a:rPr>
              <a:t>	position             	NUMBER,</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laps_completed</a:t>
            </a:r>
            <a:r>
              <a:rPr lang="en-GB" sz="1600" b="1" dirty="0" smtClean="0">
                <a:solidFill>
                  <a:schemeClr val="tx1"/>
                </a:solidFill>
              </a:rPr>
              <a:t> 	NUMBER,</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race_points</a:t>
            </a:r>
            <a:r>
              <a:rPr lang="en-GB" sz="1600" b="1" dirty="0" smtClean="0">
                <a:solidFill>
                  <a:schemeClr val="tx1"/>
                </a:solidFill>
              </a:rPr>
              <a:t>          	NUMBER</a:t>
            </a:r>
            <a:br>
              <a:rPr lang="en-GB" sz="1600" b="1" dirty="0" smtClean="0">
                <a:solidFill>
                  <a:schemeClr val="tx1"/>
                </a:solidFill>
              </a:rPr>
            </a:b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PARTITION </a:t>
            </a:r>
            <a:r>
              <a:rPr lang="en-GB" sz="1600" b="1" dirty="0">
                <a:solidFill>
                  <a:schemeClr val="tx1"/>
                </a:solidFill>
              </a:rPr>
              <a:t>BY RANGE (</a:t>
            </a:r>
            <a:r>
              <a:rPr lang="en-GB" sz="1600" b="1" dirty="0" err="1">
                <a:solidFill>
                  <a:schemeClr val="tx1"/>
                </a:solidFill>
              </a:rPr>
              <a:t>season_key</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PARTITION p2010 </a:t>
            </a:r>
            <a:r>
              <a:rPr lang="en-GB" sz="1600" b="1" dirty="0">
                <a:solidFill>
                  <a:schemeClr val="tx1"/>
                </a:solidFill>
              </a:rPr>
              <a:t>VALUES LESS THAN (</a:t>
            </a:r>
            <a:r>
              <a:rPr lang="en-GB" sz="1600" b="1" dirty="0" smtClean="0">
                <a:solidFill>
                  <a:schemeClr val="tx1"/>
                </a:solidFill>
              </a:rPr>
              <a:t>2011) TABLESPACE </a:t>
            </a:r>
            <a:r>
              <a:rPr lang="en-GB" sz="1600" b="1" dirty="0" err="1" smtClean="0">
                <a:solidFill>
                  <a:schemeClr val="tx1"/>
                </a:solidFill>
              </a:rPr>
              <a:t>sas</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PARTITION p2011 VALUES </a:t>
            </a:r>
            <a:r>
              <a:rPr lang="en-GB" sz="1600" b="1" dirty="0">
                <a:solidFill>
                  <a:schemeClr val="tx1"/>
                </a:solidFill>
              </a:rPr>
              <a:t>LESS THAN (</a:t>
            </a:r>
            <a:r>
              <a:rPr lang="en-GB" sz="1600" b="1" dirty="0" smtClean="0">
                <a:solidFill>
                  <a:schemeClr val="tx1"/>
                </a:solidFill>
              </a:rPr>
              <a:t>2012) TABLESPACE </a:t>
            </a:r>
            <a:r>
              <a:rPr lang="en-GB" sz="1600" b="1" dirty="0" err="1" smtClean="0">
                <a:solidFill>
                  <a:schemeClr val="tx1"/>
                </a:solidFill>
              </a:rPr>
              <a:t>sas</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PARTITION p2012 </a:t>
            </a:r>
            <a:r>
              <a:rPr lang="en-GB" sz="1600" b="1" dirty="0">
                <a:solidFill>
                  <a:schemeClr val="tx1"/>
                </a:solidFill>
              </a:rPr>
              <a:t>VALUES LESS THAN (</a:t>
            </a:r>
            <a:r>
              <a:rPr lang="en-GB" sz="1600" b="1" dirty="0" smtClean="0">
                <a:solidFill>
                  <a:schemeClr val="tx1"/>
                </a:solidFill>
              </a:rPr>
              <a:t>2013) TABLESPACE </a:t>
            </a:r>
            <a:r>
              <a:rPr lang="en-GB" sz="1600" b="1" dirty="0" err="1" smtClean="0">
                <a:solidFill>
                  <a:schemeClr val="tx1"/>
                </a:solidFill>
              </a:rPr>
              <a:t>ssd</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PARTITION p2013 </a:t>
            </a:r>
            <a:r>
              <a:rPr lang="en-GB" sz="1600" b="1" dirty="0">
                <a:solidFill>
                  <a:schemeClr val="tx1"/>
                </a:solidFill>
              </a:rPr>
              <a:t>VALUES LESS THAN (</a:t>
            </a:r>
            <a:r>
              <a:rPr lang="en-GB" sz="1600" b="1" dirty="0" smtClean="0">
                <a:solidFill>
                  <a:schemeClr val="tx1"/>
                </a:solidFill>
              </a:rPr>
              <a:t>2014) TABLESPACE </a:t>
            </a:r>
            <a:r>
              <a:rPr lang="en-GB" sz="1600" b="1" dirty="0" err="1" smtClean="0">
                <a:solidFill>
                  <a:schemeClr val="tx1"/>
                </a:solidFill>
              </a:rPr>
              <a:t>ssd</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 </a:t>
            </a:r>
            <a:endParaRPr lang="en-GB" sz="1600" b="1" dirty="0">
              <a:solidFill>
                <a:schemeClr val="tx1"/>
              </a:solidFill>
            </a:endParaRPr>
          </a:p>
        </p:txBody>
      </p:sp>
      <p:sp>
        <p:nvSpPr>
          <p:cNvPr id="6" name="TextBox 5"/>
          <p:cNvSpPr txBox="1"/>
          <p:nvPr/>
        </p:nvSpPr>
        <p:spPr>
          <a:xfrm>
            <a:off x="683568" y="6021288"/>
            <a:ext cx="7920880" cy="338554"/>
          </a:xfrm>
          <a:prstGeom prst="rect">
            <a:avLst/>
          </a:prstGeom>
          <a:solidFill>
            <a:schemeClr val="bg1">
              <a:lumMod val="75000"/>
            </a:schemeClr>
          </a:solidFill>
        </p:spPr>
        <p:txBody>
          <a:bodyPr wrap="square">
            <a:spAutoFit/>
          </a:bodyPr>
          <a:lstStyle/>
          <a:p>
            <a:pPr algn="l">
              <a:tabLst>
                <a:tab pos="261938" algn="l"/>
                <a:tab pos="2424113" algn="l"/>
              </a:tabLst>
              <a:defRPr/>
            </a:pPr>
            <a:r>
              <a:rPr lang="en-GB" sz="1600" b="1" dirty="0">
                <a:solidFill>
                  <a:schemeClr val="tx1"/>
                </a:solidFill>
              </a:rPr>
              <a:t>ALTER TABLE </a:t>
            </a:r>
            <a:r>
              <a:rPr lang="en-GB" sz="1600" b="1" dirty="0" err="1" smtClean="0">
                <a:solidFill>
                  <a:schemeClr val="tx1"/>
                </a:solidFill>
              </a:rPr>
              <a:t>pcar</a:t>
            </a:r>
            <a:r>
              <a:rPr lang="en-GB" sz="1600" b="1" dirty="0" smtClean="0">
                <a:solidFill>
                  <a:schemeClr val="tx1"/>
                </a:solidFill>
              </a:rPr>
              <a:t> </a:t>
            </a:r>
            <a:r>
              <a:rPr lang="en-GB" sz="1600" b="1" dirty="0">
                <a:solidFill>
                  <a:schemeClr val="tx1"/>
                </a:solidFill>
              </a:rPr>
              <a:t>MOVE PARTITION </a:t>
            </a:r>
            <a:r>
              <a:rPr lang="en-GB" sz="1600" b="1" dirty="0" smtClean="0">
                <a:solidFill>
                  <a:schemeClr val="tx1"/>
                </a:solidFill>
              </a:rPr>
              <a:t>P2012 </a:t>
            </a:r>
            <a:r>
              <a:rPr lang="en-GB" sz="1600" b="1" dirty="0">
                <a:solidFill>
                  <a:schemeClr val="tx1"/>
                </a:solidFill>
              </a:rPr>
              <a:t>TABLESPACE </a:t>
            </a:r>
            <a:r>
              <a:rPr lang="en-GB" sz="1600" b="1" dirty="0" err="1" smtClean="0">
                <a:solidFill>
                  <a:schemeClr val="tx1"/>
                </a:solidFill>
              </a:rPr>
              <a:t>sas</a:t>
            </a:r>
            <a:r>
              <a:rPr lang="en-GB" sz="1600" b="1" dirty="0" smtClean="0">
                <a:solidFill>
                  <a:schemeClr val="tx1"/>
                </a:solidFill>
              </a:rPr>
              <a:t>;</a:t>
            </a:r>
            <a:endParaRPr lang="en-GB" sz="1600" b="1" dirty="0">
              <a:solidFill>
                <a:schemeClr val="tx1"/>
              </a:solidFill>
            </a:endParaRPr>
          </a:p>
        </p:txBody>
      </p:sp>
    </p:spTree>
    <p:extLst>
      <p:ext uri="{BB962C8B-B14F-4D97-AF65-F5344CB8AC3E}">
        <p14:creationId xmlns:p14="http://schemas.microsoft.com/office/powerpoint/2010/main" val="19015066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Online Partition Move</a:t>
            </a:r>
          </a:p>
        </p:txBody>
      </p:sp>
      <p:sp>
        <p:nvSpPr>
          <p:cNvPr id="3" name="Content Placeholder 2"/>
          <p:cNvSpPr>
            <a:spLocks noGrp="1"/>
          </p:cNvSpPr>
          <p:nvPr>
            <p:ph idx="1"/>
          </p:nvPr>
        </p:nvSpPr>
        <p:spPr>
          <a:xfrm>
            <a:off x="762000" y="1131888"/>
            <a:ext cx="8001000" cy="496912"/>
          </a:xfrm>
        </p:spPr>
        <p:txBody>
          <a:bodyPr/>
          <a:lstStyle/>
          <a:p>
            <a:r>
              <a:rPr lang="en-GB" dirty="0" smtClean="0"/>
              <a:t>If online partition move operation fails, it can be cleaned up manually using:</a:t>
            </a:r>
            <a:endParaRPr lang="en-GB" dirty="0"/>
          </a:p>
          <a:p>
            <a:pPr lvl="1"/>
            <a:r>
              <a:rPr lang="en-GB" dirty="0" smtClean="0">
                <a:solidFill>
                  <a:schemeClr val="accent6"/>
                </a:solidFill>
              </a:rPr>
              <a:t>DBMS_PART.CLEANUP_ONLINE_OP</a:t>
            </a:r>
          </a:p>
        </p:txBody>
      </p:sp>
      <p:sp>
        <p:nvSpPr>
          <p:cNvPr id="4" name="TextBox 3"/>
          <p:cNvSpPr txBox="1"/>
          <p:nvPr/>
        </p:nvSpPr>
        <p:spPr>
          <a:xfrm>
            <a:off x="1043608" y="2348880"/>
            <a:ext cx="7272808" cy="338554"/>
          </a:xfrm>
          <a:prstGeom prst="rect">
            <a:avLst/>
          </a:prstGeom>
          <a:solidFill>
            <a:schemeClr val="bg1">
              <a:lumMod val="75000"/>
            </a:schemeClr>
          </a:solidFill>
        </p:spPr>
        <p:txBody>
          <a:bodyPr wrap="square">
            <a:spAutoFit/>
          </a:bodyPr>
          <a:lstStyle/>
          <a:p>
            <a:pPr algn="l">
              <a:tabLst>
                <a:tab pos="261938" algn="l"/>
                <a:tab pos="2424113" algn="l"/>
              </a:tabLst>
              <a:defRPr/>
            </a:pPr>
            <a:r>
              <a:rPr lang="en-GB" sz="1600" b="1" dirty="0" smtClean="0">
                <a:solidFill>
                  <a:schemeClr val="tx1"/>
                </a:solidFill>
              </a:rPr>
              <a:t>DBMS_PART.CLEANUP_ONLINE_OP (&lt;schema&gt;,&lt;table&gt;,&lt;partition&gt;);</a:t>
            </a:r>
            <a:endParaRPr lang="en-GB" sz="1600" b="1" dirty="0">
              <a:solidFill>
                <a:schemeClr val="tx1"/>
              </a:solidFill>
            </a:endParaRPr>
          </a:p>
        </p:txBody>
      </p:sp>
      <p:sp>
        <p:nvSpPr>
          <p:cNvPr id="5" name="Content Placeholder 2"/>
          <p:cNvSpPr txBox="1">
            <a:spLocks/>
          </p:cNvSpPr>
          <p:nvPr/>
        </p:nvSpPr>
        <p:spPr bwMode="auto">
          <a:xfrm>
            <a:off x="755576" y="1923976"/>
            <a:ext cx="8001000" cy="4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Clean up failed operations on &lt;partition&gt;</a:t>
            </a:r>
            <a:endParaRPr lang="en-GB" kern="0" dirty="0" smtClean="0">
              <a:solidFill>
                <a:schemeClr val="accent6"/>
              </a:solidFill>
            </a:endParaRPr>
          </a:p>
        </p:txBody>
      </p:sp>
      <p:sp>
        <p:nvSpPr>
          <p:cNvPr id="6" name="Content Placeholder 2"/>
          <p:cNvSpPr txBox="1">
            <a:spLocks/>
          </p:cNvSpPr>
          <p:nvPr/>
        </p:nvSpPr>
        <p:spPr bwMode="auto">
          <a:xfrm>
            <a:off x="755576" y="2860080"/>
            <a:ext cx="8001000" cy="4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Clean up failed operations on &lt;table&gt;</a:t>
            </a:r>
            <a:endParaRPr lang="en-GB" kern="0" dirty="0" smtClean="0">
              <a:solidFill>
                <a:schemeClr val="accent6"/>
              </a:solidFill>
            </a:endParaRPr>
          </a:p>
        </p:txBody>
      </p:sp>
      <p:sp>
        <p:nvSpPr>
          <p:cNvPr id="7" name="TextBox 6"/>
          <p:cNvSpPr txBox="1"/>
          <p:nvPr/>
        </p:nvSpPr>
        <p:spPr>
          <a:xfrm>
            <a:off x="1043608" y="3284984"/>
            <a:ext cx="7272808" cy="338554"/>
          </a:xfrm>
          <a:prstGeom prst="rect">
            <a:avLst/>
          </a:prstGeom>
          <a:solidFill>
            <a:schemeClr val="bg1">
              <a:lumMod val="75000"/>
            </a:schemeClr>
          </a:solidFill>
        </p:spPr>
        <p:txBody>
          <a:bodyPr wrap="square">
            <a:spAutoFit/>
          </a:bodyPr>
          <a:lstStyle/>
          <a:p>
            <a:pPr algn="l">
              <a:tabLst>
                <a:tab pos="261938" algn="l"/>
                <a:tab pos="2424113" algn="l"/>
              </a:tabLst>
              <a:defRPr/>
            </a:pPr>
            <a:r>
              <a:rPr lang="en-GB" sz="1600" b="1" dirty="0" smtClean="0">
                <a:solidFill>
                  <a:schemeClr val="tx1"/>
                </a:solidFill>
              </a:rPr>
              <a:t>DBMS_PART.CLEANUP_ONLINE_OP (&lt;schema&gt;,&lt;table&gt;);</a:t>
            </a:r>
            <a:endParaRPr lang="en-GB" sz="1600" b="1" dirty="0">
              <a:solidFill>
                <a:schemeClr val="tx1"/>
              </a:solidFill>
            </a:endParaRPr>
          </a:p>
        </p:txBody>
      </p:sp>
      <p:sp>
        <p:nvSpPr>
          <p:cNvPr id="8" name="Content Placeholder 2"/>
          <p:cNvSpPr txBox="1">
            <a:spLocks/>
          </p:cNvSpPr>
          <p:nvPr/>
        </p:nvSpPr>
        <p:spPr bwMode="auto">
          <a:xfrm>
            <a:off x="755576" y="3868192"/>
            <a:ext cx="8001000" cy="4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Clean up failed operations on &lt;schema&gt;</a:t>
            </a:r>
            <a:endParaRPr lang="en-GB" kern="0" dirty="0" smtClean="0">
              <a:solidFill>
                <a:schemeClr val="accent6"/>
              </a:solidFill>
            </a:endParaRPr>
          </a:p>
        </p:txBody>
      </p:sp>
      <p:sp>
        <p:nvSpPr>
          <p:cNvPr id="9" name="TextBox 8"/>
          <p:cNvSpPr txBox="1"/>
          <p:nvPr/>
        </p:nvSpPr>
        <p:spPr>
          <a:xfrm>
            <a:off x="1043608" y="4293096"/>
            <a:ext cx="7272808" cy="338554"/>
          </a:xfrm>
          <a:prstGeom prst="rect">
            <a:avLst/>
          </a:prstGeom>
          <a:solidFill>
            <a:schemeClr val="bg1">
              <a:lumMod val="75000"/>
            </a:schemeClr>
          </a:solidFill>
        </p:spPr>
        <p:txBody>
          <a:bodyPr wrap="square">
            <a:spAutoFit/>
          </a:bodyPr>
          <a:lstStyle/>
          <a:p>
            <a:pPr algn="l">
              <a:tabLst>
                <a:tab pos="261938" algn="l"/>
                <a:tab pos="2424113" algn="l"/>
              </a:tabLst>
              <a:defRPr/>
            </a:pPr>
            <a:r>
              <a:rPr lang="en-GB" sz="1600" b="1" dirty="0" smtClean="0">
                <a:solidFill>
                  <a:schemeClr val="tx1"/>
                </a:solidFill>
              </a:rPr>
              <a:t>DBMS_PART.CLEANUP_ONLINE_OP (&lt;schema&gt;);</a:t>
            </a:r>
            <a:endParaRPr lang="en-GB" sz="1600" b="1" dirty="0">
              <a:solidFill>
                <a:schemeClr val="tx1"/>
              </a:solidFill>
            </a:endParaRPr>
          </a:p>
        </p:txBody>
      </p:sp>
      <p:sp>
        <p:nvSpPr>
          <p:cNvPr id="10" name="Content Placeholder 2"/>
          <p:cNvSpPr txBox="1">
            <a:spLocks/>
          </p:cNvSpPr>
          <p:nvPr/>
        </p:nvSpPr>
        <p:spPr bwMode="auto">
          <a:xfrm>
            <a:off x="755576" y="4876304"/>
            <a:ext cx="8001000" cy="4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Clean up all failed operations in database</a:t>
            </a:r>
            <a:endParaRPr lang="en-GB" kern="0" dirty="0" smtClean="0">
              <a:solidFill>
                <a:schemeClr val="accent6"/>
              </a:solidFill>
            </a:endParaRPr>
          </a:p>
        </p:txBody>
      </p:sp>
      <p:sp>
        <p:nvSpPr>
          <p:cNvPr id="11" name="TextBox 10"/>
          <p:cNvSpPr txBox="1"/>
          <p:nvPr/>
        </p:nvSpPr>
        <p:spPr>
          <a:xfrm>
            <a:off x="1043608" y="5301208"/>
            <a:ext cx="7272808" cy="338554"/>
          </a:xfrm>
          <a:prstGeom prst="rect">
            <a:avLst/>
          </a:prstGeom>
          <a:solidFill>
            <a:schemeClr val="bg1">
              <a:lumMod val="75000"/>
            </a:schemeClr>
          </a:solidFill>
        </p:spPr>
        <p:txBody>
          <a:bodyPr wrap="square">
            <a:spAutoFit/>
          </a:bodyPr>
          <a:lstStyle/>
          <a:p>
            <a:pPr algn="l">
              <a:tabLst>
                <a:tab pos="261938" algn="l"/>
                <a:tab pos="2424113" algn="l"/>
              </a:tabLst>
              <a:defRPr/>
            </a:pPr>
            <a:r>
              <a:rPr lang="en-GB" sz="1600" b="1" dirty="0" smtClean="0">
                <a:solidFill>
                  <a:schemeClr val="tx1"/>
                </a:solidFill>
              </a:rPr>
              <a:t>DBMS_PART.CLEANUP_ONLINE_OP;</a:t>
            </a:r>
            <a:endParaRPr lang="en-GB" sz="1600" b="1" dirty="0">
              <a:solidFill>
                <a:schemeClr val="tx1"/>
              </a:solidFill>
            </a:endParaRPr>
          </a:p>
        </p:txBody>
      </p:sp>
    </p:spTree>
    <p:extLst>
      <p:ext uri="{BB962C8B-B14F-4D97-AF65-F5344CB8AC3E}">
        <p14:creationId xmlns:p14="http://schemas.microsoft.com/office/powerpoint/2010/main" val="2866257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71600" y="1052736"/>
            <a:ext cx="7200800" cy="830997"/>
          </a:xfrm>
          <a:prstGeom prst="rect">
            <a:avLst/>
          </a:prstGeom>
          <a:noFill/>
        </p:spPr>
        <p:txBody>
          <a:bodyPr wrap="square" rtlCol="0">
            <a:spAutoFit/>
          </a:bodyPr>
          <a:lstStyle/>
          <a:p>
            <a:r>
              <a:rPr lang="en-GB" sz="4800" b="1" dirty="0" smtClean="0"/>
              <a:t>Index Columns</a:t>
            </a:r>
            <a:endParaRPr lang="en-GB" sz="4800" b="1" dirty="0"/>
          </a:p>
        </p:txBody>
      </p:sp>
      <p:sp>
        <p:nvSpPr>
          <p:cNvPr id="2" name="TextBox 1"/>
          <p:cNvSpPr txBox="1"/>
          <p:nvPr/>
        </p:nvSpPr>
        <p:spPr>
          <a:xfrm>
            <a:off x="796008" y="2576230"/>
            <a:ext cx="7344816" cy="1446550"/>
          </a:xfrm>
          <a:prstGeom prst="rect">
            <a:avLst/>
          </a:prstGeom>
          <a:noFill/>
          <a:ln w="38100">
            <a:solidFill>
              <a:schemeClr val="accent6"/>
            </a:solidFill>
          </a:ln>
        </p:spPr>
        <p:txBody>
          <a:bodyPr wrap="square" rtlCol="0">
            <a:spAutoFit/>
          </a:bodyPr>
          <a:lstStyle/>
          <a:p>
            <a:pPr lvl="0" algn="l"/>
            <a:r>
              <a:rPr lang="en-US" sz="1600" b="1" dirty="0" smtClean="0">
                <a:solidFill>
                  <a:schemeClr val="tx1"/>
                </a:solidFill>
              </a:rPr>
              <a:t>This is a useful new feature that allows multiple indexes to be created with the same column list</a:t>
            </a:r>
          </a:p>
          <a:p>
            <a:pPr lvl="0" algn="l"/>
            <a:r>
              <a:rPr lang="en-US" sz="1600" b="1" dirty="0" smtClean="0">
                <a:solidFill>
                  <a:schemeClr val="tx1"/>
                </a:solidFill>
              </a:rPr>
              <a:t>For any given column list, only one index can be visible at a time. However, this enhancement will allow new indexes to be created invisibly and then made visible at an appropriate time. </a:t>
            </a:r>
            <a:endParaRPr lang="en-US" sz="1600" b="1" dirty="0">
              <a:solidFill>
                <a:schemeClr val="tx1"/>
              </a:solidFill>
            </a:endParaRPr>
          </a:p>
        </p:txBody>
      </p:sp>
    </p:spTree>
    <p:extLst>
      <p:ext uri="{BB962C8B-B14F-4D97-AF65-F5344CB8AC3E}">
        <p14:creationId xmlns:p14="http://schemas.microsoft.com/office/powerpoint/2010/main" val="3611060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Index Columns</a:t>
            </a:r>
            <a:endParaRPr lang="en-GB" dirty="0"/>
          </a:p>
        </p:txBody>
      </p:sp>
      <p:sp>
        <p:nvSpPr>
          <p:cNvPr id="3" name="Content Placeholder 2"/>
          <p:cNvSpPr>
            <a:spLocks noGrp="1"/>
          </p:cNvSpPr>
          <p:nvPr>
            <p:ph idx="1"/>
          </p:nvPr>
        </p:nvSpPr>
        <p:spPr/>
        <p:txBody>
          <a:bodyPr/>
          <a:lstStyle/>
          <a:p>
            <a:r>
              <a:rPr lang="en-GB" dirty="0" smtClean="0"/>
              <a:t>Multiple indexes can be created on the same set of columns</a:t>
            </a:r>
          </a:p>
          <a:p>
            <a:endParaRPr lang="en-GB" dirty="0"/>
          </a:p>
          <a:p>
            <a:r>
              <a:rPr lang="en-GB" dirty="0" smtClean="0"/>
              <a:t>The following conditions must be met:</a:t>
            </a:r>
          </a:p>
          <a:p>
            <a:endParaRPr lang="en-GB" dirty="0"/>
          </a:p>
          <a:p>
            <a:pPr lvl="1"/>
            <a:r>
              <a:rPr lang="en-GB" dirty="0" smtClean="0"/>
              <a:t>The indexes must have different properties e.g. type, partitioning, uniqueness</a:t>
            </a:r>
          </a:p>
          <a:p>
            <a:pPr lvl="1"/>
            <a:endParaRPr lang="en-GB" dirty="0"/>
          </a:p>
          <a:p>
            <a:pPr lvl="1"/>
            <a:r>
              <a:rPr lang="en-GB" dirty="0" smtClean="0"/>
              <a:t>Only one of the indexes can be </a:t>
            </a:r>
            <a:r>
              <a:rPr lang="en-GB" dirty="0" smtClean="0">
                <a:solidFill>
                  <a:schemeClr val="accent6"/>
                </a:solidFill>
              </a:rPr>
              <a:t>VISIBLE</a:t>
            </a:r>
            <a:r>
              <a:rPr lang="en-GB" dirty="0" smtClean="0"/>
              <a:t> at any given time</a:t>
            </a:r>
            <a:endParaRPr lang="en-GB" dirty="0"/>
          </a:p>
        </p:txBody>
      </p:sp>
      <p:grpSp>
        <p:nvGrpSpPr>
          <p:cNvPr id="6" name="Group 5"/>
          <p:cNvGrpSpPr/>
          <p:nvPr/>
        </p:nvGrpSpPr>
        <p:grpSpPr>
          <a:xfrm>
            <a:off x="971600" y="4869160"/>
            <a:ext cx="7272808" cy="1008112"/>
            <a:chOff x="971600" y="4869160"/>
            <a:chExt cx="7272808" cy="1008112"/>
          </a:xfrm>
        </p:grpSpPr>
        <p:sp>
          <p:nvSpPr>
            <p:cNvPr id="4" name="Rectangle 3"/>
            <p:cNvSpPr/>
            <p:nvPr/>
          </p:nvSpPr>
          <p:spPr bwMode="auto">
            <a:xfrm>
              <a:off x="971600" y="4869160"/>
              <a:ext cx="7272808" cy="1008112"/>
            </a:xfrm>
            <a:prstGeom prst="rect">
              <a:avLst/>
            </a:prstGeom>
            <a:noFill/>
            <a:ln w="38100" cap="flat" cmpd="sng" algn="ctr">
              <a:solidFill>
                <a:schemeClr val="accent6"/>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GB" sz="2600" b="0" i="0" u="none" strike="noStrike" cap="none" normalizeH="0" baseline="0" smtClean="0">
                <a:ln>
                  <a:noFill/>
                </a:ln>
                <a:solidFill>
                  <a:schemeClr val="accent2"/>
                </a:solidFill>
                <a:effectLst/>
                <a:latin typeface="Arial" charset="0"/>
              </a:endParaRPr>
            </a:p>
          </p:txBody>
        </p:sp>
        <p:sp>
          <p:nvSpPr>
            <p:cNvPr id="5" name="TextBox 4"/>
            <p:cNvSpPr txBox="1"/>
            <p:nvPr/>
          </p:nvSpPr>
          <p:spPr>
            <a:xfrm>
              <a:off x="1403648" y="5076473"/>
              <a:ext cx="6120680" cy="584775"/>
            </a:xfrm>
            <a:prstGeom prst="rect">
              <a:avLst/>
            </a:prstGeom>
            <a:noFill/>
          </p:spPr>
          <p:txBody>
            <a:bodyPr wrap="square" rtlCol="0">
              <a:spAutoFit/>
            </a:bodyPr>
            <a:lstStyle/>
            <a:p>
              <a:r>
                <a:rPr lang="en-GB" sz="1600" b="1" dirty="0" smtClean="0">
                  <a:solidFill>
                    <a:schemeClr val="tx1"/>
                  </a:solidFill>
                </a:rPr>
                <a:t>Recommendation: Check existing databases for indexes that have been made invisible and then forgotten. </a:t>
              </a:r>
              <a:endParaRPr lang="en-GB" sz="1600" b="1" dirty="0">
                <a:solidFill>
                  <a:schemeClr val="tx1"/>
                </a:solidFill>
              </a:endParaRPr>
            </a:p>
          </p:txBody>
        </p:sp>
      </p:grpSp>
    </p:spTree>
    <p:extLst>
      <p:ext uri="{BB962C8B-B14F-4D97-AF65-F5344CB8AC3E}">
        <p14:creationId xmlns:p14="http://schemas.microsoft.com/office/powerpoint/2010/main" val="346804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Index Columns</a:t>
            </a:r>
            <a:endParaRPr lang="en-GB" dirty="0"/>
          </a:p>
        </p:txBody>
      </p:sp>
      <p:sp>
        <p:nvSpPr>
          <p:cNvPr id="3" name="Content Placeholder 2"/>
          <p:cNvSpPr>
            <a:spLocks noGrp="1"/>
          </p:cNvSpPr>
          <p:nvPr>
            <p:ph idx="1"/>
          </p:nvPr>
        </p:nvSpPr>
        <p:spPr>
          <a:xfrm>
            <a:off x="762000" y="1131888"/>
            <a:ext cx="8001000" cy="395282"/>
          </a:xfrm>
        </p:spPr>
        <p:txBody>
          <a:bodyPr/>
          <a:lstStyle/>
          <a:p>
            <a:r>
              <a:rPr lang="en-GB" dirty="0" smtClean="0"/>
              <a:t>Consider the following table and global index</a:t>
            </a:r>
          </a:p>
          <a:p>
            <a:endParaRPr lang="en-GB" dirty="0"/>
          </a:p>
        </p:txBody>
      </p:sp>
      <p:sp>
        <p:nvSpPr>
          <p:cNvPr id="4" name="TextBox 3"/>
          <p:cNvSpPr txBox="1"/>
          <p:nvPr/>
        </p:nvSpPr>
        <p:spPr>
          <a:xfrm>
            <a:off x="1835696" y="1527170"/>
            <a:ext cx="5544616" cy="4278094"/>
          </a:xfrm>
          <a:prstGeom prst="rect">
            <a:avLst/>
          </a:prstGeom>
          <a:solidFill>
            <a:schemeClr val="bg1">
              <a:lumMod val="75000"/>
            </a:schemeClr>
          </a:solidFill>
        </p:spPr>
        <p:txBody>
          <a:bodyPr wrap="square">
            <a:spAutoFit/>
          </a:bodyPr>
          <a:lstStyle/>
          <a:p>
            <a:pPr algn="l">
              <a:tabLst>
                <a:tab pos="261938" algn="l"/>
                <a:tab pos="2424113" algn="l"/>
              </a:tabLst>
              <a:defRPr/>
            </a:pPr>
            <a:r>
              <a:rPr lang="en-GB" sz="1600" b="1" dirty="0">
                <a:solidFill>
                  <a:schemeClr val="tx1"/>
                </a:solidFill>
              </a:rPr>
              <a:t>CREATE TABLE </a:t>
            </a:r>
            <a:r>
              <a:rPr lang="en-GB" sz="1600" b="1" dirty="0" err="1" smtClean="0">
                <a:solidFill>
                  <a:schemeClr val="tx1"/>
                </a:solidFill>
              </a:rPr>
              <a:t>pcar</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season_key</a:t>
            </a:r>
            <a:r>
              <a:rPr lang="en-GB" sz="1600" b="1" dirty="0" smtClean="0">
                <a:solidFill>
                  <a:schemeClr val="tx1"/>
                </a:solidFill>
              </a:rPr>
              <a:t>           	NUMBER,</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race_key</a:t>
            </a:r>
            <a:r>
              <a:rPr lang="en-GB" sz="1600" b="1" dirty="0" smtClean="0">
                <a:solidFill>
                  <a:schemeClr val="tx1"/>
                </a:solidFill>
              </a:rPr>
              <a:t>             	NUMBER,</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driver_key</a:t>
            </a:r>
            <a:r>
              <a:rPr lang="en-GB" sz="1600" b="1" dirty="0" smtClean="0">
                <a:solidFill>
                  <a:schemeClr val="tx1"/>
                </a:solidFill>
              </a:rPr>
              <a:t>           	VARCHAR2(4),</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team_key</a:t>
            </a:r>
            <a:r>
              <a:rPr lang="en-GB" sz="1600" b="1" dirty="0" smtClean="0">
                <a:solidFill>
                  <a:schemeClr val="tx1"/>
                </a:solidFill>
              </a:rPr>
              <a:t>             	VARCHAR2(3),</a:t>
            </a:r>
            <a:br>
              <a:rPr lang="en-GB" sz="1600" b="1" dirty="0" smtClean="0">
                <a:solidFill>
                  <a:schemeClr val="tx1"/>
                </a:solidFill>
              </a:rPr>
            </a:br>
            <a:r>
              <a:rPr lang="en-GB" sz="1600" b="1" dirty="0" smtClean="0">
                <a:solidFill>
                  <a:schemeClr val="tx1"/>
                </a:solidFill>
              </a:rPr>
              <a:t>	position             	NUMBER,</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laps_completed</a:t>
            </a:r>
            <a:r>
              <a:rPr lang="en-GB" sz="1600" b="1" dirty="0" smtClean="0">
                <a:solidFill>
                  <a:schemeClr val="tx1"/>
                </a:solidFill>
              </a:rPr>
              <a:t> 	NUMBER,</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race_points</a:t>
            </a:r>
            <a:r>
              <a:rPr lang="en-GB" sz="1600" b="1" dirty="0" smtClean="0">
                <a:solidFill>
                  <a:schemeClr val="tx1"/>
                </a:solidFill>
              </a:rPr>
              <a:t>          	NUMBER</a:t>
            </a:r>
            <a:br>
              <a:rPr lang="en-GB" sz="1600" b="1" dirty="0" smtClean="0">
                <a:solidFill>
                  <a:schemeClr val="tx1"/>
                </a:solidFill>
              </a:rPr>
            </a:b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PARTITION </a:t>
            </a:r>
            <a:r>
              <a:rPr lang="en-GB" sz="1600" b="1" dirty="0">
                <a:solidFill>
                  <a:schemeClr val="tx1"/>
                </a:solidFill>
              </a:rPr>
              <a:t>BY RANGE (</a:t>
            </a:r>
            <a:r>
              <a:rPr lang="en-GB" sz="1600" b="1" dirty="0" err="1">
                <a:solidFill>
                  <a:schemeClr val="tx1"/>
                </a:solidFill>
              </a:rPr>
              <a:t>season_key</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PARTITION p2010 </a:t>
            </a:r>
            <a:r>
              <a:rPr lang="en-GB" sz="1600" b="1" dirty="0">
                <a:solidFill>
                  <a:schemeClr val="tx1"/>
                </a:solidFill>
              </a:rPr>
              <a:t>VALUES LESS THAN (</a:t>
            </a:r>
            <a:r>
              <a:rPr lang="en-GB" sz="1600" b="1" dirty="0" smtClean="0">
                <a:solidFill>
                  <a:schemeClr val="tx1"/>
                </a:solidFill>
              </a:rPr>
              <a:t>2011),</a:t>
            </a:r>
            <a:br>
              <a:rPr lang="en-GB" sz="1600" b="1" dirty="0" smtClean="0">
                <a:solidFill>
                  <a:schemeClr val="tx1"/>
                </a:solidFill>
              </a:rPr>
            </a:br>
            <a:r>
              <a:rPr lang="en-GB" sz="1600" b="1" dirty="0" smtClean="0">
                <a:solidFill>
                  <a:schemeClr val="tx1"/>
                </a:solidFill>
              </a:rPr>
              <a:t>	PARTITION p2011 VALUES </a:t>
            </a:r>
            <a:r>
              <a:rPr lang="en-GB" sz="1600" b="1" dirty="0">
                <a:solidFill>
                  <a:schemeClr val="tx1"/>
                </a:solidFill>
              </a:rPr>
              <a:t>LESS THAN (</a:t>
            </a:r>
            <a:r>
              <a:rPr lang="en-GB" sz="1600" b="1" dirty="0" smtClean="0">
                <a:solidFill>
                  <a:schemeClr val="tx1"/>
                </a:solidFill>
              </a:rPr>
              <a:t>2012),</a:t>
            </a:r>
            <a:br>
              <a:rPr lang="en-GB" sz="1600" b="1" dirty="0" smtClean="0">
                <a:solidFill>
                  <a:schemeClr val="tx1"/>
                </a:solidFill>
              </a:rPr>
            </a:br>
            <a:r>
              <a:rPr lang="en-GB" sz="1600" b="1" dirty="0" smtClean="0">
                <a:solidFill>
                  <a:schemeClr val="tx1"/>
                </a:solidFill>
              </a:rPr>
              <a:t>	PARTITION p2012 </a:t>
            </a:r>
            <a:r>
              <a:rPr lang="en-GB" sz="1600" b="1" dirty="0">
                <a:solidFill>
                  <a:schemeClr val="tx1"/>
                </a:solidFill>
              </a:rPr>
              <a:t>VALUES LESS THAN (</a:t>
            </a:r>
            <a:r>
              <a:rPr lang="en-GB" sz="1600" b="1" dirty="0" smtClean="0">
                <a:solidFill>
                  <a:schemeClr val="tx1"/>
                </a:solidFill>
              </a:rPr>
              <a:t>2013),</a:t>
            </a:r>
            <a:br>
              <a:rPr lang="en-GB" sz="1600" b="1" dirty="0" smtClean="0">
                <a:solidFill>
                  <a:schemeClr val="tx1"/>
                </a:solidFill>
              </a:rPr>
            </a:br>
            <a:r>
              <a:rPr lang="en-GB" sz="1600" b="1" dirty="0" smtClean="0">
                <a:solidFill>
                  <a:schemeClr val="tx1"/>
                </a:solidFill>
              </a:rPr>
              <a:t>	PARTITION p2013 </a:t>
            </a:r>
            <a:r>
              <a:rPr lang="en-GB" sz="1600" b="1" dirty="0">
                <a:solidFill>
                  <a:schemeClr val="tx1"/>
                </a:solidFill>
              </a:rPr>
              <a:t>VALUES LESS THAN (</a:t>
            </a:r>
            <a:r>
              <a:rPr lang="en-GB" sz="1600" b="1" dirty="0" smtClean="0">
                <a:solidFill>
                  <a:schemeClr val="tx1"/>
                </a:solidFill>
              </a:rPr>
              <a:t>2014)</a:t>
            </a:r>
            <a:br>
              <a:rPr lang="en-GB" sz="1600" b="1" dirty="0" smtClean="0">
                <a:solidFill>
                  <a:schemeClr val="tx1"/>
                </a:solidFill>
              </a:rPr>
            </a:br>
            <a:r>
              <a:rPr lang="en-GB" sz="1600" b="1" dirty="0" smtClean="0">
                <a:solidFill>
                  <a:schemeClr val="tx1"/>
                </a:solidFill>
              </a:rPr>
              <a:t>); </a:t>
            </a:r>
            <a:endParaRPr lang="en-GB" sz="1600" b="1" dirty="0">
              <a:solidFill>
                <a:schemeClr val="tx1"/>
              </a:solidFill>
            </a:endParaRPr>
          </a:p>
        </p:txBody>
      </p:sp>
      <p:sp>
        <p:nvSpPr>
          <p:cNvPr id="5" name="TextBox 4"/>
          <p:cNvSpPr txBox="1"/>
          <p:nvPr/>
        </p:nvSpPr>
        <p:spPr>
          <a:xfrm>
            <a:off x="791580" y="6021288"/>
            <a:ext cx="7668852" cy="338554"/>
          </a:xfrm>
          <a:prstGeom prst="rect">
            <a:avLst/>
          </a:prstGeom>
          <a:solidFill>
            <a:schemeClr val="bg1">
              <a:lumMod val="75000"/>
            </a:schemeClr>
          </a:solidFill>
        </p:spPr>
        <p:txBody>
          <a:bodyPr wrap="square">
            <a:spAutoFit/>
          </a:bodyPr>
          <a:lstStyle/>
          <a:p>
            <a:pPr algn="l">
              <a:tabLst>
                <a:tab pos="261938" algn="l"/>
                <a:tab pos="1262063" algn="l"/>
              </a:tabLst>
              <a:defRPr/>
            </a:pPr>
            <a:r>
              <a:rPr lang="en-GB" sz="1600" b="1" dirty="0" smtClean="0">
                <a:solidFill>
                  <a:schemeClr val="tx1"/>
                </a:solidFill>
              </a:rPr>
              <a:t>CREATE INDEX </a:t>
            </a:r>
            <a:r>
              <a:rPr lang="en-GB" sz="1600" b="1" dirty="0" err="1" smtClean="0">
                <a:solidFill>
                  <a:schemeClr val="tx1"/>
                </a:solidFill>
              </a:rPr>
              <a:t>pcar_global</a:t>
            </a:r>
            <a:r>
              <a:rPr lang="en-GB" sz="1600" b="1" dirty="0" smtClean="0">
                <a:solidFill>
                  <a:schemeClr val="tx1"/>
                </a:solidFill>
              </a:rPr>
              <a:t> ON </a:t>
            </a:r>
            <a:r>
              <a:rPr lang="en-GB" sz="1600" b="1" dirty="0" err="1" smtClean="0">
                <a:solidFill>
                  <a:schemeClr val="tx1"/>
                </a:solidFill>
              </a:rPr>
              <a:t>pcar</a:t>
            </a:r>
            <a:r>
              <a:rPr lang="en-GB" sz="1600" b="1" dirty="0" smtClean="0">
                <a:solidFill>
                  <a:schemeClr val="tx1"/>
                </a:solidFill>
              </a:rPr>
              <a:t> (</a:t>
            </a:r>
            <a:r>
              <a:rPr lang="en-GB" sz="1600" b="1" dirty="0" err="1" smtClean="0">
                <a:solidFill>
                  <a:schemeClr val="tx1"/>
                </a:solidFill>
              </a:rPr>
              <a:t>season_key,race_key,position</a:t>
            </a:r>
            <a:r>
              <a:rPr lang="en-GB" sz="1600" b="1" dirty="0" smtClean="0">
                <a:solidFill>
                  <a:schemeClr val="tx1"/>
                </a:solidFill>
              </a:rPr>
              <a:t>);</a:t>
            </a:r>
            <a:endParaRPr lang="en-GB" sz="1600" b="1" dirty="0">
              <a:solidFill>
                <a:schemeClr val="tx1"/>
              </a:solidFill>
            </a:endParaRPr>
          </a:p>
        </p:txBody>
      </p:sp>
    </p:spTree>
    <p:extLst>
      <p:ext uri="{BB962C8B-B14F-4D97-AF65-F5344CB8AC3E}">
        <p14:creationId xmlns:p14="http://schemas.microsoft.com/office/powerpoint/2010/main" val="23283998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Index Columns</a:t>
            </a:r>
            <a:endParaRPr lang="en-GB" dirty="0"/>
          </a:p>
        </p:txBody>
      </p:sp>
      <p:sp>
        <p:nvSpPr>
          <p:cNvPr id="3" name="Content Placeholder 2"/>
          <p:cNvSpPr>
            <a:spLocks noGrp="1"/>
          </p:cNvSpPr>
          <p:nvPr>
            <p:ph idx="1"/>
          </p:nvPr>
        </p:nvSpPr>
        <p:spPr>
          <a:xfrm>
            <a:off x="762000" y="1131888"/>
            <a:ext cx="8001000" cy="424904"/>
          </a:xfrm>
        </p:spPr>
        <p:txBody>
          <a:bodyPr/>
          <a:lstStyle/>
          <a:p>
            <a:r>
              <a:rPr lang="en-GB" dirty="0" smtClean="0"/>
              <a:t>We realise the index should be local so we can drop partitions efficiently</a:t>
            </a:r>
          </a:p>
          <a:p>
            <a:endParaRPr lang="en-GB" dirty="0"/>
          </a:p>
        </p:txBody>
      </p:sp>
      <p:sp>
        <p:nvSpPr>
          <p:cNvPr id="6" name="Content Placeholder 2"/>
          <p:cNvSpPr txBox="1">
            <a:spLocks/>
          </p:cNvSpPr>
          <p:nvPr/>
        </p:nvSpPr>
        <p:spPr bwMode="auto">
          <a:xfrm>
            <a:off x="755576" y="1484784"/>
            <a:ext cx="8001000" cy="424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The following statement fails with ORA-01408</a:t>
            </a:r>
            <a:endParaRPr lang="en-GB" kern="0" dirty="0"/>
          </a:p>
        </p:txBody>
      </p:sp>
      <p:sp>
        <p:nvSpPr>
          <p:cNvPr id="7" name="TextBox 6"/>
          <p:cNvSpPr txBox="1"/>
          <p:nvPr/>
        </p:nvSpPr>
        <p:spPr>
          <a:xfrm>
            <a:off x="755576" y="1916832"/>
            <a:ext cx="7668852" cy="1077218"/>
          </a:xfrm>
          <a:prstGeom prst="rect">
            <a:avLst/>
          </a:prstGeom>
          <a:solidFill>
            <a:schemeClr val="bg1">
              <a:lumMod val="75000"/>
            </a:schemeClr>
          </a:solidFill>
        </p:spPr>
        <p:txBody>
          <a:bodyPr wrap="square">
            <a:spAutoFit/>
          </a:bodyPr>
          <a:lstStyle/>
          <a:p>
            <a:pPr algn="l">
              <a:tabLst>
                <a:tab pos="3584575" algn="l"/>
              </a:tabLst>
              <a:defRPr/>
            </a:pPr>
            <a:r>
              <a:rPr lang="en-GB" sz="1600" b="1" dirty="0" smtClean="0">
                <a:solidFill>
                  <a:schemeClr val="tx1"/>
                </a:solidFill>
              </a:rPr>
              <a:t>CREATE INDEX </a:t>
            </a:r>
            <a:r>
              <a:rPr lang="en-GB" sz="1600" b="1" dirty="0" err="1" smtClean="0">
                <a:solidFill>
                  <a:schemeClr val="tx1"/>
                </a:solidFill>
              </a:rPr>
              <a:t>pcar_local</a:t>
            </a:r>
            <a:r>
              <a:rPr lang="en-GB" sz="1600" b="1" dirty="0" smtClean="0">
                <a:solidFill>
                  <a:schemeClr val="tx1"/>
                </a:solidFill>
              </a:rPr>
              <a:t> ON </a:t>
            </a:r>
            <a:r>
              <a:rPr lang="en-GB" sz="1600" b="1" dirty="0" err="1" smtClean="0">
                <a:solidFill>
                  <a:schemeClr val="tx1"/>
                </a:solidFill>
              </a:rPr>
              <a:t>pcar</a:t>
            </a:r>
            <a:r>
              <a:rPr lang="en-GB" sz="1600" b="1" dirty="0" smtClean="0">
                <a:solidFill>
                  <a:schemeClr val="tx1"/>
                </a:solidFill>
              </a:rPr>
              <a:t> (</a:t>
            </a:r>
            <a:r>
              <a:rPr lang="en-GB" sz="1600" b="1" dirty="0" err="1" smtClean="0">
                <a:solidFill>
                  <a:schemeClr val="tx1"/>
                </a:solidFill>
              </a:rPr>
              <a:t>season_key,race_key,position</a:t>
            </a:r>
            <a:r>
              <a:rPr lang="en-GB" sz="1600" b="1" dirty="0" smtClean="0">
                <a:solidFill>
                  <a:schemeClr val="tx1"/>
                </a:solidFill>
              </a:rPr>
              <a:t>) LOCAL;</a:t>
            </a:r>
            <a:br>
              <a:rPr lang="en-GB" sz="1600" b="1" dirty="0" smtClean="0">
                <a:solidFill>
                  <a:schemeClr val="tx1"/>
                </a:solidFill>
              </a:rPr>
            </a:br>
            <a:r>
              <a:rPr lang="en-GB" sz="1600" b="1" dirty="0" smtClean="0">
                <a:solidFill>
                  <a:schemeClr val="tx1"/>
                </a:solidFill>
              </a:rPr>
              <a:t>	*</a:t>
            </a:r>
            <a:br>
              <a:rPr lang="en-GB" sz="1600" b="1" dirty="0" smtClean="0">
                <a:solidFill>
                  <a:schemeClr val="tx1"/>
                </a:solidFill>
              </a:rPr>
            </a:br>
            <a:r>
              <a:rPr lang="en-GB" sz="1600" b="1" dirty="0" smtClean="0">
                <a:solidFill>
                  <a:schemeClr val="tx1"/>
                </a:solidFill>
              </a:rPr>
              <a:t>ERROR </a:t>
            </a:r>
            <a:r>
              <a:rPr lang="en-GB" sz="1600" b="1" dirty="0">
                <a:solidFill>
                  <a:schemeClr val="tx1"/>
                </a:solidFill>
              </a:rPr>
              <a:t>at line </a:t>
            </a:r>
            <a:r>
              <a:rPr lang="en-GB" sz="1600" b="1" dirty="0" smtClean="0">
                <a:solidFill>
                  <a:schemeClr val="tx1"/>
                </a:solidFill>
              </a:rPr>
              <a:t>1:</a:t>
            </a:r>
            <a:br>
              <a:rPr lang="en-GB" sz="1600" b="1" dirty="0" smtClean="0">
                <a:solidFill>
                  <a:schemeClr val="tx1"/>
                </a:solidFill>
              </a:rPr>
            </a:br>
            <a:r>
              <a:rPr lang="en-GB" sz="1600" b="1" dirty="0" smtClean="0">
                <a:solidFill>
                  <a:schemeClr val="tx1"/>
                </a:solidFill>
              </a:rPr>
              <a:t>ORA-01408</a:t>
            </a:r>
            <a:r>
              <a:rPr lang="en-GB" sz="1600" b="1" dirty="0">
                <a:solidFill>
                  <a:schemeClr val="tx1"/>
                </a:solidFill>
              </a:rPr>
              <a:t>: such column list already indexed</a:t>
            </a:r>
          </a:p>
        </p:txBody>
      </p:sp>
      <p:sp>
        <p:nvSpPr>
          <p:cNvPr id="9" name="Content Placeholder 2"/>
          <p:cNvSpPr txBox="1">
            <a:spLocks/>
          </p:cNvSpPr>
          <p:nvPr/>
        </p:nvSpPr>
        <p:spPr bwMode="auto">
          <a:xfrm>
            <a:off x="755576" y="3148112"/>
            <a:ext cx="8001000" cy="424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Create the new index </a:t>
            </a:r>
            <a:r>
              <a:rPr lang="en-GB" kern="0" dirty="0" smtClean="0">
                <a:solidFill>
                  <a:schemeClr val="accent6"/>
                </a:solidFill>
              </a:rPr>
              <a:t>INVISIBLE</a:t>
            </a:r>
            <a:endParaRPr lang="en-GB" kern="0" dirty="0">
              <a:solidFill>
                <a:schemeClr val="accent6"/>
              </a:solidFill>
            </a:endParaRPr>
          </a:p>
        </p:txBody>
      </p:sp>
      <p:sp>
        <p:nvSpPr>
          <p:cNvPr id="10" name="TextBox 9"/>
          <p:cNvSpPr txBox="1"/>
          <p:nvPr/>
        </p:nvSpPr>
        <p:spPr>
          <a:xfrm>
            <a:off x="755576" y="3575918"/>
            <a:ext cx="7668852" cy="954107"/>
          </a:xfrm>
          <a:prstGeom prst="rect">
            <a:avLst/>
          </a:prstGeom>
          <a:solidFill>
            <a:schemeClr val="bg1">
              <a:lumMod val="75000"/>
            </a:schemeClr>
          </a:solidFill>
        </p:spPr>
        <p:txBody>
          <a:bodyPr wrap="square">
            <a:spAutoFit/>
          </a:bodyPr>
          <a:lstStyle/>
          <a:p>
            <a:pPr algn="l">
              <a:tabLst>
                <a:tab pos="3584575" algn="l"/>
              </a:tabLst>
              <a:defRPr/>
            </a:pPr>
            <a:r>
              <a:rPr lang="en-GB" sz="1600" b="1" dirty="0" smtClean="0">
                <a:solidFill>
                  <a:schemeClr val="tx1"/>
                </a:solidFill>
              </a:rPr>
              <a:t>CREATE INDEX </a:t>
            </a:r>
            <a:r>
              <a:rPr lang="en-GB" sz="1600" b="1" dirty="0" err="1" smtClean="0">
                <a:solidFill>
                  <a:schemeClr val="tx1"/>
                </a:solidFill>
              </a:rPr>
              <a:t>pcar_local</a:t>
            </a:r>
            <a:r>
              <a:rPr lang="en-GB" sz="1600" b="1" dirty="0" smtClean="0">
                <a:solidFill>
                  <a:schemeClr val="tx1"/>
                </a:solidFill>
              </a:rPr>
              <a:t> ON </a:t>
            </a:r>
            <a:r>
              <a:rPr lang="en-GB" sz="1600" b="1" dirty="0" err="1" smtClean="0">
                <a:solidFill>
                  <a:schemeClr val="tx1"/>
                </a:solidFill>
              </a:rPr>
              <a:t>pcar</a:t>
            </a:r>
            <a:r>
              <a:rPr lang="en-GB" sz="1600" b="1" dirty="0" smtClean="0">
                <a:solidFill>
                  <a:schemeClr val="tx1"/>
                </a:solidFill>
              </a:rPr>
              <a:t> (</a:t>
            </a:r>
            <a:r>
              <a:rPr lang="en-GB" sz="1600" b="1" dirty="0" err="1" smtClean="0">
                <a:solidFill>
                  <a:schemeClr val="tx1"/>
                </a:solidFill>
              </a:rPr>
              <a:t>season_key,race_key,position</a:t>
            </a:r>
            <a:r>
              <a:rPr lang="en-GB" sz="1600" b="1" dirty="0" smtClean="0">
                <a:solidFill>
                  <a:schemeClr val="tx1"/>
                </a:solidFill>
              </a:rPr>
              <a:t>) LOCAL</a:t>
            </a:r>
            <a:br>
              <a:rPr lang="en-GB" sz="1600" b="1" dirty="0" smtClean="0">
                <a:solidFill>
                  <a:schemeClr val="tx1"/>
                </a:solidFill>
              </a:rPr>
            </a:br>
            <a:r>
              <a:rPr lang="en-GB" sz="1600" b="1" dirty="0" smtClean="0">
                <a:solidFill>
                  <a:schemeClr val="tx1"/>
                </a:solidFill>
              </a:rPr>
              <a:t>INVISIBLE;</a:t>
            </a:r>
          </a:p>
          <a:p>
            <a:pPr algn="l">
              <a:tabLst>
                <a:tab pos="3584575" algn="l"/>
              </a:tabLst>
              <a:defRPr/>
            </a:pPr>
            <a:r>
              <a:rPr lang="en-GB" sz="1600" b="1" dirty="0" smtClean="0">
                <a:solidFill>
                  <a:schemeClr val="tx1"/>
                </a:solidFill>
              </a:rPr>
              <a:t>Index created	*</a:t>
            </a:r>
            <a:endParaRPr lang="en-GB" sz="1600" b="1" dirty="0">
              <a:solidFill>
                <a:schemeClr val="tx1"/>
              </a:solidFill>
            </a:endParaRPr>
          </a:p>
        </p:txBody>
      </p:sp>
      <p:sp>
        <p:nvSpPr>
          <p:cNvPr id="11" name="TextBox 10"/>
          <p:cNvSpPr txBox="1"/>
          <p:nvPr/>
        </p:nvSpPr>
        <p:spPr>
          <a:xfrm>
            <a:off x="755576" y="5085184"/>
            <a:ext cx="7668852" cy="707886"/>
          </a:xfrm>
          <a:prstGeom prst="rect">
            <a:avLst/>
          </a:prstGeom>
          <a:solidFill>
            <a:schemeClr val="bg1">
              <a:lumMod val="75000"/>
            </a:schemeClr>
          </a:solidFill>
        </p:spPr>
        <p:txBody>
          <a:bodyPr wrap="square">
            <a:spAutoFit/>
          </a:bodyPr>
          <a:lstStyle/>
          <a:p>
            <a:pPr algn="l">
              <a:tabLst>
                <a:tab pos="3584575" algn="l"/>
              </a:tabLst>
              <a:defRPr/>
            </a:pPr>
            <a:r>
              <a:rPr lang="en-GB" sz="1600" b="1" dirty="0" smtClean="0">
                <a:solidFill>
                  <a:schemeClr val="tx1"/>
                </a:solidFill>
              </a:rPr>
              <a:t>ALTER INDEX </a:t>
            </a:r>
            <a:r>
              <a:rPr lang="en-GB" sz="1600" b="1" dirty="0" err="1" smtClean="0">
                <a:solidFill>
                  <a:schemeClr val="tx1"/>
                </a:solidFill>
              </a:rPr>
              <a:t>pcar_global</a:t>
            </a:r>
            <a:r>
              <a:rPr lang="en-GB" sz="1600" b="1" dirty="0" smtClean="0">
                <a:solidFill>
                  <a:schemeClr val="tx1"/>
                </a:solidFill>
              </a:rPr>
              <a:t> INVISIBLE;</a:t>
            </a:r>
          </a:p>
          <a:p>
            <a:pPr algn="l">
              <a:tabLst>
                <a:tab pos="3584575" algn="l"/>
              </a:tabLst>
              <a:defRPr/>
            </a:pPr>
            <a:r>
              <a:rPr lang="en-GB" sz="1600" b="1" dirty="0" smtClean="0">
                <a:solidFill>
                  <a:schemeClr val="tx1"/>
                </a:solidFill>
              </a:rPr>
              <a:t>ALTER INDEX </a:t>
            </a:r>
            <a:r>
              <a:rPr lang="en-GB" sz="1600" b="1" dirty="0" err="1" smtClean="0">
                <a:solidFill>
                  <a:schemeClr val="tx1"/>
                </a:solidFill>
              </a:rPr>
              <a:t>pcar_local</a:t>
            </a:r>
            <a:r>
              <a:rPr lang="en-GB" sz="1600" b="1" dirty="0" smtClean="0">
                <a:solidFill>
                  <a:schemeClr val="tx1"/>
                </a:solidFill>
              </a:rPr>
              <a:t> VISIBLE;</a:t>
            </a:r>
            <a:endParaRPr lang="en-GB" sz="1600" b="1" dirty="0">
              <a:solidFill>
                <a:schemeClr val="tx1"/>
              </a:solidFill>
            </a:endParaRPr>
          </a:p>
        </p:txBody>
      </p:sp>
      <p:sp>
        <p:nvSpPr>
          <p:cNvPr id="12" name="Content Placeholder 2"/>
          <p:cNvSpPr txBox="1">
            <a:spLocks/>
          </p:cNvSpPr>
          <p:nvPr/>
        </p:nvSpPr>
        <p:spPr bwMode="auto">
          <a:xfrm>
            <a:off x="747464" y="4660280"/>
            <a:ext cx="8001000" cy="424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Switch the indexes</a:t>
            </a:r>
            <a:endParaRPr lang="en-GB" kern="0" dirty="0"/>
          </a:p>
        </p:txBody>
      </p:sp>
      <p:sp>
        <p:nvSpPr>
          <p:cNvPr id="13" name="Content Placeholder 2"/>
          <p:cNvSpPr txBox="1">
            <a:spLocks/>
          </p:cNvSpPr>
          <p:nvPr/>
        </p:nvSpPr>
        <p:spPr bwMode="auto">
          <a:xfrm>
            <a:off x="747464" y="5884416"/>
            <a:ext cx="8001000" cy="640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The new index (</a:t>
            </a:r>
            <a:r>
              <a:rPr lang="en-GB" kern="0" dirty="0" smtClean="0">
                <a:solidFill>
                  <a:schemeClr val="accent6"/>
                </a:solidFill>
              </a:rPr>
              <a:t>PCAR_LOCAL</a:t>
            </a:r>
            <a:r>
              <a:rPr lang="en-GB" kern="0" dirty="0" smtClean="0"/>
              <a:t>) is now visible</a:t>
            </a:r>
          </a:p>
          <a:p>
            <a:pPr lvl="1"/>
            <a:r>
              <a:rPr lang="en-GB" kern="0" dirty="0" smtClean="0"/>
              <a:t>The old index (</a:t>
            </a:r>
            <a:r>
              <a:rPr lang="en-GB" kern="0" dirty="0" smtClean="0">
                <a:solidFill>
                  <a:schemeClr val="accent6"/>
                </a:solidFill>
              </a:rPr>
              <a:t>PCAR_GLOBAL</a:t>
            </a:r>
            <a:r>
              <a:rPr lang="en-GB" kern="0" dirty="0" smtClean="0"/>
              <a:t>) can be dropped</a:t>
            </a:r>
          </a:p>
          <a:p>
            <a:pPr lvl="1"/>
            <a:endParaRPr lang="en-GB" kern="0" dirty="0"/>
          </a:p>
        </p:txBody>
      </p:sp>
    </p:spTree>
    <p:extLst>
      <p:ext uri="{BB962C8B-B14F-4D97-AF65-F5344CB8AC3E}">
        <p14:creationId xmlns:p14="http://schemas.microsoft.com/office/powerpoint/2010/main" val="419958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5656" y="1052736"/>
            <a:ext cx="5976664" cy="830997"/>
          </a:xfrm>
          <a:prstGeom prst="rect">
            <a:avLst/>
          </a:prstGeom>
          <a:noFill/>
        </p:spPr>
        <p:txBody>
          <a:bodyPr wrap="square" rtlCol="0">
            <a:spAutoFit/>
          </a:bodyPr>
          <a:lstStyle/>
          <a:p>
            <a:r>
              <a:rPr lang="en-GB" sz="4800" b="1" dirty="0" smtClean="0"/>
              <a:t>Introduction</a:t>
            </a:r>
            <a:endParaRPr lang="en-GB" sz="4800" b="1" dirty="0"/>
          </a:p>
        </p:txBody>
      </p:sp>
      <p:sp>
        <p:nvSpPr>
          <p:cNvPr id="8" name="TextBox 7"/>
          <p:cNvSpPr txBox="1"/>
          <p:nvPr/>
        </p:nvSpPr>
        <p:spPr>
          <a:xfrm>
            <a:off x="796008" y="2576230"/>
            <a:ext cx="7344816" cy="1815882"/>
          </a:xfrm>
          <a:prstGeom prst="rect">
            <a:avLst/>
          </a:prstGeom>
          <a:noFill/>
          <a:ln w="38100">
            <a:solidFill>
              <a:schemeClr val="accent6"/>
            </a:solidFill>
          </a:ln>
        </p:spPr>
        <p:txBody>
          <a:bodyPr wrap="square" rtlCol="0">
            <a:spAutoFit/>
          </a:bodyPr>
          <a:lstStyle/>
          <a:p>
            <a:pPr lvl="0" algn="l"/>
            <a:r>
              <a:rPr lang="en-GB" sz="1600" b="1" dirty="0">
                <a:solidFill>
                  <a:schemeClr val="tx1"/>
                </a:solidFill>
              </a:rPr>
              <a:t>This presentation investigates a selection of Oracle 12c new features that I believe will be interesting to DBAs</a:t>
            </a:r>
          </a:p>
          <a:p>
            <a:pPr lvl="0" algn="l"/>
            <a:r>
              <a:rPr lang="en-GB" sz="1600" b="1" dirty="0">
                <a:solidFill>
                  <a:schemeClr val="tx1"/>
                </a:solidFill>
              </a:rPr>
              <a:t>The presentation was originally delivered at the UKOUG Conference 2013 in Manchester, England</a:t>
            </a:r>
          </a:p>
          <a:p>
            <a:pPr lvl="0" algn="l"/>
            <a:r>
              <a:rPr lang="en-GB" sz="1600" b="1" dirty="0">
                <a:solidFill>
                  <a:schemeClr val="tx1"/>
                </a:solidFill>
              </a:rPr>
              <a:t>I have added section headers containing comments and feedback from delegates</a:t>
            </a:r>
          </a:p>
        </p:txBody>
      </p:sp>
    </p:spTree>
    <p:extLst>
      <p:ext uri="{BB962C8B-B14F-4D97-AF65-F5344CB8AC3E}">
        <p14:creationId xmlns:p14="http://schemas.microsoft.com/office/powerpoint/2010/main" val="1962325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71600" y="1052736"/>
            <a:ext cx="7200800" cy="830997"/>
          </a:xfrm>
          <a:prstGeom prst="rect">
            <a:avLst/>
          </a:prstGeom>
          <a:noFill/>
        </p:spPr>
        <p:txBody>
          <a:bodyPr wrap="square" rtlCol="0">
            <a:spAutoFit/>
          </a:bodyPr>
          <a:lstStyle/>
          <a:p>
            <a:r>
              <a:rPr lang="en-GB" sz="4800" b="1" dirty="0" smtClean="0"/>
              <a:t>Invisible Columns</a:t>
            </a:r>
            <a:endParaRPr lang="en-GB" sz="4800" b="1" dirty="0"/>
          </a:p>
        </p:txBody>
      </p:sp>
      <p:sp>
        <p:nvSpPr>
          <p:cNvPr id="2" name="TextBox 1"/>
          <p:cNvSpPr txBox="1"/>
          <p:nvPr/>
        </p:nvSpPr>
        <p:spPr>
          <a:xfrm>
            <a:off x="796008" y="2576230"/>
            <a:ext cx="7344816" cy="1692771"/>
          </a:xfrm>
          <a:prstGeom prst="rect">
            <a:avLst/>
          </a:prstGeom>
          <a:noFill/>
          <a:ln w="38100">
            <a:solidFill>
              <a:schemeClr val="accent6"/>
            </a:solidFill>
          </a:ln>
        </p:spPr>
        <p:txBody>
          <a:bodyPr wrap="square" rtlCol="0">
            <a:spAutoFit/>
          </a:bodyPr>
          <a:lstStyle/>
          <a:p>
            <a:pPr lvl="0" algn="l"/>
            <a:r>
              <a:rPr lang="en-US" sz="1600" b="1" dirty="0" smtClean="0">
                <a:solidFill>
                  <a:schemeClr val="tx1"/>
                </a:solidFill>
              </a:rPr>
              <a:t>I strongly believe this is a very dangerous feature. Whilst it achieves its objectives, it is open to both accidental and malicious misuse as shown in the example.</a:t>
            </a:r>
          </a:p>
          <a:p>
            <a:pPr lvl="0" algn="l"/>
            <a:r>
              <a:rPr lang="en-US" sz="1600" b="1" dirty="0" smtClean="0">
                <a:solidFill>
                  <a:schemeClr val="tx1"/>
                </a:solidFill>
              </a:rPr>
              <a:t>Misuse of this feature could introduce data corruptions that may go unnoticed for months or years and prove to be extremely difficult to resolve</a:t>
            </a:r>
          </a:p>
        </p:txBody>
      </p:sp>
    </p:spTree>
    <p:extLst>
      <p:ext uri="{BB962C8B-B14F-4D97-AF65-F5344CB8AC3E}">
        <p14:creationId xmlns:p14="http://schemas.microsoft.com/office/powerpoint/2010/main" val="2111585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Invisible Columns</a:t>
            </a:r>
            <a:endParaRPr lang="en-GB" dirty="0"/>
          </a:p>
        </p:txBody>
      </p:sp>
      <p:sp>
        <p:nvSpPr>
          <p:cNvPr id="3" name="Content Placeholder 2"/>
          <p:cNvSpPr>
            <a:spLocks noGrp="1"/>
          </p:cNvSpPr>
          <p:nvPr>
            <p:ph idx="1"/>
          </p:nvPr>
        </p:nvSpPr>
        <p:spPr/>
        <p:txBody>
          <a:bodyPr/>
          <a:lstStyle/>
          <a:p>
            <a:r>
              <a:rPr lang="en-GB" dirty="0" smtClean="0"/>
              <a:t>Consider the following table:</a:t>
            </a:r>
            <a:endParaRPr lang="en-GB" dirty="0"/>
          </a:p>
        </p:txBody>
      </p:sp>
      <p:sp>
        <p:nvSpPr>
          <p:cNvPr id="4" name="TextBox 3"/>
          <p:cNvSpPr txBox="1"/>
          <p:nvPr/>
        </p:nvSpPr>
        <p:spPr>
          <a:xfrm>
            <a:off x="1032823" y="1399416"/>
            <a:ext cx="6923553" cy="2554545"/>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a:solidFill>
                  <a:schemeClr val="tx1"/>
                </a:solidFill>
              </a:rPr>
              <a:t>CREATE TABLE </a:t>
            </a:r>
            <a:r>
              <a:rPr lang="en-GB" sz="1600" b="1" dirty="0" err="1" smtClean="0">
                <a:solidFill>
                  <a:schemeClr val="tx1"/>
                </a:solidFill>
              </a:rPr>
              <a:t>icar</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season_key</a:t>
            </a:r>
            <a:r>
              <a:rPr lang="en-GB" sz="1600" b="1" dirty="0">
                <a:solidFill>
                  <a:schemeClr val="tx1"/>
                </a:solidFill>
              </a:rPr>
              <a:t>	</a:t>
            </a:r>
            <a:r>
              <a:rPr lang="en-GB" sz="1600" b="1" dirty="0" smtClean="0">
                <a:solidFill>
                  <a:schemeClr val="tx1"/>
                </a:solidFill>
              </a:rPr>
              <a:t>NUMBER,</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race_key</a:t>
            </a:r>
            <a:r>
              <a:rPr lang="en-GB" sz="1600" b="1" dirty="0">
                <a:solidFill>
                  <a:schemeClr val="tx1"/>
                </a:solidFill>
              </a:rPr>
              <a:t>	</a:t>
            </a:r>
            <a:r>
              <a:rPr lang="en-GB" sz="1600" b="1" dirty="0" smtClean="0">
                <a:solidFill>
                  <a:schemeClr val="tx1"/>
                </a:solidFill>
              </a:rPr>
              <a:t>NUMBER,</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driver_key</a:t>
            </a:r>
            <a:r>
              <a:rPr lang="en-GB" sz="1600" b="1" dirty="0">
                <a:solidFill>
                  <a:schemeClr val="tx1"/>
                </a:solidFill>
              </a:rPr>
              <a:t>	</a:t>
            </a:r>
            <a:r>
              <a:rPr lang="en-GB" sz="1600" b="1" dirty="0" smtClean="0">
                <a:solidFill>
                  <a:schemeClr val="tx1"/>
                </a:solidFill>
              </a:rPr>
              <a:t>VARCHAR2(4),</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team_key</a:t>
            </a:r>
            <a:r>
              <a:rPr lang="en-GB" sz="1600" b="1" dirty="0">
                <a:solidFill>
                  <a:schemeClr val="tx1"/>
                </a:solidFill>
              </a:rPr>
              <a:t>	</a:t>
            </a:r>
            <a:r>
              <a:rPr lang="en-GB" sz="1600" b="1" dirty="0" smtClean="0">
                <a:solidFill>
                  <a:schemeClr val="tx1"/>
                </a:solidFill>
              </a:rPr>
              <a:t>VARCHAR2(3),</a:t>
            </a:r>
            <a:br>
              <a:rPr lang="en-GB" sz="1600" b="1" dirty="0" smtClean="0">
                <a:solidFill>
                  <a:schemeClr val="tx1"/>
                </a:solidFill>
              </a:rPr>
            </a:br>
            <a:r>
              <a:rPr lang="en-GB" sz="1600" b="1" dirty="0" smtClean="0">
                <a:solidFill>
                  <a:schemeClr val="tx1"/>
                </a:solidFill>
              </a:rPr>
              <a:t>	position	NUMBER,</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laps_completed</a:t>
            </a:r>
            <a:r>
              <a:rPr lang="en-GB" sz="1600" b="1" dirty="0">
                <a:solidFill>
                  <a:schemeClr val="tx1"/>
                </a:solidFill>
              </a:rPr>
              <a:t>	</a:t>
            </a:r>
            <a:r>
              <a:rPr lang="en-GB" sz="1600" b="1" dirty="0" smtClean="0">
                <a:solidFill>
                  <a:schemeClr val="tx1"/>
                </a:solidFill>
              </a:rPr>
              <a:t>NUMBER,</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race_points</a:t>
            </a:r>
            <a:r>
              <a:rPr lang="en-GB" sz="1600" b="1" dirty="0">
                <a:solidFill>
                  <a:schemeClr val="tx1"/>
                </a:solidFill>
              </a:rPr>
              <a:t>	</a:t>
            </a:r>
            <a:r>
              <a:rPr lang="en-GB" sz="1600" b="1" dirty="0" smtClean="0">
                <a:solidFill>
                  <a:schemeClr val="tx1"/>
                </a:solidFill>
              </a:rPr>
              <a:t>NUMBER</a:t>
            </a:r>
            <a:br>
              <a:rPr lang="en-GB" sz="1600" b="1" dirty="0" smtClean="0">
                <a:solidFill>
                  <a:schemeClr val="tx1"/>
                </a:solidFill>
              </a:rPr>
            </a:br>
            <a:r>
              <a:rPr lang="en-GB" sz="1600" b="1" dirty="0" smtClean="0">
                <a:solidFill>
                  <a:schemeClr val="tx1"/>
                </a:solidFill>
              </a:rPr>
              <a:t>);</a:t>
            </a:r>
            <a:endParaRPr lang="en-GB" sz="1600" b="1" dirty="0">
              <a:solidFill>
                <a:schemeClr val="tx1"/>
              </a:solidFill>
            </a:endParaRPr>
          </a:p>
        </p:txBody>
      </p:sp>
      <p:sp>
        <p:nvSpPr>
          <p:cNvPr id="5" name="TextBox 4"/>
          <p:cNvSpPr txBox="1"/>
          <p:nvPr/>
        </p:nvSpPr>
        <p:spPr>
          <a:xfrm>
            <a:off x="1043608" y="4042807"/>
            <a:ext cx="6923553" cy="2431435"/>
          </a:xfrm>
          <a:prstGeom prst="rect">
            <a:avLst/>
          </a:prstGeom>
          <a:solidFill>
            <a:schemeClr val="bg1">
              <a:lumMod val="75000"/>
            </a:schemeClr>
          </a:solidFill>
        </p:spPr>
        <p:txBody>
          <a:bodyPr wrap="square">
            <a:spAutoFit/>
          </a:bodyPr>
          <a:lstStyle/>
          <a:p>
            <a:pPr algn="l">
              <a:tabLst>
                <a:tab pos="363538" algn="l"/>
                <a:tab pos="2598738" algn="l"/>
                <a:tab pos="3773488" algn="l"/>
              </a:tabLst>
              <a:defRPr/>
            </a:pPr>
            <a:r>
              <a:rPr lang="en-GB" sz="1600" b="1" dirty="0" smtClean="0">
                <a:solidFill>
                  <a:schemeClr val="tx1"/>
                </a:solidFill>
              </a:rPr>
              <a:t>DESCRIBE </a:t>
            </a:r>
            <a:r>
              <a:rPr lang="en-GB" sz="1600" b="1" dirty="0" err="1" smtClean="0">
                <a:solidFill>
                  <a:schemeClr val="tx1"/>
                </a:solidFill>
              </a:rPr>
              <a:t>icar</a:t>
            </a:r>
            <a:endParaRPr lang="en-GB" sz="1600" b="1" dirty="0">
              <a:solidFill>
                <a:schemeClr val="tx1"/>
              </a:solidFill>
            </a:endParaRPr>
          </a:p>
          <a:p>
            <a:pPr algn="l">
              <a:tabLst>
                <a:tab pos="363538" algn="l"/>
                <a:tab pos="2598738" algn="l"/>
                <a:tab pos="3773488" algn="l"/>
              </a:tabLst>
              <a:defRPr/>
            </a:pPr>
            <a:r>
              <a:rPr lang="en-GB" sz="1600" b="1" u="sng" dirty="0" smtClean="0">
                <a:solidFill>
                  <a:schemeClr val="tx1"/>
                </a:solidFill>
              </a:rPr>
              <a:t>Name</a:t>
            </a:r>
            <a:r>
              <a:rPr lang="en-GB" sz="1600" b="1" dirty="0" smtClean="0">
                <a:solidFill>
                  <a:schemeClr val="tx1"/>
                </a:solidFill>
              </a:rPr>
              <a:t>	</a:t>
            </a:r>
            <a:r>
              <a:rPr lang="en-GB" sz="1600" b="1" u="sng" dirty="0" smtClean="0">
                <a:solidFill>
                  <a:schemeClr val="tx1"/>
                </a:solidFill>
              </a:rPr>
              <a:t>Null</a:t>
            </a:r>
            <a:r>
              <a:rPr lang="en-GB" sz="1600" b="1" dirty="0" smtClean="0">
                <a:solidFill>
                  <a:schemeClr val="tx1"/>
                </a:solidFill>
              </a:rPr>
              <a:t>?	</a:t>
            </a:r>
            <a:r>
              <a:rPr lang="en-GB" sz="1600" b="1" u="sng" dirty="0" smtClean="0">
                <a:solidFill>
                  <a:schemeClr val="tx1"/>
                </a:solidFill>
              </a:rPr>
              <a:t>Type</a:t>
            </a:r>
            <a:br>
              <a:rPr lang="en-GB" sz="1600" b="1" u="sng" dirty="0" smtClean="0">
                <a:solidFill>
                  <a:schemeClr val="tx1"/>
                </a:solidFill>
              </a:rPr>
            </a:br>
            <a:r>
              <a:rPr lang="en-GB" sz="1600" b="1" dirty="0" smtClean="0">
                <a:solidFill>
                  <a:schemeClr val="tx1"/>
                </a:solidFill>
              </a:rPr>
              <a:t>SEASON_KEY		NUMBER</a:t>
            </a:r>
            <a:br>
              <a:rPr lang="en-GB" sz="1600" b="1" dirty="0" smtClean="0">
                <a:solidFill>
                  <a:schemeClr val="tx1"/>
                </a:solidFill>
              </a:rPr>
            </a:br>
            <a:r>
              <a:rPr lang="en-GB" sz="1600" b="1" dirty="0" smtClean="0">
                <a:solidFill>
                  <a:schemeClr val="tx1"/>
                </a:solidFill>
              </a:rPr>
              <a:t>RACE_KEY		NUMBER</a:t>
            </a:r>
            <a:br>
              <a:rPr lang="en-GB" sz="1600" b="1" dirty="0" smtClean="0">
                <a:solidFill>
                  <a:schemeClr val="tx1"/>
                </a:solidFill>
              </a:rPr>
            </a:br>
            <a:r>
              <a:rPr lang="en-GB" sz="1600" b="1" dirty="0" smtClean="0">
                <a:solidFill>
                  <a:schemeClr val="tx1"/>
                </a:solidFill>
              </a:rPr>
              <a:t>DRIVER_KEY		VARCHAR2(4)</a:t>
            </a:r>
            <a:br>
              <a:rPr lang="en-GB" sz="1600" b="1" dirty="0" smtClean="0">
                <a:solidFill>
                  <a:schemeClr val="tx1"/>
                </a:solidFill>
              </a:rPr>
            </a:br>
            <a:r>
              <a:rPr lang="en-GB" sz="1600" b="1" dirty="0" smtClean="0">
                <a:solidFill>
                  <a:schemeClr val="tx1"/>
                </a:solidFill>
              </a:rPr>
              <a:t>TEAM_KEY		VARCHAR2(3)</a:t>
            </a:r>
            <a:br>
              <a:rPr lang="en-GB" sz="1600" b="1" dirty="0" smtClean="0">
                <a:solidFill>
                  <a:schemeClr val="tx1"/>
                </a:solidFill>
              </a:rPr>
            </a:br>
            <a:r>
              <a:rPr lang="en-GB" sz="1600" b="1" dirty="0" smtClean="0">
                <a:solidFill>
                  <a:schemeClr val="tx1"/>
                </a:solidFill>
              </a:rPr>
              <a:t>POSITION		NUMBER</a:t>
            </a:r>
            <a:br>
              <a:rPr lang="en-GB" sz="1600" b="1" dirty="0" smtClean="0">
                <a:solidFill>
                  <a:schemeClr val="tx1"/>
                </a:solidFill>
              </a:rPr>
            </a:br>
            <a:r>
              <a:rPr lang="en-GB" sz="1600" b="1" dirty="0" smtClean="0">
                <a:solidFill>
                  <a:schemeClr val="tx1"/>
                </a:solidFill>
              </a:rPr>
              <a:t>LAPS_COMPLETED		NUMBER</a:t>
            </a:r>
            <a:br>
              <a:rPr lang="en-GB" sz="1600" b="1" dirty="0" smtClean="0">
                <a:solidFill>
                  <a:schemeClr val="tx1"/>
                </a:solidFill>
              </a:rPr>
            </a:br>
            <a:r>
              <a:rPr lang="en-GB" sz="1600" b="1" dirty="0" smtClean="0">
                <a:solidFill>
                  <a:schemeClr val="tx1"/>
                </a:solidFill>
              </a:rPr>
              <a:t>RACE_POINTS		NUMBER</a:t>
            </a:r>
            <a:endParaRPr lang="en-GB" sz="1600" b="1" dirty="0">
              <a:solidFill>
                <a:schemeClr val="tx1"/>
              </a:solidFill>
            </a:endParaRPr>
          </a:p>
        </p:txBody>
      </p:sp>
    </p:spTree>
    <p:extLst>
      <p:ext uri="{BB962C8B-B14F-4D97-AF65-F5344CB8AC3E}">
        <p14:creationId xmlns:p14="http://schemas.microsoft.com/office/powerpoint/2010/main" val="126811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Invisible Columns</a:t>
            </a:r>
            <a:endParaRPr lang="en-GB" dirty="0"/>
          </a:p>
        </p:txBody>
      </p:sp>
      <p:sp>
        <p:nvSpPr>
          <p:cNvPr id="3" name="Content Placeholder 2"/>
          <p:cNvSpPr>
            <a:spLocks noGrp="1"/>
          </p:cNvSpPr>
          <p:nvPr>
            <p:ph idx="1"/>
          </p:nvPr>
        </p:nvSpPr>
        <p:spPr/>
        <p:txBody>
          <a:bodyPr/>
          <a:lstStyle/>
          <a:p>
            <a:r>
              <a:rPr lang="en-GB" dirty="0" smtClean="0"/>
              <a:t>In the data dictionary COL$ contains the following rows for the ICAR table</a:t>
            </a:r>
            <a:endParaRPr lang="en-GB" dirty="0"/>
          </a:p>
        </p:txBody>
      </p:sp>
      <p:sp>
        <p:nvSpPr>
          <p:cNvPr id="4" name="TextBox 3"/>
          <p:cNvSpPr txBox="1"/>
          <p:nvPr/>
        </p:nvSpPr>
        <p:spPr>
          <a:xfrm>
            <a:off x="1259632" y="1613118"/>
            <a:ext cx="6923553" cy="1815882"/>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a:solidFill>
                  <a:schemeClr val="tx1"/>
                </a:solidFill>
              </a:rPr>
              <a:t>SELECT c.name,c.type#,c.col#,c.</a:t>
            </a:r>
            <a:r>
              <a:rPr lang="en-GB" sz="1600" b="1" dirty="0" err="1">
                <a:solidFill>
                  <a:schemeClr val="tx1"/>
                </a:solidFill>
              </a:rPr>
              <a:t>intcol</a:t>
            </a:r>
            <a:r>
              <a:rPr lang="en-GB" sz="1600" b="1" dirty="0">
                <a:solidFill>
                  <a:schemeClr val="tx1"/>
                </a:solidFill>
              </a:rPr>
              <a:t>#,</a:t>
            </a:r>
            <a:r>
              <a:rPr lang="en-GB" sz="1600" b="1" dirty="0" err="1">
                <a:solidFill>
                  <a:schemeClr val="tx1"/>
                </a:solidFill>
              </a:rPr>
              <a:t>c.segcol</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TO_CHAR </a:t>
            </a:r>
            <a:r>
              <a:rPr lang="en-GB" sz="1600" b="1" dirty="0">
                <a:solidFill>
                  <a:schemeClr val="tx1"/>
                </a:solidFill>
              </a:rPr>
              <a:t>(</a:t>
            </a:r>
            <a:r>
              <a:rPr lang="en-GB" sz="1600" b="1" dirty="0" err="1">
                <a:solidFill>
                  <a:schemeClr val="tx1"/>
                </a:solidFill>
              </a:rPr>
              <a:t>c.property,'XXXXXXXXXXXX</a:t>
            </a:r>
            <a:r>
              <a:rPr lang="en-GB" sz="1600" b="1" dirty="0">
                <a:solidFill>
                  <a:schemeClr val="tx1"/>
                </a:solidFill>
              </a:rPr>
              <a:t>') AS </a:t>
            </a:r>
            <a:r>
              <a:rPr lang="en-GB" sz="1600" b="1" dirty="0" smtClean="0">
                <a:solidFill>
                  <a:schemeClr val="tx1"/>
                </a:solidFill>
              </a:rPr>
              <a:t>property</a:t>
            </a:r>
            <a:br>
              <a:rPr lang="en-GB" sz="1600" b="1" dirty="0" smtClean="0">
                <a:solidFill>
                  <a:schemeClr val="tx1"/>
                </a:solidFill>
              </a:rPr>
            </a:br>
            <a:r>
              <a:rPr lang="en-GB" sz="1600" b="1" dirty="0" smtClean="0">
                <a:solidFill>
                  <a:schemeClr val="tx1"/>
                </a:solidFill>
              </a:rPr>
              <a:t>FROM </a:t>
            </a:r>
            <a:r>
              <a:rPr lang="en-GB" sz="1600" b="1" dirty="0" err="1">
                <a:solidFill>
                  <a:schemeClr val="tx1"/>
                </a:solidFill>
              </a:rPr>
              <a:t>sys.col</a:t>
            </a:r>
            <a:r>
              <a:rPr lang="en-GB" sz="1600" b="1" dirty="0">
                <a:solidFill>
                  <a:schemeClr val="tx1"/>
                </a:solidFill>
              </a:rPr>
              <a:t>$ c, sys.obj$ o, </a:t>
            </a:r>
            <a:r>
              <a:rPr lang="en-GB" sz="1600" b="1" dirty="0" err="1">
                <a:solidFill>
                  <a:schemeClr val="tx1"/>
                </a:solidFill>
              </a:rPr>
              <a:t>sys.user</a:t>
            </a:r>
            <a:r>
              <a:rPr lang="en-GB" sz="1600" b="1" dirty="0">
                <a:solidFill>
                  <a:schemeClr val="tx1"/>
                </a:solidFill>
              </a:rPr>
              <a:t>$ </a:t>
            </a:r>
            <a:r>
              <a:rPr lang="en-GB" sz="1600" b="1" dirty="0" smtClean="0">
                <a:solidFill>
                  <a:schemeClr val="tx1"/>
                </a:solidFill>
              </a:rPr>
              <a:t>u</a:t>
            </a:r>
            <a:br>
              <a:rPr lang="en-GB" sz="1600" b="1" dirty="0" smtClean="0">
                <a:solidFill>
                  <a:schemeClr val="tx1"/>
                </a:solidFill>
              </a:rPr>
            </a:br>
            <a:r>
              <a:rPr lang="en-GB" sz="1600" b="1" dirty="0" smtClean="0">
                <a:solidFill>
                  <a:schemeClr val="tx1"/>
                </a:solidFill>
              </a:rPr>
              <a:t>WHERE </a:t>
            </a:r>
            <a:r>
              <a:rPr lang="en-GB" sz="1600" b="1" dirty="0">
                <a:solidFill>
                  <a:schemeClr val="tx1"/>
                </a:solidFill>
              </a:rPr>
              <a:t>c.obj# = </a:t>
            </a:r>
            <a:r>
              <a:rPr lang="en-GB" sz="1600" b="1" dirty="0" smtClean="0">
                <a:solidFill>
                  <a:schemeClr val="tx1"/>
                </a:solidFill>
              </a:rPr>
              <a:t>o.obj#</a:t>
            </a:r>
            <a:br>
              <a:rPr lang="en-GB" sz="1600" b="1" dirty="0" smtClean="0">
                <a:solidFill>
                  <a:schemeClr val="tx1"/>
                </a:solidFill>
              </a:rPr>
            </a:br>
            <a:r>
              <a:rPr lang="en-GB" sz="1600" b="1" dirty="0" smtClean="0">
                <a:solidFill>
                  <a:schemeClr val="tx1"/>
                </a:solidFill>
              </a:rPr>
              <a:t>AND </a:t>
            </a:r>
            <a:r>
              <a:rPr lang="en-GB" sz="1600" b="1" dirty="0" err="1">
                <a:solidFill>
                  <a:schemeClr val="tx1"/>
                </a:solidFill>
              </a:rPr>
              <a:t>o.owner</a:t>
            </a:r>
            <a:r>
              <a:rPr lang="en-GB" sz="1600" b="1" dirty="0">
                <a:solidFill>
                  <a:schemeClr val="tx1"/>
                </a:solidFill>
              </a:rPr>
              <a:t># = </a:t>
            </a:r>
            <a:r>
              <a:rPr lang="en-GB" sz="1600" b="1" dirty="0" err="1" smtClean="0">
                <a:solidFill>
                  <a:schemeClr val="tx1"/>
                </a:solidFill>
              </a:rPr>
              <a:t>u.user</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AND </a:t>
            </a:r>
            <a:r>
              <a:rPr lang="en-GB" sz="1600" b="1" dirty="0">
                <a:solidFill>
                  <a:schemeClr val="tx1"/>
                </a:solidFill>
              </a:rPr>
              <a:t>u.name = </a:t>
            </a:r>
            <a:r>
              <a:rPr lang="en-GB" sz="1600" b="1" dirty="0" smtClean="0">
                <a:solidFill>
                  <a:schemeClr val="tx1"/>
                </a:solidFill>
              </a:rPr>
              <a:t>'GP‘</a:t>
            </a:r>
            <a:br>
              <a:rPr lang="en-GB" sz="1600" b="1" dirty="0" smtClean="0">
                <a:solidFill>
                  <a:schemeClr val="tx1"/>
                </a:solidFill>
              </a:rPr>
            </a:br>
            <a:r>
              <a:rPr lang="en-GB" sz="1600" b="1" dirty="0" smtClean="0">
                <a:solidFill>
                  <a:schemeClr val="tx1"/>
                </a:solidFill>
              </a:rPr>
              <a:t>AND </a:t>
            </a:r>
            <a:r>
              <a:rPr lang="en-GB" sz="1600" b="1" dirty="0">
                <a:solidFill>
                  <a:schemeClr val="tx1"/>
                </a:solidFill>
              </a:rPr>
              <a:t>o.name = 'ICAR';</a:t>
            </a:r>
          </a:p>
        </p:txBody>
      </p:sp>
      <p:sp>
        <p:nvSpPr>
          <p:cNvPr id="5" name="TextBox 4"/>
          <p:cNvSpPr txBox="1"/>
          <p:nvPr/>
        </p:nvSpPr>
        <p:spPr>
          <a:xfrm>
            <a:off x="827584" y="3717032"/>
            <a:ext cx="7776864" cy="2185214"/>
          </a:xfrm>
          <a:prstGeom prst="rect">
            <a:avLst/>
          </a:prstGeom>
          <a:solidFill>
            <a:schemeClr val="bg1">
              <a:lumMod val="75000"/>
            </a:schemeClr>
          </a:solidFill>
        </p:spPr>
        <p:txBody>
          <a:bodyPr wrap="square">
            <a:spAutoFit/>
          </a:bodyPr>
          <a:lstStyle/>
          <a:p>
            <a:pPr algn="l">
              <a:tabLst>
                <a:tab pos="2873375" algn="r"/>
                <a:tab pos="3860800" algn="r"/>
                <a:tab pos="4848225" algn="r"/>
                <a:tab pos="6008688" algn="r"/>
                <a:tab pos="7445375" algn="r"/>
              </a:tabLst>
              <a:defRPr/>
            </a:pPr>
            <a:r>
              <a:rPr lang="en-GB" sz="1600" b="1" u="sng" dirty="0" smtClean="0">
                <a:solidFill>
                  <a:schemeClr val="tx1"/>
                </a:solidFill>
              </a:rPr>
              <a:t>NAME</a:t>
            </a:r>
            <a:r>
              <a:rPr lang="en-GB" sz="1600" b="1" dirty="0" smtClean="0">
                <a:solidFill>
                  <a:schemeClr val="tx1"/>
                </a:solidFill>
              </a:rPr>
              <a:t>	</a:t>
            </a:r>
            <a:r>
              <a:rPr lang="en-GB" sz="1600" b="1" u="sng" dirty="0" smtClean="0">
                <a:solidFill>
                  <a:schemeClr val="tx1"/>
                </a:solidFill>
              </a:rPr>
              <a:t>TYPE</a:t>
            </a:r>
            <a:r>
              <a:rPr lang="en-GB" sz="1600" b="1" dirty="0" smtClean="0">
                <a:solidFill>
                  <a:schemeClr val="tx1"/>
                </a:solidFill>
              </a:rPr>
              <a:t>#	</a:t>
            </a:r>
            <a:r>
              <a:rPr lang="en-GB" sz="1600" b="1" u="sng" dirty="0" smtClean="0">
                <a:solidFill>
                  <a:schemeClr val="tx1"/>
                </a:solidFill>
              </a:rPr>
              <a:t>COL</a:t>
            </a:r>
            <a:r>
              <a:rPr lang="en-GB" sz="1600" b="1" dirty="0" smtClean="0">
                <a:solidFill>
                  <a:schemeClr val="tx1"/>
                </a:solidFill>
              </a:rPr>
              <a:t>#	</a:t>
            </a:r>
            <a:r>
              <a:rPr lang="en-GB" sz="1600" b="1" u="sng" dirty="0" smtClean="0">
                <a:solidFill>
                  <a:schemeClr val="tx1"/>
                </a:solidFill>
              </a:rPr>
              <a:t>INTCOL</a:t>
            </a:r>
            <a:r>
              <a:rPr lang="en-GB" sz="1600" b="1" dirty="0" smtClean="0">
                <a:solidFill>
                  <a:schemeClr val="tx1"/>
                </a:solidFill>
              </a:rPr>
              <a:t>#	</a:t>
            </a:r>
            <a:r>
              <a:rPr lang="en-GB" sz="1600" b="1" u="sng" dirty="0" smtClean="0">
                <a:solidFill>
                  <a:schemeClr val="tx1"/>
                </a:solidFill>
              </a:rPr>
              <a:t>SEGCOL</a:t>
            </a:r>
            <a:r>
              <a:rPr lang="en-GB" sz="1600" b="1" dirty="0" smtClean="0">
                <a:solidFill>
                  <a:schemeClr val="tx1"/>
                </a:solidFill>
              </a:rPr>
              <a:t>#	</a:t>
            </a:r>
            <a:r>
              <a:rPr lang="en-GB" sz="1600" b="1" u="sng" dirty="0" smtClean="0">
                <a:solidFill>
                  <a:schemeClr val="tx1"/>
                </a:solidFill>
              </a:rPr>
              <a:t>PROPERTY</a:t>
            </a:r>
            <a:endParaRPr lang="en-GB" sz="1600" b="1" u="sng" dirty="0">
              <a:solidFill>
                <a:schemeClr val="tx1"/>
              </a:solidFill>
            </a:endParaRPr>
          </a:p>
          <a:p>
            <a:pPr algn="l">
              <a:tabLst>
                <a:tab pos="2873375" algn="r"/>
                <a:tab pos="3860800" algn="r"/>
                <a:tab pos="4848225" algn="r"/>
                <a:tab pos="6008688" algn="r"/>
                <a:tab pos="7445375" algn="r"/>
              </a:tabLst>
              <a:defRPr/>
            </a:pPr>
            <a:r>
              <a:rPr lang="en-GB" sz="1600" b="1" dirty="0" smtClean="0">
                <a:solidFill>
                  <a:schemeClr val="tx1"/>
                </a:solidFill>
              </a:rPr>
              <a:t>SEASON_KEY	2	1	1	1	0</a:t>
            </a:r>
            <a:br>
              <a:rPr lang="en-GB" sz="1600" b="1" dirty="0" smtClean="0">
                <a:solidFill>
                  <a:schemeClr val="tx1"/>
                </a:solidFill>
              </a:rPr>
            </a:br>
            <a:r>
              <a:rPr lang="en-GB" sz="1600" b="1" dirty="0" smtClean="0">
                <a:solidFill>
                  <a:schemeClr val="tx1"/>
                </a:solidFill>
              </a:rPr>
              <a:t>RACE_KEY	2	2	2	2	0</a:t>
            </a:r>
            <a:br>
              <a:rPr lang="en-GB" sz="1600" b="1" dirty="0" smtClean="0">
                <a:solidFill>
                  <a:schemeClr val="tx1"/>
                </a:solidFill>
              </a:rPr>
            </a:br>
            <a:r>
              <a:rPr lang="en-GB" sz="1600" b="1" dirty="0" smtClean="0">
                <a:solidFill>
                  <a:schemeClr val="tx1"/>
                </a:solidFill>
              </a:rPr>
              <a:t>DRIVER_KEY	1	3	3	3	0</a:t>
            </a:r>
            <a:br>
              <a:rPr lang="en-GB" sz="1600" b="1" dirty="0" smtClean="0">
                <a:solidFill>
                  <a:schemeClr val="tx1"/>
                </a:solidFill>
              </a:rPr>
            </a:br>
            <a:r>
              <a:rPr lang="en-GB" sz="1600" b="1" dirty="0" smtClean="0">
                <a:solidFill>
                  <a:schemeClr val="tx1"/>
                </a:solidFill>
              </a:rPr>
              <a:t>TEAM_KEY	1	4	4	4	0</a:t>
            </a:r>
            <a:br>
              <a:rPr lang="en-GB" sz="1600" b="1" dirty="0" smtClean="0">
                <a:solidFill>
                  <a:schemeClr val="tx1"/>
                </a:solidFill>
              </a:rPr>
            </a:br>
            <a:r>
              <a:rPr lang="en-GB" sz="1600" b="1" dirty="0" smtClean="0">
                <a:solidFill>
                  <a:schemeClr val="tx1"/>
                </a:solidFill>
              </a:rPr>
              <a:t>POSITION                      	2	5	5	5	0</a:t>
            </a:r>
            <a:br>
              <a:rPr lang="en-GB" sz="1600" b="1" dirty="0" smtClean="0">
                <a:solidFill>
                  <a:schemeClr val="tx1"/>
                </a:solidFill>
              </a:rPr>
            </a:br>
            <a:r>
              <a:rPr lang="en-GB" sz="1600" b="1" dirty="0" smtClean="0">
                <a:solidFill>
                  <a:schemeClr val="tx1"/>
                </a:solidFill>
              </a:rPr>
              <a:t>LAPS_COMPLETED	2	6	6	6	0</a:t>
            </a:r>
            <a:br>
              <a:rPr lang="en-GB" sz="1600" b="1" dirty="0" smtClean="0">
                <a:solidFill>
                  <a:schemeClr val="tx1"/>
                </a:solidFill>
              </a:rPr>
            </a:br>
            <a:r>
              <a:rPr lang="en-GB" sz="1600" b="1" dirty="0" smtClean="0">
                <a:solidFill>
                  <a:schemeClr val="tx1"/>
                </a:solidFill>
              </a:rPr>
              <a:t>RACE_POINTS                   	2	7	7	7	0</a:t>
            </a:r>
            <a:endParaRPr lang="en-GB" sz="1600" b="1" dirty="0">
              <a:solidFill>
                <a:schemeClr val="tx1"/>
              </a:solidFill>
            </a:endParaRPr>
          </a:p>
        </p:txBody>
      </p:sp>
    </p:spTree>
    <p:extLst>
      <p:ext uri="{BB962C8B-B14F-4D97-AF65-F5344CB8AC3E}">
        <p14:creationId xmlns:p14="http://schemas.microsoft.com/office/powerpoint/2010/main" val="117473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Invisible Columns</a:t>
            </a:r>
            <a:endParaRPr lang="en-GB" dirty="0"/>
          </a:p>
        </p:txBody>
      </p:sp>
      <p:sp>
        <p:nvSpPr>
          <p:cNvPr id="3" name="Content Placeholder 2"/>
          <p:cNvSpPr>
            <a:spLocks noGrp="1"/>
          </p:cNvSpPr>
          <p:nvPr>
            <p:ph idx="1"/>
          </p:nvPr>
        </p:nvSpPr>
        <p:spPr>
          <a:xfrm>
            <a:off x="762000" y="1131888"/>
            <a:ext cx="8001000" cy="352896"/>
          </a:xfrm>
        </p:spPr>
        <p:txBody>
          <a:bodyPr/>
          <a:lstStyle/>
          <a:p>
            <a:r>
              <a:rPr lang="en-GB" dirty="0" smtClean="0"/>
              <a:t>Make the LAPS_COMPLETED column invisible:</a:t>
            </a:r>
            <a:endParaRPr lang="en-GB" dirty="0"/>
          </a:p>
        </p:txBody>
      </p:sp>
      <p:sp>
        <p:nvSpPr>
          <p:cNvPr id="4" name="TextBox 3"/>
          <p:cNvSpPr txBox="1"/>
          <p:nvPr/>
        </p:nvSpPr>
        <p:spPr>
          <a:xfrm>
            <a:off x="1259632" y="1613118"/>
            <a:ext cx="6923553" cy="338554"/>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a:solidFill>
                  <a:schemeClr val="tx1"/>
                </a:solidFill>
              </a:rPr>
              <a:t>ALTER TABLE </a:t>
            </a:r>
            <a:r>
              <a:rPr lang="en-GB" sz="1600" b="1" dirty="0" err="1">
                <a:solidFill>
                  <a:schemeClr val="tx1"/>
                </a:solidFill>
              </a:rPr>
              <a:t>icar</a:t>
            </a:r>
            <a:r>
              <a:rPr lang="en-GB" sz="1600" b="1" dirty="0">
                <a:solidFill>
                  <a:schemeClr val="tx1"/>
                </a:solidFill>
              </a:rPr>
              <a:t> MODIFY </a:t>
            </a:r>
            <a:r>
              <a:rPr lang="en-GB" sz="1600" b="1" dirty="0" err="1">
                <a:solidFill>
                  <a:schemeClr val="tx1"/>
                </a:solidFill>
              </a:rPr>
              <a:t>laps_completed</a:t>
            </a:r>
            <a:r>
              <a:rPr lang="en-GB" sz="1600" b="1" dirty="0">
                <a:solidFill>
                  <a:schemeClr val="tx1"/>
                </a:solidFill>
              </a:rPr>
              <a:t> INVISIBLE;</a:t>
            </a:r>
          </a:p>
        </p:txBody>
      </p:sp>
      <p:sp>
        <p:nvSpPr>
          <p:cNvPr id="6" name="TextBox 5"/>
          <p:cNvSpPr txBox="1"/>
          <p:nvPr/>
        </p:nvSpPr>
        <p:spPr>
          <a:xfrm>
            <a:off x="1248847" y="2755954"/>
            <a:ext cx="6923553" cy="2185214"/>
          </a:xfrm>
          <a:prstGeom prst="rect">
            <a:avLst/>
          </a:prstGeom>
          <a:solidFill>
            <a:schemeClr val="bg1">
              <a:lumMod val="75000"/>
            </a:schemeClr>
          </a:solidFill>
        </p:spPr>
        <p:txBody>
          <a:bodyPr wrap="square">
            <a:spAutoFit/>
          </a:bodyPr>
          <a:lstStyle/>
          <a:p>
            <a:pPr algn="l">
              <a:tabLst>
                <a:tab pos="363538" algn="l"/>
                <a:tab pos="2598738" algn="l"/>
                <a:tab pos="3773488" algn="l"/>
              </a:tabLst>
              <a:defRPr/>
            </a:pPr>
            <a:r>
              <a:rPr lang="en-GB" sz="1600" b="1" dirty="0" smtClean="0">
                <a:solidFill>
                  <a:schemeClr val="tx1"/>
                </a:solidFill>
              </a:rPr>
              <a:t>DESCRIBE </a:t>
            </a:r>
            <a:r>
              <a:rPr lang="en-GB" sz="1600" b="1" dirty="0" err="1" smtClean="0">
                <a:solidFill>
                  <a:schemeClr val="tx1"/>
                </a:solidFill>
              </a:rPr>
              <a:t>icar</a:t>
            </a:r>
            <a:endParaRPr lang="en-GB" sz="1600" b="1" dirty="0">
              <a:solidFill>
                <a:schemeClr val="tx1"/>
              </a:solidFill>
            </a:endParaRPr>
          </a:p>
          <a:p>
            <a:pPr algn="l">
              <a:tabLst>
                <a:tab pos="363538" algn="l"/>
                <a:tab pos="2598738" algn="l"/>
                <a:tab pos="3773488" algn="l"/>
              </a:tabLst>
              <a:defRPr/>
            </a:pPr>
            <a:r>
              <a:rPr lang="en-GB" sz="1600" b="1" u="sng" dirty="0" smtClean="0">
                <a:solidFill>
                  <a:schemeClr val="tx1"/>
                </a:solidFill>
              </a:rPr>
              <a:t>Name</a:t>
            </a:r>
            <a:r>
              <a:rPr lang="en-GB" sz="1600" b="1" dirty="0" smtClean="0">
                <a:solidFill>
                  <a:schemeClr val="tx1"/>
                </a:solidFill>
              </a:rPr>
              <a:t>	</a:t>
            </a:r>
            <a:r>
              <a:rPr lang="en-GB" sz="1600" b="1" u="sng" dirty="0" smtClean="0">
                <a:solidFill>
                  <a:schemeClr val="tx1"/>
                </a:solidFill>
              </a:rPr>
              <a:t>Null</a:t>
            </a:r>
            <a:r>
              <a:rPr lang="en-GB" sz="1600" b="1" dirty="0" smtClean="0">
                <a:solidFill>
                  <a:schemeClr val="tx1"/>
                </a:solidFill>
              </a:rPr>
              <a:t>?	</a:t>
            </a:r>
            <a:r>
              <a:rPr lang="en-GB" sz="1600" b="1" u="sng" dirty="0" smtClean="0">
                <a:solidFill>
                  <a:schemeClr val="tx1"/>
                </a:solidFill>
              </a:rPr>
              <a:t>Type</a:t>
            </a:r>
            <a:br>
              <a:rPr lang="en-GB" sz="1600" b="1" u="sng" dirty="0" smtClean="0">
                <a:solidFill>
                  <a:schemeClr val="tx1"/>
                </a:solidFill>
              </a:rPr>
            </a:br>
            <a:r>
              <a:rPr lang="en-GB" sz="1600" b="1" dirty="0" smtClean="0">
                <a:solidFill>
                  <a:schemeClr val="tx1"/>
                </a:solidFill>
              </a:rPr>
              <a:t>SEASON_KEY		NUMBER</a:t>
            </a:r>
            <a:br>
              <a:rPr lang="en-GB" sz="1600" b="1" dirty="0" smtClean="0">
                <a:solidFill>
                  <a:schemeClr val="tx1"/>
                </a:solidFill>
              </a:rPr>
            </a:br>
            <a:r>
              <a:rPr lang="en-GB" sz="1600" b="1" dirty="0" smtClean="0">
                <a:solidFill>
                  <a:schemeClr val="tx1"/>
                </a:solidFill>
              </a:rPr>
              <a:t>RACE_KEY		NUMBER</a:t>
            </a:r>
            <a:br>
              <a:rPr lang="en-GB" sz="1600" b="1" dirty="0" smtClean="0">
                <a:solidFill>
                  <a:schemeClr val="tx1"/>
                </a:solidFill>
              </a:rPr>
            </a:br>
            <a:r>
              <a:rPr lang="en-GB" sz="1600" b="1" dirty="0" smtClean="0">
                <a:solidFill>
                  <a:schemeClr val="tx1"/>
                </a:solidFill>
              </a:rPr>
              <a:t>DRIVER_KEY		VARCHAR2(4)</a:t>
            </a:r>
            <a:br>
              <a:rPr lang="en-GB" sz="1600" b="1" dirty="0" smtClean="0">
                <a:solidFill>
                  <a:schemeClr val="tx1"/>
                </a:solidFill>
              </a:rPr>
            </a:br>
            <a:r>
              <a:rPr lang="en-GB" sz="1600" b="1" dirty="0" smtClean="0">
                <a:solidFill>
                  <a:schemeClr val="tx1"/>
                </a:solidFill>
              </a:rPr>
              <a:t>TEAM_KEY		VARCHAR2(3)</a:t>
            </a:r>
            <a:br>
              <a:rPr lang="en-GB" sz="1600" b="1" dirty="0" smtClean="0">
                <a:solidFill>
                  <a:schemeClr val="tx1"/>
                </a:solidFill>
              </a:rPr>
            </a:br>
            <a:r>
              <a:rPr lang="en-GB" sz="1600" b="1" dirty="0" smtClean="0">
                <a:solidFill>
                  <a:schemeClr val="tx1"/>
                </a:solidFill>
              </a:rPr>
              <a:t>POSITION		NUMBER</a:t>
            </a:r>
            <a:br>
              <a:rPr lang="en-GB" sz="1600" b="1" dirty="0" smtClean="0">
                <a:solidFill>
                  <a:schemeClr val="tx1"/>
                </a:solidFill>
              </a:rPr>
            </a:br>
            <a:r>
              <a:rPr lang="en-GB" sz="1600" b="1" dirty="0" smtClean="0">
                <a:solidFill>
                  <a:schemeClr val="tx1"/>
                </a:solidFill>
              </a:rPr>
              <a:t>RACE_POINTS		NUMBER</a:t>
            </a:r>
            <a:endParaRPr lang="en-GB" sz="1600" b="1" dirty="0">
              <a:solidFill>
                <a:schemeClr val="tx1"/>
              </a:solidFill>
            </a:endParaRPr>
          </a:p>
        </p:txBody>
      </p:sp>
      <p:sp>
        <p:nvSpPr>
          <p:cNvPr id="7" name="Content Placeholder 2"/>
          <p:cNvSpPr txBox="1">
            <a:spLocks/>
          </p:cNvSpPr>
          <p:nvPr/>
        </p:nvSpPr>
        <p:spPr bwMode="auto">
          <a:xfrm>
            <a:off x="755576" y="2284016"/>
            <a:ext cx="8001000" cy="352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Describe the table again</a:t>
            </a:r>
            <a:endParaRPr lang="en-GB" kern="0" dirty="0"/>
          </a:p>
        </p:txBody>
      </p:sp>
      <p:sp>
        <p:nvSpPr>
          <p:cNvPr id="8" name="Content Placeholder 2"/>
          <p:cNvSpPr txBox="1">
            <a:spLocks/>
          </p:cNvSpPr>
          <p:nvPr/>
        </p:nvSpPr>
        <p:spPr bwMode="auto">
          <a:xfrm>
            <a:off x="755576" y="5229200"/>
            <a:ext cx="8001000" cy="352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The LAPS_COMPLETED column is now invisible</a:t>
            </a:r>
            <a:endParaRPr lang="en-GB" kern="0" dirty="0"/>
          </a:p>
        </p:txBody>
      </p:sp>
    </p:spTree>
    <p:extLst>
      <p:ext uri="{BB962C8B-B14F-4D97-AF65-F5344CB8AC3E}">
        <p14:creationId xmlns:p14="http://schemas.microsoft.com/office/powerpoint/2010/main" val="305021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Invisible Columns</a:t>
            </a:r>
            <a:endParaRPr lang="en-GB" dirty="0"/>
          </a:p>
        </p:txBody>
      </p:sp>
      <p:sp>
        <p:nvSpPr>
          <p:cNvPr id="3" name="Content Placeholder 2"/>
          <p:cNvSpPr>
            <a:spLocks noGrp="1"/>
          </p:cNvSpPr>
          <p:nvPr>
            <p:ph idx="1"/>
          </p:nvPr>
        </p:nvSpPr>
        <p:spPr/>
        <p:txBody>
          <a:bodyPr/>
          <a:lstStyle/>
          <a:p>
            <a:r>
              <a:rPr lang="en-GB" dirty="0"/>
              <a:t>In the data dictionary COL$ </a:t>
            </a:r>
            <a:r>
              <a:rPr lang="en-GB" dirty="0" smtClean="0"/>
              <a:t>now contains </a:t>
            </a:r>
            <a:r>
              <a:rPr lang="en-GB" dirty="0"/>
              <a:t>the following rows for  </a:t>
            </a:r>
            <a:r>
              <a:rPr lang="en-GB" dirty="0" smtClean="0"/>
              <a:t>ICAR:</a:t>
            </a:r>
            <a:endParaRPr lang="en-GB" dirty="0"/>
          </a:p>
        </p:txBody>
      </p:sp>
      <p:sp>
        <p:nvSpPr>
          <p:cNvPr id="4" name="TextBox 3"/>
          <p:cNvSpPr txBox="1"/>
          <p:nvPr/>
        </p:nvSpPr>
        <p:spPr>
          <a:xfrm>
            <a:off x="1259632" y="1541110"/>
            <a:ext cx="6923553" cy="1815882"/>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a:solidFill>
                  <a:schemeClr val="tx1"/>
                </a:solidFill>
              </a:rPr>
              <a:t>SELECT c.name,c.type#,c.col#,c.</a:t>
            </a:r>
            <a:r>
              <a:rPr lang="en-GB" sz="1600" b="1" dirty="0" err="1">
                <a:solidFill>
                  <a:schemeClr val="tx1"/>
                </a:solidFill>
              </a:rPr>
              <a:t>intcol</a:t>
            </a:r>
            <a:r>
              <a:rPr lang="en-GB" sz="1600" b="1" dirty="0">
                <a:solidFill>
                  <a:schemeClr val="tx1"/>
                </a:solidFill>
              </a:rPr>
              <a:t>#,</a:t>
            </a:r>
            <a:r>
              <a:rPr lang="en-GB" sz="1600" b="1" dirty="0" err="1">
                <a:solidFill>
                  <a:schemeClr val="tx1"/>
                </a:solidFill>
              </a:rPr>
              <a:t>c.segcol</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TO_CHAR </a:t>
            </a:r>
            <a:r>
              <a:rPr lang="en-GB" sz="1600" b="1" dirty="0">
                <a:solidFill>
                  <a:schemeClr val="tx1"/>
                </a:solidFill>
              </a:rPr>
              <a:t>(</a:t>
            </a:r>
            <a:r>
              <a:rPr lang="en-GB" sz="1600" b="1" dirty="0" err="1">
                <a:solidFill>
                  <a:schemeClr val="tx1"/>
                </a:solidFill>
              </a:rPr>
              <a:t>c.property,'XXXXXXXXXXXX</a:t>
            </a:r>
            <a:r>
              <a:rPr lang="en-GB" sz="1600" b="1" dirty="0">
                <a:solidFill>
                  <a:schemeClr val="tx1"/>
                </a:solidFill>
              </a:rPr>
              <a:t>') AS </a:t>
            </a:r>
            <a:r>
              <a:rPr lang="en-GB" sz="1600" b="1" dirty="0" smtClean="0">
                <a:solidFill>
                  <a:schemeClr val="tx1"/>
                </a:solidFill>
              </a:rPr>
              <a:t>property</a:t>
            </a:r>
            <a:br>
              <a:rPr lang="en-GB" sz="1600" b="1" dirty="0" smtClean="0">
                <a:solidFill>
                  <a:schemeClr val="tx1"/>
                </a:solidFill>
              </a:rPr>
            </a:br>
            <a:r>
              <a:rPr lang="en-GB" sz="1600" b="1" dirty="0" smtClean="0">
                <a:solidFill>
                  <a:schemeClr val="tx1"/>
                </a:solidFill>
              </a:rPr>
              <a:t>FROM </a:t>
            </a:r>
            <a:r>
              <a:rPr lang="en-GB" sz="1600" b="1" dirty="0" err="1">
                <a:solidFill>
                  <a:schemeClr val="tx1"/>
                </a:solidFill>
              </a:rPr>
              <a:t>sys.col</a:t>
            </a:r>
            <a:r>
              <a:rPr lang="en-GB" sz="1600" b="1" dirty="0">
                <a:solidFill>
                  <a:schemeClr val="tx1"/>
                </a:solidFill>
              </a:rPr>
              <a:t>$ c, sys.obj$ o, </a:t>
            </a:r>
            <a:r>
              <a:rPr lang="en-GB" sz="1600" b="1" dirty="0" err="1">
                <a:solidFill>
                  <a:schemeClr val="tx1"/>
                </a:solidFill>
              </a:rPr>
              <a:t>sys.user</a:t>
            </a:r>
            <a:r>
              <a:rPr lang="en-GB" sz="1600" b="1" dirty="0">
                <a:solidFill>
                  <a:schemeClr val="tx1"/>
                </a:solidFill>
              </a:rPr>
              <a:t>$ </a:t>
            </a:r>
            <a:r>
              <a:rPr lang="en-GB" sz="1600" b="1" dirty="0" smtClean="0">
                <a:solidFill>
                  <a:schemeClr val="tx1"/>
                </a:solidFill>
              </a:rPr>
              <a:t>u</a:t>
            </a:r>
            <a:br>
              <a:rPr lang="en-GB" sz="1600" b="1" dirty="0" smtClean="0">
                <a:solidFill>
                  <a:schemeClr val="tx1"/>
                </a:solidFill>
              </a:rPr>
            </a:br>
            <a:r>
              <a:rPr lang="en-GB" sz="1600" b="1" dirty="0" smtClean="0">
                <a:solidFill>
                  <a:schemeClr val="tx1"/>
                </a:solidFill>
              </a:rPr>
              <a:t>WHERE </a:t>
            </a:r>
            <a:r>
              <a:rPr lang="en-GB" sz="1600" b="1" dirty="0">
                <a:solidFill>
                  <a:schemeClr val="tx1"/>
                </a:solidFill>
              </a:rPr>
              <a:t>c.obj# = </a:t>
            </a:r>
            <a:r>
              <a:rPr lang="en-GB" sz="1600" b="1" dirty="0" smtClean="0">
                <a:solidFill>
                  <a:schemeClr val="tx1"/>
                </a:solidFill>
              </a:rPr>
              <a:t>o.obj#</a:t>
            </a:r>
            <a:br>
              <a:rPr lang="en-GB" sz="1600" b="1" dirty="0" smtClean="0">
                <a:solidFill>
                  <a:schemeClr val="tx1"/>
                </a:solidFill>
              </a:rPr>
            </a:br>
            <a:r>
              <a:rPr lang="en-GB" sz="1600" b="1" dirty="0" smtClean="0">
                <a:solidFill>
                  <a:schemeClr val="tx1"/>
                </a:solidFill>
              </a:rPr>
              <a:t>AND </a:t>
            </a:r>
            <a:r>
              <a:rPr lang="en-GB" sz="1600" b="1" dirty="0" err="1">
                <a:solidFill>
                  <a:schemeClr val="tx1"/>
                </a:solidFill>
              </a:rPr>
              <a:t>o.owner</a:t>
            </a:r>
            <a:r>
              <a:rPr lang="en-GB" sz="1600" b="1" dirty="0">
                <a:solidFill>
                  <a:schemeClr val="tx1"/>
                </a:solidFill>
              </a:rPr>
              <a:t># = </a:t>
            </a:r>
            <a:r>
              <a:rPr lang="en-GB" sz="1600" b="1" dirty="0" err="1" smtClean="0">
                <a:solidFill>
                  <a:schemeClr val="tx1"/>
                </a:solidFill>
              </a:rPr>
              <a:t>u.user</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AND </a:t>
            </a:r>
            <a:r>
              <a:rPr lang="en-GB" sz="1600" b="1" dirty="0">
                <a:solidFill>
                  <a:schemeClr val="tx1"/>
                </a:solidFill>
              </a:rPr>
              <a:t>u.name = </a:t>
            </a:r>
            <a:r>
              <a:rPr lang="en-GB" sz="1600" b="1" dirty="0" smtClean="0">
                <a:solidFill>
                  <a:schemeClr val="tx1"/>
                </a:solidFill>
              </a:rPr>
              <a:t>'GP‘</a:t>
            </a:r>
            <a:br>
              <a:rPr lang="en-GB" sz="1600" b="1" dirty="0" smtClean="0">
                <a:solidFill>
                  <a:schemeClr val="tx1"/>
                </a:solidFill>
              </a:rPr>
            </a:br>
            <a:r>
              <a:rPr lang="en-GB" sz="1600" b="1" dirty="0" smtClean="0">
                <a:solidFill>
                  <a:schemeClr val="tx1"/>
                </a:solidFill>
              </a:rPr>
              <a:t>AND </a:t>
            </a:r>
            <a:r>
              <a:rPr lang="en-GB" sz="1600" b="1" dirty="0">
                <a:solidFill>
                  <a:schemeClr val="tx1"/>
                </a:solidFill>
              </a:rPr>
              <a:t>o.name = 'ICAR';</a:t>
            </a:r>
          </a:p>
        </p:txBody>
      </p:sp>
      <p:sp>
        <p:nvSpPr>
          <p:cNvPr id="5" name="TextBox 4"/>
          <p:cNvSpPr txBox="1"/>
          <p:nvPr/>
        </p:nvSpPr>
        <p:spPr>
          <a:xfrm>
            <a:off x="827584" y="3620050"/>
            <a:ext cx="7776864" cy="2185214"/>
          </a:xfrm>
          <a:prstGeom prst="rect">
            <a:avLst/>
          </a:prstGeom>
          <a:solidFill>
            <a:schemeClr val="bg1">
              <a:lumMod val="75000"/>
            </a:schemeClr>
          </a:solidFill>
        </p:spPr>
        <p:txBody>
          <a:bodyPr wrap="square">
            <a:spAutoFit/>
          </a:bodyPr>
          <a:lstStyle/>
          <a:p>
            <a:pPr algn="l">
              <a:tabLst>
                <a:tab pos="2873375" algn="r"/>
                <a:tab pos="3860800" algn="r"/>
                <a:tab pos="4848225" algn="r"/>
                <a:tab pos="6008688" algn="r"/>
                <a:tab pos="7445375" algn="r"/>
              </a:tabLst>
              <a:defRPr/>
            </a:pPr>
            <a:r>
              <a:rPr lang="en-GB" sz="1600" b="1" u="sng" dirty="0" smtClean="0">
                <a:solidFill>
                  <a:schemeClr val="tx1"/>
                </a:solidFill>
              </a:rPr>
              <a:t>NAME</a:t>
            </a:r>
            <a:r>
              <a:rPr lang="en-GB" sz="1600" b="1" dirty="0" smtClean="0">
                <a:solidFill>
                  <a:schemeClr val="tx1"/>
                </a:solidFill>
              </a:rPr>
              <a:t>	</a:t>
            </a:r>
            <a:r>
              <a:rPr lang="en-GB" sz="1600" b="1" u="sng" dirty="0" smtClean="0">
                <a:solidFill>
                  <a:schemeClr val="tx1"/>
                </a:solidFill>
              </a:rPr>
              <a:t>TYPE</a:t>
            </a:r>
            <a:r>
              <a:rPr lang="en-GB" sz="1600" b="1" dirty="0" smtClean="0">
                <a:solidFill>
                  <a:schemeClr val="tx1"/>
                </a:solidFill>
              </a:rPr>
              <a:t>#	</a:t>
            </a:r>
            <a:r>
              <a:rPr lang="en-GB" sz="1600" b="1" u="sng" dirty="0" smtClean="0">
                <a:solidFill>
                  <a:schemeClr val="tx1"/>
                </a:solidFill>
              </a:rPr>
              <a:t>COL</a:t>
            </a:r>
            <a:r>
              <a:rPr lang="en-GB" sz="1600" b="1" dirty="0" smtClean="0">
                <a:solidFill>
                  <a:schemeClr val="tx1"/>
                </a:solidFill>
              </a:rPr>
              <a:t>#	</a:t>
            </a:r>
            <a:r>
              <a:rPr lang="en-GB" sz="1600" b="1" u="sng" dirty="0" smtClean="0">
                <a:solidFill>
                  <a:schemeClr val="tx1"/>
                </a:solidFill>
              </a:rPr>
              <a:t>INTCOL</a:t>
            </a:r>
            <a:r>
              <a:rPr lang="en-GB" sz="1600" b="1" dirty="0" smtClean="0">
                <a:solidFill>
                  <a:schemeClr val="tx1"/>
                </a:solidFill>
              </a:rPr>
              <a:t>#	</a:t>
            </a:r>
            <a:r>
              <a:rPr lang="en-GB" sz="1600" b="1" u="sng" dirty="0" smtClean="0">
                <a:solidFill>
                  <a:schemeClr val="tx1"/>
                </a:solidFill>
              </a:rPr>
              <a:t>SEGCOL</a:t>
            </a:r>
            <a:r>
              <a:rPr lang="en-GB" sz="1600" b="1" dirty="0" smtClean="0">
                <a:solidFill>
                  <a:schemeClr val="tx1"/>
                </a:solidFill>
              </a:rPr>
              <a:t>#	</a:t>
            </a:r>
            <a:r>
              <a:rPr lang="en-GB" sz="1600" b="1" u="sng" dirty="0" smtClean="0">
                <a:solidFill>
                  <a:schemeClr val="tx1"/>
                </a:solidFill>
              </a:rPr>
              <a:t>PROPERTY</a:t>
            </a:r>
            <a:endParaRPr lang="en-GB" sz="1600" b="1" u="sng" dirty="0">
              <a:solidFill>
                <a:schemeClr val="tx1"/>
              </a:solidFill>
            </a:endParaRPr>
          </a:p>
          <a:p>
            <a:pPr algn="l">
              <a:tabLst>
                <a:tab pos="2873375" algn="r"/>
                <a:tab pos="3860800" algn="r"/>
                <a:tab pos="4848225" algn="r"/>
                <a:tab pos="6008688" algn="r"/>
                <a:tab pos="7445375" algn="r"/>
              </a:tabLst>
              <a:defRPr/>
            </a:pPr>
            <a:r>
              <a:rPr lang="en-GB" sz="1600" b="1" dirty="0" smtClean="0">
                <a:solidFill>
                  <a:schemeClr val="tx1"/>
                </a:solidFill>
              </a:rPr>
              <a:t>SEASON_KEY	2	1	1	1	0</a:t>
            </a:r>
            <a:br>
              <a:rPr lang="en-GB" sz="1600" b="1" dirty="0" smtClean="0">
                <a:solidFill>
                  <a:schemeClr val="tx1"/>
                </a:solidFill>
              </a:rPr>
            </a:br>
            <a:r>
              <a:rPr lang="en-GB" sz="1600" b="1" dirty="0" smtClean="0">
                <a:solidFill>
                  <a:schemeClr val="tx1"/>
                </a:solidFill>
              </a:rPr>
              <a:t>RACE_KEY	2	2	2	2	0</a:t>
            </a:r>
            <a:br>
              <a:rPr lang="en-GB" sz="1600" b="1" dirty="0" smtClean="0">
                <a:solidFill>
                  <a:schemeClr val="tx1"/>
                </a:solidFill>
              </a:rPr>
            </a:br>
            <a:r>
              <a:rPr lang="en-GB" sz="1600" b="1" dirty="0" smtClean="0">
                <a:solidFill>
                  <a:schemeClr val="tx1"/>
                </a:solidFill>
              </a:rPr>
              <a:t>DRIVER_KEY	1	3	3	3	0</a:t>
            </a:r>
            <a:br>
              <a:rPr lang="en-GB" sz="1600" b="1" dirty="0" smtClean="0">
                <a:solidFill>
                  <a:schemeClr val="tx1"/>
                </a:solidFill>
              </a:rPr>
            </a:br>
            <a:r>
              <a:rPr lang="en-GB" sz="1600" b="1" dirty="0" smtClean="0">
                <a:solidFill>
                  <a:schemeClr val="tx1"/>
                </a:solidFill>
              </a:rPr>
              <a:t>TEAM_KEY	1	4	4	4	0</a:t>
            </a:r>
            <a:br>
              <a:rPr lang="en-GB" sz="1600" b="1" dirty="0" smtClean="0">
                <a:solidFill>
                  <a:schemeClr val="tx1"/>
                </a:solidFill>
              </a:rPr>
            </a:br>
            <a:r>
              <a:rPr lang="en-GB" sz="1600" b="1" dirty="0" smtClean="0">
                <a:solidFill>
                  <a:schemeClr val="tx1"/>
                </a:solidFill>
              </a:rPr>
              <a:t>POSITION                      	2	5	5	5	0</a:t>
            </a:r>
            <a:br>
              <a:rPr lang="en-GB" sz="1600" b="1" dirty="0" smtClean="0">
                <a:solidFill>
                  <a:schemeClr val="tx1"/>
                </a:solidFill>
              </a:rPr>
            </a:br>
            <a:r>
              <a:rPr lang="en-GB" sz="1600" b="1" dirty="0" smtClean="0">
                <a:solidFill>
                  <a:schemeClr val="tx1"/>
                </a:solidFill>
              </a:rPr>
              <a:t>LAPS_COMPLETED	2	</a:t>
            </a:r>
            <a:r>
              <a:rPr lang="en-GB" sz="1600" b="1" dirty="0" smtClean="0">
                <a:solidFill>
                  <a:srgbClr val="FF0000"/>
                </a:solidFill>
              </a:rPr>
              <a:t>0</a:t>
            </a:r>
            <a:r>
              <a:rPr lang="en-GB" sz="1600" b="1" dirty="0" smtClean="0">
                <a:solidFill>
                  <a:schemeClr val="tx1"/>
                </a:solidFill>
              </a:rPr>
              <a:t>	6	6	</a:t>
            </a:r>
            <a:r>
              <a:rPr lang="en-GB" sz="1600" b="1" dirty="0" smtClean="0">
                <a:solidFill>
                  <a:srgbClr val="FF0000"/>
                </a:solidFill>
              </a:rPr>
              <a:t>400000020</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RACE_POINTS                   	2	</a:t>
            </a:r>
            <a:r>
              <a:rPr lang="en-GB" sz="1600" b="1" dirty="0" smtClean="0">
                <a:solidFill>
                  <a:srgbClr val="FF0000"/>
                </a:solidFill>
              </a:rPr>
              <a:t>6</a:t>
            </a:r>
            <a:r>
              <a:rPr lang="en-GB" sz="1600" b="1" dirty="0" smtClean="0">
                <a:solidFill>
                  <a:schemeClr val="tx1"/>
                </a:solidFill>
              </a:rPr>
              <a:t>	7	7	0</a:t>
            </a:r>
            <a:endParaRPr lang="en-GB" sz="1600" b="1" dirty="0">
              <a:solidFill>
                <a:schemeClr val="tx1"/>
              </a:solidFill>
            </a:endParaRPr>
          </a:p>
        </p:txBody>
      </p:sp>
      <p:sp>
        <p:nvSpPr>
          <p:cNvPr id="6" name="Content Placeholder 2"/>
          <p:cNvSpPr txBox="1">
            <a:spLocks/>
          </p:cNvSpPr>
          <p:nvPr/>
        </p:nvSpPr>
        <p:spPr bwMode="auto">
          <a:xfrm>
            <a:off x="1115616" y="5877272"/>
            <a:ext cx="6552728" cy="656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0x400000000 </a:t>
            </a:r>
            <a:r>
              <a:rPr lang="en-GB" kern="0" dirty="0"/>
              <a:t>= </a:t>
            </a:r>
            <a:r>
              <a:rPr lang="en-GB" kern="0" dirty="0" smtClean="0"/>
              <a:t>Invisible Column?</a:t>
            </a:r>
            <a:r>
              <a:rPr lang="en-GB" kern="0" dirty="0"/>
              <a:t> </a:t>
            </a:r>
            <a:r>
              <a:rPr lang="en-GB" kern="0" dirty="0" smtClean="0"/>
              <a:t> 0x20 = Hidden Column</a:t>
            </a:r>
            <a:endParaRPr lang="en-GB" kern="0" dirty="0"/>
          </a:p>
        </p:txBody>
      </p:sp>
    </p:spTree>
    <p:extLst>
      <p:ext uri="{BB962C8B-B14F-4D97-AF65-F5344CB8AC3E}">
        <p14:creationId xmlns:p14="http://schemas.microsoft.com/office/powerpoint/2010/main" val="128220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Invisible Columns</a:t>
            </a:r>
            <a:endParaRPr lang="en-GB" dirty="0"/>
          </a:p>
        </p:txBody>
      </p:sp>
      <p:sp>
        <p:nvSpPr>
          <p:cNvPr id="3" name="Content Placeholder 2"/>
          <p:cNvSpPr>
            <a:spLocks noGrp="1"/>
          </p:cNvSpPr>
          <p:nvPr>
            <p:ph idx="1"/>
          </p:nvPr>
        </p:nvSpPr>
        <p:spPr>
          <a:xfrm>
            <a:off x="762000" y="1131888"/>
            <a:ext cx="8001000" cy="481230"/>
          </a:xfrm>
        </p:spPr>
        <p:txBody>
          <a:bodyPr/>
          <a:lstStyle/>
          <a:p>
            <a:r>
              <a:rPr lang="en-GB" dirty="0" smtClean="0"/>
              <a:t>Make the LAPS_COMPLETED column visible again:</a:t>
            </a:r>
            <a:endParaRPr lang="en-GB" dirty="0"/>
          </a:p>
        </p:txBody>
      </p:sp>
      <p:sp>
        <p:nvSpPr>
          <p:cNvPr id="4" name="TextBox 3"/>
          <p:cNvSpPr txBox="1"/>
          <p:nvPr/>
        </p:nvSpPr>
        <p:spPr>
          <a:xfrm>
            <a:off x="1259632" y="1613118"/>
            <a:ext cx="6923553" cy="338554"/>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a:solidFill>
                  <a:schemeClr val="tx1"/>
                </a:solidFill>
              </a:rPr>
              <a:t>ALTER TABLE </a:t>
            </a:r>
            <a:r>
              <a:rPr lang="en-GB" sz="1600" b="1" dirty="0" err="1">
                <a:solidFill>
                  <a:schemeClr val="tx1"/>
                </a:solidFill>
              </a:rPr>
              <a:t>icar</a:t>
            </a:r>
            <a:r>
              <a:rPr lang="en-GB" sz="1600" b="1" dirty="0">
                <a:solidFill>
                  <a:schemeClr val="tx1"/>
                </a:solidFill>
              </a:rPr>
              <a:t> MODIFY </a:t>
            </a:r>
            <a:r>
              <a:rPr lang="en-GB" sz="1600" b="1" dirty="0" err="1">
                <a:solidFill>
                  <a:schemeClr val="tx1"/>
                </a:solidFill>
              </a:rPr>
              <a:t>laps_completed</a:t>
            </a:r>
            <a:r>
              <a:rPr lang="en-GB" sz="1600" b="1" dirty="0">
                <a:solidFill>
                  <a:schemeClr val="tx1"/>
                </a:solidFill>
              </a:rPr>
              <a:t> </a:t>
            </a:r>
            <a:r>
              <a:rPr lang="en-GB" sz="1600" b="1" dirty="0" smtClean="0">
                <a:solidFill>
                  <a:schemeClr val="tx1"/>
                </a:solidFill>
              </a:rPr>
              <a:t>VISIBLE</a:t>
            </a:r>
            <a:r>
              <a:rPr lang="en-GB" sz="1600" b="1" dirty="0">
                <a:solidFill>
                  <a:schemeClr val="tx1"/>
                </a:solidFill>
              </a:rPr>
              <a:t>;</a:t>
            </a:r>
          </a:p>
        </p:txBody>
      </p:sp>
      <p:sp>
        <p:nvSpPr>
          <p:cNvPr id="6" name="TextBox 5"/>
          <p:cNvSpPr txBox="1"/>
          <p:nvPr/>
        </p:nvSpPr>
        <p:spPr>
          <a:xfrm>
            <a:off x="1248847" y="2780928"/>
            <a:ext cx="6923553" cy="2431435"/>
          </a:xfrm>
          <a:prstGeom prst="rect">
            <a:avLst/>
          </a:prstGeom>
          <a:solidFill>
            <a:schemeClr val="bg1">
              <a:lumMod val="75000"/>
            </a:schemeClr>
          </a:solidFill>
        </p:spPr>
        <p:txBody>
          <a:bodyPr wrap="square">
            <a:spAutoFit/>
          </a:bodyPr>
          <a:lstStyle/>
          <a:p>
            <a:pPr algn="l">
              <a:tabLst>
                <a:tab pos="363538" algn="l"/>
                <a:tab pos="2598738" algn="l"/>
                <a:tab pos="3773488" algn="l"/>
              </a:tabLst>
              <a:defRPr/>
            </a:pPr>
            <a:r>
              <a:rPr lang="en-GB" sz="1600" b="1" dirty="0" smtClean="0">
                <a:solidFill>
                  <a:schemeClr val="tx1"/>
                </a:solidFill>
              </a:rPr>
              <a:t>DESCRIBE </a:t>
            </a:r>
            <a:r>
              <a:rPr lang="en-GB" sz="1600" b="1" dirty="0" err="1" smtClean="0">
                <a:solidFill>
                  <a:schemeClr val="tx1"/>
                </a:solidFill>
              </a:rPr>
              <a:t>icar</a:t>
            </a:r>
            <a:endParaRPr lang="en-GB" sz="1600" b="1" dirty="0">
              <a:solidFill>
                <a:schemeClr val="tx1"/>
              </a:solidFill>
            </a:endParaRPr>
          </a:p>
          <a:p>
            <a:pPr algn="l">
              <a:tabLst>
                <a:tab pos="363538" algn="l"/>
                <a:tab pos="2598738" algn="l"/>
                <a:tab pos="3773488" algn="l"/>
              </a:tabLst>
              <a:defRPr/>
            </a:pPr>
            <a:r>
              <a:rPr lang="en-GB" sz="1600" b="1" u="sng" dirty="0" smtClean="0">
                <a:solidFill>
                  <a:schemeClr val="tx1"/>
                </a:solidFill>
              </a:rPr>
              <a:t>Name</a:t>
            </a:r>
            <a:r>
              <a:rPr lang="en-GB" sz="1600" b="1" dirty="0" smtClean="0">
                <a:solidFill>
                  <a:schemeClr val="tx1"/>
                </a:solidFill>
              </a:rPr>
              <a:t>	</a:t>
            </a:r>
            <a:r>
              <a:rPr lang="en-GB" sz="1600" b="1" u="sng" dirty="0" smtClean="0">
                <a:solidFill>
                  <a:schemeClr val="tx1"/>
                </a:solidFill>
              </a:rPr>
              <a:t>Null</a:t>
            </a:r>
            <a:r>
              <a:rPr lang="en-GB" sz="1600" b="1" dirty="0" smtClean="0">
                <a:solidFill>
                  <a:schemeClr val="tx1"/>
                </a:solidFill>
              </a:rPr>
              <a:t>?	</a:t>
            </a:r>
            <a:r>
              <a:rPr lang="en-GB" sz="1600" b="1" u="sng" dirty="0" smtClean="0">
                <a:solidFill>
                  <a:schemeClr val="tx1"/>
                </a:solidFill>
              </a:rPr>
              <a:t>Type</a:t>
            </a:r>
            <a:br>
              <a:rPr lang="en-GB" sz="1600" b="1" u="sng" dirty="0" smtClean="0">
                <a:solidFill>
                  <a:schemeClr val="tx1"/>
                </a:solidFill>
              </a:rPr>
            </a:br>
            <a:r>
              <a:rPr lang="en-GB" sz="1600" b="1" dirty="0" smtClean="0">
                <a:solidFill>
                  <a:schemeClr val="tx1"/>
                </a:solidFill>
              </a:rPr>
              <a:t>SEASON_KEY		NUMBER</a:t>
            </a:r>
            <a:br>
              <a:rPr lang="en-GB" sz="1600" b="1" dirty="0" smtClean="0">
                <a:solidFill>
                  <a:schemeClr val="tx1"/>
                </a:solidFill>
              </a:rPr>
            </a:br>
            <a:r>
              <a:rPr lang="en-GB" sz="1600" b="1" dirty="0" smtClean="0">
                <a:solidFill>
                  <a:schemeClr val="tx1"/>
                </a:solidFill>
              </a:rPr>
              <a:t>RACE_KEY		NUMBER</a:t>
            </a:r>
            <a:br>
              <a:rPr lang="en-GB" sz="1600" b="1" dirty="0" smtClean="0">
                <a:solidFill>
                  <a:schemeClr val="tx1"/>
                </a:solidFill>
              </a:rPr>
            </a:br>
            <a:r>
              <a:rPr lang="en-GB" sz="1600" b="1" dirty="0" smtClean="0">
                <a:solidFill>
                  <a:schemeClr val="tx1"/>
                </a:solidFill>
              </a:rPr>
              <a:t>DRIVER_KEY		VARCHAR2(4)</a:t>
            </a:r>
            <a:br>
              <a:rPr lang="en-GB" sz="1600" b="1" dirty="0" smtClean="0">
                <a:solidFill>
                  <a:schemeClr val="tx1"/>
                </a:solidFill>
              </a:rPr>
            </a:br>
            <a:r>
              <a:rPr lang="en-GB" sz="1600" b="1" dirty="0" smtClean="0">
                <a:solidFill>
                  <a:schemeClr val="tx1"/>
                </a:solidFill>
              </a:rPr>
              <a:t>TEAM_KEY		VARCHAR2(3)</a:t>
            </a:r>
            <a:br>
              <a:rPr lang="en-GB" sz="1600" b="1" dirty="0" smtClean="0">
                <a:solidFill>
                  <a:schemeClr val="tx1"/>
                </a:solidFill>
              </a:rPr>
            </a:br>
            <a:r>
              <a:rPr lang="en-GB" sz="1600" b="1" dirty="0" smtClean="0">
                <a:solidFill>
                  <a:schemeClr val="tx1"/>
                </a:solidFill>
              </a:rPr>
              <a:t>POSITION		NUMBER</a:t>
            </a:r>
            <a:br>
              <a:rPr lang="en-GB" sz="1600" b="1" dirty="0" smtClean="0">
                <a:solidFill>
                  <a:schemeClr val="tx1"/>
                </a:solidFill>
              </a:rPr>
            </a:br>
            <a:r>
              <a:rPr lang="en-GB" sz="1600" b="1" dirty="0" smtClean="0">
                <a:solidFill>
                  <a:schemeClr val="tx1"/>
                </a:solidFill>
              </a:rPr>
              <a:t>RACE_POINTS		NUMBER</a:t>
            </a:r>
            <a:br>
              <a:rPr lang="en-GB" sz="1600" b="1" dirty="0" smtClean="0">
                <a:solidFill>
                  <a:schemeClr val="tx1"/>
                </a:solidFill>
              </a:rPr>
            </a:br>
            <a:r>
              <a:rPr lang="en-GB" sz="1600" b="1" dirty="0" smtClean="0">
                <a:solidFill>
                  <a:srgbClr val="FF0000"/>
                </a:solidFill>
              </a:rPr>
              <a:t>LAPS_COMPLETED</a:t>
            </a:r>
            <a:r>
              <a:rPr lang="en-GB" sz="1600" b="1" dirty="0" smtClean="0">
                <a:solidFill>
                  <a:schemeClr val="tx1"/>
                </a:solidFill>
              </a:rPr>
              <a:t>		</a:t>
            </a:r>
            <a:r>
              <a:rPr lang="en-GB" sz="1600" b="1" dirty="0" smtClean="0">
                <a:solidFill>
                  <a:srgbClr val="FF0000"/>
                </a:solidFill>
              </a:rPr>
              <a:t>NUMBER</a:t>
            </a:r>
          </a:p>
        </p:txBody>
      </p:sp>
      <p:sp>
        <p:nvSpPr>
          <p:cNvPr id="7" name="Content Placeholder 2"/>
          <p:cNvSpPr txBox="1">
            <a:spLocks/>
          </p:cNvSpPr>
          <p:nvPr/>
        </p:nvSpPr>
        <p:spPr bwMode="auto">
          <a:xfrm>
            <a:off x="755576" y="5396042"/>
            <a:ext cx="8001000" cy="481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The LAPS_COMPLETED column now appears at end of table</a:t>
            </a:r>
            <a:endParaRPr lang="en-GB" kern="0" dirty="0"/>
          </a:p>
        </p:txBody>
      </p:sp>
      <p:sp>
        <p:nvSpPr>
          <p:cNvPr id="8" name="Content Placeholder 2"/>
          <p:cNvSpPr txBox="1">
            <a:spLocks/>
          </p:cNvSpPr>
          <p:nvPr/>
        </p:nvSpPr>
        <p:spPr bwMode="auto">
          <a:xfrm>
            <a:off x="747464" y="2348880"/>
            <a:ext cx="8001000" cy="481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Describe the table again:</a:t>
            </a:r>
            <a:endParaRPr lang="en-GB" kern="0" dirty="0"/>
          </a:p>
        </p:txBody>
      </p:sp>
    </p:spTree>
    <p:extLst>
      <p:ext uri="{BB962C8B-B14F-4D97-AF65-F5344CB8AC3E}">
        <p14:creationId xmlns:p14="http://schemas.microsoft.com/office/powerpoint/2010/main" val="67650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Invisible Columns</a:t>
            </a:r>
            <a:endParaRPr lang="en-GB" dirty="0"/>
          </a:p>
        </p:txBody>
      </p:sp>
      <p:sp>
        <p:nvSpPr>
          <p:cNvPr id="3" name="Content Placeholder 2"/>
          <p:cNvSpPr>
            <a:spLocks noGrp="1"/>
          </p:cNvSpPr>
          <p:nvPr>
            <p:ph idx="1"/>
          </p:nvPr>
        </p:nvSpPr>
        <p:spPr/>
        <p:txBody>
          <a:bodyPr/>
          <a:lstStyle/>
          <a:p>
            <a:r>
              <a:rPr lang="en-GB" dirty="0"/>
              <a:t>In the data dictionary COL$ now contains the following rows for  ICAR:</a:t>
            </a:r>
          </a:p>
        </p:txBody>
      </p:sp>
      <p:sp>
        <p:nvSpPr>
          <p:cNvPr id="4" name="TextBox 3"/>
          <p:cNvSpPr txBox="1"/>
          <p:nvPr/>
        </p:nvSpPr>
        <p:spPr>
          <a:xfrm>
            <a:off x="1259632" y="1613118"/>
            <a:ext cx="6923553" cy="1815882"/>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a:solidFill>
                  <a:schemeClr val="tx1"/>
                </a:solidFill>
              </a:rPr>
              <a:t>SELECT c.name,c.type#,c.col#,c.</a:t>
            </a:r>
            <a:r>
              <a:rPr lang="en-GB" sz="1600" b="1" dirty="0" err="1">
                <a:solidFill>
                  <a:schemeClr val="tx1"/>
                </a:solidFill>
              </a:rPr>
              <a:t>intcol</a:t>
            </a:r>
            <a:r>
              <a:rPr lang="en-GB" sz="1600" b="1" dirty="0">
                <a:solidFill>
                  <a:schemeClr val="tx1"/>
                </a:solidFill>
              </a:rPr>
              <a:t>#,</a:t>
            </a:r>
            <a:r>
              <a:rPr lang="en-GB" sz="1600" b="1" dirty="0" err="1">
                <a:solidFill>
                  <a:schemeClr val="tx1"/>
                </a:solidFill>
              </a:rPr>
              <a:t>c.segcol</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TO_CHAR </a:t>
            </a:r>
            <a:r>
              <a:rPr lang="en-GB" sz="1600" b="1" dirty="0">
                <a:solidFill>
                  <a:schemeClr val="tx1"/>
                </a:solidFill>
              </a:rPr>
              <a:t>(</a:t>
            </a:r>
            <a:r>
              <a:rPr lang="en-GB" sz="1600" b="1" dirty="0" err="1">
                <a:solidFill>
                  <a:schemeClr val="tx1"/>
                </a:solidFill>
              </a:rPr>
              <a:t>c.property,'XXXXXXXXXXXX</a:t>
            </a:r>
            <a:r>
              <a:rPr lang="en-GB" sz="1600" b="1" dirty="0">
                <a:solidFill>
                  <a:schemeClr val="tx1"/>
                </a:solidFill>
              </a:rPr>
              <a:t>') AS </a:t>
            </a:r>
            <a:r>
              <a:rPr lang="en-GB" sz="1600" b="1" dirty="0" smtClean="0">
                <a:solidFill>
                  <a:schemeClr val="tx1"/>
                </a:solidFill>
              </a:rPr>
              <a:t>property</a:t>
            </a:r>
            <a:br>
              <a:rPr lang="en-GB" sz="1600" b="1" dirty="0" smtClean="0">
                <a:solidFill>
                  <a:schemeClr val="tx1"/>
                </a:solidFill>
              </a:rPr>
            </a:br>
            <a:r>
              <a:rPr lang="en-GB" sz="1600" b="1" dirty="0" smtClean="0">
                <a:solidFill>
                  <a:schemeClr val="tx1"/>
                </a:solidFill>
              </a:rPr>
              <a:t>FROM </a:t>
            </a:r>
            <a:r>
              <a:rPr lang="en-GB" sz="1600" b="1" dirty="0" err="1">
                <a:solidFill>
                  <a:schemeClr val="tx1"/>
                </a:solidFill>
              </a:rPr>
              <a:t>sys.col</a:t>
            </a:r>
            <a:r>
              <a:rPr lang="en-GB" sz="1600" b="1" dirty="0">
                <a:solidFill>
                  <a:schemeClr val="tx1"/>
                </a:solidFill>
              </a:rPr>
              <a:t>$ c, sys.obj$ o, </a:t>
            </a:r>
            <a:r>
              <a:rPr lang="en-GB" sz="1600" b="1" dirty="0" err="1">
                <a:solidFill>
                  <a:schemeClr val="tx1"/>
                </a:solidFill>
              </a:rPr>
              <a:t>sys.user</a:t>
            </a:r>
            <a:r>
              <a:rPr lang="en-GB" sz="1600" b="1" dirty="0">
                <a:solidFill>
                  <a:schemeClr val="tx1"/>
                </a:solidFill>
              </a:rPr>
              <a:t>$ </a:t>
            </a:r>
            <a:r>
              <a:rPr lang="en-GB" sz="1600" b="1" dirty="0" smtClean="0">
                <a:solidFill>
                  <a:schemeClr val="tx1"/>
                </a:solidFill>
              </a:rPr>
              <a:t>u</a:t>
            </a:r>
            <a:br>
              <a:rPr lang="en-GB" sz="1600" b="1" dirty="0" smtClean="0">
                <a:solidFill>
                  <a:schemeClr val="tx1"/>
                </a:solidFill>
              </a:rPr>
            </a:br>
            <a:r>
              <a:rPr lang="en-GB" sz="1600" b="1" dirty="0" smtClean="0">
                <a:solidFill>
                  <a:schemeClr val="tx1"/>
                </a:solidFill>
              </a:rPr>
              <a:t>WHERE </a:t>
            </a:r>
            <a:r>
              <a:rPr lang="en-GB" sz="1600" b="1" dirty="0">
                <a:solidFill>
                  <a:schemeClr val="tx1"/>
                </a:solidFill>
              </a:rPr>
              <a:t>c.obj# = </a:t>
            </a:r>
            <a:r>
              <a:rPr lang="en-GB" sz="1600" b="1" dirty="0" smtClean="0">
                <a:solidFill>
                  <a:schemeClr val="tx1"/>
                </a:solidFill>
              </a:rPr>
              <a:t>o.obj#</a:t>
            </a:r>
            <a:br>
              <a:rPr lang="en-GB" sz="1600" b="1" dirty="0" smtClean="0">
                <a:solidFill>
                  <a:schemeClr val="tx1"/>
                </a:solidFill>
              </a:rPr>
            </a:br>
            <a:r>
              <a:rPr lang="en-GB" sz="1600" b="1" dirty="0" smtClean="0">
                <a:solidFill>
                  <a:schemeClr val="tx1"/>
                </a:solidFill>
              </a:rPr>
              <a:t>AND </a:t>
            </a:r>
            <a:r>
              <a:rPr lang="en-GB" sz="1600" b="1" dirty="0" err="1">
                <a:solidFill>
                  <a:schemeClr val="tx1"/>
                </a:solidFill>
              </a:rPr>
              <a:t>o.owner</a:t>
            </a:r>
            <a:r>
              <a:rPr lang="en-GB" sz="1600" b="1" dirty="0">
                <a:solidFill>
                  <a:schemeClr val="tx1"/>
                </a:solidFill>
              </a:rPr>
              <a:t># = </a:t>
            </a:r>
            <a:r>
              <a:rPr lang="en-GB" sz="1600" b="1" dirty="0" err="1" smtClean="0">
                <a:solidFill>
                  <a:schemeClr val="tx1"/>
                </a:solidFill>
              </a:rPr>
              <a:t>u.user</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AND </a:t>
            </a:r>
            <a:r>
              <a:rPr lang="en-GB" sz="1600" b="1" dirty="0">
                <a:solidFill>
                  <a:schemeClr val="tx1"/>
                </a:solidFill>
              </a:rPr>
              <a:t>u.name = </a:t>
            </a:r>
            <a:r>
              <a:rPr lang="en-GB" sz="1600" b="1" dirty="0" smtClean="0">
                <a:solidFill>
                  <a:schemeClr val="tx1"/>
                </a:solidFill>
              </a:rPr>
              <a:t>'GP‘</a:t>
            </a:r>
            <a:br>
              <a:rPr lang="en-GB" sz="1600" b="1" dirty="0" smtClean="0">
                <a:solidFill>
                  <a:schemeClr val="tx1"/>
                </a:solidFill>
              </a:rPr>
            </a:br>
            <a:r>
              <a:rPr lang="en-GB" sz="1600" b="1" dirty="0" smtClean="0">
                <a:solidFill>
                  <a:schemeClr val="tx1"/>
                </a:solidFill>
              </a:rPr>
              <a:t>AND </a:t>
            </a:r>
            <a:r>
              <a:rPr lang="en-GB" sz="1600" b="1" dirty="0">
                <a:solidFill>
                  <a:schemeClr val="tx1"/>
                </a:solidFill>
              </a:rPr>
              <a:t>o.name = 'ICAR';</a:t>
            </a:r>
          </a:p>
        </p:txBody>
      </p:sp>
      <p:sp>
        <p:nvSpPr>
          <p:cNvPr id="5" name="TextBox 4"/>
          <p:cNvSpPr txBox="1"/>
          <p:nvPr/>
        </p:nvSpPr>
        <p:spPr>
          <a:xfrm>
            <a:off x="827584" y="3717032"/>
            <a:ext cx="7776864" cy="2185214"/>
          </a:xfrm>
          <a:prstGeom prst="rect">
            <a:avLst/>
          </a:prstGeom>
          <a:solidFill>
            <a:schemeClr val="bg1">
              <a:lumMod val="75000"/>
            </a:schemeClr>
          </a:solidFill>
        </p:spPr>
        <p:txBody>
          <a:bodyPr wrap="square">
            <a:spAutoFit/>
          </a:bodyPr>
          <a:lstStyle/>
          <a:p>
            <a:pPr algn="l">
              <a:tabLst>
                <a:tab pos="2873375" algn="r"/>
                <a:tab pos="3860800" algn="r"/>
                <a:tab pos="4848225" algn="r"/>
                <a:tab pos="6008688" algn="r"/>
                <a:tab pos="7445375" algn="r"/>
              </a:tabLst>
              <a:defRPr/>
            </a:pPr>
            <a:r>
              <a:rPr lang="en-GB" sz="1600" b="1" u="sng" dirty="0" smtClean="0">
                <a:solidFill>
                  <a:schemeClr val="tx1"/>
                </a:solidFill>
              </a:rPr>
              <a:t>NAME</a:t>
            </a:r>
            <a:r>
              <a:rPr lang="en-GB" sz="1600" b="1" dirty="0" smtClean="0">
                <a:solidFill>
                  <a:schemeClr val="tx1"/>
                </a:solidFill>
              </a:rPr>
              <a:t>	</a:t>
            </a:r>
            <a:r>
              <a:rPr lang="en-GB" sz="1600" b="1" u="sng" dirty="0" smtClean="0">
                <a:solidFill>
                  <a:schemeClr val="tx1"/>
                </a:solidFill>
              </a:rPr>
              <a:t>TYPE</a:t>
            </a:r>
            <a:r>
              <a:rPr lang="en-GB" sz="1600" b="1" dirty="0" smtClean="0">
                <a:solidFill>
                  <a:schemeClr val="tx1"/>
                </a:solidFill>
              </a:rPr>
              <a:t>#	</a:t>
            </a:r>
            <a:r>
              <a:rPr lang="en-GB" sz="1600" b="1" u="sng" dirty="0" smtClean="0">
                <a:solidFill>
                  <a:schemeClr val="tx1"/>
                </a:solidFill>
              </a:rPr>
              <a:t>COL</a:t>
            </a:r>
            <a:r>
              <a:rPr lang="en-GB" sz="1600" b="1" dirty="0" smtClean="0">
                <a:solidFill>
                  <a:schemeClr val="tx1"/>
                </a:solidFill>
              </a:rPr>
              <a:t>#	</a:t>
            </a:r>
            <a:r>
              <a:rPr lang="en-GB" sz="1600" b="1" u="sng" dirty="0" smtClean="0">
                <a:solidFill>
                  <a:schemeClr val="tx1"/>
                </a:solidFill>
              </a:rPr>
              <a:t>INTCOL</a:t>
            </a:r>
            <a:r>
              <a:rPr lang="en-GB" sz="1600" b="1" dirty="0" smtClean="0">
                <a:solidFill>
                  <a:schemeClr val="tx1"/>
                </a:solidFill>
              </a:rPr>
              <a:t>#	</a:t>
            </a:r>
            <a:r>
              <a:rPr lang="en-GB" sz="1600" b="1" u="sng" dirty="0" smtClean="0">
                <a:solidFill>
                  <a:schemeClr val="tx1"/>
                </a:solidFill>
              </a:rPr>
              <a:t>SEGCOL</a:t>
            </a:r>
            <a:r>
              <a:rPr lang="en-GB" sz="1600" b="1" dirty="0" smtClean="0">
                <a:solidFill>
                  <a:schemeClr val="tx1"/>
                </a:solidFill>
              </a:rPr>
              <a:t>#	</a:t>
            </a:r>
            <a:r>
              <a:rPr lang="en-GB" sz="1600" b="1" u="sng" dirty="0" smtClean="0">
                <a:solidFill>
                  <a:schemeClr val="tx1"/>
                </a:solidFill>
              </a:rPr>
              <a:t>PROPERTY</a:t>
            </a:r>
            <a:endParaRPr lang="en-GB" sz="1600" b="1" u="sng" dirty="0">
              <a:solidFill>
                <a:schemeClr val="tx1"/>
              </a:solidFill>
            </a:endParaRPr>
          </a:p>
          <a:p>
            <a:pPr algn="l">
              <a:tabLst>
                <a:tab pos="2873375" algn="r"/>
                <a:tab pos="3860800" algn="r"/>
                <a:tab pos="4848225" algn="r"/>
                <a:tab pos="6008688" algn="r"/>
                <a:tab pos="7445375" algn="r"/>
              </a:tabLst>
              <a:defRPr/>
            </a:pPr>
            <a:r>
              <a:rPr lang="en-GB" sz="1600" b="1" dirty="0" smtClean="0">
                <a:solidFill>
                  <a:schemeClr val="tx1"/>
                </a:solidFill>
              </a:rPr>
              <a:t>SEASON_KEY	2	1	1	1	0</a:t>
            </a:r>
            <a:br>
              <a:rPr lang="en-GB" sz="1600" b="1" dirty="0" smtClean="0">
                <a:solidFill>
                  <a:schemeClr val="tx1"/>
                </a:solidFill>
              </a:rPr>
            </a:br>
            <a:r>
              <a:rPr lang="en-GB" sz="1600" b="1" dirty="0" smtClean="0">
                <a:solidFill>
                  <a:schemeClr val="tx1"/>
                </a:solidFill>
              </a:rPr>
              <a:t>RACE_KEY	2	2	2	2	0</a:t>
            </a:r>
            <a:br>
              <a:rPr lang="en-GB" sz="1600" b="1" dirty="0" smtClean="0">
                <a:solidFill>
                  <a:schemeClr val="tx1"/>
                </a:solidFill>
              </a:rPr>
            </a:br>
            <a:r>
              <a:rPr lang="en-GB" sz="1600" b="1" dirty="0" smtClean="0">
                <a:solidFill>
                  <a:schemeClr val="tx1"/>
                </a:solidFill>
              </a:rPr>
              <a:t>DRIVER_KEY	1	3	3	3	0</a:t>
            </a:r>
            <a:br>
              <a:rPr lang="en-GB" sz="1600" b="1" dirty="0" smtClean="0">
                <a:solidFill>
                  <a:schemeClr val="tx1"/>
                </a:solidFill>
              </a:rPr>
            </a:br>
            <a:r>
              <a:rPr lang="en-GB" sz="1600" b="1" dirty="0" smtClean="0">
                <a:solidFill>
                  <a:schemeClr val="tx1"/>
                </a:solidFill>
              </a:rPr>
              <a:t>TEAM_KEY	1	4	4	4	0</a:t>
            </a:r>
            <a:br>
              <a:rPr lang="en-GB" sz="1600" b="1" dirty="0" smtClean="0">
                <a:solidFill>
                  <a:schemeClr val="tx1"/>
                </a:solidFill>
              </a:rPr>
            </a:br>
            <a:r>
              <a:rPr lang="en-GB" sz="1600" b="1" dirty="0" smtClean="0">
                <a:solidFill>
                  <a:schemeClr val="tx1"/>
                </a:solidFill>
              </a:rPr>
              <a:t>POSITION                      	2	5	5	5	0</a:t>
            </a:r>
            <a:br>
              <a:rPr lang="en-GB" sz="1600" b="1" dirty="0" smtClean="0">
                <a:solidFill>
                  <a:schemeClr val="tx1"/>
                </a:solidFill>
              </a:rPr>
            </a:br>
            <a:r>
              <a:rPr lang="en-GB" sz="1600" b="1" dirty="0" smtClean="0">
                <a:solidFill>
                  <a:schemeClr val="tx1"/>
                </a:solidFill>
              </a:rPr>
              <a:t>LAPS_COMPLETED	2	</a:t>
            </a:r>
            <a:r>
              <a:rPr lang="en-GB" sz="1600" b="1" dirty="0" smtClean="0">
                <a:solidFill>
                  <a:srgbClr val="FF0000"/>
                </a:solidFill>
              </a:rPr>
              <a:t>7</a:t>
            </a:r>
            <a:r>
              <a:rPr lang="en-GB" sz="1600" b="1" dirty="0" smtClean="0">
                <a:solidFill>
                  <a:schemeClr val="tx1"/>
                </a:solidFill>
              </a:rPr>
              <a:t>	6	6	</a:t>
            </a:r>
            <a:r>
              <a:rPr lang="en-GB" sz="1600" b="1" dirty="0" smtClean="0">
                <a:solidFill>
                  <a:srgbClr val="FF0000"/>
                </a:solidFill>
              </a:rPr>
              <a:t>0</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RACE_POINTS                   	2	6	7	7	0</a:t>
            </a:r>
            <a:endParaRPr lang="en-GB" sz="1600" b="1" dirty="0">
              <a:solidFill>
                <a:schemeClr val="tx1"/>
              </a:solidFill>
            </a:endParaRPr>
          </a:p>
        </p:txBody>
      </p:sp>
      <p:sp>
        <p:nvSpPr>
          <p:cNvPr id="6" name="Content Placeholder 2"/>
          <p:cNvSpPr txBox="1">
            <a:spLocks/>
          </p:cNvSpPr>
          <p:nvPr/>
        </p:nvSpPr>
        <p:spPr bwMode="auto">
          <a:xfrm>
            <a:off x="755576" y="6116122"/>
            <a:ext cx="8001000" cy="481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LAPS_COMPLETED is now COL# 7</a:t>
            </a:r>
            <a:endParaRPr lang="en-GB" kern="0" dirty="0"/>
          </a:p>
        </p:txBody>
      </p:sp>
    </p:spTree>
    <p:extLst>
      <p:ext uri="{BB962C8B-B14F-4D97-AF65-F5344CB8AC3E}">
        <p14:creationId xmlns:p14="http://schemas.microsoft.com/office/powerpoint/2010/main" val="182272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Invisible Columns</a:t>
            </a:r>
            <a:endParaRPr lang="en-GB" dirty="0"/>
          </a:p>
        </p:txBody>
      </p:sp>
      <p:sp>
        <p:nvSpPr>
          <p:cNvPr id="3" name="Content Placeholder 2"/>
          <p:cNvSpPr>
            <a:spLocks noGrp="1"/>
          </p:cNvSpPr>
          <p:nvPr>
            <p:ph idx="1"/>
          </p:nvPr>
        </p:nvSpPr>
        <p:spPr>
          <a:xfrm>
            <a:off x="762000" y="1131888"/>
            <a:ext cx="8001000" cy="481230"/>
          </a:xfrm>
        </p:spPr>
        <p:txBody>
          <a:bodyPr/>
          <a:lstStyle/>
          <a:p>
            <a:r>
              <a:rPr lang="en-GB" dirty="0" smtClean="0"/>
              <a:t>Why is this dangerous? Consider the following:</a:t>
            </a:r>
            <a:endParaRPr lang="en-GB" dirty="0"/>
          </a:p>
        </p:txBody>
      </p:sp>
      <p:sp>
        <p:nvSpPr>
          <p:cNvPr id="4" name="TextBox 3"/>
          <p:cNvSpPr txBox="1"/>
          <p:nvPr/>
        </p:nvSpPr>
        <p:spPr>
          <a:xfrm>
            <a:off x="1259632" y="1613118"/>
            <a:ext cx="6923553" cy="338554"/>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a:solidFill>
                  <a:schemeClr val="tx1"/>
                </a:solidFill>
              </a:rPr>
              <a:t>INSERT INTO </a:t>
            </a:r>
            <a:r>
              <a:rPr lang="en-GB" sz="1600" b="1" dirty="0" err="1">
                <a:solidFill>
                  <a:schemeClr val="tx1"/>
                </a:solidFill>
              </a:rPr>
              <a:t>icar</a:t>
            </a:r>
            <a:r>
              <a:rPr lang="en-GB" sz="1600" b="1" dirty="0">
                <a:solidFill>
                  <a:schemeClr val="tx1"/>
                </a:solidFill>
              </a:rPr>
              <a:t> VALUES (2013,1,'KRAI','LOT',1,58,25);</a:t>
            </a:r>
          </a:p>
        </p:txBody>
      </p:sp>
      <p:sp>
        <p:nvSpPr>
          <p:cNvPr id="5" name="TextBox 4"/>
          <p:cNvSpPr txBox="1"/>
          <p:nvPr/>
        </p:nvSpPr>
        <p:spPr>
          <a:xfrm>
            <a:off x="683568" y="2658978"/>
            <a:ext cx="8280920" cy="553998"/>
          </a:xfrm>
          <a:prstGeom prst="rect">
            <a:avLst/>
          </a:prstGeom>
          <a:solidFill>
            <a:schemeClr val="bg1">
              <a:lumMod val="75000"/>
            </a:schemeClr>
          </a:solidFill>
        </p:spPr>
        <p:txBody>
          <a:bodyPr wrap="square">
            <a:spAutoFit/>
          </a:bodyPr>
          <a:lstStyle/>
          <a:p>
            <a:pPr algn="l">
              <a:tabLst>
                <a:tab pos="1074738" algn="r"/>
                <a:tab pos="2060575" algn="r"/>
                <a:tab pos="3135313" algn="r"/>
                <a:tab pos="4035425" algn="r"/>
                <a:tab pos="4935538" algn="r"/>
                <a:tab pos="6632575" algn="r"/>
                <a:tab pos="7983538" algn="r"/>
              </a:tabLst>
              <a:defRPr/>
            </a:pPr>
            <a:r>
              <a:rPr lang="en-GB" sz="1200" b="1" dirty="0" smtClean="0">
                <a:solidFill>
                  <a:schemeClr val="tx1"/>
                </a:solidFill>
              </a:rPr>
              <a:t>	</a:t>
            </a:r>
            <a:r>
              <a:rPr lang="en-GB" sz="1200" b="1" u="sng" dirty="0" smtClean="0">
                <a:solidFill>
                  <a:schemeClr val="tx1"/>
                </a:solidFill>
              </a:rPr>
              <a:t>SEASON_KEY</a:t>
            </a:r>
            <a:r>
              <a:rPr lang="en-GB" sz="1200" b="1" dirty="0" smtClean="0">
                <a:solidFill>
                  <a:schemeClr val="tx1"/>
                </a:solidFill>
              </a:rPr>
              <a:t>	</a:t>
            </a:r>
            <a:r>
              <a:rPr lang="en-GB" sz="1200" b="1" u="sng" dirty="0" smtClean="0">
                <a:solidFill>
                  <a:schemeClr val="tx1"/>
                </a:solidFill>
              </a:rPr>
              <a:t>RACE_KEY</a:t>
            </a:r>
            <a:r>
              <a:rPr lang="en-GB" sz="1200" b="1" dirty="0" smtClean="0">
                <a:solidFill>
                  <a:schemeClr val="tx1"/>
                </a:solidFill>
              </a:rPr>
              <a:t>	</a:t>
            </a:r>
            <a:r>
              <a:rPr lang="en-GB" sz="1200" b="1" u="sng" dirty="0" smtClean="0">
                <a:solidFill>
                  <a:schemeClr val="tx1"/>
                </a:solidFill>
              </a:rPr>
              <a:t>DRIVER_KEY</a:t>
            </a:r>
            <a:r>
              <a:rPr lang="en-GB" sz="1200" b="1" dirty="0" smtClean="0">
                <a:solidFill>
                  <a:schemeClr val="tx1"/>
                </a:solidFill>
              </a:rPr>
              <a:t>	</a:t>
            </a:r>
            <a:r>
              <a:rPr lang="en-GB" sz="1200" b="1" u="sng" dirty="0" smtClean="0">
                <a:solidFill>
                  <a:schemeClr val="tx1"/>
                </a:solidFill>
              </a:rPr>
              <a:t>TEAM_KEY</a:t>
            </a:r>
            <a:r>
              <a:rPr lang="en-GB" sz="1200" b="1" dirty="0" smtClean="0">
                <a:solidFill>
                  <a:schemeClr val="tx1"/>
                </a:solidFill>
              </a:rPr>
              <a:t>	</a:t>
            </a:r>
            <a:r>
              <a:rPr lang="en-GB" sz="1200" b="1" u="sng" dirty="0" smtClean="0">
                <a:solidFill>
                  <a:schemeClr val="tx1"/>
                </a:solidFill>
              </a:rPr>
              <a:t>POSITION</a:t>
            </a:r>
            <a:r>
              <a:rPr lang="en-GB" sz="1200" b="1" dirty="0" smtClean="0">
                <a:solidFill>
                  <a:schemeClr val="tx1"/>
                </a:solidFill>
              </a:rPr>
              <a:t>	</a:t>
            </a:r>
            <a:r>
              <a:rPr lang="en-GB" sz="1200" b="1" u="sng" dirty="0" smtClean="0">
                <a:solidFill>
                  <a:schemeClr val="tx1"/>
                </a:solidFill>
              </a:rPr>
              <a:t>LAPS_COMPLETED</a:t>
            </a:r>
            <a:r>
              <a:rPr lang="en-GB" sz="1200" b="1" dirty="0" smtClean="0">
                <a:solidFill>
                  <a:schemeClr val="tx1"/>
                </a:solidFill>
              </a:rPr>
              <a:t>	</a:t>
            </a:r>
            <a:r>
              <a:rPr lang="en-GB" sz="1200" b="1" u="sng" dirty="0" smtClean="0">
                <a:solidFill>
                  <a:schemeClr val="tx1"/>
                </a:solidFill>
              </a:rPr>
              <a:t>RACE_POINTS</a:t>
            </a:r>
          </a:p>
          <a:p>
            <a:pPr algn="l">
              <a:tabLst>
                <a:tab pos="1074738" algn="r"/>
                <a:tab pos="2060575" algn="r"/>
                <a:tab pos="3135313" algn="r"/>
                <a:tab pos="4035425" algn="r"/>
                <a:tab pos="4935538" algn="r"/>
                <a:tab pos="6632575" algn="r"/>
                <a:tab pos="7983538" algn="r"/>
              </a:tabLst>
              <a:defRPr/>
            </a:pPr>
            <a:r>
              <a:rPr lang="nb-NO" sz="1200" b="1" dirty="0" smtClean="0">
                <a:solidFill>
                  <a:schemeClr val="tx1"/>
                </a:solidFill>
              </a:rPr>
              <a:t>	2013          	1	KRAI	LOT	1	58 	25</a:t>
            </a:r>
            <a:endParaRPr lang="nb-NO" sz="1200" b="1" dirty="0">
              <a:solidFill>
                <a:schemeClr val="tx1"/>
              </a:solidFill>
            </a:endParaRPr>
          </a:p>
        </p:txBody>
      </p:sp>
      <p:sp>
        <p:nvSpPr>
          <p:cNvPr id="6" name="TextBox 5"/>
          <p:cNvSpPr txBox="1"/>
          <p:nvPr/>
        </p:nvSpPr>
        <p:spPr>
          <a:xfrm>
            <a:off x="1259632" y="2132856"/>
            <a:ext cx="6923553" cy="338554"/>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a:solidFill>
                  <a:schemeClr val="tx1"/>
                </a:solidFill>
              </a:rPr>
              <a:t>SELECT * FROM </a:t>
            </a:r>
            <a:r>
              <a:rPr lang="en-GB" sz="1600" b="1" dirty="0" err="1">
                <a:solidFill>
                  <a:schemeClr val="tx1"/>
                </a:solidFill>
              </a:rPr>
              <a:t>icar</a:t>
            </a:r>
            <a:r>
              <a:rPr lang="en-GB" sz="1600" b="1" dirty="0">
                <a:solidFill>
                  <a:schemeClr val="tx1"/>
                </a:solidFill>
              </a:rPr>
              <a:t>;</a:t>
            </a:r>
          </a:p>
        </p:txBody>
      </p:sp>
      <p:sp>
        <p:nvSpPr>
          <p:cNvPr id="7" name="TextBox 6"/>
          <p:cNvSpPr txBox="1"/>
          <p:nvPr/>
        </p:nvSpPr>
        <p:spPr>
          <a:xfrm>
            <a:off x="1259632" y="3558494"/>
            <a:ext cx="6923553" cy="338554"/>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a:solidFill>
                  <a:schemeClr val="tx1"/>
                </a:solidFill>
              </a:rPr>
              <a:t>ALTER TABLE </a:t>
            </a:r>
            <a:r>
              <a:rPr lang="en-GB" sz="1600" b="1" dirty="0" err="1">
                <a:solidFill>
                  <a:schemeClr val="tx1"/>
                </a:solidFill>
              </a:rPr>
              <a:t>icar</a:t>
            </a:r>
            <a:r>
              <a:rPr lang="en-GB" sz="1600" b="1" dirty="0">
                <a:solidFill>
                  <a:schemeClr val="tx1"/>
                </a:solidFill>
              </a:rPr>
              <a:t> MODIFY </a:t>
            </a:r>
            <a:r>
              <a:rPr lang="en-GB" sz="1600" b="1" dirty="0" err="1">
                <a:solidFill>
                  <a:schemeClr val="tx1"/>
                </a:solidFill>
              </a:rPr>
              <a:t>laps_completed</a:t>
            </a:r>
            <a:r>
              <a:rPr lang="en-GB" sz="1600" b="1" dirty="0">
                <a:solidFill>
                  <a:schemeClr val="tx1"/>
                </a:solidFill>
              </a:rPr>
              <a:t> INVISIBLE;</a:t>
            </a:r>
          </a:p>
        </p:txBody>
      </p:sp>
      <p:sp>
        <p:nvSpPr>
          <p:cNvPr id="8" name="TextBox 7"/>
          <p:cNvSpPr txBox="1"/>
          <p:nvPr/>
        </p:nvSpPr>
        <p:spPr>
          <a:xfrm>
            <a:off x="1259632" y="3990542"/>
            <a:ext cx="6923553" cy="338554"/>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a:solidFill>
                  <a:schemeClr val="tx1"/>
                </a:solidFill>
              </a:rPr>
              <a:t>ALTER TABLE </a:t>
            </a:r>
            <a:r>
              <a:rPr lang="en-GB" sz="1600" b="1" dirty="0" err="1">
                <a:solidFill>
                  <a:schemeClr val="tx1"/>
                </a:solidFill>
              </a:rPr>
              <a:t>icar</a:t>
            </a:r>
            <a:r>
              <a:rPr lang="en-GB" sz="1600" b="1" dirty="0">
                <a:solidFill>
                  <a:schemeClr val="tx1"/>
                </a:solidFill>
              </a:rPr>
              <a:t> MODIFY </a:t>
            </a:r>
            <a:r>
              <a:rPr lang="en-GB" sz="1600" b="1" dirty="0" err="1">
                <a:solidFill>
                  <a:schemeClr val="tx1"/>
                </a:solidFill>
              </a:rPr>
              <a:t>laps_completed</a:t>
            </a:r>
            <a:r>
              <a:rPr lang="en-GB" sz="1600" b="1" dirty="0">
                <a:solidFill>
                  <a:schemeClr val="tx1"/>
                </a:solidFill>
              </a:rPr>
              <a:t> </a:t>
            </a:r>
            <a:r>
              <a:rPr lang="en-GB" sz="1600" b="1" dirty="0" smtClean="0">
                <a:solidFill>
                  <a:schemeClr val="tx1"/>
                </a:solidFill>
              </a:rPr>
              <a:t>VISIBLE</a:t>
            </a:r>
            <a:r>
              <a:rPr lang="en-GB" sz="1600" b="1" dirty="0">
                <a:solidFill>
                  <a:schemeClr val="tx1"/>
                </a:solidFill>
              </a:rPr>
              <a:t>;</a:t>
            </a:r>
          </a:p>
        </p:txBody>
      </p:sp>
      <p:sp>
        <p:nvSpPr>
          <p:cNvPr id="9" name="TextBox 8"/>
          <p:cNvSpPr txBox="1"/>
          <p:nvPr/>
        </p:nvSpPr>
        <p:spPr>
          <a:xfrm>
            <a:off x="683568" y="5498648"/>
            <a:ext cx="8280920" cy="738664"/>
          </a:xfrm>
          <a:prstGeom prst="rect">
            <a:avLst/>
          </a:prstGeom>
          <a:solidFill>
            <a:schemeClr val="bg1">
              <a:lumMod val="75000"/>
            </a:schemeClr>
          </a:solidFill>
        </p:spPr>
        <p:txBody>
          <a:bodyPr wrap="square">
            <a:spAutoFit/>
          </a:bodyPr>
          <a:lstStyle/>
          <a:p>
            <a:pPr algn="l">
              <a:tabLst>
                <a:tab pos="1074738" algn="r"/>
                <a:tab pos="2060575" algn="r"/>
                <a:tab pos="3135313" algn="r"/>
                <a:tab pos="4035425" algn="r"/>
                <a:tab pos="4935538" algn="r"/>
                <a:tab pos="6284913" algn="r"/>
                <a:tab pos="7983538" algn="r"/>
              </a:tabLst>
              <a:defRPr/>
            </a:pPr>
            <a:r>
              <a:rPr lang="en-GB" sz="1200" b="1" dirty="0" smtClean="0">
                <a:solidFill>
                  <a:schemeClr val="tx1"/>
                </a:solidFill>
              </a:rPr>
              <a:t>	</a:t>
            </a:r>
            <a:r>
              <a:rPr lang="en-GB" sz="1200" b="1" u="sng" dirty="0" smtClean="0">
                <a:solidFill>
                  <a:schemeClr val="tx1"/>
                </a:solidFill>
              </a:rPr>
              <a:t>SEASON_KEY</a:t>
            </a:r>
            <a:r>
              <a:rPr lang="en-GB" sz="1200" b="1" dirty="0" smtClean="0">
                <a:solidFill>
                  <a:schemeClr val="tx1"/>
                </a:solidFill>
              </a:rPr>
              <a:t>	</a:t>
            </a:r>
            <a:r>
              <a:rPr lang="en-GB" sz="1200" b="1" u="sng" dirty="0" smtClean="0">
                <a:solidFill>
                  <a:schemeClr val="tx1"/>
                </a:solidFill>
              </a:rPr>
              <a:t>RACE_KEY</a:t>
            </a:r>
            <a:r>
              <a:rPr lang="en-GB" sz="1200" b="1" dirty="0" smtClean="0">
                <a:solidFill>
                  <a:schemeClr val="tx1"/>
                </a:solidFill>
              </a:rPr>
              <a:t>	</a:t>
            </a:r>
            <a:r>
              <a:rPr lang="en-GB" sz="1200" b="1" u="sng" dirty="0" smtClean="0">
                <a:solidFill>
                  <a:schemeClr val="tx1"/>
                </a:solidFill>
              </a:rPr>
              <a:t>DRIVER_KEY</a:t>
            </a:r>
            <a:r>
              <a:rPr lang="en-GB" sz="1200" b="1" dirty="0" smtClean="0">
                <a:solidFill>
                  <a:schemeClr val="tx1"/>
                </a:solidFill>
              </a:rPr>
              <a:t>	</a:t>
            </a:r>
            <a:r>
              <a:rPr lang="en-GB" sz="1200" b="1" u="sng" dirty="0" smtClean="0">
                <a:solidFill>
                  <a:schemeClr val="tx1"/>
                </a:solidFill>
              </a:rPr>
              <a:t>TEAM_KEY</a:t>
            </a:r>
            <a:r>
              <a:rPr lang="en-GB" sz="1200" b="1" dirty="0" smtClean="0">
                <a:solidFill>
                  <a:schemeClr val="tx1"/>
                </a:solidFill>
              </a:rPr>
              <a:t>	</a:t>
            </a:r>
            <a:r>
              <a:rPr lang="en-GB" sz="1200" b="1" u="sng" dirty="0" smtClean="0">
                <a:solidFill>
                  <a:schemeClr val="tx1"/>
                </a:solidFill>
              </a:rPr>
              <a:t>POSITION</a:t>
            </a:r>
            <a:r>
              <a:rPr lang="en-GB" sz="1200" b="1" dirty="0" smtClean="0">
                <a:solidFill>
                  <a:schemeClr val="tx1"/>
                </a:solidFill>
              </a:rPr>
              <a:t>	</a:t>
            </a:r>
            <a:r>
              <a:rPr lang="en-GB" sz="1200" b="1" u="sng" dirty="0" smtClean="0">
                <a:solidFill>
                  <a:schemeClr val="tx1"/>
                </a:solidFill>
              </a:rPr>
              <a:t>RACE_POINTS</a:t>
            </a:r>
            <a:r>
              <a:rPr lang="en-GB" sz="1200" b="1" dirty="0" smtClean="0">
                <a:solidFill>
                  <a:schemeClr val="tx1"/>
                </a:solidFill>
              </a:rPr>
              <a:t>	</a:t>
            </a:r>
            <a:r>
              <a:rPr lang="en-GB" sz="1200" b="1" u="sng" dirty="0" smtClean="0">
                <a:solidFill>
                  <a:schemeClr val="tx1"/>
                </a:solidFill>
              </a:rPr>
              <a:t>LAPS_COMPLETED</a:t>
            </a:r>
          </a:p>
          <a:p>
            <a:pPr algn="l">
              <a:tabLst>
                <a:tab pos="1074738" algn="r"/>
                <a:tab pos="2060575" algn="r"/>
                <a:tab pos="3135313" algn="r"/>
                <a:tab pos="4035425" algn="r"/>
                <a:tab pos="4935538" algn="r"/>
                <a:tab pos="6284913" algn="r"/>
                <a:tab pos="7983538" algn="r"/>
              </a:tabLst>
              <a:defRPr/>
            </a:pPr>
            <a:r>
              <a:rPr lang="nb-NO" sz="1200" b="1" dirty="0" smtClean="0">
                <a:solidFill>
                  <a:schemeClr val="tx1"/>
                </a:solidFill>
              </a:rPr>
              <a:t>	2013          	1	KRAI	LOT	1	25 	58</a:t>
            </a:r>
            <a:br>
              <a:rPr lang="nb-NO" sz="1200" b="1" dirty="0" smtClean="0">
                <a:solidFill>
                  <a:schemeClr val="tx1"/>
                </a:solidFill>
              </a:rPr>
            </a:br>
            <a:r>
              <a:rPr lang="nb-NO" sz="1200" b="1" dirty="0" smtClean="0">
                <a:solidFill>
                  <a:schemeClr val="tx1"/>
                </a:solidFill>
              </a:rPr>
              <a:t>	2013	1	FALO	FER	2	58	18</a:t>
            </a:r>
            <a:endParaRPr lang="nb-NO" sz="1200" b="1" dirty="0">
              <a:solidFill>
                <a:schemeClr val="tx1"/>
              </a:solidFill>
            </a:endParaRPr>
          </a:p>
        </p:txBody>
      </p:sp>
      <p:sp>
        <p:nvSpPr>
          <p:cNvPr id="10" name="TextBox 9"/>
          <p:cNvSpPr txBox="1"/>
          <p:nvPr/>
        </p:nvSpPr>
        <p:spPr>
          <a:xfrm>
            <a:off x="1259632" y="4494598"/>
            <a:ext cx="6923553" cy="338554"/>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a:solidFill>
                  <a:schemeClr val="tx1"/>
                </a:solidFill>
              </a:rPr>
              <a:t>INSERT INTO </a:t>
            </a:r>
            <a:r>
              <a:rPr lang="en-GB" sz="1600" b="1" dirty="0" err="1">
                <a:solidFill>
                  <a:schemeClr val="tx1"/>
                </a:solidFill>
              </a:rPr>
              <a:t>icar</a:t>
            </a:r>
            <a:r>
              <a:rPr lang="en-GB" sz="1600" b="1" dirty="0">
                <a:solidFill>
                  <a:schemeClr val="tx1"/>
                </a:solidFill>
              </a:rPr>
              <a:t> VALUES (2013,1,'FALO','FER',2,58,18);</a:t>
            </a:r>
          </a:p>
        </p:txBody>
      </p:sp>
      <p:sp>
        <p:nvSpPr>
          <p:cNvPr id="11" name="TextBox 10"/>
          <p:cNvSpPr txBox="1"/>
          <p:nvPr/>
        </p:nvSpPr>
        <p:spPr>
          <a:xfrm>
            <a:off x="1259632" y="4962654"/>
            <a:ext cx="6923553" cy="338554"/>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a:solidFill>
                  <a:schemeClr val="tx1"/>
                </a:solidFill>
              </a:rPr>
              <a:t>SELECT * FROM </a:t>
            </a:r>
            <a:r>
              <a:rPr lang="en-GB" sz="1600" b="1" dirty="0" err="1">
                <a:solidFill>
                  <a:schemeClr val="tx1"/>
                </a:solidFill>
              </a:rPr>
              <a:t>icar</a:t>
            </a:r>
            <a:r>
              <a:rPr lang="en-GB" sz="1600" b="1" dirty="0">
                <a:solidFill>
                  <a:schemeClr val="tx1"/>
                </a:solidFill>
              </a:rPr>
              <a:t>;</a:t>
            </a:r>
          </a:p>
        </p:txBody>
      </p:sp>
    </p:spTree>
    <p:extLst>
      <p:ext uri="{BB962C8B-B14F-4D97-AF65-F5344CB8AC3E}">
        <p14:creationId xmlns:p14="http://schemas.microsoft.com/office/powerpoint/2010/main" val="225890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Invisible Columns</a:t>
            </a:r>
            <a:endParaRPr lang="en-GB" dirty="0"/>
          </a:p>
        </p:txBody>
      </p:sp>
      <p:sp>
        <p:nvSpPr>
          <p:cNvPr id="3" name="Content Placeholder 2"/>
          <p:cNvSpPr>
            <a:spLocks noGrp="1"/>
          </p:cNvSpPr>
          <p:nvPr>
            <p:ph idx="1"/>
          </p:nvPr>
        </p:nvSpPr>
        <p:spPr/>
        <p:txBody>
          <a:bodyPr/>
          <a:lstStyle/>
          <a:p>
            <a:r>
              <a:rPr lang="en-GB" dirty="0" smtClean="0"/>
              <a:t>Continued...</a:t>
            </a:r>
            <a:endParaRPr lang="en-GB" dirty="0"/>
          </a:p>
        </p:txBody>
      </p:sp>
      <p:sp>
        <p:nvSpPr>
          <p:cNvPr id="7" name="TextBox 6"/>
          <p:cNvSpPr txBox="1"/>
          <p:nvPr/>
        </p:nvSpPr>
        <p:spPr>
          <a:xfrm>
            <a:off x="1259632" y="1628800"/>
            <a:ext cx="6923553" cy="338554"/>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a:solidFill>
                  <a:schemeClr val="tx1"/>
                </a:solidFill>
              </a:rPr>
              <a:t>ALTER TABLE </a:t>
            </a:r>
            <a:r>
              <a:rPr lang="en-GB" sz="1600" b="1" dirty="0" err="1">
                <a:solidFill>
                  <a:schemeClr val="tx1"/>
                </a:solidFill>
              </a:rPr>
              <a:t>icar</a:t>
            </a:r>
            <a:r>
              <a:rPr lang="en-GB" sz="1600" b="1" dirty="0">
                <a:solidFill>
                  <a:schemeClr val="tx1"/>
                </a:solidFill>
              </a:rPr>
              <a:t> MODIFY </a:t>
            </a:r>
            <a:r>
              <a:rPr lang="en-GB" sz="1600" b="1" dirty="0" err="1" smtClean="0">
                <a:solidFill>
                  <a:schemeClr val="tx1"/>
                </a:solidFill>
              </a:rPr>
              <a:t>race_points</a:t>
            </a:r>
            <a:r>
              <a:rPr lang="en-GB" sz="1600" b="1" dirty="0" smtClean="0">
                <a:solidFill>
                  <a:schemeClr val="tx1"/>
                </a:solidFill>
              </a:rPr>
              <a:t> </a:t>
            </a:r>
            <a:r>
              <a:rPr lang="en-GB" sz="1600" b="1" dirty="0">
                <a:solidFill>
                  <a:schemeClr val="tx1"/>
                </a:solidFill>
              </a:rPr>
              <a:t>INVISIBLE;</a:t>
            </a:r>
          </a:p>
        </p:txBody>
      </p:sp>
      <p:sp>
        <p:nvSpPr>
          <p:cNvPr id="8" name="TextBox 7"/>
          <p:cNvSpPr txBox="1"/>
          <p:nvPr/>
        </p:nvSpPr>
        <p:spPr>
          <a:xfrm>
            <a:off x="1259632" y="2060848"/>
            <a:ext cx="6923553" cy="338554"/>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a:solidFill>
                  <a:schemeClr val="tx1"/>
                </a:solidFill>
              </a:rPr>
              <a:t>ALTER TABLE </a:t>
            </a:r>
            <a:r>
              <a:rPr lang="en-GB" sz="1600" b="1" dirty="0" err="1">
                <a:solidFill>
                  <a:schemeClr val="tx1"/>
                </a:solidFill>
              </a:rPr>
              <a:t>icar</a:t>
            </a:r>
            <a:r>
              <a:rPr lang="en-GB" sz="1600" b="1" dirty="0">
                <a:solidFill>
                  <a:schemeClr val="tx1"/>
                </a:solidFill>
              </a:rPr>
              <a:t> MODIFY </a:t>
            </a:r>
            <a:r>
              <a:rPr lang="en-GB" sz="1600" b="1" dirty="0" err="1" smtClean="0">
                <a:solidFill>
                  <a:schemeClr val="tx1"/>
                </a:solidFill>
              </a:rPr>
              <a:t>race_points</a:t>
            </a:r>
            <a:r>
              <a:rPr lang="en-GB" sz="1600" b="1" dirty="0" smtClean="0">
                <a:solidFill>
                  <a:schemeClr val="tx1"/>
                </a:solidFill>
              </a:rPr>
              <a:t> VISIBLE</a:t>
            </a:r>
            <a:r>
              <a:rPr lang="en-GB" sz="1600" b="1" dirty="0">
                <a:solidFill>
                  <a:schemeClr val="tx1"/>
                </a:solidFill>
              </a:rPr>
              <a:t>;</a:t>
            </a:r>
          </a:p>
        </p:txBody>
      </p:sp>
      <p:sp>
        <p:nvSpPr>
          <p:cNvPr id="9" name="TextBox 8"/>
          <p:cNvSpPr txBox="1"/>
          <p:nvPr/>
        </p:nvSpPr>
        <p:spPr>
          <a:xfrm>
            <a:off x="683568" y="3568954"/>
            <a:ext cx="8280920" cy="923330"/>
          </a:xfrm>
          <a:prstGeom prst="rect">
            <a:avLst/>
          </a:prstGeom>
          <a:solidFill>
            <a:schemeClr val="bg1">
              <a:lumMod val="75000"/>
            </a:schemeClr>
          </a:solidFill>
        </p:spPr>
        <p:txBody>
          <a:bodyPr wrap="square">
            <a:spAutoFit/>
          </a:bodyPr>
          <a:lstStyle/>
          <a:p>
            <a:pPr algn="l">
              <a:tabLst>
                <a:tab pos="1074738" algn="r"/>
                <a:tab pos="2060575" algn="r"/>
                <a:tab pos="3135313" algn="r"/>
                <a:tab pos="4035425" algn="r"/>
                <a:tab pos="4935538" algn="r"/>
                <a:tab pos="6545263" algn="r"/>
                <a:tab pos="7983538" algn="r"/>
              </a:tabLst>
              <a:defRPr/>
            </a:pPr>
            <a:r>
              <a:rPr lang="en-GB" sz="1200" b="1" dirty="0" smtClean="0">
                <a:solidFill>
                  <a:schemeClr val="tx1"/>
                </a:solidFill>
              </a:rPr>
              <a:t>	</a:t>
            </a:r>
            <a:r>
              <a:rPr lang="en-GB" sz="1200" b="1" u="sng" dirty="0" smtClean="0">
                <a:solidFill>
                  <a:schemeClr val="tx1"/>
                </a:solidFill>
              </a:rPr>
              <a:t>SEASON_KEY</a:t>
            </a:r>
            <a:r>
              <a:rPr lang="en-GB" sz="1200" b="1" dirty="0" smtClean="0">
                <a:solidFill>
                  <a:schemeClr val="tx1"/>
                </a:solidFill>
              </a:rPr>
              <a:t>	</a:t>
            </a:r>
            <a:r>
              <a:rPr lang="en-GB" sz="1200" b="1" u="sng" dirty="0" smtClean="0">
                <a:solidFill>
                  <a:schemeClr val="tx1"/>
                </a:solidFill>
              </a:rPr>
              <a:t>RACE_KEY</a:t>
            </a:r>
            <a:r>
              <a:rPr lang="en-GB" sz="1200" b="1" dirty="0" smtClean="0">
                <a:solidFill>
                  <a:schemeClr val="tx1"/>
                </a:solidFill>
              </a:rPr>
              <a:t>	</a:t>
            </a:r>
            <a:r>
              <a:rPr lang="en-GB" sz="1200" b="1" u="sng" dirty="0" smtClean="0">
                <a:solidFill>
                  <a:schemeClr val="tx1"/>
                </a:solidFill>
              </a:rPr>
              <a:t>DRIVER_KEY</a:t>
            </a:r>
            <a:r>
              <a:rPr lang="en-GB" sz="1200" b="1" dirty="0" smtClean="0">
                <a:solidFill>
                  <a:schemeClr val="tx1"/>
                </a:solidFill>
              </a:rPr>
              <a:t>	</a:t>
            </a:r>
            <a:r>
              <a:rPr lang="en-GB" sz="1200" b="1" u="sng" dirty="0" smtClean="0">
                <a:solidFill>
                  <a:schemeClr val="tx1"/>
                </a:solidFill>
              </a:rPr>
              <a:t>TEAM_KEY</a:t>
            </a:r>
            <a:r>
              <a:rPr lang="en-GB" sz="1200" b="1" dirty="0" smtClean="0">
                <a:solidFill>
                  <a:schemeClr val="tx1"/>
                </a:solidFill>
              </a:rPr>
              <a:t>	</a:t>
            </a:r>
            <a:r>
              <a:rPr lang="en-GB" sz="1200" b="1" u="sng" dirty="0" smtClean="0">
                <a:solidFill>
                  <a:schemeClr val="tx1"/>
                </a:solidFill>
              </a:rPr>
              <a:t>POSITION</a:t>
            </a:r>
            <a:r>
              <a:rPr lang="en-GB" sz="1200" b="1" dirty="0" smtClean="0">
                <a:solidFill>
                  <a:schemeClr val="tx1"/>
                </a:solidFill>
              </a:rPr>
              <a:t>	</a:t>
            </a:r>
            <a:r>
              <a:rPr lang="en-GB" sz="1200" b="1" u="sng" dirty="0" smtClean="0">
                <a:solidFill>
                  <a:schemeClr val="tx1"/>
                </a:solidFill>
              </a:rPr>
              <a:t>LAPS_COMPLETED</a:t>
            </a:r>
            <a:r>
              <a:rPr lang="en-GB" sz="1200" b="1" dirty="0" smtClean="0">
                <a:solidFill>
                  <a:schemeClr val="tx1"/>
                </a:solidFill>
              </a:rPr>
              <a:t>	R</a:t>
            </a:r>
            <a:r>
              <a:rPr lang="en-GB" sz="1200" b="1" u="sng" dirty="0" smtClean="0">
                <a:solidFill>
                  <a:schemeClr val="tx1"/>
                </a:solidFill>
              </a:rPr>
              <a:t>ACE_POINTS</a:t>
            </a:r>
          </a:p>
          <a:p>
            <a:pPr algn="l">
              <a:tabLst>
                <a:tab pos="1074738" algn="r"/>
                <a:tab pos="2060575" algn="r"/>
                <a:tab pos="3135313" algn="r"/>
                <a:tab pos="4035425" algn="r"/>
                <a:tab pos="4935538" algn="r"/>
                <a:tab pos="6545263" algn="r"/>
                <a:tab pos="7983538" algn="r"/>
              </a:tabLst>
              <a:defRPr/>
            </a:pPr>
            <a:r>
              <a:rPr lang="nb-NO" sz="1200" b="1" dirty="0" smtClean="0">
                <a:solidFill>
                  <a:schemeClr val="tx1"/>
                </a:solidFill>
              </a:rPr>
              <a:t>	2013          	1	KRAI	LOT	1	58 	25</a:t>
            </a:r>
            <a:br>
              <a:rPr lang="nb-NO" sz="1200" b="1" dirty="0" smtClean="0">
                <a:solidFill>
                  <a:schemeClr val="tx1"/>
                </a:solidFill>
              </a:rPr>
            </a:br>
            <a:r>
              <a:rPr lang="nb-NO" sz="1200" b="1" dirty="0" smtClean="0">
                <a:solidFill>
                  <a:schemeClr val="tx1"/>
                </a:solidFill>
              </a:rPr>
              <a:t>	2013	1	FALO	FER	2	18	58</a:t>
            </a:r>
            <a:br>
              <a:rPr lang="nb-NO" sz="1200" b="1" dirty="0" smtClean="0">
                <a:solidFill>
                  <a:schemeClr val="tx1"/>
                </a:solidFill>
              </a:rPr>
            </a:br>
            <a:r>
              <a:rPr lang="nb-NO" sz="1200" b="1" dirty="0" smtClean="0">
                <a:solidFill>
                  <a:schemeClr val="tx1"/>
                </a:solidFill>
              </a:rPr>
              <a:t>	2013	1	SVET	RBR	3	58	15</a:t>
            </a:r>
            <a:endParaRPr lang="nb-NO" sz="1200" b="1" dirty="0">
              <a:solidFill>
                <a:schemeClr val="tx1"/>
              </a:solidFill>
            </a:endParaRPr>
          </a:p>
        </p:txBody>
      </p:sp>
      <p:sp>
        <p:nvSpPr>
          <p:cNvPr id="10" name="TextBox 9"/>
          <p:cNvSpPr txBox="1"/>
          <p:nvPr/>
        </p:nvSpPr>
        <p:spPr>
          <a:xfrm>
            <a:off x="1259632" y="2564904"/>
            <a:ext cx="6923553" cy="338554"/>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a:solidFill>
                  <a:schemeClr val="tx1"/>
                </a:solidFill>
              </a:rPr>
              <a:t>INSERT INTO </a:t>
            </a:r>
            <a:r>
              <a:rPr lang="en-GB" sz="1600" b="1" dirty="0" err="1">
                <a:solidFill>
                  <a:schemeClr val="tx1"/>
                </a:solidFill>
              </a:rPr>
              <a:t>icar</a:t>
            </a:r>
            <a:r>
              <a:rPr lang="en-GB" sz="1600" b="1" dirty="0">
                <a:solidFill>
                  <a:schemeClr val="tx1"/>
                </a:solidFill>
              </a:rPr>
              <a:t> VALUES (2013,1</a:t>
            </a:r>
            <a:r>
              <a:rPr lang="en-GB" sz="1600" b="1" dirty="0" smtClean="0">
                <a:solidFill>
                  <a:schemeClr val="tx1"/>
                </a:solidFill>
              </a:rPr>
              <a:t>,‘SVET',‘RBR',3,58,15);</a:t>
            </a:r>
            <a:endParaRPr lang="en-GB" sz="1600" b="1" dirty="0">
              <a:solidFill>
                <a:schemeClr val="tx1"/>
              </a:solidFill>
            </a:endParaRPr>
          </a:p>
        </p:txBody>
      </p:sp>
      <p:sp>
        <p:nvSpPr>
          <p:cNvPr id="11" name="TextBox 10"/>
          <p:cNvSpPr txBox="1"/>
          <p:nvPr/>
        </p:nvSpPr>
        <p:spPr>
          <a:xfrm>
            <a:off x="1259632" y="3032960"/>
            <a:ext cx="6923553" cy="338554"/>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a:solidFill>
                  <a:schemeClr val="tx1"/>
                </a:solidFill>
              </a:rPr>
              <a:t>SELECT * FROM </a:t>
            </a:r>
            <a:r>
              <a:rPr lang="en-GB" sz="1600" b="1" dirty="0" err="1">
                <a:solidFill>
                  <a:schemeClr val="tx1"/>
                </a:solidFill>
              </a:rPr>
              <a:t>icar</a:t>
            </a:r>
            <a:r>
              <a:rPr lang="en-GB" sz="1600" b="1" dirty="0">
                <a:solidFill>
                  <a:schemeClr val="tx1"/>
                </a:solidFill>
              </a:rPr>
              <a:t>;</a:t>
            </a:r>
          </a:p>
        </p:txBody>
      </p:sp>
      <p:sp>
        <p:nvSpPr>
          <p:cNvPr id="12" name="Content Placeholder 2"/>
          <p:cNvSpPr txBox="1">
            <a:spLocks/>
          </p:cNvSpPr>
          <p:nvPr/>
        </p:nvSpPr>
        <p:spPr bwMode="auto">
          <a:xfrm>
            <a:off x="762000" y="4819978"/>
            <a:ext cx="8001000" cy="481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Column order is restored, but Fernando Alonso now has 58 points</a:t>
            </a:r>
            <a:endParaRPr lang="en-GB" kern="0" dirty="0"/>
          </a:p>
        </p:txBody>
      </p:sp>
    </p:spTree>
    <p:extLst>
      <p:ext uri="{BB962C8B-B14F-4D97-AF65-F5344CB8AC3E}">
        <p14:creationId xmlns:p14="http://schemas.microsoft.com/office/powerpoint/2010/main" val="374579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71600" y="1052736"/>
            <a:ext cx="7200800" cy="830997"/>
          </a:xfrm>
          <a:prstGeom prst="rect">
            <a:avLst/>
          </a:prstGeom>
          <a:noFill/>
        </p:spPr>
        <p:txBody>
          <a:bodyPr wrap="square" rtlCol="0">
            <a:spAutoFit/>
          </a:bodyPr>
          <a:lstStyle/>
          <a:p>
            <a:r>
              <a:rPr lang="en-GB" sz="4800" b="1" dirty="0" smtClean="0"/>
              <a:t>Identity Clause</a:t>
            </a:r>
            <a:endParaRPr lang="en-GB" sz="4800" b="1" dirty="0"/>
          </a:p>
        </p:txBody>
      </p:sp>
      <p:sp>
        <p:nvSpPr>
          <p:cNvPr id="2" name="TextBox 1"/>
          <p:cNvSpPr txBox="1"/>
          <p:nvPr/>
        </p:nvSpPr>
        <p:spPr>
          <a:xfrm>
            <a:off x="796008" y="2576230"/>
            <a:ext cx="7344816" cy="1815882"/>
          </a:xfrm>
          <a:prstGeom prst="rect">
            <a:avLst/>
          </a:prstGeom>
          <a:noFill/>
          <a:ln w="38100">
            <a:solidFill>
              <a:schemeClr val="accent6"/>
            </a:solidFill>
          </a:ln>
        </p:spPr>
        <p:txBody>
          <a:bodyPr wrap="square" rtlCol="0">
            <a:spAutoFit/>
          </a:bodyPr>
          <a:lstStyle/>
          <a:p>
            <a:pPr lvl="0" algn="l"/>
            <a:r>
              <a:rPr lang="en-US" sz="1600" b="1" dirty="0" smtClean="0">
                <a:solidFill>
                  <a:schemeClr val="tx1"/>
                </a:solidFill>
              </a:rPr>
              <a:t>This new feature simplifies management  of sequences used as primary keys for tables. The identity clause allows an implicit index to be created for the specified column.</a:t>
            </a:r>
          </a:p>
          <a:p>
            <a:pPr lvl="0" algn="l"/>
            <a:r>
              <a:rPr lang="en-US" sz="1600" b="1" dirty="0" smtClean="0">
                <a:solidFill>
                  <a:schemeClr val="tx1"/>
                </a:solidFill>
              </a:rPr>
              <a:t>If the table is truncated, the sequence is unaffected </a:t>
            </a:r>
          </a:p>
          <a:p>
            <a:pPr lvl="0" algn="l"/>
            <a:r>
              <a:rPr lang="en-US" sz="1600" b="1" dirty="0" smtClean="0">
                <a:solidFill>
                  <a:schemeClr val="tx1"/>
                </a:solidFill>
              </a:rPr>
              <a:t>If the table is dropped and recreated the sequence will dropped and recreated and will restart at the minimum value for the next insertion</a:t>
            </a:r>
          </a:p>
        </p:txBody>
      </p:sp>
    </p:spTree>
    <p:extLst>
      <p:ext uri="{BB962C8B-B14F-4D97-AF65-F5344CB8AC3E}">
        <p14:creationId xmlns:p14="http://schemas.microsoft.com/office/powerpoint/2010/main" val="34293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History Tells Us....</a:t>
            </a:r>
            <a:endParaRPr lang="en-GB" dirty="0"/>
          </a:p>
        </p:txBody>
      </p:sp>
      <p:sp>
        <p:nvSpPr>
          <p:cNvPr id="3" name="Content Placeholder 2"/>
          <p:cNvSpPr>
            <a:spLocks noGrp="1"/>
          </p:cNvSpPr>
          <p:nvPr>
            <p:ph idx="1"/>
          </p:nvPr>
        </p:nvSpPr>
        <p:spPr/>
        <p:txBody>
          <a:bodyPr/>
          <a:lstStyle/>
          <a:p>
            <a:r>
              <a:rPr lang="en-GB" dirty="0" smtClean="0"/>
              <a:t>Oracle 9i , 10g and 11g</a:t>
            </a:r>
          </a:p>
          <a:p>
            <a:pPr lvl="1"/>
            <a:r>
              <a:rPr lang="en-GB" dirty="0" smtClean="0"/>
              <a:t>R1 releases have been available for 18-24 months</a:t>
            </a:r>
          </a:p>
          <a:p>
            <a:pPr lvl="1"/>
            <a:r>
              <a:rPr lang="en-GB" dirty="0" smtClean="0"/>
              <a:t>R2 releases have been available for several years</a:t>
            </a:r>
          </a:p>
          <a:p>
            <a:pPr lvl="2"/>
            <a:r>
              <a:rPr lang="en-GB" dirty="0" smtClean="0"/>
              <a:t>R2 releases include terminal release</a:t>
            </a:r>
          </a:p>
          <a:p>
            <a:pPr lvl="2"/>
            <a:r>
              <a:rPr lang="en-GB" dirty="0" smtClean="0"/>
              <a:t>Support has often been extended for  terminal release</a:t>
            </a:r>
          </a:p>
          <a:p>
            <a:pPr lvl="2"/>
            <a:endParaRPr lang="en-GB" dirty="0"/>
          </a:p>
          <a:p>
            <a:pPr lvl="1"/>
            <a:r>
              <a:rPr lang="en-GB" dirty="0" smtClean="0"/>
              <a:t>CPU and PSU support is limited for R1 releases</a:t>
            </a:r>
          </a:p>
          <a:p>
            <a:pPr lvl="2"/>
            <a:r>
              <a:rPr lang="en-GB" dirty="0" smtClean="0"/>
              <a:t>Longer and more comprehensive for R2 releases</a:t>
            </a:r>
          </a:p>
          <a:p>
            <a:pPr lvl="2"/>
            <a:endParaRPr lang="en-GB" dirty="0"/>
          </a:p>
          <a:p>
            <a:pPr lvl="1"/>
            <a:r>
              <a:rPr lang="en-GB" dirty="0" smtClean="0"/>
              <a:t>It is occasionally necessary to upgrade to a terminal release in order to migrate to new functionality</a:t>
            </a:r>
          </a:p>
          <a:p>
            <a:pPr lvl="1"/>
            <a:endParaRPr lang="en-GB" dirty="0" smtClean="0"/>
          </a:p>
          <a:p>
            <a:r>
              <a:rPr lang="en-GB" dirty="0" smtClean="0"/>
              <a:t>In past releases there have been compatibility issues between new features</a:t>
            </a:r>
          </a:p>
          <a:p>
            <a:pPr lvl="1"/>
            <a:r>
              <a:rPr lang="en-GB" dirty="0" smtClean="0"/>
              <a:t>Occasionally bugs....</a:t>
            </a:r>
          </a:p>
          <a:p>
            <a:pPr lvl="1"/>
            <a:endParaRPr lang="en-GB" dirty="0"/>
          </a:p>
          <a:p>
            <a:r>
              <a:rPr lang="en-GB" dirty="0" smtClean="0"/>
              <a:t>Sometimes new features are documented but not released</a:t>
            </a:r>
          </a:p>
          <a:p>
            <a:pPr marL="457200" lvl="1" indent="0">
              <a:buNone/>
            </a:pPr>
            <a:endParaRPr lang="en-GB" dirty="0" smtClean="0"/>
          </a:p>
        </p:txBody>
      </p:sp>
    </p:spTree>
    <p:extLst>
      <p:ext uri="{BB962C8B-B14F-4D97-AF65-F5344CB8AC3E}">
        <p14:creationId xmlns:p14="http://schemas.microsoft.com/office/powerpoint/2010/main" val="28516591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Identity Clause</a:t>
            </a:r>
            <a:endParaRPr lang="en-GB" dirty="0"/>
          </a:p>
        </p:txBody>
      </p:sp>
      <p:sp>
        <p:nvSpPr>
          <p:cNvPr id="3" name="Content Placeholder 2"/>
          <p:cNvSpPr>
            <a:spLocks noGrp="1"/>
          </p:cNvSpPr>
          <p:nvPr>
            <p:ph idx="1"/>
          </p:nvPr>
        </p:nvSpPr>
        <p:spPr>
          <a:xfrm>
            <a:off x="762000" y="1131888"/>
            <a:ext cx="8001000" cy="640928"/>
          </a:xfrm>
        </p:spPr>
        <p:txBody>
          <a:bodyPr/>
          <a:lstStyle/>
          <a:p>
            <a:r>
              <a:rPr lang="en-GB" dirty="0" smtClean="0"/>
              <a:t>In Oracle 12.1 and above an identity clause can be used to specify a sequence column in </a:t>
            </a:r>
            <a:r>
              <a:rPr lang="en-GB" dirty="0" smtClean="0">
                <a:solidFill>
                  <a:schemeClr val="accent6"/>
                </a:solidFill>
              </a:rPr>
              <a:t>CREATE TABLE </a:t>
            </a:r>
            <a:r>
              <a:rPr lang="en-GB" dirty="0" smtClean="0"/>
              <a:t>and </a:t>
            </a:r>
            <a:r>
              <a:rPr lang="en-GB" dirty="0" smtClean="0">
                <a:solidFill>
                  <a:schemeClr val="accent6"/>
                </a:solidFill>
              </a:rPr>
              <a:t>ALTER TABLE </a:t>
            </a:r>
            <a:r>
              <a:rPr lang="en-GB" dirty="0" smtClean="0"/>
              <a:t>statements</a:t>
            </a:r>
            <a:endParaRPr lang="en-GB" dirty="0"/>
          </a:p>
        </p:txBody>
      </p:sp>
      <p:sp>
        <p:nvSpPr>
          <p:cNvPr id="4" name="TextBox 3"/>
          <p:cNvSpPr txBox="1"/>
          <p:nvPr/>
        </p:nvSpPr>
        <p:spPr>
          <a:xfrm>
            <a:off x="2447764" y="2165955"/>
            <a:ext cx="4932548" cy="830997"/>
          </a:xfrm>
          <a:prstGeom prst="rect">
            <a:avLst/>
          </a:prstGeom>
          <a:solidFill>
            <a:schemeClr val="bg1">
              <a:lumMod val="75000"/>
            </a:schemeClr>
          </a:solidFill>
        </p:spPr>
        <p:txBody>
          <a:bodyPr wrap="square">
            <a:spAutoFit/>
          </a:bodyPr>
          <a:lstStyle/>
          <a:p>
            <a:pPr algn="l">
              <a:tabLst>
                <a:tab pos="3584575" algn="l"/>
              </a:tabLst>
              <a:defRPr/>
            </a:pPr>
            <a:r>
              <a:rPr lang="en-GB" sz="1600" b="1" dirty="0" smtClean="0">
                <a:solidFill>
                  <a:schemeClr val="tx1"/>
                </a:solidFill>
              </a:rPr>
              <a:t>GENERATED</a:t>
            </a:r>
            <a:r>
              <a:rPr lang="en-GB" sz="1600" b="1" dirty="0">
                <a:solidFill>
                  <a:schemeClr val="tx1"/>
                </a:solidFill>
              </a:rPr>
              <a:t/>
            </a:r>
            <a:br>
              <a:rPr lang="en-GB" sz="1600" b="1" dirty="0">
                <a:solidFill>
                  <a:schemeClr val="tx1"/>
                </a:solidFill>
              </a:rPr>
            </a:br>
            <a:r>
              <a:rPr lang="en-GB" sz="1600" b="1" dirty="0" smtClean="0">
                <a:solidFill>
                  <a:schemeClr val="tx1"/>
                </a:solidFill>
              </a:rPr>
              <a:t>[ ALWAYS | BY DEFAULT [ ON NULL ] ]</a:t>
            </a:r>
            <a:br>
              <a:rPr lang="en-GB" sz="1600" b="1" dirty="0" smtClean="0">
                <a:solidFill>
                  <a:schemeClr val="tx1"/>
                </a:solidFill>
              </a:rPr>
            </a:br>
            <a:r>
              <a:rPr lang="en-GB" sz="1600" b="1" dirty="0" smtClean="0">
                <a:solidFill>
                  <a:schemeClr val="tx1"/>
                </a:solidFill>
              </a:rPr>
              <a:t>AS IDENTITY [ ( </a:t>
            </a:r>
            <a:r>
              <a:rPr lang="en-GB" sz="1600" b="1" dirty="0" err="1" smtClean="0">
                <a:solidFill>
                  <a:schemeClr val="tx1"/>
                </a:solidFill>
              </a:rPr>
              <a:t>identity_options</a:t>
            </a:r>
            <a:r>
              <a:rPr lang="en-GB" sz="1600" b="1" dirty="0" smtClean="0">
                <a:solidFill>
                  <a:schemeClr val="tx1"/>
                </a:solidFill>
              </a:rPr>
              <a:t> ) ]</a:t>
            </a:r>
          </a:p>
        </p:txBody>
      </p:sp>
      <p:sp>
        <p:nvSpPr>
          <p:cNvPr id="5" name="Content Placeholder 2"/>
          <p:cNvSpPr txBox="1">
            <a:spLocks/>
          </p:cNvSpPr>
          <p:nvPr/>
        </p:nvSpPr>
        <p:spPr bwMode="auto">
          <a:xfrm>
            <a:off x="755576" y="1772816"/>
            <a:ext cx="8001000" cy="640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Syntax is:</a:t>
            </a:r>
            <a:endParaRPr lang="en-GB" kern="0" dirty="0"/>
          </a:p>
        </p:txBody>
      </p:sp>
      <p:sp>
        <p:nvSpPr>
          <p:cNvPr id="6" name="Content Placeholder 2"/>
          <p:cNvSpPr txBox="1">
            <a:spLocks/>
          </p:cNvSpPr>
          <p:nvPr/>
        </p:nvSpPr>
        <p:spPr bwMode="auto">
          <a:xfrm>
            <a:off x="755576" y="3140968"/>
            <a:ext cx="8001000" cy="640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where &lt;</a:t>
            </a:r>
            <a:r>
              <a:rPr lang="en-GB" kern="0" dirty="0" err="1" smtClean="0"/>
              <a:t>identity_options</a:t>
            </a:r>
            <a:r>
              <a:rPr lang="en-GB" kern="0" dirty="0" smtClean="0"/>
              <a:t>&gt; are:</a:t>
            </a:r>
            <a:endParaRPr lang="en-GB" kern="0" dirty="0"/>
          </a:p>
        </p:txBody>
      </p:sp>
      <p:sp>
        <p:nvSpPr>
          <p:cNvPr id="7" name="TextBox 6"/>
          <p:cNvSpPr txBox="1"/>
          <p:nvPr/>
        </p:nvSpPr>
        <p:spPr>
          <a:xfrm>
            <a:off x="2411760" y="3534107"/>
            <a:ext cx="4968552" cy="1815882"/>
          </a:xfrm>
          <a:prstGeom prst="rect">
            <a:avLst/>
          </a:prstGeom>
          <a:solidFill>
            <a:schemeClr val="bg1">
              <a:lumMod val="75000"/>
            </a:schemeClr>
          </a:solidFill>
        </p:spPr>
        <p:txBody>
          <a:bodyPr wrap="square">
            <a:spAutoFit/>
          </a:bodyPr>
          <a:lstStyle/>
          <a:p>
            <a:pPr algn="l">
              <a:tabLst>
                <a:tab pos="3584575" algn="l"/>
              </a:tabLst>
              <a:defRPr/>
            </a:pPr>
            <a:r>
              <a:rPr lang="en-GB" sz="1600" b="1" dirty="0" smtClean="0">
                <a:solidFill>
                  <a:schemeClr val="tx1"/>
                </a:solidFill>
              </a:rPr>
              <a:t>{ START WITH ( integer | LIMIT VALUE )</a:t>
            </a:r>
            <a:br>
              <a:rPr lang="en-GB" sz="1600" b="1" dirty="0" smtClean="0">
                <a:solidFill>
                  <a:schemeClr val="tx1"/>
                </a:solidFill>
              </a:rPr>
            </a:br>
            <a:r>
              <a:rPr lang="en-GB" sz="1600" b="1" dirty="0" smtClean="0">
                <a:solidFill>
                  <a:schemeClr val="tx1"/>
                </a:solidFill>
              </a:rPr>
              <a:t>| INCREMENT BY integer</a:t>
            </a:r>
            <a:br>
              <a:rPr lang="en-GB" sz="1600" b="1" dirty="0" smtClean="0">
                <a:solidFill>
                  <a:schemeClr val="tx1"/>
                </a:solidFill>
              </a:rPr>
            </a:br>
            <a:r>
              <a:rPr lang="en-GB" sz="1600" b="1" dirty="0" smtClean="0">
                <a:solidFill>
                  <a:schemeClr val="tx1"/>
                </a:solidFill>
              </a:rPr>
              <a:t>| ( MAXVALUE integer |  NOMAXVALUE )</a:t>
            </a:r>
            <a:br>
              <a:rPr lang="en-GB" sz="1600" b="1" dirty="0" smtClean="0">
                <a:solidFill>
                  <a:schemeClr val="tx1"/>
                </a:solidFill>
              </a:rPr>
            </a:br>
            <a:r>
              <a:rPr lang="en-GB" sz="1600" b="1" dirty="0" smtClean="0">
                <a:solidFill>
                  <a:schemeClr val="tx1"/>
                </a:solidFill>
              </a:rPr>
              <a:t>| ( MINVALUE integer | NOMINVALUE )</a:t>
            </a:r>
            <a:br>
              <a:rPr lang="en-GB" sz="1600" b="1" dirty="0" smtClean="0">
                <a:solidFill>
                  <a:schemeClr val="tx1"/>
                </a:solidFill>
              </a:rPr>
            </a:br>
            <a:r>
              <a:rPr lang="en-GB" sz="1600" b="1" dirty="0" smtClean="0">
                <a:solidFill>
                  <a:schemeClr val="tx1"/>
                </a:solidFill>
              </a:rPr>
              <a:t>| ( CYCLE | NOCYCLE )</a:t>
            </a:r>
            <a:r>
              <a:rPr lang="en-GB" sz="1600" b="1" dirty="0">
                <a:solidFill>
                  <a:schemeClr val="tx1"/>
                </a:solidFill>
              </a:rPr>
              <a:t/>
            </a:r>
            <a:br>
              <a:rPr lang="en-GB" sz="1600" b="1" dirty="0">
                <a:solidFill>
                  <a:schemeClr val="tx1"/>
                </a:solidFill>
              </a:rPr>
            </a:br>
            <a:r>
              <a:rPr lang="en-GB" sz="1600" b="1" dirty="0" smtClean="0">
                <a:solidFill>
                  <a:schemeClr val="tx1"/>
                </a:solidFill>
              </a:rPr>
              <a:t>| ( CACHE integer | NOCACHE ) </a:t>
            </a:r>
            <a:br>
              <a:rPr lang="en-GB" sz="1600" b="1" dirty="0" smtClean="0">
                <a:solidFill>
                  <a:schemeClr val="tx1"/>
                </a:solidFill>
              </a:rPr>
            </a:br>
            <a:r>
              <a:rPr lang="en-GB" sz="1600" b="1" dirty="0" smtClean="0">
                <a:solidFill>
                  <a:schemeClr val="tx1"/>
                </a:solidFill>
              </a:rPr>
              <a:t>| ( ORDER | NOORDER ) } . . . </a:t>
            </a:r>
          </a:p>
        </p:txBody>
      </p:sp>
    </p:spTree>
    <p:extLst>
      <p:ext uri="{BB962C8B-B14F-4D97-AF65-F5344CB8AC3E}">
        <p14:creationId xmlns:p14="http://schemas.microsoft.com/office/powerpoint/2010/main" val="14925347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Identity Clause</a:t>
            </a:r>
          </a:p>
        </p:txBody>
      </p:sp>
      <p:sp>
        <p:nvSpPr>
          <p:cNvPr id="3" name="Content Placeholder 2"/>
          <p:cNvSpPr>
            <a:spLocks noGrp="1"/>
          </p:cNvSpPr>
          <p:nvPr>
            <p:ph idx="1"/>
          </p:nvPr>
        </p:nvSpPr>
        <p:spPr/>
        <p:txBody>
          <a:bodyPr/>
          <a:lstStyle/>
          <a:p>
            <a:r>
              <a:rPr lang="en-GB" dirty="0" smtClean="0"/>
              <a:t>Example:</a:t>
            </a:r>
            <a:endParaRPr lang="en-GB" dirty="0"/>
          </a:p>
        </p:txBody>
      </p:sp>
      <p:sp>
        <p:nvSpPr>
          <p:cNvPr id="5" name="TextBox 4"/>
          <p:cNvSpPr txBox="1"/>
          <p:nvPr/>
        </p:nvSpPr>
        <p:spPr>
          <a:xfrm>
            <a:off x="1043608" y="1484784"/>
            <a:ext cx="7128792" cy="1600438"/>
          </a:xfrm>
          <a:prstGeom prst="rect">
            <a:avLst/>
          </a:prstGeom>
          <a:solidFill>
            <a:schemeClr val="bg1">
              <a:lumMod val="75000"/>
            </a:schemeClr>
          </a:solidFill>
        </p:spPr>
        <p:txBody>
          <a:bodyPr wrap="square">
            <a:spAutoFit/>
          </a:bodyPr>
          <a:lstStyle/>
          <a:p>
            <a:pPr algn="l">
              <a:tabLst>
                <a:tab pos="363538" algn="l"/>
              </a:tabLst>
              <a:defRPr/>
            </a:pPr>
            <a:r>
              <a:rPr lang="en-GB" sz="1400" b="1" dirty="0">
                <a:solidFill>
                  <a:schemeClr val="tx1"/>
                </a:solidFill>
              </a:rPr>
              <a:t>CREATE TABLE </a:t>
            </a:r>
            <a:r>
              <a:rPr lang="en-GB" sz="1400" b="1" dirty="0" smtClean="0">
                <a:solidFill>
                  <a:schemeClr val="tx1"/>
                </a:solidFill>
              </a:rPr>
              <a:t>driver2</a:t>
            </a:r>
            <a:br>
              <a:rPr lang="en-GB" sz="1400" b="1" dirty="0" smtClean="0">
                <a:solidFill>
                  <a:schemeClr val="tx1"/>
                </a:solidFill>
              </a:rPr>
            </a:br>
            <a:r>
              <a:rPr lang="en-GB" sz="1400" b="1" dirty="0" smtClean="0">
                <a:solidFill>
                  <a:schemeClr val="tx1"/>
                </a:solidFill>
              </a:rPr>
              <a:t>(</a:t>
            </a:r>
            <a:br>
              <a:rPr lang="en-GB" sz="1400" b="1" dirty="0" smtClean="0">
                <a:solidFill>
                  <a:schemeClr val="tx1"/>
                </a:solidFill>
              </a:rPr>
            </a:br>
            <a:r>
              <a:rPr lang="en-GB" sz="1400" b="1" dirty="0" smtClean="0">
                <a:solidFill>
                  <a:schemeClr val="tx1"/>
                </a:solidFill>
              </a:rPr>
              <a:t>	</a:t>
            </a:r>
            <a:r>
              <a:rPr lang="en-GB" sz="1400" b="1" dirty="0" err="1" smtClean="0">
                <a:solidFill>
                  <a:schemeClr val="tx1"/>
                </a:solidFill>
              </a:rPr>
              <a:t>driver_key</a:t>
            </a:r>
            <a:r>
              <a:rPr lang="en-GB" sz="1400" b="1" dirty="0" smtClean="0">
                <a:solidFill>
                  <a:schemeClr val="tx1"/>
                </a:solidFill>
              </a:rPr>
              <a:t>  </a:t>
            </a:r>
            <a:r>
              <a:rPr lang="en-GB" sz="1400" b="1" dirty="0">
                <a:solidFill>
                  <a:schemeClr val="tx1"/>
                </a:solidFill>
              </a:rPr>
              <a:t>NUMBER </a:t>
            </a:r>
            <a:r>
              <a:rPr lang="en-GB" sz="1400" b="1" dirty="0">
                <a:solidFill>
                  <a:srgbClr val="FF0000"/>
                </a:solidFill>
              </a:rPr>
              <a:t>GENERATED AS IDENTITY</a:t>
            </a:r>
            <a:r>
              <a:rPr lang="en-GB" sz="1400" b="1" dirty="0" smtClean="0">
                <a:solidFill>
                  <a:schemeClr val="tx1"/>
                </a:solidFill>
              </a:rPr>
              <a:t>,</a:t>
            </a:r>
            <a:br>
              <a:rPr lang="en-GB" sz="1400" b="1" dirty="0" smtClean="0">
                <a:solidFill>
                  <a:schemeClr val="tx1"/>
                </a:solidFill>
              </a:rPr>
            </a:br>
            <a:r>
              <a:rPr lang="en-GB" sz="1400" b="1" dirty="0" smtClean="0">
                <a:solidFill>
                  <a:schemeClr val="tx1"/>
                </a:solidFill>
              </a:rPr>
              <a:t>  	</a:t>
            </a:r>
            <a:r>
              <a:rPr lang="en-GB" sz="1400" b="1" dirty="0" err="1" smtClean="0">
                <a:solidFill>
                  <a:schemeClr val="tx1"/>
                </a:solidFill>
              </a:rPr>
              <a:t>driver_name</a:t>
            </a:r>
            <a:r>
              <a:rPr lang="en-GB" sz="1400" b="1" dirty="0" smtClean="0">
                <a:solidFill>
                  <a:schemeClr val="tx1"/>
                </a:solidFill>
              </a:rPr>
              <a:t> </a:t>
            </a:r>
            <a:r>
              <a:rPr lang="en-GB" sz="1400" b="1" dirty="0">
                <a:solidFill>
                  <a:schemeClr val="tx1"/>
                </a:solidFill>
              </a:rPr>
              <a:t>VARCHAR2(30</a:t>
            </a:r>
            <a:r>
              <a:rPr lang="en-GB" sz="1400" b="1" dirty="0" smtClean="0">
                <a:solidFill>
                  <a:schemeClr val="tx1"/>
                </a:solidFill>
              </a:rPr>
              <a:t>),</a:t>
            </a:r>
            <a:br>
              <a:rPr lang="en-GB" sz="1400" b="1" dirty="0" smtClean="0">
                <a:solidFill>
                  <a:schemeClr val="tx1"/>
                </a:solidFill>
              </a:rPr>
            </a:br>
            <a:r>
              <a:rPr lang="en-GB" sz="1400" b="1" dirty="0" smtClean="0">
                <a:solidFill>
                  <a:schemeClr val="tx1"/>
                </a:solidFill>
              </a:rPr>
              <a:t>  	</a:t>
            </a:r>
            <a:r>
              <a:rPr lang="en-GB" sz="1400" b="1" dirty="0" err="1" smtClean="0">
                <a:solidFill>
                  <a:schemeClr val="tx1"/>
                </a:solidFill>
              </a:rPr>
              <a:t>driver_dob</a:t>
            </a:r>
            <a:r>
              <a:rPr lang="en-GB" sz="1400" b="1" dirty="0" smtClean="0">
                <a:solidFill>
                  <a:schemeClr val="tx1"/>
                </a:solidFill>
              </a:rPr>
              <a:t>  </a:t>
            </a:r>
            <a:r>
              <a:rPr lang="en-GB" sz="1400" b="1" dirty="0">
                <a:solidFill>
                  <a:schemeClr val="tx1"/>
                </a:solidFill>
              </a:rPr>
              <a:t>DATE</a:t>
            </a:r>
            <a:r>
              <a:rPr lang="en-GB" sz="1400" b="1" dirty="0" smtClean="0">
                <a:solidFill>
                  <a:schemeClr val="tx1"/>
                </a:solidFill>
              </a:rPr>
              <a:t>,</a:t>
            </a:r>
            <a:br>
              <a:rPr lang="en-GB" sz="1400" b="1" dirty="0" smtClean="0">
                <a:solidFill>
                  <a:schemeClr val="tx1"/>
                </a:solidFill>
              </a:rPr>
            </a:br>
            <a:r>
              <a:rPr lang="en-GB" sz="1400" b="1" dirty="0" smtClean="0">
                <a:solidFill>
                  <a:schemeClr val="tx1"/>
                </a:solidFill>
              </a:rPr>
              <a:t>  	</a:t>
            </a:r>
            <a:r>
              <a:rPr lang="en-GB" sz="1400" b="1" dirty="0" err="1" smtClean="0">
                <a:solidFill>
                  <a:schemeClr val="tx1"/>
                </a:solidFill>
              </a:rPr>
              <a:t>country_key</a:t>
            </a:r>
            <a:r>
              <a:rPr lang="en-GB" sz="1400" b="1" dirty="0" smtClean="0">
                <a:solidFill>
                  <a:schemeClr val="tx1"/>
                </a:solidFill>
              </a:rPr>
              <a:t> </a:t>
            </a:r>
            <a:r>
              <a:rPr lang="en-GB" sz="1400" b="1" dirty="0">
                <a:solidFill>
                  <a:schemeClr val="tx1"/>
                </a:solidFill>
              </a:rPr>
              <a:t>VARCHAR2(3</a:t>
            </a:r>
            <a:r>
              <a:rPr lang="en-GB" sz="1400" b="1" dirty="0" smtClean="0">
                <a:solidFill>
                  <a:schemeClr val="tx1"/>
                </a:solidFill>
              </a:rPr>
              <a:t>)</a:t>
            </a:r>
            <a:br>
              <a:rPr lang="en-GB" sz="1400" b="1" dirty="0" smtClean="0">
                <a:solidFill>
                  <a:schemeClr val="tx1"/>
                </a:solidFill>
              </a:rPr>
            </a:br>
            <a:r>
              <a:rPr lang="en-GB" sz="1400" b="1" dirty="0" smtClean="0">
                <a:solidFill>
                  <a:schemeClr val="tx1"/>
                </a:solidFill>
              </a:rPr>
              <a:t>);</a:t>
            </a:r>
            <a:endParaRPr lang="en-GB" sz="1400" b="1" dirty="0">
              <a:solidFill>
                <a:schemeClr val="tx1"/>
              </a:solidFill>
            </a:endParaRPr>
          </a:p>
        </p:txBody>
      </p:sp>
      <p:sp>
        <p:nvSpPr>
          <p:cNvPr id="6" name="TextBox 5"/>
          <p:cNvSpPr txBox="1"/>
          <p:nvPr/>
        </p:nvSpPr>
        <p:spPr>
          <a:xfrm>
            <a:off x="1043608" y="3212976"/>
            <a:ext cx="7128792" cy="1600438"/>
          </a:xfrm>
          <a:prstGeom prst="rect">
            <a:avLst/>
          </a:prstGeom>
          <a:solidFill>
            <a:schemeClr val="bg1">
              <a:lumMod val="75000"/>
            </a:schemeClr>
          </a:solidFill>
        </p:spPr>
        <p:txBody>
          <a:bodyPr wrap="square">
            <a:spAutoFit/>
          </a:bodyPr>
          <a:lstStyle/>
          <a:p>
            <a:pPr algn="l">
              <a:tabLst>
                <a:tab pos="363538" algn="l"/>
              </a:tabLst>
              <a:defRPr/>
            </a:pPr>
            <a:r>
              <a:rPr lang="en-GB" sz="1400" b="1" dirty="0">
                <a:solidFill>
                  <a:schemeClr val="tx1"/>
                </a:solidFill>
              </a:rPr>
              <a:t>INSERT INTO driver2 (</a:t>
            </a:r>
            <a:r>
              <a:rPr lang="en-GB" sz="1400" b="1" dirty="0" err="1" smtClean="0">
                <a:solidFill>
                  <a:schemeClr val="tx1"/>
                </a:solidFill>
              </a:rPr>
              <a:t>driver_name,driver_dob,country_key</a:t>
            </a:r>
            <a:r>
              <a:rPr lang="en-GB" sz="1400" b="1" dirty="0" smtClean="0">
                <a:solidFill>
                  <a:schemeClr val="tx1"/>
                </a:solidFill>
              </a:rPr>
              <a:t>)</a:t>
            </a:r>
            <a:br>
              <a:rPr lang="en-GB" sz="1400" b="1" dirty="0" smtClean="0">
                <a:solidFill>
                  <a:schemeClr val="tx1"/>
                </a:solidFill>
              </a:rPr>
            </a:br>
            <a:r>
              <a:rPr lang="en-GB" sz="1400" b="1" dirty="0" smtClean="0">
                <a:solidFill>
                  <a:schemeClr val="tx1"/>
                </a:solidFill>
              </a:rPr>
              <a:t>VALUES </a:t>
            </a:r>
            <a:r>
              <a:rPr lang="en-GB" sz="1400" b="1" dirty="0">
                <a:solidFill>
                  <a:schemeClr val="tx1"/>
                </a:solidFill>
              </a:rPr>
              <a:t>('Sebastian Vettel','03-JUL-1987','GER');</a:t>
            </a:r>
          </a:p>
          <a:p>
            <a:pPr algn="l">
              <a:tabLst>
                <a:tab pos="363538" algn="l"/>
              </a:tabLst>
              <a:defRPr/>
            </a:pPr>
            <a:r>
              <a:rPr lang="en-GB" sz="1400" b="1" dirty="0">
                <a:solidFill>
                  <a:schemeClr val="tx1"/>
                </a:solidFill>
              </a:rPr>
              <a:t>INSERT INTO driver2 (</a:t>
            </a:r>
            <a:r>
              <a:rPr lang="en-GB" sz="1400" b="1" dirty="0" err="1" smtClean="0">
                <a:solidFill>
                  <a:schemeClr val="tx1"/>
                </a:solidFill>
              </a:rPr>
              <a:t>driver_name,driver_dob,country_key</a:t>
            </a:r>
            <a:r>
              <a:rPr lang="en-GB" sz="1400" b="1" dirty="0" smtClean="0">
                <a:solidFill>
                  <a:schemeClr val="tx1"/>
                </a:solidFill>
              </a:rPr>
              <a:t>)</a:t>
            </a:r>
            <a:br>
              <a:rPr lang="en-GB" sz="1400" b="1" dirty="0" smtClean="0">
                <a:solidFill>
                  <a:schemeClr val="tx1"/>
                </a:solidFill>
              </a:rPr>
            </a:br>
            <a:r>
              <a:rPr lang="en-GB" sz="1400" b="1" dirty="0" smtClean="0">
                <a:solidFill>
                  <a:schemeClr val="tx1"/>
                </a:solidFill>
              </a:rPr>
              <a:t>VALUES </a:t>
            </a:r>
            <a:r>
              <a:rPr lang="en-GB" sz="1400" b="1" dirty="0">
                <a:solidFill>
                  <a:schemeClr val="tx1"/>
                </a:solidFill>
              </a:rPr>
              <a:t>('Fernando Alonso</a:t>
            </a:r>
            <a:r>
              <a:rPr lang="en-GB" sz="1400" b="1" dirty="0" smtClean="0">
                <a:solidFill>
                  <a:schemeClr val="tx1"/>
                </a:solidFill>
              </a:rPr>
              <a:t>',‘29-JUL-1981</a:t>
            </a:r>
            <a:r>
              <a:rPr lang="en-GB" sz="1400" b="1" dirty="0">
                <a:solidFill>
                  <a:schemeClr val="tx1"/>
                </a:solidFill>
              </a:rPr>
              <a:t>','SPA');</a:t>
            </a:r>
          </a:p>
          <a:p>
            <a:pPr algn="l">
              <a:tabLst>
                <a:tab pos="363538" algn="l"/>
              </a:tabLst>
              <a:defRPr/>
            </a:pPr>
            <a:r>
              <a:rPr lang="en-GB" sz="1400" b="1" dirty="0">
                <a:solidFill>
                  <a:schemeClr val="tx1"/>
                </a:solidFill>
              </a:rPr>
              <a:t>INSERT INTO driver2 (</a:t>
            </a:r>
            <a:r>
              <a:rPr lang="en-GB" sz="1400" b="1" dirty="0" err="1" smtClean="0">
                <a:solidFill>
                  <a:schemeClr val="tx1"/>
                </a:solidFill>
              </a:rPr>
              <a:t>driver_name,driver_dob,country_key</a:t>
            </a:r>
            <a:r>
              <a:rPr lang="en-GB" sz="1400" b="1" dirty="0" smtClean="0">
                <a:solidFill>
                  <a:schemeClr val="tx1"/>
                </a:solidFill>
              </a:rPr>
              <a:t>)</a:t>
            </a:r>
            <a:br>
              <a:rPr lang="en-GB" sz="1400" b="1" dirty="0" smtClean="0">
                <a:solidFill>
                  <a:schemeClr val="tx1"/>
                </a:solidFill>
              </a:rPr>
            </a:br>
            <a:r>
              <a:rPr lang="en-GB" sz="1400" b="1" dirty="0" smtClean="0">
                <a:solidFill>
                  <a:schemeClr val="tx1"/>
                </a:solidFill>
              </a:rPr>
              <a:t>VALUES </a:t>
            </a:r>
            <a:r>
              <a:rPr lang="en-GB" sz="1400" b="1" dirty="0">
                <a:solidFill>
                  <a:schemeClr val="tx1"/>
                </a:solidFill>
              </a:rPr>
              <a:t>('</a:t>
            </a:r>
            <a:r>
              <a:rPr lang="en-GB" sz="1400" b="1" dirty="0" err="1">
                <a:solidFill>
                  <a:schemeClr val="tx1"/>
                </a:solidFill>
              </a:rPr>
              <a:t>Kimi</a:t>
            </a:r>
            <a:r>
              <a:rPr lang="en-GB" sz="1400" b="1" dirty="0">
                <a:solidFill>
                  <a:schemeClr val="tx1"/>
                </a:solidFill>
              </a:rPr>
              <a:t> Raikkonen','17-OCT-1979','FIN');</a:t>
            </a:r>
          </a:p>
        </p:txBody>
      </p:sp>
      <p:sp>
        <p:nvSpPr>
          <p:cNvPr id="7" name="TextBox 6"/>
          <p:cNvSpPr txBox="1"/>
          <p:nvPr/>
        </p:nvSpPr>
        <p:spPr>
          <a:xfrm>
            <a:off x="1043608" y="4960039"/>
            <a:ext cx="7128792" cy="1277273"/>
          </a:xfrm>
          <a:prstGeom prst="rect">
            <a:avLst/>
          </a:prstGeom>
          <a:solidFill>
            <a:schemeClr val="bg1">
              <a:lumMod val="75000"/>
            </a:schemeClr>
          </a:solidFill>
        </p:spPr>
        <p:txBody>
          <a:bodyPr wrap="square">
            <a:spAutoFit/>
          </a:bodyPr>
          <a:lstStyle/>
          <a:p>
            <a:pPr algn="l">
              <a:tabLst>
                <a:tab pos="1262063" algn="l"/>
              </a:tabLst>
              <a:defRPr/>
            </a:pPr>
            <a:r>
              <a:rPr lang="en-GB" sz="1400" b="1" dirty="0" smtClean="0">
                <a:solidFill>
                  <a:schemeClr val="tx1"/>
                </a:solidFill>
              </a:rPr>
              <a:t>SELECT * FROM driver2;</a:t>
            </a:r>
          </a:p>
          <a:p>
            <a:pPr algn="l">
              <a:tabLst>
                <a:tab pos="1262063" algn="l"/>
              </a:tabLst>
              <a:defRPr/>
            </a:pPr>
            <a:r>
              <a:rPr lang="en-GB" sz="1400" b="1" u="sng" dirty="0" smtClean="0">
                <a:solidFill>
                  <a:schemeClr val="tx1"/>
                </a:solidFill>
              </a:rPr>
              <a:t>DRIVER_KEY</a:t>
            </a:r>
            <a:r>
              <a:rPr lang="en-GB" sz="1400" b="1" dirty="0" smtClean="0">
                <a:solidFill>
                  <a:schemeClr val="tx1"/>
                </a:solidFill>
              </a:rPr>
              <a:t>	</a:t>
            </a:r>
            <a:r>
              <a:rPr lang="en-GB" sz="1400" b="1" u="sng" dirty="0" smtClean="0">
                <a:solidFill>
                  <a:schemeClr val="tx1"/>
                </a:solidFill>
              </a:rPr>
              <a:t>DRIVER_NAME</a:t>
            </a:r>
            <a:r>
              <a:rPr lang="en-GB" sz="1400" b="1" dirty="0" smtClean="0">
                <a:solidFill>
                  <a:schemeClr val="tx1"/>
                </a:solidFill>
              </a:rPr>
              <a:t>	</a:t>
            </a:r>
            <a:r>
              <a:rPr lang="en-GB" sz="1400" b="1" u="sng" dirty="0" smtClean="0">
                <a:solidFill>
                  <a:schemeClr val="tx1"/>
                </a:solidFill>
              </a:rPr>
              <a:t>DRIVER_DOB</a:t>
            </a:r>
            <a:r>
              <a:rPr lang="en-GB" sz="1400" b="1" dirty="0" smtClean="0">
                <a:solidFill>
                  <a:schemeClr val="tx1"/>
                </a:solidFill>
              </a:rPr>
              <a:t>	</a:t>
            </a:r>
            <a:r>
              <a:rPr lang="en-GB" sz="1400" b="1" u="sng" dirty="0" smtClean="0">
                <a:solidFill>
                  <a:schemeClr val="tx1"/>
                </a:solidFill>
              </a:rPr>
              <a:t>COUNTRY_KEY</a:t>
            </a:r>
            <a:r>
              <a:rPr lang="en-GB" sz="1400" b="1" dirty="0" smtClean="0">
                <a:solidFill>
                  <a:schemeClr val="tx1"/>
                </a:solidFill>
              </a:rPr>
              <a:t/>
            </a:r>
            <a:br>
              <a:rPr lang="en-GB" sz="1400" b="1" dirty="0" smtClean="0">
                <a:solidFill>
                  <a:schemeClr val="tx1"/>
                </a:solidFill>
              </a:rPr>
            </a:br>
            <a:r>
              <a:rPr lang="en-GB" sz="1400" b="1" dirty="0" smtClean="0">
                <a:solidFill>
                  <a:schemeClr val="tx1"/>
                </a:solidFill>
              </a:rPr>
              <a:t>1	Sebastian </a:t>
            </a:r>
            <a:r>
              <a:rPr lang="en-GB" sz="1400" b="1" dirty="0" err="1" smtClean="0">
                <a:solidFill>
                  <a:schemeClr val="tx1"/>
                </a:solidFill>
              </a:rPr>
              <a:t>Vettel</a:t>
            </a:r>
            <a:r>
              <a:rPr lang="en-GB" sz="1400" b="1" dirty="0" smtClean="0">
                <a:solidFill>
                  <a:schemeClr val="tx1"/>
                </a:solidFill>
              </a:rPr>
              <a:t>	03-JUL-1987	GER</a:t>
            </a:r>
            <a:br>
              <a:rPr lang="en-GB" sz="1400" b="1" dirty="0" smtClean="0">
                <a:solidFill>
                  <a:schemeClr val="tx1"/>
                </a:solidFill>
              </a:rPr>
            </a:br>
            <a:r>
              <a:rPr lang="en-GB" sz="1400" b="1" dirty="0" smtClean="0">
                <a:solidFill>
                  <a:schemeClr val="tx1"/>
                </a:solidFill>
              </a:rPr>
              <a:t>2	Fernando Alonso	29-JUL-1981	SPA</a:t>
            </a:r>
            <a:br>
              <a:rPr lang="en-GB" sz="1400" b="1" dirty="0" smtClean="0">
                <a:solidFill>
                  <a:schemeClr val="tx1"/>
                </a:solidFill>
              </a:rPr>
            </a:br>
            <a:r>
              <a:rPr lang="en-GB" sz="1400" b="1" dirty="0" smtClean="0">
                <a:solidFill>
                  <a:schemeClr val="tx1"/>
                </a:solidFill>
              </a:rPr>
              <a:t>3	</a:t>
            </a:r>
            <a:r>
              <a:rPr lang="en-GB" sz="1400" b="1" dirty="0" err="1" smtClean="0">
                <a:solidFill>
                  <a:schemeClr val="tx1"/>
                </a:solidFill>
              </a:rPr>
              <a:t>Kimi</a:t>
            </a:r>
            <a:r>
              <a:rPr lang="en-GB" sz="1400" b="1" dirty="0" smtClean="0">
                <a:solidFill>
                  <a:schemeClr val="tx1"/>
                </a:solidFill>
              </a:rPr>
              <a:t> </a:t>
            </a:r>
            <a:r>
              <a:rPr lang="en-GB" sz="1400" b="1" dirty="0" err="1" smtClean="0">
                <a:solidFill>
                  <a:schemeClr val="tx1"/>
                </a:solidFill>
              </a:rPr>
              <a:t>Raikkonen</a:t>
            </a:r>
            <a:r>
              <a:rPr lang="en-GB" sz="1400" b="1" dirty="0" smtClean="0">
                <a:solidFill>
                  <a:schemeClr val="tx1"/>
                </a:solidFill>
              </a:rPr>
              <a:t>	17-OCT-1979	FIN</a:t>
            </a:r>
          </a:p>
        </p:txBody>
      </p:sp>
    </p:spTree>
    <p:extLst>
      <p:ext uri="{BB962C8B-B14F-4D97-AF65-F5344CB8AC3E}">
        <p14:creationId xmlns:p14="http://schemas.microsoft.com/office/powerpoint/2010/main" val="131754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Identity Clause</a:t>
            </a:r>
          </a:p>
        </p:txBody>
      </p:sp>
      <p:sp>
        <p:nvSpPr>
          <p:cNvPr id="3" name="Content Placeholder 2"/>
          <p:cNvSpPr>
            <a:spLocks noGrp="1"/>
          </p:cNvSpPr>
          <p:nvPr>
            <p:ph idx="1"/>
          </p:nvPr>
        </p:nvSpPr>
        <p:spPr>
          <a:xfrm>
            <a:off x="762000" y="1131888"/>
            <a:ext cx="8001000" cy="352896"/>
          </a:xfrm>
        </p:spPr>
        <p:txBody>
          <a:bodyPr/>
          <a:lstStyle/>
          <a:p>
            <a:r>
              <a:rPr lang="en-GB" dirty="0" smtClean="0"/>
              <a:t>DESCRIBE includes identity column</a:t>
            </a:r>
            <a:endParaRPr lang="en-GB" dirty="0"/>
          </a:p>
        </p:txBody>
      </p:sp>
      <p:sp>
        <p:nvSpPr>
          <p:cNvPr id="5" name="TextBox 4"/>
          <p:cNvSpPr txBox="1"/>
          <p:nvPr/>
        </p:nvSpPr>
        <p:spPr>
          <a:xfrm>
            <a:off x="1043608" y="1484784"/>
            <a:ext cx="7128792" cy="1815882"/>
          </a:xfrm>
          <a:prstGeom prst="rect">
            <a:avLst/>
          </a:prstGeom>
          <a:solidFill>
            <a:schemeClr val="bg1">
              <a:lumMod val="75000"/>
            </a:schemeClr>
          </a:solidFill>
        </p:spPr>
        <p:txBody>
          <a:bodyPr wrap="square">
            <a:spAutoFit/>
          </a:bodyPr>
          <a:lstStyle/>
          <a:p>
            <a:pPr algn="l">
              <a:tabLst>
                <a:tab pos="1973263" algn="l"/>
                <a:tab pos="3497263" algn="l"/>
              </a:tabLst>
              <a:defRPr/>
            </a:pPr>
            <a:r>
              <a:rPr lang="en-GB" sz="1600" b="1" dirty="0" smtClean="0">
                <a:solidFill>
                  <a:schemeClr val="tx1"/>
                </a:solidFill>
              </a:rPr>
              <a:t>DESCRIBE driver2</a:t>
            </a:r>
          </a:p>
          <a:p>
            <a:pPr algn="l">
              <a:tabLst>
                <a:tab pos="1973263" algn="l"/>
                <a:tab pos="3497263" algn="l"/>
              </a:tabLst>
              <a:defRPr/>
            </a:pPr>
            <a:r>
              <a:rPr lang="en-GB" sz="1600" b="1" u="sng" dirty="0" smtClean="0">
                <a:solidFill>
                  <a:schemeClr val="tx1"/>
                </a:solidFill>
              </a:rPr>
              <a:t>Name</a:t>
            </a:r>
            <a:r>
              <a:rPr lang="en-GB" sz="1600" b="1" dirty="0">
                <a:solidFill>
                  <a:schemeClr val="tx1"/>
                </a:solidFill>
              </a:rPr>
              <a:t>	</a:t>
            </a:r>
            <a:r>
              <a:rPr lang="en-GB" sz="1600" b="1" u="sng" dirty="0" smtClean="0">
                <a:solidFill>
                  <a:schemeClr val="tx1"/>
                </a:solidFill>
              </a:rPr>
              <a:t>Null</a:t>
            </a:r>
            <a:r>
              <a:rPr lang="en-GB" sz="1600" b="1" dirty="0" smtClean="0">
                <a:solidFill>
                  <a:schemeClr val="tx1"/>
                </a:solidFill>
              </a:rPr>
              <a:t>?	</a:t>
            </a:r>
            <a:r>
              <a:rPr lang="en-GB" sz="1600" b="1" u="sng" dirty="0" smtClean="0">
                <a:solidFill>
                  <a:schemeClr val="tx1"/>
                </a:solidFill>
              </a:rPr>
              <a:t>Type</a:t>
            </a:r>
            <a:endParaRPr lang="en-GB" sz="1600" b="1" u="sng" dirty="0">
              <a:solidFill>
                <a:schemeClr val="tx1"/>
              </a:solidFill>
            </a:endParaRPr>
          </a:p>
          <a:p>
            <a:pPr algn="l">
              <a:tabLst>
                <a:tab pos="1973263" algn="l"/>
                <a:tab pos="3497263" algn="l"/>
              </a:tabLst>
              <a:defRPr/>
            </a:pPr>
            <a:r>
              <a:rPr lang="en-GB" sz="1600" b="1" dirty="0" smtClean="0">
                <a:solidFill>
                  <a:srgbClr val="FF0000"/>
                </a:solidFill>
              </a:rPr>
              <a:t>DRIVER_KEY	NOT NULL	NUMBER</a:t>
            </a:r>
            <a:br>
              <a:rPr lang="en-GB" sz="1600" b="1" dirty="0" smtClean="0">
                <a:solidFill>
                  <a:srgbClr val="FF0000"/>
                </a:solidFill>
              </a:rPr>
            </a:br>
            <a:r>
              <a:rPr lang="en-GB" sz="1600" b="1" dirty="0" smtClean="0">
                <a:solidFill>
                  <a:schemeClr val="tx1"/>
                </a:solidFill>
              </a:rPr>
              <a:t>DRIVER_NAME                                 	VARCHAR2(30)</a:t>
            </a:r>
            <a:br>
              <a:rPr lang="en-GB" sz="1600" b="1" dirty="0" smtClean="0">
                <a:solidFill>
                  <a:schemeClr val="tx1"/>
                </a:solidFill>
              </a:rPr>
            </a:br>
            <a:r>
              <a:rPr lang="en-GB" sz="1600" b="1" dirty="0" smtClean="0">
                <a:solidFill>
                  <a:schemeClr val="tx1"/>
                </a:solidFill>
              </a:rPr>
              <a:t>DRIVER_DOB                 	DATE</a:t>
            </a:r>
            <a:br>
              <a:rPr lang="en-GB" sz="1600" b="1" dirty="0" smtClean="0">
                <a:solidFill>
                  <a:schemeClr val="tx1"/>
                </a:solidFill>
              </a:rPr>
            </a:br>
            <a:r>
              <a:rPr lang="en-GB" sz="1600" b="1" dirty="0" smtClean="0">
                <a:solidFill>
                  <a:schemeClr val="tx1"/>
                </a:solidFill>
              </a:rPr>
              <a:t>COUNTRY_KEY             	VARCHAR2(3)</a:t>
            </a:r>
          </a:p>
        </p:txBody>
      </p:sp>
      <p:sp>
        <p:nvSpPr>
          <p:cNvPr id="8" name="Content Placeholder 2"/>
          <p:cNvSpPr txBox="1">
            <a:spLocks/>
          </p:cNvSpPr>
          <p:nvPr/>
        </p:nvSpPr>
        <p:spPr bwMode="auto">
          <a:xfrm>
            <a:off x="755576" y="3508152"/>
            <a:ext cx="8001000" cy="352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No additional indexes are created</a:t>
            </a:r>
            <a:endParaRPr lang="en-GB" kern="0" dirty="0"/>
          </a:p>
        </p:txBody>
      </p:sp>
    </p:spTree>
    <p:extLst>
      <p:ext uri="{BB962C8B-B14F-4D97-AF65-F5344CB8AC3E}">
        <p14:creationId xmlns:p14="http://schemas.microsoft.com/office/powerpoint/2010/main" val="24094625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Identity Clause</a:t>
            </a:r>
          </a:p>
        </p:txBody>
      </p:sp>
      <p:sp>
        <p:nvSpPr>
          <p:cNvPr id="3" name="Content Placeholder 2"/>
          <p:cNvSpPr>
            <a:spLocks noGrp="1"/>
          </p:cNvSpPr>
          <p:nvPr>
            <p:ph idx="1"/>
          </p:nvPr>
        </p:nvSpPr>
        <p:spPr>
          <a:xfrm>
            <a:off x="762000" y="1131888"/>
            <a:ext cx="8001000" cy="352896"/>
          </a:xfrm>
        </p:spPr>
        <p:txBody>
          <a:bodyPr/>
          <a:lstStyle/>
          <a:p>
            <a:r>
              <a:rPr lang="en-GB" dirty="0" smtClean="0"/>
              <a:t>Columns are stored in the data dictionary as follows:</a:t>
            </a:r>
            <a:endParaRPr lang="en-GB" dirty="0"/>
          </a:p>
        </p:txBody>
      </p:sp>
      <p:sp>
        <p:nvSpPr>
          <p:cNvPr id="5" name="TextBox 4"/>
          <p:cNvSpPr txBox="1"/>
          <p:nvPr/>
        </p:nvSpPr>
        <p:spPr>
          <a:xfrm>
            <a:off x="1043608" y="1484784"/>
            <a:ext cx="7128792" cy="2062103"/>
          </a:xfrm>
          <a:prstGeom prst="rect">
            <a:avLst/>
          </a:prstGeom>
          <a:solidFill>
            <a:schemeClr val="bg1">
              <a:lumMod val="75000"/>
            </a:schemeClr>
          </a:solidFill>
        </p:spPr>
        <p:txBody>
          <a:bodyPr wrap="square">
            <a:spAutoFit/>
          </a:bodyPr>
          <a:lstStyle/>
          <a:p>
            <a:pPr algn="l">
              <a:tabLst>
                <a:tab pos="363538" algn="l"/>
              </a:tabLst>
              <a:defRPr/>
            </a:pPr>
            <a:r>
              <a:rPr lang="en-GB" sz="1600" b="1" dirty="0">
                <a:solidFill>
                  <a:schemeClr val="tx1"/>
                </a:solidFill>
              </a:rPr>
              <a:t>SELECT c.name,c.type#,c.col#,c.</a:t>
            </a:r>
            <a:r>
              <a:rPr lang="en-GB" sz="1600" b="1" dirty="0" err="1">
                <a:solidFill>
                  <a:schemeClr val="tx1"/>
                </a:solidFill>
              </a:rPr>
              <a:t>intcol</a:t>
            </a:r>
            <a:r>
              <a:rPr lang="en-GB" sz="1600" b="1" dirty="0">
                <a:solidFill>
                  <a:schemeClr val="tx1"/>
                </a:solidFill>
              </a:rPr>
              <a:t>#,</a:t>
            </a:r>
            <a:r>
              <a:rPr lang="en-GB" sz="1600" b="1" dirty="0" err="1">
                <a:solidFill>
                  <a:schemeClr val="tx1"/>
                </a:solidFill>
              </a:rPr>
              <a:t>c.segcol</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TO_CHAR </a:t>
            </a:r>
            <a:r>
              <a:rPr lang="en-GB" sz="1600" b="1" dirty="0">
                <a:solidFill>
                  <a:schemeClr val="tx1"/>
                </a:solidFill>
              </a:rPr>
              <a:t>(</a:t>
            </a:r>
            <a:r>
              <a:rPr lang="en-GB" sz="1600" b="1" dirty="0" err="1">
                <a:solidFill>
                  <a:schemeClr val="tx1"/>
                </a:solidFill>
              </a:rPr>
              <a:t>c.property,</a:t>
            </a:r>
            <a:r>
              <a:rPr lang="en-GB" sz="1600" b="1" dirty="0" err="1" smtClean="0">
                <a:solidFill>
                  <a:schemeClr val="tx1"/>
                </a:solidFill>
              </a:rPr>
              <a:t>'XXXXXXXXXX</a:t>
            </a:r>
            <a:r>
              <a:rPr lang="en-GB" sz="1600" b="1" dirty="0">
                <a:solidFill>
                  <a:schemeClr val="tx1"/>
                </a:solidFill>
              </a:rPr>
              <a:t>') AS </a:t>
            </a:r>
            <a:r>
              <a:rPr lang="en-GB" sz="1600" b="1" dirty="0" smtClean="0">
                <a:solidFill>
                  <a:schemeClr val="tx1"/>
                </a:solidFill>
              </a:rPr>
              <a:t>property</a:t>
            </a:r>
            <a:br>
              <a:rPr lang="en-GB" sz="1600" b="1" dirty="0" smtClean="0">
                <a:solidFill>
                  <a:schemeClr val="tx1"/>
                </a:solidFill>
              </a:rPr>
            </a:br>
            <a:r>
              <a:rPr lang="en-GB" sz="1600" b="1" dirty="0" smtClean="0">
                <a:solidFill>
                  <a:schemeClr val="tx1"/>
                </a:solidFill>
              </a:rPr>
              <a:t>FROM </a:t>
            </a:r>
            <a:r>
              <a:rPr lang="en-GB" sz="1600" b="1" dirty="0" err="1">
                <a:solidFill>
                  <a:schemeClr val="tx1"/>
                </a:solidFill>
              </a:rPr>
              <a:t>sys.col</a:t>
            </a:r>
            <a:r>
              <a:rPr lang="en-GB" sz="1600" b="1" dirty="0">
                <a:solidFill>
                  <a:schemeClr val="tx1"/>
                </a:solidFill>
              </a:rPr>
              <a:t>$ c, sys.obj$ o, </a:t>
            </a:r>
            <a:r>
              <a:rPr lang="en-GB" sz="1600" b="1" dirty="0" err="1">
                <a:solidFill>
                  <a:schemeClr val="tx1"/>
                </a:solidFill>
              </a:rPr>
              <a:t>sys.user</a:t>
            </a:r>
            <a:r>
              <a:rPr lang="en-GB" sz="1600" b="1" dirty="0">
                <a:solidFill>
                  <a:schemeClr val="tx1"/>
                </a:solidFill>
              </a:rPr>
              <a:t>$ </a:t>
            </a:r>
            <a:r>
              <a:rPr lang="en-GB" sz="1600" b="1" dirty="0" smtClean="0">
                <a:solidFill>
                  <a:schemeClr val="tx1"/>
                </a:solidFill>
              </a:rPr>
              <a:t>u</a:t>
            </a:r>
            <a:br>
              <a:rPr lang="en-GB" sz="1600" b="1" dirty="0" smtClean="0">
                <a:solidFill>
                  <a:schemeClr val="tx1"/>
                </a:solidFill>
              </a:rPr>
            </a:br>
            <a:r>
              <a:rPr lang="en-GB" sz="1600" b="1" dirty="0" smtClean="0">
                <a:solidFill>
                  <a:schemeClr val="tx1"/>
                </a:solidFill>
              </a:rPr>
              <a:t>WHERE </a:t>
            </a:r>
            <a:r>
              <a:rPr lang="en-GB" sz="1600" b="1" dirty="0">
                <a:solidFill>
                  <a:schemeClr val="tx1"/>
                </a:solidFill>
              </a:rPr>
              <a:t>c.obj# = </a:t>
            </a:r>
            <a:r>
              <a:rPr lang="en-GB" sz="1600" b="1" dirty="0" smtClean="0">
                <a:solidFill>
                  <a:schemeClr val="tx1"/>
                </a:solidFill>
              </a:rPr>
              <a:t>o.obj#</a:t>
            </a:r>
            <a:br>
              <a:rPr lang="en-GB" sz="1600" b="1" dirty="0" smtClean="0">
                <a:solidFill>
                  <a:schemeClr val="tx1"/>
                </a:solidFill>
              </a:rPr>
            </a:br>
            <a:r>
              <a:rPr lang="en-GB" sz="1600" b="1" dirty="0" smtClean="0">
                <a:solidFill>
                  <a:schemeClr val="tx1"/>
                </a:solidFill>
              </a:rPr>
              <a:t>AND </a:t>
            </a:r>
            <a:r>
              <a:rPr lang="en-GB" sz="1600" b="1" dirty="0" err="1">
                <a:solidFill>
                  <a:schemeClr val="tx1"/>
                </a:solidFill>
              </a:rPr>
              <a:t>o.owner</a:t>
            </a:r>
            <a:r>
              <a:rPr lang="en-GB" sz="1600" b="1" dirty="0">
                <a:solidFill>
                  <a:schemeClr val="tx1"/>
                </a:solidFill>
              </a:rPr>
              <a:t># = </a:t>
            </a:r>
            <a:r>
              <a:rPr lang="en-GB" sz="1600" b="1" dirty="0" err="1" smtClean="0">
                <a:solidFill>
                  <a:schemeClr val="tx1"/>
                </a:solidFill>
              </a:rPr>
              <a:t>u.user</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AND </a:t>
            </a:r>
            <a:r>
              <a:rPr lang="en-GB" sz="1600" b="1" dirty="0">
                <a:solidFill>
                  <a:schemeClr val="tx1"/>
                </a:solidFill>
              </a:rPr>
              <a:t>u.name = </a:t>
            </a:r>
            <a:r>
              <a:rPr lang="en-GB" sz="1600" b="1" dirty="0" smtClean="0">
                <a:solidFill>
                  <a:schemeClr val="tx1"/>
                </a:solidFill>
              </a:rPr>
              <a:t>'GP‘</a:t>
            </a:r>
            <a:br>
              <a:rPr lang="en-GB" sz="1600" b="1" dirty="0" smtClean="0">
                <a:solidFill>
                  <a:schemeClr val="tx1"/>
                </a:solidFill>
              </a:rPr>
            </a:br>
            <a:r>
              <a:rPr lang="en-GB" sz="1600" b="1" dirty="0" smtClean="0">
                <a:solidFill>
                  <a:schemeClr val="tx1"/>
                </a:solidFill>
              </a:rPr>
              <a:t>AND </a:t>
            </a:r>
            <a:r>
              <a:rPr lang="en-GB" sz="1600" b="1" dirty="0">
                <a:solidFill>
                  <a:schemeClr val="tx1"/>
                </a:solidFill>
              </a:rPr>
              <a:t>o.name = </a:t>
            </a:r>
            <a:r>
              <a:rPr lang="en-GB" sz="1600" b="1" dirty="0" smtClean="0">
                <a:solidFill>
                  <a:schemeClr val="tx1"/>
                </a:solidFill>
              </a:rPr>
              <a:t>'DRIVER2‘</a:t>
            </a:r>
            <a:br>
              <a:rPr lang="en-GB" sz="1600" b="1" dirty="0" smtClean="0">
                <a:solidFill>
                  <a:schemeClr val="tx1"/>
                </a:solidFill>
              </a:rPr>
            </a:br>
            <a:r>
              <a:rPr lang="en-GB" sz="1600" b="1" dirty="0" smtClean="0">
                <a:solidFill>
                  <a:schemeClr val="tx1"/>
                </a:solidFill>
              </a:rPr>
              <a:t>ORDER </a:t>
            </a:r>
            <a:r>
              <a:rPr lang="en-GB" sz="1600" b="1" dirty="0">
                <a:solidFill>
                  <a:schemeClr val="tx1"/>
                </a:solidFill>
              </a:rPr>
              <a:t>BY </a:t>
            </a:r>
            <a:r>
              <a:rPr lang="en-GB" sz="1600" b="1" dirty="0" err="1">
                <a:solidFill>
                  <a:schemeClr val="tx1"/>
                </a:solidFill>
              </a:rPr>
              <a:t>intcol</a:t>
            </a:r>
            <a:r>
              <a:rPr lang="en-GB" sz="1600" b="1" dirty="0">
                <a:solidFill>
                  <a:schemeClr val="tx1"/>
                </a:solidFill>
              </a:rPr>
              <a:t>#;</a:t>
            </a:r>
          </a:p>
        </p:txBody>
      </p:sp>
      <p:sp>
        <p:nvSpPr>
          <p:cNvPr id="6" name="TextBox 5"/>
          <p:cNvSpPr txBox="1"/>
          <p:nvPr/>
        </p:nvSpPr>
        <p:spPr>
          <a:xfrm>
            <a:off x="1043608" y="3782650"/>
            <a:ext cx="7128792" cy="1446550"/>
          </a:xfrm>
          <a:prstGeom prst="rect">
            <a:avLst/>
          </a:prstGeom>
          <a:solidFill>
            <a:schemeClr val="bg1">
              <a:lumMod val="75000"/>
            </a:schemeClr>
          </a:solidFill>
        </p:spPr>
        <p:txBody>
          <a:bodyPr wrap="square">
            <a:spAutoFit/>
          </a:bodyPr>
          <a:lstStyle/>
          <a:p>
            <a:pPr algn="l">
              <a:tabLst>
                <a:tab pos="2060575" algn="r"/>
                <a:tab pos="2960688" algn="r"/>
                <a:tab pos="4035425" algn="r"/>
                <a:tab pos="5384800" algn="r"/>
                <a:tab pos="6821488" algn="r"/>
              </a:tabLst>
              <a:defRPr/>
            </a:pPr>
            <a:r>
              <a:rPr lang="en-GB" sz="1600" b="1" u="sng" dirty="0" smtClean="0">
                <a:solidFill>
                  <a:schemeClr val="tx1"/>
                </a:solidFill>
              </a:rPr>
              <a:t>NAME</a:t>
            </a:r>
            <a:r>
              <a:rPr lang="en-GB" sz="1600" b="1" dirty="0" smtClean="0">
                <a:solidFill>
                  <a:schemeClr val="tx1"/>
                </a:solidFill>
              </a:rPr>
              <a:t>	</a:t>
            </a:r>
            <a:r>
              <a:rPr lang="en-GB" sz="1600" b="1" u="sng" dirty="0" smtClean="0">
                <a:solidFill>
                  <a:schemeClr val="tx1"/>
                </a:solidFill>
              </a:rPr>
              <a:t>TYPE</a:t>
            </a:r>
            <a:r>
              <a:rPr lang="en-GB" sz="1600" b="1" dirty="0" smtClean="0">
                <a:solidFill>
                  <a:schemeClr val="tx1"/>
                </a:solidFill>
              </a:rPr>
              <a:t>#	</a:t>
            </a:r>
            <a:r>
              <a:rPr lang="en-GB" sz="1600" b="1" u="sng" dirty="0" smtClean="0">
                <a:solidFill>
                  <a:schemeClr val="tx1"/>
                </a:solidFill>
              </a:rPr>
              <a:t>COL</a:t>
            </a:r>
            <a:r>
              <a:rPr lang="en-GB" sz="1600" b="1" dirty="0" smtClean="0">
                <a:solidFill>
                  <a:schemeClr val="tx1"/>
                </a:solidFill>
              </a:rPr>
              <a:t>#	</a:t>
            </a:r>
            <a:r>
              <a:rPr lang="en-GB" sz="1600" b="1" u="sng" dirty="0" smtClean="0">
                <a:solidFill>
                  <a:schemeClr val="tx1"/>
                </a:solidFill>
              </a:rPr>
              <a:t>INTCOL</a:t>
            </a:r>
            <a:r>
              <a:rPr lang="en-GB" sz="1600" b="1" dirty="0" smtClean="0">
                <a:solidFill>
                  <a:schemeClr val="tx1"/>
                </a:solidFill>
              </a:rPr>
              <a:t>#	</a:t>
            </a:r>
            <a:r>
              <a:rPr lang="en-GB" sz="1600" b="1" u="sng" dirty="0" smtClean="0">
                <a:solidFill>
                  <a:schemeClr val="tx1"/>
                </a:solidFill>
              </a:rPr>
              <a:t>SEGCOL</a:t>
            </a:r>
            <a:r>
              <a:rPr lang="en-GB" sz="1600" b="1" dirty="0" smtClean="0">
                <a:solidFill>
                  <a:schemeClr val="tx1"/>
                </a:solidFill>
              </a:rPr>
              <a:t>#	</a:t>
            </a:r>
            <a:r>
              <a:rPr lang="en-GB" sz="1600" b="1" u="sng" dirty="0" smtClean="0">
                <a:solidFill>
                  <a:schemeClr val="tx1"/>
                </a:solidFill>
              </a:rPr>
              <a:t>PROPERTY</a:t>
            </a:r>
            <a:endParaRPr lang="en-GB" sz="1600" b="1" u="sng" dirty="0">
              <a:solidFill>
                <a:schemeClr val="tx1"/>
              </a:solidFill>
            </a:endParaRPr>
          </a:p>
          <a:p>
            <a:pPr algn="l">
              <a:tabLst>
                <a:tab pos="2060575" algn="r"/>
                <a:tab pos="2960688" algn="r"/>
                <a:tab pos="4035425" algn="r"/>
                <a:tab pos="5384800" algn="r"/>
                <a:tab pos="6821488" algn="r"/>
              </a:tabLst>
              <a:defRPr/>
            </a:pPr>
            <a:r>
              <a:rPr lang="en-GB" sz="1600" b="1" dirty="0" smtClean="0">
                <a:solidFill>
                  <a:srgbClr val="FF0000"/>
                </a:solidFill>
              </a:rPr>
              <a:t>DRIVER_KEY	2	1	1	1	2800000000</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DRIVER_NAME	1	2	2</a:t>
            </a:r>
            <a:r>
              <a:rPr lang="en-GB" sz="1600" b="1" dirty="0">
                <a:solidFill>
                  <a:schemeClr val="tx1"/>
                </a:solidFill>
              </a:rPr>
              <a:t>	</a:t>
            </a:r>
            <a:r>
              <a:rPr lang="en-GB" sz="1600" b="1" dirty="0" smtClean="0">
                <a:solidFill>
                  <a:schemeClr val="tx1"/>
                </a:solidFill>
              </a:rPr>
              <a:t>2	0</a:t>
            </a:r>
            <a:br>
              <a:rPr lang="en-GB" sz="1600" b="1" dirty="0" smtClean="0">
                <a:solidFill>
                  <a:schemeClr val="tx1"/>
                </a:solidFill>
              </a:rPr>
            </a:br>
            <a:r>
              <a:rPr lang="en-GB" sz="1600" b="1" dirty="0" smtClean="0">
                <a:solidFill>
                  <a:schemeClr val="tx1"/>
                </a:solidFill>
              </a:rPr>
              <a:t>DRIVER_DOB	12	3	3	3	0</a:t>
            </a:r>
            <a:br>
              <a:rPr lang="en-GB" sz="1600" b="1" dirty="0" smtClean="0">
                <a:solidFill>
                  <a:schemeClr val="tx1"/>
                </a:solidFill>
              </a:rPr>
            </a:br>
            <a:r>
              <a:rPr lang="en-GB" sz="1600" b="1" dirty="0" smtClean="0">
                <a:solidFill>
                  <a:schemeClr val="tx1"/>
                </a:solidFill>
              </a:rPr>
              <a:t>COUNTRY_KEY	1	4	4	4	0</a:t>
            </a:r>
            <a:endParaRPr lang="en-GB" sz="1600" b="1" dirty="0">
              <a:solidFill>
                <a:schemeClr val="tx1"/>
              </a:solidFill>
            </a:endParaRPr>
          </a:p>
        </p:txBody>
      </p:sp>
      <p:sp>
        <p:nvSpPr>
          <p:cNvPr id="13" name="Content Placeholder 2"/>
          <p:cNvSpPr txBox="1">
            <a:spLocks/>
          </p:cNvSpPr>
          <p:nvPr/>
        </p:nvSpPr>
        <p:spPr bwMode="auto">
          <a:xfrm>
            <a:off x="1979712" y="5445224"/>
            <a:ext cx="5688632" cy="656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a:t>0x800000000 = Default as Sequence</a:t>
            </a:r>
          </a:p>
          <a:p>
            <a:r>
              <a:rPr lang="en-GB" kern="0" dirty="0" smtClean="0"/>
              <a:t>0x2000000000 = Generated ALWAYS identity column</a:t>
            </a:r>
            <a:endParaRPr lang="en-GB" kern="0" dirty="0"/>
          </a:p>
        </p:txBody>
      </p:sp>
    </p:spTree>
    <p:extLst>
      <p:ext uri="{BB962C8B-B14F-4D97-AF65-F5344CB8AC3E}">
        <p14:creationId xmlns:p14="http://schemas.microsoft.com/office/powerpoint/2010/main" val="67159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Identity Clause</a:t>
            </a:r>
          </a:p>
        </p:txBody>
      </p:sp>
      <p:sp>
        <p:nvSpPr>
          <p:cNvPr id="3" name="Content Placeholder 2"/>
          <p:cNvSpPr>
            <a:spLocks noGrp="1"/>
          </p:cNvSpPr>
          <p:nvPr>
            <p:ph idx="1"/>
          </p:nvPr>
        </p:nvSpPr>
        <p:spPr>
          <a:xfrm>
            <a:off x="762000" y="1131888"/>
            <a:ext cx="8001000" cy="352896"/>
          </a:xfrm>
        </p:spPr>
        <p:txBody>
          <a:bodyPr/>
          <a:lstStyle/>
          <a:p>
            <a:r>
              <a:rPr lang="en-GB" dirty="0" smtClean="0"/>
              <a:t>Default value for DRIVER_KEY column can be found in DBA_TAB_COLUMNS:</a:t>
            </a:r>
            <a:endParaRPr lang="en-GB" dirty="0"/>
          </a:p>
        </p:txBody>
      </p:sp>
      <p:sp>
        <p:nvSpPr>
          <p:cNvPr id="5" name="TextBox 4"/>
          <p:cNvSpPr txBox="1"/>
          <p:nvPr/>
        </p:nvSpPr>
        <p:spPr>
          <a:xfrm>
            <a:off x="683568" y="1524273"/>
            <a:ext cx="7920880" cy="1323439"/>
          </a:xfrm>
          <a:prstGeom prst="rect">
            <a:avLst/>
          </a:prstGeom>
          <a:solidFill>
            <a:schemeClr val="bg1">
              <a:lumMod val="75000"/>
            </a:schemeClr>
          </a:solidFill>
        </p:spPr>
        <p:txBody>
          <a:bodyPr wrap="square">
            <a:spAutoFit/>
          </a:bodyPr>
          <a:lstStyle/>
          <a:p>
            <a:pPr algn="l">
              <a:tabLst>
                <a:tab pos="363538" algn="l"/>
              </a:tabLst>
              <a:defRPr/>
            </a:pPr>
            <a:r>
              <a:rPr lang="en-GB" sz="1600" b="1" dirty="0">
                <a:solidFill>
                  <a:schemeClr val="tx1"/>
                </a:solidFill>
              </a:rPr>
              <a:t>SELECT </a:t>
            </a:r>
            <a:r>
              <a:rPr lang="en-GB" sz="1600" b="1" dirty="0" err="1" smtClean="0">
                <a:solidFill>
                  <a:schemeClr val="tx1"/>
                </a:solidFill>
              </a:rPr>
              <a:t>data_default</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FROM </a:t>
            </a:r>
            <a:r>
              <a:rPr lang="en-GB" sz="1600" b="1" dirty="0" err="1" smtClean="0">
                <a:solidFill>
                  <a:schemeClr val="tx1"/>
                </a:solidFill>
              </a:rPr>
              <a:t>dba_tab_columns</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WHERE </a:t>
            </a:r>
            <a:r>
              <a:rPr lang="en-GB" sz="1600" b="1" dirty="0">
                <a:solidFill>
                  <a:schemeClr val="tx1"/>
                </a:solidFill>
              </a:rPr>
              <a:t>owner = </a:t>
            </a:r>
            <a:r>
              <a:rPr lang="en-GB" sz="1600" b="1" dirty="0" smtClean="0">
                <a:solidFill>
                  <a:schemeClr val="tx1"/>
                </a:solidFill>
              </a:rPr>
              <a:t>'GP‘</a:t>
            </a:r>
            <a:br>
              <a:rPr lang="en-GB" sz="1600" b="1" dirty="0" smtClean="0">
                <a:solidFill>
                  <a:schemeClr val="tx1"/>
                </a:solidFill>
              </a:rPr>
            </a:br>
            <a:r>
              <a:rPr lang="en-GB" sz="1600" b="1" dirty="0" smtClean="0">
                <a:solidFill>
                  <a:schemeClr val="tx1"/>
                </a:solidFill>
              </a:rPr>
              <a:t>AND </a:t>
            </a:r>
            <a:r>
              <a:rPr lang="en-GB" sz="1600" b="1" dirty="0" err="1">
                <a:solidFill>
                  <a:schemeClr val="tx1"/>
                </a:solidFill>
              </a:rPr>
              <a:t>table_name</a:t>
            </a:r>
            <a:r>
              <a:rPr lang="en-GB" sz="1600" b="1" dirty="0">
                <a:solidFill>
                  <a:schemeClr val="tx1"/>
                </a:solidFill>
              </a:rPr>
              <a:t> = </a:t>
            </a:r>
            <a:r>
              <a:rPr lang="en-GB" sz="1600" b="1" dirty="0" smtClean="0">
                <a:solidFill>
                  <a:schemeClr val="tx1"/>
                </a:solidFill>
              </a:rPr>
              <a:t>'DRIVER2‘</a:t>
            </a:r>
            <a:br>
              <a:rPr lang="en-GB" sz="1600" b="1" dirty="0" smtClean="0">
                <a:solidFill>
                  <a:schemeClr val="tx1"/>
                </a:solidFill>
              </a:rPr>
            </a:br>
            <a:r>
              <a:rPr lang="en-GB" sz="1600" b="1" dirty="0" smtClean="0">
                <a:solidFill>
                  <a:schemeClr val="tx1"/>
                </a:solidFill>
              </a:rPr>
              <a:t>AND </a:t>
            </a:r>
            <a:r>
              <a:rPr lang="en-GB" sz="1600" b="1" dirty="0" err="1">
                <a:solidFill>
                  <a:schemeClr val="tx1"/>
                </a:solidFill>
              </a:rPr>
              <a:t>column_name</a:t>
            </a:r>
            <a:r>
              <a:rPr lang="en-GB" sz="1600" b="1" dirty="0">
                <a:solidFill>
                  <a:schemeClr val="tx1"/>
                </a:solidFill>
              </a:rPr>
              <a:t> = 'DRIVER_KEY</a:t>
            </a:r>
            <a:r>
              <a:rPr lang="en-GB" sz="1600" b="1" dirty="0" smtClean="0">
                <a:solidFill>
                  <a:schemeClr val="tx1"/>
                </a:solidFill>
              </a:rPr>
              <a:t>';</a:t>
            </a:r>
            <a:endParaRPr lang="en-GB" sz="1600" b="1" dirty="0">
              <a:solidFill>
                <a:schemeClr val="tx1"/>
              </a:solidFill>
            </a:endParaRPr>
          </a:p>
        </p:txBody>
      </p:sp>
      <p:sp>
        <p:nvSpPr>
          <p:cNvPr id="6" name="TextBox 5"/>
          <p:cNvSpPr txBox="1"/>
          <p:nvPr/>
        </p:nvSpPr>
        <p:spPr>
          <a:xfrm>
            <a:off x="683568" y="3036441"/>
            <a:ext cx="7920880" cy="338554"/>
          </a:xfrm>
          <a:prstGeom prst="rect">
            <a:avLst/>
          </a:prstGeom>
          <a:solidFill>
            <a:schemeClr val="bg1">
              <a:lumMod val="75000"/>
            </a:schemeClr>
          </a:solidFill>
        </p:spPr>
        <p:txBody>
          <a:bodyPr wrap="square">
            <a:spAutoFit/>
          </a:bodyPr>
          <a:lstStyle/>
          <a:p>
            <a:pPr algn="l">
              <a:tabLst>
                <a:tab pos="2060575" algn="r"/>
                <a:tab pos="2960688" algn="r"/>
                <a:tab pos="4035425" algn="r"/>
                <a:tab pos="5384800" algn="r"/>
                <a:tab pos="6821488" algn="r"/>
              </a:tabLst>
              <a:defRPr/>
            </a:pPr>
            <a:r>
              <a:rPr lang="en-GB" sz="1600" b="1" dirty="0">
                <a:solidFill>
                  <a:schemeClr val="tx1"/>
                </a:solidFill>
              </a:rPr>
              <a:t>"GP"."ISEQ$$_92584".nextval</a:t>
            </a:r>
          </a:p>
        </p:txBody>
      </p:sp>
      <p:sp>
        <p:nvSpPr>
          <p:cNvPr id="7" name="TextBox 6"/>
          <p:cNvSpPr txBox="1"/>
          <p:nvPr/>
        </p:nvSpPr>
        <p:spPr>
          <a:xfrm>
            <a:off x="683568" y="4005064"/>
            <a:ext cx="7920880" cy="1323439"/>
          </a:xfrm>
          <a:prstGeom prst="rect">
            <a:avLst/>
          </a:prstGeom>
          <a:solidFill>
            <a:schemeClr val="bg1">
              <a:lumMod val="75000"/>
            </a:schemeClr>
          </a:solidFill>
        </p:spPr>
        <p:txBody>
          <a:bodyPr wrap="square">
            <a:spAutoFit/>
          </a:bodyPr>
          <a:lstStyle/>
          <a:p>
            <a:pPr algn="l">
              <a:tabLst>
                <a:tab pos="363538" algn="l"/>
              </a:tabLst>
              <a:defRPr/>
            </a:pPr>
            <a:r>
              <a:rPr lang="en-GB" sz="1600" b="1" dirty="0" smtClean="0">
                <a:solidFill>
                  <a:schemeClr val="tx1"/>
                </a:solidFill>
              </a:rPr>
              <a:t>SELECT</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sequence_owner</a:t>
            </a:r>
            <a:r>
              <a:rPr lang="en-GB" sz="1600" b="1" dirty="0" smtClean="0">
                <a:solidFill>
                  <a:schemeClr val="tx1"/>
                </a:solidFill>
              </a:rPr>
              <a:t> </a:t>
            </a:r>
            <a:r>
              <a:rPr lang="en-GB" sz="1600" b="1" dirty="0">
                <a:solidFill>
                  <a:schemeClr val="tx1"/>
                </a:solidFill>
              </a:rPr>
              <a:t>AS </a:t>
            </a:r>
            <a:r>
              <a:rPr lang="en-GB" sz="1600" b="1" dirty="0" err="1" smtClean="0">
                <a:solidFill>
                  <a:schemeClr val="tx1"/>
                </a:solidFill>
              </a:rPr>
              <a:t>owner,min_value,max_value,increment_by</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cycle_flag,order_flag,cache_size</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FROM </a:t>
            </a:r>
            <a:r>
              <a:rPr lang="en-GB" sz="1600" b="1" dirty="0" err="1" smtClean="0">
                <a:solidFill>
                  <a:schemeClr val="tx1"/>
                </a:solidFill>
              </a:rPr>
              <a:t>dba_sequences</a:t>
            </a:r>
            <a:r>
              <a:rPr lang="en-GB" sz="1600" b="1" dirty="0">
                <a:solidFill>
                  <a:schemeClr val="tx1"/>
                </a:solidFill>
              </a:rPr>
              <a:t/>
            </a:r>
            <a:br>
              <a:rPr lang="en-GB" sz="1600" b="1" dirty="0">
                <a:solidFill>
                  <a:schemeClr val="tx1"/>
                </a:solidFill>
              </a:rPr>
            </a:br>
            <a:r>
              <a:rPr lang="en-GB" sz="1600" b="1" dirty="0" smtClean="0">
                <a:solidFill>
                  <a:schemeClr val="tx1"/>
                </a:solidFill>
              </a:rPr>
              <a:t>WHERE </a:t>
            </a:r>
            <a:r>
              <a:rPr lang="en-GB" sz="1600" b="1" dirty="0" err="1">
                <a:solidFill>
                  <a:schemeClr val="tx1"/>
                </a:solidFill>
              </a:rPr>
              <a:t>sequence_name</a:t>
            </a:r>
            <a:r>
              <a:rPr lang="en-GB" sz="1600" b="1" dirty="0">
                <a:solidFill>
                  <a:schemeClr val="tx1"/>
                </a:solidFill>
              </a:rPr>
              <a:t> = 'ISEQ$$_92584';</a:t>
            </a:r>
          </a:p>
        </p:txBody>
      </p:sp>
      <p:sp>
        <p:nvSpPr>
          <p:cNvPr id="8" name="TextBox 7"/>
          <p:cNvSpPr txBox="1"/>
          <p:nvPr/>
        </p:nvSpPr>
        <p:spPr>
          <a:xfrm>
            <a:off x="683568" y="5529426"/>
            <a:ext cx="7920880" cy="707886"/>
          </a:xfrm>
          <a:prstGeom prst="rect">
            <a:avLst/>
          </a:prstGeom>
          <a:solidFill>
            <a:schemeClr val="bg1">
              <a:lumMod val="75000"/>
            </a:schemeClr>
          </a:solidFill>
        </p:spPr>
        <p:txBody>
          <a:bodyPr wrap="square">
            <a:spAutoFit/>
          </a:bodyPr>
          <a:lstStyle/>
          <a:p>
            <a:pPr algn="l">
              <a:tabLst>
                <a:tab pos="2147888" algn="r"/>
                <a:tab pos="3671888" algn="r"/>
                <a:tab pos="5472113" algn="r"/>
                <a:tab pos="5834063" algn="r"/>
                <a:tab pos="6183313" algn="r"/>
                <a:tab pos="7620000" algn="r"/>
              </a:tabLst>
              <a:defRPr/>
            </a:pPr>
            <a:r>
              <a:rPr lang="en-GB" sz="1600" b="1" u="sng" dirty="0" smtClean="0">
                <a:solidFill>
                  <a:schemeClr val="tx1"/>
                </a:solidFill>
              </a:rPr>
              <a:t>OWNER</a:t>
            </a:r>
            <a:r>
              <a:rPr lang="en-GB" sz="1600" b="1" dirty="0" smtClean="0">
                <a:solidFill>
                  <a:schemeClr val="tx1"/>
                </a:solidFill>
              </a:rPr>
              <a:t>	</a:t>
            </a:r>
            <a:r>
              <a:rPr lang="en-GB" sz="1600" b="1" u="sng" dirty="0" smtClean="0">
                <a:solidFill>
                  <a:schemeClr val="tx1"/>
                </a:solidFill>
              </a:rPr>
              <a:t>MIN_VALUE</a:t>
            </a:r>
            <a:r>
              <a:rPr lang="en-GB" sz="1600" b="1" dirty="0" smtClean="0">
                <a:solidFill>
                  <a:schemeClr val="tx1"/>
                </a:solidFill>
              </a:rPr>
              <a:t>	</a:t>
            </a:r>
            <a:r>
              <a:rPr lang="en-GB" sz="1600" b="1" u="sng" dirty="0" smtClean="0">
                <a:solidFill>
                  <a:schemeClr val="tx1"/>
                </a:solidFill>
              </a:rPr>
              <a:t>MAX_VALUE</a:t>
            </a:r>
            <a:r>
              <a:rPr lang="en-GB" sz="1600" b="1" dirty="0" smtClean="0">
                <a:solidFill>
                  <a:schemeClr val="tx1"/>
                </a:solidFill>
              </a:rPr>
              <a:t>	</a:t>
            </a:r>
            <a:r>
              <a:rPr lang="en-GB" sz="1600" b="1" u="sng" dirty="0" smtClean="0">
                <a:solidFill>
                  <a:schemeClr val="tx1"/>
                </a:solidFill>
              </a:rPr>
              <a:t>INCREMENT_BY</a:t>
            </a:r>
            <a:r>
              <a:rPr lang="en-GB" sz="1600" b="1" dirty="0" smtClean="0">
                <a:solidFill>
                  <a:schemeClr val="tx1"/>
                </a:solidFill>
              </a:rPr>
              <a:t>	</a:t>
            </a:r>
            <a:r>
              <a:rPr lang="en-GB" sz="1600" b="1" u="sng" dirty="0" smtClean="0">
                <a:solidFill>
                  <a:schemeClr val="tx1"/>
                </a:solidFill>
              </a:rPr>
              <a:t>C</a:t>
            </a:r>
            <a:r>
              <a:rPr lang="en-GB" sz="1600" b="1" dirty="0" smtClean="0">
                <a:solidFill>
                  <a:schemeClr val="tx1"/>
                </a:solidFill>
              </a:rPr>
              <a:t>	</a:t>
            </a:r>
            <a:r>
              <a:rPr lang="en-GB" sz="1600" b="1" u="sng" dirty="0" smtClean="0">
                <a:solidFill>
                  <a:schemeClr val="tx1"/>
                </a:solidFill>
              </a:rPr>
              <a:t>O</a:t>
            </a:r>
            <a:r>
              <a:rPr lang="en-GB" sz="1600" b="1" dirty="0" smtClean="0">
                <a:solidFill>
                  <a:schemeClr val="tx1"/>
                </a:solidFill>
              </a:rPr>
              <a:t>	</a:t>
            </a:r>
            <a:r>
              <a:rPr lang="en-GB" sz="1600" b="1" u="sng" dirty="0" smtClean="0">
                <a:solidFill>
                  <a:schemeClr val="tx1"/>
                </a:solidFill>
              </a:rPr>
              <a:t>CACHE_SIZE</a:t>
            </a:r>
            <a:endParaRPr lang="en-GB" sz="1600" b="1" u="sng" dirty="0">
              <a:solidFill>
                <a:schemeClr val="tx1"/>
              </a:solidFill>
            </a:endParaRPr>
          </a:p>
          <a:p>
            <a:pPr algn="l">
              <a:tabLst>
                <a:tab pos="1973263" algn="r"/>
                <a:tab pos="3671888" algn="r"/>
                <a:tab pos="5472113" algn="r"/>
                <a:tab pos="5834063" algn="r"/>
                <a:tab pos="6183313" algn="r"/>
                <a:tab pos="7620000" algn="r"/>
              </a:tabLst>
              <a:defRPr/>
            </a:pPr>
            <a:r>
              <a:rPr lang="en-GB" sz="1600" b="1" dirty="0" smtClean="0">
                <a:solidFill>
                  <a:schemeClr val="tx1"/>
                </a:solidFill>
              </a:rPr>
              <a:t>GP	1	1.0000E+28	1	N	N	20</a:t>
            </a:r>
            <a:endParaRPr lang="en-GB" sz="1600" b="1" dirty="0">
              <a:solidFill>
                <a:schemeClr val="tx1"/>
              </a:solidFill>
            </a:endParaRPr>
          </a:p>
        </p:txBody>
      </p:sp>
      <p:sp>
        <p:nvSpPr>
          <p:cNvPr id="9" name="Content Placeholder 2"/>
          <p:cNvSpPr txBox="1">
            <a:spLocks/>
          </p:cNvSpPr>
          <p:nvPr/>
        </p:nvSpPr>
        <p:spPr bwMode="auto">
          <a:xfrm>
            <a:off x="755576" y="3580160"/>
            <a:ext cx="8001000" cy="352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In this example 92584 is the object ID of the GP.DRIVER2 table</a:t>
            </a:r>
            <a:endParaRPr lang="en-GB" kern="0" dirty="0"/>
          </a:p>
        </p:txBody>
      </p:sp>
    </p:spTree>
    <p:extLst>
      <p:ext uri="{BB962C8B-B14F-4D97-AF65-F5344CB8AC3E}">
        <p14:creationId xmlns:p14="http://schemas.microsoft.com/office/powerpoint/2010/main" val="267090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71600" y="1052736"/>
            <a:ext cx="7200800" cy="830997"/>
          </a:xfrm>
          <a:prstGeom prst="rect">
            <a:avLst/>
          </a:prstGeom>
          <a:noFill/>
        </p:spPr>
        <p:txBody>
          <a:bodyPr wrap="square" rtlCol="0">
            <a:spAutoFit/>
          </a:bodyPr>
          <a:lstStyle/>
          <a:p>
            <a:r>
              <a:rPr lang="en-GB" sz="4800" b="1" dirty="0" smtClean="0"/>
              <a:t>Session Sequences</a:t>
            </a:r>
            <a:endParaRPr lang="en-GB" sz="4800" b="1" dirty="0"/>
          </a:p>
        </p:txBody>
      </p:sp>
      <p:sp>
        <p:nvSpPr>
          <p:cNvPr id="2" name="TextBox 1"/>
          <p:cNvSpPr txBox="1"/>
          <p:nvPr/>
        </p:nvSpPr>
        <p:spPr>
          <a:xfrm>
            <a:off x="796008" y="2576230"/>
            <a:ext cx="7344816" cy="1200329"/>
          </a:xfrm>
          <a:prstGeom prst="rect">
            <a:avLst/>
          </a:prstGeom>
          <a:noFill/>
          <a:ln w="38100">
            <a:solidFill>
              <a:schemeClr val="accent6"/>
            </a:solidFill>
          </a:ln>
        </p:spPr>
        <p:txBody>
          <a:bodyPr wrap="square" rtlCol="0">
            <a:spAutoFit/>
          </a:bodyPr>
          <a:lstStyle/>
          <a:p>
            <a:pPr lvl="0" algn="l"/>
            <a:r>
              <a:rPr lang="en-US" sz="1600" b="1" dirty="0" smtClean="0">
                <a:solidFill>
                  <a:schemeClr val="tx1"/>
                </a:solidFill>
              </a:rPr>
              <a:t>This new feature allows sequences to be created that exist for the lifetime of the current session only. </a:t>
            </a:r>
          </a:p>
          <a:p>
            <a:pPr lvl="0" algn="l"/>
            <a:r>
              <a:rPr lang="en-US" sz="1600" b="1" dirty="0" smtClean="0">
                <a:solidFill>
                  <a:schemeClr val="tx1"/>
                </a:solidFill>
              </a:rPr>
              <a:t>Intended for use with global temporary tables, but possibly useful in other places and more flexible than the ROWNUM pseudo column</a:t>
            </a:r>
          </a:p>
        </p:txBody>
      </p:sp>
    </p:spTree>
    <p:extLst>
      <p:ext uri="{BB962C8B-B14F-4D97-AF65-F5344CB8AC3E}">
        <p14:creationId xmlns:p14="http://schemas.microsoft.com/office/powerpoint/2010/main" val="36463441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Session Sequences</a:t>
            </a:r>
            <a:endParaRPr lang="en-GB" dirty="0"/>
          </a:p>
        </p:txBody>
      </p:sp>
      <p:sp>
        <p:nvSpPr>
          <p:cNvPr id="3" name="Content Placeholder 2"/>
          <p:cNvSpPr>
            <a:spLocks noGrp="1"/>
          </p:cNvSpPr>
          <p:nvPr>
            <p:ph idx="1"/>
          </p:nvPr>
        </p:nvSpPr>
        <p:spPr/>
        <p:txBody>
          <a:bodyPr/>
          <a:lstStyle/>
          <a:p>
            <a:r>
              <a:rPr lang="en-GB" dirty="0" smtClean="0"/>
              <a:t>In Oracle 12.1 and above sequences can have session visibility</a:t>
            </a:r>
          </a:p>
          <a:p>
            <a:pPr lvl="1"/>
            <a:r>
              <a:rPr lang="en-GB" dirty="0" smtClean="0"/>
              <a:t>Current value only visible to session</a:t>
            </a:r>
          </a:p>
          <a:p>
            <a:pPr marL="457200" lvl="1" indent="0">
              <a:buNone/>
            </a:pPr>
            <a:endParaRPr lang="en-GB" dirty="0"/>
          </a:p>
          <a:p>
            <a:r>
              <a:rPr lang="en-GB" dirty="0" smtClean="0"/>
              <a:t>For example:</a:t>
            </a:r>
          </a:p>
          <a:p>
            <a:endParaRPr lang="en-GB" dirty="0"/>
          </a:p>
        </p:txBody>
      </p:sp>
      <p:sp>
        <p:nvSpPr>
          <p:cNvPr id="4" name="TextBox 3"/>
          <p:cNvSpPr txBox="1"/>
          <p:nvPr/>
        </p:nvSpPr>
        <p:spPr>
          <a:xfrm>
            <a:off x="1475656" y="2370366"/>
            <a:ext cx="5590841" cy="338554"/>
          </a:xfrm>
          <a:prstGeom prst="rect">
            <a:avLst/>
          </a:prstGeom>
          <a:solidFill>
            <a:schemeClr val="bg1">
              <a:lumMod val="75000"/>
            </a:schemeClr>
          </a:solidFill>
        </p:spPr>
        <p:txBody>
          <a:bodyPr wrap="square">
            <a:spAutoFit/>
          </a:bodyPr>
          <a:lstStyle/>
          <a:p>
            <a:pPr algn="l">
              <a:tabLst>
                <a:tab pos="2060575" algn="r"/>
                <a:tab pos="2960688" algn="r"/>
                <a:tab pos="4035425" algn="r"/>
                <a:tab pos="5384800" algn="r"/>
                <a:tab pos="6821488" algn="r"/>
              </a:tabLst>
              <a:defRPr/>
            </a:pPr>
            <a:r>
              <a:rPr lang="en-GB" sz="1600" b="1" dirty="0" smtClean="0">
                <a:solidFill>
                  <a:schemeClr val="tx1"/>
                </a:solidFill>
              </a:rPr>
              <a:t>CREATE SEQUENCE seq1 SESSION;</a:t>
            </a:r>
            <a:endParaRPr lang="en-GB" sz="1600" b="1" dirty="0">
              <a:solidFill>
                <a:schemeClr val="tx1"/>
              </a:solidFill>
            </a:endParaRPr>
          </a:p>
        </p:txBody>
      </p:sp>
      <p:sp>
        <p:nvSpPr>
          <p:cNvPr id="5" name="TextBox 4"/>
          <p:cNvSpPr txBox="1"/>
          <p:nvPr/>
        </p:nvSpPr>
        <p:spPr>
          <a:xfrm>
            <a:off x="1475656" y="2924944"/>
            <a:ext cx="5590841" cy="3293209"/>
          </a:xfrm>
          <a:prstGeom prst="rect">
            <a:avLst/>
          </a:prstGeom>
          <a:solidFill>
            <a:schemeClr val="bg1">
              <a:lumMod val="75000"/>
            </a:schemeClr>
          </a:solidFill>
        </p:spPr>
        <p:txBody>
          <a:bodyPr wrap="square">
            <a:spAutoFit/>
          </a:bodyPr>
          <a:lstStyle/>
          <a:p>
            <a:pPr algn="l">
              <a:tabLst>
                <a:tab pos="987425" algn="r"/>
                <a:tab pos="2060575" algn="r"/>
                <a:tab pos="2960688" algn="r"/>
                <a:tab pos="4035425" algn="r"/>
                <a:tab pos="5384800" algn="r"/>
                <a:tab pos="6821488" algn="r"/>
              </a:tabLst>
              <a:defRPr/>
            </a:pPr>
            <a:r>
              <a:rPr lang="en-GB" sz="1600" b="1" dirty="0" smtClean="0">
                <a:solidFill>
                  <a:schemeClr val="tx1"/>
                </a:solidFill>
              </a:rPr>
              <a:t>SQL&gt; CONNECT </a:t>
            </a:r>
            <a:r>
              <a:rPr lang="en-GB" sz="1600" b="1" dirty="0" err="1" smtClean="0">
                <a:solidFill>
                  <a:schemeClr val="tx1"/>
                </a:solidFill>
              </a:rPr>
              <a:t>gp</a:t>
            </a:r>
            <a:r>
              <a:rPr lang="en-GB" sz="1600" b="1" dirty="0" smtClean="0">
                <a:solidFill>
                  <a:schemeClr val="tx1"/>
                </a:solidFill>
              </a:rPr>
              <a:t>/</a:t>
            </a:r>
            <a:r>
              <a:rPr lang="en-GB" sz="1600" b="1" dirty="0" err="1" smtClean="0">
                <a:solidFill>
                  <a:schemeClr val="tx1"/>
                </a:solidFill>
              </a:rPr>
              <a:t>gp</a:t>
            </a:r>
            <a:endParaRPr lang="en-GB" sz="1600" b="1" dirty="0" smtClean="0">
              <a:solidFill>
                <a:schemeClr val="tx1"/>
              </a:solidFill>
            </a:endParaRPr>
          </a:p>
          <a:p>
            <a:pPr algn="l">
              <a:tabLst>
                <a:tab pos="987425" algn="r"/>
                <a:tab pos="2060575" algn="r"/>
                <a:tab pos="2960688" algn="r"/>
                <a:tab pos="4035425" algn="r"/>
                <a:tab pos="5384800" algn="r"/>
                <a:tab pos="6821488" algn="r"/>
              </a:tabLst>
              <a:defRPr/>
            </a:pPr>
            <a:r>
              <a:rPr lang="en-GB" sz="1600" b="1" dirty="0" smtClean="0">
                <a:solidFill>
                  <a:schemeClr val="tx1"/>
                </a:solidFill>
              </a:rPr>
              <a:t>SQL&gt; SELECT seq1.NEXTVAL FROM dual;</a:t>
            </a:r>
            <a:br>
              <a:rPr lang="en-GB" sz="1600" b="1" dirty="0" smtClean="0">
                <a:solidFill>
                  <a:schemeClr val="tx1"/>
                </a:solidFill>
              </a:rPr>
            </a:br>
            <a:r>
              <a:rPr lang="en-GB" sz="1600" b="1" dirty="0" smtClean="0">
                <a:solidFill>
                  <a:schemeClr val="tx1"/>
                </a:solidFill>
              </a:rPr>
              <a:t>	</a:t>
            </a:r>
            <a:r>
              <a:rPr lang="en-GB" sz="1600" b="1" u="sng" dirty="0" smtClean="0">
                <a:solidFill>
                  <a:schemeClr val="tx1"/>
                </a:solidFill>
              </a:rPr>
              <a:t>NEXTVAL</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	1</a:t>
            </a:r>
          </a:p>
          <a:p>
            <a:pPr algn="l">
              <a:tabLst>
                <a:tab pos="987425" algn="r"/>
                <a:tab pos="2060575" algn="r"/>
                <a:tab pos="2960688" algn="r"/>
                <a:tab pos="4035425" algn="r"/>
                <a:tab pos="5384800" algn="r"/>
                <a:tab pos="6821488" algn="r"/>
              </a:tabLst>
              <a:defRPr/>
            </a:pPr>
            <a:r>
              <a:rPr lang="en-GB" sz="1600" b="1" dirty="0">
                <a:solidFill>
                  <a:schemeClr val="tx1"/>
                </a:solidFill>
              </a:rPr>
              <a:t>SQL&gt; SELECT seq1.NEXTVAL FROM </a:t>
            </a:r>
            <a:r>
              <a:rPr lang="en-GB" sz="1600" b="1" dirty="0" smtClean="0">
                <a:solidFill>
                  <a:schemeClr val="tx1"/>
                </a:solidFill>
              </a:rPr>
              <a:t>dual;</a:t>
            </a:r>
            <a:br>
              <a:rPr lang="en-GB" sz="1600" b="1" dirty="0" smtClean="0">
                <a:solidFill>
                  <a:schemeClr val="tx1"/>
                </a:solidFill>
              </a:rPr>
            </a:br>
            <a:r>
              <a:rPr lang="en-GB" sz="1600" b="1" dirty="0" smtClean="0">
                <a:solidFill>
                  <a:schemeClr val="tx1"/>
                </a:solidFill>
              </a:rPr>
              <a:t>	</a:t>
            </a:r>
            <a:r>
              <a:rPr lang="en-GB" sz="1600" b="1" u="sng" dirty="0" smtClean="0">
                <a:solidFill>
                  <a:schemeClr val="tx1"/>
                </a:solidFill>
              </a:rPr>
              <a:t>NEXTVAL</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	2</a:t>
            </a:r>
          </a:p>
          <a:p>
            <a:pPr algn="l">
              <a:tabLst>
                <a:tab pos="987425" algn="r"/>
                <a:tab pos="2060575" algn="r"/>
                <a:tab pos="2960688" algn="r"/>
                <a:tab pos="4035425" algn="r"/>
                <a:tab pos="5384800" algn="r"/>
                <a:tab pos="6821488" algn="r"/>
              </a:tabLst>
              <a:defRPr/>
            </a:pPr>
            <a:r>
              <a:rPr lang="en-GB" sz="1600" b="1" dirty="0" smtClean="0">
                <a:solidFill>
                  <a:schemeClr val="tx1"/>
                </a:solidFill>
              </a:rPr>
              <a:t>SQL&gt; CONNECT </a:t>
            </a:r>
            <a:r>
              <a:rPr lang="en-GB" sz="1600" b="1" dirty="0" err="1" smtClean="0">
                <a:solidFill>
                  <a:schemeClr val="tx1"/>
                </a:solidFill>
              </a:rPr>
              <a:t>gp</a:t>
            </a:r>
            <a:r>
              <a:rPr lang="en-GB" sz="1600" b="1" dirty="0" smtClean="0">
                <a:solidFill>
                  <a:schemeClr val="tx1"/>
                </a:solidFill>
              </a:rPr>
              <a:t>/</a:t>
            </a:r>
            <a:r>
              <a:rPr lang="en-GB" sz="1600" b="1" dirty="0" err="1" smtClean="0">
                <a:solidFill>
                  <a:schemeClr val="tx1"/>
                </a:solidFill>
              </a:rPr>
              <a:t>gp</a:t>
            </a:r>
            <a:endParaRPr lang="en-GB" sz="1600" b="1" dirty="0" smtClean="0">
              <a:solidFill>
                <a:schemeClr val="tx1"/>
              </a:solidFill>
            </a:endParaRPr>
          </a:p>
          <a:p>
            <a:pPr algn="l">
              <a:tabLst>
                <a:tab pos="987425" algn="r"/>
                <a:tab pos="2060575" algn="r"/>
                <a:tab pos="2960688" algn="r"/>
                <a:tab pos="4035425" algn="r"/>
                <a:tab pos="5384800" algn="r"/>
                <a:tab pos="6821488" algn="r"/>
              </a:tabLst>
              <a:defRPr/>
            </a:pPr>
            <a:r>
              <a:rPr lang="en-GB" sz="1600" b="1" dirty="0">
                <a:solidFill>
                  <a:schemeClr val="tx1"/>
                </a:solidFill>
              </a:rPr>
              <a:t>SQL&gt; SELECT seq1.NEXTVAL FROM </a:t>
            </a:r>
            <a:r>
              <a:rPr lang="en-GB" sz="1600" b="1" dirty="0" smtClean="0">
                <a:solidFill>
                  <a:schemeClr val="tx1"/>
                </a:solidFill>
              </a:rPr>
              <a:t>dual;</a:t>
            </a:r>
            <a:br>
              <a:rPr lang="en-GB" sz="1600" b="1" dirty="0" smtClean="0">
                <a:solidFill>
                  <a:schemeClr val="tx1"/>
                </a:solidFill>
              </a:rPr>
            </a:br>
            <a:r>
              <a:rPr lang="en-GB" sz="1600" b="1" dirty="0" smtClean="0">
                <a:solidFill>
                  <a:schemeClr val="tx1"/>
                </a:solidFill>
              </a:rPr>
              <a:t>	</a:t>
            </a:r>
            <a:r>
              <a:rPr lang="en-GB" sz="1600" b="1" u="sng" dirty="0" smtClean="0">
                <a:solidFill>
                  <a:schemeClr val="tx1"/>
                </a:solidFill>
              </a:rPr>
              <a:t>NEXTVAL</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	1</a:t>
            </a:r>
            <a:endParaRPr lang="en-GB" sz="1600" b="1" dirty="0">
              <a:solidFill>
                <a:schemeClr val="tx1"/>
              </a:solidFill>
            </a:endParaRPr>
          </a:p>
        </p:txBody>
      </p:sp>
    </p:spTree>
    <p:extLst>
      <p:ext uri="{BB962C8B-B14F-4D97-AF65-F5344CB8AC3E}">
        <p14:creationId xmlns:p14="http://schemas.microsoft.com/office/powerpoint/2010/main" val="11733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71600" y="1052736"/>
            <a:ext cx="7200800" cy="1569660"/>
          </a:xfrm>
          <a:prstGeom prst="rect">
            <a:avLst/>
          </a:prstGeom>
          <a:noFill/>
        </p:spPr>
        <p:txBody>
          <a:bodyPr wrap="square" rtlCol="0">
            <a:spAutoFit/>
          </a:bodyPr>
          <a:lstStyle/>
          <a:p>
            <a:r>
              <a:rPr lang="en-GB" sz="4800" b="1" dirty="0" smtClean="0"/>
              <a:t>Global Temporary</a:t>
            </a:r>
            <a:br>
              <a:rPr lang="en-GB" sz="4800" b="1" dirty="0" smtClean="0"/>
            </a:br>
            <a:r>
              <a:rPr lang="en-GB" sz="4800" b="1" dirty="0" smtClean="0"/>
              <a:t>Table Undo</a:t>
            </a:r>
            <a:endParaRPr lang="en-GB" sz="4800" b="1" dirty="0"/>
          </a:p>
        </p:txBody>
      </p:sp>
      <p:sp>
        <p:nvSpPr>
          <p:cNvPr id="2" name="TextBox 1"/>
          <p:cNvSpPr txBox="1"/>
          <p:nvPr/>
        </p:nvSpPr>
        <p:spPr>
          <a:xfrm>
            <a:off x="796008" y="2772217"/>
            <a:ext cx="7344816" cy="1569660"/>
          </a:xfrm>
          <a:prstGeom prst="rect">
            <a:avLst/>
          </a:prstGeom>
          <a:noFill/>
          <a:ln w="38100">
            <a:solidFill>
              <a:schemeClr val="accent6"/>
            </a:solidFill>
          </a:ln>
        </p:spPr>
        <p:txBody>
          <a:bodyPr wrap="square" rtlCol="0">
            <a:spAutoFit/>
          </a:bodyPr>
          <a:lstStyle/>
          <a:p>
            <a:pPr lvl="0" algn="l"/>
            <a:r>
              <a:rPr lang="en-US" sz="1600" b="1" dirty="0" smtClean="0">
                <a:solidFill>
                  <a:schemeClr val="tx1"/>
                </a:solidFill>
              </a:rPr>
              <a:t>This new feature allows undo for global temporary tables to be written to the temporary table space</a:t>
            </a:r>
          </a:p>
          <a:p>
            <a:pPr lvl="0" algn="l"/>
            <a:r>
              <a:rPr lang="en-US" sz="1600" b="1" dirty="0" smtClean="0">
                <a:solidFill>
                  <a:schemeClr val="tx1"/>
                </a:solidFill>
              </a:rPr>
              <a:t>It will not have much impact for insertions, but could have a significant impact on redo generation caused by GTT undo during updates</a:t>
            </a:r>
            <a:endParaRPr lang="en-US" sz="1600" b="1" dirty="0">
              <a:solidFill>
                <a:schemeClr val="tx1"/>
              </a:solidFill>
            </a:endParaRPr>
          </a:p>
          <a:p>
            <a:pPr lvl="0" algn="l"/>
            <a:r>
              <a:rPr lang="en-US" sz="1600" b="1" dirty="0" smtClean="0">
                <a:solidFill>
                  <a:schemeClr val="tx1"/>
                </a:solidFill>
              </a:rPr>
              <a:t>I envisage this becoming the default in future versions</a:t>
            </a:r>
          </a:p>
        </p:txBody>
      </p:sp>
    </p:spTree>
    <p:extLst>
      <p:ext uri="{BB962C8B-B14F-4D97-AF65-F5344CB8AC3E}">
        <p14:creationId xmlns:p14="http://schemas.microsoft.com/office/powerpoint/2010/main" val="28240443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Global Temporary Table Undo</a:t>
            </a:r>
            <a:endParaRPr lang="en-GB" dirty="0"/>
          </a:p>
        </p:txBody>
      </p:sp>
      <p:sp>
        <p:nvSpPr>
          <p:cNvPr id="3" name="Content Placeholder 2"/>
          <p:cNvSpPr>
            <a:spLocks noGrp="1"/>
          </p:cNvSpPr>
          <p:nvPr>
            <p:ph idx="1"/>
          </p:nvPr>
        </p:nvSpPr>
        <p:spPr/>
        <p:txBody>
          <a:bodyPr/>
          <a:lstStyle/>
          <a:p>
            <a:r>
              <a:rPr lang="en-GB" dirty="0" smtClean="0"/>
              <a:t>By default DML on Global Temporary Tables</a:t>
            </a:r>
          </a:p>
          <a:p>
            <a:pPr lvl="1"/>
            <a:r>
              <a:rPr lang="en-GB" dirty="0" smtClean="0"/>
              <a:t>Does not generate redo directly</a:t>
            </a:r>
          </a:p>
          <a:p>
            <a:pPr lvl="1"/>
            <a:r>
              <a:rPr lang="en-GB" dirty="0" smtClean="0"/>
              <a:t>Does generate undo and indirect redo</a:t>
            </a:r>
          </a:p>
          <a:p>
            <a:pPr lvl="1"/>
            <a:endParaRPr lang="en-GB" dirty="0" smtClean="0"/>
          </a:p>
          <a:p>
            <a:r>
              <a:rPr lang="en-GB" dirty="0" smtClean="0"/>
              <a:t>Undo is required to rollback transactions</a:t>
            </a:r>
          </a:p>
          <a:p>
            <a:endParaRPr lang="en-GB" dirty="0"/>
          </a:p>
          <a:p>
            <a:r>
              <a:rPr lang="en-GB" dirty="0" smtClean="0"/>
              <a:t>Redo will be archived,  backed up , propagated to standby </a:t>
            </a:r>
            <a:r>
              <a:rPr lang="en-GB" dirty="0" err="1" smtClean="0"/>
              <a:t>etc</a:t>
            </a:r>
            <a:endParaRPr lang="en-GB" dirty="0" smtClean="0"/>
          </a:p>
          <a:p>
            <a:endParaRPr lang="en-GB" dirty="0"/>
          </a:p>
          <a:p>
            <a:r>
              <a:rPr lang="en-GB" dirty="0" smtClean="0"/>
              <a:t>In Oracle 12c Global Temporary Table undo can be stored in a temporary tablespace</a:t>
            </a:r>
          </a:p>
          <a:p>
            <a:pPr lvl="1"/>
            <a:r>
              <a:rPr lang="en-GB" dirty="0" smtClean="0"/>
              <a:t>Set </a:t>
            </a:r>
            <a:r>
              <a:rPr lang="en-GB" dirty="0" smtClean="0">
                <a:solidFill>
                  <a:schemeClr val="accent6"/>
                </a:solidFill>
              </a:rPr>
              <a:t>TEMP_UNDO_ENABLED</a:t>
            </a:r>
            <a:r>
              <a:rPr lang="en-GB" dirty="0" smtClean="0"/>
              <a:t> = TRUE</a:t>
            </a:r>
          </a:p>
          <a:p>
            <a:pPr lvl="1"/>
            <a:endParaRPr lang="en-GB" dirty="0" smtClean="0"/>
          </a:p>
          <a:p>
            <a:r>
              <a:rPr lang="en-GB" dirty="0" smtClean="0"/>
              <a:t>Will not have much impact for </a:t>
            </a:r>
            <a:r>
              <a:rPr lang="en-GB" dirty="0" smtClean="0">
                <a:solidFill>
                  <a:schemeClr val="accent6"/>
                </a:solidFill>
              </a:rPr>
              <a:t>INSERT</a:t>
            </a:r>
            <a:r>
              <a:rPr lang="en-GB" dirty="0" smtClean="0"/>
              <a:t> statements</a:t>
            </a:r>
          </a:p>
          <a:p>
            <a:pPr lvl="1"/>
            <a:r>
              <a:rPr lang="en-GB" dirty="0" smtClean="0"/>
              <a:t>May have significant impact for </a:t>
            </a:r>
            <a:r>
              <a:rPr lang="en-GB" dirty="0" smtClean="0">
                <a:solidFill>
                  <a:schemeClr val="accent6"/>
                </a:solidFill>
              </a:rPr>
              <a:t>UPDATE</a:t>
            </a:r>
            <a:r>
              <a:rPr lang="en-GB" dirty="0" smtClean="0"/>
              <a:t> and </a:t>
            </a:r>
            <a:r>
              <a:rPr lang="en-GB" dirty="0" smtClean="0">
                <a:solidFill>
                  <a:schemeClr val="accent6"/>
                </a:solidFill>
              </a:rPr>
              <a:t>DELETE</a:t>
            </a:r>
            <a:r>
              <a:rPr lang="en-GB" dirty="0" smtClean="0"/>
              <a:t> statements</a:t>
            </a:r>
          </a:p>
          <a:p>
            <a:pPr lvl="1"/>
            <a:r>
              <a:rPr lang="en-GB" dirty="0" smtClean="0"/>
              <a:t>Review whether </a:t>
            </a:r>
            <a:r>
              <a:rPr lang="en-GB" dirty="0" smtClean="0">
                <a:solidFill>
                  <a:schemeClr val="accent6"/>
                </a:solidFill>
              </a:rPr>
              <a:t>DELETE</a:t>
            </a:r>
            <a:r>
              <a:rPr lang="en-GB" dirty="0" smtClean="0"/>
              <a:t> statements are necessary</a:t>
            </a:r>
          </a:p>
        </p:txBody>
      </p:sp>
    </p:spTree>
    <p:extLst>
      <p:ext uri="{BB962C8B-B14F-4D97-AF65-F5344CB8AC3E}">
        <p14:creationId xmlns:p14="http://schemas.microsoft.com/office/powerpoint/2010/main" val="28503390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71600" y="1052736"/>
            <a:ext cx="7200800" cy="830997"/>
          </a:xfrm>
          <a:prstGeom prst="rect">
            <a:avLst/>
          </a:prstGeom>
          <a:noFill/>
        </p:spPr>
        <p:txBody>
          <a:bodyPr wrap="square" rtlCol="0">
            <a:spAutoFit/>
          </a:bodyPr>
          <a:lstStyle/>
          <a:p>
            <a:r>
              <a:rPr lang="en-GB" sz="4800" b="1" dirty="0" smtClean="0"/>
              <a:t>Temporal Validity</a:t>
            </a:r>
            <a:endParaRPr lang="en-GB" sz="4800" b="1" dirty="0"/>
          </a:p>
        </p:txBody>
      </p:sp>
      <p:sp>
        <p:nvSpPr>
          <p:cNvPr id="2" name="TextBox 1"/>
          <p:cNvSpPr txBox="1"/>
          <p:nvPr/>
        </p:nvSpPr>
        <p:spPr>
          <a:xfrm>
            <a:off x="796008" y="2772217"/>
            <a:ext cx="7344816" cy="1446550"/>
          </a:xfrm>
          <a:prstGeom prst="rect">
            <a:avLst/>
          </a:prstGeom>
          <a:noFill/>
          <a:ln w="38100">
            <a:solidFill>
              <a:schemeClr val="accent6"/>
            </a:solidFill>
          </a:ln>
        </p:spPr>
        <p:txBody>
          <a:bodyPr wrap="square" rtlCol="0">
            <a:spAutoFit/>
          </a:bodyPr>
          <a:lstStyle/>
          <a:p>
            <a:pPr lvl="0" algn="l"/>
            <a:r>
              <a:rPr lang="en-US" sz="1600" b="1" dirty="0" smtClean="0">
                <a:solidFill>
                  <a:schemeClr val="tx1"/>
                </a:solidFill>
              </a:rPr>
              <a:t>Temporal validity allows tables to be created where rows are valid for a specific period of time</a:t>
            </a:r>
          </a:p>
          <a:p>
            <a:pPr lvl="0" algn="l"/>
            <a:r>
              <a:rPr lang="en-US" sz="1600" b="1" dirty="0" smtClean="0">
                <a:solidFill>
                  <a:schemeClr val="tx1"/>
                </a:solidFill>
              </a:rPr>
              <a:t>A major defect is that is not possible to create primary keys with temporal validity. This functionality may be added in a future release, until which time this feature may be of limited use.</a:t>
            </a:r>
          </a:p>
        </p:txBody>
      </p:sp>
    </p:spTree>
    <p:extLst>
      <p:ext uri="{BB962C8B-B14F-4D97-AF65-F5344CB8AC3E}">
        <p14:creationId xmlns:p14="http://schemas.microsoft.com/office/powerpoint/2010/main" val="1909749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Features</a:t>
            </a:r>
            <a:endParaRPr lang="en-GB" dirty="0"/>
          </a:p>
        </p:txBody>
      </p:sp>
      <p:sp>
        <p:nvSpPr>
          <p:cNvPr id="3" name="Content Placeholder 2"/>
          <p:cNvSpPr>
            <a:spLocks noGrp="1"/>
          </p:cNvSpPr>
          <p:nvPr>
            <p:ph idx="1"/>
          </p:nvPr>
        </p:nvSpPr>
        <p:spPr/>
        <p:txBody>
          <a:bodyPr/>
          <a:lstStyle/>
          <a:p>
            <a:r>
              <a:rPr lang="en-GB" dirty="0"/>
              <a:t>Oracle Marketing concentrates on </a:t>
            </a:r>
            <a:r>
              <a:rPr lang="en-GB" dirty="0" smtClean="0"/>
              <a:t>a limited subset of new features</a:t>
            </a:r>
          </a:p>
          <a:p>
            <a:pPr marL="457200" lvl="1" indent="0">
              <a:buNone/>
            </a:pPr>
            <a:endParaRPr lang="en-GB" dirty="0" smtClean="0"/>
          </a:p>
          <a:p>
            <a:pPr lvl="1"/>
            <a:r>
              <a:rPr lang="en-GB" dirty="0" smtClean="0"/>
              <a:t>Particularly </a:t>
            </a:r>
            <a:r>
              <a:rPr lang="en-GB" dirty="0"/>
              <a:t>new </a:t>
            </a:r>
            <a:r>
              <a:rPr lang="en-GB" dirty="0" smtClean="0"/>
              <a:t> licensing options</a:t>
            </a:r>
            <a:endParaRPr lang="en-GB" dirty="0"/>
          </a:p>
          <a:p>
            <a:pPr lvl="1"/>
            <a:endParaRPr lang="en-GB" dirty="0"/>
          </a:p>
          <a:p>
            <a:r>
              <a:rPr lang="en-GB" dirty="0"/>
              <a:t>Product Managers and Pre Sales are usually a better source of information</a:t>
            </a:r>
          </a:p>
          <a:p>
            <a:endParaRPr lang="en-GB" dirty="0"/>
          </a:p>
          <a:p>
            <a:r>
              <a:rPr lang="en-GB" dirty="0" smtClean="0"/>
              <a:t>New features are often overlooked by everyone:</a:t>
            </a:r>
          </a:p>
          <a:p>
            <a:pPr marL="0" indent="0">
              <a:buNone/>
            </a:pPr>
            <a:endParaRPr lang="en-GB" dirty="0"/>
          </a:p>
          <a:p>
            <a:pPr lvl="1"/>
            <a:r>
              <a:rPr lang="en-GB" dirty="0" smtClean="0"/>
              <a:t>Particularly additional features in Standard/Enterprise Editions</a:t>
            </a:r>
          </a:p>
          <a:p>
            <a:pPr lvl="1"/>
            <a:endParaRPr lang="en-GB" dirty="0" smtClean="0"/>
          </a:p>
          <a:p>
            <a:pPr lvl="1"/>
            <a:r>
              <a:rPr lang="en-GB" dirty="0" smtClean="0"/>
              <a:t>Too many in each release to investigate them all</a:t>
            </a:r>
          </a:p>
          <a:p>
            <a:pPr lvl="1"/>
            <a:endParaRPr lang="en-GB" dirty="0" smtClean="0"/>
          </a:p>
          <a:p>
            <a:pPr lvl="1"/>
            <a:r>
              <a:rPr lang="en-GB" dirty="0" smtClean="0"/>
              <a:t>Documentation and support is often limited at initial release</a:t>
            </a:r>
            <a:endParaRPr lang="en-GB" dirty="0"/>
          </a:p>
          <a:p>
            <a:pPr lvl="1"/>
            <a:endParaRPr lang="en-GB" dirty="0" smtClean="0"/>
          </a:p>
        </p:txBody>
      </p:sp>
    </p:spTree>
    <p:extLst>
      <p:ext uri="{BB962C8B-B14F-4D97-AF65-F5344CB8AC3E}">
        <p14:creationId xmlns:p14="http://schemas.microsoft.com/office/powerpoint/2010/main" val="9009028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Temporal Validity</a:t>
            </a:r>
            <a:endParaRPr lang="en-GB" dirty="0"/>
          </a:p>
        </p:txBody>
      </p:sp>
      <p:sp>
        <p:nvSpPr>
          <p:cNvPr id="3" name="Content Placeholder 2"/>
          <p:cNvSpPr>
            <a:spLocks noGrp="1"/>
          </p:cNvSpPr>
          <p:nvPr>
            <p:ph idx="1"/>
          </p:nvPr>
        </p:nvSpPr>
        <p:spPr/>
        <p:txBody>
          <a:bodyPr/>
          <a:lstStyle/>
          <a:p>
            <a:r>
              <a:rPr lang="en-GB" dirty="0" smtClean="0"/>
              <a:t>Flashback Data Archive was introduced in Oracle 11.1</a:t>
            </a:r>
          </a:p>
          <a:p>
            <a:pPr lvl="1"/>
            <a:r>
              <a:rPr lang="en-GB" dirty="0" smtClean="0"/>
              <a:t>Originally known as Total Recall</a:t>
            </a:r>
          </a:p>
          <a:p>
            <a:pPr lvl="1"/>
            <a:endParaRPr lang="en-GB" dirty="0" smtClean="0"/>
          </a:p>
          <a:p>
            <a:r>
              <a:rPr lang="en-GB" dirty="0" smtClean="0"/>
              <a:t>Allows historic data to be inspected at any point in time</a:t>
            </a:r>
            <a:endParaRPr lang="en-GB" dirty="0"/>
          </a:p>
          <a:p>
            <a:pPr lvl="1"/>
            <a:endParaRPr lang="en-GB" dirty="0"/>
          </a:p>
          <a:p>
            <a:r>
              <a:rPr lang="en-GB" dirty="0" smtClean="0"/>
              <a:t>Was a separately licensed option</a:t>
            </a:r>
          </a:p>
          <a:p>
            <a:pPr lvl="1"/>
            <a:r>
              <a:rPr lang="en-GB" dirty="0" smtClean="0"/>
              <a:t>Consequently not very popular</a:t>
            </a:r>
          </a:p>
          <a:p>
            <a:pPr lvl="1"/>
            <a:endParaRPr lang="en-GB" dirty="0"/>
          </a:p>
          <a:p>
            <a:r>
              <a:rPr lang="en-GB" dirty="0" smtClean="0"/>
              <a:t>Now available free </a:t>
            </a:r>
            <a:r>
              <a:rPr lang="en-GB" dirty="0"/>
              <a:t> </a:t>
            </a:r>
            <a:r>
              <a:rPr lang="en-GB" dirty="0" smtClean="0"/>
              <a:t>in Enterprise Edition (at least)</a:t>
            </a:r>
          </a:p>
          <a:p>
            <a:pPr lvl="1"/>
            <a:r>
              <a:rPr lang="en-GB" dirty="0" smtClean="0"/>
              <a:t>Including Oracle 11.2</a:t>
            </a:r>
          </a:p>
          <a:p>
            <a:pPr lvl="1"/>
            <a:endParaRPr lang="en-GB" dirty="0"/>
          </a:p>
          <a:p>
            <a:r>
              <a:rPr lang="en-GB" dirty="0" smtClean="0"/>
              <a:t>In Oracle 12.1 and above Temporal Validity builds on these concepts</a:t>
            </a:r>
            <a:endParaRPr lang="en-GB" dirty="0"/>
          </a:p>
        </p:txBody>
      </p:sp>
    </p:spTree>
    <p:extLst>
      <p:ext uri="{BB962C8B-B14F-4D97-AF65-F5344CB8AC3E}">
        <p14:creationId xmlns:p14="http://schemas.microsoft.com/office/powerpoint/2010/main" val="350448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Temporal Validity</a:t>
            </a:r>
            <a:endParaRPr lang="en-GB" dirty="0"/>
          </a:p>
        </p:txBody>
      </p:sp>
      <p:sp>
        <p:nvSpPr>
          <p:cNvPr id="3" name="Content Placeholder 2"/>
          <p:cNvSpPr>
            <a:spLocks noGrp="1"/>
          </p:cNvSpPr>
          <p:nvPr>
            <p:ph idx="1"/>
          </p:nvPr>
        </p:nvSpPr>
        <p:spPr>
          <a:xfrm>
            <a:off x="762000" y="1131888"/>
            <a:ext cx="8001000" cy="424904"/>
          </a:xfrm>
        </p:spPr>
        <p:txBody>
          <a:bodyPr/>
          <a:lstStyle/>
          <a:p>
            <a:r>
              <a:rPr lang="en-GB" dirty="0" smtClean="0"/>
              <a:t>For example:</a:t>
            </a:r>
            <a:endParaRPr lang="en-GB" dirty="0"/>
          </a:p>
        </p:txBody>
      </p:sp>
      <p:sp>
        <p:nvSpPr>
          <p:cNvPr id="4" name="TextBox 3"/>
          <p:cNvSpPr txBox="1"/>
          <p:nvPr/>
        </p:nvSpPr>
        <p:spPr>
          <a:xfrm>
            <a:off x="755576" y="1628800"/>
            <a:ext cx="7632848" cy="2062103"/>
          </a:xfrm>
          <a:prstGeom prst="rect">
            <a:avLst/>
          </a:prstGeom>
          <a:solidFill>
            <a:schemeClr val="bg1">
              <a:lumMod val="75000"/>
            </a:schemeClr>
          </a:solidFill>
        </p:spPr>
        <p:txBody>
          <a:bodyPr wrap="square">
            <a:spAutoFit/>
          </a:bodyPr>
          <a:lstStyle/>
          <a:p>
            <a:pPr algn="l">
              <a:tabLst>
                <a:tab pos="363538" algn="l"/>
                <a:tab pos="1698625" algn="l"/>
              </a:tabLst>
              <a:defRPr/>
            </a:pPr>
            <a:r>
              <a:rPr lang="en-GB" sz="1600" b="1" dirty="0">
                <a:solidFill>
                  <a:schemeClr val="tx1"/>
                </a:solidFill>
              </a:rPr>
              <a:t>CREATE TABLE </a:t>
            </a:r>
            <a:r>
              <a:rPr lang="en-GB" sz="1600" b="1" dirty="0" smtClean="0">
                <a:solidFill>
                  <a:schemeClr val="tx1"/>
                </a:solidFill>
              </a:rPr>
              <a:t>driver</a:t>
            </a:r>
            <a:br>
              <a:rPr lang="en-GB" sz="1600" b="1" dirty="0" smtClean="0">
                <a:solidFill>
                  <a:schemeClr val="tx1"/>
                </a:solidFill>
              </a:rPr>
            </a:b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driver_key</a:t>
            </a:r>
            <a:r>
              <a:rPr lang="en-GB" sz="1600" b="1" dirty="0" smtClean="0">
                <a:solidFill>
                  <a:schemeClr val="tx1"/>
                </a:solidFill>
              </a:rPr>
              <a:t>	VARCHAR2(4),</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team_key</a:t>
            </a:r>
            <a:r>
              <a:rPr lang="en-GB" sz="1600" b="1" dirty="0" smtClean="0">
                <a:solidFill>
                  <a:schemeClr val="tx1"/>
                </a:solidFill>
              </a:rPr>
              <a:t> 	VARCHAR2(3),</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joining_date</a:t>
            </a:r>
            <a:r>
              <a:rPr lang="en-GB" sz="1600" b="1" dirty="0" smtClean="0">
                <a:solidFill>
                  <a:schemeClr val="tx1"/>
                </a:solidFill>
              </a:rPr>
              <a:t> DATE,</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leaving_date</a:t>
            </a:r>
            <a:r>
              <a:rPr lang="en-GB" sz="1600" b="1" dirty="0" smtClean="0">
                <a:solidFill>
                  <a:schemeClr val="tx1"/>
                </a:solidFill>
              </a:rPr>
              <a:t> DATE,</a:t>
            </a:r>
            <a:br>
              <a:rPr lang="en-GB" sz="1600" b="1" dirty="0" smtClean="0">
                <a:solidFill>
                  <a:schemeClr val="tx1"/>
                </a:solidFill>
              </a:rPr>
            </a:br>
            <a:r>
              <a:rPr lang="en-GB" sz="1600" b="1" dirty="0" smtClean="0">
                <a:solidFill>
                  <a:schemeClr val="tx1"/>
                </a:solidFill>
              </a:rPr>
              <a:t>	PERIOD </a:t>
            </a:r>
            <a:r>
              <a:rPr lang="en-GB" sz="1600" b="1" dirty="0">
                <a:solidFill>
                  <a:schemeClr val="tx1"/>
                </a:solidFill>
              </a:rPr>
              <a:t>FOR </a:t>
            </a:r>
            <a:r>
              <a:rPr lang="en-GB" sz="1600" b="1" dirty="0" err="1" smtClean="0">
                <a:solidFill>
                  <a:schemeClr val="tx1"/>
                </a:solidFill>
              </a:rPr>
              <a:t>team_member_valid_time</a:t>
            </a:r>
            <a:r>
              <a:rPr lang="en-GB" sz="1600" b="1" dirty="0" smtClean="0">
                <a:solidFill>
                  <a:schemeClr val="tx1"/>
                </a:solidFill>
              </a:rPr>
              <a:t> (</a:t>
            </a:r>
            <a:r>
              <a:rPr lang="en-GB" sz="1600" b="1" dirty="0" err="1" smtClean="0">
                <a:solidFill>
                  <a:schemeClr val="tx1"/>
                </a:solidFill>
              </a:rPr>
              <a:t>joining_date,leaving_date</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a:t>
            </a:r>
            <a:endParaRPr lang="en-GB" sz="1600" b="1" dirty="0">
              <a:solidFill>
                <a:schemeClr val="tx1"/>
              </a:solidFill>
            </a:endParaRPr>
          </a:p>
        </p:txBody>
      </p:sp>
      <p:sp>
        <p:nvSpPr>
          <p:cNvPr id="5" name="TextBox 4"/>
          <p:cNvSpPr txBox="1"/>
          <p:nvPr/>
        </p:nvSpPr>
        <p:spPr>
          <a:xfrm>
            <a:off x="755576" y="4277414"/>
            <a:ext cx="7632848" cy="1815882"/>
          </a:xfrm>
          <a:prstGeom prst="rect">
            <a:avLst/>
          </a:prstGeom>
          <a:solidFill>
            <a:schemeClr val="bg1">
              <a:lumMod val="75000"/>
            </a:schemeClr>
          </a:solidFill>
        </p:spPr>
        <p:txBody>
          <a:bodyPr wrap="square">
            <a:spAutoFit/>
          </a:bodyPr>
          <a:lstStyle/>
          <a:p>
            <a:pPr algn="l">
              <a:tabLst>
                <a:tab pos="363538" algn="l"/>
              </a:tabLst>
              <a:defRPr/>
            </a:pPr>
            <a:r>
              <a:rPr lang="en-GB" sz="1600" b="1" dirty="0">
                <a:solidFill>
                  <a:schemeClr val="tx1"/>
                </a:solidFill>
              </a:rPr>
              <a:t>INSERT INTO </a:t>
            </a:r>
            <a:r>
              <a:rPr lang="en-GB" sz="1600" b="1" dirty="0" smtClean="0">
                <a:solidFill>
                  <a:schemeClr val="tx1"/>
                </a:solidFill>
              </a:rPr>
              <a:t>driver </a:t>
            </a:r>
            <a:r>
              <a:rPr lang="en-GB" sz="1600" b="1" dirty="0">
                <a:solidFill>
                  <a:schemeClr val="tx1"/>
                </a:solidFill>
              </a:rPr>
              <a:t>VALUES ('FALO','FER','01-JAN-2010',NULL);</a:t>
            </a:r>
          </a:p>
          <a:p>
            <a:pPr algn="l">
              <a:tabLst>
                <a:tab pos="363538" algn="l"/>
              </a:tabLst>
              <a:defRPr/>
            </a:pPr>
            <a:r>
              <a:rPr lang="en-GB" sz="1600" b="1" dirty="0">
                <a:solidFill>
                  <a:schemeClr val="tx1"/>
                </a:solidFill>
              </a:rPr>
              <a:t>INSERT INTO </a:t>
            </a:r>
            <a:r>
              <a:rPr lang="en-GB" sz="1600" b="1" dirty="0" smtClean="0">
                <a:solidFill>
                  <a:schemeClr val="tx1"/>
                </a:solidFill>
              </a:rPr>
              <a:t>driver </a:t>
            </a:r>
            <a:r>
              <a:rPr lang="en-GB" sz="1600" b="1" dirty="0">
                <a:solidFill>
                  <a:schemeClr val="tx1"/>
                </a:solidFill>
              </a:rPr>
              <a:t>VALUES ('FMAS','FER','01-JAN-2006','31-DEC-2013');</a:t>
            </a:r>
          </a:p>
          <a:p>
            <a:pPr algn="l">
              <a:tabLst>
                <a:tab pos="363538" algn="l"/>
              </a:tabLst>
              <a:defRPr/>
            </a:pPr>
            <a:r>
              <a:rPr lang="en-GB" sz="1600" b="1" dirty="0">
                <a:solidFill>
                  <a:schemeClr val="tx1"/>
                </a:solidFill>
              </a:rPr>
              <a:t>INSERT INTO </a:t>
            </a:r>
            <a:r>
              <a:rPr lang="en-GB" sz="1600" b="1" dirty="0" smtClean="0">
                <a:solidFill>
                  <a:schemeClr val="tx1"/>
                </a:solidFill>
              </a:rPr>
              <a:t>driver </a:t>
            </a:r>
            <a:r>
              <a:rPr lang="en-GB" sz="1600" b="1" dirty="0">
                <a:solidFill>
                  <a:schemeClr val="tx1"/>
                </a:solidFill>
              </a:rPr>
              <a:t>VALUES ('KRAI','FER','01-JAN-2007','31-DEC-2009');</a:t>
            </a:r>
          </a:p>
          <a:p>
            <a:pPr algn="l">
              <a:tabLst>
                <a:tab pos="363538" algn="l"/>
              </a:tabLst>
              <a:defRPr/>
            </a:pPr>
            <a:r>
              <a:rPr lang="en-GB" sz="1600" b="1" dirty="0">
                <a:solidFill>
                  <a:schemeClr val="tx1"/>
                </a:solidFill>
              </a:rPr>
              <a:t>INSERT INTO </a:t>
            </a:r>
            <a:r>
              <a:rPr lang="en-GB" sz="1600" b="1" dirty="0" smtClean="0">
                <a:solidFill>
                  <a:schemeClr val="tx1"/>
                </a:solidFill>
              </a:rPr>
              <a:t>driver </a:t>
            </a:r>
            <a:r>
              <a:rPr lang="en-GB" sz="1600" b="1" dirty="0">
                <a:solidFill>
                  <a:schemeClr val="tx1"/>
                </a:solidFill>
              </a:rPr>
              <a:t>VALUES ('RBAR','FER','01-JAN-2000','31-DEC-2007');</a:t>
            </a:r>
          </a:p>
          <a:p>
            <a:pPr algn="l">
              <a:tabLst>
                <a:tab pos="363538" algn="l"/>
              </a:tabLst>
              <a:defRPr/>
            </a:pPr>
            <a:r>
              <a:rPr lang="en-GB" sz="1600" b="1" dirty="0">
                <a:solidFill>
                  <a:schemeClr val="tx1"/>
                </a:solidFill>
              </a:rPr>
              <a:t>INSERT INTO </a:t>
            </a:r>
            <a:r>
              <a:rPr lang="en-GB" sz="1600" b="1" dirty="0" smtClean="0">
                <a:solidFill>
                  <a:schemeClr val="tx1"/>
                </a:solidFill>
              </a:rPr>
              <a:t>driver </a:t>
            </a:r>
            <a:r>
              <a:rPr lang="en-GB" sz="1600" b="1" dirty="0">
                <a:solidFill>
                  <a:schemeClr val="tx1"/>
                </a:solidFill>
              </a:rPr>
              <a:t>VALUES ('MSCH','FER','01-JAN-1996','31-DEC-2006');</a:t>
            </a:r>
          </a:p>
        </p:txBody>
      </p:sp>
      <p:sp>
        <p:nvSpPr>
          <p:cNvPr id="6" name="Content Placeholder 2"/>
          <p:cNvSpPr txBox="1">
            <a:spLocks/>
          </p:cNvSpPr>
          <p:nvPr/>
        </p:nvSpPr>
        <p:spPr bwMode="auto">
          <a:xfrm>
            <a:off x="755576" y="3868192"/>
            <a:ext cx="8001000" cy="424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Insert some data</a:t>
            </a:r>
            <a:endParaRPr lang="en-GB" kern="0" dirty="0"/>
          </a:p>
        </p:txBody>
      </p:sp>
      <p:sp>
        <p:nvSpPr>
          <p:cNvPr id="7" name="Content Placeholder 2"/>
          <p:cNvSpPr txBox="1">
            <a:spLocks/>
          </p:cNvSpPr>
          <p:nvPr/>
        </p:nvSpPr>
        <p:spPr bwMode="auto">
          <a:xfrm>
            <a:off x="747464" y="6165304"/>
            <a:ext cx="8001000" cy="424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Note: the above data is inaccurate</a:t>
            </a:r>
            <a:endParaRPr lang="en-GB" kern="0" dirty="0"/>
          </a:p>
        </p:txBody>
      </p:sp>
    </p:spTree>
    <p:extLst>
      <p:ext uri="{BB962C8B-B14F-4D97-AF65-F5344CB8AC3E}">
        <p14:creationId xmlns:p14="http://schemas.microsoft.com/office/powerpoint/2010/main" val="192866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Temporal Validity</a:t>
            </a:r>
            <a:endParaRPr lang="en-GB" dirty="0"/>
          </a:p>
        </p:txBody>
      </p:sp>
      <p:sp>
        <p:nvSpPr>
          <p:cNvPr id="3" name="Content Placeholder 2"/>
          <p:cNvSpPr>
            <a:spLocks noGrp="1"/>
          </p:cNvSpPr>
          <p:nvPr>
            <p:ph idx="1"/>
          </p:nvPr>
        </p:nvSpPr>
        <p:spPr>
          <a:xfrm>
            <a:off x="762000" y="1131888"/>
            <a:ext cx="8001000" cy="424904"/>
          </a:xfrm>
        </p:spPr>
        <p:txBody>
          <a:bodyPr/>
          <a:lstStyle/>
          <a:p>
            <a:r>
              <a:rPr lang="en-GB" dirty="0" smtClean="0"/>
              <a:t>For example:</a:t>
            </a:r>
            <a:endParaRPr lang="en-GB" dirty="0"/>
          </a:p>
        </p:txBody>
      </p:sp>
      <p:sp>
        <p:nvSpPr>
          <p:cNvPr id="4" name="TextBox 3"/>
          <p:cNvSpPr txBox="1"/>
          <p:nvPr/>
        </p:nvSpPr>
        <p:spPr>
          <a:xfrm>
            <a:off x="611560" y="1556792"/>
            <a:ext cx="8280920" cy="1938992"/>
          </a:xfrm>
          <a:prstGeom prst="rect">
            <a:avLst/>
          </a:prstGeom>
          <a:solidFill>
            <a:schemeClr val="bg1">
              <a:lumMod val="75000"/>
            </a:schemeClr>
          </a:solidFill>
        </p:spPr>
        <p:txBody>
          <a:bodyPr wrap="square">
            <a:spAutoFit/>
          </a:bodyPr>
          <a:lstStyle/>
          <a:p>
            <a:pPr algn="l">
              <a:tabLst>
                <a:tab pos="1524000" algn="r"/>
                <a:tab pos="1800225" algn="l"/>
                <a:tab pos="3948113" algn="r"/>
              </a:tabLst>
              <a:defRPr/>
            </a:pPr>
            <a:r>
              <a:rPr lang="en-GB" sz="1600" b="1" dirty="0" smtClean="0">
                <a:solidFill>
                  <a:schemeClr val="tx1"/>
                </a:solidFill>
              </a:rPr>
              <a:t>SELECT </a:t>
            </a:r>
            <a:r>
              <a:rPr lang="en-GB" sz="1600" b="1" dirty="0">
                <a:solidFill>
                  <a:schemeClr val="tx1"/>
                </a:solidFill>
              </a:rPr>
              <a:t>* FROM </a:t>
            </a:r>
            <a:r>
              <a:rPr lang="en-GB" sz="1600" b="1" dirty="0" smtClean="0">
                <a:solidFill>
                  <a:schemeClr val="tx1"/>
                </a:solidFill>
              </a:rPr>
              <a:t>driver;</a:t>
            </a:r>
            <a:endParaRPr lang="en-GB" sz="1600" b="1" dirty="0">
              <a:solidFill>
                <a:schemeClr val="tx1"/>
              </a:solidFill>
            </a:endParaRPr>
          </a:p>
          <a:p>
            <a:pPr algn="l">
              <a:tabLst>
                <a:tab pos="1524000" algn="r"/>
                <a:tab pos="1887538" algn="l"/>
                <a:tab pos="3584575" algn="l"/>
                <a:tab pos="5748338" algn="l"/>
              </a:tabLst>
              <a:defRPr/>
            </a:pPr>
            <a:r>
              <a:rPr lang="en-GB" sz="1600" b="1" u="sng" dirty="0" smtClean="0">
                <a:solidFill>
                  <a:schemeClr val="tx1"/>
                </a:solidFill>
              </a:rPr>
              <a:t>DRIVER_KEY</a:t>
            </a:r>
            <a:r>
              <a:rPr lang="en-GB" sz="1600" b="1" dirty="0" smtClean="0">
                <a:solidFill>
                  <a:schemeClr val="tx1"/>
                </a:solidFill>
              </a:rPr>
              <a:t> 		</a:t>
            </a:r>
            <a:r>
              <a:rPr lang="en-GB" sz="1600" b="1" u="sng" dirty="0" smtClean="0">
                <a:solidFill>
                  <a:schemeClr val="tx1"/>
                </a:solidFill>
              </a:rPr>
              <a:t>TEAM_KEY</a:t>
            </a:r>
            <a:r>
              <a:rPr lang="en-GB" sz="1600" b="1" dirty="0">
                <a:solidFill>
                  <a:schemeClr val="tx1"/>
                </a:solidFill>
              </a:rPr>
              <a:t>	</a:t>
            </a:r>
            <a:r>
              <a:rPr lang="en-GB" sz="1600" b="1" u="sng" dirty="0" smtClean="0">
                <a:solidFill>
                  <a:schemeClr val="tx1"/>
                </a:solidFill>
              </a:rPr>
              <a:t>JOINING_DATE</a:t>
            </a:r>
            <a:r>
              <a:rPr lang="en-GB" sz="1600" b="1" dirty="0" smtClean="0">
                <a:solidFill>
                  <a:schemeClr val="tx1"/>
                </a:solidFill>
              </a:rPr>
              <a:t> 	</a:t>
            </a:r>
            <a:r>
              <a:rPr lang="en-GB" sz="1600" b="1" u="sng" dirty="0" smtClean="0">
                <a:solidFill>
                  <a:schemeClr val="tx1"/>
                </a:solidFill>
              </a:rPr>
              <a:t>LEAVING_DATE</a:t>
            </a:r>
            <a:br>
              <a:rPr lang="en-GB" sz="1600" b="1" u="sng" dirty="0" smtClean="0">
                <a:solidFill>
                  <a:schemeClr val="tx1"/>
                </a:solidFill>
              </a:rPr>
            </a:br>
            <a:r>
              <a:rPr lang="en-GB" sz="1600" b="1" dirty="0" smtClean="0">
                <a:solidFill>
                  <a:schemeClr val="tx1"/>
                </a:solidFill>
              </a:rPr>
              <a:t>	FALO	FER             	01-JAN-2010	</a:t>
            </a:r>
            <a:br>
              <a:rPr lang="en-GB" sz="1600" b="1" dirty="0" smtClean="0">
                <a:solidFill>
                  <a:schemeClr val="tx1"/>
                </a:solidFill>
              </a:rPr>
            </a:br>
            <a:r>
              <a:rPr lang="en-GB" sz="1600" b="1" dirty="0" smtClean="0">
                <a:solidFill>
                  <a:schemeClr val="tx1"/>
                </a:solidFill>
              </a:rPr>
              <a:t>        	FMAS	FER	01-JAN-2006	31-DEC-2013</a:t>
            </a:r>
            <a:br>
              <a:rPr lang="en-GB" sz="1600" b="1" dirty="0" smtClean="0">
                <a:solidFill>
                  <a:schemeClr val="tx1"/>
                </a:solidFill>
              </a:rPr>
            </a:br>
            <a:r>
              <a:rPr lang="en-GB" sz="1600" b="1" dirty="0" smtClean="0">
                <a:solidFill>
                  <a:schemeClr val="tx1"/>
                </a:solidFill>
              </a:rPr>
              <a:t>        	KRAI	FER              	01-JAN-2007	31-DEC-2009</a:t>
            </a:r>
            <a:br>
              <a:rPr lang="en-GB" sz="1600" b="1" dirty="0" smtClean="0">
                <a:solidFill>
                  <a:schemeClr val="tx1"/>
                </a:solidFill>
              </a:rPr>
            </a:br>
            <a:r>
              <a:rPr lang="en-GB" sz="1600" b="1" dirty="0" smtClean="0">
                <a:solidFill>
                  <a:schemeClr val="tx1"/>
                </a:solidFill>
              </a:rPr>
              <a:t>       	RBAR	FER         </a:t>
            </a:r>
            <a:r>
              <a:rPr lang="en-GB" sz="1600" b="1" dirty="0">
                <a:solidFill>
                  <a:schemeClr val="tx1"/>
                </a:solidFill>
              </a:rPr>
              <a:t>	</a:t>
            </a:r>
            <a:r>
              <a:rPr lang="en-GB" sz="1600" b="1" dirty="0" smtClean="0">
                <a:solidFill>
                  <a:schemeClr val="tx1"/>
                </a:solidFill>
              </a:rPr>
              <a:t>01-JAN-2000	31-DEC-2007</a:t>
            </a:r>
            <a:r>
              <a:rPr lang="en-GB" sz="1600" b="1" dirty="0">
                <a:solidFill>
                  <a:schemeClr val="tx1"/>
                </a:solidFill>
              </a:rPr>
              <a:t/>
            </a:r>
            <a:br>
              <a:rPr lang="en-GB" sz="1600" b="1" dirty="0">
                <a:solidFill>
                  <a:schemeClr val="tx1"/>
                </a:solidFill>
              </a:rPr>
            </a:br>
            <a:r>
              <a:rPr lang="en-GB" sz="1600" b="1" dirty="0" smtClean="0">
                <a:solidFill>
                  <a:schemeClr val="tx1"/>
                </a:solidFill>
              </a:rPr>
              <a:t>	MSCH	FER	01-JAN-1996	31-DEC-2006</a:t>
            </a:r>
          </a:p>
        </p:txBody>
      </p:sp>
      <p:sp>
        <p:nvSpPr>
          <p:cNvPr id="6" name="TextBox 5"/>
          <p:cNvSpPr txBox="1"/>
          <p:nvPr/>
        </p:nvSpPr>
        <p:spPr>
          <a:xfrm>
            <a:off x="611560" y="4005064"/>
            <a:ext cx="8280920" cy="1446550"/>
          </a:xfrm>
          <a:prstGeom prst="rect">
            <a:avLst/>
          </a:prstGeom>
          <a:solidFill>
            <a:schemeClr val="bg1">
              <a:lumMod val="75000"/>
            </a:schemeClr>
          </a:solidFill>
        </p:spPr>
        <p:txBody>
          <a:bodyPr wrap="square">
            <a:spAutoFit/>
          </a:bodyPr>
          <a:lstStyle/>
          <a:p>
            <a:pPr algn="l">
              <a:tabLst>
                <a:tab pos="1524000" algn="r"/>
                <a:tab pos="1800225" algn="l"/>
                <a:tab pos="3948113" algn="r"/>
              </a:tabLst>
              <a:defRPr/>
            </a:pPr>
            <a:r>
              <a:rPr lang="en-GB" sz="1600" b="1" dirty="0" smtClean="0">
                <a:solidFill>
                  <a:schemeClr val="tx1"/>
                </a:solidFill>
              </a:rPr>
              <a:t>SELECT </a:t>
            </a:r>
            <a:r>
              <a:rPr lang="en-GB" sz="1600" b="1" dirty="0">
                <a:solidFill>
                  <a:schemeClr val="tx1"/>
                </a:solidFill>
              </a:rPr>
              <a:t>* FROM </a:t>
            </a:r>
            <a:r>
              <a:rPr lang="en-GB" sz="1600" b="1" dirty="0" smtClean="0">
                <a:solidFill>
                  <a:schemeClr val="tx1"/>
                </a:solidFill>
              </a:rPr>
              <a:t>driver</a:t>
            </a:r>
            <a:br>
              <a:rPr lang="en-GB" sz="1600" b="1" dirty="0" smtClean="0">
                <a:solidFill>
                  <a:schemeClr val="tx1"/>
                </a:solidFill>
              </a:rPr>
            </a:br>
            <a:r>
              <a:rPr lang="en-GB" sz="1600" b="1" dirty="0" smtClean="0">
                <a:solidFill>
                  <a:schemeClr val="tx1"/>
                </a:solidFill>
              </a:rPr>
              <a:t>AS OF PERIOD FOR </a:t>
            </a:r>
            <a:r>
              <a:rPr lang="en-GB" sz="1600" b="1" dirty="0" err="1" smtClean="0">
                <a:solidFill>
                  <a:schemeClr val="tx1"/>
                </a:solidFill>
              </a:rPr>
              <a:t>team_member_valid_time</a:t>
            </a:r>
            <a:r>
              <a:rPr lang="en-GB" sz="1600" b="1" dirty="0" smtClean="0">
                <a:solidFill>
                  <a:schemeClr val="tx1"/>
                </a:solidFill>
              </a:rPr>
              <a:t> TO_DATE (‘20-JUN-2009’);</a:t>
            </a:r>
            <a:endParaRPr lang="en-GB" sz="1600" b="1" dirty="0">
              <a:solidFill>
                <a:schemeClr val="tx1"/>
              </a:solidFill>
            </a:endParaRPr>
          </a:p>
          <a:p>
            <a:pPr algn="l">
              <a:tabLst>
                <a:tab pos="1524000" algn="r"/>
                <a:tab pos="1887538" algn="l"/>
                <a:tab pos="3584575" algn="l"/>
                <a:tab pos="5748338" algn="l"/>
              </a:tabLst>
              <a:defRPr/>
            </a:pPr>
            <a:r>
              <a:rPr lang="en-GB" sz="1600" b="1" u="sng" dirty="0" smtClean="0">
                <a:solidFill>
                  <a:schemeClr val="tx1"/>
                </a:solidFill>
              </a:rPr>
              <a:t>DRIVER_KEY</a:t>
            </a:r>
            <a:r>
              <a:rPr lang="en-GB" sz="1600" b="1" dirty="0" smtClean="0">
                <a:solidFill>
                  <a:schemeClr val="tx1"/>
                </a:solidFill>
              </a:rPr>
              <a:t> 		</a:t>
            </a:r>
            <a:r>
              <a:rPr lang="en-GB" sz="1600" b="1" u="sng" dirty="0" smtClean="0">
                <a:solidFill>
                  <a:schemeClr val="tx1"/>
                </a:solidFill>
              </a:rPr>
              <a:t>TEAM_KEY</a:t>
            </a:r>
            <a:r>
              <a:rPr lang="en-GB" sz="1600" b="1" dirty="0">
                <a:solidFill>
                  <a:schemeClr val="tx1"/>
                </a:solidFill>
              </a:rPr>
              <a:t>	</a:t>
            </a:r>
            <a:r>
              <a:rPr lang="en-GB" sz="1600" b="1" u="sng" dirty="0" smtClean="0">
                <a:solidFill>
                  <a:schemeClr val="tx1"/>
                </a:solidFill>
              </a:rPr>
              <a:t>JOINING_DATE</a:t>
            </a:r>
            <a:r>
              <a:rPr lang="en-GB" sz="1600" b="1" dirty="0" smtClean="0">
                <a:solidFill>
                  <a:schemeClr val="tx1"/>
                </a:solidFill>
              </a:rPr>
              <a:t> 	</a:t>
            </a:r>
            <a:r>
              <a:rPr lang="en-GB" sz="1600" b="1" u="sng" dirty="0" smtClean="0">
                <a:solidFill>
                  <a:schemeClr val="tx1"/>
                </a:solidFill>
              </a:rPr>
              <a:t>LEAVING_DATE</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        	FMAS	FER	01-JAN-2006	31-DEC-2013</a:t>
            </a:r>
            <a:br>
              <a:rPr lang="en-GB" sz="1600" b="1" dirty="0" smtClean="0">
                <a:solidFill>
                  <a:schemeClr val="tx1"/>
                </a:solidFill>
              </a:rPr>
            </a:br>
            <a:r>
              <a:rPr lang="en-GB" sz="1600" b="1" dirty="0" smtClean="0">
                <a:solidFill>
                  <a:schemeClr val="tx1"/>
                </a:solidFill>
              </a:rPr>
              <a:t>        	KRAI	FER              	01-JAN-2007	31-DEC-2009</a:t>
            </a:r>
          </a:p>
        </p:txBody>
      </p:sp>
      <p:sp>
        <p:nvSpPr>
          <p:cNvPr id="7" name="Content Placeholder 2"/>
          <p:cNvSpPr txBox="1">
            <a:spLocks/>
          </p:cNvSpPr>
          <p:nvPr/>
        </p:nvSpPr>
        <p:spPr bwMode="auto">
          <a:xfrm>
            <a:off x="755576" y="3652168"/>
            <a:ext cx="8001000" cy="424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Who was in the team for the 2009 British Grand Prix qualifying?</a:t>
            </a:r>
            <a:endParaRPr lang="en-GB" kern="0" dirty="0"/>
          </a:p>
        </p:txBody>
      </p:sp>
      <p:sp>
        <p:nvSpPr>
          <p:cNvPr id="8" name="Content Placeholder 2"/>
          <p:cNvSpPr txBox="1">
            <a:spLocks/>
          </p:cNvSpPr>
          <p:nvPr/>
        </p:nvSpPr>
        <p:spPr bwMode="auto">
          <a:xfrm>
            <a:off x="755576" y="5596384"/>
            <a:ext cx="8001000" cy="424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pPr marL="0" indent="0">
              <a:buNone/>
            </a:pPr>
            <a:endParaRPr lang="en-GB" kern="0" dirty="0"/>
          </a:p>
        </p:txBody>
      </p:sp>
    </p:spTree>
    <p:extLst>
      <p:ext uri="{BB962C8B-B14F-4D97-AF65-F5344CB8AC3E}">
        <p14:creationId xmlns:p14="http://schemas.microsoft.com/office/powerpoint/2010/main" val="227628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Temporal Validity</a:t>
            </a:r>
            <a:endParaRPr lang="en-GB" dirty="0"/>
          </a:p>
        </p:txBody>
      </p:sp>
      <p:sp>
        <p:nvSpPr>
          <p:cNvPr id="3" name="Content Placeholder 2"/>
          <p:cNvSpPr>
            <a:spLocks noGrp="1"/>
          </p:cNvSpPr>
          <p:nvPr>
            <p:ph idx="1"/>
          </p:nvPr>
        </p:nvSpPr>
        <p:spPr>
          <a:xfrm>
            <a:off x="762000" y="1131888"/>
            <a:ext cx="8001000" cy="424904"/>
          </a:xfrm>
        </p:spPr>
        <p:txBody>
          <a:bodyPr/>
          <a:lstStyle/>
          <a:p>
            <a:r>
              <a:rPr lang="en-GB" dirty="0" smtClean="0"/>
              <a:t>Describe the driver table</a:t>
            </a:r>
            <a:endParaRPr lang="en-GB" dirty="0"/>
          </a:p>
        </p:txBody>
      </p:sp>
      <p:sp>
        <p:nvSpPr>
          <p:cNvPr id="4" name="TextBox 3"/>
          <p:cNvSpPr txBox="1"/>
          <p:nvPr/>
        </p:nvSpPr>
        <p:spPr>
          <a:xfrm>
            <a:off x="1331640" y="1628800"/>
            <a:ext cx="5904656" cy="1692771"/>
          </a:xfrm>
          <a:prstGeom prst="rect">
            <a:avLst/>
          </a:prstGeom>
          <a:solidFill>
            <a:schemeClr val="bg1">
              <a:lumMod val="75000"/>
            </a:schemeClr>
          </a:solidFill>
        </p:spPr>
        <p:txBody>
          <a:bodyPr wrap="square">
            <a:spAutoFit/>
          </a:bodyPr>
          <a:lstStyle/>
          <a:p>
            <a:pPr algn="l">
              <a:tabLst>
                <a:tab pos="2873375" algn="l"/>
                <a:tab pos="3860800" algn="l"/>
              </a:tabLst>
              <a:defRPr/>
            </a:pPr>
            <a:r>
              <a:rPr lang="en-GB" sz="1600" b="1" dirty="0" smtClean="0">
                <a:solidFill>
                  <a:schemeClr val="tx1"/>
                </a:solidFill>
              </a:rPr>
              <a:t>DESCRIBE driver</a:t>
            </a:r>
          </a:p>
          <a:p>
            <a:pPr algn="l">
              <a:tabLst>
                <a:tab pos="2873375" algn="l"/>
                <a:tab pos="3860800" algn="l"/>
              </a:tabLst>
              <a:defRPr/>
            </a:pPr>
            <a:r>
              <a:rPr lang="en-GB" sz="1600" b="1" u="sng" dirty="0" smtClean="0">
                <a:solidFill>
                  <a:schemeClr val="tx1"/>
                </a:solidFill>
              </a:rPr>
              <a:t>Name</a:t>
            </a:r>
            <a:r>
              <a:rPr lang="en-GB" sz="1600" b="1" dirty="0" smtClean="0">
                <a:solidFill>
                  <a:schemeClr val="tx1"/>
                </a:solidFill>
              </a:rPr>
              <a:t>                                      	</a:t>
            </a:r>
            <a:r>
              <a:rPr lang="en-GB" sz="1600" b="1" u="sng" dirty="0" smtClean="0">
                <a:solidFill>
                  <a:schemeClr val="tx1"/>
                </a:solidFill>
              </a:rPr>
              <a:t>Null</a:t>
            </a:r>
            <a:r>
              <a:rPr lang="en-GB" sz="1600" b="1" u="sng" dirty="0">
                <a:solidFill>
                  <a:schemeClr val="tx1"/>
                </a:solidFill>
              </a:rPr>
              <a:t>?</a:t>
            </a:r>
            <a:r>
              <a:rPr lang="en-GB" sz="1600" b="1" dirty="0">
                <a:solidFill>
                  <a:schemeClr val="tx1"/>
                </a:solidFill>
              </a:rPr>
              <a:t>    </a:t>
            </a:r>
            <a:r>
              <a:rPr lang="en-GB" sz="1600" b="1" dirty="0" smtClean="0">
                <a:solidFill>
                  <a:schemeClr val="tx1"/>
                </a:solidFill>
              </a:rPr>
              <a:t>	</a:t>
            </a:r>
            <a:r>
              <a:rPr lang="en-GB" sz="1600" b="1" u="sng" dirty="0" smtClean="0">
                <a:solidFill>
                  <a:schemeClr val="tx1"/>
                </a:solidFill>
              </a:rPr>
              <a:t>Type</a:t>
            </a:r>
            <a:br>
              <a:rPr lang="en-GB" sz="1600" b="1" u="sng" dirty="0" smtClean="0">
                <a:solidFill>
                  <a:schemeClr val="tx1"/>
                </a:solidFill>
              </a:rPr>
            </a:br>
            <a:r>
              <a:rPr lang="en-GB" sz="1600" b="1" dirty="0" smtClean="0">
                <a:solidFill>
                  <a:schemeClr val="tx1"/>
                </a:solidFill>
              </a:rPr>
              <a:t>DRIVER_KEY                                        	VARCHAR2(4)</a:t>
            </a:r>
            <a:br>
              <a:rPr lang="en-GB" sz="1600" b="1" dirty="0" smtClean="0">
                <a:solidFill>
                  <a:schemeClr val="tx1"/>
                </a:solidFill>
              </a:rPr>
            </a:br>
            <a:r>
              <a:rPr lang="en-GB" sz="1600" b="1" dirty="0" smtClean="0">
                <a:solidFill>
                  <a:schemeClr val="tx1"/>
                </a:solidFill>
              </a:rPr>
              <a:t>TEAM_KEY                                         	VARCHAR2(3)</a:t>
            </a:r>
            <a:br>
              <a:rPr lang="en-GB" sz="1600" b="1" dirty="0" smtClean="0">
                <a:solidFill>
                  <a:schemeClr val="tx1"/>
                </a:solidFill>
              </a:rPr>
            </a:br>
            <a:r>
              <a:rPr lang="en-GB" sz="1600" b="1" dirty="0" smtClean="0">
                <a:solidFill>
                  <a:schemeClr val="tx1"/>
                </a:solidFill>
              </a:rPr>
              <a:t>JOINING_DATE                                 	DATE</a:t>
            </a:r>
            <a:br>
              <a:rPr lang="en-GB" sz="1600" b="1" dirty="0" smtClean="0">
                <a:solidFill>
                  <a:schemeClr val="tx1"/>
                </a:solidFill>
              </a:rPr>
            </a:br>
            <a:r>
              <a:rPr lang="en-GB" sz="1600" b="1" dirty="0" smtClean="0">
                <a:solidFill>
                  <a:schemeClr val="tx1"/>
                </a:solidFill>
              </a:rPr>
              <a:t>LEAVING_DATE                                        	DATE</a:t>
            </a:r>
            <a:endParaRPr lang="en-GB" sz="1600" b="1" dirty="0">
              <a:solidFill>
                <a:schemeClr val="tx1"/>
              </a:solidFill>
            </a:endParaRPr>
          </a:p>
        </p:txBody>
      </p:sp>
    </p:spTree>
    <p:extLst>
      <p:ext uri="{BB962C8B-B14F-4D97-AF65-F5344CB8AC3E}">
        <p14:creationId xmlns:p14="http://schemas.microsoft.com/office/powerpoint/2010/main" val="13453128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Temporal Validity</a:t>
            </a:r>
            <a:endParaRPr lang="en-GB" dirty="0"/>
          </a:p>
        </p:txBody>
      </p:sp>
      <p:sp>
        <p:nvSpPr>
          <p:cNvPr id="3" name="Content Placeholder 2"/>
          <p:cNvSpPr>
            <a:spLocks noGrp="1"/>
          </p:cNvSpPr>
          <p:nvPr>
            <p:ph idx="1"/>
          </p:nvPr>
        </p:nvSpPr>
        <p:spPr>
          <a:xfrm>
            <a:off x="762000" y="1131888"/>
            <a:ext cx="8001000" cy="424904"/>
          </a:xfrm>
        </p:spPr>
        <p:txBody>
          <a:bodyPr/>
          <a:lstStyle/>
          <a:p>
            <a:r>
              <a:rPr lang="en-GB" dirty="0" smtClean="0"/>
              <a:t>List the columns in COL$</a:t>
            </a:r>
            <a:endParaRPr lang="en-GB" dirty="0"/>
          </a:p>
        </p:txBody>
      </p:sp>
      <p:sp>
        <p:nvSpPr>
          <p:cNvPr id="4" name="TextBox 3"/>
          <p:cNvSpPr txBox="1"/>
          <p:nvPr/>
        </p:nvSpPr>
        <p:spPr>
          <a:xfrm>
            <a:off x="611560" y="1556792"/>
            <a:ext cx="8280920" cy="1323439"/>
          </a:xfrm>
          <a:prstGeom prst="rect">
            <a:avLst/>
          </a:prstGeom>
          <a:solidFill>
            <a:schemeClr val="bg1">
              <a:lumMod val="75000"/>
            </a:schemeClr>
          </a:solidFill>
        </p:spPr>
        <p:txBody>
          <a:bodyPr wrap="square">
            <a:spAutoFit/>
          </a:bodyPr>
          <a:lstStyle/>
          <a:p>
            <a:pPr algn="l">
              <a:tabLst>
                <a:tab pos="363538" algn="l"/>
              </a:tabLst>
              <a:defRPr/>
            </a:pPr>
            <a:r>
              <a:rPr lang="en-GB" sz="1600" b="1" dirty="0">
                <a:solidFill>
                  <a:schemeClr val="tx1"/>
                </a:solidFill>
              </a:rPr>
              <a:t>SELECT </a:t>
            </a:r>
            <a:r>
              <a:rPr lang="en-GB" sz="1600" b="1" dirty="0" smtClean="0">
                <a:solidFill>
                  <a:schemeClr val="tx1"/>
                </a:solidFill>
              </a:rPr>
              <a:t>c.name,c.col</a:t>
            </a:r>
            <a:r>
              <a:rPr lang="en-GB" sz="1600" b="1" dirty="0">
                <a:solidFill>
                  <a:schemeClr val="tx1"/>
                </a:solidFill>
              </a:rPr>
              <a:t>#,c.</a:t>
            </a:r>
            <a:r>
              <a:rPr lang="en-GB" sz="1600" b="1" dirty="0" err="1">
                <a:solidFill>
                  <a:schemeClr val="tx1"/>
                </a:solidFill>
              </a:rPr>
              <a:t>intcol</a:t>
            </a:r>
            <a:r>
              <a:rPr lang="en-GB" sz="1600" b="1" dirty="0">
                <a:solidFill>
                  <a:schemeClr val="tx1"/>
                </a:solidFill>
              </a:rPr>
              <a:t>#,c.</a:t>
            </a:r>
            <a:r>
              <a:rPr lang="en-GB" sz="1600" b="1" dirty="0" err="1">
                <a:solidFill>
                  <a:schemeClr val="tx1"/>
                </a:solidFill>
              </a:rPr>
              <a:t>segcol</a:t>
            </a:r>
            <a:r>
              <a:rPr lang="en-GB" sz="1600" b="1" dirty="0">
                <a:solidFill>
                  <a:schemeClr val="tx1"/>
                </a:solidFill>
              </a:rPr>
              <a:t>#,</a:t>
            </a:r>
            <a:r>
              <a:rPr lang="en-GB" sz="1600" b="1" dirty="0" err="1">
                <a:solidFill>
                  <a:schemeClr val="tx1"/>
                </a:solidFill>
              </a:rPr>
              <a:t>c.type#,TO_CHAR</a:t>
            </a:r>
            <a:r>
              <a:rPr lang="en-GB" sz="1600" b="1" dirty="0">
                <a:solidFill>
                  <a:schemeClr val="tx1"/>
                </a:solidFill>
              </a:rPr>
              <a:t> (</a:t>
            </a:r>
            <a:r>
              <a:rPr lang="en-GB" sz="1600" b="1" dirty="0" err="1">
                <a:solidFill>
                  <a:schemeClr val="tx1"/>
                </a:solidFill>
              </a:rPr>
              <a:t>c.property,'XXXXX</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FROM </a:t>
            </a:r>
            <a:r>
              <a:rPr lang="en-GB" sz="1600" b="1" dirty="0" err="1">
                <a:solidFill>
                  <a:schemeClr val="tx1"/>
                </a:solidFill>
              </a:rPr>
              <a:t>sys.col</a:t>
            </a:r>
            <a:r>
              <a:rPr lang="en-GB" sz="1600" b="1" dirty="0">
                <a:solidFill>
                  <a:schemeClr val="tx1"/>
                </a:solidFill>
              </a:rPr>
              <a:t>$ c, sys.obj$ </a:t>
            </a:r>
            <a:r>
              <a:rPr lang="en-GB" sz="1600" b="1" dirty="0" smtClean="0">
                <a:solidFill>
                  <a:schemeClr val="tx1"/>
                </a:solidFill>
              </a:rPr>
              <a:t>o</a:t>
            </a:r>
            <a:br>
              <a:rPr lang="en-GB" sz="1600" b="1" dirty="0" smtClean="0">
                <a:solidFill>
                  <a:schemeClr val="tx1"/>
                </a:solidFill>
              </a:rPr>
            </a:br>
            <a:r>
              <a:rPr lang="en-GB" sz="1600" b="1" dirty="0" smtClean="0">
                <a:solidFill>
                  <a:schemeClr val="tx1"/>
                </a:solidFill>
              </a:rPr>
              <a:t>WHERE </a:t>
            </a:r>
            <a:r>
              <a:rPr lang="en-GB" sz="1600" b="1" dirty="0">
                <a:solidFill>
                  <a:schemeClr val="tx1"/>
                </a:solidFill>
              </a:rPr>
              <a:t>c.obj# = </a:t>
            </a:r>
            <a:r>
              <a:rPr lang="en-GB" sz="1600" b="1" dirty="0" smtClean="0">
                <a:solidFill>
                  <a:schemeClr val="tx1"/>
                </a:solidFill>
              </a:rPr>
              <a:t>o.obj#</a:t>
            </a:r>
            <a:br>
              <a:rPr lang="en-GB" sz="1600" b="1" dirty="0" smtClean="0">
                <a:solidFill>
                  <a:schemeClr val="tx1"/>
                </a:solidFill>
              </a:rPr>
            </a:br>
            <a:r>
              <a:rPr lang="en-GB" sz="1600" b="1" dirty="0" smtClean="0">
                <a:solidFill>
                  <a:schemeClr val="tx1"/>
                </a:solidFill>
              </a:rPr>
              <a:t>AND </a:t>
            </a:r>
            <a:r>
              <a:rPr lang="en-GB" sz="1600" b="1" dirty="0">
                <a:solidFill>
                  <a:schemeClr val="tx1"/>
                </a:solidFill>
              </a:rPr>
              <a:t>o.name = </a:t>
            </a:r>
            <a:r>
              <a:rPr lang="en-GB" sz="1600" b="1" dirty="0" smtClean="0">
                <a:solidFill>
                  <a:schemeClr val="tx1"/>
                </a:solidFill>
              </a:rPr>
              <a:t>'DRIVER3‘</a:t>
            </a:r>
            <a:br>
              <a:rPr lang="en-GB" sz="1600" b="1" dirty="0" smtClean="0">
                <a:solidFill>
                  <a:schemeClr val="tx1"/>
                </a:solidFill>
              </a:rPr>
            </a:br>
            <a:r>
              <a:rPr lang="en-GB" sz="1600" b="1" dirty="0" smtClean="0">
                <a:solidFill>
                  <a:schemeClr val="tx1"/>
                </a:solidFill>
              </a:rPr>
              <a:t>ORDER </a:t>
            </a:r>
            <a:r>
              <a:rPr lang="en-GB" sz="1600" b="1" dirty="0">
                <a:solidFill>
                  <a:schemeClr val="tx1"/>
                </a:solidFill>
              </a:rPr>
              <a:t>BY </a:t>
            </a:r>
            <a:r>
              <a:rPr lang="en-GB" sz="1600" b="1" dirty="0" err="1">
                <a:solidFill>
                  <a:schemeClr val="tx1"/>
                </a:solidFill>
              </a:rPr>
              <a:t>c.intcol</a:t>
            </a:r>
            <a:r>
              <a:rPr lang="en-GB" sz="1600" b="1" dirty="0">
                <a:solidFill>
                  <a:schemeClr val="tx1"/>
                </a:solidFill>
              </a:rPr>
              <a:t>#</a:t>
            </a:r>
          </a:p>
        </p:txBody>
      </p:sp>
      <p:sp>
        <p:nvSpPr>
          <p:cNvPr id="7" name="TextBox 6"/>
          <p:cNvSpPr txBox="1"/>
          <p:nvPr/>
        </p:nvSpPr>
        <p:spPr>
          <a:xfrm>
            <a:off x="611560" y="3501008"/>
            <a:ext cx="8280920" cy="1569660"/>
          </a:xfrm>
          <a:prstGeom prst="rect">
            <a:avLst/>
          </a:prstGeom>
          <a:solidFill>
            <a:schemeClr val="bg1">
              <a:lumMod val="75000"/>
            </a:schemeClr>
          </a:solidFill>
        </p:spPr>
        <p:txBody>
          <a:bodyPr wrap="square">
            <a:spAutoFit/>
          </a:bodyPr>
          <a:lstStyle/>
          <a:p>
            <a:pPr algn="l">
              <a:tabLst>
                <a:tab pos="3497263" algn="r"/>
                <a:tab pos="4484688" algn="r"/>
                <a:tab pos="5559425" algn="r"/>
                <a:tab pos="6545263" algn="r"/>
                <a:tab pos="7896225" algn="r"/>
              </a:tabLst>
              <a:defRPr/>
            </a:pPr>
            <a:r>
              <a:rPr lang="en-GB" sz="1600" b="1" u="sng" dirty="0" smtClean="0">
                <a:solidFill>
                  <a:schemeClr val="tx1"/>
                </a:solidFill>
              </a:rPr>
              <a:t>NAM</a:t>
            </a:r>
            <a:r>
              <a:rPr lang="en-GB" sz="1600" b="1" dirty="0" smtClean="0">
                <a:solidFill>
                  <a:schemeClr val="tx1"/>
                </a:solidFill>
              </a:rPr>
              <a:t>E	</a:t>
            </a:r>
            <a:r>
              <a:rPr lang="en-GB" sz="1600" b="1" u="sng" dirty="0" smtClean="0">
                <a:solidFill>
                  <a:schemeClr val="tx1"/>
                </a:solidFill>
              </a:rPr>
              <a:t>COL#</a:t>
            </a:r>
            <a:r>
              <a:rPr lang="en-GB" sz="1600" b="1" dirty="0" smtClean="0">
                <a:solidFill>
                  <a:schemeClr val="tx1"/>
                </a:solidFill>
              </a:rPr>
              <a:t>	</a:t>
            </a:r>
            <a:r>
              <a:rPr lang="en-GB" sz="1600" b="1" u="sng" dirty="0" smtClean="0">
                <a:solidFill>
                  <a:schemeClr val="tx1"/>
                </a:solidFill>
              </a:rPr>
              <a:t>INTCOL#</a:t>
            </a:r>
            <a:r>
              <a:rPr lang="en-GB" sz="1600" b="1" dirty="0" smtClean="0">
                <a:solidFill>
                  <a:schemeClr val="tx1"/>
                </a:solidFill>
              </a:rPr>
              <a:t>	</a:t>
            </a:r>
            <a:r>
              <a:rPr lang="en-GB" sz="1600" b="1" u="sng" dirty="0" smtClean="0">
                <a:solidFill>
                  <a:schemeClr val="tx1"/>
                </a:solidFill>
              </a:rPr>
              <a:t>SEGCOL#</a:t>
            </a:r>
            <a:r>
              <a:rPr lang="en-GB" sz="1600" b="1" dirty="0" smtClean="0">
                <a:solidFill>
                  <a:schemeClr val="tx1"/>
                </a:solidFill>
              </a:rPr>
              <a:t>	</a:t>
            </a:r>
            <a:r>
              <a:rPr lang="en-GB" sz="1600" b="1" u="sng" dirty="0" smtClean="0">
                <a:solidFill>
                  <a:schemeClr val="tx1"/>
                </a:solidFill>
              </a:rPr>
              <a:t>TYPE#</a:t>
            </a:r>
            <a:r>
              <a:rPr lang="en-GB" sz="1600" b="1" dirty="0" smtClean="0">
                <a:solidFill>
                  <a:schemeClr val="tx1"/>
                </a:solidFill>
              </a:rPr>
              <a:t>	</a:t>
            </a:r>
            <a:r>
              <a:rPr lang="en-GB" sz="1600" b="1" u="sng" dirty="0" smtClean="0">
                <a:solidFill>
                  <a:schemeClr val="tx1"/>
                </a:solidFill>
              </a:rPr>
              <a:t>PROPERTY</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TEAM_MEMBER_VALID_TIME	0	1	0	2	</a:t>
            </a:r>
            <a:r>
              <a:rPr lang="en-GB" sz="1600" b="1" dirty="0" smtClean="0">
                <a:solidFill>
                  <a:srgbClr val="FF0000"/>
                </a:solidFill>
              </a:rPr>
              <a:t>10028</a:t>
            </a:r>
            <a:r>
              <a:rPr lang="en-GB" sz="1600" b="1" dirty="0">
                <a:solidFill>
                  <a:srgbClr val="FF0000"/>
                </a:solidFill>
              </a:rPr>
              <a:t/>
            </a:r>
            <a:br>
              <a:rPr lang="en-GB" sz="1600" b="1" dirty="0">
                <a:solidFill>
                  <a:srgbClr val="FF0000"/>
                </a:solidFill>
              </a:rPr>
            </a:br>
            <a:r>
              <a:rPr lang="en-GB" sz="1600" b="1" dirty="0" smtClean="0">
                <a:solidFill>
                  <a:schemeClr val="tx1"/>
                </a:solidFill>
              </a:rPr>
              <a:t>DRIVER_KEY	1	2	1	1	0</a:t>
            </a:r>
            <a:r>
              <a:rPr lang="en-GB" sz="1600" b="1" dirty="0">
                <a:solidFill>
                  <a:schemeClr val="tx1"/>
                </a:solidFill>
              </a:rPr>
              <a:t/>
            </a:r>
            <a:br>
              <a:rPr lang="en-GB" sz="1600" b="1" dirty="0">
                <a:solidFill>
                  <a:schemeClr val="tx1"/>
                </a:solidFill>
              </a:rPr>
            </a:br>
            <a:r>
              <a:rPr lang="en-GB" sz="1600" b="1" dirty="0" smtClean="0">
                <a:solidFill>
                  <a:schemeClr val="tx1"/>
                </a:solidFill>
              </a:rPr>
              <a:t>TEAM_KEY	2	3	2	1	0</a:t>
            </a:r>
            <a:r>
              <a:rPr lang="en-GB" sz="1600" b="1" dirty="0">
                <a:solidFill>
                  <a:schemeClr val="tx1"/>
                </a:solidFill>
              </a:rPr>
              <a:t/>
            </a:r>
            <a:br>
              <a:rPr lang="en-GB" sz="1600" b="1" dirty="0">
                <a:solidFill>
                  <a:schemeClr val="tx1"/>
                </a:solidFill>
              </a:rPr>
            </a:br>
            <a:r>
              <a:rPr lang="en-GB" sz="1600" b="1" dirty="0" smtClean="0">
                <a:solidFill>
                  <a:schemeClr val="tx1"/>
                </a:solidFill>
              </a:rPr>
              <a:t>JOINING_DATE	3	4	3	12	0</a:t>
            </a:r>
            <a:br>
              <a:rPr lang="en-GB" sz="1600" b="1" dirty="0" smtClean="0">
                <a:solidFill>
                  <a:schemeClr val="tx1"/>
                </a:solidFill>
              </a:rPr>
            </a:br>
            <a:r>
              <a:rPr lang="en-GB" sz="1600" b="1" dirty="0" smtClean="0">
                <a:solidFill>
                  <a:schemeClr val="tx1"/>
                </a:solidFill>
              </a:rPr>
              <a:t>LEAVING_DATE	4	5	4	12	0</a:t>
            </a:r>
          </a:p>
        </p:txBody>
      </p:sp>
      <p:sp>
        <p:nvSpPr>
          <p:cNvPr id="6" name="Content Placeholder 2"/>
          <p:cNvSpPr txBox="1">
            <a:spLocks/>
          </p:cNvSpPr>
          <p:nvPr/>
        </p:nvSpPr>
        <p:spPr bwMode="auto">
          <a:xfrm>
            <a:off x="3131840" y="5301208"/>
            <a:ext cx="3096344" cy="92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0x10000 = Virtual Column</a:t>
            </a:r>
          </a:p>
          <a:p>
            <a:r>
              <a:rPr lang="en-GB" kern="0" dirty="0" smtClean="0"/>
              <a:t>0x20 = Hidden Column</a:t>
            </a:r>
          </a:p>
          <a:p>
            <a:r>
              <a:rPr lang="en-GB" kern="0" dirty="0" smtClean="0"/>
              <a:t>0x8 = Virtual Column</a:t>
            </a:r>
            <a:endParaRPr lang="en-GB" kern="0" dirty="0"/>
          </a:p>
        </p:txBody>
      </p:sp>
    </p:spTree>
    <p:extLst>
      <p:ext uri="{BB962C8B-B14F-4D97-AF65-F5344CB8AC3E}">
        <p14:creationId xmlns:p14="http://schemas.microsoft.com/office/powerpoint/2010/main" val="56632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71600" y="1052736"/>
            <a:ext cx="7200800" cy="830997"/>
          </a:xfrm>
          <a:prstGeom prst="rect">
            <a:avLst/>
          </a:prstGeom>
          <a:noFill/>
        </p:spPr>
        <p:txBody>
          <a:bodyPr wrap="square" rtlCol="0">
            <a:spAutoFit/>
          </a:bodyPr>
          <a:lstStyle/>
          <a:p>
            <a:r>
              <a:rPr lang="en-GB" sz="4800" b="1" dirty="0" smtClean="0"/>
              <a:t>Extended Columns</a:t>
            </a:r>
            <a:endParaRPr lang="en-GB" sz="4800" b="1" dirty="0"/>
          </a:p>
        </p:txBody>
      </p:sp>
      <p:sp>
        <p:nvSpPr>
          <p:cNvPr id="2" name="TextBox 1"/>
          <p:cNvSpPr txBox="1"/>
          <p:nvPr/>
        </p:nvSpPr>
        <p:spPr>
          <a:xfrm>
            <a:off x="796008" y="2772217"/>
            <a:ext cx="7344816" cy="2308324"/>
          </a:xfrm>
          <a:prstGeom prst="rect">
            <a:avLst/>
          </a:prstGeom>
          <a:noFill/>
          <a:ln w="38100">
            <a:solidFill>
              <a:schemeClr val="accent6"/>
            </a:solidFill>
          </a:ln>
        </p:spPr>
        <p:txBody>
          <a:bodyPr wrap="square" rtlCol="0">
            <a:spAutoFit/>
          </a:bodyPr>
          <a:lstStyle/>
          <a:p>
            <a:pPr lvl="0" algn="l"/>
            <a:r>
              <a:rPr lang="en-US" sz="1600" b="1" dirty="0" smtClean="0">
                <a:solidFill>
                  <a:schemeClr val="tx1"/>
                </a:solidFill>
              </a:rPr>
              <a:t>This feature allows the size of VARCHAR2, NVARCHAR2 and RAW columns stored in the database to be increased to 32767 bytes. If the value is longer than 4000 bytes it is stored as an out of line LOB</a:t>
            </a:r>
          </a:p>
          <a:p>
            <a:pPr lvl="0" algn="l"/>
            <a:r>
              <a:rPr lang="en-US" sz="1600" b="1" dirty="0" smtClean="0">
                <a:solidFill>
                  <a:schemeClr val="tx1"/>
                </a:solidFill>
              </a:rPr>
              <a:t>Built-in functions appear to work correctly with the longer column sizes</a:t>
            </a:r>
          </a:p>
          <a:p>
            <a:pPr lvl="0" algn="l"/>
            <a:r>
              <a:rPr lang="en-US" sz="1600" b="1" dirty="0" smtClean="0">
                <a:solidFill>
                  <a:schemeClr val="tx1"/>
                </a:solidFill>
              </a:rPr>
              <a:t>This feature needs to be enabled by setting MAX_STRING_SIZE to EXTENDED. This parameter is not set by default. You may want to set this parameter before creating a database, otherwise you will need an outage as the parameter must be set when the database is in UPGRADE mode</a:t>
            </a:r>
          </a:p>
        </p:txBody>
      </p:sp>
    </p:spTree>
    <p:extLst>
      <p:ext uri="{BB962C8B-B14F-4D97-AF65-F5344CB8AC3E}">
        <p14:creationId xmlns:p14="http://schemas.microsoft.com/office/powerpoint/2010/main" val="13600240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Extended Columns</a:t>
            </a:r>
            <a:endParaRPr lang="en-GB" dirty="0"/>
          </a:p>
        </p:txBody>
      </p:sp>
      <p:sp>
        <p:nvSpPr>
          <p:cNvPr id="3" name="Content Placeholder 2"/>
          <p:cNvSpPr>
            <a:spLocks noGrp="1"/>
          </p:cNvSpPr>
          <p:nvPr>
            <p:ph idx="1"/>
          </p:nvPr>
        </p:nvSpPr>
        <p:spPr>
          <a:xfrm>
            <a:off x="762000" y="1131888"/>
            <a:ext cx="8001000" cy="424904"/>
          </a:xfrm>
        </p:spPr>
        <p:txBody>
          <a:bodyPr/>
          <a:lstStyle/>
          <a:p>
            <a:r>
              <a:rPr lang="en-GB" dirty="0" smtClean="0"/>
              <a:t>In Oracle 12c and above maximum column length has increased</a:t>
            </a:r>
          </a:p>
          <a:p>
            <a:endParaRPr lang="en-GB" dirty="0"/>
          </a:p>
          <a:p>
            <a:endParaRPr lang="en-GB" dirty="0" smtClean="0"/>
          </a:p>
          <a:p>
            <a:endParaRPr lang="en-GB" dirty="0" smtClean="0"/>
          </a:p>
        </p:txBody>
      </p:sp>
      <p:graphicFrame>
        <p:nvGraphicFramePr>
          <p:cNvPr id="5" name="Table 4"/>
          <p:cNvGraphicFramePr>
            <a:graphicFrameLocks noGrp="1"/>
          </p:cNvGraphicFramePr>
          <p:nvPr>
            <p:extLst>
              <p:ext uri="{D42A27DB-BD31-4B8C-83A1-F6EECF244321}">
                <p14:modId xmlns:p14="http://schemas.microsoft.com/office/powerpoint/2010/main" val="1320628103"/>
              </p:ext>
            </p:extLst>
          </p:nvPr>
        </p:nvGraphicFramePr>
        <p:xfrm>
          <a:off x="2339752" y="1484784"/>
          <a:ext cx="4227513" cy="1691640"/>
        </p:xfrm>
        <a:graphic>
          <a:graphicData uri="http://schemas.openxmlformats.org/drawingml/2006/table">
            <a:tbl>
              <a:tblPr firstRow="1" bandRow="1">
                <a:tableStyleId>{21E4AEA4-8DFA-4A89-87EB-49C32662AFE0}</a:tableStyleId>
              </a:tblPr>
              <a:tblGrid>
                <a:gridCol w="1472692"/>
                <a:gridCol w="1371791"/>
                <a:gridCol w="1383030"/>
              </a:tblGrid>
              <a:tr h="370840">
                <a:tc>
                  <a:txBody>
                    <a:bodyPr/>
                    <a:lstStyle/>
                    <a:p>
                      <a:r>
                        <a:rPr lang="en-GB" sz="1600" dirty="0" smtClean="0"/>
                        <a:t>Data Type</a:t>
                      </a:r>
                      <a:endParaRPr lang="en-GB" sz="1600" dirty="0"/>
                    </a:p>
                  </a:txBody>
                  <a:tcPr/>
                </a:tc>
                <a:tc>
                  <a:txBody>
                    <a:bodyPr/>
                    <a:lstStyle/>
                    <a:p>
                      <a:r>
                        <a:rPr lang="en-GB" sz="1600" dirty="0" smtClean="0"/>
                        <a:t>Oracle 11.2</a:t>
                      </a:r>
                      <a:r>
                        <a:rPr lang="en-GB" sz="1600" baseline="0" dirty="0" smtClean="0"/>
                        <a:t> </a:t>
                      </a:r>
                      <a:br>
                        <a:rPr lang="en-GB" sz="1600" baseline="0" dirty="0" smtClean="0"/>
                      </a:br>
                      <a:r>
                        <a:rPr lang="en-GB" sz="1600" baseline="0" dirty="0" smtClean="0"/>
                        <a:t>and below</a:t>
                      </a:r>
                      <a:endParaRPr lang="en-GB" sz="1600" dirty="0"/>
                    </a:p>
                  </a:txBody>
                  <a:tcPr/>
                </a:tc>
                <a:tc>
                  <a:txBody>
                    <a:bodyPr/>
                    <a:lstStyle/>
                    <a:p>
                      <a:r>
                        <a:rPr lang="en-GB" sz="1600" dirty="0" smtClean="0"/>
                        <a:t>Oracle 12.1 </a:t>
                      </a:r>
                      <a:br>
                        <a:rPr lang="en-GB" sz="1600" dirty="0" smtClean="0"/>
                      </a:br>
                      <a:r>
                        <a:rPr lang="en-GB" sz="1600" dirty="0" smtClean="0"/>
                        <a:t>and above</a:t>
                      </a:r>
                      <a:endParaRPr lang="en-GB" sz="1600" dirty="0"/>
                    </a:p>
                  </a:txBody>
                  <a:tcPr/>
                </a:tc>
              </a:tr>
              <a:tr h="370840">
                <a:tc>
                  <a:txBody>
                    <a:bodyPr/>
                    <a:lstStyle/>
                    <a:p>
                      <a:r>
                        <a:rPr lang="en-GB" sz="1600" dirty="0" smtClean="0"/>
                        <a:t>VARCHAR2</a:t>
                      </a:r>
                      <a:endParaRPr lang="en-GB" sz="1600" dirty="0"/>
                    </a:p>
                  </a:txBody>
                  <a:tcPr/>
                </a:tc>
                <a:tc>
                  <a:txBody>
                    <a:bodyPr/>
                    <a:lstStyle/>
                    <a:p>
                      <a:pPr algn="r"/>
                      <a:r>
                        <a:rPr lang="en-GB" sz="1600" dirty="0" smtClean="0"/>
                        <a:t>4000</a:t>
                      </a:r>
                      <a:endParaRPr lang="en-GB" sz="1600" dirty="0"/>
                    </a:p>
                  </a:txBody>
                  <a:tcPr/>
                </a:tc>
                <a:tc>
                  <a:txBody>
                    <a:bodyPr/>
                    <a:lstStyle/>
                    <a:p>
                      <a:pPr algn="r"/>
                      <a:r>
                        <a:rPr lang="en-GB" sz="1600" dirty="0" smtClean="0"/>
                        <a:t>32767</a:t>
                      </a:r>
                      <a:endParaRPr lang="en-GB" sz="1600" dirty="0"/>
                    </a:p>
                  </a:txBody>
                  <a:tcPr/>
                </a:tc>
              </a:tr>
              <a:tr h="370840">
                <a:tc>
                  <a:txBody>
                    <a:bodyPr/>
                    <a:lstStyle/>
                    <a:p>
                      <a:r>
                        <a:rPr lang="en-GB" sz="1600" dirty="0" smtClean="0"/>
                        <a:t>NVARCHAR2</a:t>
                      </a:r>
                      <a:endParaRPr lang="en-GB" sz="1600" dirty="0"/>
                    </a:p>
                  </a:txBody>
                  <a:tcPr/>
                </a:tc>
                <a:tc>
                  <a:txBody>
                    <a:bodyPr/>
                    <a:lstStyle/>
                    <a:p>
                      <a:pPr algn="r"/>
                      <a:r>
                        <a:rPr lang="en-GB" sz="1600" dirty="0" smtClean="0"/>
                        <a:t>2000</a:t>
                      </a:r>
                      <a:endParaRPr lang="en-GB" sz="1600" dirty="0"/>
                    </a:p>
                  </a:txBody>
                  <a:tcPr/>
                </a:tc>
                <a:tc>
                  <a:txBody>
                    <a:bodyPr/>
                    <a:lstStyle/>
                    <a:p>
                      <a:pPr algn="r"/>
                      <a:r>
                        <a:rPr lang="en-GB" sz="1600" dirty="0" smtClean="0"/>
                        <a:t>16383</a:t>
                      </a:r>
                      <a:endParaRPr lang="en-GB" sz="1600" dirty="0"/>
                    </a:p>
                  </a:txBody>
                  <a:tcPr/>
                </a:tc>
              </a:tr>
              <a:tr h="370840">
                <a:tc>
                  <a:txBody>
                    <a:bodyPr/>
                    <a:lstStyle/>
                    <a:p>
                      <a:r>
                        <a:rPr lang="en-GB" sz="1600" dirty="0" smtClean="0"/>
                        <a:t>RAW</a:t>
                      </a:r>
                      <a:endParaRPr lang="en-GB" sz="1600" dirty="0"/>
                    </a:p>
                  </a:txBody>
                  <a:tcPr/>
                </a:tc>
                <a:tc>
                  <a:txBody>
                    <a:bodyPr/>
                    <a:lstStyle/>
                    <a:p>
                      <a:pPr algn="r"/>
                      <a:r>
                        <a:rPr lang="en-GB" sz="1600" dirty="0" smtClean="0"/>
                        <a:t>2000</a:t>
                      </a:r>
                      <a:endParaRPr lang="en-GB" sz="1600" dirty="0"/>
                    </a:p>
                  </a:txBody>
                  <a:tcPr/>
                </a:tc>
                <a:tc>
                  <a:txBody>
                    <a:bodyPr/>
                    <a:lstStyle/>
                    <a:p>
                      <a:pPr algn="r"/>
                      <a:r>
                        <a:rPr lang="en-GB" sz="1600" dirty="0" smtClean="0"/>
                        <a:t>32767</a:t>
                      </a:r>
                      <a:endParaRPr lang="en-GB" sz="1600" dirty="0"/>
                    </a:p>
                  </a:txBody>
                  <a:tcPr/>
                </a:tc>
              </a:tr>
            </a:tbl>
          </a:graphicData>
        </a:graphic>
      </p:graphicFrame>
      <p:sp>
        <p:nvSpPr>
          <p:cNvPr id="6" name="Content Placeholder 2"/>
          <p:cNvSpPr txBox="1">
            <a:spLocks/>
          </p:cNvSpPr>
          <p:nvPr/>
        </p:nvSpPr>
        <p:spPr bwMode="auto">
          <a:xfrm>
            <a:off x="755576" y="3429000"/>
            <a:ext cx="8001000"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Note that NVARCHAR2 limits assume two bytes per character</a:t>
            </a:r>
          </a:p>
          <a:p>
            <a:endParaRPr lang="en-GB" kern="0" dirty="0"/>
          </a:p>
          <a:p>
            <a:r>
              <a:rPr lang="en-GB" kern="0" dirty="0" smtClean="0"/>
              <a:t>Maximum length of CHAR and NCHAR remains at 2000 and 1000 respectively</a:t>
            </a:r>
          </a:p>
          <a:p>
            <a:endParaRPr lang="en-GB" kern="0" dirty="0" smtClean="0"/>
          </a:p>
          <a:p>
            <a:r>
              <a:rPr lang="en-GB" kern="0" dirty="0" smtClean="0"/>
              <a:t>Extended columns are stored as SECUREFILE LOBs</a:t>
            </a:r>
          </a:p>
          <a:p>
            <a:pPr lvl="1"/>
            <a:r>
              <a:rPr lang="en-GB" kern="0" dirty="0" smtClean="0"/>
              <a:t>Stored in line if &lt;= 4K</a:t>
            </a:r>
          </a:p>
          <a:p>
            <a:pPr lvl="1"/>
            <a:r>
              <a:rPr lang="en-GB" kern="0" dirty="0" smtClean="0"/>
              <a:t>Stored out of line if &gt; 4K</a:t>
            </a:r>
          </a:p>
          <a:p>
            <a:endParaRPr lang="en-GB" kern="0" dirty="0" smtClean="0"/>
          </a:p>
          <a:p>
            <a:r>
              <a:rPr lang="en-GB" kern="0" dirty="0" smtClean="0"/>
              <a:t>COMPATIBLE parameter must be 12.0.0.0.0 or above</a:t>
            </a:r>
          </a:p>
          <a:p>
            <a:pPr marL="0" indent="0">
              <a:buNone/>
            </a:pPr>
            <a:endParaRPr lang="en-GB" kern="0" dirty="0" smtClean="0"/>
          </a:p>
        </p:txBody>
      </p:sp>
    </p:spTree>
    <p:extLst>
      <p:ext uri="{BB962C8B-B14F-4D97-AF65-F5344CB8AC3E}">
        <p14:creationId xmlns:p14="http://schemas.microsoft.com/office/powerpoint/2010/main" val="17336474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Extended Columns</a:t>
            </a:r>
            <a:endParaRPr lang="en-GB" dirty="0"/>
          </a:p>
        </p:txBody>
      </p:sp>
      <p:sp>
        <p:nvSpPr>
          <p:cNvPr id="3" name="Content Placeholder 2"/>
          <p:cNvSpPr>
            <a:spLocks noGrp="1"/>
          </p:cNvSpPr>
          <p:nvPr>
            <p:ph idx="1"/>
          </p:nvPr>
        </p:nvSpPr>
        <p:spPr>
          <a:xfrm>
            <a:off x="762000" y="1131888"/>
            <a:ext cx="8001000" cy="1216992"/>
          </a:xfrm>
        </p:spPr>
        <p:txBody>
          <a:bodyPr/>
          <a:lstStyle/>
          <a:p>
            <a:r>
              <a:rPr lang="en-GB" dirty="0" smtClean="0"/>
              <a:t>By default attempts to create an extended column will fail:</a:t>
            </a:r>
          </a:p>
        </p:txBody>
      </p:sp>
      <p:sp>
        <p:nvSpPr>
          <p:cNvPr id="4" name="TextBox 3"/>
          <p:cNvSpPr txBox="1"/>
          <p:nvPr/>
        </p:nvSpPr>
        <p:spPr>
          <a:xfrm>
            <a:off x="1115616" y="4196114"/>
            <a:ext cx="7272808" cy="2185214"/>
          </a:xfrm>
          <a:prstGeom prst="rect">
            <a:avLst/>
          </a:prstGeom>
          <a:solidFill>
            <a:schemeClr val="bg1">
              <a:lumMod val="75000"/>
            </a:schemeClr>
          </a:solidFill>
        </p:spPr>
        <p:txBody>
          <a:bodyPr wrap="square">
            <a:spAutoFit/>
          </a:bodyPr>
          <a:lstStyle/>
          <a:p>
            <a:pPr algn="l">
              <a:tabLst>
                <a:tab pos="261938" algn="l"/>
                <a:tab pos="1262063" algn="l"/>
              </a:tabLst>
              <a:defRPr/>
            </a:pPr>
            <a:r>
              <a:rPr lang="en-GB" sz="1600" b="1" dirty="0">
                <a:solidFill>
                  <a:schemeClr val="tx1"/>
                </a:solidFill>
              </a:rPr>
              <a:t>ALTER SYSTEM SET </a:t>
            </a:r>
            <a:r>
              <a:rPr lang="en-GB" sz="1600" b="1" dirty="0" err="1">
                <a:solidFill>
                  <a:schemeClr val="tx1"/>
                </a:solidFill>
              </a:rPr>
              <a:t>max_string_size</a:t>
            </a:r>
            <a:r>
              <a:rPr lang="en-GB" sz="1600" b="1" dirty="0">
                <a:solidFill>
                  <a:schemeClr val="tx1"/>
                </a:solidFill>
              </a:rPr>
              <a:t> = 'EXTENDED'</a:t>
            </a:r>
          </a:p>
          <a:p>
            <a:pPr algn="l">
              <a:tabLst>
                <a:tab pos="261938" algn="l"/>
                <a:tab pos="1262063" algn="l"/>
              </a:tabLst>
              <a:defRPr/>
            </a:pP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ERROR </a:t>
            </a:r>
            <a:r>
              <a:rPr lang="en-GB" sz="1600" b="1" dirty="0">
                <a:solidFill>
                  <a:schemeClr val="tx1"/>
                </a:solidFill>
              </a:rPr>
              <a:t>at line 1:</a:t>
            </a:r>
          </a:p>
          <a:p>
            <a:pPr algn="l">
              <a:tabLst>
                <a:tab pos="261938" algn="l"/>
                <a:tab pos="1262063" algn="l"/>
              </a:tabLst>
              <a:defRPr/>
            </a:pPr>
            <a:r>
              <a:rPr lang="en-GB" sz="1600" b="1" dirty="0">
                <a:solidFill>
                  <a:schemeClr val="tx1"/>
                </a:solidFill>
              </a:rPr>
              <a:t>ORA-02097: parameter cannot be modified because specified value is invalid</a:t>
            </a:r>
          </a:p>
          <a:p>
            <a:pPr algn="l">
              <a:tabLst>
                <a:tab pos="261938" algn="l"/>
                <a:tab pos="1262063" algn="l"/>
              </a:tabLst>
              <a:defRPr/>
            </a:pPr>
            <a:r>
              <a:rPr lang="en-GB" sz="1600" b="1" dirty="0">
                <a:solidFill>
                  <a:schemeClr val="tx1"/>
                </a:solidFill>
              </a:rPr>
              <a:t>ORA-14694: database must in UPGRADE mode to begin MAX_STRING_SIZE </a:t>
            </a:r>
            <a:r>
              <a:rPr lang="en-GB" sz="1600" b="1" dirty="0" smtClean="0">
                <a:solidFill>
                  <a:schemeClr val="tx1"/>
                </a:solidFill>
              </a:rPr>
              <a:t>migration</a:t>
            </a:r>
            <a:endParaRPr lang="en-GB" sz="1600" b="1" dirty="0">
              <a:solidFill>
                <a:schemeClr val="tx1"/>
              </a:solidFill>
            </a:endParaRPr>
          </a:p>
        </p:txBody>
      </p:sp>
      <p:sp>
        <p:nvSpPr>
          <p:cNvPr id="5" name="Content Placeholder 2"/>
          <p:cNvSpPr txBox="1">
            <a:spLocks/>
          </p:cNvSpPr>
          <p:nvPr/>
        </p:nvSpPr>
        <p:spPr bwMode="auto">
          <a:xfrm>
            <a:off x="827584" y="2932088"/>
            <a:ext cx="8001000" cy="712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solidFill>
                  <a:schemeClr val="accent6"/>
                </a:solidFill>
              </a:rPr>
              <a:t>MAX_STRING_SIZE</a:t>
            </a:r>
            <a:r>
              <a:rPr lang="en-GB" kern="0" dirty="0" smtClean="0"/>
              <a:t> parameter must be set to </a:t>
            </a:r>
            <a:r>
              <a:rPr lang="en-GB" kern="0" dirty="0" smtClean="0">
                <a:solidFill>
                  <a:schemeClr val="accent6"/>
                </a:solidFill>
              </a:rPr>
              <a:t>EXTENDED</a:t>
            </a:r>
          </a:p>
          <a:p>
            <a:pPr lvl="1"/>
            <a:r>
              <a:rPr lang="en-GB" kern="0" dirty="0" smtClean="0"/>
              <a:t>Default is value is </a:t>
            </a:r>
            <a:r>
              <a:rPr lang="en-GB" kern="0" dirty="0" smtClean="0">
                <a:solidFill>
                  <a:schemeClr val="accent6"/>
                </a:solidFill>
              </a:rPr>
              <a:t>STANDARD</a:t>
            </a:r>
          </a:p>
        </p:txBody>
      </p:sp>
      <p:sp>
        <p:nvSpPr>
          <p:cNvPr id="7" name="TextBox 6"/>
          <p:cNvSpPr txBox="1"/>
          <p:nvPr/>
        </p:nvSpPr>
        <p:spPr>
          <a:xfrm>
            <a:off x="1115616" y="1484784"/>
            <a:ext cx="7272808" cy="1323439"/>
          </a:xfrm>
          <a:prstGeom prst="rect">
            <a:avLst/>
          </a:prstGeom>
          <a:solidFill>
            <a:schemeClr val="bg1">
              <a:lumMod val="75000"/>
            </a:schemeClr>
          </a:solidFill>
        </p:spPr>
        <p:txBody>
          <a:bodyPr wrap="square">
            <a:spAutoFit/>
          </a:bodyPr>
          <a:lstStyle/>
          <a:p>
            <a:pPr algn="l">
              <a:tabLst>
                <a:tab pos="3948113" algn="l"/>
              </a:tabLst>
              <a:defRPr/>
            </a:pPr>
            <a:r>
              <a:rPr lang="en-GB" sz="1600" b="1" dirty="0" smtClean="0">
                <a:solidFill>
                  <a:schemeClr val="tx1"/>
                </a:solidFill>
              </a:rPr>
              <a:t>ALTER TABLE car MODIFY notes VARCHAR2(32767);</a:t>
            </a:r>
          </a:p>
          <a:p>
            <a:pPr algn="l">
              <a:tabLst>
                <a:tab pos="3860800" algn="l"/>
              </a:tabLst>
              <a:defRPr/>
            </a:pPr>
            <a:r>
              <a:rPr lang="en-GB" sz="1600" b="1" dirty="0" smtClean="0">
                <a:solidFill>
                  <a:schemeClr val="tx1"/>
                </a:solidFill>
              </a:rPr>
              <a:t>	*</a:t>
            </a:r>
            <a:r>
              <a:rPr lang="en-GB" sz="1600" b="1" dirty="0">
                <a:solidFill>
                  <a:schemeClr val="tx1"/>
                </a:solidFill>
              </a:rPr>
              <a:t/>
            </a:r>
            <a:br>
              <a:rPr lang="en-GB" sz="1600" b="1" dirty="0">
                <a:solidFill>
                  <a:schemeClr val="tx1"/>
                </a:solidFill>
              </a:rPr>
            </a:br>
            <a:r>
              <a:rPr lang="en-GB" sz="1600" b="1" dirty="0">
                <a:solidFill>
                  <a:schemeClr val="tx1"/>
                </a:solidFill>
              </a:rPr>
              <a:t>ERROR at line 1:</a:t>
            </a:r>
          </a:p>
          <a:p>
            <a:pPr algn="l">
              <a:tabLst>
                <a:tab pos="3948113" algn="l"/>
              </a:tabLst>
              <a:defRPr/>
            </a:pPr>
            <a:r>
              <a:rPr lang="en-GB" sz="1600" b="1" dirty="0">
                <a:solidFill>
                  <a:schemeClr val="tx1"/>
                </a:solidFill>
              </a:rPr>
              <a:t>ORA-00910: specified length too long for its </a:t>
            </a:r>
            <a:r>
              <a:rPr lang="en-GB" sz="1600" b="1" dirty="0" err="1" smtClean="0">
                <a:solidFill>
                  <a:schemeClr val="tx1"/>
                </a:solidFill>
              </a:rPr>
              <a:t>datatype</a:t>
            </a:r>
            <a:endParaRPr lang="en-GB" sz="1600" b="1" dirty="0">
              <a:solidFill>
                <a:schemeClr val="tx1"/>
              </a:solidFill>
            </a:endParaRPr>
          </a:p>
        </p:txBody>
      </p:sp>
      <p:sp>
        <p:nvSpPr>
          <p:cNvPr id="8" name="Content Placeholder 2"/>
          <p:cNvSpPr txBox="1">
            <a:spLocks/>
          </p:cNvSpPr>
          <p:nvPr/>
        </p:nvSpPr>
        <p:spPr bwMode="auto">
          <a:xfrm>
            <a:off x="827584" y="3837000"/>
            <a:ext cx="8001000" cy="456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solidFill>
                  <a:schemeClr val="accent6"/>
                </a:solidFill>
              </a:rPr>
              <a:t>MAX_STRING_SIZE</a:t>
            </a:r>
            <a:r>
              <a:rPr lang="en-GB" kern="0" dirty="0" smtClean="0"/>
              <a:t> parameter cannot be updated when database is open:</a:t>
            </a:r>
          </a:p>
        </p:txBody>
      </p:sp>
    </p:spTree>
    <p:extLst>
      <p:ext uri="{BB962C8B-B14F-4D97-AF65-F5344CB8AC3E}">
        <p14:creationId xmlns:p14="http://schemas.microsoft.com/office/powerpoint/2010/main" val="17801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Extended Columns</a:t>
            </a:r>
            <a:endParaRPr lang="en-GB" dirty="0"/>
          </a:p>
        </p:txBody>
      </p:sp>
      <p:sp>
        <p:nvSpPr>
          <p:cNvPr id="3" name="Content Placeholder 2"/>
          <p:cNvSpPr>
            <a:spLocks noGrp="1"/>
          </p:cNvSpPr>
          <p:nvPr>
            <p:ph idx="1"/>
          </p:nvPr>
        </p:nvSpPr>
        <p:spPr>
          <a:xfrm>
            <a:off x="762000" y="1131888"/>
            <a:ext cx="8001000" cy="725130"/>
          </a:xfrm>
        </p:spPr>
        <p:txBody>
          <a:bodyPr/>
          <a:lstStyle/>
          <a:p>
            <a:r>
              <a:rPr lang="en-GB" dirty="0" smtClean="0"/>
              <a:t>To change the  </a:t>
            </a:r>
            <a:r>
              <a:rPr lang="en-GB" dirty="0" smtClean="0">
                <a:solidFill>
                  <a:schemeClr val="accent6"/>
                </a:solidFill>
              </a:rPr>
              <a:t>MAX_STRING_SIZE</a:t>
            </a:r>
            <a:r>
              <a:rPr lang="en-GB" dirty="0" smtClean="0"/>
              <a:t> parameter, restart the database in UPGRADE mode</a:t>
            </a:r>
          </a:p>
          <a:p>
            <a:endParaRPr lang="en-GB" dirty="0"/>
          </a:p>
        </p:txBody>
      </p:sp>
      <p:sp>
        <p:nvSpPr>
          <p:cNvPr id="4" name="TextBox 3"/>
          <p:cNvSpPr txBox="1"/>
          <p:nvPr/>
        </p:nvSpPr>
        <p:spPr>
          <a:xfrm>
            <a:off x="1115616" y="1857018"/>
            <a:ext cx="7272808" cy="707886"/>
          </a:xfrm>
          <a:prstGeom prst="rect">
            <a:avLst/>
          </a:prstGeom>
          <a:solidFill>
            <a:schemeClr val="bg1">
              <a:lumMod val="75000"/>
            </a:schemeClr>
          </a:solidFill>
        </p:spPr>
        <p:txBody>
          <a:bodyPr wrap="square">
            <a:spAutoFit/>
          </a:bodyPr>
          <a:lstStyle/>
          <a:p>
            <a:pPr algn="l">
              <a:tabLst>
                <a:tab pos="261938" algn="l"/>
                <a:tab pos="1262063" algn="l"/>
              </a:tabLst>
              <a:defRPr/>
            </a:pPr>
            <a:r>
              <a:rPr lang="en-GB" sz="1600" b="1" dirty="0" smtClean="0">
                <a:solidFill>
                  <a:schemeClr val="tx1"/>
                </a:solidFill>
              </a:rPr>
              <a:t>SQL&gt; SHUTDOWN IMMEDIATE</a:t>
            </a:r>
          </a:p>
          <a:p>
            <a:pPr algn="l">
              <a:tabLst>
                <a:tab pos="261938" algn="l"/>
                <a:tab pos="1262063" algn="l"/>
              </a:tabLst>
              <a:defRPr/>
            </a:pPr>
            <a:r>
              <a:rPr lang="en-GB" sz="1600" b="1" dirty="0" smtClean="0">
                <a:solidFill>
                  <a:schemeClr val="tx1"/>
                </a:solidFill>
              </a:rPr>
              <a:t>SQL&gt; STARTUP MIGRATE</a:t>
            </a:r>
            <a:endParaRPr lang="en-GB" sz="1600" b="1" dirty="0">
              <a:solidFill>
                <a:schemeClr val="tx1"/>
              </a:solidFill>
            </a:endParaRPr>
          </a:p>
        </p:txBody>
      </p:sp>
      <p:sp>
        <p:nvSpPr>
          <p:cNvPr id="5" name="Content Placeholder 2"/>
          <p:cNvSpPr txBox="1">
            <a:spLocks/>
          </p:cNvSpPr>
          <p:nvPr/>
        </p:nvSpPr>
        <p:spPr bwMode="auto">
          <a:xfrm>
            <a:off x="755576" y="2703870"/>
            <a:ext cx="8001000" cy="362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Set the parameter value to </a:t>
            </a:r>
            <a:r>
              <a:rPr lang="en-GB" kern="0" dirty="0" smtClean="0">
                <a:solidFill>
                  <a:schemeClr val="accent6"/>
                </a:solidFill>
              </a:rPr>
              <a:t>EXTENDED</a:t>
            </a:r>
            <a:r>
              <a:rPr lang="en-GB" kern="0" dirty="0" smtClean="0"/>
              <a:t>:</a:t>
            </a:r>
          </a:p>
          <a:p>
            <a:endParaRPr lang="en-GB" kern="0" dirty="0"/>
          </a:p>
        </p:txBody>
      </p:sp>
      <p:sp>
        <p:nvSpPr>
          <p:cNvPr id="6" name="TextBox 5"/>
          <p:cNvSpPr txBox="1"/>
          <p:nvPr/>
        </p:nvSpPr>
        <p:spPr>
          <a:xfrm>
            <a:off x="1115616" y="3140968"/>
            <a:ext cx="7272808" cy="338554"/>
          </a:xfrm>
          <a:prstGeom prst="rect">
            <a:avLst/>
          </a:prstGeom>
          <a:solidFill>
            <a:schemeClr val="bg1">
              <a:lumMod val="75000"/>
            </a:schemeClr>
          </a:solidFill>
        </p:spPr>
        <p:txBody>
          <a:bodyPr wrap="square">
            <a:spAutoFit/>
          </a:bodyPr>
          <a:lstStyle/>
          <a:p>
            <a:pPr algn="l">
              <a:tabLst>
                <a:tab pos="261938" algn="l"/>
                <a:tab pos="1262063" algn="l"/>
              </a:tabLst>
              <a:defRPr/>
            </a:pPr>
            <a:r>
              <a:rPr lang="en-GB" sz="1600" b="1" dirty="0" smtClean="0">
                <a:solidFill>
                  <a:schemeClr val="tx1"/>
                </a:solidFill>
              </a:rPr>
              <a:t>SQL&gt; ALTER SYSTEM SET </a:t>
            </a:r>
            <a:r>
              <a:rPr lang="en-GB" sz="1600" b="1" dirty="0" err="1" smtClean="0">
                <a:solidFill>
                  <a:schemeClr val="tx1"/>
                </a:solidFill>
              </a:rPr>
              <a:t>max_string_size</a:t>
            </a:r>
            <a:r>
              <a:rPr lang="en-GB" sz="1600" b="1" dirty="0" smtClean="0">
                <a:solidFill>
                  <a:schemeClr val="tx1"/>
                </a:solidFill>
              </a:rPr>
              <a:t> = EXTENDED;</a:t>
            </a:r>
            <a:endParaRPr lang="en-GB" sz="1600" b="1" dirty="0">
              <a:solidFill>
                <a:schemeClr val="tx1"/>
              </a:solidFill>
            </a:endParaRPr>
          </a:p>
        </p:txBody>
      </p:sp>
      <p:sp>
        <p:nvSpPr>
          <p:cNvPr id="8" name="Content Placeholder 2"/>
          <p:cNvSpPr txBox="1">
            <a:spLocks/>
          </p:cNvSpPr>
          <p:nvPr/>
        </p:nvSpPr>
        <p:spPr bwMode="auto">
          <a:xfrm>
            <a:off x="755576" y="3642499"/>
            <a:ext cx="8001000" cy="362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Run the </a:t>
            </a:r>
            <a:r>
              <a:rPr lang="en-GB" kern="0" dirty="0" smtClean="0">
                <a:solidFill>
                  <a:schemeClr val="accent6"/>
                </a:solidFill>
              </a:rPr>
              <a:t>utl32k.sql</a:t>
            </a:r>
            <a:r>
              <a:rPr lang="en-GB" kern="0" dirty="0" smtClean="0"/>
              <a:t> script</a:t>
            </a:r>
          </a:p>
          <a:p>
            <a:endParaRPr lang="en-GB" kern="0" dirty="0"/>
          </a:p>
        </p:txBody>
      </p:sp>
      <p:sp>
        <p:nvSpPr>
          <p:cNvPr id="9" name="TextBox 8"/>
          <p:cNvSpPr txBox="1"/>
          <p:nvPr/>
        </p:nvSpPr>
        <p:spPr>
          <a:xfrm>
            <a:off x="1115616" y="4077072"/>
            <a:ext cx="7272808" cy="338554"/>
          </a:xfrm>
          <a:prstGeom prst="rect">
            <a:avLst/>
          </a:prstGeom>
          <a:solidFill>
            <a:schemeClr val="bg1">
              <a:lumMod val="75000"/>
            </a:schemeClr>
          </a:solidFill>
        </p:spPr>
        <p:txBody>
          <a:bodyPr wrap="square">
            <a:spAutoFit/>
          </a:bodyPr>
          <a:lstStyle/>
          <a:p>
            <a:pPr algn="l">
              <a:tabLst>
                <a:tab pos="261938" algn="l"/>
                <a:tab pos="1262063" algn="l"/>
              </a:tabLst>
              <a:defRPr/>
            </a:pPr>
            <a:r>
              <a:rPr lang="en-GB" sz="1600" b="1" dirty="0">
                <a:solidFill>
                  <a:schemeClr val="tx1"/>
                </a:solidFill>
              </a:rPr>
              <a:t>SQL&gt; @$</a:t>
            </a:r>
            <a:r>
              <a:rPr lang="en-GB" sz="1600" b="1" dirty="0" smtClean="0">
                <a:solidFill>
                  <a:schemeClr val="tx1"/>
                </a:solidFill>
              </a:rPr>
              <a:t>ORACLE_HOME/</a:t>
            </a:r>
            <a:r>
              <a:rPr lang="en-GB" sz="1600" b="1" dirty="0" err="1" smtClean="0">
                <a:solidFill>
                  <a:schemeClr val="tx1"/>
                </a:solidFill>
              </a:rPr>
              <a:t>rdbms</a:t>
            </a:r>
            <a:r>
              <a:rPr lang="en-GB" sz="1600" b="1" dirty="0" smtClean="0">
                <a:solidFill>
                  <a:schemeClr val="tx1"/>
                </a:solidFill>
              </a:rPr>
              <a:t>/admin/utl32k.sql;</a:t>
            </a:r>
            <a:endParaRPr lang="en-GB" sz="1600" b="1" dirty="0">
              <a:solidFill>
                <a:schemeClr val="tx1"/>
              </a:solidFill>
            </a:endParaRPr>
          </a:p>
        </p:txBody>
      </p:sp>
      <p:sp>
        <p:nvSpPr>
          <p:cNvPr id="10" name="Content Placeholder 2"/>
          <p:cNvSpPr txBox="1">
            <a:spLocks/>
          </p:cNvSpPr>
          <p:nvPr/>
        </p:nvSpPr>
        <p:spPr bwMode="auto">
          <a:xfrm>
            <a:off x="755576" y="4578603"/>
            <a:ext cx="8001000" cy="362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Restart the database</a:t>
            </a:r>
          </a:p>
          <a:p>
            <a:endParaRPr lang="en-GB" kern="0" dirty="0"/>
          </a:p>
        </p:txBody>
      </p:sp>
      <p:sp>
        <p:nvSpPr>
          <p:cNvPr id="11" name="TextBox 10"/>
          <p:cNvSpPr txBox="1"/>
          <p:nvPr/>
        </p:nvSpPr>
        <p:spPr>
          <a:xfrm>
            <a:off x="1115616" y="4953362"/>
            <a:ext cx="7272808" cy="707886"/>
          </a:xfrm>
          <a:prstGeom prst="rect">
            <a:avLst/>
          </a:prstGeom>
          <a:solidFill>
            <a:schemeClr val="bg1">
              <a:lumMod val="75000"/>
            </a:schemeClr>
          </a:solidFill>
        </p:spPr>
        <p:txBody>
          <a:bodyPr wrap="square">
            <a:spAutoFit/>
          </a:bodyPr>
          <a:lstStyle/>
          <a:p>
            <a:pPr algn="l">
              <a:tabLst>
                <a:tab pos="261938" algn="l"/>
                <a:tab pos="1262063" algn="l"/>
              </a:tabLst>
              <a:defRPr/>
            </a:pPr>
            <a:r>
              <a:rPr lang="en-GB" sz="1600" b="1" dirty="0" smtClean="0">
                <a:solidFill>
                  <a:schemeClr val="tx1"/>
                </a:solidFill>
              </a:rPr>
              <a:t>SQL&gt; SHUTDOWN IMMEDIATE</a:t>
            </a:r>
          </a:p>
          <a:p>
            <a:pPr algn="l">
              <a:tabLst>
                <a:tab pos="261938" algn="l"/>
                <a:tab pos="1262063" algn="l"/>
              </a:tabLst>
              <a:defRPr/>
            </a:pPr>
            <a:r>
              <a:rPr lang="en-GB" sz="1600" b="1" dirty="0" smtClean="0">
                <a:solidFill>
                  <a:schemeClr val="tx1"/>
                </a:solidFill>
              </a:rPr>
              <a:t>SQL&gt; STARTUP</a:t>
            </a:r>
            <a:endParaRPr lang="en-GB" sz="1600" b="1" dirty="0">
              <a:solidFill>
                <a:schemeClr val="tx1"/>
              </a:solidFill>
            </a:endParaRPr>
          </a:p>
        </p:txBody>
      </p:sp>
      <p:sp>
        <p:nvSpPr>
          <p:cNvPr id="12" name="Content Placeholder 2"/>
          <p:cNvSpPr txBox="1">
            <a:spLocks/>
          </p:cNvSpPr>
          <p:nvPr/>
        </p:nvSpPr>
        <p:spPr bwMode="auto">
          <a:xfrm>
            <a:off x="755576" y="5802739"/>
            <a:ext cx="8001000" cy="650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It is not possible to convert the </a:t>
            </a:r>
            <a:r>
              <a:rPr lang="en-GB" kern="0" dirty="0" smtClean="0">
                <a:solidFill>
                  <a:schemeClr val="accent6"/>
                </a:solidFill>
              </a:rPr>
              <a:t>MAX_STRING_SIZE</a:t>
            </a:r>
            <a:r>
              <a:rPr lang="en-GB" kern="0" dirty="0" smtClean="0"/>
              <a:t> parameter back from </a:t>
            </a:r>
            <a:r>
              <a:rPr lang="en-GB" kern="0" dirty="0" smtClean="0">
                <a:solidFill>
                  <a:schemeClr val="accent6"/>
                </a:solidFill>
              </a:rPr>
              <a:t>EXTENDED</a:t>
            </a:r>
            <a:r>
              <a:rPr lang="en-GB" kern="0" dirty="0" smtClean="0"/>
              <a:t> to </a:t>
            </a:r>
            <a:r>
              <a:rPr lang="en-GB" kern="0" dirty="0" smtClean="0">
                <a:solidFill>
                  <a:schemeClr val="accent6"/>
                </a:solidFill>
              </a:rPr>
              <a:t>STANDARD</a:t>
            </a:r>
            <a:endParaRPr lang="en-GB" kern="0" dirty="0">
              <a:solidFill>
                <a:schemeClr val="accent6"/>
              </a:solidFill>
            </a:endParaRPr>
          </a:p>
        </p:txBody>
      </p:sp>
    </p:spTree>
    <p:extLst>
      <p:ext uri="{BB962C8B-B14F-4D97-AF65-F5344CB8AC3E}">
        <p14:creationId xmlns:p14="http://schemas.microsoft.com/office/powerpoint/2010/main" val="408568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animBg="1"/>
      <p:bldP spid="1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Extended Columns</a:t>
            </a:r>
          </a:p>
        </p:txBody>
      </p:sp>
      <p:sp>
        <p:nvSpPr>
          <p:cNvPr id="3" name="Content Placeholder 2"/>
          <p:cNvSpPr>
            <a:spLocks noGrp="1"/>
          </p:cNvSpPr>
          <p:nvPr>
            <p:ph idx="1"/>
          </p:nvPr>
        </p:nvSpPr>
        <p:spPr>
          <a:xfrm>
            <a:off x="762000" y="1131888"/>
            <a:ext cx="8001000" cy="496912"/>
          </a:xfrm>
        </p:spPr>
        <p:txBody>
          <a:bodyPr/>
          <a:lstStyle/>
          <a:p>
            <a:r>
              <a:rPr lang="en-GB" dirty="0" smtClean="0"/>
              <a:t>When </a:t>
            </a:r>
            <a:r>
              <a:rPr lang="en-GB" dirty="0" smtClean="0">
                <a:solidFill>
                  <a:schemeClr val="accent6"/>
                </a:solidFill>
              </a:rPr>
              <a:t>MAX_STRING_SIZE</a:t>
            </a:r>
            <a:r>
              <a:rPr lang="en-GB" dirty="0" smtClean="0"/>
              <a:t> is set to </a:t>
            </a:r>
            <a:r>
              <a:rPr lang="en-GB" dirty="0" smtClean="0">
                <a:solidFill>
                  <a:schemeClr val="accent6"/>
                </a:solidFill>
              </a:rPr>
              <a:t>EXTENDED</a:t>
            </a:r>
            <a:r>
              <a:rPr lang="en-GB" dirty="0" smtClean="0"/>
              <a:t> then tables can be created with extended columns:</a:t>
            </a:r>
            <a:endParaRPr lang="en-GB" dirty="0"/>
          </a:p>
        </p:txBody>
      </p:sp>
      <p:sp>
        <p:nvSpPr>
          <p:cNvPr id="5" name="TextBox 4"/>
          <p:cNvSpPr txBox="1"/>
          <p:nvPr/>
        </p:nvSpPr>
        <p:spPr>
          <a:xfrm>
            <a:off x="1392863" y="1844824"/>
            <a:ext cx="6923553" cy="2800767"/>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a:solidFill>
                  <a:schemeClr val="tx1"/>
                </a:solidFill>
              </a:rPr>
              <a:t>CREATE TABLE </a:t>
            </a:r>
            <a:r>
              <a:rPr lang="en-GB" sz="1600" b="1" dirty="0" err="1" smtClean="0">
                <a:solidFill>
                  <a:schemeClr val="tx1"/>
                </a:solidFill>
              </a:rPr>
              <a:t>ecar</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season_key</a:t>
            </a:r>
            <a:r>
              <a:rPr lang="en-GB" sz="1600" b="1" dirty="0">
                <a:solidFill>
                  <a:schemeClr val="tx1"/>
                </a:solidFill>
              </a:rPr>
              <a:t>	</a:t>
            </a:r>
            <a:r>
              <a:rPr lang="en-GB" sz="1600" b="1" dirty="0" smtClean="0">
                <a:solidFill>
                  <a:schemeClr val="tx1"/>
                </a:solidFill>
              </a:rPr>
              <a:t>NUMBER,</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race_key</a:t>
            </a:r>
            <a:r>
              <a:rPr lang="en-GB" sz="1600" b="1" dirty="0">
                <a:solidFill>
                  <a:schemeClr val="tx1"/>
                </a:solidFill>
              </a:rPr>
              <a:t>	</a:t>
            </a:r>
            <a:r>
              <a:rPr lang="en-GB" sz="1600" b="1" dirty="0" smtClean="0">
                <a:solidFill>
                  <a:schemeClr val="tx1"/>
                </a:solidFill>
              </a:rPr>
              <a:t>NUMBER,</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driver_key</a:t>
            </a:r>
            <a:r>
              <a:rPr lang="en-GB" sz="1600" b="1" dirty="0">
                <a:solidFill>
                  <a:schemeClr val="tx1"/>
                </a:solidFill>
              </a:rPr>
              <a:t>	</a:t>
            </a:r>
            <a:r>
              <a:rPr lang="en-GB" sz="1600" b="1" dirty="0" smtClean="0">
                <a:solidFill>
                  <a:schemeClr val="tx1"/>
                </a:solidFill>
              </a:rPr>
              <a:t>VARCHAR2(4),</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team_key</a:t>
            </a:r>
            <a:r>
              <a:rPr lang="en-GB" sz="1600" b="1" dirty="0">
                <a:solidFill>
                  <a:schemeClr val="tx1"/>
                </a:solidFill>
              </a:rPr>
              <a:t>	</a:t>
            </a:r>
            <a:r>
              <a:rPr lang="en-GB" sz="1600" b="1" dirty="0" smtClean="0">
                <a:solidFill>
                  <a:schemeClr val="tx1"/>
                </a:solidFill>
              </a:rPr>
              <a:t>VARCHAR2(3),</a:t>
            </a:r>
            <a:br>
              <a:rPr lang="en-GB" sz="1600" b="1" dirty="0" smtClean="0">
                <a:solidFill>
                  <a:schemeClr val="tx1"/>
                </a:solidFill>
              </a:rPr>
            </a:br>
            <a:r>
              <a:rPr lang="en-GB" sz="1600" b="1" dirty="0" smtClean="0">
                <a:solidFill>
                  <a:schemeClr val="tx1"/>
                </a:solidFill>
              </a:rPr>
              <a:t>	position	NUMBER,</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laps_completed</a:t>
            </a:r>
            <a:r>
              <a:rPr lang="en-GB" sz="1600" b="1" dirty="0">
                <a:solidFill>
                  <a:schemeClr val="tx1"/>
                </a:solidFill>
              </a:rPr>
              <a:t>	</a:t>
            </a:r>
            <a:r>
              <a:rPr lang="en-GB" sz="1600" b="1" dirty="0" smtClean="0">
                <a:solidFill>
                  <a:schemeClr val="tx1"/>
                </a:solidFill>
              </a:rPr>
              <a:t>NUMBER,</a:t>
            </a:r>
            <a:br>
              <a:rPr lang="en-GB" sz="1600" b="1" dirty="0" smtClean="0">
                <a:solidFill>
                  <a:schemeClr val="tx1"/>
                </a:solidFill>
              </a:rPr>
            </a:br>
            <a:r>
              <a:rPr lang="en-GB" sz="1600" b="1" dirty="0" smtClean="0">
                <a:solidFill>
                  <a:schemeClr val="tx1"/>
                </a:solidFill>
              </a:rPr>
              <a:t>	notes	VARCHAR2(32767),</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race_points</a:t>
            </a:r>
            <a:r>
              <a:rPr lang="en-GB" sz="1600" b="1" dirty="0">
                <a:solidFill>
                  <a:schemeClr val="tx1"/>
                </a:solidFill>
              </a:rPr>
              <a:t>	</a:t>
            </a:r>
            <a:r>
              <a:rPr lang="en-GB" sz="1600" b="1" dirty="0" smtClean="0">
                <a:solidFill>
                  <a:schemeClr val="tx1"/>
                </a:solidFill>
              </a:rPr>
              <a:t>NUMBER</a:t>
            </a:r>
            <a:br>
              <a:rPr lang="en-GB" sz="1600" b="1" dirty="0" smtClean="0">
                <a:solidFill>
                  <a:schemeClr val="tx1"/>
                </a:solidFill>
              </a:rPr>
            </a:br>
            <a:r>
              <a:rPr lang="en-GB" sz="1600" b="1" dirty="0" smtClean="0">
                <a:solidFill>
                  <a:schemeClr val="tx1"/>
                </a:solidFill>
              </a:rPr>
              <a:t>);</a:t>
            </a:r>
            <a:endParaRPr lang="en-GB" sz="1600" b="1" dirty="0">
              <a:solidFill>
                <a:schemeClr val="tx1"/>
              </a:solidFill>
            </a:endParaRPr>
          </a:p>
        </p:txBody>
      </p:sp>
      <p:sp>
        <p:nvSpPr>
          <p:cNvPr id="6" name="Content Placeholder 2"/>
          <p:cNvSpPr txBox="1">
            <a:spLocks/>
          </p:cNvSpPr>
          <p:nvPr/>
        </p:nvSpPr>
        <p:spPr bwMode="auto">
          <a:xfrm>
            <a:off x="755576" y="4797152"/>
            <a:ext cx="8001000" cy="4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Alternatively maximum size of columns in existing tables can be increased:</a:t>
            </a:r>
            <a:endParaRPr lang="en-GB" kern="0" dirty="0"/>
          </a:p>
        </p:txBody>
      </p:sp>
      <p:sp>
        <p:nvSpPr>
          <p:cNvPr id="7" name="TextBox 6"/>
          <p:cNvSpPr txBox="1"/>
          <p:nvPr/>
        </p:nvSpPr>
        <p:spPr>
          <a:xfrm>
            <a:off x="1403648" y="5229200"/>
            <a:ext cx="6923553" cy="338554"/>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smtClean="0">
                <a:solidFill>
                  <a:schemeClr val="tx1"/>
                </a:solidFill>
              </a:rPr>
              <a:t>ALTER TABLE car MODIFY notes VARCHAR2(32767);</a:t>
            </a:r>
            <a:endParaRPr lang="en-GB" sz="1600" b="1" dirty="0">
              <a:solidFill>
                <a:schemeClr val="tx1"/>
              </a:solidFill>
            </a:endParaRPr>
          </a:p>
        </p:txBody>
      </p:sp>
    </p:spTree>
    <p:extLst>
      <p:ext uri="{BB962C8B-B14F-4D97-AF65-F5344CB8AC3E}">
        <p14:creationId xmlns:p14="http://schemas.microsoft.com/office/powerpoint/2010/main" val="79192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71600" y="1052736"/>
            <a:ext cx="7200800" cy="830997"/>
          </a:xfrm>
          <a:prstGeom prst="rect">
            <a:avLst/>
          </a:prstGeom>
          <a:noFill/>
        </p:spPr>
        <p:txBody>
          <a:bodyPr wrap="square" rtlCol="0">
            <a:spAutoFit/>
          </a:bodyPr>
          <a:lstStyle/>
          <a:p>
            <a:r>
              <a:rPr lang="en-GB" sz="4800" b="1" dirty="0" smtClean="0"/>
              <a:t>Pluggable Database</a:t>
            </a:r>
            <a:endParaRPr lang="en-GB" sz="4800" b="1" dirty="0"/>
          </a:p>
        </p:txBody>
      </p:sp>
      <p:sp>
        <p:nvSpPr>
          <p:cNvPr id="2" name="TextBox 1"/>
          <p:cNvSpPr txBox="1"/>
          <p:nvPr/>
        </p:nvSpPr>
        <p:spPr>
          <a:xfrm>
            <a:off x="796008" y="2576230"/>
            <a:ext cx="7344816" cy="3539430"/>
          </a:xfrm>
          <a:prstGeom prst="rect">
            <a:avLst/>
          </a:prstGeom>
          <a:noFill/>
          <a:ln w="38100">
            <a:solidFill>
              <a:schemeClr val="accent6"/>
            </a:solidFill>
          </a:ln>
        </p:spPr>
        <p:txBody>
          <a:bodyPr wrap="square" rtlCol="0">
            <a:spAutoFit/>
          </a:bodyPr>
          <a:lstStyle/>
          <a:p>
            <a:pPr lvl="0" algn="l"/>
            <a:r>
              <a:rPr lang="en-US" sz="1600" b="1" dirty="0">
                <a:solidFill>
                  <a:schemeClr val="tx1"/>
                </a:solidFill>
              </a:rPr>
              <a:t>Other presenters will have discussed pluggable databases in more detail</a:t>
            </a:r>
          </a:p>
          <a:p>
            <a:pPr lvl="0" algn="l"/>
            <a:r>
              <a:rPr lang="en-US" sz="1600" b="1" dirty="0">
                <a:solidFill>
                  <a:schemeClr val="tx1"/>
                </a:solidFill>
              </a:rPr>
              <a:t>The concept was announced in September 2012 and I now believe it is time to consider how and where it is appropriate to deploy pluggable databases</a:t>
            </a:r>
          </a:p>
          <a:p>
            <a:pPr lvl="0" algn="l"/>
            <a:r>
              <a:rPr lang="en-US" sz="1600" b="1" dirty="0">
                <a:solidFill>
                  <a:schemeClr val="tx1"/>
                </a:solidFill>
              </a:rPr>
              <a:t>My example of a possible deployment was a container database with a large number of pluggable databases replacing SYBASE. I know that SYBASE replacement has been a goal at a few of the larger banks for many years.</a:t>
            </a:r>
          </a:p>
          <a:p>
            <a:pPr lvl="0" algn="l"/>
            <a:r>
              <a:rPr lang="en-US" sz="1600" b="1" dirty="0">
                <a:solidFill>
                  <a:schemeClr val="tx1"/>
                </a:solidFill>
              </a:rPr>
              <a:t>Something I missed is that pluggable databases can be cloned allowing test databases to be created rapidly from production databases. </a:t>
            </a:r>
          </a:p>
          <a:p>
            <a:pPr lvl="0" algn="l"/>
            <a:r>
              <a:rPr lang="en-US" sz="1600" b="1" dirty="0">
                <a:solidFill>
                  <a:schemeClr val="tx1"/>
                </a:solidFill>
              </a:rPr>
              <a:t>I have not investigated this feature yet, so have limited my comments to technical questions I would still like to answer</a:t>
            </a:r>
          </a:p>
        </p:txBody>
      </p:sp>
    </p:spTree>
    <p:extLst>
      <p:ext uri="{BB962C8B-B14F-4D97-AF65-F5344CB8AC3E}">
        <p14:creationId xmlns:p14="http://schemas.microsoft.com/office/powerpoint/2010/main" val="21425118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Extended Columns</a:t>
            </a:r>
          </a:p>
        </p:txBody>
      </p:sp>
      <p:sp>
        <p:nvSpPr>
          <p:cNvPr id="3" name="Content Placeholder 2"/>
          <p:cNvSpPr>
            <a:spLocks noGrp="1"/>
          </p:cNvSpPr>
          <p:nvPr>
            <p:ph idx="1"/>
          </p:nvPr>
        </p:nvSpPr>
        <p:spPr>
          <a:xfrm>
            <a:off x="762000" y="1131888"/>
            <a:ext cx="8001000" cy="446390"/>
          </a:xfrm>
        </p:spPr>
        <p:txBody>
          <a:bodyPr/>
          <a:lstStyle/>
          <a:p>
            <a:r>
              <a:rPr lang="en-GB" dirty="0" smtClean="0"/>
              <a:t>Extended columns are implemented as SECUREFILE LOBs</a:t>
            </a:r>
            <a:endParaRPr lang="en-GB" dirty="0"/>
          </a:p>
        </p:txBody>
      </p:sp>
      <p:sp>
        <p:nvSpPr>
          <p:cNvPr id="4" name="TextBox 3"/>
          <p:cNvSpPr txBox="1"/>
          <p:nvPr/>
        </p:nvSpPr>
        <p:spPr>
          <a:xfrm>
            <a:off x="1403648" y="1578278"/>
            <a:ext cx="6923553" cy="1077218"/>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a:solidFill>
                  <a:schemeClr val="tx1"/>
                </a:solidFill>
              </a:rPr>
              <a:t>SELECT </a:t>
            </a:r>
            <a:r>
              <a:rPr lang="en-GB" sz="1600" b="1" dirty="0" err="1" smtClean="0">
                <a:solidFill>
                  <a:schemeClr val="tx1"/>
                </a:solidFill>
              </a:rPr>
              <a:t>column_name,segment_name,securefile</a:t>
            </a:r>
            <a:r>
              <a:rPr lang="en-GB" sz="1600" b="1" dirty="0">
                <a:solidFill>
                  <a:schemeClr val="tx1"/>
                </a:solidFill>
              </a:rPr>
              <a:t/>
            </a:r>
            <a:br>
              <a:rPr lang="en-GB" sz="1600" b="1" dirty="0">
                <a:solidFill>
                  <a:schemeClr val="tx1"/>
                </a:solidFill>
              </a:rPr>
            </a:br>
            <a:r>
              <a:rPr lang="en-GB" sz="1600" b="1" dirty="0" smtClean="0">
                <a:solidFill>
                  <a:schemeClr val="tx1"/>
                </a:solidFill>
              </a:rPr>
              <a:t>FROM </a:t>
            </a:r>
            <a:r>
              <a:rPr lang="en-GB" sz="1600" b="1" dirty="0" err="1" smtClean="0">
                <a:solidFill>
                  <a:schemeClr val="tx1"/>
                </a:solidFill>
              </a:rPr>
              <a:t>dba_lobs</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WHERE </a:t>
            </a:r>
            <a:r>
              <a:rPr lang="en-GB" sz="1600" b="1" dirty="0">
                <a:solidFill>
                  <a:schemeClr val="tx1"/>
                </a:solidFill>
              </a:rPr>
              <a:t>owner = </a:t>
            </a:r>
            <a:r>
              <a:rPr lang="en-GB" sz="1600" b="1" dirty="0" smtClean="0">
                <a:solidFill>
                  <a:schemeClr val="tx1"/>
                </a:solidFill>
              </a:rPr>
              <a:t>'GP‘</a:t>
            </a:r>
            <a:br>
              <a:rPr lang="en-GB" sz="1600" b="1" dirty="0" smtClean="0">
                <a:solidFill>
                  <a:schemeClr val="tx1"/>
                </a:solidFill>
              </a:rPr>
            </a:br>
            <a:r>
              <a:rPr lang="en-GB" sz="1600" b="1" dirty="0" smtClean="0">
                <a:solidFill>
                  <a:schemeClr val="tx1"/>
                </a:solidFill>
              </a:rPr>
              <a:t>AND </a:t>
            </a:r>
            <a:r>
              <a:rPr lang="en-GB" sz="1600" b="1" dirty="0" err="1">
                <a:solidFill>
                  <a:schemeClr val="tx1"/>
                </a:solidFill>
              </a:rPr>
              <a:t>table_name</a:t>
            </a:r>
            <a:r>
              <a:rPr lang="en-GB" sz="1600" b="1" dirty="0">
                <a:solidFill>
                  <a:schemeClr val="tx1"/>
                </a:solidFill>
              </a:rPr>
              <a:t> = 'ECAR';</a:t>
            </a:r>
          </a:p>
        </p:txBody>
      </p:sp>
      <p:sp>
        <p:nvSpPr>
          <p:cNvPr id="5" name="TextBox 4"/>
          <p:cNvSpPr txBox="1"/>
          <p:nvPr/>
        </p:nvSpPr>
        <p:spPr>
          <a:xfrm>
            <a:off x="1403648" y="2852936"/>
            <a:ext cx="6923553" cy="707886"/>
          </a:xfrm>
          <a:prstGeom prst="rect">
            <a:avLst/>
          </a:prstGeom>
          <a:solidFill>
            <a:schemeClr val="bg1">
              <a:lumMod val="75000"/>
            </a:schemeClr>
          </a:solidFill>
        </p:spPr>
        <p:txBody>
          <a:bodyPr wrap="square">
            <a:spAutoFit/>
          </a:bodyPr>
          <a:lstStyle/>
          <a:p>
            <a:pPr algn="l">
              <a:tabLst>
                <a:tab pos="1887538" algn="l"/>
                <a:tab pos="5195888" algn="l"/>
              </a:tabLst>
              <a:defRPr/>
            </a:pPr>
            <a:r>
              <a:rPr lang="en-GB" sz="1600" b="1" u="sng" dirty="0" smtClean="0">
                <a:solidFill>
                  <a:schemeClr val="tx1"/>
                </a:solidFill>
              </a:rPr>
              <a:t>COLUMN_NAME</a:t>
            </a:r>
            <a:r>
              <a:rPr lang="en-GB" sz="1600" b="1" dirty="0" smtClean="0">
                <a:solidFill>
                  <a:schemeClr val="tx1"/>
                </a:solidFill>
              </a:rPr>
              <a:t>	</a:t>
            </a:r>
            <a:r>
              <a:rPr lang="en-GB" sz="1600" b="1" u="sng" dirty="0" smtClean="0">
                <a:solidFill>
                  <a:schemeClr val="tx1"/>
                </a:solidFill>
              </a:rPr>
              <a:t>SEGMENT_NAME</a:t>
            </a:r>
            <a:r>
              <a:rPr lang="en-GB" sz="1600" b="1" dirty="0" smtClean="0">
                <a:solidFill>
                  <a:schemeClr val="tx1"/>
                </a:solidFill>
              </a:rPr>
              <a:t>	</a:t>
            </a:r>
            <a:r>
              <a:rPr lang="en-GB" sz="1600" b="1" u="sng" dirty="0" smtClean="0">
                <a:solidFill>
                  <a:schemeClr val="tx1"/>
                </a:solidFill>
              </a:rPr>
              <a:t>SECUREFILE</a:t>
            </a:r>
          </a:p>
          <a:p>
            <a:pPr algn="l">
              <a:tabLst>
                <a:tab pos="1887538" algn="l"/>
                <a:tab pos="5195888" algn="l"/>
              </a:tabLst>
              <a:defRPr/>
            </a:pPr>
            <a:r>
              <a:rPr lang="en-GB" sz="1600" b="1" dirty="0" smtClean="0">
                <a:solidFill>
                  <a:schemeClr val="tx1"/>
                </a:solidFill>
              </a:rPr>
              <a:t>NOTES	SYS_LOB0000092626C00007$$	YES</a:t>
            </a:r>
            <a:endParaRPr lang="en-GB" sz="1600" b="1" dirty="0">
              <a:solidFill>
                <a:schemeClr val="tx1"/>
              </a:solidFill>
            </a:endParaRPr>
          </a:p>
        </p:txBody>
      </p:sp>
      <p:sp>
        <p:nvSpPr>
          <p:cNvPr id="6" name="Content Placeholder 2"/>
          <p:cNvSpPr txBox="1">
            <a:spLocks/>
          </p:cNvSpPr>
          <p:nvPr/>
        </p:nvSpPr>
        <p:spPr bwMode="auto">
          <a:xfrm>
            <a:off x="755576" y="3717032"/>
            <a:ext cx="8001000" cy="44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SECUREFILE LOBs have a system-created index</a:t>
            </a:r>
            <a:endParaRPr lang="en-GB" kern="0" dirty="0"/>
          </a:p>
        </p:txBody>
      </p:sp>
      <p:sp>
        <p:nvSpPr>
          <p:cNvPr id="7" name="TextBox 6"/>
          <p:cNvSpPr txBox="1"/>
          <p:nvPr/>
        </p:nvSpPr>
        <p:spPr>
          <a:xfrm>
            <a:off x="1403648" y="4149080"/>
            <a:ext cx="6923553" cy="1077218"/>
          </a:xfrm>
          <a:prstGeom prst="rect">
            <a:avLst/>
          </a:prstGeom>
          <a:solidFill>
            <a:schemeClr val="bg1">
              <a:lumMod val="75000"/>
            </a:schemeClr>
          </a:solidFill>
        </p:spPr>
        <p:txBody>
          <a:bodyPr wrap="square">
            <a:spAutoFit/>
          </a:bodyPr>
          <a:lstStyle/>
          <a:p>
            <a:pPr algn="l">
              <a:tabLst>
                <a:tab pos="363538" algn="l"/>
                <a:tab pos="2147888" algn="l"/>
              </a:tabLst>
              <a:defRPr/>
            </a:pPr>
            <a:r>
              <a:rPr lang="en-GB" sz="1600" b="1" dirty="0">
                <a:solidFill>
                  <a:schemeClr val="tx1"/>
                </a:solidFill>
              </a:rPr>
              <a:t>SELECT </a:t>
            </a:r>
            <a:r>
              <a:rPr lang="en-GB" sz="1600" b="1" dirty="0" err="1" smtClean="0">
                <a:solidFill>
                  <a:schemeClr val="tx1"/>
                </a:solidFill>
              </a:rPr>
              <a:t>column_name,index_name</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FROM </a:t>
            </a:r>
            <a:r>
              <a:rPr lang="en-GB" sz="1600" b="1" dirty="0" err="1" smtClean="0">
                <a:solidFill>
                  <a:schemeClr val="tx1"/>
                </a:solidFill>
              </a:rPr>
              <a:t>dba_lobs</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WHERE </a:t>
            </a:r>
            <a:r>
              <a:rPr lang="en-GB" sz="1600" b="1" dirty="0">
                <a:solidFill>
                  <a:schemeClr val="tx1"/>
                </a:solidFill>
              </a:rPr>
              <a:t>owner = </a:t>
            </a:r>
            <a:r>
              <a:rPr lang="en-GB" sz="1600" b="1" dirty="0" smtClean="0">
                <a:solidFill>
                  <a:schemeClr val="tx1"/>
                </a:solidFill>
              </a:rPr>
              <a:t>'GP‘</a:t>
            </a:r>
            <a:br>
              <a:rPr lang="en-GB" sz="1600" b="1" dirty="0" smtClean="0">
                <a:solidFill>
                  <a:schemeClr val="tx1"/>
                </a:solidFill>
              </a:rPr>
            </a:br>
            <a:r>
              <a:rPr lang="en-GB" sz="1600" b="1" dirty="0" smtClean="0">
                <a:solidFill>
                  <a:schemeClr val="tx1"/>
                </a:solidFill>
              </a:rPr>
              <a:t>AND </a:t>
            </a:r>
            <a:r>
              <a:rPr lang="en-GB" sz="1600" b="1" dirty="0" err="1">
                <a:solidFill>
                  <a:schemeClr val="tx1"/>
                </a:solidFill>
              </a:rPr>
              <a:t>table_name</a:t>
            </a:r>
            <a:r>
              <a:rPr lang="en-GB" sz="1600" b="1" dirty="0">
                <a:solidFill>
                  <a:schemeClr val="tx1"/>
                </a:solidFill>
              </a:rPr>
              <a:t> = 'ECAR';</a:t>
            </a:r>
          </a:p>
        </p:txBody>
      </p:sp>
      <p:sp>
        <p:nvSpPr>
          <p:cNvPr id="8" name="TextBox 7"/>
          <p:cNvSpPr txBox="1"/>
          <p:nvPr/>
        </p:nvSpPr>
        <p:spPr>
          <a:xfrm>
            <a:off x="1403648" y="5423738"/>
            <a:ext cx="6923553" cy="707886"/>
          </a:xfrm>
          <a:prstGeom prst="rect">
            <a:avLst/>
          </a:prstGeom>
          <a:solidFill>
            <a:schemeClr val="bg1">
              <a:lumMod val="75000"/>
            </a:schemeClr>
          </a:solidFill>
        </p:spPr>
        <p:txBody>
          <a:bodyPr wrap="square">
            <a:spAutoFit/>
          </a:bodyPr>
          <a:lstStyle/>
          <a:p>
            <a:pPr algn="l">
              <a:tabLst>
                <a:tab pos="1887538" algn="l"/>
                <a:tab pos="5195888" algn="l"/>
              </a:tabLst>
              <a:defRPr/>
            </a:pPr>
            <a:r>
              <a:rPr lang="en-GB" sz="1600" b="1" u="sng" dirty="0" smtClean="0">
                <a:solidFill>
                  <a:schemeClr val="tx1"/>
                </a:solidFill>
              </a:rPr>
              <a:t>COLUMN_NAME</a:t>
            </a:r>
            <a:r>
              <a:rPr lang="en-GB" sz="1600" b="1" dirty="0" smtClean="0">
                <a:solidFill>
                  <a:schemeClr val="tx1"/>
                </a:solidFill>
              </a:rPr>
              <a:t>	</a:t>
            </a:r>
            <a:r>
              <a:rPr lang="en-GB" sz="1600" b="1" u="sng" dirty="0" smtClean="0">
                <a:solidFill>
                  <a:schemeClr val="tx1"/>
                </a:solidFill>
              </a:rPr>
              <a:t>INDEX_NAME</a:t>
            </a:r>
            <a:r>
              <a:rPr lang="en-GB" sz="1600" b="1" dirty="0" smtClean="0">
                <a:solidFill>
                  <a:schemeClr val="tx1"/>
                </a:solidFill>
              </a:rPr>
              <a:t>	</a:t>
            </a:r>
            <a:endParaRPr lang="en-GB" sz="1600" b="1" u="sng" dirty="0" smtClean="0">
              <a:solidFill>
                <a:schemeClr val="tx1"/>
              </a:solidFill>
            </a:endParaRPr>
          </a:p>
          <a:p>
            <a:pPr algn="l">
              <a:tabLst>
                <a:tab pos="1887538" algn="l"/>
                <a:tab pos="5195888" algn="l"/>
              </a:tabLst>
              <a:defRPr/>
            </a:pPr>
            <a:r>
              <a:rPr lang="en-GB" sz="1600" b="1" dirty="0" smtClean="0">
                <a:solidFill>
                  <a:schemeClr val="tx1"/>
                </a:solidFill>
              </a:rPr>
              <a:t>NOTES</a:t>
            </a:r>
            <a:r>
              <a:rPr lang="en-GB" sz="1600" b="1" dirty="0">
                <a:solidFill>
                  <a:schemeClr val="tx1"/>
                </a:solidFill>
              </a:rPr>
              <a:t>	SYS_IL0000092626C00007$$</a:t>
            </a:r>
            <a:r>
              <a:rPr lang="en-GB" sz="1600" b="1" dirty="0" smtClean="0">
                <a:solidFill>
                  <a:schemeClr val="tx1"/>
                </a:solidFill>
              </a:rPr>
              <a:t>	</a:t>
            </a:r>
            <a:endParaRPr lang="en-GB" sz="1600" b="1" dirty="0">
              <a:solidFill>
                <a:schemeClr val="tx1"/>
              </a:solidFill>
            </a:endParaRPr>
          </a:p>
        </p:txBody>
      </p:sp>
    </p:spTree>
    <p:extLst>
      <p:ext uri="{BB962C8B-B14F-4D97-AF65-F5344CB8AC3E}">
        <p14:creationId xmlns:p14="http://schemas.microsoft.com/office/powerpoint/2010/main" val="9894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71600" y="1052736"/>
            <a:ext cx="7200800" cy="830997"/>
          </a:xfrm>
          <a:prstGeom prst="rect">
            <a:avLst/>
          </a:prstGeom>
          <a:noFill/>
        </p:spPr>
        <p:txBody>
          <a:bodyPr wrap="square" rtlCol="0">
            <a:spAutoFit/>
          </a:bodyPr>
          <a:lstStyle/>
          <a:p>
            <a:r>
              <a:rPr lang="en-GB" sz="4800" b="1" dirty="0" smtClean="0"/>
              <a:t>Row Limiting Clause</a:t>
            </a:r>
            <a:endParaRPr lang="en-GB" sz="4800" b="1" dirty="0"/>
          </a:p>
        </p:txBody>
      </p:sp>
      <p:sp>
        <p:nvSpPr>
          <p:cNvPr id="2" name="TextBox 1"/>
          <p:cNvSpPr txBox="1"/>
          <p:nvPr/>
        </p:nvSpPr>
        <p:spPr>
          <a:xfrm>
            <a:off x="796008" y="2772217"/>
            <a:ext cx="7344816" cy="2185214"/>
          </a:xfrm>
          <a:prstGeom prst="rect">
            <a:avLst/>
          </a:prstGeom>
          <a:noFill/>
          <a:ln w="38100">
            <a:solidFill>
              <a:schemeClr val="accent6"/>
            </a:solidFill>
          </a:ln>
        </p:spPr>
        <p:txBody>
          <a:bodyPr wrap="square" rtlCol="0">
            <a:spAutoFit/>
          </a:bodyPr>
          <a:lstStyle/>
          <a:p>
            <a:pPr lvl="0" algn="l"/>
            <a:r>
              <a:rPr lang="en-US" sz="1600" b="1" dirty="0" smtClean="0">
                <a:solidFill>
                  <a:schemeClr val="tx1"/>
                </a:solidFill>
              </a:rPr>
              <a:t>This feature provides a more comprehensive syntax for Top-N queries</a:t>
            </a:r>
          </a:p>
          <a:p>
            <a:pPr lvl="0" algn="l"/>
            <a:r>
              <a:rPr lang="en-US" sz="1600" b="1" dirty="0" smtClean="0">
                <a:solidFill>
                  <a:schemeClr val="tx1"/>
                </a:solidFill>
              </a:rPr>
              <a:t>The new syntax uses analytic query operations as opposed to regular sort options</a:t>
            </a:r>
          </a:p>
          <a:p>
            <a:pPr lvl="0" algn="l"/>
            <a:r>
              <a:rPr lang="en-US" sz="1600" b="1" dirty="0" smtClean="0">
                <a:solidFill>
                  <a:schemeClr val="tx1"/>
                </a:solidFill>
              </a:rPr>
              <a:t>It is probably worth doing comparative performance tests before adopting the new syntax</a:t>
            </a:r>
          </a:p>
          <a:p>
            <a:pPr lvl="0" algn="l"/>
            <a:r>
              <a:rPr lang="en-US" sz="1600" b="1" dirty="0" smtClean="0">
                <a:solidFill>
                  <a:schemeClr val="tx1"/>
                </a:solidFill>
              </a:rPr>
              <a:t>Beware with the OFFSET clause – each invocation will require a full sort of the data before returning any rows</a:t>
            </a:r>
          </a:p>
        </p:txBody>
      </p:sp>
    </p:spTree>
    <p:extLst>
      <p:ext uri="{BB962C8B-B14F-4D97-AF65-F5344CB8AC3E}">
        <p14:creationId xmlns:p14="http://schemas.microsoft.com/office/powerpoint/2010/main" val="38786332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Row Limiting Clause</a:t>
            </a:r>
            <a:endParaRPr lang="en-GB" dirty="0"/>
          </a:p>
        </p:txBody>
      </p:sp>
      <p:sp>
        <p:nvSpPr>
          <p:cNvPr id="3" name="Content Placeholder 2"/>
          <p:cNvSpPr>
            <a:spLocks noGrp="1"/>
          </p:cNvSpPr>
          <p:nvPr>
            <p:ph idx="1"/>
          </p:nvPr>
        </p:nvSpPr>
        <p:spPr>
          <a:xfrm>
            <a:off x="762000" y="1131888"/>
            <a:ext cx="8001000" cy="1000968"/>
          </a:xfrm>
        </p:spPr>
        <p:txBody>
          <a:bodyPr/>
          <a:lstStyle/>
          <a:p>
            <a:r>
              <a:rPr lang="en-GB" dirty="0" smtClean="0"/>
              <a:t>In Oracle 12c and above </a:t>
            </a:r>
            <a:r>
              <a:rPr lang="en-GB" dirty="0" smtClean="0">
                <a:solidFill>
                  <a:schemeClr val="accent6"/>
                </a:solidFill>
              </a:rPr>
              <a:t>SELECT</a:t>
            </a:r>
            <a:r>
              <a:rPr lang="en-GB" dirty="0" smtClean="0"/>
              <a:t> statements can include the </a:t>
            </a:r>
            <a:r>
              <a:rPr lang="en-GB" dirty="0" smtClean="0">
                <a:solidFill>
                  <a:schemeClr val="accent6"/>
                </a:solidFill>
              </a:rPr>
              <a:t>FETCH FIRST </a:t>
            </a:r>
            <a:r>
              <a:rPr lang="en-GB" dirty="0" smtClean="0"/>
              <a:t>clause</a:t>
            </a:r>
            <a:endParaRPr lang="en-GB" dirty="0"/>
          </a:p>
          <a:p>
            <a:pPr lvl="1"/>
            <a:r>
              <a:rPr lang="en-GB" dirty="0" smtClean="0"/>
              <a:t>Limits rows returned by query</a:t>
            </a:r>
          </a:p>
          <a:p>
            <a:pPr lvl="1"/>
            <a:r>
              <a:rPr lang="en-GB" dirty="0" smtClean="0"/>
              <a:t>Optional replacement syntax for TOP-N queries</a:t>
            </a:r>
            <a:endParaRPr lang="en-GB" dirty="0"/>
          </a:p>
          <a:p>
            <a:pPr marL="457200" lvl="1" indent="0">
              <a:buNone/>
            </a:pPr>
            <a:endParaRPr lang="en-GB" dirty="0" smtClean="0"/>
          </a:p>
          <a:p>
            <a:pPr lvl="1"/>
            <a:endParaRPr lang="en-GB" dirty="0" smtClean="0"/>
          </a:p>
          <a:p>
            <a:pPr lvl="1"/>
            <a:endParaRPr lang="en-GB" dirty="0"/>
          </a:p>
          <a:p>
            <a:pPr lvl="1"/>
            <a:endParaRPr lang="en-GB" dirty="0" smtClean="0"/>
          </a:p>
          <a:p>
            <a:pPr lvl="1"/>
            <a:endParaRPr lang="en-GB" dirty="0"/>
          </a:p>
        </p:txBody>
      </p:sp>
      <p:sp>
        <p:nvSpPr>
          <p:cNvPr id="4" name="TextBox 3"/>
          <p:cNvSpPr txBox="1"/>
          <p:nvPr/>
        </p:nvSpPr>
        <p:spPr>
          <a:xfrm>
            <a:off x="1315999" y="2924944"/>
            <a:ext cx="6496361" cy="954107"/>
          </a:xfrm>
          <a:prstGeom prst="rect">
            <a:avLst/>
          </a:prstGeom>
          <a:solidFill>
            <a:schemeClr val="bg1">
              <a:lumMod val="75000"/>
            </a:schemeClr>
          </a:solidFill>
        </p:spPr>
        <p:txBody>
          <a:bodyPr wrap="square">
            <a:spAutoFit/>
          </a:bodyPr>
          <a:lstStyle/>
          <a:p>
            <a:pPr algn="l">
              <a:tabLst>
                <a:tab pos="261938" algn="l"/>
                <a:tab pos="1262063" algn="l"/>
              </a:tabLst>
              <a:defRPr/>
            </a:pPr>
            <a:r>
              <a:rPr lang="en-GB" sz="1600" b="1" dirty="0" smtClean="0">
                <a:solidFill>
                  <a:schemeClr val="tx1"/>
                </a:solidFill>
              </a:rPr>
              <a:t>[ OFFSET </a:t>
            </a:r>
            <a:r>
              <a:rPr lang="en-GB" sz="1600" b="1" dirty="0" err="1" smtClean="0">
                <a:solidFill>
                  <a:schemeClr val="tx1"/>
                </a:solidFill>
              </a:rPr>
              <a:t>offset</a:t>
            </a:r>
            <a:r>
              <a:rPr lang="en-GB" sz="1600" b="1" dirty="0" smtClean="0">
                <a:solidFill>
                  <a:schemeClr val="tx1"/>
                </a:solidFill>
              </a:rPr>
              <a:t> { ROW | ROWS } ]</a:t>
            </a:r>
          </a:p>
          <a:p>
            <a:pPr algn="l">
              <a:tabLst>
                <a:tab pos="261938" algn="l"/>
                <a:tab pos="1262063" algn="l"/>
              </a:tabLst>
              <a:defRPr/>
            </a:pPr>
            <a:r>
              <a:rPr lang="en-GB" sz="1600" b="1" dirty="0" smtClean="0">
                <a:solidFill>
                  <a:schemeClr val="tx1"/>
                </a:solidFill>
              </a:rPr>
              <a:t>[ FETCH { FIRST | NEXT }  [ { </a:t>
            </a:r>
            <a:r>
              <a:rPr lang="en-GB" sz="1600" b="1" dirty="0" err="1" smtClean="0">
                <a:solidFill>
                  <a:schemeClr val="tx1"/>
                </a:solidFill>
              </a:rPr>
              <a:t>rowcount</a:t>
            </a:r>
            <a:r>
              <a:rPr lang="en-GB" sz="1600" b="1" dirty="0" smtClean="0">
                <a:solidFill>
                  <a:schemeClr val="tx1"/>
                </a:solidFill>
              </a:rPr>
              <a:t> |  percent </a:t>
            </a:r>
            <a:r>
              <a:rPr lang="en-GB" sz="1600" b="1" dirty="0" err="1" smtClean="0">
                <a:solidFill>
                  <a:schemeClr val="tx1"/>
                </a:solidFill>
              </a:rPr>
              <a:t>PERCENT</a:t>
            </a:r>
            <a:r>
              <a:rPr lang="en-GB" sz="1600" b="1" dirty="0" smtClean="0">
                <a:solidFill>
                  <a:schemeClr val="tx1"/>
                </a:solidFill>
              </a:rPr>
              <a:t> } ]</a:t>
            </a:r>
            <a:br>
              <a:rPr lang="en-GB" sz="1600" b="1" dirty="0" smtClean="0">
                <a:solidFill>
                  <a:schemeClr val="tx1"/>
                </a:solidFill>
              </a:rPr>
            </a:br>
            <a:r>
              <a:rPr lang="en-GB" sz="1600" b="1" dirty="0" smtClean="0">
                <a:solidFill>
                  <a:schemeClr val="tx1"/>
                </a:solidFill>
              </a:rPr>
              <a:t>    { ROW | ROWS } { ONLY | WITH TIES } ] </a:t>
            </a:r>
            <a:endParaRPr lang="en-GB" sz="1600" b="1" dirty="0">
              <a:solidFill>
                <a:schemeClr val="tx1"/>
              </a:solidFill>
            </a:endParaRPr>
          </a:p>
        </p:txBody>
      </p:sp>
      <p:sp>
        <p:nvSpPr>
          <p:cNvPr id="5" name="Content Placeholder 2"/>
          <p:cNvSpPr txBox="1">
            <a:spLocks/>
          </p:cNvSpPr>
          <p:nvPr/>
        </p:nvSpPr>
        <p:spPr bwMode="auto">
          <a:xfrm>
            <a:off x="755576" y="2500040"/>
            <a:ext cx="8001000" cy="352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Syntax is:</a:t>
            </a:r>
          </a:p>
          <a:p>
            <a:pPr lvl="1"/>
            <a:endParaRPr lang="en-GB" kern="0" dirty="0" smtClean="0"/>
          </a:p>
          <a:p>
            <a:pPr marL="457200" lvl="1" indent="0">
              <a:buFont typeface="Wingdings" pitchFamily="2" charset="2"/>
              <a:buNone/>
            </a:pPr>
            <a:endParaRPr lang="en-GB" kern="0" dirty="0" smtClean="0"/>
          </a:p>
          <a:p>
            <a:pPr lvl="1"/>
            <a:endParaRPr lang="en-GB" kern="0" dirty="0" smtClean="0"/>
          </a:p>
          <a:p>
            <a:pPr lvl="1"/>
            <a:endParaRPr lang="en-GB" kern="0" dirty="0" smtClean="0"/>
          </a:p>
          <a:p>
            <a:pPr lvl="1"/>
            <a:endParaRPr lang="en-GB" kern="0" dirty="0" smtClean="0"/>
          </a:p>
          <a:p>
            <a:pPr lvl="1"/>
            <a:endParaRPr lang="en-GB" kern="0" dirty="0"/>
          </a:p>
        </p:txBody>
      </p:sp>
      <p:sp>
        <p:nvSpPr>
          <p:cNvPr id="6" name="Content Placeholder 2"/>
          <p:cNvSpPr txBox="1">
            <a:spLocks/>
          </p:cNvSpPr>
          <p:nvPr/>
        </p:nvSpPr>
        <p:spPr bwMode="auto">
          <a:xfrm>
            <a:off x="755576" y="4156224"/>
            <a:ext cx="8001000" cy="222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solidFill>
                  <a:schemeClr val="accent6"/>
                </a:solidFill>
              </a:rPr>
              <a:t>OFFSET</a:t>
            </a:r>
            <a:r>
              <a:rPr lang="en-GB" kern="0" dirty="0" smtClean="0"/>
              <a:t> specifies number of rows to skip before row limiting begins</a:t>
            </a:r>
          </a:p>
          <a:p>
            <a:endParaRPr lang="en-GB" kern="0" dirty="0"/>
          </a:p>
          <a:p>
            <a:r>
              <a:rPr lang="en-GB" kern="0" dirty="0" smtClean="0">
                <a:solidFill>
                  <a:schemeClr val="accent6"/>
                </a:solidFill>
              </a:rPr>
              <a:t>FETCH</a:t>
            </a:r>
            <a:r>
              <a:rPr lang="en-GB" kern="0" dirty="0" smtClean="0"/>
              <a:t> specifies number of rows or percentage of rows to return</a:t>
            </a:r>
          </a:p>
          <a:p>
            <a:pPr lvl="1"/>
            <a:r>
              <a:rPr lang="en-GB" kern="0" dirty="0" smtClean="0">
                <a:solidFill>
                  <a:schemeClr val="accent6"/>
                </a:solidFill>
              </a:rPr>
              <a:t>ONLY</a:t>
            </a:r>
            <a:r>
              <a:rPr lang="en-GB" kern="0" dirty="0" smtClean="0"/>
              <a:t> return exactly the number of rows specified</a:t>
            </a:r>
          </a:p>
          <a:p>
            <a:pPr lvl="1"/>
            <a:r>
              <a:rPr lang="en-GB" kern="0" dirty="0" smtClean="0">
                <a:solidFill>
                  <a:schemeClr val="accent6"/>
                </a:solidFill>
              </a:rPr>
              <a:t>WITH TIES </a:t>
            </a:r>
            <a:r>
              <a:rPr lang="en-GB" kern="0" dirty="0" smtClean="0"/>
              <a:t>return additional rows with same sort key as last row fetched</a:t>
            </a:r>
          </a:p>
          <a:p>
            <a:pPr lvl="1"/>
            <a:endParaRPr lang="en-GB" kern="0" dirty="0" smtClean="0"/>
          </a:p>
          <a:p>
            <a:pPr lvl="1"/>
            <a:endParaRPr lang="en-GB" kern="0" dirty="0" smtClean="0"/>
          </a:p>
          <a:p>
            <a:pPr marL="457200" lvl="1" indent="0">
              <a:buFont typeface="Wingdings" pitchFamily="2" charset="2"/>
              <a:buNone/>
            </a:pPr>
            <a:endParaRPr lang="en-GB" kern="0" dirty="0" smtClean="0"/>
          </a:p>
          <a:p>
            <a:pPr lvl="1"/>
            <a:endParaRPr lang="en-GB" kern="0" dirty="0" smtClean="0"/>
          </a:p>
          <a:p>
            <a:pPr lvl="1"/>
            <a:endParaRPr lang="en-GB" kern="0" dirty="0" smtClean="0"/>
          </a:p>
          <a:p>
            <a:pPr lvl="1"/>
            <a:endParaRPr lang="en-GB" kern="0" dirty="0" smtClean="0"/>
          </a:p>
          <a:p>
            <a:pPr lvl="1"/>
            <a:endParaRPr lang="en-GB" kern="0" dirty="0"/>
          </a:p>
        </p:txBody>
      </p:sp>
    </p:spTree>
    <p:extLst>
      <p:ext uri="{BB962C8B-B14F-4D97-AF65-F5344CB8AC3E}">
        <p14:creationId xmlns:p14="http://schemas.microsoft.com/office/powerpoint/2010/main" val="351784895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Row Limiting Clause</a:t>
            </a:r>
            <a:endParaRPr lang="en-GB" dirty="0"/>
          </a:p>
        </p:txBody>
      </p:sp>
      <p:sp>
        <p:nvSpPr>
          <p:cNvPr id="3" name="Content Placeholder 2"/>
          <p:cNvSpPr>
            <a:spLocks noGrp="1"/>
          </p:cNvSpPr>
          <p:nvPr>
            <p:ph idx="1"/>
          </p:nvPr>
        </p:nvSpPr>
        <p:spPr/>
        <p:txBody>
          <a:bodyPr/>
          <a:lstStyle/>
          <a:p>
            <a:r>
              <a:rPr lang="en-GB" dirty="0"/>
              <a:t>An </a:t>
            </a:r>
            <a:r>
              <a:rPr lang="en-GB" dirty="0">
                <a:solidFill>
                  <a:schemeClr val="accent6"/>
                </a:solidFill>
              </a:rPr>
              <a:t>ORDER BY </a:t>
            </a:r>
            <a:r>
              <a:rPr lang="en-GB" dirty="0"/>
              <a:t>clause is normally required to ensure that  sort order is </a:t>
            </a:r>
            <a:r>
              <a:rPr lang="en-GB" dirty="0" smtClean="0"/>
              <a:t>deterministic</a:t>
            </a:r>
          </a:p>
          <a:p>
            <a:endParaRPr lang="en-GB" dirty="0"/>
          </a:p>
          <a:p>
            <a:r>
              <a:rPr lang="en-GB" dirty="0" smtClean="0"/>
              <a:t>Restrictions</a:t>
            </a:r>
            <a:endParaRPr lang="en-GB" dirty="0"/>
          </a:p>
          <a:p>
            <a:pPr lvl="1"/>
            <a:r>
              <a:rPr lang="en-GB" dirty="0"/>
              <a:t>Cannot be specified in SELECT FOR UPDATE statements</a:t>
            </a:r>
          </a:p>
          <a:p>
            <a:pPr lvl="1"/>
            <a:r>
              <a:rPr lang="en-GB" dirty="0"/>
              <a:t>Cannot be used with CURRVAL or NEXTVAL pseudo-columns</a:t>
            </a:r>
          </a:p>
          <a:p>
            <a:pPr lvl="1"/>
            <a:r>
              <a:rPr lang="en-GB" dirty="0"/>
              <a:t>Cannot be used with materialized view incremental refresh</a:t>
            </a:r>
          </a:p>
          <a:p>
            <a:pPr lvl="1"/>
            <a:endParaRPr lang="en-GB" dirty="0" smtClean="0"/>
          </a:p>
          <a:p>
            <a:pPr lvl="1"/>
            <a:endParaRPr lang="en-GB" dirty="0"/>
          </a:p>
        </p:txBody>
      </p:sp>
    </p:spTree>
    <p:extLst>
      <p:ext uri="{BB962C8B-B14F-4D97-AF65-F5344CB8AC3E}">
        <p14:creationId xmlns:p14="http://schemas.microsoft.com/office/powerpoint/2010/main" val="37838827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Row Limiting Clause</a:t>
            </a:r>
            <a:endParaRPr lang="en-GB" dirty="0"/>
          </a:p>
        </p:txBody>
      </p:sp>
      <p:sp>
        <p:nvSpPr>
          <p:cNvPr id="3" name="Content Placeholder 2"/>
          <p:cNvSpPr>
            <a:spLocks noGrp="1"/>
          </p:cNvSpPr>
          <p:nvPr>
            <p:ph idx="1"/>
          </p:nvPr>
        </p:nvSpPr>
        <p:spPr/>
        <p:txBody>
          <a:bodyPr/>
          <a:lstStyle/>
          <a:p>
            <a:r>
              <a:rPr lang="en-GB" dirty="0"/>
              <a:t>Example – top ten drivers in 2012</a:t>
            </a:r>
          </a:p>
          <a:p>
            <a:pPr lvl="1"/>
            <a:endParaRPr lang="en-GB" dirty="0" smtClean="0"/>
          </a:p>
          <a:p>
            <a:pPr lvl="1"/>
            <a:endParaRPr lang="en-GB" dirty="0"/>
          </a:p>
        </p:txBody>
      </p:sp>
      <p:sp>
        <p:nvSpPr>
          <p:cNvPr id="4" name="TextBox 3"/>
          <p:cNvSpPr txBox="1"/>
          <p:nvPr/>
        </p:nvSpPr>
        <p:spPr>
          <a:xfrm>
            <a:off x="2468127" y="1628800"/>
            <a:ext cx="4480137" cy="2923877"/>
          </a:xfrm>
          <a:prstGeom prst="rect">
            <a:avLst/>
          </a:prstGeom>
          <a:solidFill>
            <a:schemeClr val="bg1">
              <a:lumMod val="75000"/>
            </a:schemeClr>
          </a:solidFill>
        </p:spPr>
        <p:txBody>
          <a:bodyPr wrap="square">
            <a:spAutoFit/>
          </a:bodyPr>
          <a:lstStyle/>
          <a:p>
            <a:pPr algn="l">
              <a:tabLst>
                <a:tab pos="4035425" algn="r"/>
              </a:tabLst>
              <a:defRPr/>
            </a:pPr>
            <a:r>
              <a:rPr lang="en-GB" sz="1600" b="1" u="sng" dirty="0" smtClean="0">
                <a:solidFill>
                  <a:schemeClr val="tx1"/>
                </a:solidFill>
              </a:rPr>
              <a:t>Driver Name</a:t>
            </a:r>
            <a:r>
              <a:rPr lang="en-GB" sz="1600" b="1" dirty="0">
                <a:solidFill>
                  <a:schemeClr val="tx1"/>
                </a:solidFill>
              </a:rPr>
              <a:t>	</a:t>
            </a:r>
            <a:r>
              <a:rPr lang="en-GB" sz="1600" b="1" u="sng" dirty="0" smtClean="0">
                <a:solidFill>
                  <a:schemeClr val="tx1"/>
                </a:solidFill>
              </a:rPr>
              <a:t>Points</a:t>
            </a:r>
          </a:p>
          <a:p>
            <a:pPr algn="l">
              <a:tabLst>
                <a:tab pos="4035425" algn="r"/>
              </a:tabLst>
              <a:defRPr/>
            </a:pPr>
            <a:r>
              <a:rPr lang="en-GB" sz="1600" b="1" dirty="0" smtClean="0">
                <a:solidFill>
                  <a:schemeClr val="tx1"/>
                </a:solidFill>
              </a:rPr>
              <a:t>Sebastian </a:t>
            </a:r>
            <a:r>
              <a:rPr lang="en-GB" sz="1600" b="1" dirty="0" err="1" smtClean="0">
                <a:solidFill>
                  <a:schemeClr val="tx1"/>
                </a:solidFill>
              </a:rPr>
              <a:t>Vettel</a:t>
            </a:r>
            <a:r>
              <a:rPr lang="en-GB" sz="1600" b="1" dirty="0" smtClean="0">
                <a:solidFill>
                  <a:schemeClr val="tx1"/>
                </a:solidFill>
              </a:rPr>
              <a:t>	281</a:t>
            </a:r>
            <a:br>
              <a:rPr lang="en-GB" sz="1600" b="1" dirty="0" smtClean="0">
                <a:solidFill>
                  <a:schemeClr val="tx1"/>
                </a:solidFill>
              </a:rPr>
            </a:br>
            <a:r>
              <a:rPr lang="en-GB" sz="1600" b="1" dirty="0" smtClean="0">
                <a:solidFill>
                  <a:schemeClr val="tx1"/>
                </a:solidFill>
              </a:rPr>
              <a:t>Fernando Alonso	278</a:t>
            </a:r>
            <a:br>
              <a:rPr lang="en-GB" sz="1600" b="1" dirty="0" smtClean="0">
                <a:solidFill>
                  <a:schemeClr val="tx1"/>
                </a:solidFill>
              </a:rPr>
            </a:br>
            <a:r>
              <a:rPr lang="en-GB" sz="1600" b="1" dirty="0" err="1" smtClean="0">
                <a:solidFill>
                  <a:schemeClr val="tx1"/>
                </a:solidFill>
              </a:rPr>
              <a:t>Kimi</a:t>
            </a:r>
            <a:r>
              <a:rPr lang="en-GB" sz="1600" b="1" dirty="0" smtClean="0">
                <a:solidFill>
                  <a:schemeClr val="tx1"/>
                </a:solidFill>
              </a:rPr>
              <a:t> </a:t>
            </a:r>
            <a:r>
              <a:rPr lang="en-GB" sz="1600" b="1" dirty="0" err="1" smtClean="0">
                <a:solidFill>
                  <a:schemeClr val="tx1"/>
                </a:solidFill>
              </a:rPr>
              <a:t>Raikkonen</a:t>
            </a:r>
            <a:r>
              <a:rPr lang="en-GB" sz="1600" b="1" dirty="0" smtClean="0">
                <a:solidFill>
                  <a:schemeClr val="tx1"/>
                </a:solidFill>
              </a:rPr>
              <a:t>	207</a:t>
            </a:r>
            <a:br>
              <a:rPr lang="en-GB" sz="1600" b="1" dirty="0" smtClean="0">
                <a:solidFill>
                  <a:schemeClr val="tx1"/>
                </a:solidFill>
              </a:rPr>
            </a:br>
            <a:r>
              <a:rPr lang="en-GB" sz="1600" b="1" dirty="0" smtClean="0">
                <a:solidFill>
                  <a:schemeClr val="tx1"/>
                </a:solidFill>
              </a:rPr>
              <a:t>Lewis Hamilton	190</a:t>
            </a:r>
            <a:r>
              <a:rPr lang="en-GB" sz="1600" b="1" dirty="0">
                <a:solidFill>
                  <a:schemeClr val="tx1"/>
                </a:solidFill>
              </a:rPr>
              <a:t/>
            </a:r>
            <a:br>
              <a:rPr lang="en-GB" sz="1600" b="1" dirty="0">
                <a:solidFill>
                  <a:schemeClr val="tx1"/>
                </a:solidFill>
              </a:rPr>
            </a:br>
            <a:r>
              <a:rPr lang="en-GB" sz="1600" b="1" dirty="0" smtClean="0">
                <a:solidFill>
                  <a:schemeClr val="tx1"/>
                </a:solidFill>
              </a:rPr>
              <a:t>Jenson Button	188</a:t>
            </a:r>
            <a:r>
              <a:rPr lang="en-GB" sz="1600" b="1" dirty="0">
                <a:solidFill>
                  <a:schemeClr val="tx1"/>
                </a:solidFill>
              </a:rPr>
              <a:t/>
            </a:r>
            <a:br>
              <a:rPr lang="en-GB" sz="1600" b="1" dirty="0">
                <a:solidFill>
                  <a:schemeClr val="tx1"/>
                </a:solidFill>
              </a:rPr>
            </a:br>
            <a:r>
              <a:rPr lang="en-GB" sz="1600" b="1" dirty="0" smtClean="0">
                <a:solidFill>
                  <a:schemeClr val="tx1"/>
                </a:solidFill>
              </a:rPr>
              <a:t>Mark Webber	179</a:t>
            </a:r>
            <a:r>
              <a:rPr lang="en-GB" sz="1600" b="1" dirty="0">
                <a:solidFill>
                  <a:schemeClr val="tx1"/>
                </a:solidFill>
              </a:rPr>
              <a:t/>
            </a:r>
            <a:br>
              <a:rPr lang="en-GB" sz="1600" b="1" dirty="0">
                <a:solidFill>
                  <a:schemeClr val="tx1"/>
                </a:solidFill>
              </a:rPr>
            </a:br>
            <a:r>
              <a:rPr lang="en-GB" sz="1600" b="1" dirty="0" smtClean="0">
                <a:solidFill>
                  <a:schemeClr val="tx1"/>
                </a:solidFill>
              </a:rPr>
              <a:t>Felipe Massa	122</a:t>
            </a:r>
            <a:r>
              <a:rPr lang="en-GB" sz="1600" b="1" dirty="0">
                <a:solidFill>
                  <a:schemeClr val="tx1"/>
                </a:solidFill>
              </a:rPr>
              <a:t/>
            </a:r>
            <a:br>
              <a:rPr lang="en-GB" sz="1600" b="1" dirty="0">
                <a:solidFill>
                  <a:schemeClr val="tx1"/>
                </a:solidFill>
              </a:rPr>
            </a:br>
            <a:r>
              <a:rPr lang="en-GB" sz="1600" b="1" dirty="0" err="1" smtClean="0">
                <a:solidFill>
                  <a:schemeClr val="tx1"/>
                </a:solidFill>
              </a:rPr>
              <a:t>Romain</a:t>
            </a:r>
            <a:r>
              <a:rPr lang="en-GB" sz="1600" b="1" dirty="0" smtClean="0">
                <a:solidFill>
                  <a:schemeClr val="tx1"/>
                </a:solidFill>
              </a:rPr>
              <a:t> </a:t>
            </a:r>
            <a:r>
              <a:rPr lang="en-GB" sz="1600" b="1" dirty="0" err="1" smtClean="0">
                <a:solidFill>
                  <a:schemeClr val="tx1"/>
                </a:solidFill>
              </a:rPr>
              <a:t>Grosjean</a:t>
            </a:r>
            <a:r>
              <a:rPr lang="en-GB" sz="1600" b="1" dirty="0" smtClean="0">
                <a:solidFill>
                  <a:schemeClr val="tx1"/>
                </a:solidFill>
              </a:rPr>
              <a:t>	96</a:t>
            </a:r>
            <a:r>
              <a:rPr lang="en-GB" sz="1600" b="1" dirty="0">
                <a:solidFill>
                  <a:schemeClr val="tx1"/>
                </a:solidFill>
              </a:rPr>
              <a:t/>
            </a:r>
            <a:br>
              <a:rPr lang="en-GB" sz="1600" b="1" dirty="0">
                <a:solidFill>
                  <a:schemeClr val="tx1"/>
                </a:solidFill>
              </a:rPr>
            </a:br>
            <a:r>
              <a:rPr lang="en-GB" sz="1600" b="1" dirty="0" err="1" smtClean="0">
                <a:solidFill>
                  <a:schemeClr val="tx1"/>
                </a:solidFill>
              </a:rPr>
              <a:t>Nico</a:t>
            </a:r>
            <a:r>
              <a:rPr lang="en-GB" sz="1600" b="1" dirty="0" smtClean="0">
                <a:solidFill>
                  <a:schemeClr val="tx1"/>
                </a:solidFill>
              </a:rPr>
              <a:t> </a:t>
            </a:r>
            <a:r>
              <a:rPr lang="en-GB" sz="1600" b="1" dirty="0" err="1" smtClean="0">
                <a:solidFill>
                  <a:schemeClr val="tx1"/>
                </a:solidFill>
              </a:rPr>
              <a:t>Rosberg</a:t>
            </a:r>
            <a:r>
              <a:rPr lang="en-GB" sz="1600" b="1" dirty="0" smtClean="0">
                <a:solidFill>
                  <a:schemeClr val="tx1"/>
                </a:solidFill>
              </a:rPr>
              <a:t>	93</a:t>
            </a:r>
            <a:r>
              <a:rPr lang="en-GB" sz="1600" b="1" dirty="0">
                <a:solidFill>
                  <a:schemeClr val="tx1"/>
                </a:solidFill>
              </a:rPr>
              <a:t/>
            </a:r>
            <a:br>
              <a:rPr lang="en-GB" sz="1600" b="1" dirty="0">
                <a:solidFill>
                  <a:schemeClr val="tx1"/>
                </a:solidFill>
              </a:rPr>
            </a:br>
            <a:r>
              <a:rPr lang="en-GB" sz="1600" b="1" dirty="0" smtClean="0">
                <a:solidFill>
                  <a:schemeClr val="tx1"/>
                </a:solidFill>
              </a:rPr>
              <a:t>Sergio Perez	66</a:t>
            </a:r>
          </a:p>
        </p:txBody>
      </p:sp>
    </p:spTree>
    <p:extLst>
      <p:ext uri="{BB962C8B-B14F-4D97-AF65-F5344CB8AC3E}">
        <p14:creationId xmlns:p14="http://schemas.microsoft.com/office/powerpoint/2010/main" val="45405248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Row Limiting Clause</a:t>
            </a:r>
            <a:endParaRPr lang="en-GB" dirty="0"/>
          </a:p>
        </p:txBody>
      </p:sp>
      <p:sp>
        <p:nvSpPr>
          <p:cNvPr id="3" name="Content Placeholder 2"/>
          <p:cNvSpPr>
            <a:spLocks noGrp="1"/>
          </p:cNvSpPr>
          <p:nvPr>
            <p:ph idx="1"/>
          </p:nvPr>
        </p:nvSpPr>
        <p:spPr/>
        <p:txBody>
          <a:bodyPr/>
          <a:lstStyle/>
          <a:p>
            <a:r>
              <a:rPr lang="en-GB" dirty="0" smtClean="0"/>
              <a:t>Example – Top N query</a:t>
            </a:r>
          </a:p>
        </p:txBody>
      </p:sp>
      <p:sp>
        <p:nvSpPr>
          <p:cNvPr id="4" name="TextBox 3"/>
          <p:cNvSpPr txBox="1"/>
          <p:nvPr/>
        </p:nvSpPr>
        <p:spPr>
          <a:xfrm>
            <a:off x="755576" y="1484784"/>
            <a:ext cx="4896050" cy="2123658"/>
          </a:xfrm>
          <a:prstGeom prst="rect">
            <a:avLst/>
          </a:prstGeom>
          <a:solidFill>
            <a:schemeClr val="bg1">
              <a:lumMod val="75000"/>
            </a:schemeClr>
          </a:solidFill>
        </p:spPr>
        <p:txBody>
          <a:bodyPr wrap="square">
            <a:spAutoFit/>
          </a:bodyPr>
          <a:lstStyle/>
          <a:p>
            <a:pPr algn="l">
              <a:tabLst>
                <a:tab pos="261938" algn="l"/>
                <a:tab pos="1262063" algn="l"/>
              </a:tabLst>
              <a:defRPr/>
            </a:pPr>
            <a:r>
              <a:rPr lang="en-GB" sz="1200" b="1" dirty="0">
                <a:solidFill>
                  <a:schemeClr val="tx1"/>
                </a:solidFill>
              </a:rPr>
              <a:t>SELECT * </a:t>
            </a:r>
            <a:r>
              <a:rPr lang="en-GB" sz="1200" b="1" dirty="0" smtClean="0">
                <a:solidFill>
                  <a:schemeClr val="tx1"/>
                </a:solidFill>
              </a:rPr>
              <a:t>FROM</a:t>
            </a:r>
            <a:br>
              <a:rPr lang="en-GB" sz="1200" b="1" dirty="0" smtClean="0">
                <a:solidFill>
                  <a:schemeClr val="tx1"/>
                </a:solidFill>
              </a:rPr>
            </a:br>
            <a:r>
              <a:rPr lang="en-GB" sz="1200" b="1" dirty="0" smtClean="0">
                <a:solidFill>
                  <a:schemeClr val="tx1"/>
                </a:solidFill>
              </a:rPr>
              <a:t>(</a:t>
            </a:r>
            <a:br>
              <a:rPr lang="en-GB" sz="1200" b="1" dirty="0" smtClean="0">
                <a:solidFill>
                  <a:schemeClr val="tx1"/>
                </a:solidFill>
              </a:rPr>
            </a:br>
            <a:r>
              <a:rPr lang="en-GB" sz="1200" b="1" dirty="0" smtClean="0">
                <a:solidFill>
                  <a:schemeClr val="tx1"/>
                </a:solidFill>
              </a:rPr>
              <a:t>	SELECT </a:t>
            </a:r>
            <a:r>
              <a:rPr lang="en-GB" sz="1200" b="1" dirty="0" err="1" smtClean="0">
                <a:solidFill>
                  <a:schemeClr val="tx1"/>
                </a:solidFill>
              </a:rPr>
              <a:t>d.driver_name,t.team_name,SUM</a:t>
            </a:r>
            <a:r>
              <a:rPr lang="en-GB" sz="1200" b="1" dirty="0" smtClean="0">
                <a:solidFill>
                  <a:schemeClr val="tx1"/>
                </a:solidFill>
              </a:rPr>
              <a:t>(</a:t>
            </a:r>
            <a:r>
              <a:rPr lang="en-GB" sz="1200" b="1" dirty="0" err="1" smtClean="0">
                <a:solidFill>
                  <a:schemeClr val="tx1"/>
                </a:solidFill>
              </a:rPr>
              <a:t>c.driver_points</a:t>
            </a:r>
            <a:r>
              <a:rPr lang="en-GB" sz="1200" b="1" dirty="0" smtClean="0">
                <a:solidFill>
                  <a:schemeClr val="tx1"/>
                </a:solidFill>
              </a:rPr>
              <a:t>)</a:t>
            </a:r>
            <a:br>
              <a:rPr lang="en-GB" sz="1200" b="1" dirty="0" smtClean="0">
                <a:solidFill>
                  <a:schemeClr val="tx1"/>
                </a:solidFill>
              </a:rPr>
            </a:br>
            <a:r>
              <a:rPr lang="en-GB" sz="1200" b="1" dirty="0" smtClean="0">
                <a:solidFill>
                  <a:schemeClr val="tx1"/>
                </a:solidFill>
              </a:rPr>
              <a:t>	FROM </a:t>
            </a:r>
            <a:r>
              <a:rPr lang="en-GB" sz="1200" b="1" dirty="0">
                <a:solidFill>
                  <a:schemeClr val="tx1"/>
                </a:solidFill>
              </a:rPr>
              <a:t>car </a:t>
            </a:r>
            <a:r>
              <a:rPr lang="en-GB" sz="1200" b="1" dirty="0" err="1">
                <a:solidFill>
                  <a:schemeClr val="tx1"/>
                </a:solidFill>
              </a:rPr>
              <a:t>c,driver</a:t>
            </a:r>
            <a:r>
              <a:rPr lang="en-GB" sz="1200" b="1" dirty="0">
                <a:solidFill>
                  <a:schemeClr val="tx1"/>
                </a:solidFill>
              </a:rPr>
              <a:t> </a:t>
            </a:r>
            <a:r>
              <a:rPr lang="en-GB" sz="1200" b="1" dirty="0" err="1">
                <a:solidFill>
                  <a:schemeClr val="tx1"/>
                </a:solidFill>
              </a:rPr>
              <a:t>d,team</a:t>
            </a:r>
            <a:r>
              <a:rPr lang="en-GB" sz="1200" b="1" dirty="0">
                <a:solidFill>
                  <a:schemeClr val="tx1"/>
                </a:solidFill>
              </a:rPr>
              <a:t> </a:t>
            </a:r>
            <a:r>
              <a:rPr lang="en-GB" sz="1200" b="1" dirty="0" smtClean="0">
                <a:solidFill>
                  <a:schemeClr val="tx1"/>
                </a:solidFill>
              </a:rPr>
              <a:t>t</a:t>
            </a:r>
            <a:br>
              <a:rPr lang="en-GB" sz="1200" b="1" dirty="0" smtClean="0">
                <a:solidFill>
                  <a:schemeClr val="tx1"/>
                </a:solidFill>
              </a:rPr>
            </a:br>
            <a:r>
              <a:rPr lang="en-GB" sz="1200" b="1" dirty="0" smtClean="0">
                <a:solidFill>
                  <a:schemeClr val="tx1"/>
                </a:solidFill>
              </a:rPr>
              <a:t>	WHERE </a:t>
            </a:r>
            <a:r>
              <a:rPr lang="en-GB" sz="1200" b="1" dirty="0" err="1">
                <a:solidFill>
                  <a:schemeClr val="tx1"/>
                </a:solidFill>
              </a:rPr>
              <a:t>c.season_key</a:t>
            </a:r>
            <a:r>
              <a:rPr lang="en-GB" sz="1200" b="1" dirty="0">
                <a:solidFill>
                  <a:schemeClr val="tx1"/>
                </a:solidFill>
              </a:rPr>
              <a:t> = </a:t>
            </a:r>
            <a:r>
              <a:rPr lang="en-GB" sz="1200" b="1" dirty="0" smtClean="0">
                <a:solidFill>
                  <a:schemeClr val="tx1"/>
                </a:solidFill>
              </a:rPr>
              <a:t>2012</a:t>
            </a:r>
            <a:br>
              <a:rPr lang="en-GB" sz="1200" b="1" dirty="0" smtClean="0">
                <a:solidFill>
                  <a:schemeClr val="tx1"/>
                </a:solidFill>
              </a:rPr>
            </a:br>
            <a:r>
              <a:rPr lang="en-GB" sz="1200" b="1" dirty="0" smtClean="0">
                <a:solidFill>
                  <a:schemeClr val="tx1"/>
                </a:solidFill>
              </a:rPr>
              <a:t>	AND </a:t>
            </a:r>
            <a:r>
              <a:rPr lang="en-GB" sz="1200" b="1" dirty="0" err="1">
                <a:solidFill>
                  <a:schemeClr val="tx1"/>
                </a:solidFill>
              </a:rPr>
              <a:t>c.driver_key</a:t>
            </a:r>
            <a:r>
              <a:rPr lang="en-GB" sz="1200" b="1" dirty="0">
                <a:solidFill>
                  <a:schemeClr val="tx1"/>
                </a:solidFill>
              </a:rPr>
              <a:t> = </a:t>
            </a:r>
            <a:r>
              <a:rPr lang="en-GB" sz="1200" b="1" dirty="0" err="1" smtClean="0">
                <a:solidFill>
                  <a:schemeClr val="tx1"/>
                </a:solidFill>
              </a:rPr>
              <a:t>d.driver_key</a:t>
            </a:r>
            <a:r>
              <a:rPr lang="en-GB" sz="1200" b="1" dirty="0" smtClean="0">
                <a:solidFill>
                  <a:schemeClr val="tx1"/>
                </a:solidFill>
              </a:rPr>
              <a:t/>
            </a:r>
            <a:br>
              <a:rPr lang="en-GB" sz="1200" b="1" dirty="0" smtClean="0">
                <a:solidFill>
                  <a:schemeClr val="tx1"/>
                </a:solidFill>
              </a:rPr>
            </a:br>
            <a:r>
              <a:rPr lang="en-GB" sz="1200" b="1" dirty="0" smtClean="0">
                <a:solidFill>
                  <a:schemeClr val="tx1"/>
                </a:solidFill>
              </a:rPr>
              <a:t>	AND </a:t>
            </a:r>
            <a:r>
              <a:rPr lang="en-GB" sz="1200" b="1" dirty="0" err="1">
                <a:solidFill>
                  <a:schemeClr val="tx1"/>
                </a:solidFill>
              </a:rPr>
              <a:t>c.team_key</a:t>
            </a:r>
            <a:r>
              <a:rPr lang="en-GB" sz="1200" b="1" dirty="0">
                <a:solidFill>
                  <a:schemeClr val="tx1"/>
                </a:solidFill>
              </a:rPr>
              <a:t> = </a:t>
            </a:r>
            <a:r>
              <a:rPr lang="en-GB" sz="1200" b="1" dirty="0" err="1" smtClean="0">
                <a:solidFill>
                  <a:schemeClr val="tx1"/>
                </a:solidFill>
              </a:rPr>
              <a:t>t.team_key</a:t>
            </a:r>
            <a:r>
              <a:rPr lang="en-GB" sz="1200" b="1" dirty="0" smtClean="0">
                <a:solidFill>
                  <a:schemeClr val="tx1"/>
                </a:solidFill>
              </a:rPr>
              <a:t/>
            </a:r>
            <a:br>
              <a:rPr lang="en-GB" sz="1200" b="1" dirty="0" smtClean="0">
                <a:solidFill>
                  <a:schemeClr val="tx1"/>
                </a:solidFill>
              </a:rPr>
            </a:br>
            <a:r>
              <a:rPr lang="en-GB" sz="1200" b="1" dirty="0" smtClean="0">
                <a:solidFill>
                  <a:schemeClr val="tx1"/>
                </a:solidFill>
              </a:rPr>
              <a:t>	GROUP </a:t>
            </a:r>
            <a:r>
              <a:rPr lang="en-GB" sz="1200" b="1" dirty="0">
                <a:solidFill>
                  <a:schemeClr val="tx1"/>
                </a:solidFill>
              </a:rPr>
              <a:t>BY </a:t>
            </a:r>
            <a:r>
              <a:rPr lang="en-GB" sz="1200" b="1" dirty="0" err="1" smtClean="0">
                <a:solidFill>
                  <a:schemeClr val="tx1"/>
                </a:solidFill>
              </a:rPr>
              <a:t>d.driver_name,t.team_name</a:t>
            </a:r>
            <a:r>
              <a:rPr lang="en-GB" sz="1200" b="1" dirty="0" smtClean="0">
                <a:solidFill>
                  <a:schemeClr val="tx1"/>
                </a:solidFill>
              </a:rPr>
              <a:t/>
            </a:r>
            <a:br>
              <a:rPr lang="en-GB" sz="1200" b="1" dirty="0" smtClean="0">
                <a:solidFill>
                  <a:schemeClr val="tx1"/>
                </a:solidFill>
              </a:rPr>
            </a:br>
            <a:r>
              <a:rPr lang="en-GB" sz="1200" b="1" dirty="0" smtClean="0">
                <a:solidFill>
                  <a:schemeClr val="tx1"/>
                </a:solidFill>
              </a:rPr>
              <a:t>	ORDER </a:t>
            </a:r>
            <a:r>
              <a:rPr lang="en-GB" sz="1200" b="1" dirty="0">
                <a:solidFill>
                  <a:schemeClr val="tx1"/>
                </a:solidFill>
              </a:rPr>
              <a:t>BY SUM(</a:t>
            </a:r>
            <a:r>
              <a:rPr lang="en-GB" sz="1200" b="1" dirty="0" err="1">
                <a:solidFill>
                  <a:schemeClr val="tx1"/>
                </a:solidFill>
              </a:rPr>
              <a:t>c.driver_points</a:t>
            </a:r>
            <a:r>
              <a:rPr lang="en-GB" sz="1200" b="1" dirty="0">
                <a:solidFill>
                  <a:schemeClr val="tx1"/>
                </a:solidFill>
              </a:rPr>
              <a:t>) </a:t>
            </a:r>
            <a:r>
              <a:rPr lang="en-GB" sz="1200" b="1" dirty="0" smtClean="0">
                <a:solidFill>
                  <a:schemeClr val="tx1"/>
                </a:solidFill>
              </a:rPr>
              <a:t>DESC</a:t>
            </a:r>
            <a:br>
              <a:rPr lang="en-GB" sz="1200" b="1" dirty="0" smtClean="0">
                <a:solidFill>
                  <a:schemeClr val="tx1"/>
                </a:solidFill>
              </a:rPr>
            </a:br>
            <a:r>
              <a:rPr lang="en-GB" sz="1200" b="1" dirty="0" smtClean="0">
                <a:solidFill>
                  <a:schemeClr val="tx1"/>
                </a:solidFill>
              </a:rPr>
              <a:t>)</a:t>
            </a:r>
            <a:br>
              <a:rPr lang="en-GB" sz="1200" b="1" dirty="0" smtClean="0">
                <a:solidFill>
                  <a:schemeClr val="tx1"/>
                </a:solidFill>
              </a:rPr>
            </a:br>
            <a:r>
              <a:rPr lang="en-GB" sz="1200" b="1" dirty="0" smtClean="0">
                <a:solidFill>
                  <a:schemeClr val="tx1"/>
                </a:solidFill>
              </a:rPr>
              <a:t>WHERE </a:t>
            </a:r>
            <a:r>
              <a:rPr lang="en-GB" sz="1200" b="1" dirty="0">
                <a:solidFill>
                  <a:schemeClr val="tx1"/>
                </a:solidFill>
              </a:rPr>
              <a:t>ROWNUM &lt;= 5;</a:t>
            </a:r>
          </a:p>
        </p:txBody>
      </p:sp>
      <p:sp>
        <p:nvSpPr>
          <p:cNvPr id="5" name="TextBox 4"/>
          <p:cNvSpPr txBox="1"/>
          <p:nvPr/>
        </p:nvSpPr>
        <p:spPr>
          <a:xfrm>
            <a:off x="1403649" y="3717032"/>
            <a:ext cx="6912767" cy="2677656"/>
          </a:xfrm>
          <a:prstGeom prst="rect">
            <a:avLst/>
          </a:prstGeom>
          <a:solidFill>
            <a:schemeClr val="bg1">
              <a:lumMod val="75000"/>
            </a:schemeClr>
          </a:solidFill>
        </p:spPr>
        <p:txBody>
          <a:bodyPr wrap="square">
            <a:spAutoFit/>
          </a:bodyPr>
          <a:lstStyle/>
          <a:p>
            <a:pPr algn="l">
              <a:tabLst>
                <a:tab pos="261938" algn="l"/>
                <a:tab pos="1262063" algn="l"/>
              </a:tabLst>
              <a:defRPr/>
            </a:pP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Id  | Operation               | Name   | Rows  | Bytes | Cost (%CPU</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0 | SELECT STATEMENT        |        |     5 |   335 |    41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1 |  COUNT STOPKEY          |        |       |       |            </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2 |   VIEW                  |        |   480 | 32160 |    41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3 |    </a:t>
            </a:r>
            <a:r>
              <a:rPr lang="en-GB" sz="1200" b="1" dirty="0">
                <a:solidFill>
                  <a:srgbClr val="FF0000"/>
                </a:solidFill>
                <a:latin typeface="Lucida Console" panose="020B0609040504020204" pitchFamily="49" charset="0"/>
              </a:rPr>
              <a:t>SORT ORDER BY STOPKEY</a:t>
            </a:r>
            <a:r>
              <a:rPr lang="en-GB" sz="1200" b="1" dirty="0">
                <a:solidFill>
                  <a:schemeClr val="tx1"/>
                </a:solidFill>
                <a:latin typeface="Lucida Console" panose="020B0609040504020204" pitchFamily="49" charset="0"/>
              </a:rPr>
              <a:t>|        |   480 | 23520 |    41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4 |     HASH GROUP BY       |        |   480 | 23520 |    41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5 |      HASH JOIN          |        |   480 | 23520 |    41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6 |       TABLE ACCESS FULL | TEAM   |   104 |  1248 |     2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7 |       HASH JOIN         |        |   480 | 17760 |    39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8 |        TABLE ACCESS FULL| CAR    |   480 |  8160 |    36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9 |        TABLE ACCESS FULL| DRIVER |   493 |  9860 |     3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a:t>
            </a:r>
            <a:endParaRPr lang="en-GB" sz="1200" b="1" dirty="0">
              <a:solidFill>
                <a:schemeClr val="tx1"/>
              </a:solidFill>
              <a:latin typeface="Lucida Console" panose="020B0609040504020204" pitchFamily="49" charset="0"/>
            </a:endParaRPr>
          </a:p>
        </p:txBody>
      </p:sp>
      <p:sp>
        <p:nvSpPr>
          <p:cNvPr id="6" name="TextBox 5"/>
          <p:cNvSpPr txBox="1"/>
          <p:nvPr/>
        </p:nvSpPr>
        <p:spPr>
          <a:xfrm>
            <a:off x="5924511" y="1704290"/>
            <a:ext cx="2391905" cy="1292662"/>
          </a:xfrm>
          <a:prstGeom prst="rect">
            <a:avLst/>
          </a:prstGeom>
          <a:solidFill>
            <a:schemeClr val="bg1">
              <a:lumMod val="75000"/>
            </a:schemeClr>
          </a:solidFill>
        </p:spPr>
        <p:txBody>
          <a:bodyPr wrap="square">
            <a:spAutoFit/>
          </a:bodyPr>
          <a:lstStyle/>
          <a:p>
            <a:pPr algn="l">
              <a:tabLst>
                <a:tab pos="4035425" algn="r"/>
              </a:tabLst>
              <a:defRPr/>
            </a:pPr>
            <a:r>
              <a:rPr lang="en-GB" sz="1200" b="1" u="sng" dirty="0" smtClean="0">
                <a:solidFill>
                  <a:schemeClr val="tx1"/>
                </a:solidFill>
              </a:rPr>
              <a:t>Driver Name</a:t>
            </a:r>
            <a:r>
              <a:rPr lang="en-GB" sz="1200" b="1" dirty="0">
                <a:solidFill>
                  <a:schemeClr val="tx1"/>
                </a:solidFill>
              </a:rPr>
              <a:t>	</a:t>
            </a:r>
            <a:r>
              <a:rPr lang="en-GB" sz="1200" b="1" u="sng" dirty="0" smtClean="0">
                <a:solidFill>
                  <a:schemeClr val="tx1"/>
                </a:solidFill>
              </a:rPr>
              <a:t>Points</a:t>
            </a:r>
          </a:p>
          <a:p>
            <a:pPr algn="l">
              <a:tabLst>
                <a:tab pos="4035425" algn="r"/>
              </a:tabLst>
              <a:defRPr/>
            </a:pPr>
            <a:r>
              <a:rPr lang="en-GB" sz="1200" b="1" dirty="0" smtClean="0">
                <a:solidFill>
                  <a:schemeClr val="tx1"/>
                </a:solidFill>
              </a:rPr>
              <a:t>Sebastian </a:t>
            </a:r>
            <a:r>
              <a:rPr lang="en-GB" sz="1200" b="1" dirty="0" err="1" smtClean="0">
                <a:solidFill>
                  <a:schemeClr val="tx1"/>
                </a:solidFill>
              </a:rPr>
              <a:t>Vettel</a:t>
            </a:r>
            <a:r>
              <a:rPr lang="en-GB" sz="1200" b="1" dirty="0" smtClean="0">
                <a:solidFill>
                  <a:schemeClr val="tx1"/>
                </a:solidFill>
              </a:rPr>
              <a:t>	281</a:t>
            </a:r>
            <a:br>
              <a:rPr lang="en-GB" sz="1200" b="1" dirty="0" smtClean="0">
                <a:solidFill>
                  <a:schemeClr val="tx1"/>
                </a:solidFill>
              </a:rPr>
            </a:br>
            <a:r>
              <a:rPr lang="en-GB" sz="1200" b="1" dirty="0" smtClean="0">
                <a:solidFill>
                  <a:schemeClr val="tx1"/>
                </a:solidFill>
              </a:rPr>
              <a:t>Fernando Alonso	278</a:t>
            </a:r>
            <a:br>
              <a:rPr lang="en-GB" sz="1200" b="1" dirty="0" smtClean="0">
                <a:solidFill>
                  <a:schemeClr val="tx1"/>
                </a:solidFill>
              </a:rPr>
            </a:br>
            <a:r>
              <a:rPr lang="en-GB" sz="1200" b="1" dirty="0" err="1" smtClean="0">
                <a:solidFill>
                  <a:schemeClr val="tx1"/>
                </a:solidFill>
              </a:rPr>
              <a:t>Kimi</a:t>
            </a:r>
            <a:r>
              <a:rPr lang="en-GB" sz="1200" b="1" dirty="0" smtClean="0">
                <a:solidFill>
                  <a:schemeClr val="tx1"/>
                </a:solidFill>
              </a:rPr>
              <a:t> </a:t>
            </a:r>
            <a:r>
              <a:rPr lang="en-GB" sz="1200" b="1" dirty="0" err="1" smtClean="0">
                <a:solidFill>
                  <a:schemeClr val="tx1"/>
                </a:solidFill>
              </a:rPr>
              <a:t>Raikkonen</a:t>
            </a:r>
            <a:r>
              <a:rPr lang="en-GB" sz="1200" b="1" dirty="0" smtClean="0">
                <a:solidFill>
                  <a:schemeClr val="tx1"/>
                </a:solidFill>
              </a:rPr>
              <a:t>	207</a:t>
            </a:r>
            <a:br>
              <a:rPr lang="en-GB" sz="1200" b="1" dirty="0" smtClean="0">
                <a:solidFill>
                  <a:schemeClr val="tx1"/>
                </a:solidFill>
              </a:rPr>
            </a:br>
            <a:r>
              <a:rPr lang="en-GB" sz="1200" b="1" dirty="0" smtClean="0">
                <a:solidFill>
                  <a:schemeClr val="tx1"/>
                </a:solidFill>
              </a:rPr>
              <a:t>Lewis Hamilton	190</a:t>
            </a:r>
            <a:br>
              <a:rPr lang="en-GB" sz="1200" b="1" dirty="0" smtClean="0">
                <a:solidFill>
                  <a:schemeClr val="tx1"/>
                </a:solidFill>
              </a:rPr>
            </a:br>
            <a:r>
              <a:rPr lang="en-GB" sz="1200" b="1" dirty="0" smtClean="0">
                <a:solidFill>
                  <a:schemeClr val="tx1"/>
                </a:solidFill>
              </a:rPr>
              <a:t>Jenson Button	188</a:t>
            </a:r>
          </a:p>
        </p:txBody>
      </p:sp>
    </p:spTree>
    <p:extLst>
      <p:ext uri="{BB962C8B-B14F-4D97-AF65-F5344CB8AC3E}">
        <p14:creationId xmlns:p14="http://schemas.microsoft.com/office/powerpoint/2010/main" val="112092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Row Limiting Clause</a:t>
            </a:r>
            <a:endParaRPr lang="en-GB" dirty="0"/>
          </a:p>
        </p:txBody>
      </p:sp>
      <p:sp>
        <p:nvSpPr>
          <p:cNvPr id="3" name="Content Placeholder 2"/>
          <p:cNvSpPr>
            <a:spLocks noGrp="1"/>
          </p:cNvSpPr>
          <p:nvPr>
            <p:ph idx="1"/>
          </p:nvPr>
        </p:nvSpPr>
        <p:spPr/>
        <p:txBody>
          <a:bodyPr/>
          <a:lstStyle/>
          <a:p>
            <a:r>
              <a:rPr lang="en-GB" dirty="0" smtClean="0"/>
              <a:t>Example – Fetch Only Clause</a:t>
            </a:r>
          </a:p>
        </p:txBody>
      </p:sp>
      <p:sp>
        <p:nvSpPr>
          <p:cNvPr id="4" name="TextBox 3"/>
          <p:cNvSpPr txBox="1"/>
          <p:nvPr/>
        </p:nvSpPr>
        <p:spPr>
          <a:xfrm>
            <a:off x="827584" y="1643316"/>
            <a:ext cx="4896050" cy="1569660"/>
          </a:xfrm>
          <a:prstGeom prst="rect">
            <a:avLst/>
          </a:prstGeom>
          <a:solidFill>
            <a:schemeClr val="bg1">
              <a:lumMod val="75000"/>
            </a:schemeClr>
          </a:solidFill>
        </p:spPr>
        <p:txBody>
          <a:bodyPr wrap="square">
            <a:spAutoFit/>
          </a:bodyPr>
          <a:lstStyle/>
          <a:p>
            <a:pPr algn="l">
              <a:tabLst>
                <a:tab pos="261938" algn="l"/>
                <a:tab pos="1262063" algn="l"/>
              </a:tabLst>
              <a:defRPr/>
            </a:pPr>
            <a:r>
              <a:rPr lang="en-GB" sz="1200" b="1" dirty="0">
                <a:solidFill>
                  <a:schemeClr val="tx1"/>
                </a:solidFill>
              </a:rPr>
              <a:t>SELECT </a:t>
            </a:r>
            <a:r>
              <a:rPr lang="en-GB" sz="1200" b="1" dirty="0" err="1" smtClean="0">
                <a:solidFill>
                  <a:schemeClr val="tx1"/>
                </a:solidFill>
              </a:rPr>
              <a:t>d.driver_name,t.team_name,SUM</a:t>
            </a:r>
            <a:r>
              <a:rPr lang="en-GB" sz="1200" b="1" dirty="0" smtClean="0">
                <a:solidFill>
                  <a:schemeClr val="tx1"/>
                </a:solidFill>
              </a:rPr>
              <a:t>(</a:t>
            </a:r>
            <a:r>
              <a:rPr lang="en-GB" sz="1200" b="1" dirty="0" err="1" smtClean="0">
                <a:solidFill>
                  <a:schemeClr val="tx1"/>
                </a:solidFill>
              </a:rPr>
              <a:t>c.driver_points</a:t>
            </a:r>
            <a:r>
              <a:rPr lang="en-GB" sz="1200" b="1" dirty="0" smtClean="0">
                <a:solidFill>
                  <a:schemeClr val="tx1"/>
                </a:solidFill>
              </a:rPr>
              <a:t>)</a:t>
            </a:r>
            <a:br>
              <a:rPr lang="en-GB" sz="1200" b="1" dirty="0" smtClean="0">
                <a:solidFill>
                  <a:schemeClr val="tx1"/>
                </a:solidFill>
              </a:rPr>
            </a:br>
            <a:r>
              <a:rPr lang="en-GB" sz="1200" b="1" dirty="0" smtClean="0">
                <a:solidFill>
                  <a:schemeClr val="tx1"/>
                </a:solidFill>
              </a:rPr>
              <a:t>FROM </a:t>
            </a:r>
            <a:r>
              <a:rPr lang="en-GB" sz="1200" b="1" dirty="0">
                <a:solidFill>
                  <a:schemeClr val="tx1"/>
                </a:solidFill>
              </a:rPr>
              <a:t>car </a:t>
            </a:r>
            <a:r>
              <a:rPr lang="en-GB" sz="1200" b="1" dirty="0" err="1">
                <a:solidFill>
                  <a:schemeClr val="tx1"/>
                </a:solidFill>
              </a:rPr>
              <a:t>c,driver</a:t>
            </a:r>
            <a:r>
              <a:rPr lang="en-GB" sz="1200" b="1" dirty="0">
                <a:solidFill>
                  <a:schemeClr val="tx1"/>
                </a:solidFill>
              </a:rPr>
              <a:t> </a:t>
            </a:r>
            <a:r>
              <a:rPr lang="en-GB" sz="1200" b="1" dirty="0" err="1">
                <a:solidFill>
                  <a:schemeClr val="tx1"/>
                </a:solidFill>
              </a:rPr>
              <a:t>d,team</a:t>
            </a:r>
            <a:r>
              <a:rPr lang="en-GB" sz="1200" b="1" dirty="0">
                <a:solidFill>
                  <a:schemeClr val="tx1"/>
                </a:solidFill>
              </a:rPr>
              <a:t> </a:t>
            </a:r>
            <a:r>
              <a:rPr lang="en-GB" sz="1200" b="1" dirty="0" smtClean="0">
                <a:solidFill>
                  <a:schemeClr val="tx1"/>
                </a:solidFill>
              </a:rPr>
              <a:t>t</a:t>
            </a:r>
            <a:br>
              <a:rPr lang="en-GB" sz="1200" b="1" dirty="0" smtClean="0">
                <a:solidFill>
                  <a:schemeClr val="tx1"/>
                </a:solidFill>
              </a:rPr>
            </a:br>
            <a:r>
              <a:rPr lang="en-GB" sz="1200" b="1" dirty="0" smtClean="0">
                <a:solidFill>
                  <a:schemeClr val="tx1"/>
                </a:solidFill>
              </a:rPr>
              <a:t>WHERE </a:t>
            </a:r>
            <a:r>
              <a:rPr lang="en-GB" sz="1200" b="1" dirty="0" err="1">
                <a:solidFill>
                  <a:schemeClr val="tx1"/>
                </a:solidFill>
              </a:rPr>
              <a:t>c.season_key</a:t>
            </a:r>
            <a:r>
              <a:rPr lang="en-GB" sz="1200" b="1" dirty="0">
                <a:solidFill>
                  <a:schemeClr val="tx1"/>
                </a:solidFill>
              </a:rPr>
              <a:t> = </a:t>
            </a:r>
            <a:r>
              <a:rPr lang="en-GB" sz="1200" b="1" dirty="0" smtClean="0">
                <a:solidFill>
                  <a:schemeClr val="tx1"/>
                </a:solidFill>
              </a:rPr>
              <a:t>2012</a:t>
            </a:r>
            <a:br>
              <a:rPr lang="en-GB" sz="1200" b="1" dirty="0" smtClean="0">
                <a:solidFill>
                  <a:schemeClr val="tx1"/>
                </a:solidFill>
              </a:rPr>
            </a:br>
            <a:r>
              <a:rPr lang="en-GB" sz="1200" b="1" dirty="0" smtClean="0">
                <a:solidFill>
                  <a:schemeClr val="tx1"/>
                </a:solidFill>
              </a:rPr>
              <a:t>AND </a:t>
            </a:r>
            <a:r>
              <a:rPr lang="en-GB" sz="1200" b="1" dirty="0" err="1">
                <a:solidFill>
                  <a:schemeClr val="tx1"/>
                </a:solidFill>
              </a:rPr>
              <a:t>c.driver_key</a:t>
            </a:r>
            <a:r>
              <a:rPr lang="en-GB" sz="1200" b="1" dirty="0">
                <a:solidFill>
                  <a:schemeClr val="tx1"/>
                </a:solidFill>
              </a:rPr>
              <a:t> = </a:t>
            </a:r>
            <a:r>
              <a:rPr lang="en-GB" sz="1200" b="1" dirty="0" err="1" smtClean="0">
                <a:solidFill>
                  <a:schemeClr val="tx1"/>
                </a:solidFill>
              </a:rPr>
              <a:t>d.driver_key</a:t>
            </a:r>
            <a:r>
              <a:rPr lang="en-GB" sz="1200" b="1" dirty="0" smtClean="0">
                <a:solidFill>
                  <a:schemeClr val="tx1"/>
                </a:solidFill>
              </a:rPr>
              <a:t/>
            </a:r>
            <a:br>
              <a:rPr lang="en-GB" sz="1200" b="1" dirty="0" smtClean="0">
                <a:solidFill>
                  <a:schemeClr val="tx1"/>
                </a:solidFill>
              </a:rPr>
            </a:br>
            <a:r>
              <a:rPr lang="en-GB" sz="1200" b="1" dirty="0" smtClean="0">
                <a:solidFill>
                  <a:schemeClr val="tx1"/>
                </a:solidFill>
              </a:rPr>
              <a:t>AND </a:t>
            </a:r>
            <a:r>
              <a:rPr lang="en-GB" sz="1200" b="1" dirty="0" err="1">
                <a:solidFill>
                  <a:schemeClr val="tx1"/>
                </a:solidFill>
              </a:rPr>
              <a:t>c.team_key</a:t>
            </a:r>
            <a:r>
              <a:rPr lang="en-GB" sz="1200" b="1" dirty="0">
                <a:solidFill>
                  <a:schemeClr val="tx1"/>
                </a:solidFill>
              </a:rPr>
              <a:t> = </a:t>
            </a:r>
            <a:r>
              <a:rPr lang="en-GB" sz="1200" b="1" dirty="0" err="1" smtClean="0">
                <a:solidFill>
                  <a:schemeClr val="tx1"/>
                </a:solidFill>
              </a:rPr>
              <a:t>t.team_key</a:t>
            </a:r>
            <a:r>
              <a:rPr lang="en-GB" sz="1200" b="1" dirty="0" smtClean="0">
                <a:solidFill>
                  <a:schemeClr val="tx1"/>
                </a:solidFill>
              </a:rPr>
              <a:t/>
            </a:r>
            <a:br>
              <a:rPr lang="en-GB" sz="1200" b="1" dirty="0" smtClean="0">
                <a:solidFill>
                  <a:schemeClr val="tx1"/>
                </a:solidFill>
              </a:rPr>
            </a:br>
            <a:r>
              <a:rPr lang="en-GB" sz="1200" b="1" dirty="0" smtClean="0">
                <a:solidFill>
                  <a:schemeClr val="tx1"/>
                </a:solidFill>
              </a:rPr>
              <a:t>GROUP </a:t>
            </a:r>
            <a:r>
              <a:rPr lang="en-GB" sz="1200" b="1" dirty="0">
                <a:solidFill>
                  <a:schemeClr val="tx1"/>
                </a:solidFill>
              </a:rPr>
              <a:t>BY </a:t>
            </a:r>
            <a:r>
              <a:rPr lang="en-GB" sz="1200" b="1" dirty="0" err="1" smtClean="0">
                <a:solidFill>
                  <a:schemeClr val="tx1"/>
                </a:solidFill>
              </a:rPr>
              <a:t>d.driver_name,t.team_name</a:t>
            </a:r>
            <a:r>
              <a:rPr lang="en-GB" sz="1200" b="1" dirty="0" smtClean="0">
                <a:solidFill>
                  <a:schemeClr val="tx1"/>
                </a:solidFill>
              </a:rPr>
              <a:t/>
            </a:r>
            <a:br>
              <a:rPr lang="en-GB" sz="1200" b="1" dirty="0" smtClean="0">
                <a:solidFill>
                  <a:schemeClr val="tx1"/>
                </a:solidFill>
              </a:rPr>
            </a:br>
            <a:r>
              <a:rPr lang="en-GB" sz="1200" b="1" dirty="0" smtClean="0">
                <a:solidFill>
                  <a:schemeClr val="tx1"/>
                </a:solidFill>
              </a:rPr>
              <a:t>ORDER </a:t>
            </a:r>
            <a:r>
              <a:rPr lang="en-GB" sz="1200" b="1" dirty="0">
                <a:solidFill>
                  <a:schemeClr val="tx1"/>
                </a:solidFill>
              </a:rPr>
              <a:t>BY SUM(</a:t>
            </a:r>
            <a:r>
              <a:rPr lang="en-GB" sz="1200" b="1" dirty="0" err="1">
                <a:solidFill>
                  <a:schemeClr val="tx1"/>
                </a:solidFill>
              </a:rPr>
              <a:t>c.driver_points</a:t>
            </a:r>
            <a:r>
              <a:rPr lang="en-GB" sz="1200" b="1" dirty="0">
                <a:solidFill>
                  <a:schemeClr val="tx1"/>
                </a:solidFill>
              </a:rPr>
              <a:t>) </a:t>
            </a:r>
            <a:r>
              <a:rPr lang="en-GB" sz="1200" b="1" dirty="0" smtClean="0">
                <a:solidFill>
                  <a:schemeClr val="tx1"/>
                </a:solidFill>
              </a:rPr>
              <a:t>DESC</a:t>
            </a:r>
            <a:br>
              <a:rPr lang="en-GB" sz="1200" b="1" dirty="0" smtClean="0">
                <a:solidFill>
                  <a:schemeClr val="tx1"/>
                </a:solidFill>
              </a:rPr>
            </a:br>
            <a:r>
              <a:rPr lang="en-GB" sz="1200" b="1" dirty="0" smtClean="0">
                <a:solidFill>
                  <a:srgbClr val="FF0000"/>
                </a:solidFill>
              </a:rPr>
              <a:t>FETCH </a:t>
            </a:r>
            <a:r>
              <a:rPr lang="en-GB" sz="1200" b="1" dirty="0">
                <a:solidFill>
                  <a:srgbClr val="FF0000"/>
                </a:solidFill>
              </a:rPr>
              <a:t>FIRST 5 ROWS ONLY;</a:t>
            </a:r>
          </a:p>
        </p:txBody>
      </p:sp>
      <p:sp>
        <p:nvSpPr>
          <p:cNvPr id="5" name="TextBox 4"/>
          <p:cNvSpPr txBox="1"/>
          <p:nvPr/>
        </p:nvSpPr>
        <p:spPr>
          <a:xfrm>
            <a:off x="1331641" y="3501008"/>
            <a:ext cx="6912767" cy="2769989"/>
          </a:xfrm>
          <a:prstGeom prst="rect">
            <a:avLst/>
          </a:prstGeom>
          <a:solidFill>
            <a:schemeClr val="bg1">
              <a:lumMod val="75000"/>
            </a:schemeClr>
          </a:solidFill>
        </p:spPr>
        <p:txBody>
          <a:bodyPr wrap="square">
            <a:spAutoFit/>
          </a:bodyPr>
          <a:lstStyle/>
          <a:p>
            <a:pPr algn="l">
              <a:tabLst>
                <a:tab pos="261938" algn="l"/>
                <a:tab pos="1262063" algn="l"/>
              </a:tabLst>
              <a:defRPr/>
            </a:pP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Id  | Operation                 | Name   | Rows  | Bytes | Cost (%CPU</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0 | SELECT STATEMENT          |        |   480 | 44640 |    41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1 |  SORT ORDER BY            |        |   480 | 44640 |    41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2 |   VIEW                    |        |   480 | 44640 |    41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3 |    </a:t>
            </a:r>
            <a:r>
              <a:rPr lang="en-GB" sz="1200" b="1" dirty="0">
                <a:solidFill>
                  <a:srgbClr val="FF0000"/>
                </a:solidFill>
                <a:latin typeface="Lucida Console" panose="020B0609040504020204" pitchFamily="49" charset="0"/>
              </a:rPr>
              <a:t>WINDOW SORT PUSHED RANK</a:t>
            </a:r>
            <a:r>
              <a:rPr lang="en-GB" sz="1200" b="1" dirty="0">
                <a:solidFill>
                  <a:schemeClr val="tx1"/>
                </a:solidFill>
                <a:latin typeface="Lucida Console" panose="020B0609040504020204" pitchFamily="49" charset="0"/>
              </a:rPr>
              <a:t>|        |   480 | 23520 |    41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4 |     HASH GROUP BY         |        |   480 | 23520 |    41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5 |      HASH JOIN            |        |   480 | 23520 |    41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6 |       TABLE ACCESS FULL   | TEAM   |   104 |  1248 |     2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7 |       HASH JOIN           |        |   480 | 17760 |    39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8 |        TABLE ACCESS FULL  | CAR    |   480 |  8160 |    36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9 |        TABLE ACCESS FULL  | DRIVER |   493 |  9860 |     3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a:t>
            </a:r>
            <a:endParaRPr lang="en-GB" sz="1200" b="1" dirty="0">
              <a:solidFill>
                <a:schemeClr val="tx1"/>
              </a:solidFill>
              <a:latin typeface="Lucida Console" panose="020B0609040504020204" pitchFamily="49" charset="0"/>
            </a:endParaRPr>
          </a:p>
        </p:txBody>
      </p:sp>
      <p:sp>
        <p:nvSpPr>
          <p:cNvPr id="6" name="TextBox 5"/>
          <p:cNvSpPr txBox="1"/>
          <p:nvPr/>
        </p:nvSpPr>
        <p:spPr>
          <a:xfrm>
            <a:off x="5924511" y="1704290"/>
            <a:ext cx="2391905" cy="1292662"/>
          </a:xfrm>
          <a:prstGeom prst="rect">
            <a:avLst/>
          </a:prstGeom>
          <a:solidFill>
            <a:schemeClr val="bg1">
              <a:lumMod val="75000"/>
            </a:schemeClr>
          </a:solidFill>
        </p:spPr>
        <p:txBody>
          <a:bodyPr wrap="square">
            <a:spAutoFit/>
          </a:bodyPr>
          <a:lstStyle/>
          <a:p>
            <a:pPr algn="l">
              <a:tabLst>
                <a:tab pos="4035425" algn="r"/>
              </a:tabLst>
              <a:defRPr/>
            </a:pPr>
            <a:r>
              <a:rPr lang="en-GB" sz="1200" b="1" u="sng" dirty="0" smtClean="0">
                <a:solidFill>
                  <a:schemeClr val="tx1"/>
                </a:solidFill>
              </a:rPr>
              <a:t>Driver Name</a:t>
            </a:r>
            <a:r>
              <a:rPr lang="en-GB" sz="1200" b="1" dirty="0">
                <a:solidFill>
                  <a:schemeClr val="tx1"/>
                </a:solidFill>
              </a:rPr>
              <a:t>	</a:t>
            </a:r>
            <a:r>
              <a:rPr lang="en-GB" sz="1200" b="1" u="sng" dirty="0" smtClean="0">
                <a:solidFill>
                  <a:schemeClr val="tx1"/>
                </a:solidFill>
              </a:rPr>
              <a:t>Points</a:t>
            </a:r>
          </a:p>
          <a:p>
            <a:pPr algn="l">
              <a:tabLst>
                <a:tab pos="4035425" algn="r"/>
              </a:tabLst>
              <a:defRPr/>
            </a:pPr>
            <a:r>
              <a:rPr lang="en-GB" sz="1200" b="1" dirty="0" smtClean="0">
                <a:solidFill>
                  <a:schemeClr val="tx1"/>
                </a:solidFill>
              </a:rPr>
              <a:t>Sebastian </a:t>
            </a:r>
            <a:r>
              <a:rPr lang="en-GB" sz="1200" b="1" dirty="0" err="1" smtClean="0">
                <a:solidFill>
                  <a:schemeClr val="tx1"/>
                </a:solidFill>
              </a:rPr>
              <a:t>Vettel</a:t>
            </a:r>
            <a:r>
              <a:rPr lang="en-GB" sz="1200" b="1" dirty="0" smtClean="0">
                <a:solidFill>
                  <a:schemeClr val="tx1"/>
                </a:solidFill>
              </a:rPr>
              <a:t>	281</a:t>
            </a:r>
            <a:br>
              <a:rPr lang="en-GB" sz="1200" b="1" dirty="0" smtClean="0">
                <a:solidFill>
                  <a:schemeClr val="tx1"/>
                </a:solidFill>
              </a:rPr>
            </a:br>
            <a:r>
              <a:rPr lang="en-GB" sz="1200" b="1" dirty="0" smtClean="0">
                <a:solidFill>
                  <a:schemeClr val="tx1"/>
                </a:solidFill>
              </a:rPr>
              <a:t>Fernando Alonso	278</a:t>
            </a:r>
            <a:br>
              <a:rPr lang="en-GB" sz="1200" b="1" dirty="0" smtClean="0">
                <a:solidFill>
                  <a:schemeClr val="tx1"/>
                </a:solidFill>
              </a:rPr>
            </a:br>
            <a:r>
              <a:rPr lang="en-GB" sz="1200" b="1" dirty="0" err="1" smtClean="0">
                <a:solidFill>
                  <a:schemeClr val="tx1"/>
                </a:solidFill>
              </a:rPr>
              <a:t>Kimi</a:t>
            </a:r>
            <a:r>
              <a:rPr lang="en-GB" sz="1200" b="1" dirty="0" smtClean="0">
                <a:solidFill>
                  <a:schemeClr val="tx1"/>
                </a:solidFill>
              </a:rPr>
              <a:t> </a:t>
            </a:r>
            <a:r>
              <a:rPr lang="en-GB" sz="1200" b="1" dirty="0" err="1" smtClean="0">
                <a:solidFill>
                  <a:schemeClr val="tx1"/>
                </a:solidFill>
              </a:rPr>
              <a:t>Raikkonen</a:t>
            </a:r>
            <a:r>
              <a:rPr lang="en-GB" sz="1200" b="1" dirty="0" smtClean="0">
                <a:solidFill>
                  <a:schemeClr val="tx1"/>
                </a:solidFill>
              </a:rPr>
              <a:t>	207</a:t>
            </a:r>
            <a:br>
              <a:rPr lang="en-GB" sz="1200" b="1" dirty="0" smtClean="0">
                <a:solidFill>
                  <a:schemeClr val="tx1"/>
                </a:solidFill>
              </a:rPr>
            </a:br>
            <a:r>
              <a:rPr lang="en-GB" sz="1200" b="1" dirty="0" smtClean="0">
                <a:solidFill>
                  <a:schemeClr val="tx1"/>
                </a:solidFill>
              </a:rPr>
              <a:t>Lewis Hamilton	190</a:t>
            </a:r>
            <a:br>
              <a:rPr lang="en-GB" sz="1200" b="1" dirty="0" smtClean="0">
                <a:solidFill>
                  <a:schemeClr val="tx1"/>
                </a:solidFill>
              </a:rPr>
            </a:br>
            <a:r>
              <a:rPr lang="en-GB" sz="1200" b="1" dirty="0" smtClean="0">
                <a:solidFill>
                  <a:schemeClr val="tx1"/>
                </a:solidFill>
              </a:rPr>
              <a:t>Jenson Button	188</a:t>
            </a:r>
          </a:p>
        </p:txBody>
      </p:sp>
    </p:spTree>
    <p:extLst>
      <p:ext uri="{BB962C8B-B14F-4D97-AF65-F5344CB8AC3E}">
        <p14:creationId xmlns:p14="http://schemas.microsoft.com/office/powerpoint/2010/main" val="406344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Row Limiting Clause</a:t>
            </a:r>
            <a:endParaRPr lang="en-GB" dirty="0"/>
          </a:p>
        </p:txBody>
      </p:sp>
      <p:sp>
        <p:nvSpPr>
          <p:cNvPr id="3" name="Content Placeholder 2"/>
          <p:cNvSpPr>
            <a:spLocks noGrp="1"/>
          </p:cNvSpPr>
          <p:nvPr>
            <p:ph idx="1"/>
          </p:nvPr>
        </p:nvSpPr>
        <p:spPr/>
        <p:txBody>
          <a:bodyPr/>
          <a:lstStyle/>
          <a:p>
            <a:r>
              <a:rPr lang="en-GB" dirty="0" smtClean="0"/>
              <a:t>Example – Fetch Percent With Ties Clause</a:t>
            </a:r>
          </a:p>
        </p:txBody>
      </p:sp>
      <p:sp>
        <p:nvSpPr>
          <p:cNvPr id="4" name="TextBox 3"/>
          <p:cNvSpPr txBox="1"/>
          <p:nvPr/>
        </p:nvSpPr>
        <p:spPr>
          <a:xfrm>
            <a:off x="684062" y="1556792"/>
            <a:ext cx="4896050" cy="1569660"/>
          </a:xfrm>
          <a:prstGeom prst="rect">
            <a:avLst/>
          </a:prstGeom>
          <a:solidFill>
            <a:schemeClr val="bg1">
              <a:lumMod val="75000"/>
            </a:schemeClr>
          </a:solidFill>
        </p:spPr>
        <p:txBody>
          <a:bodyPr wrap="square">
            <a:spAutoFit/>
          </a:bodyPr>
          <a:lstStyle/>
          <a:p>
            <a:pPr algn="l">
              <a:tabLst>
                <a:tab pos="261938" algn="l"/>
                <a:tab pos="1262063" algn="l"/>
              </a:tabLst>
              <a:defRPr/>
            </a:pPr>
            <a:r>
              <a:rPr lang="en-GB" sz="1200" b="1" dirty="0">
                <a:solidFill>
                  <a:schemeClr val="tx1"/>
                </a:solidFill>
              </a:rPr>
              <a:t>SELECT </a:t>
            </a:r>
            <a:r>
              <a:rPr lang="en-GB" sz="1200" b="1" dirty="0" err="1" smtClean="0">
                <a:solidFill>
                  <a:schemeClr val="tx1"/>
                </a:solidFill>
              </a:rPr>
              <a:t>d.driver_name,t.team_name,SUM</a:t>
            </a:r>
            <a:r>
              <a:rPr lang="en-GB" sz="1200" b="1" dirty="0" smtClean="0">
                <a:solidFill>
                  <a:schemeClr val="tx1"/>
                </a:solidFill>
              </a:rPr>
              <a:t>(</a:t>
            </a:r>
            <a:r>
              <a:rPr lang="en-GB" sz="1200" b="1" dirty="0" err="1" smtClean="0">
                <a:solidFill>
                  <a:schemeClr val="tx1"/>
                </a:solidFill>
              </a:rPr>
              <a:t>c.driver_points</a:t>
            </a:r>
            <a:r>
              <a:rPr lang="en-GB" sz="1200" b="1" dirty="0" smtClean="0">
                <a:solidFill>
                  <a:schemeClr val="tx1"/>
                </a:solidFill>
              </a:rPr>
              <a:t>)</a:t>
            </a:r>
            <a:br>
              <a:rPr lang="en-GB" sz="1200" b="1" dirty="0" smtClean="0">
                <a:solidFill>
                  <a:schemeClr val="tx1"/>
                </a:solidFill>
              </a:rPr>
            </a:br>
            <a:r>
              <a:rPr lang="en-GB" sz="1200" b="1" dirty="0" smtClean="0">
                <a:solidFill>
                  <a:schemeClr val="tx1"/>
                </a:solidFill>
              </a:rPr>
              <a:t>FROM </a:t>
            </a:r>
            <a:r>
              <a:rPr lang="en-GB" sz="1200" b="1" dirty="0">
                <a:solidFill>
                  <a:schemeClr val="tx1"/>
                </a:solidFill>
              </a:rPr>
              <a:t>car </a:t>
            </a:r>
            <a:r>
              <a:rPr lang="en-GB" sz="1200" b="1" dirty="0" err="1">
                <a:solidFill>
                  <a:schemeClr val="tx1"/>
                </a:solidFill>
              </a:rPr>
              <a:t>c,driver</a:t>
            </a:r>
            <a:r>
              <a:rPr lang="en-GB" sz="1200" b="1" dirty="0">
                <a:solidFill>
                  <a:schemeClr val="tx1"/>
                </a:solidFill>
              </a:rPr>
              <a:t> </a:t>
            </a:r>
            <a:r>
              <a:rPr lang="en-GB" sz="1200" b="1" dirty="0" err="1">
                <a:solidFill>
                  <a:schemeClr val="tx1"/>
                </a:solidFill>
              </a:rPr>
              <a:t>d,team</a:t>
            </a:r>
            <a:r>
              <a:rPr lang="en-GB" sz="1200" b="1" dirty="0">
                <a:solidFill>
                  <a:schemeClr val="tx1"/>
                </a:solidFill>
              </a:rPr>
              <a:t> </a:t>
            </a:r>
            <a:r>
              <a:rPr lang="en-GB" sz="1200" b="1" dirty="0" smtClean="0">
                <a:solidFill>
                  <a:schemeClr val="tx1"/>
                </a:solidFill>
              </a:rPr>
              <a:t>t</a:t>
            </a:r>
            <a:br>
              <a:rPr lang="en-GB" sz="1200" b="1" dirty="0" smtClean="0">
                <a:solidFill>
                  <a:schemeClr val="tx1"/>
                </a:solidFill>
              </a:rPr>
            </a:br>
            <a:r>
              <a:rPr lang="en-GB" sz="1200" b="1" dirty="0" smtClean="0">
                <a:solidFill>
                  <a:schemeClr val="tx1"/>
                </a:solidFill>
              </a:rPr>
              <a:t>WHERE </a:t>
            </a:r>
            <a:r>
              <a:rPr lang="en-GB" sz="1200" b="1" dirty="0" err="1">
                <a:solidFill>
                  <a:schemeClr val="tx1"/>
                </a:solidFill>
              </a:rPr>
              <a:t>c.season_key</a:t>
            </a:r>
            <a:r>
              <a:rPr lang="en-GB" sz="1200" b="1" dirty="0">
                <a:solidFill>
                  <a:schemeClr val="tx1"/>
                </a:solidFill>
              </a:rPr>
              <a:t> = </a:t>
            </a:r>
            <a:r>
              <a:rPr lang="en-GB" sz="1200" b="1" dirty="0" smtClean="0">
                <a:solidFill>
                  <a:schemeClr val="tx1"/>
                </a:solidFill>
              </a:rPr>
              <a:t>2012</a:t>
            </a:r>
            <a:br>
              <a:rPr lang="en-GB" sz="1200" b="1" dirty="0" smtClean="0">
                <a:solidFill>
                  <a:schemeClr val="tx1"/>
                </a:solidFill>
              </a:rPr>
            </a:br>
            <a:r>
              <a:rPr lang="en-GB" sz="1200" b="1" dirty="0" smtClean="0">
                <a:solidFill>
                  <a:schemeClr val="tx1"/>
                </a:solidFill>
              </a:rPr>
              <a:t>AND </a:t>
            </a:r>
            <a:r>
              <a:rPr lang="en-GB" sz="1200" b="1" dirty="0" err="1">
                <a:solidFill>
                  <a:schemeClr val="tx1"/>
                </a:solidFill>
              </a:rPr>
              <a:t>c.driver_key</a:t>
            </a:r>
            <a:r>
              <a:rPr lang="en-GB" sz="1200" b="1" dirty="0">
                <a:solidFill>
                  <a:schemeClr val="tx1"/>
                </a:solidFill>
              </a:rPr>
              <a:t> = </a:t>
            </a:r>
            <a:r>
              <a:rPr lang="en-GB" sz="1200" b="1" dirty="0" err="1" smtClean="0">
                <a:solidFill>
                  <a:schemeClr val="tx1"/>
                </a:solidFill>
              </a:rPr>
              <a:t>d.driver_key</a:t>
            </a:r>
            <a:r>
              <a:rPr lang="en-GB" sz="1200" b="1" dirty="0" smtClean="0">
                <a:solidFill>
                  <a:schemeClr val="tx1"/>
                </a:solidFill>
              </a:rPr>
              <a:t/>
            </a:r>
            <a:br>
              <a:rPr lang="en-GB" sz="1200" b="1" dirty="0" smtClean="0">
                <a:solidFill>
                  <a:schemeClr val="tx1"/>
                </a:solidFill>
              </a:rPr>
            </a:br>
            <a:r>
              <a:rPr lang="en-GB" sz="1200" b="1" dirty="0" smtClean="0">
                <a:solidFill>
                  <a:schemeClr val="tx1"/>
                </a:solidFill>
              </a:rPr>
              <a:t>AND </a:t>
            </a:r>
            <a:r>
              <a:rPr lang="en-GB" sz="1200" b="1" dirty="0" err="1">
                <a:solidFill>
                  <a:schemeClr val="tx1"/>
                </a:solidFill>
              </a:rPr>
              <a:t>c.team_key</a:t>
            </a:r>
            <a:r>
              <a:rPr lang="en-GB" sz="1200" b="1" dirty="0">
                <a:solidFill>
                  <a:schemeClr val="tx1"/>
                </a:solidFill>
              </a:rPr>
              <a:t> = </a:t>
            </a:r>
            <a:r>
              <a:rPr lang="en-GB" sz="1200" b="1" dirty="0" err="1" smtClean="0">
                <a:solidFill>
                  <a:schemeClr val="tx1"/>
                </a:solidFill>
              </a:rPr>
              <a:t>t.team_key</a:t>
            </a:r>
            <a:r>
              <a:rPr lang="en-GB" sz="1200" b="1" dirty="0" smtClean="0">
                <a:solidFill>
                  <a:schemeClr val="tx1"/>
                </a:solidFill>
              </a:rPr>
              <a:t/>
            </a:r>
            <a:br>
              <a:rPr lang="en-GB" sz="1200" b="1" dirty="0" smtClean="0">
                <a:solidFill>
                  <a:schemeClr val="tx1"/>
                </a:solidFill>
              </a:rPr>
            </a:br>
            <a:r>
              <a:rPr lang="en-GB" sz="1200" b="1" dirty="0" smtClean="0">
                <a:solidFill>
                  <a:schemeClr val="tx1"/>
                </a:solidFill>
              </a:rPr>
              <a:t>GROUP </a:t>
            </a:r>
            <a:r>
              <a:rPr lang="en-GB" sz="1200" b="1" dirty="0">
                <a:solidFill>
                  <a:schemeClr val="tx1"/>
                </a:solidFill>
              </a:rPr>
              <a:t>BY </a:t>
            </a:r>
            <a:r>
              <a:rPr lang="en-GB" sz="1200" b="1" dirty="0" err="1" smtClean="0">
                <a:solidFill>
                  <a:schemeClr val="tx1"/>
                </a:solidFill>
              </a:rPr>
              <a:t>d.driver_name,t.team_name</a:t>
            </a:r>
            <a:r>
              <a:rPr lang="en-GB" sz="1200" b="1" dirty="0" smtClean="0">
                <a:solidFill>
                  <a:schemeClr val="tx1"/>
                </a:solidFill>
              </a:rPr>
              <a:t/>
            </a:r>
            <a:br>
              <a:rPr lang="en-GB" sz="1200" b="1" dirty="0" smtClean="0">
                <a:solidFill>
                  <a:schemeClr val="tx1"/>
                </a:solidFill>
              </a:rPr>
            </a:br>
            <a:r>
              <a:rPr lang="en-GB" sz="1200" b="1" dirty="0" smtClean="0">
                <a:solidFill>
                  <a:schemeClr val="tx1"/>
                </a:solidFill>
              </a:rPr>
              <a:t>ORDER </a:t>
            </a:r>
            <a:r>
              <a:rPr lang="en-GB" sz="1200" b="1" dirty="0">
                <a:solidFill>
                  <a:schemeClr val="tx1"/>
                </a:solidFill>
              </a:rPr>
              <a:t>BY SUM(</a:t>
            </a:r>
            <a:r>
              <a:rPr lang="en-GB" sz="1200" b="1" dirty="0" err="1">
                <a:solidFill>
                  <a:schemeClr val="tx1"/>
                </a:solidFill>
              </a:rPr>
              <a:t>c.driver_points</a:t>
            </a:r>
            <a:r>
              <a:rPr lang="en-GB" sz="1200" b="1" dirty="0">
                <a:solidFill>
                  <a:schemeClr val="tx1"/>
                </a:solidFill>
              </a:rPr>
              <a:t>) </a:t>
            </a:r>
            <a:r>
              <a:rPr lang="en-GB" sz="1200" b="1" dirty="0" smtClean="0">
                <a:solidFill>
                  <a:schemeClr val="tx1"/>
                </a:solidFill>
              </a:rPr>
              <a:t>DESC</a:t>
            </a:r>
            <a:br>
              <a:rPr lang="en-GB" sz="1200" b="1" dirty="0" smtClean="0">
                <a:solidFill>
                  <a:schemeClr val="tx1"/>
                </a:solidFill>
              </a:rPr>
            </a:br>
            <a:r>
              <a:rPr lang="en-GB" sz="1200" b="1" dirty="0" smtClean="0">
                <a:solidFill>
                  <a:srgbClr val="FF0000"/>
                </a:solidFill>
              </a:rPr>
              <a:t>FETCH </a:t>
            </a:r>
            <a:r>
              <a:rPr lang="en-GB" sz="1200" b="1" dirty="0">
                <a:solidFill>
                  <a:srgbClr val="FF0000"/>
                </a:solidFill>
              </a:rPr>
              <a:t>FIRST 20 PERCENT ROWS WITH TIES;</a:t>
            </a:r>
          </a:p>
        </p:txBody>
      </p:sp>
      <p:sp>
        <p:nvSpPr>
          <p:cNvPr id="5" name="TextBox 4"/>
          <p:cNvSpPr txBox="1"/>
          <p:nvPr/>
        </p:nvSpPr>
        <p:spPr>
          <a:xfrm>
            <a:off x="1331641" y="3501008"/>
            <a:ext cx="6912767" cy="2769989"/>
          </a:xfrm>
          <a:prstGeom prst="rect">
            <a:avLst/>
          </a:prstGeom>
          <a:solidFill>
            <a:schemeClr val="bg1">
              <a:lumMod val="75000"/>
            </a:schemeClr>
          </a:solidFill>
        </p:spPr>
        <p:txBody>
          <a:bodyPr wrap="square">
            <a:spAutoFit/>
          </a:bodyPr>
          <a:lstStyle/>
          <a:p>
            <a:pPr algn="l">
              <a:tabLst>
                <a:tab pos="261938" algn="l"/>
                <a:tab pos="1262063" algn="l"/>
              </a:tabLst>
              <a:defRPr/>
            </a:pP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Id  | Operation               | Name   | Rows  | Bytes | Cost (%CPU</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0 | SELECT STATEMENT        |        |   480 | 50880 |    41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1 |  SORT ORDER BY          |        |   480 | 50880 |    41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2 |   VIEW                  |        |   480 | 50880 |    41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3 |    </a:t>
            </a:r>
            <a:r>
              <a:rPr lang="en-GB" sz="1200" b="1" dirty="0">
                <a:solidFill>
                  <a:srgbClr val="FF0000"/>
                </a:solidFill>
                <a:latin typeface="Lucida Console" panose="020B0609040504020204" pitchFamily="49" charset="0"/>
              </a:rPr>
              <a:t>WINDOW SORT          </a:t>
            </a:r>
            <a:r>
              <a:rPr lang="en-GB" sz="1200" b="1" dirty="0">
                <a:solidFill>
                  <a:schemeClr val="tx1"/>
                </a:solidFill>
                <a:latin typeface="Lucida Console" panose="020B0609040504020204" pitchFamily="49" charset="0"/>
              </a:rPr>
              <a:t>|        |   480 | 23520 |    41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4 |     HASH GROUP BY       |        |   480 | 23520 |    41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5 |      HASH JOIN          |        |   480 | 23520 |    41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6 |       TABLE ACCESS FULL | TEAM   |   104 |  1248 |     2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7 |       HASH JOIN         |        |   480 | 17760 |    39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8 |        TABLE ACCESS FULL| CAR    |   480 |  8160 |    36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9 |        TABLE ACCESS FULL| DRIVER |   493 |  9860 |     3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a:t>
            </a:r>
            <a:endParaRPr lang="en-GB" sz="1200" b="1" dirty="0">
              <a:solidFill>
                <a:schemeClr val="tx1"/>
              </a:solidFill>
              <a:latin typeface="Lucida Console" panose="020B0609040504020204" pitchFamily="49" charset="0"/>
            </a:endParaRPr>
          </a:p>
        </p:txBody>
      </p:sp>
      <p:sp>
        <p:nvSpPr>
          <p:cNvPr id="7" name="TextBox 6"/>
          <p:cNvSpPr txBox="1"/>
          <p:nvPr/>
        </p:nvSpPr>
        <p:spPr>
          <a:xfrm>
            <a:off x="5924511" y="1704290"/>
            <a:ext cx="2391905" cy="1292662"/>
          </a:xfrm>
          <a:prstGeom prst="rect">
            <a:avLst/>
          </a:prstGeom>
          <a:solidFill>
            <a:schemeClr val="bg1">
              <a:lumMod val="75000"/>
            </a:schemeClr>
          </a:solidFill>
        </p:spPr>
        <p:txBody>
          <a:bodyPr wrap="square">
            <a:spAutoFit/>
          </a:bodyPr>
          <a:lstStyle/>
          <a:p>
            <a:pPr algn="l">
              <a:tabLst>
                <a:tab pos="4035425" algn="r"/>
              </a:tabLst>
              <a:defRPr/>
            </a:pPr>
            <a:r>
              <a:rPr lang="en-GB" sz="1200" b="1" u="sng" dirty="0" smtClean="0">
                <a:solidFill>
                  <a:schemeClr val="tx1"/>
                </a:solidFill>
              </a:rPr>
              <a:t>Driver Name</a:t>
            </a:r>
            <a:r>
              <a:rPr lang="en-GB" sz="1200" b="1" dirty="0">
                <a:solidFill>
                  <a:schemeClr val="tx1"/>
                </a:solidFill>
              </a:rPr>
              <a:t>	</a:t>
            </a:r>
            <a:r>
              <a:rPr lang="en-GB" sz="1200" b="1" u="sng" dirty="0" smtClean="0">
                <a:solidFill>
                  <a:schemeClr val="tx1"/>
                </a:solidFill>
              </a:rPr>
              <a:t>Points</a:t>
            </a:r>
          </a:p>
          <a:p>
            <a:pPr algn="l">
              <a:tabLst>
                <a:tab pos="4035425" algn="r"/>
              </a:tabLst>
              <a:defRPr/>
            </a:pPr>
            <a:r>
              <a:rPr lang="en-GB" sz="1200" b="1" dirty="0" smtClean="0">
                <a:solidFill>
                  <a:schemeClr val="tx1"/>
                </a:solidFill>
              </a:rPr>
              <a:t>Sebastian </a:t>
            </a:r>
            <a:r>
              <a:rPr lang="en-GB" sz="1200" b="1" dirty="0" err="1" smtClean="0">
                <a:solidFill>
                  <a:schemeClr val="tx1"/>
                </a:solidFill>
              </a:rPr>
              <a:t>Vettel</a:t>
            </a:r>
            <a:r>
              <a:rPr lang="en-GB" sz="1200" b="1" dirty="0" smtClean="0">
                <a:solidFill>
                  <a:schemeClr val="tx1"/>
                </a:solidFill>
              </a:rPr>
              <a:t>	281</a:t>
            </a:r>
            <a:br>
              <a:rPr lang="en-GB" sz="1200" b="1" dirty="0" smtClean="0">
                <a:solidFill>
                  <a:schemeClr val="tx1"/>
                </a:solidFill>
              </a:rPr>
            </a:br>
            <a:r>
              <a:rPr lang="en-GB" sz="1200" b="1" dirty="0" smtClean="0">
                <a:solidFill>
                  <a:schemeClr val="tx1"/>
                </a:solidFill>
              </a:rPr>
              <a:t>Fernando Alonso	278</a:t>
            </a:r>
            <a:br>
              <a:rPr lang="en-GB" sz="1200" b="1" dirty="0" smtClean="0">
                <a:solidFill>
                  <a:schemeClr val="tx1"/>
                </a:solidFill>
              </a:rPr>
            </a:br>
            <a:r>
              <a:rPr lang="en-GB" sz="1200" b="1" dirty="0" err="1" smtClean="0">
                <a:solidFill>
                  <a:schemeClr val="tx1"/>
                </a:solidFill>
              </a:rPr>
              <a:t>Kimi</a:t>
            </a:r>
            <a:r>
              <a:rPr lang="en-GB" sz="1200" b="1" dirty="0" smtClean="0">
                <a:solidFill>
                  <a:schemeClr val="tx1"/>
                </a:solidFill>
              </a:rPr>
              <a:t> </a:t>
            </a:r>
            <a:r>
              <a:rPr lang="en-GB" sz="1200" b="1" dirty="0" err="1" smtClean="0">
                <a:solidFill>
                  <a:schemeClr val="tx1"/>
                </a:solidFill>
              </a:rPr>
              <a:t>Raikkonen</a:t>
            </a:r>
            <a:r>
              <a:rPr lang="en-GB" sz="1200" b="1" dirty="0" smtClean="0">
                <a:solidFill>
                  <a:schemeClr val="tx1"/>
                </a:solidFill>
              </a:rPr>
              <a:t>	207</a:t>
            </a:r>
            <a:br>
              <a:rPr lang="en-GB" sz="1200" b="1" dirty="0" smtClean="0">
                <a:solidFill>
                  <a:schemeClr val="tx1"/>
                </a:solidFill>
              </a:rPr>
            </a:br>
            <a:r>
              <a:rPr lang="en-GB" sz="1200" b="1" dirty="0" smtClean="0">
                <a:solidFill>
                  <a:schemeClr val="tx1"/>
                </a:solidFill>
              </a:rPr>
              <a:t>Lewis Hamilton	190</a:t>
            </a:r>
            <a:br>
              <a:rPr lang="en-GB" sz="1200" b="1" dirty="0" smtClean="0">
                <a:solidFill>
                  <a:schemeClr val="tx1"/>
                </a:solidFill>
              </a:rPr>
            </a:br>
            <a:r>
              <a:rPr lang="en-GB" sz="1200" b="1" dirty="0" smtClean="0">
                <a:solidFill>
                  <a:schemeClr val="tx1"/>
                </a:solidFill>
              </a:rPr>
              <a:t>Jenson Button	188</a:t>
            </a:r>
          </a:p>
        </p:txBody>
      </p:sp>
    </p:spTree>
    <p:extLst>
      <p:ext uri="{BB962C8B-B14F-4D97-AF65-F5344CB8AC3E}">
        <p14:creationId xmlns:p14="http://schemas.microsoft.com/office/powerpoint/2010/main" val="243055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Row Limiting Clause</a:t>
            </a:r>
            <a:endParaRPr lang="en-GB" dirty="0"/>
          </a:p>
        </p:txBody>
      </p:sp>
      <p:sp>
        <p:nvSpPr>
          <p:cNvPr id="3" name="Content Placeholder 2"/>
          <p:cNvSpPr>
            <a:spLocks noGrp="1"/>
          </p:cNvSpPr>
          <p:nvPr>
            <p:ph idx="1"/>
          </p:nvPr>
        </p:nvSpPr>
        <p:spPr/>
        <p:txBody>
          <a:bodyPr/>
          <a:lstStyle/>
          <a:p>
            <a:r>
              <a:rPr lang="en-GB" dirty="0" smtClean="0"/>
              <a:t>Example – Fetch with Offset Clause</a:t>
            </a:r>
          </a:p>
        </p:txBody>
      </p:sp>
      <p:sp>
        <p:nvSpPr>
          <p:cNvPr id="4" name="TextBox 3"/>
          <p:cNvSpPr txBox="1"/>
          <p:nvPr/>
        </p:nvSpPr>
        <p:spPr>
          <a:xfrm>
            <a:off x="827584" y="1643316"/>
            <a:ext cx="4896050" cy="1754326"/>
          </a:xfrm>
          <a:prstGeom prst="rect">
            <a:avLst/>
          </a:prstGeom>
          <a:solidFill>
            <a:schemeClr val="bg1">
              <a:lumMod val="75000"/>
            </a:schemeClr>
          </a:solidFill>
        </p:spPr>
        <p:txBody>
          <a:bodyPr wrap="square">
            <a:spAutoFit/>
          </a:bodyPr>
          <a:lstStyle/>
          <a:p>
            <a:pPr algn="l">
              <a:tabLst>
                <a:tab pos="261938" algn="l"/>
                <a:tab pos="1262063" algn="l"/>
              </a:tabLst>
              <a:defRPr/>
            </a:pPr>
            <a:r>
              <a:rPr lang="en-GB" sz="1200" b="1" dirty="0">
                <a:solidFill>
                  <a:schemeClr val="tx1"/>
                </a:solidFill>
              </a:rPr>
              <a:t>SELECT </a:t>
            </a:r>
            <a:r>
              <a:rPr lang="en-GB" sz="1200" b="1" dirty="0" err="1" smtClean="0">
                <a:solidFill>
                  <a:schemeClr val="tx1"/>
                </a:solidFill>
              </a:rPr>
              <a:t>d.driver_name,t.team_name,SUM</a:t>
            </a:r>
            <a:r>
              <a:rPr lang="en-GB" sz="1200" b="1" dirty="0" smtClean="0">
                <a:solidFill>
                  <a:schemeClr val="tx1"/>
                </a:solidFill>
              </a:rPr>
              <a:t>(</a:t>
            </a:r>
            <a:r>
              <a:rPr lang="en-GB" sz="1200" b="1" dirty="0" err="1" smtClean="0">
                <a:solidFill>
                  <a:schemeClr val="tx1"/>
                </a:solidFill>
              </a:rPr>
              <a:t>c.driver_points</a:t>
            </a:r>
            <a:r>
              <a:rPr lang="en-GB" sz="1200" b="1" dirty="0" smtClean="0">
                <a:solidFill>
                  <a:schemeClr val="tx1"/>
                </a:solidFill>
              </a:rPr>
              <a:t>)</a:t>
            </a:r>
            <a:br>
              <a:rPr lang="en-GB" sz="1200" b="1" dirty="0" smtClean="0">
                <a:solidFill>
                  <a:schemeClr val="tx1"/>
                </a:solidFill>
              </a:rPr>
            </a:br>
            <a:r>
              <a:rPr lang="en-GB" sz="1200" b="1" dirty="0" smtClean="0">
                <a:solidFill>
                  <a:schemeClr val="tx1"/>
                </a:solidFill>
              </a:rPr>
              <a:t>FROM </a:t>
            </a:r>
            <a:r>
              <a:rPr lang="en-GB" sz="1200" b="1" dirty="0">
                <a:solidFill>
                  <a:schemeClr val="tx1"/>
                </a:solidFill>
              </a:rPr>
              <a:t>car </a:t>
            </a:r>
            <a:r>
              <a:rPr lang="en-GB" sz="1200" b="1" dirty="0" err="1">
                <a:solidFill>
                  <a:schemeClr val="tx1"/>
                </a:solidFill>
              </a:rPr>
              <a:t>c,driver</a:t>
            </a:r>
            <a:r>
              <a:rPr lang="en-GB" sz="1200" b="1" dirty="0">
                <a:solidFill>
                  <a:schemeClr val="tx1"/>
                </a:solidFill>
              </a:rPr>
              <a:t> </a:t>
            </a:r>
            <a:r>
              <a:rPr lang="en-GB" sz="1200" b="1" dirty="0" err="1">
                <a:solidFill>
                  <a:schemeClr val="tx1"/>
                </a:solidFill>
              </a:rPr>
              <a:t>d,team</a:t>
            </a:r>
            <a:r>
              <a:rPr lang="en-GB" sz="1200" b="1" dirty="0">
                <a:solidFill>
                  <a:schemeClr val="tx1"/>
                </a:solidFill>
              </a:rPr>
              <a:t> </a:t>
            </a:r>
            <a:r>
              <a:rPr lang="en-GB" sz="1200" b="1" dirty="0" smtClean="0">
                <a:solidFill>
                  <a:schemeClr val="tx1"/>
                </a:solidFill>
              </a:rPr>
              <a:t>t</a:t>
            </a:r>
            <a:br>
              <a:rPr lang="en-GB" sz="1200" b="1" dirty="0" smtClean="0">
                <a:solidFill>
                  <a:schemeClr val="tx1"/>
                </a:solidFill>
              </a:rPr>
            </a:br>
            <a:r>
              <a:rPr lang="en-GB" sz="1200" b="1" dirty="0" smtClean="0">
                <a:solidFill>
                  <a:schemeClr val="tx1"/>
                </a:solidFill>
              </a:rPr>
              <a:t>WHERE </a:t>
            </a:r>
            <a:r>
              <a:rPr lang="en-GB" sz="1200" b="1" dirty="0" err="1">
                <a:solidFill>
                  <a:schemeClr val="tx1"/>
                </a:solidFill>
              </a:rPr>
              <a:t>c.season_key</a:t>
            </a:r>
            <a:r>
              <a:rPr lang="en-GB" sz="1200" b="1" dirty="0">
                <a:solidFill>
                  <a:schemeClr val="tx1"/>
                </a:solidFill>
              </a:rPr>
              <a:t> = </a:t>
            </a:r>
            <a:r>
              <a:rPr lang="en-GB" sz="1200" b="1" dirty="0" smtClean="0">
                <a:solidFill>
                  <a:schemeClr val="tx1"/>
                </a:solidFill>
              </a:rPr>
              <a:t>2012</a:t>
            </a:r>
            <a:br>
              <a:rPr lang="en-GB" sz="1200" b="1" dirty="0" smtClean="0">
                <a:solidFill>
                  <a:schemeClr val="tx1"/>
                </a:solidFill>
              </a:rPr>
            </a:br>
            <a:r>
              <a:rPr lang="en-GB" sz="1200" b="1" dirty="0" smtClean="0">
                <a:solidFill>
                  <a:schemeClr val="tx1"/>
                </a:solidFill>
              </a:rPr>
              <a:t>AND </a:t>
            </a:r>
            <a:r>
              <a:rPr lang="en-GB" sz="1200" b="1" dirty="0" err="1">
                <a:solidFill>
                  <a:schemeClr val="tx1"/>
                </a:solidFill>
              </a:rPr>
              <a:t>c.driver_key</a:t>
            </a:r>
            <a:r>
              <a:rPr lang="en-GB" sz="1200" b="1" dirty="0">
                <a:solidFill>
                  <a:schemeClr val="tx1"/>
                </a:solidFill>
              </a:rPr>
              <a:t> = </a:t>
            </a:r>
            <a:r>
              <a:rPr lang="en-GB" sz="1200" b="1" dirty="0" err="1" smtClean="0">
                <a:solidFill>
                  <a:schemeClr val="tx1"/>
                </a:solidFill>
              </a:rPr>
              <a:t>d.driver_key</a:t>
            </a:r>
            <a:r>
              <a:rPr lang="en-GB" sz="1200" b="1" dirty="0" smtClean="0">
                <a:solidFill>
                  <a:schemeClr val="tx1"/>
                </a:solidFill>
              </a:rPr>
              <a:t/>
            </a:r>
            <a:br>
              <a:rPr lang="en-GB" sz="1200" b="1" dirty="0" smtClean="0">
                <a:solidFill>
                  <a:schemeClr val="tx1"/>
                </a:solidFill>
              </a:rPr>
            </a:br>
            <a:r>
              <a:rPr lang="en-GB" sz="1200" b="1" dirty="0" smtClean="0">
                <a:solidFill>
                  <a:schemeClr val="tx1"/>
                </a:solidFill>
              </a:rPr>
              <a:t>AND </a:t>
            </a:r>
            <a:r>
              <a:rPr lang="en-GB" sz="1200" b="1" dirty="0" err="1">
                <a:solidFill>
                  <a:schemeClr val="tx1"/>
                </a:solidFill>
              </a:rPr>
              <a:t>c.team_key</a:t>
            </a:r>
            <a:r>
              <a:rPr lang="en-GB" sz="1200" b="1" dirty="0">
                <a:solidFill>
                  <a:schemeClr val="tx1"/>
                </a:solidFill>
              </a:rPr>
              <a:t> = </a:t>
            </a:r>
            <a:r>
              <a:rPr lang="en-GB" sz="1200" b="1" dirty="0" err="1" smtClean="0">
                <a:solidFill>
                  <a:schemeClr val="tx1"/>
                </a:solidFill>
              </a:rPr>
              <a:t>t.team_key</a:t>
            </a:r>
            <a:r>
              <a:rPr lang="en-GB" sz="1200" b="1" dirty="0" smtClean="0">
                <a:solidFill>
                  <a:schemeClr val="tx1"/>
                </a:solidFill>
              </a:rPr>
              <a:t/>
            </a:r>
            <a:br>
              <a:rPr lang="en-GB" sz="1200" b="1" dirty="0" smtClean="0">
                <a:solidFill>
                  <a:schemeClr val="tx1"/>
                </a:solidFill>
              </a:rPr>
            </a:br>
            <a:r>
              <a:rPr lang="en-GB" sz="1200" b="1" dirty="0" smtClean="0">
                <a:solidFill>
                  <a:schemeClr val="tx1"/>
                </a:solidFill>
              </a:rPr>
              <a:t>GROUP </a:t>
            </a:r>
            <a:r>
              <a:rPr lang="en-GB" sz="1200" b="1" dirty="0">
                <a:solidFill>
                  <a:schemeClr val="tx1"/>
                </a:solidFill>
              </a:rPr>
              <a:t>BY </a:t>
            </a:r>
            <a:r>
              <a:rPr lang="en-GB" sz="1200" b="1" dirty="0" err="1" smtClean="0">
                <a:solidFill>
                  <a:schemeClr val="tx1"/>
                </a:solidFill>
              </a:rPr>
              <a:t>d.driver_name,t.team_name</a:t>
            </a:r>
            <a:r>
              <a:rPr lang="en-GB" sz="1200" b="1" dirty="0" smtClean="0">
                <a:solidFill>
                  <a:schemeClr val="tx1"/>
                </a:solidFill>
              </a:rPr>
              <a:t/>
            </a:r>
            <a:br>
              <a:rPr lang="en-GB" sz="1200" b="1" dirty="0" smtClean="0">
                <a:solidFill>
                  <a:schemeClr val="tx1"/>
                </a:solidFill>
              </a:rPr>
            </a:br>
            <a:r>
              <a:rPr lang="en-GB" sz="1200" b="1" dirty="0" smtClean="0">
                <a:solidFill>
                  <a:schemeClr val="tx1"/>
                </a:solidFill>
              </a:rPr>
              <a:t>ORDER </a:t>
            </a:r>
            <a:r>
              <a:rPr lang="en-GB" sz="1200" b="1" dirty="0">
                <a:solidFill>
                  <a:schemeClr val="tx1"/>
                </a:solidFill>
              </a:rPr>
              <a:t>BY SUM(</a:t>
            </a:r>
            <a:r>
              <a:rPr lang="en-GB" sz="1200" b="1" dirty="0" err="1">
                <a:solidFill>
                  <a:schemeClr val="tx1"/>
                </a:solidFill>
              </a:rPr>
              <a:t>c.driver_points</a:t>
            </a:r>
            <a:r>
              <a:rPr lang="en-GB" sz="1200" b="1" dirty="0">
                <a:solidFill>
                  <a:schemeClr val="tx1"/>
                </a:solidFill>
              </a:rPr>
              <a:t>) </a:t>
            </a:r>
            <a:r>
              <a:rPr lang="en-GB" sz="1200" b="1" dirty="0" smtClean="0">
                <a:solidFill>
                  <a:schemeClr val="tx1"/>
                </a:solidFill>
              </a:rPr>
              <a:t>DESC</a:t>
            </a:r>
            <a:br>
              <a:rPr lang="en-GB" sz="1200" b="1" dirty="0" smtClean="0">
                <a:solidFill>
                  <a:schemeClr val="tx1"/>
                </a:solidFill>
              </a:rPr>
            </a:br>
            <a:r>
              <a:rPr lang="en-GB" sz="1200" b="1" dirty="0" smtClean="0">
                <a:solidFill>
                  <a:srgbClr val="FF0000"/>
                </a:solidFill>
              </a:rPr>
              <a:t>OFFSET 5 ROWS</a:t>
            </a:r>
            <a:br>
              <a:rPr lang="en-GB" sz="1200" b="1" dirty="0" smtClean="0">
                <a:solidFill>
                  <a:srgbClr val="FF0000"/>
                </a:solidFill>
              </a:rPr>
            </a:br>
            <a:r>
              <a:rPr lang="en-GB" sz="1200" b="1" dirty="0" smtClean="0">
                <a:solidFill>
                  <a:schemeClr val="tx1"/>
                </a:solidFill>
              </a:rPr>
              <a:t>FETCH </a:t>
            </a:r>
            <a:r>
              <a:rPr lang="en-GB" sz="1200" b="1" dirty="0">
                <a:solidFill>
                  <a:schemeClr val="tx1"/>
                </a:solidFill>
              </a:rPr>
              <a:t>FIRST 5 ROWS ONLY;</a:t>
            </a:r>
          </a:p>
        </p:txBody>
      </p:sp>
      <p:sp>
        <p:nvSpPr>
          <p:cNvPr id="5" name="TextBox 4"/>
          <p:cNvSpPr txBox="1"/>
          <p:nvPr/>
        </p:nvSpPr>
        <p:spPr>
          <a:xfrm>
            <a:off x="1331641" y="3501008"/>
            <a:ext cx="6912767" cy="2769989"/>
          </a:xfrm>
          <a:prstGeom prst="rect">
            <a:avLst/>
          </a:prstGeom>
          <a:solidFill>
            <a:schemeClr val="bg1">
              <a:lumMod val="75000"/>
            </a:schemeClr>
          </a:solidFill>
        </p:spPr>
        <p:txBody>
          <a:bodyPr wrap="square">
            <a:spAutoFit/>
          </a:bodyPr>
          <a:lstStyle/>
          <a:p>
            <a:pPr algn="l">
              <a:tabLst>
                <a:tab pos="261938" algn="l"/>
                <a:tab pos="1262063" algn="l"/>
              </a:tabLst>
              <a:defRPr/>
            </a:pP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Id  | Operation                 | Name   | Rows  | Bytes | Cost (%CPU</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0 | SELECT STATEMENT          |        |   480 | 44640 |    41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1 |  SORT ORDER BY            |        |   480 | 44640 |    41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2 |   VIEW                    |        |   480 | 44640 |    41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3 |    </a:t>
            </a:r>
            <a:r>
              <a:rPr lang="en-GB" sz="1200" b="1" dirty="0">
                <a:solidFill>
                  <a:srgbClr val="FF0000"/>
                </a:solidFill>
                <a:latin typeface="Lucida Console" panose="020B0609040504020204" pitchFamily="49" charset="0"/>
              </a:rPr>
              <a:t>WINDOW SORT PUSHED RANK</a:t>
            </a:r>
            <a:r>
              <a:rPr lang="en-GB" sz="1200" b="1" dirty="0">
                <a:solidFill>
                  <a:schemeClr val="tx1"/>
                </a:solidFill>
                <a:latin typeface="Lucida Console" panose="020B0609040504020204" pitchFamily="49" charset="0"/>
              </a:rPr>
              <a:t>|        |   480 | 23520 |    41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4 |     HASH GROUP BY         |        |   480 | 23520 |    41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5 |      HASH JOIN            |        |   480 | 23520 |    41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6 |       TABLE ACCESS FULL   | TEAM   |   104 |  1248 |     2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7 |       HASH JOIN           |        |   480 | 17760 |    39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8 |        TABLE ACCESS FULL  | CAR    |   480 |  8160 |    36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   </a:t>
            </a:r>
            <a:r>
              <a:rPr lang="en-GB" sz="1200" b="1" dirty="0">
                <a:solidFill>
                  <a:schemeClr val="tx1"/>
                </a:solidFill>
                <a:latin typeface="Lucida Console" panose="020B0609040504020204" pitchFamily="49" charset="0"/>
              </a:rPr>
              <a:t>9 |        TABLE ACCESS FULL  | DRIVER |   493 |  9860 |     3   (0</a:t>
            </a:r>
            <a:r>
              <a:rPr lang="en-GB" sz="1200" b="1" dirty="0" smtClean="0">
                <a:solidFill>
                  <a:schemeClr val="tx1"/>
                </a:solidFill>
                <a:latin typeface="Lucida Console" panose="020B0609040504020204" pitchFamily="49" charset="0"/>
              </a:rPr>
              <a:t>)|</a:t>
            </a:r>
            <a:br>
              <a:rPr lang="en-GB" sz="1200" b="1" dirty="0" smtClean="0">
                <a:solidFill>
                  <a:schemeClr val="tx1"/>
                </a:solidFill>
                <a:latin typeface="Lucida Console" panose="020B0609040504020204" pitchFamily="49" charset="0"/>
              </a:rPr>
            </a:br>
            <a:r>
              <a:rPr lang="en-GB" sz="1200" b="1" dirty="0" smtClean="0">
                <a:solidFill>
                  <a:schemeClr val="tx1"/>
                </a:solidFill>
                <a:latin typeface="Lucida Console" panose="020B0609040504020204" pitchFamily="49" charset="0"/>
              </a:rPr>
              <a:t>-------------------------------------------------------------------------</a:t>
            </a:r>
            <a:endParaRPr lang="en-GB" sz="1200" b="1" dirty="0">
              <a:solidFill>
                <a:schemeClr val="tx1"/>
              </a:solidFill>
              <a:latin typeface="Lucida Console" panose="020B0609040504020204" pitchFamily="49" charset="0"/>
            </a:endParaRPr>
          </a:p>
        </p:txBody>
      </p:sp>
      <p:sp>
        <p:nvSpPr>
          <p:cNvPr id="6" name="TextBox 5"/>
          <p:cNvSpPr txBox="1"/>
          <p:nvPr/>
        </p:nvSpPr>
        <p:spPr>
          <a:xfrm>
            <a:off x="5924511" y="1704290"/>
            <a:ext cx="2391905" cy="1292662"/>
          </a:xfrm>
          <a:prstGeom prst="rect">
            <a:avLst/>
          </a:prstGeom>
          <a:solidFill>
            <a:schemeClr val="bg1">
              <a:lumMod val="75000"/>
            </a:schemeClr>
          </a:solidFill>
        </p:spPr>
        <p:txBody>
          <a:bodyPr wrap="square">
            <a:spAutoFit/>
          </a:bodyPr>
          <a:lstStyle/>
          <a:p>
            <a:pPr algn="l">
              <a:tabLst>
                <a:tab pos="4035425" algn="r"/>
              </a:tabLst>
              <a:defRPr/>
            </a:pPr>
            <a:r>
              <a:rPr lang="en-GB" sz="1200" b="1" u="sng" dirty="0" smtClean="0">
                <a:solidFill>
                  <a:schemeClr val="tx1"/>
                </a:solidFill>
              </a:rPr>
              <a:t>Driver Name</a:t>
            </a:r>
            <a:r>
              <a:rPr lang="en-GB" sz="1200" b="1" dirty="0">
                <a:solidFill>
                  <a:schemeClr val="tx1"/>
                </a:solidFill>
              </a:rPr>
              <a:t>	</a:t>
            </a:r>
            <a:r>
              <a:rPr lang="en-GB" sz="1200" b="1" u="sng" dirty="0" smtClean="0">
                <a:solidFill>
                  <a:schemeClr val="tx1"/>
                </a:solidFill>
              </a:rPr>
              <a:t>Points</a:t>
            </a:r>
          </a:p>
          <a:p>
            <a:pPr algn="l">
              <a:tabLst>
                <a:tab pos="4035425" algn="r"/>
              </a:tabLst>
              <a:defRPr/>
            </a:pPr>
            <a:r>
              <a:rPr lang="en-GB" sz="1200" b="1" dirty="0">
                <a:solidFill>
                  <a:schemeClr val="tx1"/>
                </a:solidFill>
              </a:rPr>
              <a:t>Mark Webber	179</a:t>
            </a:r>
            <a:br>
              <a:rPr lang="en-GB" sz="1200" b="1" dirty="0">
                <a:solidFill>
                  <a:schemeClr val="tx1"/>
                </a:solidFill>
              </a:rPr>
            </a:br>
            <a:r>
              <a:rPr lang="en-GB" sz="1200" b="1" dirty="0">
                <a:solidFill>
                  <a:schemeClr val="tx1"/>
                </a:solidFill>
              </a:rPr>
              <a:t>Felipe Massa	122</a:t>
            </a:r>
            <a:br>
              <a:rPr lang="en-GB" sz="1200" b="1" dirty="0">
                <a:solidFill>
                  <a:schemeClr val="tx1"/>
                </a:solidFill>
              </a:rPr>
            </a:br>
            <a:r>
              <a:rPr lang="en-GB" sz="1200" b="1" dirty="0" err="1">
                <a:solidFill>
                  <a:schemeClr val="tx1"/>
                </a:solidFill>
              </a:rPr>
              <a:t>Romain</a:t>
            </a:r>
            <a:r>
              <a:rPr lang="en-GB" sz="1200" b="1" dirty="0">
                <a:solidFill>
                  <a:schemeClr val="tx1"/>
                </a:solidFill>
              </a:rPr>
              <a:t> </a:t>
            </a:r>
            <a:r>
              <a:rPr lang="en-GB" sz="1200" b="1" dirty="0" err="1">
                <a:solidFill>
                  <a:schemeClr val="tx1"/>
                </a:solidFill>
              </a:rPr>
              <a:t>Grosjean</a:t>
            </a:r>
            <a:r>
              <a:rPr lang="en-GB" sz="1200" b="1" dirty="0">
                <a:solidFill>
                  <a:schemeClr val="tx1"/>
                </a:solidFill>
              </a:rPr>
              <a:t>	96</a:t>
            </a:r>
            <a:br>
              <a:rPr lang="en-GB" sz="1200" b="1" dirty="0">
                <a:solidFill>
                  <a:schemeClr val="tx1"/>
                </a:solidFill>
              </a:rPr>
            </a:br>
            <a:r>
              <a:rPr lang="en-GB" sz="1200" b="1" dirty="0" err="1">
                <a:solidFill>
                  <a:schemeClr val="tx1"/>
                </a:solidFill>
              </a:rPr>
              <a:t>Nico</a:t>
            </a:r>
            <a:r>
              <a:rPr lang="en-GB" sz="1200" b="1" dirty="0">
                <a:solidFill>
                  <a:schemeClr val="tx1"/>
                </a:solidFill>
              </a:rPr>
              <a:t> </a:t>
            </a:r>
            <a:r>
              <a:rPr lang="en-GB" sz="1200" b="1" dirty="0" err="1">
                <a:solidFill>
                  <a:schemeClr val="tx1"/>
                </a:solidFill>
              </a:rPr>
              <a:t>Rosberg</a:t>
            </a:r>
            <a:r>
              <a:rPr lang="en-GB" sz="1200" b="1" dirty="0">
                <a:solidFill>
                  <a:schemeClr val="tx1"/>
                </a:solidFill>
              </a:rPr>
              <a:t>	93</a:t>
            </a:r>
            <a:br>
              <a:rPr lang="en-GB" sz="1200" b="1" dirty="0">
                <a:solidFill>
                  <a:schemeClr val="tx1"/>
                </a:solidFill>
              </a:rPr>
            </a:br>
            <a:r>
              <a:rPr lang="en-GB" sz="1200" b="1" dirty="0">
                <a:solidFill>
                  <a:schemeClr val="tx1"/>
                </a:solidFill>
              </a:rPr>
              <a:t>Sergio Perez	66</a:t>
            </a:r>
          </a:p>
        </p:txBody>
      </p:sp>
    </p:spTree>
    <p:extLst>
      <p:ext uri="{BB962C8B-B14F-4D97-AF65-F5344CB8AC3E}">
        <p14:creationId xmlns:p14="http://schemas.microsoft.com/office/powerpoint/2010/main" val="119169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71600" y="1052736"/>
            <a:ext cx="7200800" cy="830997"/>
          </a:xfrm>
          <a:prstGeom prst="rect">
            <a:avLst/>
          </a:prstGeom>
          <a:noFill/>
        </p:spPr>
        <p:txBody>
          <a:bodyPr wrap="square" rtlCol="0">
            <a:spAutoFit/>
          </a:bodyPr>
          <a:lstStyle/>
          <a:p>
            <a:r>
              <a:rPr lang="en-GB" sz="4800" b="1" dirty="0" smtClean="0"/>
              <a:t>Histograms</a:t>
            </a:r>
            <a:endParaRPr lang="en-GB" sz="4800" b="1" dirty="0"/>
          </a:p>
        </p:txBody>
      </p:sp>
      <p:sp>
        <p:nvSpPr>
          <p:cNvPr id="2" name="TextBox 1"/>
          <p:cNvSpPr txBox="1"/>
          <p:nvPr/>
        </p:nvSpPr>
        <p:spPr>
          <a:xfrm>
            <a:off x="796008" y="2772217"/>
            <a:ext cx="7344816" cy="2554545"/>
          </a:xfrm>
          <a:prstGeom prst="rect">
            <a:avLst/>
          </a:prstGeom>
          <a:noFill/>
          <a:ln w="38100">
            <a:solidFill>
              <a:schemeClr val="accent6"/>
            </a:solidFill>
          </a:ln>
        </p:spPr>
        <p:txBody>
          <a:bodyPr wrap="square" rtlCol="0">
            <a:spAutoFit/>
          </a:bodyPr>
          <a:lstStyle/>
          <a:p>
            <a:pPr lvl="0" algn="l"/>
            <a:r>
              <a:rPr lang="en-US" sz="1600" b="1" dirty="0" smtClean="0">
                <a:solidFill>
                  <a:schemeClr val="tx1"/>
                </a:solidFill>
              </a:rPr>
              <a:t>There are several enhancements to histograms in Oracle 12c. This section concentrates on the increase in maximum number of buckets from 254 to 2048. Increasing the number of buckets allows better cardinalities to be estimated by the optimization, potentially generating more efficient execution plans</a:t>
            </a:r>
          </a:p>
          <a:p>
            <a:pPr lvl="0" algn="l"/>
            <a:r>
              <a:rPr lang="en-US" sz="1600" b="1" dirty="0" smtClean="0">
                <a:solidFill>
                  <a:schemeClr val="tx1"/>
                </a:solidFill>
              </a:rPr>
              <a:t>The increased bucket sizes work for both single column and multi column statistics</a:t>
            </a:r>
          </a:p>
          <a:p>
            <a:pPr lvl="0" algn="l"/>
            <a:r>
              <a:rPr lang="en-US" sz="1600" b="1" dirty="0" smtClean="0">
                <a:solidFill>
                  <a:schemeClr val="tx1"/>
                </a:solidFill>
              </a:rPr>
              <a:t>This is particular useful with my Formula 1 database which (for the period 1961 to 2012) contains 492 drivers and 1289 driver/team combinations.</a:t>
            </a:r>
          </a:p>
        </p:txBody>
      </p:sp>
    </p:spTree>
    <p:extLst>
      <p:ext uri="{BB962C8B-B14F-4D97-AF65-F5344CB8AC3E}">
        <p14:creationId xmlns:p14="http://schemas.microsoft.com/office/powerpoint/2010/main" val="2511140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Pluggable Database</a:t>
            </a:r>
            <a:endParaRPr lang="en-GB" dirty="0"/>
          </a:p>
        </p:txBody>
      </p:sp>
      <p:sp>
        <p:nvSpPr>
          <p:cNvPr id="3" name="Content Placeholder 2"/>
          <p:cNvSpPr>
            <a:spLocks noGrp="1"/>
          </p:cNvSpPr>
          <p:nvPr>
            <p:ph idx="1"/>
          </p:nvPr>
        </p:nvSpPr>
        <p:spPr/>
        <p:txBody>
          <a:bodyPr/>
          <a:lstStyle/>
          <a:p>
            <a:r>
              <a:rPr lang="en-GB" dirty="0" smtClean="0"/>
              <a:t>Definitely the most attractive marketing feature </a:t>
            </a:r>
          </a:p>
          <a:p>
            <a:pPr lvl="1"/>
            <a:r>
              <a:rPr lang="en-GB" dirty="0" smtClean="0"/>
              <a:t>Easy to explain</a:t>
            </a:r>
          </a:p>
          <a:p>
            <a:pPr lvl="1"/>
            <a:r>
              <a:rPr lang="en-GB" dirty="0" smtClean="0"/>
              <a:t>Impresses managers and technical staff</a:t>
            </a:r>
          </a:p>
          <a:p>
            <a:pPr lvl="1"/>
            <a:r>
              <a:rPr lang="en-GB" dirty="0" smtClean="0"/>
              <a:t>Obvious benefits</a:t>
            </a:r>
          </a:p>
          <a:p>
            <a:endParaRPr lang="en-GB" dirty="0"/>
          </a:p>
          <a:p>
            <a:r>
              <a:rPr lang="en-GB" dirty="0" smtClean="0"/>
              <a:t>May be more efficient  than virtualization for large numbers of similar databases</a:t>
            </a:r>
          </a:p>
          <a:p>
            <a:pPr marL="742950" lvl="2" indent="-342900"/>
            <a:r>
              <a:rPr lang="en-GB" dirty="0" smtClean="0"/>
              <a:t>For example migrations from SYBASE</a:t>
            </a:r>
            <a:endParaRPr lang="en-GB" dirty="0"/>
          </a:p>
          <a:p>
            <a:endParaRPr lang="en-GB" dirty="0" smtClean="0"/>
          </a:p>
          <a:p>
            <a:r>
              <a:rPr lang="en-GB" dirty="0" smtClean="0"/>
              <a:t>Potential reduction in resource consumption including:</a:t>
            </a:r>
          </a:p>
          <a:p>
            <a:pPr lvl="1"/>
            <a:r>
              <a:rPr lang="en-GB" dirty="0" smtClean="0"/>
              <a:t>CPU</a:t>
            </a:r>
          </a:p>
          <a:p>
            <a:pPr lvl="1"/>
            <a:r>
              <a:rPr lang="en-GB" dirty="0" smtClean="0"/>
              <a:t>memory </a:t>
            </a:r>
          </a:p>
          <a:p>
            <a:pPr lvl="1"/>
            <a:r>
              <a:rPr lang="en-GB" dirty="0" smtClean="0"/>
              <a:t>background processes</a:t>
            </a:r>
          </a:p>
          <a:p>
            <a:pPr lvl="1"/>
            <a:r>
              <a:rPr lang="en-GB" dirty="0" smtClean="0"/>
              <a:t>management costs</a:t>
            </a:r>
          </a:p>
          <a:p>
            <a:pPr lvl="1"/>
            <a:endParaRPr lang="en-GB" dirty="0" smtClean="0"/>
          </a:p>
          <a:p>
            <a:pPr lvl="1"/>
            <a:endParaRPr lang="en-GB" dirty="0" smtClean="0"/>
          </a:p>
          <a:p>
            <a:pPr marL="514350" lvl="1" indent="0">
              <a:buNone/>
            </a:pPr>
            <a:endParaRPr lang="en-GB" dirty="0" smtClean="0"/>
          </a:p>
          <a:p>
            <a:pPr marL="914400" lvl="2" indent="0">
              <a:buNone/>
            </a:pPr>
            <a:endParaRPr lang="en-GB" dirty="0"/>
          </a:p>
          <a:p>
            <a:pPr lvl="1"/>
            <a:endParaRPr lang="en-GB" dirty="0"/>
          </a:p>
          <a:p>
            <a:pPr lvl="1"/>
            <a:endParaRPr lang="en-GB" dirty="0"/>
          </a:p>
        </p:txBody>
      </p:sp>
    </p:spTree>
    <p:extLst>
      <p:ext uri="{BB962C8B-B14F-4D97-AF65-F5344CB8AC3E}">
        <p14:creationId xmlns:p14="http://schemas.microsoft.com/office/powerpoint/2010/main" val="89415585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Histograms</a:t>
            </a:r>
            <a:endParaRPr lang="en-GB" dirty="0"/>
          </a:p>
        </p:txBody>
      </p:sp>
      <p:sp>
        <p:nvSpPr>
          <p:cNvPr id="3" name="Content Placeholder 2"/>
          <p:cNvSpPr>
            <a:spLocks noGrp="1"/>
          </p:cNvSpPr>
          <p:nvPr>
            <p:ph idx="1"/>
          </p:nvPr>
        </p:nvSpPr>
        <p:spPr/>
        <p:txBody>
          <a:bodyPr/>
          <a:lstStyle/>
          <a:p>
            <a:r>
              <a:rPr lang="en-GB" dirty="0" smtClean="0"/>
              <a:t>Maximum bucket size increased to 2048</a:t>
            </a:r>
          </a:p>
          <a:p>
            <a:pPr lvl="1"/>
            <a:endParaRPr lang="en-GB" dirty="0" smtClean="0"/>
          </a:p>
          <a:p>
            <a:r>
              <a:rPr lang="en-GB" dirty="0" smtClean="0"/>
              <a:t>Default bucket size is still 256</a:t>
            </a:r>
          </a:p>
          <a:p>
            <a:endParaRPr lang="en-GB" dirty="0"/>
          </a:p>
          <a:p>
            <a:r>
              <a:rPr lang="en-GB" dirty="0" smtClean="0"/>
              <a:t>For example,  an inefficient execution plan has been generated for a query</a:t>
            </a:r>
          </a:p>
          <a:p>
            <a:pPr lvl="1"/>
            <a:r>
              <a:rPr lang="en-GB" dirty="0" smtClean="0"/>
              <a:t>We determine that the root cause is poor cardinality estimates for the </a:t>
            </a:r>
            <a:r>
              <a:rPr lang="en-GB" dirty="0" smtClean="0">
                <a:solidFill>
                  <a:schemeClr val="accent6"/>
                </a:solidFill>
              </a:rPr>
              <a:t>DRIVER_KEY</a:t>
            </a:r>
            <a:r>
              <a:rPr lang="en-GB" dirty="0" smtClean="0"/>
              <a:t> column in the CAR table</a:t>
            </a:r>
          </a:p>
          <a:p>
            <a:endParaRPr lang="en-GB" dirty="0" smtClean="0"/>
          </a:p>
          <a:p>
            <a:pPr lvl="1"/>
            <a:r>
              <a:rPr lang="en-GB" dirty="0" smtClean="0"/>
              <a:t>The </a:t>
            </a:r>
            <a:r>
              <a:rPr lang="en-GB" dirty="0" smtClean="0">
                <a:solidFill>
                  <a:schemeClr val="accent6"/>
                </a:solidFill>
              </a:rPr>
              <a:t>DRIVER_KEY</a:t>
            </a:r>
            <a:r>
              <a:rPr lang="en-GB" dirty="0" smtClean="0"/>
              <a:t> column has 492 distinct values</a:t>
            </a:r>
            <a:endParaRPr lang="en-GB" dirty="0"/>
          </a:p>
          <a:p>
            <a:pPr marL="0" indent="0">
              <a:buNone/>
            </a:pPr>
            <a:endParaRPr lang="en-GB" dirty="0" smtClean="0"/>
          </a:p>
        </p:txBody>
      </p:sp>
      <p:sp>
        <p:nvSpPr>
          <p:cNvPr id="4" name="TextBox 3"/>
          <p:cNvSpPr txBox="1"/>
          <p:nvPr/>
        </p:nvSpPr>
        <p:spPr>
          <a:xfrm>
            <a:off x="1259632" y="4059069"/>
            <a:ext cx="6840760" cy="954107"/>
          </a:xfrm>
          <a:prstGeom prst="rect">
            <a:avLst/>
          </a:prstGeom>
          <a:solidFill>
            <a:schemeClr val="bg1">
              <a:lumMod val="75000"/>
            </a:schemeClr>
          </a:solidFill>
        </p:spPr>
        <p:txBody>
          <a:bodyPr wrap="square">
            <a:spAutoFit/>
          </a:bodyPr>
          <a:lstStyle/>
          <a:p>
            <a:pPr algn="l">
              <a:tabLst>
                <a:tab pos="1160463" algn="r"/>
              </a:tabLst>
              <a:defRPr/>
            </a:pPr>
            <a:r>
              <a:rPr lang="en-GB" sz="1600" b="1" dirty="0" smtClean="0">
                <a:solidFill>
                  <a:schemeClr val="tx1"/>
                </a:solidFill>
              </a:rPr>
              <a:t>SELECT COUNT (DISTINCT (</a:t>
            </a:r>
            <a:r>
              <a:rPr lang="en-GB" sz="1600" b="1" dirty="0" err="1" smtClean="0">
                <a:solidFill>
                  <a:schemeClr val="tx1"/>
                </a:solidFill>
              </a:rPr>
              <a:t>driver_key</a:t>
            </a:r>
            <a:r>
              <a:rPr lang="en-GB" sz="1600" b="1" dirty="0" smtClean="0">
                <a:solidFill>
                  <a:schemeClr val="tx1"/>
                </a:solidFill>
              </a:rPr>
              <a:t>)) AS </a:t>
            </a:r>
            <a:r>
              <a:rPr lang="en-GB" sz="1600" b="1" dirty="0" err="1" smtClean="0">
                <a:solidFill>
                  <a:schemeClr val="tx1"/>
                </a:solidFill>
              </a:rPr>
              <a:t>driver_key</a:t>
            </a:r>
            <a:r>
              <a:rPr lang="en-GB" sz="1600" b="1" dirty="0" smtClean="0">
                <a:solidFill>
                  <a:schemeClr val="tx1"/>
                </a:solidFill>
              </a:rPr>
              <a:t> FROM car;</a:t>
            </a:r>
          </a:p>
          <a:p>
            <a:pPr algn="l">
              <a:tabLst>
                <a:tab pos="1262063" algn="r"/>
              </a:tabLst>
              <a:defRPr/>
            </a:pPr>
            <a:r>
              <a:rPr lang="en-GB" sz="1600" b="1" u="sng" dirty="0" smtClean="0">
                <a:solidFill>
                  <a:schemeClr val="tx1"/>
                </a:solidFill>
              </a:rPr>
              <a:t>DRIVER_KEY</a:t>
            </a:r>
            <a:br>
              <a:rPr lang="en-GB" sz="1600" b="1" u="sng" dirty="0" smtClean="0">
                <a:solidFill>
                  <a:schemeClr val="tx1"/>
                </a:solidFill>
              </a:rPr>
            </a:br>
            <a:r>
              <a:rPr lang="en-GB" sz="1600" b="1" dirty="0" smtClean="0">
                <a:solidFill>
                  <a:schemeClr val="tx1"/>
                </a:solidFill>
              </a:rPr>
              <a:t>	492</a:t>
            </a:r>
          </a:p>
        </p:txBody>
      </p:sp>
    </p:spTree>
    <p:extLst>
      <p:ext uri="{BB962C8B-B14F-4D97-AF65-F5344CB8AC3E}">
        <p14:creationId xmlns:p14="http://schemas.microsoft.com/office/powerpoint/2010/main" val="6112051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Histograms</a:t>
            </a:r>
            <a:endParaRPr lang="en-GB" dirty="0"/>
          </a:p>
        </p:txBody>
      </p:sp>
      <p:sp>
        <p:nvSpPr>
          <p:cNvPr id="3" name="Content Placeholder 2"/>
          <p:cNvSpPr>
            <a:spLocks noGrp="1"/>
          </p:cNvSpPr>
          <p:nvPr>
            <p:ph idx="1"/>
          </p:nvPr>
        </p:nvSpPr>
        <p:spPr/>
        <p:txBody>
          <a:bodyPr/>
          <a:lstStyle/>
          <a:p>
            <a:r>
              <a:rPr lang="en-GB" dirty="0" smtClean="0"/>
              <a:t>Default statistics collection only gathers minimum and maximum values: </a:t>
            </a:r>
          </a:p>
          <a:p>
            <a:endParaRPr lang="en-GB" dirty="0"/>
          </a:p>
          <a:p>
            <a:endParaRPr lang="en-GB" dirty="0" smtClean="0"/>
          </a:p>
          <a:p>
            <a:endParaRPr lang="en-GB" dirty="0" smtClean="0"/>
          </a:p>
        </p:txBody>
      </p:sp>
      <p:sp>
        <p:nvSpPr>
          <p:cNvPr id="5" name="TextBox 4"/>
          <p:cNvSpPr txBox="1"/>
          <p:nvPr/>
        </p:nvSpPr>
        <p:spPr>
          <a:xfrm>
            <a:off x="1259632" y="1700808"/>
            <a:ext cx="6840760" cy="1569660"/>
          </a:xfrm>
          <a:prstGeom prst="rect">
            <a:avLst/>
          </a:prstGeom>
          <a:solidFill>
            <a:schemeClr val="bg1">
              <a:lumMod val="75000"/>
            </a:schemeClr>
          </a:solidFill>
        </p:spPr>
        <p:txBody>
          <a:bodyPr wrap="square">
            <a:spAutoFit/>
          </a:bodyPr>
          <a:lstStyle/>
          <a:p>
            <a:pPr algn="l">
              <a:tabLst>
                <a:tab pos="363538" algn="l"/>
                <a:tab pos="711200" algn="l"/>
              </a:tabLst>
              <a:defRPr/>
            </a:pPr>
            <a:r>
              <a:rPr lang="en-GB" sz="1600" b="1" dirty="0" err="1" smtClean="0">
                <a:solidFill>
                  <a:schemeClr val="tx1"/>
                </a:solidFill>
              </a:rPr>
              <a:t>dbms_stats.gather_table_stats</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ownname</a:t>
            </a:r>
            <a:r>
              <a:rPr lang="en-GB" sz="1600" b="1" dirty="0" smtClean="0">
                <a:solidFill>
                  <a:schemeClr val="tx1"/>
                </a:solidFill>
              </a:rPr>
              <a:t> </a:t>
            </a:r>
            <a:r>
              <a:rPr lang="en-GB" sz="1600" b="1" dirty="0">
                <a:solidFill>
                  <a:schemeClr val="tx1"/>
                </a:solidFill>
              </a:rPr>
              <a:t>=&gt; 'GP</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tabname</a:t>
            </a:r>
            <a:r>
              <a:rPr lang="en-GB" sz="1600" b="1" dirty="0" smtClean="0">
                <a:solidFill>
                  <a:schemeClr val="tx1"/>
                </a:solidFill>
              </a:rPr>
              <a:t> </a:t>
            </a:r>
            <a:r>
              <a:rPr lang="en-GB" sz="1600" b="1" dirty="0">
                <a:solidFill>
                  <a:schemeClr val="tx1"/>
                </a:solidFill>
              </a:rPr>
              <a:t>=&gt; </a:t>
            </a:r>
            <a:r>
              <a:rPr lang="en-GB" sz="1600" b="1" dirty="0" smtClean="0">
                <a:solidFill>
                  <a:schemeClr val="tx1"/>
                </a:solidFill>
              </a:rPr>
              <a:t>'CAR',</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estimate_percent</a:t>
            </a:r>
            <a:r>
              <a:rPr lang="en-GB" sz="1600" b="1" dirty="0" smtClean="0">
                <a:solidFill>
                  <a:schemeClr val="tx1"/>
                </a:solidFill>
              </a:rPr>
              <a:t> </a:t>
            </a:r>
            <a:r>
              <a:rPr lang="en-GB" sz="1600" b="1" dirty="0">
                <a:solidFill>
                  <a:schemeClr val="tx1"/>
                </a:solidFill>
              </a:rPr>
              <a:t>=&gt; </a:t>
            </a:r>
            <a:r>
              <a:rPr lang="en-GB" sz="1600" b="1" dirty="0" smtClean="0">
                <a:solidFill>
                  <a:schemeClr val="tx1"/>
                </a:solidFill>
              </a:rPr>
              <a:t>NULL</a:t>
            </a:r>
            <a:br>
              <a:rPr lang="en-GB" sz="1600" b="1" dirty="0" smtClean="0">
                <a:solidFill>
                  <a:schemeClr val="tx1"/>
                </a:solidFill>
              </a:rPr>
            </a:br>
            <a:r>
              <a:rPr lang="en-GB" sz="1600" b="1" dirty="0" smtClean="0">
                <a:solidFill>
                  <a:schemeClr val="tx1"/>
                </a:solidFill>
              </a:rPr>
              <a:t>);</a:t>
            </a:r>
            <a:endParaRPr lang="en-GB" sz="1600" b="1" dirty="0">
              <a:solidFill>
                <a:schemeClr val="tx1"/>
              </a:solidFill>
            </a:endParaRPr>
          </a:p>
        </p:txBody>
      </p:sp>
      <p:sp>
        <p:nvSpPr>
          <p:cNvPr id="6" name="TextBox 5"/>
          <p:cNvSpPr txBox="1"/>
          <p:nvPr/>
        </p:nvSpPr>
        <p:spPr>
          <a:xfrm>
            <a:off x="1259632" y="3680445"/>
            <a:ext cx="6840760" cy="1692771"/>
          </a:xfrm>
          <a:prstGeom prst="rect">
            <a:avLst/>
          </a:prstGeom>
          <a:solidFill>
            <a:schemeClr val="bg1">
              <a:lumMod val="75000"/>
            </a:schemeClr>
          </a:solidFill>
        </p:spPr>
        <p:txBody>
          <a:bodyPr wrap="square">
            <a:spAutoFit/>
          </a:bodyPr>
          <a:lstStyle/>
          <a:p>
            <a:pPr algn="l">
              <a:tabLst>
                <a:tab pos="1160463" algn="r"/>
              </a:tabLst>
              <a:defRPr/>
            </a:pPr>
            <a:r>
              <a:rPr lang="en-GB" sz="1600" b="1" dirty="0" smtClean="0">
                <a:solidFill>
                  <a:schemeClr val="tx1"/>
                </a:solidFill>
              </a:rPr>
              <a:t>SELECT COUNT (*) FROM </a:t>
            </a:r>
            <a:r>
              <a:rPr lang="en-GB" sz="1600" b="1" dirty="0" err="1" smtClean="0">
                <a:solidFill>
                  <a:schemeClr val="tx1"/>
                </a:solidFill>
              </a:rPr>
              <a:t>dba_histograms</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WHERE owner = ‘GP’ </a:t>
            </a:r>
            <a:br>
              <a:rPr lang="en-GB" sz="1600" b="1" dirty="0" smtClean="0">
                <a:solidFill>
                  <a:schemeClr val="tx1"/>
                </a:solidFill>
              </a:rPr>
            </a:br>
            <a:r>
              <a:rPr lang="en-GB" sz="1600" b="1" dirty="0" smtClean="0">
                <a:solidFill>
                  <a:schemeClr val="tx1"/>
                </a:solidFill>
              </a:rPr>
              <a:t>AND </a:t>
            </a:r>
            <a:r>
              <a:rPr lang="en-GB" sz="1600" b="1" dirty="0" err="1" smtClean="0">
                <a:solidFill>
                  <a:schemeClr val="tx1"/>
                </a:solidFill>
              </a:rPr>
              <a:t>table_name</a:t>
            </a:r>
            <a:r>
              <a:rPr lang="en-GB" sz="1600" b="1" dirty="0" smtClean="0">
                <a:solidFill>
                  <a:schemeClr val="tx1"/>
                </a:solidFill>
              </a:rPr>
              <a:t> = ‘CAR’</a:t>
            </a:r>
            <a:br>
              <a:rPr lang="en-GB" sz="1600" b="1" dirty="0" smtClean="0">
                <a:solidFill>
                  <a:schemeClr val="tx1"/>
                </a:solidFill>
              </a:rPr>
            </a:br>
            <a:r>
              <a:rPr lang="en-GB" sz="1600" b="1" dirty="0" smtClean="0">
                <a:solidFill>
                  <a:schemeClr val="tx1"/>
                </a:solidFill>
              </a:rPr>
              <a:t>AND </a:t>
            </a:r>
            <a:r>
              <a:rPr lang="en-GB" sz="1600" b="1" dirty="0" err="1" smtClean="0">
                <a:solidFill>
                  <a:schemeClr val="tx1"/>
                </a:solidFill>
              </a:rPr>
              <a:t>column_name</a:t>
            </a:r>
            <a:r>
              <a:rPr lang="en-GB" sz="1600" b="1" dirty="0" smtClean="0">
                <a:solidFill>
                  <a:schemeClr val="tx1"/>
                </a:solidFill>
              </a:rPr>
              <a:t> = ‘DRIVER_KEY’;</a:t>
            </a:r>
          </a:p>
          <a:p>
            <a:pPr algn="l">
              <a:tabLst>
                <a:tab pos="987425" algn="r"/>
              </a:tabLst>
              <a:defRPr/>
            </a:pPr>
            <a:r>
              <a:rPr lang="en-GB" sz="1600" b="1" u="sng" dirty="0" smtClean="0">
                <a:solidFill>
                  <a:schemeClr val="tx1"/>
                </a:solidFill>
              </a:rPr>
              <a:t>	COUNT (*)</a:t>
            </a:r>
            <a:br>
              <a:rPr lang="en-GB" sz="1600" b="1" u="sng" dirty="0" smtClean="0">
                <a:solidFill>
                  <a:schemeClr val="tx1"/>
                </a:solidFill>
              </a:rPr>
            </a:br>
            <a:r>
              <a:rPr lang="en-GB" sz="1600" b="1" dirty="0" smtClean="0">
                <a:solidFill>
                  <a:schemeClr val="tx1"/>
                </a:solidFill>
              </a:rPr>
              <a:t>	2</a:t>
            </a:r>
          </a:p>
        </p:txBody>
      </p:sp>
    </p:spTree>
    <p:extLst>
      <p:ext uri="{BB962C8B-B14F-4D97-AF65-F5344CB8AC3E}">
        <p14:creationId xmlns:p14="http://schemas.microsoft.com/office/powerpoint/2010/main" val="324776448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Histograms</a:t>
            </a:r>
            <a:endParaRPr lang="en-GB" dirty="0"/>
          </a:p>
        </p:txBody>
      </p:sp>
      <p:sp>
        <p:nvSpPr>
          <p:cNvPr id="3" name="Content Placeholder 2"/>
          <p:cNvSpPr>
            <a:spLocks noGrp="1"/>
          </p:cNvSpPr>
          <p:nvPr>
            <p:ph idx="1"/>
          </p:nvPr>
        </p:nvSpPr>
        <p:spPr>
          <a:xfrm>
            <a:off x="762000" y="1131888"/>
            <a:ext cx="8001000" cy="568920"/>
          </a:xfrm>
        </p:spPr>
        <p:txBody>
          <a:bodyPr/>
          <a:lstStyle/>
          <a:p>
            <a:r>
              <a:rPr lang="en-GB" dirty="0" smtClean="0"/>
              <a:t>Collect histograms on the </a:t>
            </a:r>
            <a:r>
              <a:rPr lang="en-GB" dirty="0" smtClean="0">
                <a:solidFill>
                  <a:schemeClr val="accent6"/>
                </a:solidFill>
              </a:rPr>
              <a:t>DRIVER_KEY</a:t>
            </a:r>
            <a:r>
              <a:rPr lang="en-GB" dirty="0" smtClean="0"/>
              <a:t> column</a:t>
            </a:r>
          </a:p>
          <a:p>
            <a:endParaRPr lang="en-GB" dirty="0"/>
          </a:p>
          <a:p>
            <a:endParaRPr lang="en-GB" dirty="0" smtClean="0"/>
          </a:p>
          <a:p>
            <a:endParaRPr lang="en-GB" dirty="0" smtClean="0"/>
          </a:p>
        </p:txBody>
      </p:sp>
      <p:sp>
        <p:nvSpPr>
          <p:cNvPr id="5" name="TextBox 4"/>
          <p:cNvSpPr txBox="1"/>
          <p:nvPr/>
        </p:nvSpPr>
        <p:spPr>
          <a:xfrm>
            <a:off x="1259632" y="1700808"/>
            <a:ext cx="6840760" cy="1815882"/>
          </a:xfrm>
          <a:prstGeom prst="rect">
            <a:avLst/>
          </a:prstGeom>
          <a:solidFill>
            <a:schemeClr val="bg1">
              <a:lumMod val="75000"/>
            </a:schemeClr>
          </a:solidFill>
        </p:spPr>
        <p:txBody>
          <a:bodyPr wrap="square">
            <a:spAutoFit/>
          </a:bodyPr>
          <a:lstStyle/>
          <a:p>
            <a:pPr algn="l">
              <a:tabLst>
                <a:tab pos="363538" algn="l"/>
                <a:tab pos="711200" algn="l"/>
              </a:tabLst>
              <a:defRPr/>
            </a:pPr>
            <a:r>
              <a:rPr lang="en-GB" sz="1600" b="1" dirty="0" err="1" smtClean="0">
                <a:solidFill>
                  <a:schemeClr val="tx1"/>
                </a:solidFill>
              </a:rPr>
              <a:t>dbms_stats.gather_table_stats</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ownname</a:t>
            </a:r>
            <a:r>
              <a:rPr lang="en-GB" sz="1600" b="1" dirty="0" smtClean="0">
                <a:solidFill>
                  <a:schemeClr val="tx1"/>
                </a:solidFill>
              </a:rPr>
              <a:t> </a:t>
            </a:r>
            <a:r>
              <a:rPr lang="en-GB" sz="1600" b="1" dirty="0">
                <a:solidFill>
                  <a:schemeClr val="tx1"/>
                </a:solidFill>
              </a:rPr>
              <a:t>=&gt; 'GP</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tabname</a:t>
            </a:r>
            <a:r>
              <a:rPr lang="en-GB" sz="1600" b="1" dirty="0" smtClean="0">
                <a:solidFill>
                  <a:schemeClr val="tx1"/>
                </a:solidFill>
              </a:rPr>
              <a:t> </a:t>
            </a:r>
            <a:r>
              <a:rPr lang="en-GB" sz="1600" b="1" dirty="0">
                <a:solidFill>
                  <a:schemeClr val="tx1"/>
                </a:solidFill>
              </a:rPr>
              <a:t>=&gt; </a:t>
            </a:r>
            <a:r>
              <a:rPr lang="en-GB" sz="1600" b="1" dirty="0" smtClean="0">
                <a:solidFill>
                  <a:schemeClr val="tx1"/>
                </a:solidFill>
              </a:rPr>
              <a:t>'CAR',</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estimate_percent</a:t>
            </a:r>
            <a:r>
              <a:rPr lang="en-GB" sz="1600" b="1" dirty="0" smtClean="0">
                <a:solidFill>
                  <a:schemeClr val="tx1"/>
                </a:solidFill>
              </a:rPr>
              <a:t> </a:t>
            </a:r>
            <a:r>
              <a:rPr lang="en-GB" sz="1600" b="1" dirty="0">
                <a:solidFill>
                  <a:schemeClr val="tx1"/>
                </a:solidFill>
              </a:rPr>
              <a:t>=&gt; </a:t>
            </a:r>
            <a:r>
              <a:rPr lang="en-GB" sz="1600" b="1" dirty="0" smtClean="0">
                <a:solidFill>
                  <a:schemeClr val="tx1"/>
                </a:solidFill>
              </a:rPr>
              <a:t>NULL</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method_opt</a:t>
            </a:r>
            <a:r>
              <a:rPr lang="en-GB" sz="1600" b="1" dirty="0" smtClean="0">
                <a:solidFill>
                  <a:schemeClr val="tx1"/>
                </a:solidFill>
              </a:rPr>
              <a:t> </a:t>
            </a:r>
            <a:r>
              <a:rPr lang="en-GB" sz="1600" b="1" dirty="0">
                <a:solidFill>
                  <a:schemeClr val="tx1"/>
                </a:solidFill>
              </a:rPr>
              <a:t>=&gt; 'FOR COLUMNS </a:t>
            </a:r>
            <a:r>
              <a:rPr lang="en-GB" sz="1600" b="1" dirty="0" err="1">
                <a:solidFill>
                  <a:schemeClr val="tx1"/>
                </a:solidFill>
              </a:rPr>
              <a:t>driver_key</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a:t>
            </a:r>
            <a:endParaRPr lang="en-GB" sz="1600" b="1" dirty="0">
              <a:solidFill>
                <a:schemeClr val="tx1"/>
              </a:solidFill>
            </a:endParaRPr>
          </a:p>
        </p:txBody>
      </p:sp>
      <p:sp>
        <p:nvSpPr>
          <p:cNvPr id="6" name="TextBox 5"/>
          <p:cNvSpPr txBox="1"/>
          <p:nvPr/>
        </p:nvSpPr>
        <p:spPr>
          <a:xfrm>
            <a:off x="1259632" y="3896469"/>
            <a:ext cx="6840760" cy="1692771"/>
          </a:xfrm>
          <a:prstGeom prst="rect">
            <a:avLst/>
          </a:prstGeom>
          <a:solidFill>
            <a:schemeClr val="bg1">
              <a:lumMod val="75000"/>
            </a:schemeClr>
          </a:solidFill>
        </p:spPr>
        <p:txBody>
          <a:bodyPr wrap="square">
            <a:spAutoFit/>
          </a:bodyPr>
          <a:lstStyle/>
          <a:p>
            <a:pPr algn="l">
              <a:tabLst>
                <a:tab pos="1160463" algn="r"/>
              </a:tabLst>
              <a:defRPr/>
            </a:pPr>
            <a:r>
              <a:rPr lang="en-GB" sz="1600" b="1" dirty="0" smtClean="0">
                <a:solidFill>
                  <a:schemeClr val="tx1"/>
                </a:solidFill>
              </a:rPr>
              <a:t>SELECT COUNT (*) FROM </a:t>
            </a:r>
            <a:r>
              <a:rPr lang="en-GB" sz="1600" b="1" dirty="0" err="1" smtClean="0">
                <a:solidFill>
                  <a:schemeClr val="tx1"/>
                </a:solidFill>
              </a:rPr>
              <a:t>dba_histograms</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WHERE owner = ‘GP’ </a:t>
            </a:r>
            <a:br>
              <a:rPr lang="en-GB" sz="1600" b="1" dirty="0" smtClean="0">
                <a:solidFill>
                  <a:schemeClr val="tx1"/>
                </a:solidFill>
              </a:rPr>
            </a:br>
            <a:r>
              <a:rPr lang="en-GB" sz="1600" b="1" dirty="0" smtClean="0">
                <a:solidFill>
                  <a:schemeClr val="tx1"/>
                </a:solidFill>
              </a:rPr>
              <a:t>AND </a:t>
            </a:r>
            <a:r>
              <a:rPr lang="en-GB" sz="1600" b="1" dirty="0" err="1" smtClean="0">
                <a:solidFill>
                  <a:schemeClr val="tx1"/>
                </a:solidFill>
              </a:rPr>
              <a:t>table_name</a:t>
            </a:r>
            <a:r>
              <a:rPr lang="en-GB" sz="1600" b="1" dirty="0" smtClean="0">
                <a:solidFill>
                  <a:schemeClr val="tx1"/>
                </a:solidFill>
              </a:rPr>
              <a:t> = ‘CAR’</a:t>
            </a:r>
            <a:br>
              <a:rPr lang="en-GB" sz="1600" b="1" dirty="0" smtClean="0">
                <a:solidFill>
                  <a:schemeClr val="tx1"/>
                </a:solidFill>
              </a:rPr>
            </a:br>
            <a:r>
              <a:rPr lang="en-GB" sz="1600" b="1" dirty="0" smtClean="0">
                <a:solidFill>
                  <a:schemeClr val="tx1"/>
                </a:solidFill>
              </a:rPr>
              <a:t>AND </a:t>
            </a:r>
            <a:r>
              <a:rPr lang="en-GB" sz="1600" b="1" dirty="0" err="1" smtClean="0">
                <a:solidFill>
                  <a:schemeClr val="tx1"/>
                </a:solidFill>
              </a:rPr>
              <a:t>column_name</a:t>
            </a:r>
            <a:r>
              <a:rPr lang="en-GB" sz="1600" b="1" dirty="0" smtClean="0">
                <a:solidFill>
                  <a:schemeClr val="tx1"/>
                </a:solidFill>
              </a:rPr>
              <a:t> = ‘DRIVER_KEY’;</a:t>
            </a:r>
          </a:p>
          <a:p>
            <a:pPr algn="l">
              <a:tabLst>
                <a:tab pos="987425" algn="r"/>
              </a:tabLst>
              <a:defRPr/>
            </a:pPr>
            <a:r>
              <a:rPr lang="en-GB" sz="1600" b="1" u="sng" dirty="0" smtClean="0">
                <a:solidFill>
                  <a:schemeClr val="tx1"/>
                </a:solidFill>
              </a:rPr>
              <a:t>	COUNT (*)</a:t>
            </a:r>
            <a:br>
              <a:rPr lang="en-GB" sz="1600" b="1" u="sng" dirty="0" smtClean="0">
                <a:solidFill>
                  <a:schemeClr val="tx1"/>
                </a:solidFill>
              </a:rPr>
            </a:br>
            <a:r>
              <a:rPr lang="en-GB" sz="1600" b="1" dirty="0" smtClean="0">
                <a:solidFill>
                  <a:schemeClr val="tx1"/>
                </a:solidFill>
              </a:rPr>
              <a:t>	75</a:t>
            </a:r>
          </a:p>
        </p:txBody>
      </p:sp>
      <p:sp>
        <p:nvSpPr>
          <p:cNvPr id="7" name="Content Placeholder 2"/>
          <p:cNvSpPr txBox="1">
            <a:spLocks/>
          </p:cNvSpPr>
          <p:nvPr/>
        </p:nvSpPr>
        <p:spPr bwMode="auto">
          <a:xfrm>
            <a:off x="755576" y="5812408"/>
            <a:ext cx="8001000" cy="56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Default behaviour is to create a maximum of 256 buckets</a:t>
            </a:r>
          </a:p>
          <a:p>
            <a:endParaRPr lang="en-GB" kern="0" dirty="0" smtClean="0"/>
          </a:p>
          <a:p>
            <a:endParaRPr lang="en-GB" kern="0" dirty="0" smtClean="0"/>
          </a:p>
          <a:p>
            <a:endParaRPr lang="en-GB" kern="0" dirty="0" smtClean="0"/>
          </a:p>
        </p:txBody>
      </p:sp>
    </p:spTree>
    <p:extLst>
      <p:ext uri="{BB962C8B-B14F-4D97-AF65-F5344CB8AC3E}">
        <p14:creationId xmlns:p14="http://schemas.microsoft.com/office/powerpoint/2010/main" val="21307914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Histograms</a:t>
            </a:r>
            <a:endParaRPr lang="en-GB" dirty="0"/>
          </a:p>
        </p:txBody>
      </p:sp>
      <p:sp>
        <p:nvSpPr>
          <p:cNvPr id="3" name="Content Placeholder 2"/>
          <p:cNvSpPr>
            <a:spLocks noGrp="1"/>
          </p:cNvSpPr>
          <p:nvPr>
            <p:ph idx="1"/>
          </p:nvPr>
        </p:nvSpPr>
        <p:spPr>
          <a:xfrm>
            <a:off x="762000" y="1131888"/>
            <a:ext cx="8001000" cy="568920"/>
          </a:xfrm>
        </p:spPr>
        <p:txBody>
          <a:bodyPr/>
          <a:lstStyle/>
          <a:p>
            <a:r>
              <a:rPr lang="en-GB" dirty="0" smtClean="0"/>
              <a:t>If more than 256 buckets are required, this must be specified explicitly:</a:t>
            </a:r>
          </a:p>
          <a:p>
            <a:endParaRPr lang="en-GB" dirty="0"/>
          </a:p>
          <a:p>
            <a:endParaRPr lang="en-GB" dirty="0" smtClean="0"/>
          </a:p>
          <a:p>
            <a:endParaRPr lang="en-GB" dirty="0" smtClean="0"/>
          </a:p>
        </p:txBody>
      </p:sp>
      <p:sp>
        <p:nvSpPr>
          <p:cNvPr id="5" name="TextBox 4"/>
          <p:cNvSpPr txBox="1"/>
          <p:nvPr/>
        </p:nvSpPr>
        <p:spPr>
          <a:xfrm>
            <a:off x="1259632" y="1700808"/>
            <a:ext cx="6840760" cy="1815882"/>
          </a:xfrm>
          <a:prstGeom prst="rect">
            <a:avLst/>
          </a:prstGeom>
          <a:solidFill>
            <a:schemeClr val="bg1">
              <a:lumMod val="75000"/>
            </a:schemeClr>
          </a:solidFill>
        </p:spPr>
        <p:txBody>
          <a:bodyPr wrap="square">
            <a:spAutoFit/>
          </a:bodyPr>
          <a:lstStyle/>
          <a:p>
            <a:pPr algn="l">
              <a:tabLst>
                <a:tab pos="363538" algn="l"/>
                <a:tab pos="711200" algn="l"/>
              </a:tabLst>
              <a:defRPr/>
            </a:pPr>
            <a:r>
              <a:rPr lang="en-GB" sz="1600" b="1" dirty="0" err="1" smtClean="0">
                <a:solidFill>
                  <a:schemeClr val="tx1"/>
                </a:solidFill>
              </a:rPr>
              <a:t>dbms_stats.gather_table_stats</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ownname</a:t>
            </a:r>
            <a:r>
              <a:rPr lang="en-GB" sz="1600" b="1" dirty="0" smtClean="0">
                <a:solidFill>
                  <a:schemeClr val="tx1"/>
                </a:solidFill>
              </a:rPr>
              <a:t> </a:t>
            </a:r>
            <a:r>
              <a:rPr lang="en-GB" sz="1600" b="1" dirty="0">
                <a:solidFill>
                  <a:schemeClr val="tx1"/>
                </a:solidFill>
              </a:rPr>
              <a:t>=&gt; 'GP</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tabname</a:t>
            </a:r>
            <a:r>
              <a:rPr lang="en-GB" sz="1600" b="1" dirty="0" smtClean="0">
                <a:solidFill>
                  <a:schemeClr val="tx1"/>
                </a:solidFill>
              </a:rPr>
              <a:t> </a:t>
            </a:r>
            <a:r>
              <a:rPr lang="en-GB" sz="1600" b="1" dirty="0">
                <a:solidFill>
                  <a:schemeClr val="tx1"/>
                </a:solidFill>
              </a:rPr>
              <a:t>=&gt; </a:t>
            </a:r>
            <a:r>
              <a:rPr lang="en-GB" sz="1600" b="1" dirty="0" smtClean="0">
                <a:solidFill>
                  <a:schemeClr val="tx1"/>
                </a:solidFill>
              </a:rPr>
              <a:t>'CAR',</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estimate_percent</a:t>
            </a:r>
            <a:r>
              <a:rPr lang="en-GB" sz="1600" b="1" dirty="0" smtClean="0">
                <a:solidFill>
                  <a:schemeClr val="tx1"/>
                </a:solidFill>
              </a:rPr>
              <a:t> </a:t>
            </a:r>
            <a:r>
              <a:rPr lang="en-GB" sz="1600" b="1" dirty="0">
                <a:solidFill>
                  <a:schemeClr val="tx1"/>
                </a:solidFill>
              </a:rPr>
              <a:t>=&gt; </a:t>
            </a:r>
            <a:r>
              <a:rPr lang="en-GB" sz="1600" b="1" dirty="0" smtClean="0">
                <a:solidFill>
                  <a:schemeClr val="tx1"/>
                </a:solidFill>
              </a:rPr>
              <a:t>NULL</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method_opt</a:t>
            </a:r>
            <a:r>
              <a:rPr lang="en-GB" sz="1600" b="1" dirty="0" smtClean="0">
                <a:solidFill>
                  <a:schemeClr val="tx1"/>
                </a:solidFill>
              </a:rPr>
              <a:t> </a:t>
            </a:r>
            <a:r>
              <a:rPr lang="en-GB" sz="1600" b="1" dirty="0">
                <a:solidFill>
                  <a:schemeClr val="tx1"/>
                </a:solidFill>
              </a:rPr>
              <a:t>=&gt; 'FOR COLUMNS </a:t>
            </a:r>
            <a:r>
              <a:rPr lang="en-GB" sz="1600" b="1" dirty="0" err="1" smtClean="0">
                <a:solidFill>
                  <a:schemeClr val="tx1"/>
                </a:solidFill>
              </a:rPr>
              <a:t>driver_key</a:t>
            </a:r>
            <a:r>
              <a:rPr lang="en-GB" sz="1600" b="1" dirty="0" smtClean="0">
                <a:solidFill>
                  <a:schemeClr val="tx1"/>
                </a:solidFill>
              </a:rPr>
              <a:t> SIZE 2048'</a:t>
            </a:r>
            <a:br>
              <a:rPr lang="en-GB" sz="1600" b="1" dirty="0" smtClean="0">
                <a:solidFill>
                  <a:schemeClr val="tx1"/>
                </a:solidFill>
              </a:rPr>
            </a:br>
            <a:r>
              <a:rPr lang="en-GB" sz="1600" b="1" dirty="0" smtClean="0">
                <a:solidFill>
                  <a:schemeClr val="tx1"/>
                </a:solidFill>
              </a:rPr>
              <a:t>);</a:t>
            </a:r>
            <a:endParaRPr lang="en-GB" sz="1600" b="1" dirty="0">
              <a:solidFill>
                <a:schemeClr val="tx1"/>
              </a:solidFill>
            </a:endParaRPr>
          </a:p>
        </p:txBody>
      </p:sp>
      <p:sp>
        <p:nvSpPr>
          <p:cNvPr id="6" name="TextBox 5"/>
          <p:cNvSpPr txBox="1"/>
          <p:nvPr/>
        </p:nvSpPr>
        <p:spPr>
          <a:xfrm>
            <a:off x="1259632" y="3896469"/>
            <a:ext cx="6840760" cy="1692771"/>
          </a:xfrm>
          <a:prstGeom prst="rect">
            <a:avLst/>
          </a:prstGeom>
          <a:solidFill>
            <a:schemeClr val="bg1">
              <a:lumMod val="75000"/>
            </a:schemeClr>
          </a:solidFill>
        </p:spPr>
        <p:txBody>
          <a:bodyPr wrap="square">
            <a:spAutoFit/>
          </a:bodyPr>
          <a:lstStyle/>
          <a:p>
            <a:pPr algn="l">
              <a:tabLst>
                <a:tab pos="1160463" algn="r"/>
              </a:tabLst>
              <a:defRPr/>
            </a:pPr>
            <a:r>
              <a:rPr lang="en-GB" sz="1600" b="1" dirty="0" smtClean="0">
                <a:solidFill>
                  <a:schemeClr val="tx1"/>
                </a:solidFill>
              </a:rPr>
              <a:t>SELECT COUNT (*) FROM </a:t>
            </a:r>
            <a:r>
              <a:rPr lang="en-GB" sz="1600" b="1" dirty="0" err="1" smtClean="0">
                <a:solidFill>
                  <a:schemeClr val="tx1"/>
                </a:solidFill>
              </a:rPr>
              <a:t>dba_histograms</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WHERE owner = ‘GP’ </a:t>
            </a:r>
            <a:br>
              <a:rPr lang="en-GB" sz="1600" b="1" dirty="0" smtClean="0">
                <a:solidFill>
                  <a:schemeClr val="tx1"/>
                </a:solidFill>
              </a:rPr>
            </a:br>
            <a:r>
              <a:rPr lang="en-GB" sz="1600" b="1" dirty="0" smtClean="0">
                <a:solidFill>
                  <a:schemeClr val="tx1"/>
                </a:solidFill>
              </a:rPr>
              <a:t>AND </a:t>
            </a:r>
            <a:r>
              <a:rPr lang="en-GB" sz="1600" b="1" dirty="0" err="1" smtClean="0">
                <a:solidFill>
                  <a:schemeClr val="tx1"/>
                </a:solidFill>
              </a:rPr>
              <a:t>table_name</a:t>
            </a:r>
            <a:r>
              <a:rPr lang="en-GB" sz="1600" b="1" dirty="0" smtClean="0">
                <a:solidFill>
                  <a:schemeClr val="tx1"/>
                </a:solidFill>
              </a:rPr>
              <a:t> = ‘CAR’</a:t>
            </a:r>
            <a:br>
              <a:rPr lang="en-GB" sz="1600" b="1" dirty="0" smtClean="0">
                <a:solidFill>
                  <a:schemeClr val="tx1"/>
                </a:solidFill>
              </a:rPr>
            </a:br>
            <a:r>
              <a:rPr lang="en-GB" sz="1600" b="1" dirty="0" smtClean="0">
                <a:solidFill>
                  <a:schemeClr val="tx1"/>
                </a:solidFill>
              </a:rPr>
              <a:t>AND </a:t>
            </a:r>
            <a:r>
              <a:rPr lang="en-GB" sz="1600" b="1" dirty="0" err="1" smtClean="0">
                <a:solidFill>
                  <a:schemeClr val="tx1"/>
                </a:solidFill>
              </a:rPr>
              <a:t>column_name</a:t>
            </a:r>
            <a:r>
              <a:rPr lang="en-GB" sz="1600" b="1" dirty="0" smtClean="0">
                <a:solidFill>
                  <a:schemeClr val="tx1"/>
                </a:solidFill>
              </a:rPr>
              <a:t> = ‘DRIVER_KEY’;</a:t>
            </a:r>
          </a:p>
          <a:p>
            <a:pPr algn="l">
              <a:tabLst>
                <a:tab pos="987425" algn="r"/>
              </a:tabLst>
              <a:defRPr/>
            </a:pPr>
            <a:r>
              <a:rPr lang="en-GB" sz="1600" b="1" u="sng" dirty="0" smtClean="0">
                <a:solidFill>
                  <a:schemeClr val="tx1"/>
                </a:solidFill>
              </a:rPr>
              <a:t>	COUNT (*)</a:t>
            </a:r>
            <a:br>
              <a:rPr lang="en-GB" sz="1600" b="1" u="sng" dirty="0" smtClean="0">
                <a:solidFill>
                  <a:schemeClr val="tx1"/>
                </a:solidFill>
              </a:rPr>
            </a:br>
            <a:r>
              <a:rPr lang="en-GB" sz="1600" b="1" dirty="0" smtClean="0">
                <a:solidFill>
                  <a:schemeClr val="tx1"/>
                </a:solidFill>
              </a:rPr>
              <a:t>	492</a:t>
            </a:r>
          </a:p>
        </p:txBody>
      </p:sp>
    </p:spTree>
    <p:extLst>
      <p:ext uri="{BB962C8B-B14F-4D97-AF65-F5344CB8AC3E}">
        <p14:creationId xmlns:p14="http://schemas.microsoft.com/office/powerpoint/2010/main" val="210287827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Histograms</a:t>
            </a:r>
            <a:endParaRPr lang="en-GB" dirty="0"/>
          </a:p>
        </p:txBody>
      </p:sp>
      <p:sp>
        <p:nvSpPr>
          <p:cNvPr id="3" name="Content Placeholder 2"/>
          <p:cNvSpPr>
            <a:spLocks noGrp="1"/>
          </p:cNvSpPr>
          <p:nvPr>
            <p:ph idx="1"/>
          </p:nvPr>
        </p:nvSpPr>
        <p:spPr>
          <a:xfrm>
            <a:off x="762000" y="1131888"/>
            <a:ext cx="8001000" cy="568920"/>
          </a:xfrm>
        </p:spPr>
        <p:txBody>
          <a:bodyPr/>
          <a:lstStyle/>
          <a:p>
            <a:r>
              <a:rPr lang="en-GB" dirty="0" smtClean="0"/>
              <a:t>Multi-Column Statistics</a:t>
            </a:r>
          </a:p>
          <a:p>
            <a:endParaRPr lang="en-GB" dirty="0"/>
          </a:p>
          <a:p>
            <a:endParaRPr lang="en-GB" dirty="0" smtClean="0"/>
          </a:p>
          <a:p>
            <a:endParaRPr lang="en-GB" dirty="0" smtClean="0"/>
          </a:p>
        </p:txBody>
      </p:sp>
      <p:sp>
        <p:nvSpPr>
          <p:cNvPr id="5" name="TextBox 4"/>
          <p:cNvSpPr txBox="1"/>
          <p:nvPr/>
        </p:nvSpPr>
        <p:spPr>
          <a:xfrm>
            <a:off x="991882" y="1484784"/>
            <a:ext cx="7756581" cy="2554545"/>
          </a:xfrm>
          <a:prstGeom prst="rect">
            <a:avLst/>
          </a:prstGeom>
          <a:solidFill>
            <a:schemeClr val="bg1">
              <a:lumMod val="75000"/>
            </a:schemeClr>
          </a:solidFill>
        </p:spPr>
        <p:txBody>
          <a:bodyPr wrap="square">
            <a:spAutoFit/>
          </a:bodyPr>
          <a:lstStyle/>
          <a:p>
            <a:pPr algn="l">
              <a:tabLst>
                <a:tab pos="261938" algn="l"/>
                <a:tab pos="536575" algn="l"/>
              </a:tabLst>
              <a:defRPr/>
            </a:pPr>
            <a:r>
              <a:rPr lang="en-GB" sz="1600" b="1" dirty="0" smtClean="0">
                <a:solidFill>
                  <a:schemeClr val="tx1"/>
                </a:solidFill>
              </a:rPr>
              <a:t>DECLARE</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l_extension_name</a:t>
            </a:r>
            <a:r>
              <a:rPr lang="en-GB" sz="1600" b="1" dirty="0" smtClean="0">
                <a:solidFill>
                  <a:schemeClr val="tx1"/>
                </a:solidFill>
              </a:rPr>
              <a:t> VARCHAR2(30);</a:t>
            </a:r>
            <a:br>
              <a:rPr lang="en-GB" sz="1600" b="1" dirty="0" smtClean="0">
                <a:solidFill>
                  <a:schemeClr val="tx1"/>
                </a:solidFill>
              </a:rPr>
            </a:br>
            <a:r>
              <a:rPr lang="en-GB" sz="1600" b="1" dirty="0" smtClean="0">
                <a:solidFill>
                  <a:schemeClr val="tx1"/>
                </a:solidFill>
              </a:rPr>
              <a:t>BEGIN</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l_extension_name</a:t>
            </a:r>
            <a:r>
              <a:rPr lang="en-GB" sz="1600" b="1" dirty="0" smtClean="0">
                <a:solidFill>
                  <a:schemeClr val="tx1"/>
                </a:solidFill>
              </a:rPr>
              <a:t> </a:t>
            </a:r>
            <a:r>
              <a:rPr lang="en-GB" sz="1600" b="1" dirty="0">
                <a:solidFill>
                  <a:schemeClr val="tx1"/>
                </a:solidFill>
              </a:rPr>
              <a:t>:= </a:t>
            </a:r>
            <a:r>
              <a:rPr lang="en-GB" sz="1600" b="1" dirty="0" err="1" smtClean="0">
                <a:solidFill>
                  <a:schemeClr val="tx1"/>
                </a:solidFill>
              </a:rPr>
              <a:t>dbms_stats.create_extended_stats</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	(</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ownname</a:t>
            </a:r>
            <a:r>
              <a:rPr lang="en-GB" sz="1600" b="1" dirty="0" smtClean="0">
                <a:solidFill>
                  <a:schemeClr val="tx1"/>
                </a:solidFill>
              </a:rPr>
              <a:t> </a:t>
            </a:r>
            <a:r>
              <a:rPr lang="en-GB" sz="1600" b="1" dirty="0">
                <a:solidFill>
                  <a:schemeClr val="tx1"/>
                </a:solidFill>
              </a:rPr>
              <a:t>=&gt; 'GP</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tabname</a:t>
            </a:r>
            <a:r>
              <a:rPr lang="en-GB" sz="1600" b="1" dirty="0" smtClean="0">
                <a:solidFill>
                  <a:schemeClr val="tx1"/>
                </a:solidFill>
              </a:rPr>
              <a:t> </a:t>
            </a:r>
            <a:r>
              <a:rPr lang="en-GB" sz="1600" b="1" dirty="0">
                <a:solidFill>
                  <a:schemeClr val="tx1"/>
                </a:solidFill>
              </a:rPr>
              <a:t>=&gt; 'CAR6</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extension </a:t>
            </a:r>
            <a:r>
              <a:rPr lang="en-GB" sz="1600" b="1" dirty="0">
                <a:solidFill>
                  <a:schemeClr val="tx1"/>
                </a:solidFill>
              </a:rPr>
              <a:t>=&gt; '(</a:t>
            </a:r>
            <a:r>
              <a:rPr lang="en-GB" sz="1600" b="1" dirty="0" err="1">
                <a:solidFill>
                  <a:schemeClr val="tx1"/>
                </a:solidFill>
              </a:rPr>
              <a:t>driver_key,team_key</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a:t>
            </a:r>
            <a:br>
              <a:rPr lang="en-GB" sz="1600" b="1" dirty="0" smtClean="0">
                <a:solidFill>
                  <a:schemeClr val="tx1"/>
                </a:solidFill>
              </a:rPr>
            </a:br>
            <a:r>
              <a:rPr lang="en-GB" sz="1600" b="1" dirty="0" smtClean="0">
                <a:solidFill>
                  <a:schemeClr val="tx1"/>
                </a:solidFill>
              </a:rPr>
              <a:t>END</a:t>
            </a:r>
            <a:r>
              <a:rPr lang="en-GB" sz="1600" b="1" dirty="0">
                <a:solidFill>
                  <a:schemeClr val="tx1"/>
                </a:solidFill>
              </a:rPr>
              <a:t>;</a:t>
            </a:r>
          </a:p>
        </p:txBody>
      </p:sp>
      <p:sp>
        <p:nvSpPr>
          <p:cNvPr id="6" name="TextBox 5"/>
          <p:cNvSpPr txBox="1"/>
          <p:nvPr/>
        </p:nvSpPr>
        <p:spPr>
          <a:xfrm>
            <a:off x="971600" y="4145012"/>
            <a:ext cx="7776864" cy="2308324"/>
          </a:xfrm>
          <a:prstGeom prst="rect">
            <a:avLst/>
          </a:prstGeom>
          <a:solidFill>
            <a:schemeClr val="bg1">
              <a:lumMod val="75000"/>
            </a:schemeClr>
          </a:solidFill>
        </p:spPr>
        <p:txBody>
          <a:bodyPr wrap="square">
            <a:spAutoFit/>
          </a:bodyPr>
          <a:lstStyle/>
          <a:p>
            <a:pPr algn="l">
              <a:tabLst>
                <a:tab pos="261938" algn="l"/>
                <a:tab pos="623888" algn="l"/>
              </a:tabLst>
              <a:defRPr/>
            </a:pPr>
            <a:r>
              <a:rPr lang="en-GB" sz="1600" b="1" dirty="0" smtClean="0">
                <a:solidFill>
                  <a:schemeClr val="tx1"/>
                </a:solidFill>
              </a:rPr>
              <a:t>BEGIN</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dbms_stats.gather_table_stats</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	(</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ownname</a:t>
            </a:r>
            <a:r>
              <a:rPr lang="en-GB" sz="1600" b="1" dirty="0" smtClean="0">
                <a:solidFill>
                  <a:schemeClr val="tx1"/>
                </a:solidFill>
              </a:rPr>
              <a:t> </a:t>
            </a:r>
            <a:r>
              <a:rPr lang="en-GB" sz="1600" b="1" dirty="0">
                <a:solidFill>
                  <a:schemeClr val="tx1"/>
                </a:solidFill>
              </a:rPr>
              <a:t>=&gt; 'GP</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tabname</a:t>
            </a:r>
            <a:r>
              <a:rPr lang="en-GB" sz="1600" b="1" dirty="0" smtClean="0">
                <a:solidFill>
                  <a:schemeClr val="tx1"/>
                </a:solidFill>
              </a:rPr>
              <a:t> </a:t>
            </a:r>
            <a:r>
              <a:rPr lang="en-GB" sz="1600" b="1" dirty="0">
                <a:solidFill>
                  <a:schemeClr val="tx1"/>
                </a:solidFill>
              </a:rPr>
              <a:t>=&gt; 'CAR6</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estimate_percent</a:t>
            </a:r>
            <a:r>
              <a:rPr lang="en-GB" sz="1600" b="1" dirty="0" smtClean="0">
                <a:solidFill>
                  <a:schemeClr val="tx1"/>
                </a:solidFill>
              </a:rPr>
              <a:t> </a:t>
            </a:r>
            <a:r>
              <a:rPr lang="en-GB" sz="1600" b="1" dirty="0">
                <a:solidFill>
                  <a:schemeClr val="tx1"/>
                </a:solidFill>
              </a:rPr>
              <a:t>=&gt; </a:t>
            </a:r>
            <a:r>
              <a:rPr lang="en-GB" sz="1600" b="1" dirty="0" smtClean="0">
                <a:solidFill>
                  <a:schemeClr val="tx1"/>
                </a:solidFill>
              </a:rPr>
              <a:t>NULL,</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method_opt</a:t>
            </a:r>
            <a:r>
              <a:rPr lang="en-GB" sz="1600" b="1" dirty="0" smtClean="0">
                <a:solidFill>
                  <a:schemeClr val="tx1"/>
                </a:solidFill>
              </a:rPr>
              <a:t> </a:t>
            </a:r>
            <a:r>
              <a:rPr lang="en-GB" sz="1600" b="1" dirty="0">
                <a:solidFill>
                  <a:schemeClr val="tx1"/>
                </a:solidFill>
              </a:rPr>
              <a:t>=&gt; 'FOR COLUMNS (DRIVER_KEY,TEAM_KEY) SIZE </a:t>
            </a:r>
            <a:r>
              <a:rPr lang="en-GB" sz="1600" b="1" dirty="0" smtClean="0">
                <a:solidFill>
                  <a:schemeClr val="tx1"/>
                </a:solidFill>
              </a:rPr>
              <a:t>2048‘</a:t>
            </a:r>
            <a:br>
              <a:rPr lang="en-GB" sz="1600" b="1" dirty="0" smtClean="0">
                <a:solidFill>
                  <a:schemeClr val="tx1"/>
                </a:solidFill>
              </a:rPr>
            </a:br>
            <a:r>
              <a:rPr lang="en-GB" sz="1600" b="1" dirty="0" smtClean="0">
                <a:solidFill>
                  <a:schemeClr val="tx1"/>
                </a:solidFill>
              </a:rPr>
              <a:t>	);</a:t>
            </a:r>
            <a:br>
              <a:rPr lang="en-GB" sz="1600" b="1" dirty="0" smtClean="0">
                <a:solidFill>
                  <a:schemeClr val="tx1"/>
                </a:solidFill>
              </a:rPr>
            </a:br>
            <a:r>
              <a:rPr lang="en-GB" sz="1600" b="1" dirty="0" smtClean="0">
                <a:solidFill>
                  <a:schemeClr val="tx1"/>
                </a:solidFill>
              </a:rPr>
              <a:t>END;</a:t>
            </a:r>
            <a:endParaRPr lang="en-GB" sz="1600" b="1" dirty="0">
              <a:solidFill>
                <a:schemeClr val="tx1"/>
              </a:solidFill>
            </a:endParaRPr>
          </a:p>
        </p:txBody>
      </p:sp>
    </p:spTree>
    <p:extLst>
      <p:ext uri="{BB962C8B-B14F-4D97-AF65-F5344CB8AC3E}">
        <p14:creationId xmlns:p14="http://schemas.microsoft.com/office/powerpoint/2010/main" val="302454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Histograms</a:t>
            </a:r>
            <a:endParaRPr lang="en-GB" dirty="0"/>
          </a:p>
        </p:txBody>
      </p:sp>
      <p:sp>
        <p:nvSpPr>
          <p:cNvPr id="3" name="Content Placeholder 2"/>
          <p:cNvSpPr>
            <a:spLocks noGrp="1"/>
          </p:cNvSpPr>
          <p:nvPr>
            <p:ph idx="1"/>
          </p:nvPr>
        </p:nvSpPr>
        <p:spPr>
          <a:xfrm>
            <a:off x="762000" y="1131888"/>
            <a:ext cx="8001000" cy="568920"/>
          </a:xfrm>
        </p:spPr>
        <p:txBody>
          <a:bodyPr/>
          <a:lstStyle/>
          <a:p>
            <a:r>
              <a:rPr lang="en-GB" dirty="0" smtClean="0"/>
              <a:t>Multi-Column Statistics</a:t>
            </a:r>
          </a:p>
          <a:p>
            <a:endParaRPr lang="en-GB" dirty="0"/>
          </a:p>
          <a:p>
            <a:endParaRPr lang="en-GB" dirty="0" smtClean="0"/>
          </a:p>
          <a:p>
            <a:endParaRPr lang="en-GB" dirty="0" smtClean="0"/>
          </a:p>
        </p:txBody>
      </p:sp>
      <p:sp>
        <p:nvSpPr>
          <p:cNvPr id="5" name="TextBox 4"/>
          <p:cNvSpPr txBox="1"/>
          <p:nvPr/>
        </p:nvSpPr>
        <p:spPr>
          <a:xfrm>
            <a:off x="991882" y="1484784"/>
            <a:ext cx="7756581" cy="2554545"/>
          </a:xfrm>
          <a:prstGeom prst="rect">
            <a:avLst/>
          </a:prstGeom>
          <a:solidFill>
            <a:schemeClr val="bg1">
              <a:lumMod val="75000"/>
            </a:schemeClr>
          </a:solidFill>
        </p:spPr>
        <p:txBody>
          <a:bodyPr wrap="square">
            <a:spAutoFit/>
          </a:bodyPr>
          <a:lstStyle/>
          <a:p>
            <a:pPr algn="l">
              <a:tabLst>
                <a:tab pos="261938" algn="l"/>
                <a:tab pos="536575" algn="l"/>
              </a:tabLst>
              <a:defRPr/>
            </a:pPr>
            <a:r>
              <a:rPr lang="en-GB" sz="1600" b="1" dirty="0" smtClean="0">
                <a:solidFill>
                  <a:schemeClr val="tx1"/>
                </a:solidFill>
              </a:rPr>
              <a:t>DECLARE</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l_extension_name</a:t>
            </a:r>
            <a:r>
              <a:rPr lang="en-GB" sz="1600" b="1" dirty="0" smtClean="0">
                <a:solidFill>
                  <a:schemeClr val="tx1"/>
                </a:solidFill>
              </a:rPr>
              <a:t> VARCHAR2(30);</a:t>
            </a:r>
            <a:br>
              <a:rPr lang="en-GB" sz="1600" b="1" dirty="0" smtClean="0">
                <a:solidFill>
                  <a:schemeClr val="tx1"/>
                </a:solidFill>
              </a:rPr>
            </a:br>
            <a:r>
              <a:rPr lang="en-GB" sz="1600" b="1" dirty="0" smtClean="0">
                <a:solidFill>
                  <a:schemeClr val="tx1"/>
                </a:solidFill>
              </a:rPr>
              <a:t>BEGIN</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l_extension_name</a:t>
            </a:r>
            <a:r>
              <a:rPr lang="en-GB" sz="1600" b="1" dirty="0" smtClean="0">
                <a:solidFill>
                  <a:schemeClr val="tx1"/>
                </a:solidFill>
              </a:rPr>
              <a:t> </a:t>
            </a:r>
            <a:r>
              <a:rPr lang="en-GB" sz="1600" b="1" dirty="0">
                <a:solidFill>
                  <a:schemeClr val="tx1"/>
                </a:solidFill>
              </a:rPr>
              <a:t>:= </a:t>
            </a:r>
            <a:r>
              <a:rPr lang="en-GB" sz="1600" b="1" dirty="0" err="1" smtClean="0">
                <a:solidFill>
                  <a:schemeClr val="tx1"/>
                </a:solidFill>
              </a:rPr>
              <a:t>dbms_stats.create_extended_stats</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	(</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ownname</a:t>
            </a:r>
            <a:r>
              <a:rPr lang="en-GB" sz="1600" b="1" dirty="0" smtClean="0">
                <a:solidFill>
                  <a:schemeClr val="tx1"/>
                </a:solidFill>
              </a:rPr>
              <a:t> </a:t>
            </a:r>
            <a:r>
              <a:rPr lang="en-GB" sz="1600" b="1" dirty="0">
                <a:solidFill>
                  <a:schemeClr val="tx1"/>
                </a:solidFill>
              </a:rPr>
              <a:t>=&gt; 'GP</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tabname</a:t>
            </a:r>
            <a:r>
              <a:rPr lang="en-GB" sz="1600" b="1" dirty="0" smtClean="0">
                <a:solidFill>
                  <a:schemeClr val="tx1"/>
                </a:solidFill>
              </a:rPr>
              <a:t> </a:t>
            </a:r>
            <a:r>
              <a:rPr lang="en-GB" sz="1600" b="1" dirty="0">
                <a:solidFill>
                  <a:schemeClr val="tx1"/>
                </a:solidFill>
              </a:rPr>
              <a:t>=&gt; 'CAR6</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extension </a:t>
            </a:r>
            <a:r>
              <a:rPr lang="en-GB" sz="1600" b="1" dirty="0">
                <a:solidFill>
                  <a:schemeClr val="tx1"/>
                </a:solidFill>
              </a:rPr>
              <a:t>=&gt; '(</a:t>
            </a:r>
            <a:r>
              <a:rPr lang="en-GB" sz="1600" b="1" dirty="0" err="1">
                <a:solidFill>
                  <a:schemeClr val="tx1"/>
                </a:solidFill>
              </a:rPr>
              <a:t>driver_key,team_key</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a:t>
            </a:r>
            <a:br>
              <a:rPr lang="en-GB" sz="1600" b="1" dirty="0" smtClean="0">
                <a:solidFill>
                  <a:schemeClr val="tx1"/>
                </a:solidFill>
              </a:rPr>
            </a:br>
            <a:r>
              <a:rPr lang="en-GB" sz="1600" b="1" dirty="0" smtClean="0">
                <a:solidFill>
                  <a:schemeClr val="tx1"/>
                </a:solidFill>
              </a:rPr>
              <a:t>END</a:t>
            </a:r>
            <a:r>
              <a:rPr lang="en-GB" sz="1600" b="1" dirty="0">
                <a:solidFill>
                  <a:schemeClr val="tx1"/>
                </a:solidFill>
              </a:rPr>
              <a:t>;</a:t>
            </a:r>
          </a:p>
        </p:txBody>
      </p:sp>
      <p:sp>
        <p:nvSpPr>
          <p:cNvPr id="6" name="TextBox 5"/>
          <p:cNvSpPr txBox="1"/>
          <p:nvPr/>
        </p:nvSpPr>
        <p:spPr>
          <a:xfrm>
            <a:off x="971600" y="4145012"/>
            <a:ext cx="7776864" cy="2308324"/>
          </a:xfrm>
          <a:prstGeom prst="rect">
            <a:avLst/>
          </a:prstGeom>
          <a:solidFill>
            <a:schemeClr val="bg1">
              <a:lumMod val="75000"/>
            </a:schemeClr>
          </a:solidFill>
        </p:spPr>
        <p:txBody>
          <a:bodyPr wrap="square">
            <a:spAutoFit/>
          </a:bodyPr>
          <a:lstStyle/>
          <a:p>
            <a:pPr algn="l">
              <a:tabLst>
                <a:tab pos="261938" algn="l"/>
                <a:tab pos="623888" algn="l"/>
              </a:tabLst>
              <a:defRPr/>
            </a:pPr>
            <a:r>
              <a:rPr lang="en-GB" sz="1600" b="1" dirty="0" smtClean="0">
                <a:solidFill>
                  <a:schemeClr val="tx1"/>
                </a:solidFill>
              </a:rPr>
              <a:t>BEGIN</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dbms_stats.gather_table_stats</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	(</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ownname</a:t>
            </a:r>
            <a:r>
              <a:rPr lang="en-GB" sz="1600" b="1" dirty="0" smtClean="0">
                <a:solidFill>
                  <a:schemeClr val="tx1"/>
                </a:solidFill>
              </a:rPr>
              <a:t> </a:t>
            </a:r>
            <a:r>
              <a:rPr lang="en-GB" sz="1600" b="1" dirty="0">
                <a:solidFill>
                  <a:schemeClr val="tx1"/>
                </a:solidFill>
              </a:rPr>
              <a:t>=&gt; 'GP</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tabname</a:t>
            </a:r>
            <a:r>
              <a:rPr lang="en-GB" sz="1600" b="1" dirty="0" smtClean="0">
                <a:solidFill>
                  <a:schemeClr val="tx1"/>
                </a:solidFill>
              </a:rPr>
              <a:t> </a:t>
            </a:r>
            <a:r>
              <a:rPr lang="en-GB" sz="1600" b="1" dirty="0">
                <a:solidFill>
                  <a:schemeClr val="tx1"/>
                </a:solidFill>
              </a:rPr>
              <a:t>=&gt; 'CAR6</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estimate_percent</a:t>
            </a:r>
            <a:r>
              <a:rPr lang="en-GB" sz="1600" b="1" dirty="0" smtClean="0">
                <a:solidFill>
                  <a:schemeClr val="tx1"/>
                </a:solidFill>
              </a:rPr>
              <a:t> </a:t>
            </a:r>
            <a:r>
              <a:rPr lang="en-GB" sz="1600" b="1" dirty="0">
                <a:solidFill>
                  <a:schemeClr val="tx1"/>
                </a:solidFill>
              </a:rPr>
              <a:t>=&gt; </a:t>
            </a:r>
            <a:r>
              <a:rPr lang="en-GB" sz="1600" b="1" dirty="0" smtClean="0">
                <a:solidFill>
                  <a:schemeClr val="tx1"/>
                </a:solidFill>
              </a:rPr>
              <a:t>NULL,</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method_opt</a:t>
            </a:r>
            <a:r>
              <a:rPr lang="en-GB" sz="1600" b="1" dirty="0" smtClean="0">
                <a:solidFill>
                  <a:schemeClr val="tx1"/>
                </a:solidFill>
              </a:rPr>
              <a:t> </a:t>
            </a:r>
            <a:r>
              <a:rPr lang="en-GB" sz="1600" b="1" dirty="0">
                <a:solidFill>
                  <a:schemeClr val="tx1"/>
                </a:solidFill>
              </a:rPr>
              <a:t>=&gt; 'FOR COLUMNS (DRIVER_KEY,TEAM_KEY) SIZE </a:t>
            </a:r>
            <a:r>
              <a:rPr lang="en-GB" sz="1600" b="1" dirty="0" smtClean="0">
                <a:solidFill>
                  <a:schemeClr val="tx1"/>
                </a:solidFill>
              </a:rPr>
              <a:t>2048‘</a:t>
            </a:r>
            <a:br>
              <a:rPr lang="en-GB" sz="1600" b="1" dirty="0" smtClean="0">
                <a:solidFill>
                  <a:schemeClr val="tx1"/>
                </a:solidFill>
              </a:rPr>
            </a:br>
            <a:r>
              <a:rPr lang="en-GB" sz="1600" b="1" dirty="0" smtClean="0">
                <a:solidFill>
                  <a:schemeClr val="tx1"/>
                </a:solidFill>
              </a:rPr>
              <a:t>	);</a:t>
            </a:r>
            <a:br>
              <a:rPr lang="en-GB" sz="1600" b="1" dirty="0" smtClean="0">
                <a:solidFill>
                  <a:schemeClr val="tx1"/>
                </a:solidFill>
              </a:rPr>
            </a:br>
            <a:r>
              <a:rPr lang="en-GB" sz="1600" b="1" dirty="0" smtClean="0">
                <a:solidFill>
                  <a:schemeClr val="tx1"/>
                </a:solidFill>
              </a:rPr>
              <a:t>END;</a:t>
            </a:r>
            <a:endParaRPr lang="en-GB" sz="1600" b="1" dirty="0">
              <a:solidFill>
                <a:schemeClr val="tx1"/>
              </a:solidFill>
            </a:endParaRPr>
          </a:p>
        </p:txBody>
      </p:sp>
    </p:spTree>
    <p:extLst>
      <p:ext uri="{BB962C8B-B14F-4D97-AF65-F5344CB8AC3E}">
        <p14:creationId xmlns:p14="http://schemas.microsoft.com/office/powerpoint/2010/main" val="390260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2098" name="Rectangle 2"/>
          <p:cNvSpPr>
            <a:spLocks noGrp="1" noChangeArrowheads="1"/>
          </p:cNvSpPr>
          <p:nvPr>
            <p:ph type="title"/>
          </p:nvPr>
        </p:nvSpPr>
        <p:spPr/>
        <p:txBody>
          <a:bodyPr/>
          <a:lstStyle/>
          <a:p>
            <a:r>
              <a:rPr lang="en-GB" altLang="en-US" dirty="0" smtClean="0"/>
              <a:t>Histograms</a:t>
            </a:r>
            <a:endParaRPr lang="en-US" altLang="en-US" dirty="0"/>
          </a:p>
        </p:txBody>
      </p:sp>
      <p:sp>
        <p:nvSpPr>
          <p:cNvPr id="2" name="Content Placeholder 1"/>
          <p:cNvSpPr>
            <a:spLocks noGrp="1"/>
          </p:cNvSpPr>
          <p:nvPr>
            <p:ph idx="1"/>
          </p:nvPr>
        </p:nvSpPr>
        <p:spPr/>
        <p:txBody>
          <a:bodyPr/>
          <a:lstStyle/>
          <a:p>
            <a:r>
              <a:rPr lang="en-GB" dirty="0" smtClean="0"/>
              <a:t>Multi-Column Statistics</a:t>
            </a:r>
            <a:endParaRPr lang="en-GB" dirty="0"/>
          </a:p>
        </p:txBody>
      </p:sp>
      <p:sp>
        <p:nvSpPr>
          <p:cNvPr id="49" name="Slide Number Placeholder 2"/>
          <p:cNvSpPr>
            <a:spLocks noGrp="1"/>
          </p:cNvSpPr>
          <p:nvPr>
            <p:ph type="sldNum" sz="quarter" idx="4294967295"/>
          </p:nvPr>
        </p:nvSpPr>
        <p:spPr>
          <a:xfrm>
            <a:off x="0" y="6477000"/>
            <a:ext cx="381000" cy="304800"/>
          </a:xfrm>
          <a:prstGeom prst="rect">
            <a:avLst/>
          </a:prstGeom>
        </p:spPr>
        <p:txBody>
          <a:bodyPr/>
          <a:lstStyle/>
          <a:p>
            <a:fld id="{7946D6FD-F9C6-4149-A00A-319961A9BFAA}" type="slidenum">
              <a:rPr lang="en-GB" altLang="en-US"/>
              <a:pPr/>
              <a:t>76</a:t>
            </a:fld>
            <a:endParaRPr lang="en-GB" altLang="en-US"/>
          </a:p>
        </p:txBody>
      </p:sp>
      <p:graphicFrame>
        <p:nvGraphicFramePr>
          <p:cNvPr id="3332099" name="Group 3"/>
          <p:cNvGraphicFramePr>
            <a:graphicFrameLocks noGrp="1"/>
          </p:cNvGraphicFramePr>
          <p:nvPr>
            <p:extLst>
              <p:ext uri="{D42A27DB-BD31-4B8C-83A1-F6EECF244321}">
                <p14:modId xmlns:p14="http://schemas.microsoft.com/office/powerpoint/2010/main" val="621854622"/>
              </p:ext>
            </p:extLst>
          </p:nvPr>
        </p:nvGraphicFramePr>
        <p:xfrm>
          <a:off x="611188" y="3861520"/>
          <a:ext cx="7546975" cy="1227840"/>
        </p:xfrm>
        <a:graphic>
          <a:graphicData uri="http://schemas.openxmlformats.org/drawingml/2006/table">
            <a:tbl>
              <a:tblPr/>
              <a:tblGrid>
                <a:gridCol w="338137"/>
                <a:gridCol w="2430463"/>
                <a:gridCol w="871537"/>
                <a:gridCol w="869950"/>
                <a:gridCol w="871538"/>
                <a:gridCol w="1276350"/>
                <a:gridCol w="889000"/>
              </a:tblGrid>
              <a:tr h="303213">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dirty="0" smtClean="0">
                          <a:ln>
                            <a:noFill/>
                          </a:ln>
                          <a:solidFill>
                            <a:schemeClr val="tx1"/>
                          </a:solidFill>
                          <a:effectLst/>
                          <a:latin typeface="Arial" charset="0"/>
                        </a:rPr>
                        <a:t>Id</a:t>
                      </a:r>
                      <a:endParaRPr kumimoji="0" lang="en-US" altLang="en-US" sz="1400" b="1" i="0" u="none" strike="noStrike" cap="none" normalizeH="0" baseline="0" dirty="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smtClean="0">
                          <a:ln>
                            <a:noFill/>
                          </a:ln>
                          <a:solidFill>
                            <a:schemeClr val="tx1"/>
                          </a:solidFill>
                          <a:effectLst/>
                          <a:latin typeface="Arial" charset="0"/>
                        </a:rPr>
                        <a:t>Operation</a:t>
                      </a: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smtClean="0">
                          <a:ln>
                            <a:noFill/>
                          </a:ln>
                          <a:solidFill>
                            <a:schemeClr val="tx1"/>
                          </a:solidFill>
                          <a:effectLst/>
                          <a:latin typeface="Arial" charset="0"/>
                        </a:rPr>
                        <a:t>Name</a:t>
                      </a: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r"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smtClean="0">
                          <a:ln>
                            <a:noFill/>
                          </a:ln>
                          <a:solidFill>
                            <a:schemeClr val="tx1"/>
                          </a:solidFill>
                          <a:effectLst/>
                          <a:latin typeface="Arial" charset="0"/>
                        </a:rPr>
                        <a:t>Rows</a:t>
                      </a: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r"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smtClean="0">
                          <a:ln>
                            <a:noFill/>
                          </a:ln>
                          <a:solidFill>
                            <a:schemeClr val="tx1"/>
                          </a:solidFill>
                          <a:effectLst/>
                          <a:latin typeface="Arial" charset="0"/>
                        </a:rPr>
                        <a:t>Bytes</a:t>
                      </a: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smtClean="0">
                          <a:ln>
                            <a:noFill/>
                          </a:ln>
                          <a:solidFill>
                            <a:schemeClr val="tx1"/>
                          </a:solidFill>
                          <a:effectLst/>
                          <a:latin typeface="Arial" charset="0"/>
                        </a:rPr>
                        <a:t>Cost (%CPU)</a:t>
                      </a: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smtClean="0">
                          <a:ln>
                            <a:noFill/>
                          </a:ln>
                          <a:solidFill>
                            <a:schemeClr val="tx1"/>
                          </a:solidFill>
                          <a:effectLst/>
                          <a:latin typeface="Arial" charset="0"/>
                        </a:rPr>
                        <a:t>Time</a:t>
                      </a: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87338">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smtClean="0">
                          <a:ln>
                            <a:noFill/>
                          </a:ln>
                          <a:solidFill>
                            <a:schemeClr val="tx1"/>
                          </a:solidFill>
                          <a:effectLst/>
                          <a:latin typeface="Arial" charset="0"/>
                        </a:rPr>
                        <a:t>0</a:t>
                      </a: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smtClean="0">
                          <a:ln>
                            <a:noFill/>
                          </a:ln>
                          <a:solidFill>
                            <a:schemeClr val="tx1"/>
                          </a:solidFill>
                          <a:effectLst/>
                          <a:latin typeface="Arial" charset="0"/>
                        </a:rPr>
                        <a:t>SELECT STATEMENT</a:t>
                      </a: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endParaRPr kumimoji="0" lang="en-US" altLang="en-US" sz="1400" b="1" i="0" u="none" strike="noStrike" cap="none" normalizeH="0" baseline="0" dirty="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r"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US" altLang="en-US" sz="1400" b="1" i="0" u="none" strike="noStrike" cap="none" normalizeH="0" baseline="0" dirty="0" smtClean="0">
                          <a:ln>
                            <a:noFill/>
                          </a:ln>
                          <a:solidFill>
                            <a:schemeClr val="tx1"/>
                          </a:solidFill>
                          <a:effectLst/>
                          <a:latin typeface="Arial" charset="0"/>
                        </a:rPr>
                        <a:t>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r"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US" altLang="en-US" sz="1400" b="1" i="0" u="none" strike="noStrike" cap="none" normalizeH="0" baseline="0" dirty="0" smtClean="0">
                          <a:ln>
                            <a:noFill/>
                          </a:ln>
                          <a:solidFill>
                            <a:schemeClr val="tx1"/>
                          </a:solidFill>
                          <a:effectLst/>
                          <a:latin typeface="Arial" charset="0"/>
                        </a:rPr>
                        <a:t>9</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tabLst>
                          <a:tab pos="449263" algn="r"/>
                          <a:tab pos="1074738" algn="r"/>
                        </a:tabLst>
                        <a:defRPr sz="1400" b="1">
                          <a:solidFill>
                            <a:schemeClr val="tx1"/>
                          </a:solidFill>
                          <a:latin typeface="Arial" charset="0"/>
                        </a:defRPr>
                      </a:lvl1pPr>
                      <a:lvl2pPr algn="l">
                        <a:spcBef>
                          <a:spcPct val="20000"/>
                        </a:spcBef>
                        <a:buClr>
                          <a:schemeClr val="accent2"/>
                        </a:buClr>
                        <a:buSzPct val="75000"/>
                        <a:buFont typeface="Wingdings" pitchFamily="2" charset="2"/>
                        <a:tabLst>
                          <a:tab pos="449263" algn="r"/>
                          <a:tab pos="1074738" algn="r"/>
                        </a:tabLst>
                        <a:defRPr sz="1400" b="1">
                          <a:solidFill>
                            <a:schemeClr val="tx1"/>
                          </a:solidFill>
                          <a:latin typeface="Arial" charset="0"/>
                        </a:defRPr>
                      </a:lvl2pPr>
                      <a:lvl3pPr algn="l">
                        <a:spcBef>
                          <a:spcPct val="20000"/>
                        </a:spcBef>
                        <a:buClr>
                          <a:schemeClr val="accent2"/>
                        </a:buClr>
                        <a:buSzPct val="75000"/>
                        <a:buFont typeface="Wingdings" pitchFamily="2" charset="2"/>
                        <a:tabLst>
                          <a:tab pos="449263" algn="r"/>
                          <a:tab pos="1074738" algn="r"/>
                        </a:tabLst>
                        <a:defRPr sz="1400" b="1">
                          <a:solidFill>
                            <a:schemeClr val="tx1"/>
                          </a:solidFill>
                          <a:latin typeface="Arial" charset="0"/>
                        </a:defRPr>
                      </a:lvl3pPr>
                      <a:lvl4pPr marL="1333500" algn="l">
                        <a:spcBef>
                          <a:spcPct val="20000"/>
                        </a:spcBef>
                        <a:buClr>
                          <a:schemeClr val="accent2"/>
                        </a:buClr>
                        <a:buSzPct val="75000"/>
                        <a:buFont typeface="Wingdings" pitchFamily="2" charset="2"/>
                        <a:tabLst>
                          <a:tab pos="449263" algn="r"/>
                          <a:tab pos="1074738" algn="r"/>
                        </a:tabLst>
                        <a:defRPr sz="1400" b="1">
                          <a:solidFill>
                            <a:schemeClr val="tx1"/>
                          </a:solidFill>
                          <a:latin typeface="Arial" charset="0"/>
                        </a:defRPr>
                      </a:lvl4pPr>
                      <a:lvl5pPr marL="1752600" algn="l">
                        <a:spcBef>
                          <a:spcPct val="20000"/>
                        </a:spcBef>
                        <a:buClr>
                          <a:schemeClr val="accent2"/>
                        </a:buClr>
                        <a:buSzPct val="75000"/>
                        <a:buFont typeface="Wingdings" pitchFamily="2" charset="2"/>
                        <a:tabLst>
                          <a:tab pos="449263" algn="r"/>
                          <a:tab pos="1074738" algn="r"/>
                        </a:tabLst>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tabLst>
                          <a:tab pos="449263" algn="r"/>
                          <a:tab pos="1074738" algn="r"/>
                        </a:tabLst>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tabLst>
                          <a:tab pos="449263" algn="r"/>
                          <a:tab pos="1074738" algn="r"/>
                        </a:tabLst>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tabLst>
                          <a:tab pos="449263" algn="r"/>
                          <a:tab pos="1074738" algn="r"/>
                        </a:tabLst>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tabLst>
                          <a:tab pos="449263" algn="r"/>
                          <a:tab pos="1074738" algn="r"/>
                        </a:tabLst>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tab pos="449263" algn="r"/>
                          <a:tab pos="1074738" algn="r"/>
                        </a:tabLst>
                      </a:pPr>
                      <a:r>
                        <a:rPr kumimoji="0" lang="en-GB" altLang="en-US" sz="1400" b="1" i="0" u="none" strike="noStrike" cap="none" normalizeH="0" baseline="0" dirty="0" smtClean="0">
                          <a:ln>
                            <a:noFill/>
                          </a:ln>
                          <a:solidFill>
                            <a:schemeClr val="tx1"/>
                          </a:solidFill>
                          <a:effectLst/>
                          <a:latin typeface="Arial" charset="0"/>
                        </a:rPr>
                        <a:t>	39	(0)</a:t>
                      </a:r>
                      <a:endParaRPr kumimoji="0" lang="en-US" altLang="en-US" sz="1400" b="1" i="0" u="none" strike="noStrike" cap="none" normalizeH="0" baseline="0" dirty="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defRPr/>
                      </a:pPr>
                      <a:r>
                        <a:rPr kumimoji="0" lang="en-GB" altLang="en-US" sz="1400" b="1" i="0" u="none" strike="noStrike" cap="none" normalizeH="0" baseline="0" dirty="0" smtClean="0">
                          <a:ln>
                            <a:noFill/>
                          </a:ln>
                          <a:solidFill>
                            <a:schemeClr val="tx1"/>
                          </a:solidFill>
                          <a:effectLst/>
                          <a:latin typeface="Arial" charset="0"/>
                        </a:rPr>
                        <a:t>00:00:01</a:t>
                      </a:r>
                      <a:endParaRPr kumimoji="0" lang="en-US" altLang="en-US" sz="1400" b="1" i="0" u="none" strike="noStrike" cap="none" normalizeH="0" baseline="0" dirty="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69875">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smtClean="0">
                          <a:ln>
                            <a:noFill/>
                          </a:ln>
                          <a:solidFill>
                            <a:schemeClr val="tx1"/>
                          </a:solidFill>
                          <a:effectLst/>
                          <a:latin typeface="Arial" charset="0"/>
                        </a:rPr>
                        <a:t>1</a:t>
                      </a: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tabLst>
                          <a:tab pos="174625" algn="l"/>
                        </a:tabLst>
                        <a:defRPr sz="1400" b="1">
                          <a:solidFill>
                            <a:schemeClr val="tx1"/>
                          </a:solidFill>
                          <a:latin typeface="Arial" charset="0"/>
                        </a:defRPr>
                      </a:lvl1pPr>
                      <a:lvl2pPr algn="l">
                        <a:spcBef>
                          <a:spcPct val="20000"/>
                        </a:spcBef>
                        <a:buClr>
                          <a:schemeClr val="accent2"/>
                        </a:buClr>
                        <a:buSzPct val="75000"/>
                        <a:buFont typeface="Wingdings" pitchFamily="2" charset="2"/>
                        <a:tabLst>
                          <a:tab pos="174625" algn="l"/>
                        </a:tabLst>
                        <a:defRPr sz="1400" b="1">
                          <a:solidFill>
                            <a:schemeClr val="tx1"/>
                          </a:solidFill>
                          <a:latin typeface="Arial" charset="0"/>
                        </a:defRPr>
                      </a:lvl2pPr>
                      <a:lvl3pPr algn="l">
                        <a:spcBef>
                          <a:spcPct val="20000"/>
                        </a:spcBef>
                        <a:buClr>
                          <a:schemeClr val="accent2"/>
                        </a:buClr>
                        <a:buSzPct val="75000"/>
                        <a:buFont typeface="Wingdings" pitchFamily="2" charset="2"/>
                        <a:tabLst>
                          <a:tab pos="174625" algn="l"/>
                        </a:tabLst>
                        <a:defRPr sz="1400" b="1">
                          <a:solidFill>
                            <a:schemeClr val="tx1"/>
                          </a:solidFill>
                          <a:latin typeface="Arial" charset="0"/>
                        </a:defRPr>
                      </a:lvl3pPr>
                      <a:lvl4pPr marL="1333500" algn="l">
                        <a:spcBef>
                          <a:spcPct val="20000"/>
                        </a:spcBef>
                        <a:buClr>
                          <a:schemeClr val="accent2"/>
                        </a:buClr>
                        <a:buSzPct val="75000"/>
                        <a:buFont typeface="Wingdings" pitchFamily="2" charset="2"/>
                        <a:tabLst>
                          <a:tab pos="174625" algn="l"/>
                        </a:tabLst>
                        <a:defRPr sz="1400" b="1">
                          <a:solidFill>
                            <a:schemeClr val="tx1"/>
                          </a:solidFill>
                          <a:latin typeface="Arial" charset="0"/>
                        </a:defRPr>
                      </a:lvl4pPr>
                      <a:lvl5pPr marL="1752600" algn="l">
                        <a:spcBef>
                          <a:spcPct val="20000"/>
                        </a:spcBef>
                        <a:buClr>
                          <a:schemeClr val="accent2"/>
                        </a:buClr>
                        <a:buSzPct val="75000"/>
                        <a:buFont typeface="Wingdings" pitchFamily="2" charset="2"/>
                        <a:tabLst>
                          <a:tab pos="174625" algn="l"/>
                        </a:tabLst>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tabLst>
                          <a:tab pos="174625" algn="l"/>
                        </a:tabLst>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tabLst>
                          <a:tab pos="174625" algn="l"/>
                        </a:tabLst>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tabLst>
                          <a:tab pos="174625" algn="l"/>
                        </a:tabLst>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tabLst>
                          <a:tab pos="174625" algn="l"/>
                        </a:tabLst>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tab pos="174625" algn="l"/>
                        </a:tabLst>
                      </a:pPr>
                      <a:r>
                        <a:rPr kumimoji="0" lang="en-GB" altLang="en-US" sz="1400" b="1" i="0" u="none" strike="noStrike" cap="none" normalizeH="0" baseline="0" smtClean="0">
                          <a:ln>
                            <a:noFill/>
                          </a:ln>
                          <a:solidFill>
                            <a:schemeClr val="tx1"/>
                          </a:solidFill>
                          <a:effectLst/>
                          <a:latin typeface="Arial" charset="0"/>
                        </a:rPr>
                        <a:t>	SORT AGGREGATE</a:t>
                      </a: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r"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smtClean="0">
                          <a:ln>
                            <a:noFill/>
                          </a:ln>
                          <a:solidFill>
                            <a:schemeClr val="tx1"/>
                          </a:solidFill>
                          <a:effectLst/>
                          <a:latin typeface="Arial" charset="0"/>
                        </a:rPr>
                        <a:t>1</a:t>
                      </a: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r"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dirty="0" smtClean="0">
                          <a:ln>
                            <a:noFill/>
                          </a:ln>
                          <a:solidFill>
                            <a:schemeClr val="tx1"/>
                          </a:solidFill>
                          <a:effectLst/>
                          <a:latin typeface="Arial" charset="0"/>
                        </a:rPr>
                        <a:t>9</a:t>
                      </a:r>
                      <a:endParaRPr kumimoji="0" lang="en-US" altLang="en-US" sz="1400" b="1" i="0" u="none" strike="noStrike" cap="none" normalizeH="0" baseline="0" dirty="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180975">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smtClean="0">
                          <a:ln>
                            <a:noFill/>
                          </a:ln>
                          <a:solidFill>
                            <a:schemeClr val="tx1"/>
                          </a:solidFill>
                          <a:effectLst/>
                          <a:latin typeface="Arial" charset="0"/>
                        </a:rPr>
                        <a:t>2</a:t>
                      </a: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tabLst>
                          <a:tab pos="363538" algn="l"/>
                        </a:tabLst>
                        <a:defRPr sz="1400" b="1">
                          <a:solidFill>
                            <a:schemeClr val="tx1"/>
                          </a:solidFill>
                          <a:latin typeface="Arial" charset="0"/>
                        </a:defRPr>
                      </a:lvl1pPr>
                      <a:lvl2pPr algn="l">
                        <a:spcBef>
                          <a:spcPct val="20000"/>
                        </a:spcBef>
                        <a:buClr>
                          <a:schemeClr val="accent2"/>
                        </a:buClr>
                        <a:buSzPct val="75000"/>
                        <a:buFont typeface="Wingdings" pitchFamily="2" charset="2"/>
                        <a:tabLst>
                          <a:tab pos="363538" algn="l"/>
                        </a:tabLst>
                        <a:defRPr sz="1400" b="1">
                          <a:solidFill>
                            <a:schemeClr val="tx1"/>
                          </a:solidFill>
                          <a:latin typeface="Arial" charset="0"/>
                        </a:defRPr>
                      </a:lvl2pPr>
                      <a:lvl3pPr algn="l">
                        <a:spcBef>
                          <a:spcPct val="20000"/>
                        </a:spcBef>
                        <a:buClr>
                          <a:schemeClr val="accent2"/>
                        </a:buClr>
                        <a:buSzPct val="75000"/>
                        <a:buFont typeface="Wingdings" pitchFamily="2" charset="2"/>
                        <a:tabLst>
                          <a:tab pos="363538" algn="l"/>
                        </a:tabLst>
                        <a:defRPr sz="1400" b="1">
                          <a:solidFill>
                            <a:schemeClr val="tx1"/>
                          </a:solidFill>
                          <a:latin typeface="Arial" charset="0"/>
                        </a:defRPr>
                      </a:lvl3pPr>
                      <a:lvl4pPr marL="1333500" algn="l">
                        <a:spcBef>
                          <a:spcPct val="20000"/>
                        </a:spcBef>
                        <a:buClr>
                          <a:schemeClr val="accent2"/>
                        </a:buClr>
                        <a:buSzPct val="75000"/>
                        <a:buFont typeface="Wingdings" pitchFamily="2" charset="2"/>
                        <a:tabLst>
                          <a:tab pos="363538" algn="l"/>
                        </a:tabLst>
                        <a:defRPr sz="1400" b="1">
                          <a:solidFill>
                            <a:schemeClr val="tx1"/>
                          </a:solidFill>
                          <a:latin typeface="Arial" charset="0"/>
                        </a:defRPr>
                      </a:lvl4pPr>
                      <a:lvl5pPr marL="1752600" algn="l">
                        <a:spcBef>
                          <a:spcPct val="20000"/>
                        </a:spcBef>
                        <a:buClr>
                          <a:schemeClr val="accent2"/>
                        </a:buClr>
                        <a:buSzPct val="75000"/>
                        <a:buFont typeface="Wingdings" pitchFamily="2" charset="2"/>
                        <a:tabLst>
                          <a:tab pos="363538" algn="l"/>
                        </a:tabLst>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tabLst>
                          <a:tab pos="363538" algn="l"/>
                        </a:tabLst>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tabLst>
                          <a:tab pos="363538" algn="l"/>
                        </a:tabLst>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tabLst>
                          <a:tab pos="363538" algn="l"/>
                        </a:tabLst>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tabLst>
                          <a:tab pos="363538" algn="l"/>
                        </a:tabLst>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tab pos="363538" algn="l"/>
                        </a:tabLst>
                      </a:pPr>
                      <a:r>
                        <a:rPr kumimoji="0" lang="en-GB" altLang="en-US" sz="1400" b="1" i="0" u="none" strike="noStrike" cap="none" normalizeH="0" baseline="0" smtClean="0">
                          <a:ln>
                            <a:noFill/>
                          </a:ln>
                          <a:solidFill>
                            <a:schemeClr val="tx1"/>
                          </a:solidFill>
                          <a:effectLst/>
                          <a:latin typeface="Arial" charset="0"/>
                        </a:rPr>
                        <a:t>	TABLE ACCESS FULL</a:t>
                      </a: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smtClean="0">
                          <a:ln>
                            <a:noFill/>
                          </a:ln>
                          <a:solidFill>
                            <a:schemeClr val="tx1"/>
                          </a:solidFill>
                          <a:effectLst/>
                          <a:latin typeface="Arial" charset="0"/>
                        </a:rPr>
                        <a:t>CAR</a:t>
                      </a: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r"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dirty="0" smtClean="0">
                          <a:ln>
                            <a:noFill/>
                          </a:ln>
                          <a:solidFill>
                            <a:schemeClr val="tx1"/>
                          </a:solidFill>
                          <a:effectLst/>
                          <a:latin typeface="Arial" charset="0"/>
                        </a:rPr>
                        <a:t>181</a:t>
                      </a:r>
                      <a:endParaRPr kumimoji="0" lang="en-US" altLang="en-US" sz="1400" b="1" i="0" u="none" strike="noStrike" cap="none" normalizeH="0" baseline="0" dirty="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r"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dirty="0" smtClean="0">
                          <a:ln>
                            <a:noFill/>
                          </a:ln>
                          <a:solidFill>
                            <a:schemeClr val="tx1"/>
                          </a:solidFill>
                          <a:effectLst/>
                          <a:latin typeface="Arial" charset="0"/>
                        </a:rPr>
                        <a:t>1629</a:t>
                      </a:r>
                      <a:endParaRPr kumimoji="0" lang="en-US" altLang="en-US" sz="1400" b="1" i="0" u="none" strike="noStrike" cap="none" normalizeH="0" baseline="0" dirty="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tabLst>
                          <a:tab pos="449263" algn="r"/>
                          <a:tab pos="1074738" algn="r"/>
                        </a:tabLst>
                        <a:defRPr sz="1400" b="1">
                          <a:solidFill>
                            <a:schemeClr val="tx1"/>
                          </a:solidFill>
                          <a:latin typeface="Arial" charset="0"/>
                        </a:defRPr>
                      </a:lvl1pPr>
                      <a:lvl2pPr algn="l">
                        <a:spcBef>
                          <a:spcPct val="20000"/>
                        </a:spcBef>
                        <a:buClr>
                          <a:schemeClr val="accent2"/>
                        </a:buClr>
                        <a:buSzPct val="75000"/>
                        <a:buFont typeface="Wingdings" pitchFamily="2" charset="2"/>
                        <a:tabLst>
                          <a:tab pos="449263" algn="r"/>
                          <a:tab pos="1074738" algn="r"/>
                        </a:tabLst>
                        <a:defRPr sz="1400" b="1">
                          <a:solidFill>
                            <a:schemeClr val="tx1"/>
                          </a:solidFill>
                          <a:latin typeface="Arial" charset="0"/>
                        </a:defRPr>
                      </a:lvl2pPr>
                      <a:lvl3pPr algn="l">
                        <a:spcBef>
                          <a:spcPct val="20000"/>
                        </a:spcBef>
                        <a:buClr>
                          <a:schemeClr val="accent2"/>
                        </a:buClr>
                        <a:buSzPct val="75000"/>
                        <a:buFont typeface="Wingdings" pitchFamily="2" charset="2"/>
                        <a:tabLst>
                          <a:tab pos="449263" algn="r"/>
                          <a:tab pos="1074738" algn="r"/>
                        </a:tabLst>
                        <a:defRPr sz="1400" b="1">
                          <a:solidFill>
                            <a:schemeClr val="tx1"/>
                          </a:solidFill>
                          <a:latin typeface="Arial" charset="0"/>
                        </a:defRPr>
                      </a:lvl3pPr>
                      <a:lvl4pPr marL="1333500" algn="l">
                        <a:spcBef>
                          <a:spcPct val="20000"/>
                        </a:spcBef>
                        <a:buClr>
                          <a:schemeClr val="accent2"/>
                        </a:buClr>
                        <a:buSzPct val="75000"/>
                        <a:buFont typeface="Wingdings" pitchFamily="2" charset="2"/>
                        <a:tabLst>
                          <a:tab pos="449263" algn="r"/>
                          <a:tab pos="1074738" algn="r"/>
                        </a:tabLst>
                        <a:defRPr sz="1400" b="1">
                          <a:solidFill>
                            <a:schemeClr val="tx1"/>
                          </a:solidFill>
                          <a:latin typeface="Arial" charset="0"/>
                        </a:defRPr>
                      </a:lvl4pPr>
                      <a:lvl5pPr marL="1752600" algn="l">
                        <a:spcBef>
                          <a:spcPct val="20000"/>
                        </a:spcBef>
                        <a:buClr>
                          <a:schemeClr val="accent2"/>
                        </a:buClr>
                        <a:buSzPct val="75000"/>
                        <a:buFont typeface="Wingdings" pitchFamily="2" charset="2"/>
                        <a:tabLst>
                          <a:tab pos="449263" algn="r"/>
                          <a:tab pos="1074738" algn="r"/>
                        </a:tabLst>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tabLst>
                          <a:tab pos="449263" algn="r"/>
                          <a:tab pos="1074738" algn="r"/>
                        </a:tabLst>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tabLst>
                          <a:tab pos="449263" algn="r"/>
                          <a:tab pos="1074738" algn="r"/>
                        </a:tabLst>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tabLst>
                          <a:tab pos="449263" algn="r"/>
                          <a:tab pos="1074738" algn="r"/>
                        </a:tabLst>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tabLst>
                          <a:tab pos="449263" algn="r"/>
                          <a:tab pos="1074738" algn="r"/>
                        </a:tabLst>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tab pos="449263" algn="r"/>
                          <a:tab pos="1074738" algn="r"/>
                        </a:tabLst>
                      </a:pPr>
                      <a:r>
                        <a:rPr kumimoji="0" lang="en-GB" altLang="en-US" sz="1400" b="1" i="0" u="none" strike="noStrike" cap="none" normalizeH="0" baseline="0" dirty="0" smtClean="0">
                          <a:ln>
                            <a:noFill/>
                          </a:ln>
                          <a:solidFill>
                            <a:schemeClr val="tx1"/>
                          </a:solidFill>
                          <a:effectLst/>
                          <a:latin typeface="Arial" charset="0"/>
                        </a:rPr>
                        <a:t>	39 	(0)</a:t>
                      </a:r>
                      <a:endParaRPr kumimoji="0" lang="en-US" altLang="en-US" sz="1400" b="1" i="0" u="none" strike="noStrike" cap="none" normalizeH="0" baseline="0" dirty="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dirty="0" smtClean="0">
                          <a:ln>
                            <a:noFill/>
                          </a:ln>
                          <a:solidFill>
                            <a:schemeClr val="tx1"/>
                          </a:solidFill>
                          <a:effectLst/>
                          <a:latin typeface="Arial" charset="0"/>
                        </a:rPr>
                        <a:t>00:00:01</a:t>
                      </a:r>
                      <a:endParaRPr kumimoji="0" lang="en-US" altLang="en-US" sz="1400" b="1" i="0" u="none" strike="noStrike" cap="none" normalizeH="0" baseline="0" dirty="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sp>
        <p:nvSpPr>
          <p:cNvPr id="3332141" name="Text Box 45"/>
          <p:cNvSpPr txBox="1">
            <a:spLocks noChangeArrowheads="1"/>
          </p:cNvSpPr>
          <p:nvPr/>
        </p:nvSpPr>
        <p:spPr bwMode="auto">
          <a:xfrm>
            <a:off x="1835150" y="1916832"/>
            <a:ext cx="5329238" cy="143668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a:spcBef>
                <a:spcPct val="0"/>
              </a:spcBef>
              <a:tabLst>
                <a:tab pos="261938" algn="l"/>
                <a:tab pos="900113" algn="r"/>
              </a:tabLst>
              <a:defRPr sz="2400">
                <a:solidFill>
                  <a:schemeClr val="tx1"/>
                </a:solidFill>
                <a:latin typeface="Times New Roman" pitchFamily="18" charset="0"/>
              </a:defRPr>
            </a:lvl1pPr>
            <a:lvl2pPr algn="l">
              <a:spcBef>
                <a:spcPct val="0"/>
              </a:spcBef>
              <a:tabLst>
                <a:tab pos="261938" algn="l"/>
                <a:tab pos="900113" algn="r"/>
              </a:tabLst>
              <a:defRPr sz="2400">
                <a:solidFill>
                  <a:schemeClr val="tx1"/>
                </a:solidFill>
                <a:latin typeface="Times New Roman" pitchFamily="18" charset="0"/>
              </a:defRPr>
            </a:lvl2pPr>
            <a:lvl3pPr algn="l">
              <a:spcBef>
                <a:spcPct val="0"/>
              </a:spcBef>
              <a:tabLst>
                <a:tab pos="261938" algn="l"/>
                <a:tab pos="900113" algn="r"/>
              </a:tabLst>
              <a:defRPr sz="2400">
                <a:solidFill>
                  <a:schemeClr val="tx1"/>
                </a:solidFill>
                <a:latin typeface="Times New Roman" pitchFamily="18" charset="0"/>
              </a:defRPr>
            </a:lvl3pPr>
            <a:lvl4pPr algn="l">
              <a:spcBef>
                <a:spcPct val="0"/>
              </a:spcBef>
              <a:tabLst>
                <a:tab pos="261938" algn="l"/>
                <a:tab pos="900113" algn="r"/>
              </a:tabLst>
              <a:defRPr sz="2400">
                <a:solidFill>
                  <a:schemeClr val="tx1"/>
                </a:solidFill>
                <a:latin typeface="Times New Roman" pitchFamily="18" charset="0"/>
              </a:defRPr>
            </a:lvl4pPr>
            <a:lvl5pPr algn="l">
              <a:spcBef>
                <a:spcPct val="0"/>
              </a:spcBef>
              <a:tabLst>
                <a:tab pos="261938" algn="l"/>
                <a:tab pos="900113" algn="r"/>
              </a:tabLst>
              <a:defRPr sz="2400">
                <a:solidFill>
                  <a:schemeClr val="tx1"/>
                </a:solidFill>
                <a:latin typeface="Times New Roman" pitchFamily="18" charset="0"/>
              </a:defRPr>
            </a:lvl5pPr>
            <a:lvl6pPr fontAlgn="base">
              <a:spcBef>
                <a:spcPct val="0"/>
              </a:spcBef>
              <a:spcAft>
                <a:spcPct val="0"/>
              </a:spcAft>
              <a:tabLst>
                <a:tab pos="261938" algn="l"/>
                <a:tab pos="900113" algn="r"/>
              </a:tabLst>
              <a:defRPr sz="2400">
                <a:solidFill>
                  <a:schemeClr val="tx1"/>
                </a:solidFill>
                <a:latin typeface="Times New Roman" pitchFamily="18" charset="0"/>
              </a:defRPr>
            </a:lvl6pPr>
            <a:lvl7pPr fontAlgn="base">
              <a:spcBef>
                <a:spcPct val="0"/>
              </a:spcBef>
              <a:spcAft>
                <a:spcPct val="0"/>
              </a:spcAft>
              <a:tabLst>
                <a:tab pos="261938" algn="l"/>
                <a:tab pos="900113" algn="r"/>
              </a:tabLst>
              <a:defRPr sz="2400">
                <a:solidFill>
                  <a:schemeClr val="tx1"/>
                </a:solidFill>
                <a:latin typeface="Times New Roman" pitchFamily="18" charset="0"/>
              </a:defRPr>
            </a:lvl7pPr>
            <a:lvl8pPr fontAlgn="base">
              <a:spcBef>
                <a:spcPct val="0"/>
              </a:spcBef>
              <a:spcAft>
                <a:spcPct val="0"/>
              </a:spcAft>
              <a:tabLst>
                <a:tab pos="261938" algn="l"/>
                <a:tab pos="900113" algn="r"/>
              </a:tabLst>
              <a:defRPr sz="2400">
                <a:solidFill>
                  <a:schemeClr val="tx1"/>
                </a:solidFill>
                <a:latin typeface="Times New Roman" pitchFamily="18" charset="0"/>
              </a:defRPr>
            </a:lvl8pPr>
            <a:lvl9pPr fontAlgn="base">
              <a:spcBef>
                <a:spcPct val="0"/>
              </a:spcBef>
              <a:spcAft>
                <a:spcPct val="0"/>
              </a:spcAft>
              <a:tabLst>
                <a:tab pos="261938" algn="l"/>
                <a:tab pos="900113" algn="r"/>
              </a:tabLst>
              <a:defRPr sz="2400">
                <a:solidFill>
                  <a:schemeClr val="tx1"/>
                </a:solidFill>
                <a:latin typeface="Times New Roman" pitchFamily="18" charset="0"/>
              </a:defRPr>
            </a:lvl9pPr>
          </a:lstStyle>
          <a:p>
            <a:pPr>
              <a:spcBef>
                <a:spcPct val="50000"/>
              </a:spcBef>
            </a:pPr>
            <a:r>
              <a:rPr lang="en-GB" altLang="en-US" sz="1600" b="1" dirty="0">
                <a:latin typeface="Arial" charset="0"/>
                <a:ea typeface="Times New Roman" pitchFamily="18" charset="0"/>
                <a:cs typeface="Arial" charset="0"/>
              </a:rPr>
              <a:t>SELECT COUNT(*) FROM </a:t>
            </a:r>
            <a:r>
              <a:rPr lang="en-GB" altLang="en-US" sz="1600" b="1" dirty="0" err="1">
                <a:latin typeface="Arial" charset="0"/>
                <a:ea typeface="Times New Roman" pitchFamily="18" charset="0"/>
                <a:cs typeface="Arial" charset="0"/>
              </a:rPr>
              <a:t>gp.car</a:t>
            </a:r>
            <a:r>
              <a:rPr lang="en-GB" altLang="en-US" sz="1600" b="1" dirty="0">
                <a:latin typeface="Arial" charset="0"/>
                <a:ea typeface="Times New Roman" pitchFamily="18" charset="0"/>
                <a:cs typeface="Arial" charset="0"/>
              </a:rPr>
              <a:t/>
            </a:r>
            <a:br>
              <a:rPr lang="en-GB" altLang="en-US" sz="1600" b="1" dirty="0">
                <a:latin typeface="Arial" charset="0"/>
                <a:ea typeface="Times New Roman" pitchFamily="18" charset="0"/>
                <a:cs typeface="Arial" charset="0"/>
              </a:rPr>
            </a:br>
            <a:r>
              <a:rPr lang="en-GB" altLang="en-US" sz="1600" b="1" dirty="0">
                <a:latin typeface="Arial" charset="0"/>
                <a:ea typeface="Times New Roman" pitchFamily="18" charset="0"/>
                <a:cs typeface="Arial" charset="0"/>
              </a:rPr>
              <a:t>WHERE </a:t>
            </a:r>
            <a:r>
              <a:rPr lang="en-GB" altLang="en-US" sz="1600" b="1" dirty="0" err="1" smtClean="0">
                <a:latin typeface="Arial" charset="0"/>
                <a:ea typeface="Times New Roman" pitchFamily="18" charset="0"/>
                <a:cs typeface="Arial" charset="0"/>
              </a:rPr>
              <a:t>driver_key</a:t>
            </a:r>
            <a:r>
              <a:rPr lang="en-GB" altLang="en-US" sz="1600" b="1" dirty="0" smtClean="0">
                <a:latin typeface="Arial" charset="0"/>
                <a:ea typeface="Times New Roman" pitchFamily="18" charset="0"/>
                <a:cs typeface="Arial" charset="0"/>
              </a:rPr>
              <a:t> = ‘MSCH'</a:t>
            </a:r>
            <a:r>
              <a:rPr lang="en-GB" altLang="en-US" sz="1600" b="1" dirty="0">
                <a:latin typeface="Arial" charset="0"/>
                <a:ea typeface="Times New Roman" pitchFamily="18" charset="0"/>
                <a:cs typeface="Arial" charset="0"/>
              </a:rPr>
              <a:t/>
            </a:r>
            <a:br>
              <a:rPr lang="en-GB" altLang="en-US" sz="1600" b="1" dirty="0">
                <a:latin typeface="Arial" charset="0"/>
                <a:ea typeface="Times New Roman" pitchFamily="18" charset="0"/>
                <a:cs typeface="Arial" charset="0"/>
              </a:rPr>
            </a:br>
            <a:r>
              <a:rPr lang="en-GB" altLang="en-US" sz="1600" b="1" dirty="0">
                <a:latin typeface="Arial" charset="0"/>
                <a:ea typeface="Times New Roman" pitchFamily="18" charset="0"/>
                <a:cs typeface="Arial" charset="0"/>
              </a:rPr>
              <a:t>AND </a:t>
            </a:r>
            <a:r>
              <a:rPr lang="en-GB" altLang="en-US" sz="1600" b="1" dirty="0" err="1" smtClean="0">
                <a:latin typeface="Arial" charset="0"/>
                <a:ea typeface="Times New Roman" pitchFamily="18" charset="0"/>
                <a:cs typeface="Arial" charset="0"/>
              </a:rPr>
              <a:t>team_key</a:t>
            </a:r>
            <a:r>
              <a:rPr lang="en-GB" altLang="en-US" sz="1600" b="1" dirty="0" smtClean="0">
                <a:latin typeface="Arial" charset="0"/>
                <a:ea typeface="Times New Roman" pitchFamily="18" charset="0"/>
                <a:cs typeface="Arial" charset="0"/>
              </a:rPr>
              <a:t> </a:t>
            </a:r>
            <a:r>
              <a:rPr lang="en-GB" altLang="en-US" sz="1600" b="1" dirty="0">
                <a:latin typeface="Arial" charset="0"/>
                <a:ea typeface="Times New Roman" pitchFamily="18" charset="0"/>
                <a:cs typeface="Arial" charset="0"/>
              </a:rPr>
              <a:t>= 'FER';</a:t>
            </a:r>
          </a:p>
          <a:p>
            <a:pPr>
              <a:spcBef>
                <a:spcPct val="50000"/>
              </a:spcBef>
            </a:pPr>
            <a:r>
              <a:rPr lang="en-GB" altLang="en-US" sz="1600" b="1" u="sng" dirty="0">
                <a:latin typeface="Arial" charset="0"/>
                <a:ea typeface="Times New Roman" pitchFamily="18" charset="0"/>
                <a:cs typeface="Arial" charset="0"/>
              </a:rPr>
              <a:t>COUNT(*)</a:t>
            </a:r>
            <a:r>
              <a:rPr lang="en-GB" altLang="en-US" sz="1600" b="1" dirty="0">
                <a:latin typeface="Arial" charset="0"/>
                <a:ea typeface="Times New Roman" pitchFamily="18" charset="0"/>
                <a:cs typeface="Arial" charset="0"/>
              </a:rPr>
              <a:t/>
            </a:r>
            <a:br>
              <a:rPr lang="en-GB" altLang="en-US" sz="1600" b="1" dirty="0">
                <a:latin typeface="Arial" charset="0"/>
                <a:ea typeface="Times New Roman" pitchFamily="18" charset="0"/>
                <a:cs typeface="Arial" charset="0"/>
              </a:rPr>
            </a:br>
            <a:r>
              <a:rPr lang="en-GB" altLang="en-US" sz="1600" b="1" dirty="0">
                <a:latin typeface="Arial" charset="0"/>
                <a:ea typeface="Times New Roman" pitchFamily="18" charset="0"/>
                <a:cs typeface="Arial" charset="0"/>
              </a:rPr>
              <a:t>		</a:t>
            </a:r>
            <a:r>
              <a:rPr lang="en-GB" altLang="en-US" sz="1600" b="1" dirty="0" smtClean="0">
                <a:latin typeface="Arial" charset="0"/>
                <a:ea typeface="Times New Roman" pitchFamily="18" charset="0"/>
                <a:cs typeface="Arial" charset="0"/>
              </a:rPr>
              <a:t>181</a:t>
            </a:r>
            <a:endParaRPr lang="en-GB" altLang="en-US" sz="1600" b="1" dirty="0">
              <a:latin typeface="Arial" charset="0"/>
              <a:ea typeface="Times New Roman" pitchFamily="18" charset="0"/>
              <a:cs typeface="Arial" charset="0"/>
            </a:endParaRPr>
          </a:p>
        </p:txBody>
      </p:sp>
      <p:sp>
        <p:nvSpPr>
          <p:cNvPr id="3332142" name="Rectangle 46"/>
          <p:cNvSpPr>
            <a:spLocks noChangeArrowheads="1"/>
          </p:cNvSpPr>
          <p:nvPr/>
        </p:nvSpPr>
        <p:spPr bwMode="auto">
          <a:xfrm>
            <a:off x="4284663" y="4796557"/>
            <a:ext cx="792162" cy="288925"/>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8F8F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GB"/>
          </a:p>
        </p:txBody>
      </p:sp>
      <p:sp>
        <p:nvSpPr>
          <p:cNvPr id="3332143" name="Rectangle 47"/>
          <p:cNvSpPr>
            <a:spLocks noChangeArrowheads="1"/>
          </p:cNvSpPr>
          <p:nvPr/>
        </p:nvSpPr>
        <p:spPr bwMode="auto">
          <a:xfrm>
            <a:off x="1835150" y="3067770"/>
            <a:ext cx="1008063" cy="246062"/>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8F8F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GB"/>
          </a:p>
        </p:txBody>
      </p:sp>
      <p:sp>
        <p:nvSpPr>
          <p:cNvPr id="3332144" name="AutoShape 48"/>
          <p:cNvSpPr>
            <a:spLocks noChangeArrowheads="1"/>
          </p:cNvSpPr>
          <p:nvPr/>
        </p:nvSpPr>
        <p:spPr bwMode="auto">
          <a:xfrm>
            <a:off x="4714875" y="5372820"/>
            <a:ext cx="1512888" cy="647700"/>
          </a:xfrm>
          <a:prstGeom prst="wedgeRectCallout">
            <a:avLst>
              <a:gd name="adj1" fmla="val -42653"/>
              <a:gd name="adj2" fmla="val -95097"/>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GB" altLang="en-US" sz="1600" b="1" dirty="0">
                <a:solidFill>
                  <a:schemeClr val="tx1"/>
                </a:solidFill>
              </a:rPr>
              <a:t>Correct Cardinality</a:t>
            </a:r>
            <a:endParaRPr lang="en-US" altLang="en-US" sz="1600" b="1" dirty="0">
              <a:solidFill>
                <a:schemeClr val="tx1"/>
              </a:solidFill>
            </a:endParaRPr>
          </a:p>
        </p:txBody>
      </p:sp>
    </p:spTree>
    <p:extLst>
      <p:ext uri="{BB962C8B-B14F-4D97-AF65-F5344CB8AC3E}">
        <p14:creationId xmlns:p14="http://schemas.microsoft.com/office/powerpoint/2010/main" val="245880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320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321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32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2142" grpId="0" animBg="1"/>
      <p:bldP spid="333214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2098" name="Rectangle 2"/>
          <p:cNvSpPr>
            <a:spLocks noGrp="1" noChangeArrowheads="1"/>
          </p:cNvSpPr>
          <p:nvPr>
            <p:ph type="title"/>
          </p:nvPr>
        </p:nvSpPr>
        <p:spPr/>
        <p:txBody>
          <a:bodyPr/>
          <a:lstStyle/>
          <a:p>
            <a:r>
              <a:rPr lang="en-GB" altLang="en-US" dirty="0" smtClean="0"/>
              <a:t>Histograms</a:t>
            </a:r>
            <a:endParaRPr lang="en-US" altLang="en-US" dirty="0"/>
          </a:p>
        </p:txBody>
      </p:sp>
      <p:sp>
        <p:nvSpPr>
          <p:cNvPr id="2" name="Content Placeholder 1"/>
          <p:cNvSpPr>
            <a:spLocks noGrp="1"/>
          </p:cNvSpPr>
          <p:nvPr>
            <p:ph idx="1"/>
          </p:nvPr>
        </p:nvSpPr>
        <p:spPr/>
        <p:txBody>
          <a:bodyPr/>
          <a:lstStyle/>
          <a:p>
            <a:r>
              <a:rPr lang="en-GB" dirty="0"/>
              <a:t>Multi-Column Statistics</a:t>
            </a:r>
          </a:p>
          <a:p>
            <a:endParaRPr lang="en-GB" dirty="0"/>
          </a:p>
        </p:txBody>
      </p:sp>
      <p:sp>
        <p:nvSpPr>
          <p:cNvPr id="49" name="Slide Number Placeholder 2"/>
          <p:cNvSpPr>
            <a:spLocks noGrp="1"/>
          </p:cNvSpPr>
          <p:nvPr>
            <p:ph type="sldNum" sz="quarter" idx="4294967295"/>
          </p:nvPr>
        </p:nvSpPr>
        <p:spPr>
          <a:xfrm>
            <a:off x="0" y="6477000"/>
            <a:ext cx="381000" cy="304800"/>
          </a:xfrm>
          <a:prstGeom prst="rect">
            <a:avLst/>
          </a:prstGeom>
        </p:spPr>
        <p:txBody>
          <a:bodyPr/>
          <a:lstStyle/>
          <a:p>
            <a:fld id="{7946D6FD-F9C6-4149-A00A-319961A9BFAA}" type="slidenum">
              <a:rPr lang="en-GB" altLang="en-US"/>
              <a:pPr/>
              <a:t>77</a:t>
            </a:fld>
            <a:endParaRPr lang="en-GB" altLang="en-US"/>
          </a:p>
        </p:txBody>
      </p:sp>
      <p:graphicFrame>
        <p:nvGraphicFramePr>
          <p:cNvPr id="3332099" name="Group 3"/>
          <p:cNvGraphicFramePr>
            <a:graphicFrameLocks noGrp="1"/>
          </p:cNvGraphicFramePr>
          <p:nvPr>
            <p:extLst>
              <p:ext uri="{D42A27DB-BD31-4B8C-83A1-F6EECF244321}">
                <p14:modId xmlns:p14="http://schemas.microsoft.com/office/powerpoint/2010/main" val="3450165276"/>
              </p:ext>
            </p:extLst>
          </p:nvPr>
        </p:nvGraphicFramePr>
        <p:xfrm>
          <a:off x="611188" y="3789512"/>
          <a:ext cx="7546975" cy="1227840"/>
        </p:xfrm>
        <a:graphic>
          <a:graphicData uri="http://schemas.openxmlformats.org/drawingml/2006/table">
            <a:tbl>
              <a:tblPr/>
              <a:tblGrid>
                <a:gridCol w="338137"/>
                <a:gridCol w="2430463"/>
                <a:gridCol w="871537"/>
                <a:gridCol w="869950"/>
                <a:gridCol w="871538"/>
                <a:gridCol w="1276350"/>
                <a:gridCol w="889000"/>
              </a:tblGrid>
              <a:tr h="303213">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dirty="0" smtClean="0">
                          <a:ln>
                            <a:noFill/>
                          </a:ln>
                          <a:solidFill>
                            <a:schemeClr val="tx1"/>
                          </a:solidFill>
                          <a:effectLst/>
                          <a:latin typeface="Arial" charset="0"/>
                        </a:rPr>
                        <a:t>Id</a:t>
                      </a:r>
                      <a:endParaRPr kumimoji="0" lang="en-US" altLang="en-US" sz="1400" b="1" i="0" u="none" strike="noStrike" cap="none" normalizeH="0" baseline="0" dirty="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smtClean="0">
                          <a:ln>
                            <a:noFill/>
                          </a:ln>
                          <a:solidFill>
                            <a:schemeClr val="tx1"/>
                          </a:solidFill>
                          <a:effectLst/>
                          <a:latin typeface="Arial" charset="0"/>
                        </a:rPr>
                        <a:t>Operation</a:t>
                      </a: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smtClean="0">
                          <a:ln>
                            <a:noFill/>
                          </a:ln>
                          <a:solidFill>
                            <a:schemeClr val="tx1"/>
                          </a:solidFill>
                          <a:effectLst/>
                          <a:latin typeface="Arial" charset="0"/>
                        </a:rPr>
                        <a:t>Name</a:t>
                      </a: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r"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smtClean="0">
                          <a:ln>
                            <a:noFill/>
                          </a:ln>
                          <a:solidFill>
                            <a:schemeClr val="tx1"/>
                          </a:solidFill>
                          <a:effectLst/>
                          <a:latin typeface="Arial" charset="0"/>
                        </a:rPr>
                        <a:t>Rows</a:t>
                      </a: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r"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smtClean="0">
                          <a:ln>
                            <a:noFill/>
                          </a:ln>
                          <a:solidFill>
                            <a:schemeClr val="tx1"/>
                          </a:solidFill>
                          <a:effectLst/>
                          <a:latin typeface="Arial" charset="0"/>
                        </a:rPr>
                        <a:t>Bytes</a:t>
                      </a: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smtClean="0">
                          <a:ln>
                            <a:noFill/>
                          </a:ln>
                          <a:solidFill>
                            <a:schemeClr val="tx1"/>
                          </a:solidFill>
                          <a:effectLst/>
                          <a:latin typeface="Arial" charset="0"/>
                        </a:rPr>
                        <a:t>Cost (%CPU)</a:t>
                      </a: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smtClean="0">
                          <a:ln>
                            <a:noFill/>
                          </a:ln>
                          <a:solidFill>
                            <a:schemeClr val="tx1"/>
                          </a:solidFill>
                          <a:effectLst/>
                          <a:latin typeface="Arial" charset="0"/>
                        </a:rPr>
                        <a:t>Time</a:t>
                      </a: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87338">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smtClean="0">
                          <a:ln>
                            <a:noFill/>
                          </a:ln>
                          <a:solidFill>
                            <a:schemeClr val="tx1"/>
                          </a:solidFill>
                          <a:effectLst/>
                          <a:latin typeface="Arial" charset="0"/>
                        </a:rPr>
                        <a:t>0</a:t>
                      </a: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dirty="0" smtClean="0">
                          <a:ln>
                            <a:noFill/>
                          </a:ln>
                          <a:solidFill>
                            <a:schemeClr val="tx1"/>
                          </a:solidFill>
                          <a:effectLst/>
                          <a:latin typeface="Arial" charset="0"/>
                        </a:rPr>
                        <a:t>SELECT STATEMENT</a:t>
                      </a:r>
                      <a:endParaRPr kumimoji="0" lang="en-US" altLang="en-US" sz="1400" b="1" i="0" u="none" strike="noStrike" cap="none" normalizeH="0" baseline="0" dirty="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r"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US" altLang="en-US" sz="1400" b="1" i="0" u="none" strike="noStrike" cap="none" normalizeH="0" baseline="0" dirty="0" smtClean="0">
                          <a:ln>
                            <a:noFill/>
                          </a:ln>
                          <a:solidFill>
                            <a:schemeClr val="tx1"/>
                          </a:solidFill>
                          <a:effectLst/>
                          <a:latin typeface="Arial" charset="0"/>
                        </a:rPr>
                        <a:t>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r"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US" altLang="en-US" sz="1400" b="1" i="0" u="none" strike="noStrike" cap="none" normalizeH="0" baseline="0" dirty="0" smtClean="0">
                          <a:ln>
                            <a:noFill/>
                          </a:ln>
                          <a:solidFill>
                            <a:schemeClr val="tx1"/>
                          </a:solidFill>
                          <a:effectLst/>
                          <a:latin typeface="Arial" charset="0"/>
                        </a:rPr>
                        <a:t>9</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tabLst>
                          <a:tab pos="449263" algn="r"/>
                          <a:tab pos="1074738" algn="r"/>
                        </a:tabLst>
                        <a:defRPr sz="1400" b="1">
                          <a:solidFill>
                            <a:schemeClr val="tx1"/>
                          </a:solidFill>
                          <a:latin typeface="Arial" charset="0"/>
                        </a:defRPr>
                      </a:lvl1pPr>
                      <a:lvl2pPr algn="l">
                        <a:spcBef>
                          <a:spcPct val="20000"/>
                        </a:spcBef>
                        <a:buClr>
                          <a:schemeClr val="accent2"/>
                        </a:buClr>
                        <a:buSzPct val="75000"/>
                        <a:buFont typeface="Wingdings" pitchFamily="2" charset="2"/>
                        <a:tabLst>
                          <a:tab pos="449263" algn="r"/>
                          <a:tab pos="1074738" algn="r"/>
                        </a:tabLst>
                        <a:defRPr sz="1400" b="1">
                          <a:solidFill>
                            <a:schemeClr val="tx1"/>
                          </a:solidFill>
                          <a:latin typeface="Arial" charset="0"/>
                        </a:defRPr>
                      </a:lvl2pPr>
                      <a:lvl3pPr algn="l">
                        <a:spcBef>
                          <a:spcPct val="20000"/>
                        </a:spcBef>
                        <a:buClr>
                          <a:schemeClr val="accent2"/>
                        </a:buClr>
                        <a:buSzPct val="75000"/>
                        <a:buFont typeface="Wingdings" pitchFamily="2" charset="2"/>
                        <a:tabLst>
                          <a:tab pos="449263" algn="r"/>
                          <a:tab pos="1074738" algn="r"/>
                        </a:tabLst>
                        <a:defRPr sz="1400" b="1">
                          <a:solidFill>
                            <a:schemeClr val="tx1"/>
                          </a:solidFill>
                          <a:latin typeface="Arial" charset="0"/>
                        </a:defRPr>
                      </a:lvl3pPr>
                      <a:lvl4pPr marL="1333500" algn="l">
                        <a:spcBef>
                          <a:spcPct val="20000"/>
                        </a:spcBef>
                        <a:buClr>
                          <a:schemeClr val="accent2"/>
                        </a:buClr>
                        <a:buSzPct val="75000"/>
                        <a:buFont typeface="Wingdings" pitchFamily="2" charset="2"/>
                        <a:tabLst>
                          <a:tab pos="449263" algn="r"/>
                          <a:tab pos="1074738" algn="r"/>
                        </a:tabLst>
                        <a:defRPr sz="1400" b="1">
                          <a:solidFill>
                            <a:schemeClr val="tx1"/>
                          </a:solidFill>
                          <a:latin typeface="Arial" charset="0"/>
                        </a:defRPr>
                      </a:lvl4pPr>
                      <a:lvl5pPr marL="1752600" algn="l">
                        <a:spcBef>
                          <a:spcPct val="20000"/>
                        </a:spcBef>
                        <a:buClr>
                          <a:schemeClr val="accent2"/>
                        </a:buClr>
                        <a:buSzPct val="75000"/>
                        <a:buFont typeface="Wingdings" pitchFamily="2" charset="2"/>
                        <a:tabLst>
                          <a:tab pos="449263" algn="r"/>
                          <a:tab pos="1074738" algn="r"/>
                        </a:tabLst>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tabLst>
                          <a:tab pos="449263" algn="r"/>
                          <a:tab pos="1074738" algn="r"/>
                        </a:tabLst>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tabLst>
                          <a:tab pos="449263" algn="r"/>
                          <a:tab pos="1074738" algn="r"/>
                        </a:tabLst>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tabLst>
                          <a:tab pos="449263" algn="r"/>
                          <a:tab pos="1074738" algn="r"/>
                        </a:tabLst>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tabLst>
                          <a:tab pos="449263" algn="r"/>
                          <a:tab pos="1074738" algn="r"/>
                        </a:tabLst>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tab pos="449263" algn="r"/>
                          <a:tab pos="1074738" algn="r"/>
                        </a:tabLst>
                      </a:pPr>
                      <a:r>
                        <a:rPr kumimoji="0" lang="en-GB" altLang="en-US" sz="1400" b="1" i="0" u="none" strike="noStrike" cap="none" normalizeH="0" baseline="0" dirty="0" smtClean="0">
                          <a:ln>
                            <a:noFill/>
                          </a:ln>
                          <a:solidFill>
                            <a:schemeClr val="tx1"/>
                          </a:solidFill>
                          <a:effectLst/>
                          <a:latin typeface="Arial" charset="0"/>
                        </a:rPr>
                        <a:t>	39	(0)</a:t>
                      </a:r>
                      <a:endParaRPr kumimoji="0" lang="en-US" altLang="en-US" sz="1400" b="1" i="0" u="none" strike="noStrike" cap="none" normalizeH="0" baseline="0" dirty="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defRPr/>
                      </a:pPr>
                      <a:r>
                        <a:rPr kumimoji="0" lang="en-GB" altLang="en-US" sz="1400" b="1" i="0" u="none" strike="noStrike" cap="none" normalizeH="0" baseline="0" dirty="0" smtClean="0">
                          <a:ln>
                            <a:noFill/>
                          </a:ln>
                          <a:solidFill>
                            <a:schemeClr val="tx1"/>
                          </a:solidFill>
                          <a:effectLst/>
                          <a:latin typeface="Arial" charset="0"/>
                        </a:rPr>
                        <a:t>00:00:01</a:t>
                      </a:r>
                      <a:endParaRPr kumimoji="0" lang="en-US" altLang="en-US" sz="1400" b="1" i="0" u="none" strike="noStrike" cap="none" normalizeH="0" baseline="0" dirty="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69875">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smtClean="0">
                          <a:ln>
                            <a:noFill/>
                          </a:ln>
                          <a:solidFill>
                            <a:schemeClr val="tx1"/>
                          </a:solidFill>
                          <a:effectLst/>
                          <a:latin typeface="Arial" charset="0"/>
                        </a:rPr>
                        <a:t>1</a:t>
                      </a: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tabLst>
                          <a:tab pos="174625" algn="l"/>
                        </a:tabLst>
                        <a:defRPr sz="1400" b="1">
                          <a:solidFill>
                            <a:schemeClr val="tx1"/>
                          </a:solidFill>
                          <a:latin typeface="Arial" charset="0"/>
                        </a:defRPr>
                      </a:lvl1pPr>
                      <a:lvl2pPr algn="l">
                        <a:spcBef>
                          <a:spcPct val="20000"/>
                        </a:spcBef>
                        <a:buClr>
                          <a:schemeClr val="accent2"/>
                        </a:buClr>
                        <a:buSzPct val="75000"/>
                        <a:buFont typeface="Wingdings" pitchFamily="2" charset="2"/>
                        <a:tabLst>
                          <a:tab pos="174625" algn="l"/>
                        </a:tabLst>
                        <a:defRPr sz="1400" b="1">
                          <a:solidFill>
                            <a:schemeClr val="tx1"/>
                          </a:solidFill>
                          <a:latin typeface="Arial" charset="0"/>
                        </a:defRPr>
                      </a:lvl2pPr>
                      <a:lvl3pPr algn="l">
                        <a:spcBef>
                          <a:spcPct val="20000"/>
                        </a:spcBef>
                        <a:buClr>
                          <a:schemeClr val="accent2"/>
                        </a:buClr>
                        <a:buSzPct val="75000"/>
                        <a:buFont typeface="Wingdings" pitchFamily="2" charset="2"/>
                        <a:tabLst>
                          <a:tab pos="174625" algn="l"/>
                        </a:tabLst>
                        <a:defRPr sz="1400" b="1">
                          <a:solidFill>
                            <a:schemeClr val="tx1"/>
                          </a:solidFill>
                          <a:latin typeface="Arial" charset="0"/>
                        </a:defRPr>
                      </a:lvl3pPr>
                      <a:lvl4pPr marL="1333500" algn="l">
                        <a:spcBef>
                          <a:spcPct val="20000"/>
                        </a:spcBef>
                        <a:buClr>
                          <a:schemeClr val="accent2"/>
                        </a:buClr>
                        <a:buSzPct val="75000"/>
                        <a:buFont typeface="Wingdings" pitchFamily="2" charset="2"/>
                        <a:tabLst>
                          <a:tab pos="174625" algn="l"/>
                        </a:tabLst>
                        <a:defRPr sz="1400" b="1">
                          <a:solidFill>
                            <a:schemeClr val="tx1"/>
                          </a:solidFill>
                          <a:latin typeface="Arial" charset="0"/>
                        </a:defRPr>
                      </a:lvl4pPr>
                      <a:lvl5pPr marL="1752600" algn="l">
                        <a:spcBef>
                          <a:spcPct val="20000"/>
                        </a:spcBef>
                        <a:buClr>
                          <a:schemeClr val="accent2"/>
                        </a:buClr>
                        <a:buSzPct val="75000"/>
                        <a:buFont typeface="Wingdings" pitchFamily="2" charset="2"/>
                        <a:tabLst>
                          <a:tab pos="174625" algn="l"/>
                        </a:tabLst>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tabLst>
                          <a:tab pos="174625" algn="l"/>
                        </a:tabLst>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tabLst>
                          <a:tab pos="174625" algn="l"/>
                        </a:tabLst>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tabLst>
                          <a:tab pos="174625" algn="l"/>
                        </a:tabLst>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tabLst>
                          <a:tab pos="174625" algn="l"/>
                        </a:tabLst>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tab pos="174625" algn="l"/>
                        </a:tabLst>
                      </a:pPr>
                      <a:r>
                        <a:rPr kumimoji="0" lang="en-GB" altLang="en-US" sz="1400" b="1" i="0" u="none" strike="noStrike" cap="none" normalizeH="0" baseline="0" smtClean="0">
                          <a:ln>
                            <a:noFill/>
                          </a:ln>
                          <a:solidFill>
                            <a:schemeClr val="tx1"/>
                          </a:solidFill>
                          <a:effectLst/>
                          <a:latin typeface="Arial" charset="0"/>
                        </a:rPr>
                        <a:t>	SORT AGGREGATE</a:t>
                      </a: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r"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smtClean="0">
                          <a:ln>
                            <a:noFill/>
                          </a:ln>
                          <a:solidFill>
                            <a:schemeClr val="tx1"/>
                          </a:solidFill>
                          <a:effectLst/>
                          <a:latin typeface="Arial" charset="0"/>
                        </a:rPr>
                        <a:t>1</a:t>
                      </a: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r"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dirty="0" smtClean="0">
                          <a:ln>
                            <a:noFill/>
                          </a:ln>
                          <a:solidFill>
                            <a:schemeClr val="tx1"/>
                          </a:solidFill>
                          <a:effectLst/>
                          <a:latin typeface="Arial" charset="0"/>
                        </a:rPr>
                        <a:t>9</a:t>
                      </a:r>
                      <a:endParaRPr kumimoji="0" lang="en-US" altLang="en-US" sz="1400" b="1" i="0" u="none" strike="noStrike" cap="none" normalizeH="0" baseline="0" dirty="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180975">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smtClean="0">
                          <a:ln>
                            <a:noFill/>
                          </a:ln>
                          <a:solidFill>
                            <a:schemeClr val="tx1"/>
                          </a:solidFill>
                          <a:effectLst/>
                          <a:latin typeface="Arial" charset="0"/>
                        </a:rPr>
                        <a:t>2</a:t>
                      </a: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tabLst>
                          <a:tab pos="363538" algn="l"/>
                        </a:tabLst>
                        <a:defRPr sz="1400" b="1">
                          <a:solidFill>
                            <a:schemeClr val="tx1"/>
                          </a:solidFill>
                          <a:latin typeface="Arial" charset="0"/>
                        </a:defRPr>
                      </a:lvl1pPr>
                      <a:lvl2pPr algn="l">
                        <a:spcBef>
                          <a:spcPct val="20000"/>
                        </a:spcBef>
                        <a:buClr>
                          <a:schemeClr val="accent2"/>
                        </a:buClr>
                        <a:buSzPct val="75000"/>
                        <a:buFont typeface="Wingdings" pitchFamily="2" charset="2"/>
                        <a:tabLst>
                          <a:tab pos="363538" algn="l"/>
                        </a:tabLst>
                        <a:defRPr sz="1400" b="1">
                          <a:solidFill>
                            <a:schemeClr val="tx1"/>
                          </a:solidFill>
                          <a:latin typeface="Arial" charset="0"/>
                        </a:defRPr>
                      </a:lvl2pPr>
                      <a:lvl3pPr algn="l">
                        <a:spcBef>
                          <a:spcPct val="20000"/>
                        </a:spcBef>
                        <a:buClr>
                          <a:schemeClr val="accent2"/>
                        </a:buClr>
                        <a:buSzPct val="75000"/>
                        <a:buFont typeface="Wingdings" pitchFamily="2" charset="2"/>
                        <a:tabLst>
                          <a:tab pos="363538" algn="l"/>
                        </a:tabLst>
                        <a:defRPr sz="1400" b="1">
                          <a:solidFill>
                            <a:schemeClr val="tx1"/>
                          </a:solidFill>
                          <a:latin typeface="Arial" charset="0"/>
                        </a:defRPr>
                      </a:lvl3pPr>
                      <a:lvl4pPr marL="1333500" algn="l">
                        <a:spcBef>
                          <a:spcPct val="20000"/>
                        </a:spcBef>
                        <a:buClr>
                          <a:schemeClr val="accent2"/>
                        </a:buClr>
                        <a:buSzPct val="75000"/>
                        <a:buFont typeface="Wingdings" pitchFamily="2" charset="2"/>
                        <a:tabLst>
                          <a:tab pos="363538" algn="l"/>
                        </a:tabLst>
                        <a:defRPr sz="1400" b="1">
                          <a:solidFill>
                            <a:schemeClr val="tx1"/>
                          </a:solidFill>
                          <a:latin typeface="Arial" charset="0"/>
                        </a:defRPr>
                      </a:lvl4pPr>
                      <a:lvl5pPr marL="1752600" algn="l">
                        <a:spcBef>
                          <a:spcPct val="20000"/>
                        </a:spcBef>
                        <a:buClr>
                          <a:schemeClr val="accent2"/>
                        </a:buClr>
                        <a:buSzPct val="75000"/>
                        <a:buFont typeface="Wingdings" pitchFamily="2" charset="2"/>
                        <a:tabLst>
                          <a:tab pos="363538" algn="l"/>
                        </a:tabLst>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tabLst>
                          <a:tab pos="363538" algn="l"/>
                        </a:tabLst>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tabLst>
                          <a:tab pos="363538" algn="l"/>
                        </a:tabLst>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tabLst>
                          <a:tab pos="363538" algn="l"/>
                        </a:tabLst>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tabLst>
                          <a:tab pos="363538" algn="l"/>
                        </a:tabLst>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tab pos="363538" algn="l"/>
                        </a:tabLst>
                      </a:pPr>
                      <a:r>
                        <a:rPr kumimoji="0" lang="en-GB" altLang="en-US" sz="1400" b="1" i="0" u="none" strike="noStrike" cap="none" normalizeH="0" baseline="0" smtClean="0">
                          <a:ln>
                            <a:noFill/>
                          </a:ln>
                          <a:solidFill>
                            <a:schemeClr val="tx1"/>
                          </a:solidFill>
                          <a:effectLst/>
                          <a:latin typeface="Arial" charset="0"/>
                        </a:rPr>
                        <a:t>	TABLE ACCESS FULL</a:t>
                      </a: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smtClean="0">
                          <a:ln>
                            <a:noFill/>
                          </a:ln>
                          <a:solidFill>
                            <a:schemeClr val="tx1"/>
                          </a:solidFill>
                          <a:effectLst/>
                          <a:latin typeface="Arial" charset="0"/>
                        </a:rPr>
                        <a:t>CAR</a:t>
                      </a:r>
                      <a:endParaRPr kumimoji="0" lang="en-US" altLang="en-US" sz="1400" b="1" i="0" u="none" strike="noStrike" cap="none" normalizeH="0" baseline="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r"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dirty="0" smtClean="0">
                          <a:ln>
                            <a:noFill/>
                          </a:ln>
                          <a:solidFill>
                            <a:schemeClr val="tx1"/>
                          </a:solidFill>
                          <a:effectLst/>
                          <a:latin typeface="Arial" charset="0"/>
                        </a:rPr>
                        <a:t>1</a:t>
                      </a:r>
                      <a:endParaRPr kumimoji="0" lang="en-US" altLang="en-US" sz="1400" b="1" i="0" u="none" strike="noStrike" cap="none" normalizeH="0" baseline="0" dirty="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r"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dirty="0" smtClean="0">
                          <a:ln>
                            <a:noFill/>
                          </a:ln>
                          <a:solidFill>
                            <a:schemeClr val="tx1"/>
                          </a:solidFill>
                          <a:effectLst/>
                          <a:latin typeface="Arial" charset="0"/>
                        </a:rPr>
                        <a:t>1629</a:t>
                      </a:r>
                      <a:endParaRPr kumimoji="0" lang="en-US" altLang="en-US" sz="1400" b="1" i="0" u="none" strike="noStrike" cap="none" normalizeH="0" baseline="0" dirty="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tabLst>
                          <a:tab pos="449263" algn="r"/>
                          <a:tab pos="1074738" algn="r"/>
                        </a:tabLst>
                        <a:defRPr sz="1400" b="1">
                          <a:solidFill>
                            <a:schemeClr val="tx1"/>
                          </a:solidFill>
                          <a:latin typeface="Arial" charset="0"/>
                        </a:defRPr>
                      </a:lvl1pPr>
                      <a:lvl2pPr algn="l">
                        <a:spcBef>
                          <a:spcPct val="20000"/>
                        </a:spcBef>
                        <a:buClr>
                          <a:schemeClr val="accent2"/>
                        </a:buClr>
                        <a:buSzPct val="75000"/>
                        <a:buFont typeface="Wingdings" pitchFamily="2" charset="2"/>
                        <a:tabLst>
                          <a:tab pos="449263" algn="r"/>
                          <a:tab pos="1074738" algn="r"/>
                        </a:tabLst>
                        <a:defRPr sz="1400" b="1">
                          <a:solidFill>
                            <a:schemeClr val="tx1"/>
                          </a:solidFill>
                          <a:latin typeface="Arial" charset="0"/>
                        </a:defRPr>
                      </a:lvl2pPr>
                      <a:lvl3pPr algn="l">
                        <a:spcBef>
                          <a:spcPct val="20000"/>
                        </a:spcBef>
                        <a:buClr>
                          <a:schemeClr val="accent2"/>
                        </a:buClr>
                        <a:buSzPct val="75000"/>
                        <a:buFont typeface="Wingdings" pitchFamily="2" charset="2"/>
                        <a:tabLst>
                          <a:tab pos="449263" algn="r"/>
                          <a:tab pos="1074738" algn="r"/>
                        </a:tabLst>
                        <a:defRPr sz="1400" b="1">
                          <a:solidFill>
                            <a:schemeClr val="tx1"/>
                          </a:solidFill>
                          <a:latin typeface="Arial" charset="0"/>
                        </a:defRPr>
                      </a:lvl3pPr>
                      <a:lvl4pPr marL="1333500" algn="l">
                        <a:spcBef>
                          <a:spcPct val="20000"/>
                        </a:spcBef>
                        <a:buClr>
                          <a:schemeClr val="accent2"/>
                        </a:buClr>
                        <a:buSzPct val="75000"/>
                        <a:buFont typeface="Wingdings" pitchFamily="2" charset="2"/>
                        <a:tabLst>
                          <a:tab pos="449263" algn="r"/>
                          <a:tab pos="1074738" algn="r"/>
                        </a:tabLst>
                        <a:defRPr sz="1400" b="1">
                          <a:solidFill>
                            <a:schemeClr val="tx1"/>
                          </a:solidFill>
                          <a:latin typeface="Arial" charset="0"/>
                        </a:defRPr>
                      </a:lvl4pPr>
                      <a:lvl5pPr marL="1752600" algn="l">
                        <a:spcBef>
                          <a:spcPct val="20000"/>
                        </a:spcBef>
                        <a:buClr>
                          <a:schemeClr val="accent2"/>
                        </a:buClr>
                        <a:buSzPct val="75000"/>
                        <a:buFont typeface="Wingdings" pitchFamily="2" charset="2"/>
                        <a:tabLst>
                          <a:tab pos="449263" algn="r"/>
                          <a:tab pos="1074738" algn="r"/>
                        </a:tabLst>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tabLst>
                          <a:tab pos="449263" algn="r"/>
                          <a:tab pos="1074738" algn="r"/>
                        </a:tabLst>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tabLst>
                          <a:tab pos="449263" algn="r"/>
                          <a:tab pos="1074738" algn="r"/>
                        </a:tabLst>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tabLst>
                          <a:tab pos="449263" algn="r"/>
                          <a:tab pos="1074738" algn="r"/>
                        </a:tabLst>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tabLst>
                          <a:tab pos="449263" algn="r"/>
                          <a:tab pos="1074738" algn="r"/>
                        </a:tabLst>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tab pos="449263" algn="r"/>
                          <a:tab pos="1074738" algn="r"/>
                        </a:tabLst>
                      </a:pPr>
                      <a:r>
                        <a:rPr kumimoji="0" lang="en-GB" altLang="en-US" sz="1400" b="1" i="0" u="none" strike="noStrike" cap="none" normalizeH="0" baseline="0" dirty="0" smtClean="0">
                          <a:ln>
                            <a:noFill/>
                          </a:ln>
                          <a:solidFill>
                            <a:schemeClr val="tx1"/>
                          </a:solidFill>
                          <a:effectLst/>
                          <a:latin typeface="Arial" charset="0"/>
                        </a:rPr>
                        <a:t>	39 	(0)</a:t>
                      </a:r>
                      <a:endParaRPr kumimoji="0" lang="en-US" altLang="en-US" sz="1400" b="1" i="0" u="none" strike="noStrike" cap="none" normalizeH="0" baseline="0" dirty="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chemeClr val="accent2"/>
                        </a:buClr>
                        <a:buSzPct val="75000"/>
                        <a:buFont typeface="Wingdings" pitchFamily="2" charset="2"/>
                        <a:defRPr sz="1400" b="1">
                          <a:solidFill>
                            <a:schemeClr val="tx1"/>
                          </a:solidFill>
                          <a:latin typeface="Arial" charset="0"/>
                        </a:defRPr>
                      </a:lvl1pPr>
                      <a:lvl2pPr algn="l">
                        <a:spcBef>
                          <a:spcPct val="20000"/>
                        </a:spcBef>
                        <a:buClr>
                          <a:schemeClr val="accent2"/>
                        </a:buClr>
                        <a:buSzPct val="75000"/>
                        <a:buFont typeface="Wingdings" pitchFamily="2" charset="2"/>
                        <a:defRPr sz="1400" b="1">
                          <a:solidFill>
                            <a:schemeClr val="tx1"/>
                          </a:solidFill>
                          <a:latin typeface="Arial" charset="0"/>
                        </a:defRPr>
                      </a:lvl2pPr>
                      <a:lvl3pPr algn="l">
                        <a:spcBef>
                          <a:spcPct val="20000"/>
                        </a:spcBef>
                        <a:buClr>
                          <a:schemeClr val="accent2"/>
                        </a:buClr>
                        <a:buSzPct val="75000"/>
                        <a:buFont typeface="Wingdings" pitchFamily="2" charset="2"/>
                        <a:defRPr sz="1400" b="1">
                          <a:solidFill>
                            <a:schemeClr val="tx1"/>
                          </a:solidFill>
                          <a:latin typeface="Arial" charset="0"/>
                        </a:defRPr>
                      </a:lvl3pPr>
                      <a:lvl4pPr marL="1333500" algn="l">
                        <a:spcBef>
                          <a:spcPct val="20000"/>
                        </a:spcBef>
                        <a:buClr>
                          <a:schemeClr val="accent2"/>
                        </a:buClr>
                        <a:buSzPct val="75000"/>
                        <a:buFont typeface="Wingdings" pitchFamily="2" charset="2"/>
                        <a:defRPr sz="1400" b="1">
                          <a:solidFill>
                            <a:schemeClr val="tx1"/>
                          </a:solidFill>
                          <a:latin typeface="Arial" charset="0"/>
                        </a:defRPr>
                      </a:lvl4pPr>
                      <a:lvl5pPr marL="1752600" algn="l">
                        <a:spcBef>
                          <a:spcPct val="20000"/>
                        </a:spcBef>
                        <a:buClr>
                          <a:schemeClr val="accent2"/>
                        </a:buClr>
                        <a:buSzPct val="75000"/>
                        <a:buFont typeface="Wingdings" pitchFamily="2" charset="2"/>
                        <a:defRPr sz="1400" b="1">
                          <a:solidFill>
                            <a:schemeClr val="tx1"/>
                          </a:solidFill>
                          <a:latin typeface="Arial" charset="0"/>
                        </a:defRPr>
                      </a:lvl5pPr>
                      <a:lvl6pPr marL="22098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6pPr>
                      <a:lvl7pPr marL="26670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7pPr>
                      <a:lvl8pPr marL="31242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8pPr>
                      <a:lvl9pPr marL="3581400" eaLnBrk="0" fontAlgn="base" hangingPunct="0">
                        <a:spcBef>
                          <a:spcPct val="20000"/>
                        </a:spcBef>
                        <a:spcAft>
                          <a:spcPct val="0"/>
                        </a:spcAft>
                        <a:buClr>
                          <a:schemeClr val="accent2"/>
                        </a:buClr>
                        <a:buSzPct val="75000"/>
                        <a:buFont typeface="Wingdings" pitchFamily="2" charset="2"/>
                        <a:defRPr sz="1400" b="1">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Wingdings" pitchFamily="2" charset="2"/>
                        <a:buNone/>
                        <a:tabLst/>
                      </a:pPr>
                      <a:r>
                        <a:rPr kumimoji="0" lang="en-GB" altLang="en-US" sz="1400" b="1" i="0" u="none" strike="noStrike" cap="none" normalizeH="0" baseline="0" dirty="0" smtClean="0">
                          <a:ln>
                            <a:noFill/>
                          </a:ln>
                          <a:solidFill>
                            <a:schemeClr val="tx1"/>
                          </a:solidFill>
                          <a:effectLst/>
                          <a:latin typeface="Arial" charset="0"/>
                        </a:rPr>
                        <a:t>00:00:01</a:t>
                      </a:r>
                      <a:endParaRPr kumimoji="0" lang="en-US" altLang="en-US" sz="1400" b="1" i="0" u="none" strike="noStrike" cap="none" normalizeH="0" baseline="0" dirty="0" smtClean="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sp>
        <p:nvSpPr>
          <p:cNvPr id="3332141" name="Text Box 45"/>
          <p:cNvSpPr txBox="1">
            <a:spLocks noChangeArrowheads="1"/>
          </p:cNvSpPr>
          <p:nvPr/>
        </p:nvSpPr>
        <p:spPr bwMode="auto">
          <a:xfrm>
            <a:off x="1835150" y="1844824"/>
            <a:ext cx="5329238" cy="143668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a:spcBef>
                <a:spcPct val="0"/>
              </a:spcBef>
              <a:tabLst>
                <a:tab pos="261938" algn="l"/>
                <a:tab pos="900113" algn="r"/>
              </a:tabLst>
              <a:defRPr sz="2400">
                <a:solidFill>
                  <a:schemeClr val="tx1"/>
                </a:solidFill>
                <a:latin typeface="Times New Roman" pitchFamily="18" charset="0"/>
              </a:defRPr>
            </a:lvl1pPr>
            <a:lvl2pPr algn="l">
              <a:spcBef>
                <a:spcPct val="0"/>
              </a:spcBef>
              <a:tabLst>
                <a:tab pos="261938" algn="l"/>
                <a:tab pos="900113" algn="r"/>
              </a:tabLst>
              <a:defRPr sz="2400">
                <a:solidFill>
                  <a:schemeClr val="tx1"/>
                </a:solidFill>
                <a:latin typeface="Times New Roman" pitchFamily="18" charset="0"/>
              </a:defRPr>
            </a:lvl2pPr>
            <a:lvl3pPr algn="l">
              <a:spcBef>
                <a:spcPct val="0"/>
              </a:spcBef>
              <a:tabLst>
                <a:tab pos="261938" algn="l"/>
                <a:tab pos="900113" algn="r"/>
              </a:tabLst>
              <a:defRPr sz="2400">
                <a:solidFill>
                  <a:schemeClr val="tx1"/>
                </a:solidFill>
                <a:latin typeface="Times New Roman" pitchFamily="18" charset="0"/>
              </a:defRPr>
            </a:lvl3pPr>
            <a:lvl4pPr algn="l">
              <a:spcBef>
                <a:spcPct val="0"/>
              </a:spcBef>
              <a:tabLst>
                <a:tab pos="261938" algn="l"/>
                <a:tab pos="900113" algn="r"/>
              </a:tabLst>
              <a:defRPr sz="2400">
                <a:solidFill>
                  <a:schemeClr val="tx1"/>
                </a:solidFill>
                <a:latin typeface="Times New Roman" pitchFamily="18" charset="0"/>
              </a:defRPr>
            </a:lvl4pPr>
            <a:lvl5pPr algn="l">
              <a:spcBef>
                <a:spcPct val="0"/>
              </a:spcBef>
              <a:tabLst>
                <a:tab pos="261938" algn="l"/>
                <a:tab pos="900113" algn="r"/>
              </a:tabLst>
              <a:defRPr sz="2400">
                <a:solidFill>
                  <a:schemeClr val="tx1"/>
                </a:solidFill>
                <a:latin typeface="Times New Roman" pitchFamily="18" charset="0"/>
              </a:defRPr>
            </a:lvl5pPr>
            <a:lvl6pPr fontAlgn="base">
              <a:spcBef>
                <a:spcPct val="0"/>
              </a:spcBef>
              <a:spcAft>
                <a:spcPct val="0"/>
              </a:spcAft>
              <a:tabLst>
                <a:tab pos="261938" algn="l"/>
                <a:tab pos="900113" algn="r"/>
              </a:tabLst>
              <a:defRPr sz="2400">
                <a:solidFill>
                  <a:schemeClr val="tx1"/>
                </a:solidFill>
                <a:latin typeface="Times New Roman" pitchFamily="18" charset="0"/>
              </a:defRPr>
            </a:lvl6pPr>
            <a:lvl7pPr fontAlgn="base">
              <a:spcBef>
                <a:spcPct val="0"/>
              </a:spcBef>
              <a:spcAft>
                <a:spcPct val="0"/>
              </a:spcAft>
              <a:tabLst>
                <a:tab pos="261938" algn="l"/>
                <a:tab pos="900113" algn="r"/>
              </a:tabLst>
              <a:defRPr sz="2400">
                <a:solidFill>
                  <a:schemeClr val="tx1"/>
                </a:solidFill>
                <a:latin typeface="Times New Roman" pitchFamily="18" charset="0"/>
              </a:defRPr>
            </a:lvl7pPr>
            <a:lvl8pPr fontAlgn="base">
              <a:spcBef>
                <a:spcPct val="0"/>
              </a:spcBef>
              <a:spcAft>
                <a:spcPct val="0"/>
              </a:spcAft>
              <a:tabLst>
                <a:tab pos="261938" algn="l"/>
                <a:tab pos="900113" algn="r"/>
              </a:tabLst>
              <a:defRPr sz="2400">
                <a:solidFill>
                  <a:schemeClr val="tx1"/>
                </a:solidFill>
                <a:latin typeface="Times New Roman" pitchFamily="18" charset="0"/>
              </a:defRPr>
            </a:lvl8pPr>
            <a:lvl9pPr fontAlgn="base">
              <a:spcBef>
                <a:spcPct val="0"/>
              </a:spcBef>
              <a:spcAft>
                <a:spcPct val="0"/>
              </a:spcAft>
              <a:tabLst>
                <a:tab pos="261938" algn="l"/>
                <a:tab pos="900113" algn="r"/>
              </a:tabLst>
              <a:defRPr sz="2400">
                <a:solidFill>
                  <a:schemeClr val="tx1"/>
                </a:solidFill>
                <a:latin typeface="Times New Roman" pitchFamily="18" charset="0"/>
              </a:defRPr>
            </a:lvl9pPr>
          </a:lstStyle>
          <a:p>
            <a:pPr>
              <a:spcBef>
                <a:spcPct val="50000"/>
              </a:spcBef>
            </a:pPr>
            <a:r>
              <a:rPr lang="en-GB" altLang="en-US" sz="1600" b="1" dirty="0">
                <a:latin typeface="Arial" charset="0"/>
                <a:ea typeface="Times New Roman" pitchFamily="18" charset="0"/>
                <a:cs typeface="Arial" charset="0"/>
              </a:rPr>
              <a:t>SELECT COUNT(*) FROM </a:t>
            </a:r>
            <a:r>
              <a:rPr lang="en-GB" altLang="en-US" sz="1600" b="1" dirty="0" err="1">
                <a:latin typeface="Arial" charset="0"/>
                <a:ea typeface="Times New Roman" pitchFamily="18" charset="0"/>
                <a:cs typeface="Arial" charset="0"/>
              </a:rPr>
              <a:t>gp.car</a:t>
            </a:r>
            <a:r>
              <a:rPr lang="en-GB" altLang="en-US" sz="1600" b="1" dirty="0">
                <a:latin typeface="Arial" charset="0"/>
                <a:ea typeface="Times New Roman" pitchFamily="18" charset="0"/>
                <a:cs typeface="Arial" charset="0"/>
              </a:rPr>
              <a:t/>
            </a:r>
            <a:br>
              <a:rPr lang="en-GB" altLang="en-US" sz="1600" b="1" dirty="0">
                <a:latin typeface="Arial" charset="0"/>
                <a:ea typeface="Times New Roman" pitchFamily="18" charset="0"/>
                <a:cs typeface="Arial" charset="0"/>
              </a:rPr>
            </a:br>
            <a:r>
              <a:rPr lang="en-GB" altLang="en-US" sz="1600" b="1" dirty="0">
                <a:latin typeface="Arial" charset="0"/>
                <a:ea typeface="Times New Roman" pitchFamily="18" charset="0"/>
                <a:cs typeface="Arial" charset="0"/>
              </a:rPr>
              <a:t>WHERE </a:t>
            </a:r>
            <a:r>
              <a:rPr lang="en-GB" altLang="en-US" sz="1600" b="1" dirty="0" err="1" smtClean="0">
                <a:latin typeface="Arial" charset="0"/>
                <a:ea typeface="Times New Roman" pitchFamily="18" charset="0"/>
                <a:cs typeface="Arial" charset="0"/>
              </a:rPr>
              <a:t>driver_key</a:t>
            </a:r>
            <a:r>
              <a:rPr lang="en-GB" altLang="en-US" sz="1600" b="1" dirty="0" smtClean="0">
                <a:latin typeface="Arial" charset="0"/>
                <a:ea typeface="Times New Roman" pitchFamily="18" charset="0"/>
                <a:cs typeface="Arial" charset="0"/>
              </a:rPr>
              <a:t> = ‘MSCH'</a:t>
            </a:r>
            <a:r>
              <a:rPr lang="en-GB" altLang="en-US" sz="1600" b="1" dirty="0">
                <a:latin typeface="Arial" charset="0"/>
                <a:ea typeface="Times New Roman" pitchFamily="18" charset="0"/>
                <a:cs typeface="Arial" charset="0"/>
              </a:rPr>
              <a:t/>
            </a:r>
            <a:br>
              <a:rPr lang="en-GB" altLang="en-US" sz="1600" b="1" dirty="0">
                <a:latin typeface="Arial" charset="0"/>
                <a:ea typeface="Times New Roman" pitchFamily="18" charset="0"/>
                <a:cs typeface="Arial" charset="0"/>
              </a:rPr>
            </a:br>
            <a:r>
              <a:rPr lang="en-GB" altLang="en-US" sz="1600" b="1" dirty="0">
                <a:latin typeface="Arial" charset="0"/>
                <a:ea typeface="Times New Roman" pitchFamily="18" charset="0"/>
                <a:cs typeface="Arial" charset="0"/>
              </a:rPr>
              <a:t>AND </a:t>
            </a:r>
            <a:r>
              <a:rPr lang="en-GB" altLang="en-US" sz="1600" b="1" dirty="0" err="1" smtClean="0">
                <a:latin typeface="Arial" charset="0"/>
                <a:ea typeface="Times New Roman" pitchFamily="18" charset="0"/>
                <a:cs typeface="Arial" charset="0"/>
              </a:rPr>
              <a:t>team_key</a:t>
            </a:r>
            <a:r>
              <a:rPr lang="en-GB" altLang="en-US" sz="1600" b="1" dirty="0" smtClean="0">
                <a:latin typeface="Arial" charset="0"/>
                <a:ea typeface="Times New Roman" pitchFamily="18" charset="0"/>
                <a:cs typeface="Arial" charset="0"/>
              </a:rPr>
              <a:t> </a:t>
            </a:r>
            <a:r>
              <a:rPr lang="en-GB" altLang="en-US" sz="1600" b="1" dirty="0">
                <a:latin typeface="Arial" charset="0"/>
                <a:ea typeface="Times New Roman" pitchFamily="18" charset="0"/>
                <a:cs typeface="Arial" charset="0"/>
              </a:rPr>
              <a:t>= </a:t>
            </a:r>
            <a:r>
              <a:rPr lang="en-GB" altLang="en-US" sz="1600" b="1" dirty="0" smtClean="0">
                <a:latin typeface="Arial" charset="0"/>
                <a:ea typeface="Times New Roman" pitchFamily="18" charset="0"/>
                <a:cs typeface="Arial" charset="0"/>
              </a:rPr>
              <a:t>‘JOR';</a:t>
            </a:r>
            <a:endParaRPr lang="en-GB" altLang="en-US" sz="1600" b="1" dirty="0">
              <a:latin typeface="Arial" charset="0"/>
              <a:ea typeface="Times New Roman" pitchFamily="18" charset="0"/>
              <a:cs typeface="Arial" charset="0"/>
            </a:endParaRPr>
          </a:p>
          <a:p>
            <a:pPr>
              <a:spcBef>
                <a:spcPct val="50000"/>
              </a:spcBef>
            </a:pPr>
            <a:r>
              <a:rPr lang="en-GB" altLang="en-US" sz="1600" b="1" u="sng" dirty="0">
                <a:latin typeface="Arial" charset="0"/>
                <a:ea typeface="Times New Roman" pitchFamily="18" charset="0"/>
                <a:cs typeface="Arial" charset="0"/>
              </a:rPr>
              <a:t>COUNT(*)</a:t>
            </a:r>
            <a:r>
              <a:rPr lang="en-GB" altLang="en-US" sz="1600" b="1" dirty="0">
                <a:latin typeface="Arial" charset="0"/>
                <a:ea typeface="Times New Roman" pitchFamily="18" charset="0"/>
                <a:cs typeface="Arial" charset="0"/>
              </a:rPr>
              <a:t/>
            </a:r>
            <a:br>
              <a:rPr lang="en-GB" altLang="en-US" sz="1600" b="1" dirty="0">
                <a:latin typeface="Arial" charset="0"/>
                <a:ea typeface="Times New Roman" pitchFamily="18" charset="0"/>
                <a:cs typeface="Arial" charset="0"/>
              </a:rPr>
            </a:br>
            <a:r>
              <a:rPr lang="en-GB" altLang="en-US" sz="1600" b="1" dirty="0">
                <a:latin typeface="Arial" charset="0"/>
                <a:ea typeface="Times New Roman" pitchFamily="18" charset="0"/>
                <a:cs typeface="Arial" charset="0"/>
              </a:rPr>
              <a:t>		</a:t>
            </a:r>
            <a:r>
              <a:rPr lang="en-GB" altLang="en-US" sz="1600" b="1" dirty="0" smtClean="0">
                <a:latin typeface="Arial" charset="0"/>
                <a:ea typeface="Times New Roman" pitchFamily="18" charset="0"/>
                <a:cs typeface="Arial" charset="0"/>
              </a:rPr>
              <a:t>1</a:t>
            </a:r>
            <a:endParaRPr lang="en-GB" altLang="en-US" sz="1600" b="1" dirty="0">
              <a:latin typeface="Arial" charset="0"/>
              <a:ea typeface="Times New Roman" pitchFamily="18" charset="0"/>
              <a:cs typeface="Arial" charset="0"/>
            </a:endParaRPr>
          </a:p>
        </p:txBody>
      </p:sp>
      <p:sp>
        <p:nvSpPr>
          <p:cNvPr id="3332142" name="Rectangle 46"/>
          <p:cNvSpPr>
            <a:spLocks noChangeArrowheads="1"/>
          </p:cNvSpPr>
          <p:nvPr/>
        </p:nvSpPr>
        <p:spPr bwMode="auto">
          <a:xfrm>
            <a:off x="4284663" y="4724549"/>
            <a:ext cx="792162" cy="288925"/>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8F8F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GB"/>
          </a:p>
        </p:txBody>
      </p:sp>
      <p:sp>
        <p:nvSpPr>
          <p:cNvPr id="3332143" name="Rectangle 47"/>
          <p:cNvSpPr>
            <a:spLocks noChangeArrowheads="1"/>
          </p:cNvSpPr>
          <p:nvPr/>
        </p:nvSpPr>
        <p:spPr bwMode="auto">
          <a:xfrm>
            <a:off x="1835150" y="2995762"/>
            <a:ext cx="1008063" cy="246062"/>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8F8F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GB"/>
          </a:p>
        </p:txBody>
      </p:sp>
      <p:sp>
        <p:nvSpPr>
          <p:cNvPr id="3332144" name="AutoShape 48"/>
          <p:cNvSpPr>
            <a:spLocks noChangeArrowheads="1"/>
          </p:cNvSpPr>
          <p:nvPr/>
        </p:nvSpPr>
        <p:spPr bwMode="auto">
          <a:xfrm>
            <a:off x="4714875" y="5300812"/>
            <a:ext cx="1512888" cy="647700"/>
          </a:xfrm>
          <a:prstGeom prst="wedgeRectCallout">
            <a:avLst>
              <a:gd name="adj1" fmla="val -42653"/>
              <a:gd name="adj2" fmla="val -95097"/>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GB" altLang="en-US" sz="1600" b="1" dirty="0">
                <a:solidFill>
                  <a:schemeClr val="tx1"/>
                </a:solidFill>
              </a:rPr>
              <a:t>Correct Cardinality</a:t>
            </a:r>
            <a:endParaRPr lang="en-US" altLang="en-US" sz="1600" b="1" dirty="0">
              <a:solidFill>
                <a:schemeClr val="tx1"/>
              </a:solidFill>
            </a:endParaRPr>
          </a:p>
        </p:txBody>
      </p:sp>
    </p:spTree>
    <p:extLst>
      <p:ext uri="{BB962C8B-B14F-4D97-AF65-F5344CB8AC3E}">
        <p14:creationId xmlns:p14="http://schemas.microsoft.com/office/powerpoint/2010/main" val="296188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320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321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32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2142" grpId="0" animBg="1"/>
      <p:bldP spid="333214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71600" y="1052736"/>
            <a:ext cx="7200800" cy="830997"/>
          </a:xfrm>
          <a:prstGeom prst="rect">
            <a:avLst/>
          </a:prstGeom>
          <a:noFill/>
        </p:spPr>
        <p:txBody>
          <a:bodyPr wrap="square" rtlCol="0">
            <a:spAutoFit/>
          </a:bodyPr>
          <a:lstStyle/>
          <a:p>
            <a:r>
              <a:rPr lang="en-GB" sz="4800" b="1" dirty="0" smtClean="0"/>
              <a:t>Application Continuity</a:t>
            </a:r>
            <a:endParaRPr lang="en-GB" sz="4800" b="1" dirty="0"/>
          </a:p>
        </p:txBody>
      </p:sp>
      <p:sp>
        <p:nvSpPr>
          <p:cNvPr id="2" name="TextBox 1"/>
          <p:cNvSpPr txBox="1"/>
          <p:nvPr/>
        </p:nvSpPr>
        <p:spPr>
          <a:xfrm>
            <a:off x="775994" y="2204864"/>
            <a:ext cx="7344816" cy="4031873"/>
          </a:xfrm>
          <a:prstGeom prst="rect">
            <a:avLst/>
          </a:prstGeom>
          <a:noFill/>
          <a:ln w="38100">
            <a:solidFill>
              <a:schemeClr val="accent6"/>
            </a:solidFill>
          </a:ln>
        </p:spPr>
        <p:txBody>
          <a:bodyPr wrap="square" rtlCol="0">
            <a:spAutoFit/>
          </a:bodyPr>
          <a:lstStyle/>
          <a:p>
            <a:pPr lvl="0" algn="l"/>
            <a:r>
              <a:rPr lang="en-US" sz="1600" b="1" dirty="0" smtClean="0">
                <a:solidFill>
                  <a:schemeClr val="tx1"/>
                </a:solidFill>
              </a:rPr>
              <a:t>This is potentially a very important new feature which allows uncommitted transactions to be replayed in another instance following a RAC or Data Guard failover or session relocation</a:t>
            </a:r>
          </a:p>
          <a:p>
            <a:pPr lvl="0" algn="l"/>
            <a:r>
              <a:rPr lang="en-US" sz="1600" b="1" dirty="0" smtClean="0">
                <a:solidFill>
                  <a:schemeClr val="tx1"/>
                </a:solidFill>
              </a:rPr>
              <a:t>I anticipate many sites will wish to take advantage of this new functionality. </a:t>
            </a:r>
          </a:p>
          <a:p>
            <a:pPr lvl="0" algn="l"/>
            <a:r>
              <a:rPr lang="en-US" sz="1600" b="1" dirty="0" smtClean="0">
                <a:solidFill>
                  <a:schemeClr val="tx1"/>
                </a:solidFill>
              </a:rPr>
              <a:t>Initially I have attempted to create a simple test example of this functionality using a JDBC thin client application, but have so far been unsuccessful.</a:t>
            </a:r>
          </a:p>
          <a:p>
            <a:pPr lvl="0" algn="l"/>
            <a:r>
              <a:rPr lang="en-US" sz="1600" b="1" dirty="0" smtClean="0">
                <a:solidFill>
                  <a:schemeClr val="tx1"/>
                </a:solidFill>
              </a:rPr>
              <a:t>I know that </a:t>
            </a:r>
            <a:r>
              <a:rPr lang="en-US" sz="1600" b="1" dirty="0" err="1" smtClean="0">
                <a:solidFill>
                  <a:schemeClr val="tx1"/>
                </a:solidFill>
              </a:rPr>
              <a:t>Trivadis</a:t>
            </a:r>
            <a:r>
              <a:rPr lang="en-US" sz="1600" b="1" dirty="0" smtClean="0">
                <a:solidFill>
                  <a:schemeClr val="tx1"/>
                </a:solidFill>
              </a:rPr>
              <a:t> have successful created a demonstration of Application Continuity using the Universal Connection Pool (UCP) so it does work. </a:t>
            </a:r>
          </a:p>
          <a:p>
            <a:pPr lvl="0" algn="l"/>
            <a:r>
              <a:rPr lang="en-US" sz="1600" b="1" dirty="0" smtClean="0">
                <a:solidFill>
                  <a:schemeClr val="tx1"/>
                </a:solidFill>
              </a:rPr>
              <a:t>Further investigation is required for the JDBC Thin example. In the meantime this session contains the configuration that I </a:t>
            </a:r>
            <a:r>
              <a:rPr lang="en-US" sz="1600" b="1" smtClean="0">
                <a:solidFill>
                  <a:schemeClr val="tx1"/>
                </a:solidFill>
              </a:rPr>
              <a:t>have completed so far. </a:t>
            </a:r>
            <a:endParaRPr lang="en-US" sz="1600" b="1" dirty="0" smtClean="0">
              <a:solidFill>
                <a:schemeClr val="tx1"/>
              </a:solidFill>
            </a:endParaRPr>
          </a:p>
        </p:txBody>
      </p:sp>
    </p:spTree>
    <p:extLst>
      <p:ext uri="{BB962C8B-B14F-4D97-AF65-F5344CB8AC3E}">
        <p14:creationId xmlns:p14="http://schemas.microsoft.com/office/powerpoint/2010/main" val="7564902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Application Continuity</a:t>
            </a:r>
            <a:endParaRPr lang="en-GB" dirty="0"/>
          </a:p>
        </p:txBody>
      </p:sp>
      <p:sp>
        <p:nvSpPr>
          <p:cNvPr id="3" name="Content Placeholder 2"/>
          <p:cNvSpPr>
            <a:spLocks noGrp="1"/>
          </p:cNvSpPr>
          <p:nvPr>
            <p:ph idx="1"/>
          </p:nvPr>
        </p:nvSpPr>
        <p:spPr/>
        <p:txBody>
          <a:bodyPr/>
          <a:lstStyle/>
          <a:p>
            <a:r>
              <a:rPr lang="en-GB" dirty="0" smtClean="0"/>
              <a:t>Failed transactions are replayed on another instance / database</a:t>
            </a:r>
          </a:p>
          <a:p>
            <a:pPr lvl="1"/>
            <a:r>
              <a:rPr lang="en-GB" dirty="0" smtClean="0"/>
              <a:t>Similar goals to TAF and FCF </a:t>
            </a:r>
          </a:p>
          <a:p>
            <a:pPr lvl="1"/>
            <a:r>
              <a:rPr lang="en-GB" dirty="0" smtClean="0"/>
              <a:t>Better implementation</a:t>
            </a:r>
          </a:p>
          <a:p>
            <a:pPr marL="0" indent="0">
              <a:buNone/>
            </a:pPr>
            <a:endParaRPr lang="en-GB" dirty="0"/>
          </a:p>
          <a:p>
            <a:r>
              <a:rPr lang="en-GB" dirty="0" smtClean="0"/>
              <a:t>Can be configured for: </a:t>
            </a:r>
          </a:p>
          <a:p>
            <a:pPr lvl="1"/>
            <a:r>
              <a:rPr lang="en-GB" dirty="0" smtClean="0"/>
              <a:t>RAC</a:t>
            </a:r>
          </a:p>
          <a:p>
            <a:pPr lvl="1"/>
            <a:r>
              <a:rPr lang="en-GB" dirty="0" smtClean="0"/>
              <a:t>Data Guard</a:t>
            </a:r>
          </a:p>
          <a:p>
            <a:pPr lvl="1"/>
            <a:r>
              <a:rPr lang="en-GB" dirty="0" smtClean="0"/>
              <a:t>Single Instance</a:t>
            </a:r>
          </a:p>
          <a:p>
            <a:pPr lvl="1"/>
            <a:endParaRPr lang="en-GB" dirty="0" smtClean="0"/>
          </a:p>
          <a:p>
            <a:r>
              <a:rPr lang="en-GB" dirty="0" smtClean="0"/>
              <a:t>Must use one of:</a:t>
            </a:r>
          </a:p>
          <a:p>
            <a:pPr lvl="1"/>
            <a:r>
              <a:rPr lang="en-GB" dirty="0" err="1" smtClean="0"/>
              <a:t>Weblogic</a:t>
            </a:r>
            <a:r>
              <a:rPr lang="en-GB" dirty="0" smtClean="0"/>
              <a:t> pool</a:t>
            </a:r>
          </a:p>
          <a:p>
            <a:pPr lvl="1"/>
            <a:r>
              <a:rPr lang="en-GB" dirty="0" smtClean="0"/>
              <a:t>Universal Connection Pool (UCP)</a:t>
            </a:r>
          </a:p>
          <a:p>
            <a:pPr lvl="1"/>
            <a:r>
              <a:rPr lang="en-GB" dirty="0" smtClean="0"/>
              <a:t>JDBC Thin</a:t>
            </a:r>
          </a:p>
          <a:p>
            <a:pPr lvl="1"/>
            <a:endParaRPr lang="en-GB" dirty="0"/>
          </a:p>
          <a:p>
            <a:r>
              <a:rPr lang="en-GB" dirty="0" smtClean="0"/>
              <a:t>OCI not currently supported</a:t>
            </a:r>
          </a:p>
          <a:p>
            <a:endParaRPr lang="en-GB" dirty="0"/>
          </a:p>
          <a:p>
            <a:r>
              <a:rPr lang="en-GB" dirty="0" smtClean="0"/>
              <a:t>Limitations may drive future development decisions e.g. connections pools</a:t>
            </a:r>
            <a:endParaRPr lang="en-GB" dirty="0"/>
          </a:p>
          <a:p>
            <a:endParaRPr lang="en-GB" dirty="0" smtClean="0"/>
          </a:p>
        </p:txBody>
      </p:sp>
    </p:spTree>
    <p:extLst>
      <p:ext uri="{BB962C8B-B14F-4D97-AF65-F5344CB8AC3E}">
        <p14:creationId xmlns:p14="http://schemas.microsoft.com/office/powerpoint/2010/main" val="3229997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Pluggable Database</a:t>
            </a:r>
            <a:endParaRPr lang="en-GB" dirty="0"/>
          </a:p>
        </p:txBody>
      </p:sp>
      <p:sp>
        <p:nvSpPr>
          <p:cNvPr id="3" name="Content Placeholder 2"/>
          <p:cNvSpPr>
            <a:spLocks noGrp="1"/>
          </p:cNvSpPr>
          <p:nvPr>
            <p:ph idx="1"/>
          </p:nvPr>
        </p:nvSpPr>
        <p:spPr/>
        <p:txBody>
          <a:bodyPr/>
          <a:lstStyle/>
          <a:p>
            <a:r>
              <a:rPr lang="en-GB" dirty="0"/>
              <a:t>Reduction in CPU might reduce processor license requirements</a:t>
            </a:r>
          </a:p>
          <a:p>
            <a:pPr marL="0" indent="0">
              <a:buNone/>
            </a:pPr>
            <a:endParaRPr lang="en-GB" dirty="0"/>
          </a:p>
          <a:p>
            <a:r>
              <a:rPr lang="en-GB" dirty="0" smtClean="0"/>
              <a:t>Separately </a:t>
            </a:r>
            <a:r>
              <a:rPr lang="en-GB" dirty="0"/>
              <a:t>licensed as Oracle Multi Tenant option</a:t>
            </a:r>
          </a:p>
          <a:p>
            <a:pPr lvl="1"/>
            <a:r>
              <a:rPr lang="en-GB" dirty="0"/>
              <a:t>US list price is $17,500 per processor (EE is $47,500)</a:t>
            </a:r>
          </a:p>
          <a:p>
            <a:pPr marL="514350" lvl="1" indent="0">
              <a:buNone/>
            </a:pPr>
            <a:endParaRPr lang="en-GB" dirty="0"/>
          </a:p>
          <a:p>
            <a:r>
              <a:rPr lang="en-GB" dirty="0"/>
              <a:t>All options will need to be licenced for all pluggable databases</a:t>
            </a:r>
          </a:p>
          <a:p>
            <a:pPr lvl="1"/>
            <a:r>
              <a:rPr lang="en-GB" dirty="0"/>
              <a:t>Possibly irrespective of usage e.g.</a:t>
            </a:r>
          </a:p>
          <a:p>
            <a:pPr lvl="1"/>
            <a:r>
              <a:rPr lang="en-GB" dirty="0"/>
              <a:t>Partitioning, Advanced Compression, Advanced </a:t>
            </a:r>
            <a:r>
              <a:rPr lang="en-GB" dirty="0" smtClean="0"/>
              <a:t>Security</a:t>
            </a:r>
          </a:p>
          <a:p>
            <a:pPr marL="457200" lvl="1" indent="0">
              <a:buNone/>
            </a:pPr>
            <a:endParaRPr lang="en-GB" dirty="0" smtClean="0"/>
          </a:p>
          <a:p>
            <a:endParaRPr lang="en-GB" dirty="0"/>
          </a:p>
          <a:p>
            <a:pPr lvl="1"/>
            <a:endParaRPr lang="en-GB" dirty="0"/>
          </a:p>
          <a:p>
            <a:pPr marL="914400" lvl="2" indent="0">
              <a:buNone/>
            </a:pPr>
            <a:endParaRPr lang="en-GB" dirty="0"/>
          </a:p>
          <a:p>
            <a:pPr lvl="1"/>
            <a:endParaRPr lang="en-GB" dirty="0"/>
          </a:p>
          <a:p>
            <a:pPr lvl="1"/>
            <a:endParaRPr lang="en-GB" dirty="0"/>
          </a:p>
        </p:txBody>
      </p:sp>
    </p:spTree>
    <p:extLst>
      <p:ext uri="{BB962C8B-B14F-4D97-AF65-F5344CB8AC3E}">
        <p14:creationId xmlns:p14="http://schemas.microsoft.com/office/powerpoint/2010/main" val="176883800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Continuity</a:t>
            </a:r>
          </a:p>
        </p:txBody>
      </p:sp>
      <p:sp>
        <p:nvSpPr>
          <p:cNvPr id="3" name="Content Placeholder 2"/>
          <p:cNvSpPr>
            <a:spLocks noGrp="1"/>
          </p:cNvSpPr>
          <p:nvPr>
            <p:ph idx="1"/>
          </p:nvPr>
        </p:nvSpPr>
        <p:spPr/>
        <p:txBody>
          <a:bodyPr/>
          <a:lstStyle/>
          <a:p>
            <a:r>
              <a:rPr lang="en-GB" dirty="0" smtClean="0"/>
              <a:t>JDBC calls should handle events for the current session such as:</a:t>
            </a:r>
          </a:p>
          <a:p>
            <a:pPr lvl="1"/>
            <a:r>
              <a:rPr lang="en-GB" dirty="0" smtClean="0"/>
              <a:t>Service shutdown</a:t>
            </a:r>
          </a:p>
          <a:p>
            <a:pPr lvl="1"/>
            <a:r>
              <a:rPr lang="en-GB" dirty="0" smtClean="0"/>
              <a:t>Instance failure</a:t>
            </a:r>
          </a:p>
          <a:p>
            <a:pPr lvl="1"/>
            <a:r>
              <a:rPr lang="en-GB" dirty="0" smtClean="0"/>
              <a:t>Network failure</a:t>
            </a:r>
          </a:p>
          <a:p>
            <a:pPr lvl="1"/>
            <a:r>
              <a:rPr lang="en-GB" dirty="0" smtClean="0"/>
              <a:t>Node failure</a:t>
            </a:r>
          </a:p>
          <a:p>
            <a:pPr lvl="1"/>
            <a:endParaRPr lang="en-GB" dirty="0" smtClean="0"/>
          </a:p>
          <a:p>
            <a:r>
              <a:rPr lang="en-GB" dirty="0" smtClean="0"/>
              <a:t>Session will attempt to reconnect again (same or different instance)</a:t>
            </a:r>
          </a:p>
          <a:p>
            <a:pPr lvl="1"/>
            <a:r>
              <a:rPr lang="en-GB" dirty="0" smtClean="0"/>
              <a:t>Failed transactions will be rolled back and re-executed</a:t>
            </a:r>
          </a:p>
          <a:p>
            <a:pPr lvl="1"/>
            <a:endParaRPr lang="en-GB" dirty="0"/>
          </a:p>
          <a:p>
            <a:r>
              <a:rPr lang="en-GB" dirty="0" smtClean="0"/>
              <a:t>Similar (but not the same) as Database Replay</a:t>
            </a:r>
          </a:p>
          <a:p>
            <a:pPr lvl="1"/>
            <a:r>
              <a:rPr lang="en-GB" dirty="0" smtClean="0"/>
              <a:t>Calls replayed with bind variables etc.</a:t>
            </a:r>
          </a:p>
          <a:p>
            <a:pPr lvl="1"/>
            <a:r>
              <a:rPr lang="en-GB" dirty="0" smtClean="0"/>
              <a:t>Fewer synchronization issues – replay only includes last uncommitted transaction</a:t>
            </a:r>
            <a:endParaRPr lang="en-GB" dirty="0"/>
          </a:p>
          <a:p>
            <a:pPr lvl="1"/>
            <a:endParaRPr lang="en-GB" dirty="0" smtClean="0"/>
          </a:p>
          <a:p>
            <a:pPr lvl="1"/>
            <a:endParaRPr lang="en-GB" dirty="0"/>
          </a:p>
          <a:p>
            <a:endParaRPr lang="en-GB" dirty="0" smtClean="0"/>
          </a:p>
          <a:p>
            <a:pPr lvl="2"/>
            <a:endParaRPr lang="en-GB" dirty="0"/>
          </a:p>
          <a:p>
            <a:pPr lvl="2"/>
            <a:endParaRPr lang="en-GB" dirty="0"/>
          </a:p>
          <a:p>
            <a:pPr lvl="1"/>
            <a:endParaRPr lang="en-GB" dirty="0"/>
          </a:p>
        </p:txBody>
      </p:sp>
    </p:spTree>
    <p:extLst>
      <p:ext uri="{BB962C8B-B14F-4D97-AF65-F5344CB8AC3E}">
        <p14:creationId xmlns:p14="http://schemas.microsoft.com/office/powerpoint/2010/main" val="11763974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Continuity</a:t>
            </a:r>
          </a:p>
        </p:txBody>
      </p:sp>
      <p:sp>
        <p:nvSpPr>
          <p:cNvPr id="3" name="Content Placeholder 2"/>
          <p:cNvSpPr>
            <a:spLocks noGrp="1"/>
          </p:cNvSpPr>
          <p:nvPr>
            <p:ph idx="1"/>
          </p:nvPr>
        </p:nvSpPr>
        <p:spPr/>
        <p:txBody>
          <a:bodyPr/>
          <a:lstStyle/>
          <a:p>
            <a:r>
              <a:rPr lang="en-GB" dirty="0" smtClean="0"/>
              <a:t>Must connect to a user-defined service</a:t>
            </a:r>
          </a:p>
          <a:p>
            <a:pPr lvl="1"/>
            <a:r>
              <a:rPr lang="en-GB" dirty="0" smtClean="0"/>
              <a:t>Not the database service</a:t>
            </a:r>
          </a:p>
          <a:p>
            <a:r>
              <a:rPr lang="en-GB" dirty="0" smtClean="0"/>
              <a:t>E.g. for single instance database</a:t>
            </a:r>
            <a:endParaRPr lang="en-GB" dirty="0"/>
          </a:p>
        </p:txBody>
      </p:sp>
      <p:sp>
        <p:nvSpPr>
          <p:cNvPr id="4" name="TextBox 3"/>
          <p:cNvSpPr txBox="1"/>
          <p:nvPr/>
        </p:nvSpPr>
        <p:spPr>
          <a:xfrm>
            <a:off x="1259632" y="2052131"/>
            <a:ext cx="6840760" cy="4401205"/>
          </a:xfrm>
          <a:prstGeom prst="rect">
            <a:avLst/>
          </a:prstGeom>
          <a:solidFill>
            <a:schemeClr val="bg1">
              <a:lumMod val="75000"/>
            </a:schemeClr>
          </a:solidFill>
        </p:spPr>
        <p:txBody>
          <a:bodyPr wrap="square">
            <a:spAutoFit/>
          </a:bodyPr>
          <a:lstStyle/>
          <a:p>
            <a:pPr algn="l">
              <a:spcBef>
                <a:spcPts val="900"/>
              </a:spcBef>
              <a:tabLst>
                <a:tab pos="363538" algn="l"/>
                <a:tab pos="711200" algn="l"/>
                <a:tab pos="4572000" algn="l"/>
              </a:tabLst>
              <a:defRPr/>
            </a:pPr>
            <a:r>
              <a:rPr lang="en-GB" sz="1600" b="1" dirty="0" smtClean="0">
                <a:solidFill>
                  <a:schemeClr val="tx1"/>
                </a:solidFill>
              </a:rPr>
              <a:t>DECLARE</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l_arr</a:t>
            </a:r>
            <a:r>
              <a:rPr lang="en-GB" sz="1600" b="1" dirty="0" smtClean="0">
                <a:solidFill>
                  <a:schemeClr val="tx1"/>
                </a:solidFill>
              </a:rPr>
              <a:t> DBMS_SERVICE.SVC_PARAMETER_ARRAY;</a:t>
            </a:r>
            <a:br>
              <a:rPr lang="en-GB" sz="1600" b="1" dirty="0" smtClean="0">
                <a:solidFill>
                  <a:schemeClr val="tx1"/>
                </a:solidFill>
              </a:rPr>
            </a:br>
            <a:r>
              <a:rPr lang="en-GB" sz="1600" b="1" dirty="0" smtClean="0">
                <a:solidFill>
                  <a:schemeClr val="tx1"/>
                </a:solidFill>
              </a:rPr>
              <a:t>BEGIN</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l_arr</a:t>
            </a:r>
            <a:r>
              <a:rPr lang="en-GB" sz="1600" b="1" dirty="0" smtClean="0">
                <a:solidFill>
                  <a:schemeClr val="tx1"/>
                </a:solidFill>
              </a:rPr>
              <a:t> </a:t>
            </a:r>
            <a:r>
              <a:rPr lang="en-GB" sz="1600" b="1" dirty="0">
                <a:solidFill>
                  <a:schemeClr val="tx1"/>
                </a:solidFill>
              </a:rPr>
              <a:t>('FAILOVER_TYPE')            </a:t>
            </a:r>
            <a:r>
              <a:rPr lang="en-GB" sz="1600" b="1" dirty="0" smtClean="0">
                <a:solidFill>
                  <a:schemeClr val="tx1"/>
                </a:solidFill>
              </a:rPr>
              <a:t>	:= </a:t>
            </a:r>
            <a:r>
              <a:rPr lang="en-GB" sz="1600" b="1" dirty="0">
                <a:solidFill>
                  <a:schemeClr val="tx1"/>
                </a:solidFill>
              </a:rPr>
              <a:t>'TRANSACTION</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l_arr</a:t>
            </a:r>
            <a:r>
              <a:rPr lang="en-GB" sz="1600" b="1" dirty="0" smtClean="0">
                <a:solidFill>
                  <a:schemeClr val="tx1"/>
                </a:solidFill>
              </a:rPr>
              <a:t> (</a:t>
            </a:r>
            <a:r>
              <a:rPr lang="en-GB" sz="1600" b="1" dirty="0">
                <a:solidFill>
                  <a:schemeClr val="tx1"/>
                </a:solidFill>
              </a:rPr>
              <a:t>'REPLAY_INITIATION_TIMEOUT') 	</a:t>
            </a:r>
            <a:r>
              <a:rPr lang="en-GB" sz="1600" b="1" dirty="0" smtClean="0">
                <a:solidFill>
                  <a:schemeClr val="tx1"/>
                </a:solidFill>
              </a:rPr>
              <a:t>:= 600;</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l_arr</a:t>
            </a:r>
            <a:r>
              <a:rPr lang="en-GB" sz="1600" b="1" dirty="0" smtClean="0">
                <a:solidFill>
                  <a:schemeClr val="tx1"/>
                </a:solidFill>
              </a:rPr>
              <a:t> </a:t>
            </a:r>
            <a:r>
              <a:rPr lang="en-GB" sz="1600" b="1" dirty="0">
                <a:solidFill>
                  <a:schemeClr val="tx1"/>
                </a:solidFill>
              </a:rPr>
              <a:t>('FAILOVER_DELAY')            </a:t>
            </a:r>
            <a:r>
              <a:rPr lang="en-GB" sz="1600" b="1" dirty="0" smtClean="0">
                <a:solidFill>
                  <a:schemeClr val="tx1"/>
                </a:solidFill>
              </a:rPr>
              <a:t>	:= 3;</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l_arr</a:t>
            </a:r>
            <a:r>
              <a:rPr lang="en-GB" sz="1600" b="1" dirty="0" smtClean="0">
                <a:solidFill>
                  <a:schemeClr val="tx1"/>
                </a:solidFill>
              </a:rPr>
              <a:t> </a:t>
            </a:r>
            <a:r>
              <a:rPr lang="en-GB" sz="1600" b="1" dirty="0">
                <a:solidFill>
                  <a:schemeClr val="tx1"/>
                </a:solidFill>
              </a:rPr>
              <a:t>('FAILOVER_RETRIES')          </a:t>
            </a:r>
            <a:r>
              <a:rPr lang="en-GB" sz="1600" b="1" dirty="0" smtClean="0">
                <a:solidFill>
                  <a:schemeClr val="tx1"/>
                </a:solidFill>
              </a:rPr>
              <a:t>	:= 20;</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l_arr</a:t>
            </a:r>
            <a:r>
              <a:rPr lang="en-GB" sz="1600" b="1" dirty="0" smtClean="0">
                <a:solidFill>
                  <a:schemeClr val="tx1"/>
                </a:solidFill>
              </a:rPr>
              <a:t> </a:t>
            </a:r>
            <a:r>
              <a:rPr lang="en-GB" sz="1600" b="1" dirty="0">
                <a:solidFill>
                  <a:schemeClr val="tx1"/>
                </a:solidFill>
              </a:rPr>
              <a:t>('SESSION_STATE_CONSISTENCY') </a:t>
            </a:r>
            <a:r>
              <a:rPr lang="en-GB" sz="1600" b="1" dirty="0" smtClean="0">
                <a:solidFill>
                  <a:schemeClr val="tx1"/>
                </a:solidFill>
              </a:rPr>
              <a:t>	:= </a:t>
            </a:r>
            <a:r>
              <a:rPr lang="en-GB" sz="1600" b="1" dirty="0">
                <a:solidFill>
                  <a:schemeClr val="tx1"/>
                </a:solidFill>
              </a:rPr>
              <a:t>'DYNAMIC</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l_arr</a:t>
            </a:r>
            <a:r>
              <a:rPr lang="en-GB" sz="1600" b="1" dirty="0" smtClean="0">
                <a:solidFill>
                  <a:schemeClr val="tx1"/>
                </a:solidFill>
              </a:rPr>
              <a:t> </a:t>
            </a:r>
            <a:r>
              <a:rPr lang="en-GB" sz="1600" b="1" dirty="0">
                <a:solidFill>
                  <a:schemeClr val="tx1"/>
                </a:solidFill>
              </a:rPr>
              <a:t>('COMMIT_OUTCOME')            </a:t>
            </a:r>
            <a:r>
              <a:rPr lang="en-GB" sz="1600" b="1" dirty="0" smtClean="0">
                <a:solidFill>
                  <a:schemeClr val="tx1"/>
                </a:solidFill>
              </a:rPr>
              <a:t>	:= </a:t>
            </a:r>
            <a:r>
              <a:rPr lang="en-GB" sz="1600" b="1" dirty="0">
                <a:solidFill>
                  <a:schemeClr val="tx1"/>
                </a:solidFill>
              </a:rPr>
              <a:t>'TRUE</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l_arr</a:t>
            </a:r>
            <a:r>
              <a:rPr lang="en-GB" sz="1600" b="1" dirty="0" smtClean="0">
                <a:solidFill>
                  <a:schemeClr val="tx1"/>
                </a:solidFill>
              </a:rPr>
              <a:t> </a:t>
            </a:r>
            <a:r>
              <a:rPr lang="en-GB" sz="1600" b="1" dirty="0">
                <a:solidFill>
                  <a:schemeClr val="tx1"/>
                </a:solidFill>
              </a:rPr>
              <a:t>('AQ_HA_NOTIFICATIONS')       </a:t>
            </a:r>
            <a:r>
              <a:rPr lang="en-GB" sz="1600" b="1" dirty="0" smtClean="0">
                <a:solidFill>
                  <a:schemeClr val="tx1"/>
                </a:solidFill>
              </a:rPr>
              <a:t>	:= </a:t>
            </a:r>
            <a:r>
              <a:rPr lang="en-GB" sz="1600" b="1" dirty="0">
                <a:solidFill>
                  <a:schemeClr val="tx1"/>
                </a:solidFill>
              </a:rPr>
              <a:t>'TRUE</a:t>
            </a:r>
            <a:r>
              <a:rPr lang="en-GB" sz="1600" b="1" dirty="0" smtClean="0">
                <a:solidFill>
                  <a:schemeClr val="tx1"/>
                </a:solidFill>
              </a:rPr>
              <a:t>';</a:t>
            </a:r>
          </a:p>
          <a:p>
            <a:pPr algn="l">
              <a:spcBef>
                <a:spcPts val="900"/>
              </a:spcBef>
              <a:tabLst>
                <a:tab pos="363538" algn="l"/>
                <a:tab pos="711200" algn="l"/>
                <a:tab pos="4208463" algn="l"/>
              </a:tabLst>
              <a:defRPr/>
            </a:pPr>
            <a:r>
              <a:rPr lang="en-GB" sz="1600" b="1" dirty="0">
                <a:solidFill>
                  <a:schemeClr val="tx1"/>
                </a:solidFill>
              </a:rPr>
              <a:t>	</a:t>
            </a:r>
            <a:r>
              <a:rPr lang="en-GB" sz="1600" b="1" dirty="0" smtClean="0">
                <a:solidFill>
                  <a:schemeClr val="tx1"/>
                </a:solidFill>
              </a:rPr>
              <a:t>DBMS_SERVICE.CREATE_SERVICE</a:t>
            </a:r>
            <a:br>
              <a:rPr lang="en-GB" sz="1600" b="1" dirty="0" smtClean="0">
                <a:solidFill>
                  <a:schemeClr val="tx1"/>
                </a:solidFill>
              </a:rPr>
            </a:br>
            <a:r>
              <a:rPr lang="en-GB" sz="1600" b="1" dirty="0" smtClean="0">
                <a:solidFill>
                  <a:schemeClr val="tx1"/>
                </a:solidFill>
              </a:rPr>
              <a:t>	(</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service_name</a:t>
            </a:r>
            <a:r>
              <a:rPr lang="en-GB" sz="1600" b="1" dirty="0" smtClean="0">
                <a:solidFill>
                  <a:schemeClr val="tx1"/>
                </a:solidFill>
              </a:rPr>
              <a:t> </a:t>
            </a:r>
            <a:r>
              <a:rPr lang="en-GB" sz="1600" b="1" dirty="0">
                <a:solidFill>
                  <a:schemeClr val="tx1"/>
                </a:solidFill>
              </a:rPr>
              <a:t>=&gt; 'SERVICE1</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network_name</a:t>
            </a:r>
            <a:r>
              <a:rPr lang="en-GB" sz="1600" b="1" dirty="0" smtClean="0">
                <a:solidFill>
                  <a:schemeClr val="tx1"/>
                </a:solidFill>
              </a:rPr>
              <a:t> </a:t>
            </a:r>
            <a:r>
              <a:rPr lang="en-GB" sz="1600" b="1" dirty="0">
                <a:solidFill>
                  <a:schemeClr val="tx1"/>
                </a:solidFill>
              </a:rPr>
              <a:t>=&gt; </a:t>
            </a:r>
            <a:r>
              <a:rPr lang="en-GB" sz="1600" b="1" dirty="0" smtClean="0">
                <a:solidFill>
                  <a:schemeClr val="tx1"/>
                </a:solidFill>
              </a:rPr>
              <a:t>'SERVICE1‘,</a:t>
            </a:r>
            <a:br>
              <a:rPr lang="en-GB" sz="1600" b="1" dirty="0" smtClean="0">
                <a:solidFill>
                  <a:schemeClr val="tx1"/>
                </a:solidFill>
              </a:rPr>
            </a:br>
            <a:r>
              <a:rPr lang="en-GB" sz="1600" b="1" dirty="0" smtClean="0">
                <a:solidFill>
                  <a:schemeClr val="tx1"/>
                </a:solidFill>
              </a:rPr>
              <a:t>		</a:t>
            </a:r>
            <a:r>
              <a:rPr lang="en-GB" sz="1600" b="1" dirty="0" err="1" smtClean="0">
                <a:solidFill>
                  <a:schemeClr val="tx1"/>
                </a:solidFill>
              </a:rPr>
              <a:t>parameter_array</a:t>
            </a:r>
            <a:r>
              <a:rPr lang="en-GB" sz="1600" b="1" dirty="0" smtClean="0">
                <a:solidFill>
                  <a:schemeClr val="tx1"/>
                </a:solidFill>
              </a:rPr>
              <a:t> </a:t>
            </a:r>
            <a:r>
              <a:rPr lang="en-GB" sz="1600" b="1" dirty="0">
                <a:solidFill>
                  <a:schemeClr val="tx1"/>
                </a:solidFill>
              </a:rPr>
              <a:t>=&gt; </a:t>
            </a:r>
            <a:r>
              <a:rPr lang="en-GB" sz="1600" b="1" dirty="0" err="1" smtClean="0">
                <a:solidFill>
                  <a:schemeClr val="tx1"/>
                </a:solidFill>
              </a:rPr>
              <a:t>l_arr</a:t>
            </a:r>
            <a:r>
              <a:rPr lang="en-GB" sz="1600" b="1" dirty="0" smtClean="0">
                <a:solidFill>
                  <a:schemeClr val="tx1"/>
                </a:solidFill>
              </a:rPr>
              <a:t/>
            </a:r>
            <a:br>
              <a:rPr lang="en-GB" sz="1600" b="1" dirty="0" smtClean="0">
                <a:solidFill>
                  <a:schemeClr val="tx1"/>
                </a:solidFill>
              </a:rPr>
            </a:br>
            <a:r>
              <a:rPr lang="en-GB" sz="1600" b="1" dirty="0" smtClean="0">
                <a:solidFill>
                  <a:schemeClr val="tx1"/>
                </a:solidFill>
              </a:rPr>
              <a:t>	);</a:t>
            </a:r>
            <a:br>
              <a:rPr lang="en-GB" sz="1600" b="1" dirty="0" smtClean="0">
                <a:solidFill>
                  <a:schemeClr val="tx1"/>
                </a:solidFill>
              </a:rPr>
            </a:br>
            <a:r>
              <a:rPr lang="en-GB" sz="1600" b="1" dirty="0" smtClean="0">
                <a:solidFill>
                  <a:schemeClr val="tx1"/>
                </a:solidFill>
              </a:rPr>
              <a:t>END;</a:t>
            </a:r>
            <a:endParaRPr lang="en-GB" sz="1600" b="1" dirty="0">
              <a:solidFill>
                <a:schemeClr val="tx1"/>
              </a:solidFill>
            </a:endParaRPr>
          </a:p>
        </p:txBody>
      </p:sp>
    </p:spTree>
    <p:extLst>
      <p:ext uri="{BB962C8B-B14F-4D97-AF65-F5344CB8AC3E}">
        <p14:creationId xmlns:p14="http://schemas.microsoft.com/office/powerpoint/2010/main" val="55295196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Continuity</a:t>
            </a:r>
          </a:p>
        </p:txBody>
      </p:sp>
      <p:sp>
        <p:nvSpPr>
          <p:cNvPr id="3" name="Content Placeholder 2"/>
          <p:cNvSpPr>
            <a:spLocks noGrp="1"/>
          </p:cNvSpPr>
          <p:nvPr>
            <p:ph idx="1"/>
          </p:nvPr>
        </p:nvSpPr>
        <p:spPr>
          <a:xfrm>
            <a:off x="762000" y="1131888"/>
            <a:ext cx="8001000" cy="424904"/>
          </a:xfrm>
        </p:spPr>
        <p:txBody>
          <a:bodyPr/>
          <a:lstStyle/>
          <a:p>
            <a:r>
              <a:rPr lang="en-GB" dirty="0" smtClean="0"/>
              <a:t>E.g. for a RAC database</a:t>
            </a:r>
            <a:endParaRPr lang="en-GB" dirty="0"/>
          </a:p>
        </p:txBody>
      </p:sp>
      <p:sp>
        <p:nvSpPr>
          <p:cNvPr id="5" name="TextBox 4"/>
          <p:cNvSpPr txBox="1"/>
          <p:nvPr/>
        </p:nvSpPr>
        <p:spPr>
          <a:xfrm>
            <a:off x="1259632" y="1556792"/>
            <a:ext cx="6840760" cy="2554545"/>
          </a:xfrm>
          <a:prstGeom prst="rect">
            <a:avLst/>
          </a:prstGeom>
          <a:solidFill>
            <a:schemeClr val="bg1">
              <a:lumMod val="75000"/>
            </a:schemeClr>
          </a:solidFill>
        </p:spPr>
        <p:txBody>
          <a:bodyPr wrap="square">
            <a:spAutoFit/>
          </a:bodyPr>
          <a:lstStyle/>
          <a:p>
            <a:pPr algn="l">
              <a:tabLst>
                <a:tab pos="363538" algn="l"/>
                <a:tab pos="711200" algn="l"/>
                <a:tab pos="4572000" algn="l"/>
              </a:tabLst>
              <a:defRPr/>
            </a:pPr>
            <a:r>
              <a:rPr lang="en-GB" sz="1600" b="1" dirty="0" err="1">
                <a:solidFill>
                  <a:schemeClr val="tx1"/>
                </a:solidFill>
              </a:rPr>
              <a:t>srvctl</a:t>
            </a:r>
            <a:r>
              <a:rPr lang="en-GB" sz="1600" b="1" dirty="0">
                <a:solidFill>
                  <a:schemeClr val="tx1"/>
                </a:solidFill>
              </a:rPr>
              <a:t> add service -</a:t>
            </a:r>
            <a:r>
              <a:rPr lang="en-GB" sz="1600" b="1" dirty="0" err="1">
                <a:solidFill>
                  <a:schemeClr val="tx1"/>
                </a:solidFill>
              </a:rPr>
              <a:t>db</a:t>
            </a:r>
            <a:r>
              <a:rPr lang="en-GB" sz="1600" b="1" dirty="0">
                <a:solidFill>
                  <a:schemeClr val="tx1"/>
                </a:solidFill>
              </a:rPr>
              <a:t> TEST </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a:t>
            </a:r>
            <a:r>
              <a:rPr lang="en-GB" sz="1600" b="1" dirty="0">
                <a:solidFill>
                  <a:schemeClr val="tx1"/>
                </a:solidFill>
              </a:rPr>
              <a:t>service SERVICE1 </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a:t>
            </a:r>
            <a:r>
              <a:rPr lang="en-GB" sz="1600" b="1" dirty="0">
                <a:solidFill>
                  <a:schemeClr val="tx1"/>
                </a:solidFill>
              </a:rPr>
              <a:t>preferred TEST1 </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a:t>
            </a:r>
            <a:r>
              <a:rPr lang="en-GB" sz="1600" b="1" dirty="0">
                <a:solidFill>
                  <a:schemeClr val="tx1"/>
                </a:solidFill>
              </a:rPr>
              <a:t>available TEST2 </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a:t>
            </a:r>
            <a:r>
              <a:rPr lang="en-GB" sz="1600" b="1" dirty="0" err="1">
                <a:solidFill>
                  <a:schemeClr val="tx1"/>
                </a:solidFill>
              </a:rPr>
              <a:t>failovertype</a:t>
            </a:r>
            <a:r>
              <a:rPr lang="en-GB" sz="1600" b="1" dirty="0">
                <a:solidFill>
                  <a:schemeClr val="tx1"/>
                </a:solidFill>
              </a:rPr>
              <a:t> TRANSACTION </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a:t>
            </a:r>
            <a:r>
              <a:rPr lang="en-GB" sz="1600" b="1" dirty="0">
                <a:solidFill>
                  <a:schemeClr val="tx1"/>
                </a:solidFill>
              </a:rPr>
              <a:t>notification TRUE </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a:t>
            </a:r>
            <a:r>
              <a:rPr lang="en-GB" sz="1600" b="1" dirty="0" err="1">
                <a:solidFill>
                  <a:schemeClr val="tx1"/>
                </a:solidFill>
              </a:rPr>
              <a:t>commit_outcome</a:t>
            </a:r>
            <a:r>
              <a:rPr lang="en-GB" sz="1600" b="1" dirty="0">
                <a:solidFill>
                  <a:schemeClr val="tx1"/>
                </a:solidFill>
              </a:rPr>
              <a:t> TRUE </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a:t>
            </a:r>
            <a:r>
              <a:rPr lang="en-GB" sz="1600" b="1" dirty="0" err="1">
                <a:solidFill>
                  <a:schemeClr val="tx1"/>
                </a:solidFill>
              </a:rPr>
              <a:t>replay_init_time</a:t>
            </a:r>
            <a:r>
              <a:rPr lang="en-GB" sz="1600" b="1" dirty="0">
                <a:solidFill>
                  <a:schemeClr val="tx1"/>
                </a:solidFill>
              </a:rPr>
              <a:t> </a:t>
            </a:r>
            <a:r>
              <a:rPr lang="en-GB" sz="1600" b="1" dirty="0" smtClean="0">
                <a:solidFill>
                  <a:schemeClr val="tx1"/>
                </a:solidFill>
              </a:rPr>
              <a:t>600 \</a:t>
            </a:r>
            <a:br>
              <a:rPr lang="en-GB" sz="1600" b="1" dirty="0" smtClean="0">
                <a:solidFill>
                  <a:schemeClr val="tx1"/>
                </a:solidFill>
              </a:rPr>
            </a:br>
            <a:r>
              <a:rPr lang="en-GB" sz="1600" b="1" dirty="0" smtClean="0">
                <a:solidFill>
                  <a:schemeClr val="tx1"/>
                </a:solidFill>
              </a:rPr>
              <a:t>-</a:t>
            </a:r>
            <a:r>
              <a:rPr lang="en-GB" sz="1600" b="1" dirty="0" err="1">
                <a:solidFill>
                  <a:schemeClr val="tx1"/>
                </a:solidFill>
              </a:rPr>
              <a:t>failoverretry</a:t>
            </a:r>
            <a:r>
              <a:rPr lang="en-GB" sz="1600" b="1" dirty="0">
                <a:solidFill>
                  <a:schemeClr val="tx1"/>
                </a:solidFill>
              </a:rPr>
              <a:t> </a:t>
            </a:r>
            <a:r>
              <a:rPr lang="en-GB" sz="1600" b="1" dirty="0" smtClean="0">
                <a:solidFill>
                  <a:schemeClr val="tx1"/>
                </a:solidFill>
              </a:rPr>
              <a:t>30 \</a:t>
            </a:r>
            <a:br>
              <a:rPr lang="en-GB" sz="1600" b="1" dirty="0" smtClean="0">
                <a:solidFill>
                  <a:schemeClr val="tx1"/>
                </a:solidFill>
              </a:rPr>
            </a:br>
            <a:r>
              <a:rPr lang="en-GB" sz="1600" b="1" dirty="0" smtClean="0">
                <a:solidFill>
                  <a:schemeClr val="tx1"/>
                </a:solidFill>
              </a:rPr>
              <a:t>-</a:t>
            </a:r>
            <a:r>
              <a:rPr lang="en-GB" sz="1600" b="1" dirty="0" err="1">
                <a:solidFill>
                  <a:schemeClr val="tx1"/>
                </a:solidFill>
              </a:rPr>
              <a:t>failoverdelay</a:t>
            </a:r>
            <a:r>
              <a:rPr lang="en-GB" sz="1600" b="1" dirty="0">
                <a:solidFill>
                  <a:schemeClr val="tx1"/>
                </a:solidFill>
              </a:rPr>
              <a:t> 10</a:t>
            </a:r>
          </a:p>
        </p:txBody>
      </p:sp>
      <p:sp>
        <p:nvSpPr>
          <p:cNvPr id="6" name="TextBox 5"/>
          <p:cNvSpPr txBox="1"/>
          <p:nvPr/>
        </p:nvSpPr>
        <p:spPr>
          <a:xfrm>
            <a:off x="1259632" y="4653136"/>
            <a:ext cx="6840760" cy="338554"/>
          </a:xfrm>
          <a:prstGeom prst="rect">
            <a:avLst/>
          </a:prstGeom>
          <a:solidFill>
            <a:schemeClr val="bg1">
              <a:lumMod val="75000"/>
            </a:schemeClr>
          </a:solidFill>
        </p:spPr>
        <p:txBody>
          <a:bodyPr wrap="square">
            <a:spAutoFit/>
          </a:bodyPr>
          <a:lstStyle/>
          <a:p>
            <a:pPr algn="l">
              <a:tabLst>
                <a:tab pos="363538" algn="l"/>
                <a:tab pos="711200" algn="l"/>
                <a:tab pos="4572000" algn="l"/>
              </a:tabLst>
              <a:defRPr/>
            </a:pPr>
            <a:r>
              <a:rPr lang="en-GB" sz="1600" b="1" dirty="0" err="1" smtClean="0">
                <a:solidFill>
                  <a:schemeClr val="tx1"/>
                </a:solidFill>
              </a:rPr>
              <a:t>srvctl</a:t>
            </a:r>
            <a:r>
              <a:rPr lang="en-GB" sz="1600" b="1" dirty="0" smtClean="0">
                <a:solidFill>
                  <a:schemeClr val="tx1"/>
                </a:solidFill>
              </a:rPr>
              <a:t> start service –d TEST –s SERVICE1 –</a:t>
            </a:r>
            <a:r>
              <a:rPr lang="en-GB" sz="1600" b="1" dirty="0" err="1" smtClean="0">
                <a:solidFill>
                  <a:schemeClr val="tx1"/>
                </a:solidFill>
              </a:rPr>
              <a:t>i</a:t>
            </a:r>
            <a:r>
              <a:rPr lang="en-GB" sz="1600" b="1" dirty="0" smtClean="0">
                <a:solidFill>
                  <a:schemeClr val="tx1"/>
                </a:solidFill>
              </a:rPr>
              <a:t> TEST1</a:t>
            </a:r>
            <a:endParaRPr lang="en-GB" sz="1600" b="1" dirty="0">
              <a:solidFill>
                <a:schemeClr val="tx1"/>
              </a:solidFill>
            </a:endParaRPr>
          </a:p>
        </p:txBody>
      </p:sp>
      <p:sp>
        <p:nvSpPr>
          <p:cNvPr id="7" name="Content Placeholder 2"/>
          <p:cNvSpPr txBox="1">
            <a:spLocks/>
          </p:cNvSpPr>
          <p:nvPr/>
        </p:nvSpPr>
        <p:spPr bwMode="auto">
          <a:xfrm>
            <a:off x="770090" y="4228232"/>
            <a:ext cx="8001000" cy="424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Remember to start the service...</a:t>
            </a:r>
            <a:endParaRPr lang="en-GB" kern="0" dirty="0"/>
          </a:p>
        </p:txBody>
      </p:sp>
    </p:spTree>
    <p:extLst>
      <p:ext uri="{BB962C8B-B14F-4D97-AF65-F5344CB8AC3E}">
        <p14:creationId xmlns:p14="http://schemas.microsoft.com/office/powerpoint/2010/main" val="335552104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Continuity</a:t>
            </a:r>
          </a:p>
        </p:txBody>
      </p:sp>
      <p:sp>
        <p:nvSpPr>
          <p:cNvPr id="3" name="Content Placeholder 2"/>
          <p:cNvSpPr>
            <a:spLocks noGrp="1"/>
          </p:cNvSpPr>
          <p:nvPr>
            <p:ph idx="1"/>
          </p:nvPr>
        </p:nvSpPr>
        <p:spPr>
          <a:xfrm>
            <a:off x="762000" y="1131888"/>
            <a:ext cx="8001000" cy="1795958"/>
          </a:xfrm>
        </p:spPr>
        <p:txBody>
          <a:bodyPr/>
          <a:lstStyle/>
          <a:p>
            <a:r>
              <a:rPr lang="en-US" dirty="0" smtClean="0"/>
              <a:t>Client connection string should include values for:</a:t>
            </a:r>
          </a:p>
          <a:p>
            <a:pPr lvl="1"/>
            <a:r>
              <a:rPr lang="en-US" dirty="0" smtClean="0">
                <a:solidFill>
                  <a:schemeClr val="accent6"/>
                </a:solidFill>
              </a:rPr>
              <a:t>TRANSPORT_CONNECT_TIMEOUT</a:t>
            </a:r>
          </a:p>
          <a:p>
            <a:pPr lvl="1"/>
            <a:r>
              <a:rPr lang="en-US" dirty="0" smtClean="0">
                <a:solidFill>
                  <a:schemeClr val="accent6"/>
                </a:solidFill>
              </a:rPr>
              <a:t>CONNECT_TIMEOUT</a:t>
            </a:r>
          </a:p>
          <a:p>
            <a:pPr lvl="1"/>
            <a:r>
              <a:rPr lang="en-US" dirty="0" smtClean="0">
                <a:solidFill>
                  <a:schemeClr val="accent6"/>
                </a:solidFill>
              </a:rPr>
              <a:t>RETRY_COUNT</a:t>
            </a:r>
          </a:p>
          <a:p>
            <a:endParaRPr lang="en-US" dirty="0" smtClean="0"/>
          </a:p>
          <a:p>
            <a:r>
              <a:rPr lang="en-US" dirty="0" smtClean="0"/>
              <a:t>For example:</a:t>
            </a:r>
          </a:p>
          <a:p>
            <a:endParaRPr lang="en-US" dirty="0"/>
          </a:p>
          <a:p>
            <a:pPr marL="0" indent="0">
              <a:buNone/>
            </a:pPr>
            <a:endParaRPr lang="en-US" dirty="0" smtClean="0"/>
          </a:p>
        </p:txBody>
      </p:sp>
      <p:sp>
        <p:nvSpPr>
          <p:cNvPr id="4" name="TextBox 3"/>
          <p:cNvSpPr txBox="1"/>
          <p:nvPr/>
        </p:nvSpPr>
        <p:spPr>
          <a:xfrm>
            <a:off x="467544" y="2927846"/>
            <a:ext cx="8568952" cy="1077218"/>
          </a:xfrm>
          <a:prstGeom prst="rect">
            <a:avLst/>
          </a:prstGeom>
          <a:solidFill>
            <a:schemeClr val="bg1">
              <a:lumMod val="75000"/>
            </a:schemeClr>
          </a:solidFill>
        </p:spPr>
        <p:txBody>
          <a:bodyPr wrap="square">
            <a:spAutoFit/>
          </a:bodyPr>
          <a:lstStyle/>
          <a:p>
            <a:pPr algn="l">
              <a:tabLst>
                <a:tab pos="363538" algn="l"/>
                <a:tab pos="711200" algn="l"/>
                <a:tab pos="4572000" algn="l"/>
              </a:tabLst>
              <a:defRPr/>
            </a:pPr>
            <a:r>
              <a:rPr lang="en-GB" sz="1600" b="1" dirty="0" err="1" smtClean="0">
                <a:solidFill>
                  <a:schemeClr val="tx1"/>
                </a:solidFill>
              </a:rPr>
              <a:t>jdbc:oracle:thin:gp</a:t>
            </a:r>
            <a:r>
              <a:rPr lang="en-GB" sz="1600" b="1" dirty="0" smtClean="0">
                <a:solidFill>
                  <a:schemeClr val="tx1"/>
                </a:solidFill>
              </a:rPr>
              <a:t>/</a:t>
            </a:r>
            <a:r>
              <a:rPr lang="en-GB" sz="1600" b="1" dirty="0" err="1" smtClean="0">
                <a:solidFill>
                  <a:schemeClr val="tx1"/>
                </a:solidFill>
              </a:rPr>
              <a:t>gp</a:t>
            </a:r>
            <a:r>
              <a:rPr lang="en-GB" sz="1600" b="1" dirty="0">
                <a:solidFill>
                  <a:schemeClr val="tx1"/>
                </a:solidFill>
              </a:rPr>
              <a:t>@(DESCRIPTION=(TRANSPORT_CONNECT_TIMEOUT=3</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a:t>
            </a:r>
            <a:r>
              <a:rPr lang="en-GB" sz="1600" b="1" dirty="0">
                <a:solidFill>
                  <a:schemeClr val="tx1"/>
                </a:solidFill>
              </a:rPr>
              <a:t>CONNECT_TIMEOUT=60)(RETRY_COUNT=10)(FAILOVER=ON</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a:t>
            </a:r>
            <a:r>
              <a:rPr lang="en-GB" sz="1600" b="1" dirty="0">
                <a:solidFill>
                  <a:schemeClr val="tx1"/>
                </a:solidFill>
              </a:rPr>
              <a:t>ADDRESS=(PROTOCOL=</a:t>
            </a:r>
            <a:r>
              <a:rPr lang="en-GB" sz="1600" b="1" dirty="0" err="1">
                <a:solidFill>
                  <a:schemeClr val="tx1"/>
                </a:solidFill>
              </a:rPr>
              <a:t>tcp</a:t>
            </a:r>
            <a:r>
              <a:rPr lang="en-GB" sz="1600" b="1" dirty="0">
                <a:solidFill>
                  <a:schemeClr val="tx1"/>
                </a:solidFill>
              </a:rPr>
              <a:t>)(PORT=1521)(</a:t>
            </a:r>
            <a:r>
              <a:rPr lang="en-GB" sz="1600" b="1" dirty="0" smtClean="0">
                <a:solidFill>
                  <a:schemeClr val="tx1"/>
                </a:solidFill>
              </a:rPr>
              <a:t>HOST=vmcluster1-scan.juliandyke.com))</a:t>
            </a:r>
            <a:br>
              <a:rPr lang="en-GB" sz="1600" b="1" dirty="0" smtClean="0">
                <a:solidFill>
                  <a:schemeClr val="tx1"/>
                </a:solidFill>
              </a:rPr>
            </a:br>
            <a:r>
              <a:rPr lang="en-GB" sz="1600" b="1" dirty="0" smtClean="0">
                <a:solidFill>
                  <a:schemeClr val="tx1"/>
                </a:solidFill>
              </a:rPr>
              <a:t>(</a:t>
            </a:r>
            <a:r>
              <a:rPr lang="en-GB" sz="1600" b="1" dirty="0">
                <a:solidFill>
                  <a:schemeClr val="tx1"/>
                </a:solidFill>
              </a:rPr>
              <a:t>CONNECT_DATA=(SERVICE_NAME=SERVICE1</a:t>
            </a:r>
            <a:r>
              <a:rPr lang="en-GB" sz="1600" b="1" dirty="0" smtClean="0">
                <a:solidFill>
                  <a:schemeClr val="tx1"/>
                </a:solidFill>
              </a:rPr>
              <a:t>)))</a:t>
            </a:r>
            <a:endParaRPr lang="en-GB" sz="1600" b="1" dirty="0">
              <a:solidFill>
                <a:schemeClr val="tx1"/>
              </a:solidFill>
            </a:endParaRPr>
          </a:p>
        </p:txBody>
      </p:sp>
      <p:sp>
        <p:nvSpPr>
          <p:cNvPr id="5" name="Content Placeholder 2"/>
          <p:cNvSpPr txBox="1">
            <a:spLocks/>
          </p:cNvSpPr>
          <p:nvPr/>
        </p:nvSpPr>
        <p:spPr bwMode="auto">
          <a:xfrm>
            <a:off x="755576" y="4225330"/>
            <a:ext cx="8001000" cy="1795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US" kern="0" dirty="0" smtClean="0">
                <a:solidFill>
                  <a:schemeClr val="accent6"/>
                </a:solidFill>
              </a:rPr>
              <a:t>REMOTE_LISTENER</a:t>
            </a:r>
            <a:r>
              <a:rPr lang="en-US" kern="0" dirty="0" smtClean="0"/>
              <a:t> database parameter must include </a:t>
            </a:r>
          </a:p>
          <a:p>
            <a:pPr lvl="1"/>
            <a:r>
              <a:rPr lang="en-US" kern="0" dirty="0" smtClean="0"/>
              <a:t>SCAN name if clients specify SCAN names</a:t>
            </a:r>
          </a:p>
          <a:p>
            <a:pPr lvl="1"/>
            <a:r>
              <a:rPr lang="en-US" kern="0" dirty="0" smtClean="0"/>
              <a:t>Node names if clients specify address list</a:t>
            </a:r>
          </a:p>
          <a:p>
            <a:endParaRPr lang="en-US" kern="0" dirty="0" smtClean="0"/>
          </a:p>
          <a:p>
            <a:pPr marL="0" indent="0">
              <a:buFont typeface="Wingdings" pitchFamily="2" charset="2"/>
              <a:buNone/>
            </a:pPr>
            <a:endParaRPr lang="en-US" kern="0" dirty="0" smtClean="0"/>
          </a:p>
        </p:txBody>
      </p:sp>
    </p:spTree>
    <p:extLst>
      <p:ext uri="{BB962C8B-B14F-4D97-AF65-F5344CB8AC3E}">
        <p14:creationId xmlns:p14="http://schemas.microsoft.com/office/powerpoint/2010/main" val="378409121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Continuity</a:t>
            </a:r>
          </a:p>
        </p:txBody>
      </p:sp>
      <p:sp>
        <p:nvSpPr>
          <p:cNvPr id="3" name="Content Placeholder 2"/>
          <p:cNvSpPr>
            <a:spLocks noGrp="1"/>
          </p:cNvSpPr>
          <p:nvPr>
            <p:ph idx="1"/>
          </p:nvPr>
        </p:nvSpPr>
        <p:spPr>
          <a:xfrm>
            <a:off x="762000" y="1131888"/>
            <a:ext cx="8001000" cy="640928"/>
          </a:xfrm>
        </p:spPr>
        <p:txBody>
          <a:bodyPr/>
          <a:lstStyle/>
          <a:p>
            <a:r>
              <a:rPr lang="en-US" dirty="0"/>
              <a:t>Configure the Oracle JDBC 12c Replay Data Source in the property file or in the thin JDBC application </a:t>
            </a:r>
            <a:r>
              <a:rPr lang="en-US" dirty="0" smtClean="0"/>
              <a:t> e.g.</a:t>
            </a:r>
          </a:p>
          <a:p>
            <a:endParaRPr lang="en-US" dirty="0"/>
          </a:p>
          <a:p>
            <a:pPr marL="0" indent="0">
              <a:buNone/>
            </a:pPr>
            <a:endParaRPr lang="en-US" dirty="0" smtClean="0"/>
          </a:p>
        </p:txBody>
      </p:sp>
      <p:sp>
        <p:nvSpPr>
          <p:cNvPr id="4" name="TextBox 3"/>
          <p:cNvSpPr txBox="1"/>
          <p:nvPr/>
        </p:nvSpPr>
        <p:spPr>
          <a:xfrm>
            <a:off x="1475656" y="1772816"/>
            <a:ext cx="6840760" cy="3662541"/>
          </a:xfrm>
          <a:prstGeom prst="rect">
            <a:avLst/>
          </a:prstGeom>
          <a:solidFill>
            <a:schemeClr val="bg1">
              <a:lumMod val="75000"/>
            </a:schemeClr>
          </a:solidFill>
        </p:spPr>
        <p:txBody>
          <a:bodyPr wrap="square">
            <a:spAutoFit/>
          </a:bodyPr>
          <a:lstStyle/>
          <a:p>
            <a:pPr algn="l">
              <a:tabLst>
                <a:tab pos="363538" algn="l"/>
                <a:tab pos="711200" algn="l"/>
                <a:tab pos="4572000" algn="l"/>
              </a:tabLst>
              <a:defRPr/>
            </a:pPr>
            <a:r>
              <a:rPr lang="en-GB" sz="1600" b="1" dirty="0">
                <a:solidFill>
                  <a:schemeClr val="tx1"/>
                </a:solidFill>
              </a:rPr>
              <a:t>import </a:t>
            </a:r>
            <a:r>
              <a:rPr lang="en-GB" sz="1600" b="1" dirty="0" err="1" smtClean="0">
                <a:solidFill>
                  <a:schemeClr val="tx1"/>
                </a:solidFill>
              </a:rPr>
              <a:t>oracle.jdbc.replay.OracleDataSourceImpl</a:t>
            </a:r>
            <a:r>
              <a:rPr lang="en-GB" sz="1600" b="1" dirty="0" smtClean="0">
                <a:solidFill>
                  <a:schemeClr val="tx1"/>
                </a:solidFill>
              </a:rPr>
              <a:t>;</a:t>
            </a:r>
            <a:br>
              <a:rPr lang="en-GB" sz="1600" b="1" dirty="0" smtClean="0">
                <a:solidFill>
                  <a:schemeClr val="tx1"/>
                </a:solidFill>
              </a:rPr>
            </a:br>
            <a:r>
              <a:rPr lang="en-GB" sz="1600" b="1" dirty="0" smtClean="0">
                <a:solidFill>
                  <a:schemeClr val="tx1"/>
                </a:solidFill>
              </a:rPr>
              <a:t>import </a:t>
            </a:r>
            <a:r>
              <a:rPr lang="en-GB" sz="1600" b="1" dirty="0" err="1">
                <a:solidFill>
                  <a:schemeClr val="tx1"/>
                </a:solidFill>
              </a:rPr>
              <a:t>oracle.jdbc.replay.ReplayableConnection</a:t>
            </a:r>
            <a:r>
              <a:rPr lang="en-GB" sz="1600" b="1" dirty="0" smtClean="0">
                <a:solidFill>
                  <a:schemeClr val="tx1"/>
                </a:solidFill>
              </a:rPr>
              <a:t>;</a:t>
            </a:r>
          </a:p>
          <a:p>
            <a:pPr algn="l">
              <a:tabLst>
                <a:tab pos="363538" algn="l"/>
                <a:tab pos="711200" algn="l"/>
                <a:tab pos="4572000" algn="l"/>
              </a:tabLst>
              <a:defRPr/>
            </a:pPr>
            <a:r>
              <a:rPr lang="en-GB" sz="1600" b="1" dirty="0" err="1" smtClean="0">
                <a:solidFill>
                  <a:schemeClr val="tx1"/>
                </a:solidFill>
              </a:rPr>
              <a:t>OracleDataSourceImpl</a:t>
            </a:r>
            <a:r>
              <a:rPr lang="en-GB" sz="1600" b="1" dirty="0" smtClean="0">
                <a:solidFill>
                  <a:schemeClr val="tx1"/>
                </a:solidFill>
              </a:rPr>
              <a:t> </a:t>
            </a:r>
            <a:r>
              <a:rPr lang="en-GB" sz="1600" b="1" dirty="0" err="1">
                <a:solidFill>
                  <a:schemeClr val="tx1"/>
                </a:solidFill>
              </a:rPr>
              <a:t>ods</a:t>
            </a:r>
            <a:r>
              <a:rPr lang="en-GB" sz="1600" b="1" dirty="0">
                <a:solidFill>
                  <a:schemeClr val="tx1"/>
                </a:solidFill>
              </a:rPr>
              <a:t> = new </a:t>
            </a:r>
            <a:r>
              <a:rPr lang="en-GB" sz="1600" b="1" dirty="0" err="1">
                <a:solidFill>
                  <a:schemeClr val="tx1"/>
                </a:solidFill>
              </a:rPr>
              <a:t>OracleDataSourceImpl</a:t>
            </a:r>
            <a:r>
              <a:rPr lang="en-GB" sz="1600" b="1" dirty="0" smtClean="0">
                <a:solidFill>
                  <a:schemeClr val="tx1"/>
                </a:solidFill>
              </a:rPr>
              <a:t>();</a:t>
            </a:r>
            <a:br>
              <a:rPr lang="en-GB" sz="1600" b="1" dirty="0" smtClean="0">
                <a:solidFill>
                  <a:schemeClr val="tx1"/>
                </a:solidFill>
              </a:rPr>
            </a:br>
            <a:r>
              <a:rPr lang="en-GB" sz="1600" b="1" dirty="0" err="1" smtClean="0">
                <a:solidFill>
                  <a:schemeClr val="tx1"/>
                </a:solidFill>
              </a:rPr>
              <a:t>ods.setURL</a:t>
            </a:r>
            <a:r>
              <a:rPr lang="en-GB" sz="1600" b="1" dirty="0" smtClean="0">
                <a:solidFill>
                  <a:schemeClr val="tx1"/>
                </a:solidFill>
              </a:rPr>
              <a:t>(</a:t>
            </a:r>
            <a:r>
              <a:rPr lang="en-GB" sz="1600" b="1" dirty="0" err="1" smtClean="0">
                <a:solidFill>
                  <a:schemeClr val="tx1"/>
                </a:solidFill>
              </a:rPr>
              <a:t>url</a:t>
            </a:r>
            <a:r>
              <a:rPr lang="en-GB" sz="1600" b="1" dirty="0" smtClean="0">
                <a:solidFill>
                  <a:schemeClr val="tx1"/>
                </a:solidFill>
              </a:rPr>
              <a:t>);</a:t>
            </a:r>
            <a:br>
              <a:rPr lang="en-GB" sz="1600" b="1" dirty="0" smtClean="0">
                <a:solidFill>
                  <a:schemeClr val="tx1"/>
                </a:solidFill>
              </a:rPr>
            </a:br>
            <a:endParaRPr lang="en-GB" sz="1600" b="1" dirty="0" smtClean="0">
              <a:solidFill>
                <a:schemeClr val="tx1"/>
              </a:solidFill>
            </a:endParaRPr>
          </a:p>
          <a:p>
            <a:pPr algn="l">
              <a:tabLst>
                <a:tab pos="363538" algn="l"/>
                <a:tab pos="711200" algn="l"/>
                <a:tab pos="4572000" algn="l"/>
              </a:tabLst>
              <a:defRPr/>
            </a:pPr>
            <a:r>
              <a:rPr lang="en-GB" sz="1600" b="1" dirty="0" smtClean="0">
                <a:solidFill>
                  <a:schemeClr val="tx1"/>
                </a:solidFill>
              </a:rPr>
              <a:t>connection </a:t>
            </a:r>
            <a:r>
              <a:rPr lang="en-GB" sz="1600" b="1" dirty="0">
                <a:solidFill>
                  <a:schemeClr val="tx1"/>
                </a:solidFill>
              </a:rPr>
              <a:t>= </a:t>
            </a:r>
            <a:r>
              <a:rPr lang="en-GB" sz="1600" b="1" dirty="0" err="1">
                <a:solidFill>
                  <a:schemeClr val="tx1"/>
                </a:solidFill>
              </a:rPr>
              <a:t>ods.getConnection</a:t>
            </a:r>
            <a:r>
              <a:rPr lang="en-GB" sz="1600" b="1" dirty="0" smtClean="0">
                <a:solidFill>
                  <a:schemeClr val="tx1"/>
                </a:solidFill>
              </a:rPr>
              <a:t>();</a:t>
            </a:r>
            <a:br>
              <a:rPr lang="en-GB" sz="1600" b="1" dirty="0" smtClean="0">
                <a:solidFill>
                  <a:schemeClr val="tx1"/>
                </a:solidFill>
              </a:rPr>
            </a:br>
            <a:r>
              <a:rPr lang="en-GB" sz="1600" b="1" dirty="0" err="1" smtClean="0">
                <a:solidFill>
                  <a:schemeClr val="tx1"/>
                </a:solidFill>
              </a:rPr>
              <a:t>connection.setAutoCommit</a:t>
            </a:r>
            <a:r>
              <a:rPr lang="en-GB" sz="1600" b="1" dirty="0" smtClean="0">
                <a:solidFill>
                  <a:schemeClr val="tx1"/>
                </a:solidFill>
              </a:rPr>
              <a:t> </a:t>
            </a:r>
            <a:r>
              <a:rPr lang="en-GB" sz="1600" b="1" dirty="0">
                <a:solidFill>
                  <a:schemeClr val="tx1"/>
                </a:solidFill>
              </a:rPr>
              <a:t>(false);</a:t>
            </a:r>
          </a:p>
          <a:p>
            <a:pPr algn="l">
              <a:tabLst>
                <a:tab pos="363538" algn="l"/>
                <a:tab pos="711200" algn="l"/>
                <a:tab pos="4572000" algn="l"/>
              </a:tabLst>
              <a:defRPr/>
            </a:pPr>
            <a:r>
              <a:rPr lang="en-GB" sz="1600" b="1" dirty="0" smtClean="0">
                <a:solidFill>
                  <a:schemeClr val="tx1"/>
                </a:solidFill>
              </a:rPr>
              <a:t>...</a:t>
            </a:r>
          </a:p>
          <a:p>
            <a:pPr algn="l">
              <a:tabLst>
                <a:tab pos="363538" algn="l"/>
                <a:tab pos="711200" algn="l"/>
                <a:tab pos="4572000" algn="l"/>
              </a:tabLst>
              <a:defRPr/>
            </a:pPr>
            <a:r>
              <a:rPr lang="en-GB" sz="1600" b="1" dirty="0" smtClean="0">
                <a:solidFill>
                  <a:schemeClr val="tx1"/>
                </a:solidFill>
              </a:rPr>
              <a:t>((</a:t>
            </a:r>
            <a:r>
              <a:rPr lang="en-GB" sz="1600" b="1" dirty="0" err="1">
                <a:solidFill>
                  <a:schemeClr val="tx1"/>
                </a:solidFill>
              </a:rPr>
              <a:t>ReplayableConnection</a:t>
            </a:r>
            <a:r>
              <a:rPr lang="en-GB" sz="1600" b="1" dirty="0">
                <a:solidFill>
                  <a:schemeClr val="tx1"/>
                </a:solidFill>
              </a:rPr>
              <a:t>)connection).</a:t>
            </a:r>
            <a:r>
              <a:rPr lang="en-GB" sz="1600" b="1" dirty="0" err="1">
                <a:solidFill>
                  <a:schemeClr val="tx1"/>
                </a:solidFill>
              </a:rPr>
              <a:t>beginRequest</a:t>
            </a:r>
            <a:r>
              <a:rPr lang="en-GB" sz="1600" b="1" dirty="0">
                <a:solidFill>
                  <a:schemeClr val="tx1"/>
                </a:solidFill>
              </a:rPr>
              <a:t>();</a:t>
            </a:r>
          </a:p>
          <a:p>
            <a:pPr algn="l">
              <a:tabLst>
                <a:tab pos="363538" algn="l"/>
                <a:tab pos="711200" algn="l"/>
                <a:tab pos="4572000" algn="l"/>
              </a:tabLst>
              <a:defRPr/>
            </a:pPr>
            <a:r>
              <a:rPr lang="en-GB" sz="1600" b="1" dirty="0" smtClean="0">
                <a:solidFill>
                  <a:schemeClr val="tx1"/>
                </a:solidFill>
              </a:rPr>
              <a:t># Application processing</a:t>
            </a:r>
          </a:p>
          <a:p>
            <a:pPr algn="l">
              <a:tabLst>
                <a:tab pos="363538" algn="l"/>
                <a:tab pos="711200" algn="l"/>
                <a:tab pos="4572000" algn="l"/>
              </a:tabLst>
              <a:defRPr/>
            </a:pPr>
            <a:r>
              <a:rPr lang="en-GB" sz="1600" b="1" dirty="0">
                <a:solidFill>
                  <a:schemeClr val="tx1"/>
                </a:solidFill>
              </a:rPr>
              <a:t>((</a:t>
            </a:r>
            <a:r>
              <a:rPr lang="en-GB" sz="1600" b="1" dirty="0" err="1">
                <a:solidFill>
                  <a:schemeClr val="tx1"/>
                </a:solidFill>
              </a:rPr>
              <a:t>ReplayableConnection</a:t>
            </a:r>
            <a:r>
              <a:rPr lang="en-GB" sz="1600" b="1" dirty="0">
                <a:solidFill>
                  <a:schemeClr val="tx1"/>
                </a:solidFill>
              </a:rPr>
              <a:t>)connection).</a:t>
            </a:r>
            <a:r>
              <a:rPr lang="en-GB" sz="1600" b="1" dirty="0" err="1">
                <a:solidFill>
                  <a:schemeClr val="tx1"/>
                </a:solidFill>
              </a:rPr>
              <a:t>endRequest</a:t>
            </a:r>
            <a:r>
              <a:rPr lang="en-GB" sz="1600" b="1" dirty="0" smtClean="0">
                <a:solidFill>
                  <a:schemeClr val="tx1"/>
                </a:solidFill>
              </a:rPr>
              <a:t>();</a:t>
            </a:r>
            <a:endParaRPr lang="en-GB" sz="1600" b="1" dirty="0">
              <a:solidFill>
                <a:schemeClr val="tx1"/>
              </a:solidFill>
            </a:endParaRPr>
          </a:p>
        </p:txBody>
      </p:sp>
      <p:sp>
        <p:nvSpPr>
          <p:cNvPr id="5" name="Content Placeholder 2"/>
          <p:cNvSpPr txBox="1">
            <a:spLocks/>
          </p:cNvSpPr>
          <p:nvPr/>
        </p:nvSpPr>
        <p:spPr bwMode="auto">
          <a:xfrm>
            <a:off x="755576" y="5596384"/>
            <a:ext cx="8001000" cy="640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US" kern="0" dirty="0" smtClean="0"/>
              <a:t>Requires </a:t>
            </a:r>
            <a:r>
              <a:rPr lang="en-US" kern="0" dirty="0"/>
              <a:t>$</a:t>
            </a:r>
            <a:r>
              <a:rPr lang="en-US" kern="0" dirty="0" smtClean="0">
                <a:solidFill>
                  <a:schemeClr val="accent6"/>
                </a:solidFill>
              </a:rPr>
              <a:t>ORACLE_HOME/</a:t>
            </a:r>
            <a:r>
              <a:rPr lang="en-US" kern="0" dirty="0" err="1" smtClean="0">
                <a:solidFill>
                  <a:schemeClr val="accent6"/>
                </a:solidFill>
              </a:rPr>
              <a:t>jdbc</a:t>
            </a:r>
            <a:r>
              <a:rPr lang="en-US" kern="0" dirty="0" smtClean="0">
                <a:solidFill>
                  <a:schemeClr val="accent6"/>
                </a:solidFill>
              </a:rPr>
              <a:t>/lib/ojdbc6.jar</a:t>
            </a:r>
            <a:r>
              <a:rPr lang="en-US" kern="0" dirty="0" smtClean="0"/>
              <a:t> on </a:t>
            </a:r>
            <a:r>
              <a:rPr lang="en-US" kern="0" dirty="0" smtClean="0">
                <a:solidFill>
                  <a:schemeClr val="accent6"/>
                </a:solidFill>
              </a:rPr>
              <a:t>CLASSPATH</a:t>
            </a:r>
          </a:p>
          <a:p>
            <a:endParaRPr lang="en-US" kern="0" dirty="0" smtClean="0"/>
          </a:p>
          <a:p>
            <a:pPr marL="0" indent="0">
              <a:buFont typeface="Wingdings" pitchFamily="2" charset="2"/>
              <a:buNone/>
            </a:pPr>
            <a:endParaRPr lang="en-US" kern="0" dirty="0" smtClean="0"/>
          </a:p>
        </p:txBody>
      </p:sp>
    </p:spTree>
    <p:extLst>
      <p:ext uri="{BB962C8B-B14F-4D97-AF65-F5344CB8AC3E}">
        <p14:creationId xmlns:p14="http://schemas.microsoft.com/office/powerpoint/2010/main" val="190438312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Continuity</a:t>
            </a:r>
          </a:p>
        </p:txBody>
      </p:sp>
      <p:sp>
        <p:nvSpPr>
          <p:cNvPr id="3" name="Content Placeholder 2"/>
          <p:cNvSpPr>
            <a:spLocks noGrp="1"/>
          </p:cNvSpPr>
          <p:nvPr>
            <p:ph idx="1"/>
          </p:nvPr>
        </p:nvSpPr>
        <p:spPr>
          <a:xfrm>
            <a:off x="762000" y="1131888"/>
            <a:ext cx="8001000" cy="1865064"/>
          </a:xfrm>
        </p:spPr>
        <p:txBody>
          <a:bodyPr/>
          <a:lstStyle/>
          <a:p>
            <a:r>
              <a:rPr lang="en-GB" dirty="0" smtClean="0"/>
              <a:t>Debugging replayable connections</a:t>
            </a:r>
          </a:p>
          <a:p>
            <a:endParaRPr lang="en-GB" dirty="0"/>
          </a:p>
          <a:p>
            <a:r>
              <a:rPr lang="en-GB" dirty="0" smtClean="0"/>
              <a:t>Add </a:t>
            </a:r>
            <a:r>
              <a:rPr lang="en-GB" dirty="0" smtClean="0">
                <a:solidFill>
                  <a:schemeClr val="accent6"/>
                </a:solidFill>
              </a:rPr>
              <a:t>$ORACLE_HOME/</a:t>
            </a:r>
            <a:r>
              <a:rPr lang="en-GB" dirty="0" err="1" smtClean="0">
                <a:solidFill>
                  <a:schemeClr val="accent6"/>
                </a:solidFill>
              </a:rPr>
              <a:t>jdbc</a:t>
            </a:r>
            <a:r>
              <a:rPr lang="en-GB" dirty="0" smtClean="0">
                <a:solidFill>
                  <a:schemeClr val="accent6"/>
                </a:solidFill>
              </a:rPr>
              <a:t>/lib/ojdbc6_g.jar </a:t>
            </a:r>
            <a:r>
              <a:rPr lang="en-GB" dirty="0" smtClean="0"/>
              <a:t>to the </a:t>
            </a:r>
            <a:r>
              <a:rPr lang="en-GB" dirty="0" smtClean="0">
                <a:solidFill>
                  <a:schemeClr val="accent6"/>
                </a:solidFill>
              </a:rPr>
              <a:t>CLASSPATH</a:t>
            </a:r>
            <a:endParaRPr lang="en-GB" dirty="0">
              <a:solidFill>
                <a:schemeClr val="accent6"/>
              </a:solidFill>
            </a:endParaRPr>
          </a:p>
          <a:p>
            <a:endParaRPr lang="en-GB" dirty="0" smtClean="0"/>
          </a:p>
          <a:p>
            <a:endParaRPr lang="en-GB" dirty="0"/>
          </a:p>
        </p:txBody>
      </p:sp>
      <p:sp>
        <p:nvSpPr>
          <p:cNvPr id="4" name="TextBox 3"/>
          <p:cNvSpPr txBox="1"/>
          <p:nvPr/>
        </p:nvSpPr>
        <p:spPr>
          <a:xfrm>
            <a:off x="747464" y="5078040"/>
            <a:ext cx="8001000" cy="338554"/>
          </a:xfrm>
          <a:prstGeom prst="rect">
            <a:avLst/>
          </a:prstGeom>
          <a:solidFill>
            <a:schemeClr val="bg1">
              <a:lumMod val="75000"/>
            </a:schemeClr>
          </a:solidFill>
        </p:spPr>
        <p:txBody>
          <a:bodyPr wrap="square">
            <a:spAutoFit/>
          </a:bodyPr>
          <a:lstStyle/>
          <a:p>
            <a:pPr algn="l">
              <a:tabLst>
                <a:tab pos="363538" algn="l"/>
                <a:tab pos="711200" algn="l"/>
                <a:tab pos="4572000" algn="l"/>
              </a:tabLst>
              <a:defRPr/>
            </a:pPr>
            <a:r>
              <a:rPr lang="en-GB" sz="1600" b="1" dirty="0">
                <a:solidFill>
                  <a:schemeClr val="tx1"/>
                </a:solidFill>
              </a:rPr>
              <a:t>java -</a:t>
            </a:r>
            <a:r>
              <a:rPr lang="en-GB" sz="1600" b="1" dirty="0" err="1">
                <a:solidFill>
                  <a:schemeClr val="tx1"/>
                </a:solidFill>
              </a:rPr>
              <a:t>Djava.util.logging.config.file</a:t>
            </a:r>
            <a:r>
              <a:rPr lang="en-GB" sz="1600" b="1" dirty="0">
                <a:solidFill>
                  <a:schemeClr val="tx1"/>
                </a:solidFill>
              </a:rPr>
              <a:t>=/</a:t>
            </a:r>
            <a:r>
              <a:rPr lang="en-GB" sz="1600" b="1" dirty="0" smtClean="0">
                <a:solidFill>
                  <a:schemeClr val="tx1"/>
                </a:solidFill>
              </a:rPr>
              <a:t>home/oracle/</a:t>
            </a:r>
            <a:r>
              <a:rPr lang="en-GB" sz="1600" b="1" dirty="0" err="1" smtClean="0">
                <a:solidFill>
                  <a:schemeClr val="tx1"/>
                </a:solidFill>
              </a:rPr>
              <a:t>appcon</a:t>
            </a:r>
            <a:r>
              <a:rPr lang="en-GB" sz="1600" b="1" dirty="0" smtClean="0">
                <a:solidFill>
                  <a:schemeClr val="tx1"/>
                </a:solidFill>
              </a:rPr>
              <a:t>/properties </a:t>
            </a:r>
            <a:r>
              <a:rPr lang="en-GB" sz="1600" b="1" dirty="0">
                <a:solidFill>
                  <a:schemeClr val="tx1"/>
                </a:solidFill>
              </a:rPr>
              <a:t>J7</a:t>
            </a:r>
          </a:p>
        </p:txBody>
      </p:sp>
      <p:sp>
        <p:nvSpPr>
          <p:cNvPr id="5" name="Content Placeholder 2"/>
          <p:cNvSpPr txBox="1">
            <a:spLocks/>
          </p:cNvSpPr>
          <p:nvPr/>
        </p:nvSpPr>
        <p:spPr bwMode="auto">
          <a:xfrm>
            <a:off x="760218" y="4653136"/>
            <a:ext cx="8001000" cy="28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Execute using:</a:t>
            </a:r>
            <a:endParaRPr lang="en-GB" kern="0" dirty="0" smtClean="0">
              <a:solidFill>
                <a:schemeClr val="accent6"/>
              </a:solidFill>
            </a:endParaRPr>
          </a:p>
          <a:p>
            <a:endParaRPr lang="en-GB" kern="0" dirty="0" smtClean="0"/>
          </a:p>
          <a:p>
            <a:endParaRPr lang="en-GB" kern="0" dirty="0"/>
          </a:p>
        </p:txBody>
      </p:sp>
      <p:sp>
        <p:nvSpPr>
          <p:cNvPr id="6" name="Content Placeholder 2"/>
          <p:cNvSpPr txBox="1">
            <a:spLocks/>
          </p:cNvSpPr>
          <p:nvPr/>
        </p:nvSpPr>
        <p:spPr bwMode="auto">
          <a:xfrm>
            <a:off x="747464" y="5589240"/>
            <a:ext cx="8001000" cy="28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Writes trace to </a:t>
            </a:r>
            <a:r>
              <a:rPr lang="en-GB" kern="0" dirty="0" smtClean="0">
                <a:solidFill>
                  <a:schemeClr val="accent6"/>
                </a:solidFill>
              </a:rPr>
              <a:t>replay_0.trc.0</a:t>
            </a:r>
            <a:endParaRPr lang="en-GB" kern="0" dirty="0">
              <a:solidFill>
                <a:schemeClr val="accent6"/>
              </a:solidFill>
            </a:endParaRPr>
          </a:p>
          <a:p>
            <a:endParaRPr lang="en-GB" kern="0" dirty="0" smtClean="0">
              <a:solidFill>
                <a:schemeClr val="accent6"/>
              </a:solidFill>
            </a:endParaRPr>
          </a:p>
          <a:p>
            <a:endParaRPr lang="en-GB" kern="0" dirty="0" smtClean="0"/>
          </a:p>
          <a:p>
            <a:endParaRPr lang="en-GB" kern="0" dirty="0"/>
          </a:p>
        </p:txBody>
      </p:sp>
      <p:sp>
        <p:nvSpPr>
          <p:cNvPr id="7" name="Content Placeholder 2"/>
          <p:cNvSpPr txBox="1">
            <a:spLocks/>
          </p:cNvSpPr>
          <p:nvPr/>
        </p:nvSpPr>
        <p:spPr bwMode="auto">
          <a:xfrm>
            <a:off x="755576" y="2363396"/>
            <a:ext cx="8001000" cy="28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3pPr>
            <a:lvl4pPr marL="15621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4pPr>
            <a:lvl5pPr marL="19812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5pPr>
            <a:lvl6pPr marL="24384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6pPr>
            <a:lvl7pPr marL="28956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7pPr>
            <a:lvl8pPr marL="33528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8pPr>
            <a:lvl9pPr marL="3810000" indent="-228600" algn="l" rtl="0" eaLnBrk="0" fontAlgn="base" hangingPunct="0">
              <a:spcBef>
                <a:spcPct val="20000"/>
              </a:spcBef>
              <a:spcAft>
                <a:spcPct val="0"/>
              </a:spcAft>
              <a:buClr>
                <a:schemeClr val="accent2"/>
              </a:buClr>
              <a:buSzPct val="75000"/>
              <a:buFont typeface="Wingdings" pitchFamily="2" charset="2"/>
              <a:buChar char="u"/>
              <a:defRPr sz="1600" b="1">
                <a:solidFill>
                  <a:schemeClr val="tx1"/>
                </a:solidFill>
                <a:latin typeface="+mn-lt"/>
              </a:defRPr>
            </a:lvl9pPr>
          </a:lstStyle>
          <a:p>
            <a:r>
              <a:rPr lang="en-GB" kern="0" dirty="0" smtClean="0"/>
              <a:t>Add the following to the properties file</a:t>
            </a:r>
            <a:endParaRPr lang="en-GB" kern="0" dirty="0" smtClean="0">
              <a:solidFill>
                <a:schemeClr val="accent6"/>
              </a:solidFill>
            </a:endParaRPr>
          </a:p>
          <a:p>
            <a:endParaRPr lang="en-GB" kern="0" dirty="0" smtClean="0"/>
          </a:p>
          <a:p>
            <a:endParaRPr lang="en-GB" kern="0" dirty="0"/>
          </a:p>
        </p:txBody>
      </p:sp>
      <p:sp>
        <p:nvSpPr>
          <p:cNvPr id="8" name="TextBox 7"/>
          <p:cNvSpPr txBox="1"/>
          <p:nvPr/>
        </p:nvSpPr>
        <p:spPr>
          <a:xfrm>
            <a:off x="760218" y="2795444"/>
            <a:ext cx="7988245" cy="1569660"/>
          </a:xfrm>
          <a:prstGeom prst="rect">
            <a:avLst/>
          </a:prstGeom>
          <a:solidFill>
            <a:schemeClr val="bg1">
              <a:lumMod val="75000"/>
            </a:schemeClr>
          </a:solidFill>
        </p:spPr>
        <p:txBody>
          <a:bodyPr wrap="square">
            <a:spAutoFit/>
          </a:bodyPr>
          <a:lstStyle/>
          <a:p>
            <a:pPr algn="l">
              <a:tabLst>
                <a:tab pos="363538" algn="l"/>
                <a:tab pos="711200" algn="l"/>
                <a:tab pos="4572000" algn="l"/>
              </a:tabLst>
              <a:defRPr/>
            </a:pPr>
            <a:r>
              <a:rPr lang="en-GB" sz="1600" b="1" dirty="0" err="1">
                <a:solidFill>
                  <a:schemeClr val="tx1"/>
                </a:solidFill>
              </a:rPr>
              <a:t>oracle.jdbc.internal.replay.level</a:t>
            </a:r>
            <a:r>
              <a:rPr lang="en-GB" sz="1600" b="1" dirty="0">
                <a:solidFill>
                  <a:schemeClr val="tx1"/>
                </a:solidFill>
              </a:rPr>
              <a:t> = </a:t>
            </a:r>
            <a:r>
              <a:rPr lang="en-GB" sz="1600" b="1" dirty="0" smtClean="0">
                <a:solidFill>
                  <a:schemeClr val="tx1"/>
                </a:solidFill>
              </a:rPr>
              <a:t>FINEST</a:t>
            </a:r>
            <a:br>
              <a:rPr lang="en-GB" sz="1600" b="1" dirty="0" smtClean="0">
                <a:solidFill>
                  <a:schemeClr val="tx1"/>
                </a:solidFill>
              </a:rPr>
            </a:br>
            <a:r>
              <a:rPr lang="en-GB" sz="1600" b="1" dirty="0" smtClean="0">
                <a:solidFill>
                  <a:schemeClr val="tx1"/>
                </a:solidFill>
              </a:rPr>
              <a:t>handlers </a:t>
            </a:r>
            <a:r>
              <a:rPr lang="en-GB" sz="1600" b="1" dirty="0">
                <a:solidFill>
                  <a:schemeClr val="tx1"/>
                </a:solidFill>
              </a:rPr>
              <a:t>= </a:t>
            </a:r>
            <a:r>
              <a:rPr lang="en-GB" sz="1600" b="1" dirty="0" err="1" smtClean="0">
                <a:solidFill>
                  <a:schemeClr val="tx1"/>
                </a:solidFill>
              </a:rPr>
              <a:t>java.util.logging.FileHandler</a:t>
            </a:r>
            <a:r>
              <a:rPr lang="en-GB" sz="1600" b="1" dirty="0" smtClean="0">
                <a:solidFill>
                  <a:schemeClr val="tx1"/>
                </a:solidFill>
              </a:rPr>
              <a:t/>
            </a:r>
            <a:br>
              <a:rPr lang="en-GB" sz="1600" b="1" dirty="0" smtClean="0">
                <a:solidFill>
                  <a:schemeClr val="tx1"/>
                </a:solidFill>
              </a:rPr>
            </a:br>
            <a:r>
              <a:rPr lang="en-GB" sz="1600" b="1" dirty="0" err="1" smtClean="0">
                <a:solidFill>
                  <a:schemeClr val="tx1"/>
                </a:solidFill>
              </a:rPr>
              <a:t>java.util.logging.FileHandler.pattern</a:t>
            </a:r>
            <a:r>
              <a:rPr lang="en-GB" sz="1600" b="1" dirty="0" smtClean="0">
                <a:solidFill>
                  <a:schemeClr val="tx1"/>
                </a:solidFill>
              </a:rPr>
              <a:t> </a:t>
            </a:r>
            <a:r>
              <a:rPr lang="en-GB" sz="1600" b="1" dirty="0">
                <a:solidFill>
                  <a:schemeClr val="tx1"/>
                </a:solidFill>
              </a:rPr>
              <a:t>= /home/oracle/12c/appcon2/replay_%</a:t>
            </a:r>
            <a:r>
              <a:rPr lang="en-GB" sz="1600" b="1" dirty="0" err="1" smtClean="0">
                <a:solidFill>
                  <a:schemeClr val="tx1"/>
                </a:solidFill>
              </a:rPr>
              <a:t>U.trc</a:t>
            </a:r>
            <a:r>
              <a:rPr lang="en-GB" sz="1600" b="1" dirty="0" smtClean="0">
                <a:solidFill>
                  <a:schemeClr val="tx1"/>
                </a:solidFill>
              </a:rPr>
              <a:t/>
            </a:r>
            <a:br>
              <a:rPr lang="en-GB" sz="1600" b="1" dirty="0" smtClean="0">
                <a:solidFill>
                  <a:schemeClr val="tx1"/>
                </a:solidFill>
              </a:rPr>
            </a:br>
            <a:r>
              <a:rPr lang="en-GB" sz="1600" b="1" dirty="0" err="1" smtClean="0">
                <a:solidFill>
                  <a:schemeClr val="tx1"/>
                </a:solidFill>
              </a:rPr>
              <a:t>java.util.logging.FileHandler.limit</a:t>
            </a:r>
            <a:r>
              <a:rPr lang="en-GB" sz="1600" b="1" dirty="0" smtClean="0">
                <a:solidFill>
                  <a:schemeClr val="tx1"/>
                </a:solidFill>
              </a:rPr>
              <a:t> </a:t>
            </a:r>
            <a:r>
              <a:rPr lang="en-GB" sz="1600" b="1" dirty="0">
                <a:solidFill>
                  <a:schemeClr val="tx1"/>
                </a:solidFill>
              </a:rPr>
              <a:t>= </a:t>
            </a:r>
            <a:r>
              <a:rPr lang="en-GB" sz="1600" b="1" dirty="0" smtClean="0">
                <a:solidFill>
                  <a:schemeClr val="tx1"/>
                </a:solidFill>
              </a:rPr>
              <a:t>500000000</a:t>
            </a:r>
            <a:br>
              <a:rPr lang="en-GB" sz="1600" b="1" dirty="0" smtClean="0">
                <a:solidFill>
                  <a:schemeClr val="tx1"/>
                </a:solidFill>
              </a:rPr>
            </a:br>
            <a:r>
              <a:rPr lang="en-GB" sz="1600" b="1" dirty="0" err="1" smtClean="0">
                <a:solidFill>
                  <a:schemeClr val="tx1"/>
                </a:solidFill>
              </a:rPr>
              <a:t>java.util.logging.FileHandler.count</a:t>
            </a:r>
            <a:r>
              <a:rPr lang="en-GB" sz="1600" b="1" dirty="0" smtClean="0">
                <a:solidFill>
                  <a:schemeClr val="tx1"/>
                </a:solidFill>
              </a:rPr>
              <a:t> </a:t>
            </a:r>
            <a:r>
              <a:rPr lang="en-GB" sz="1600" b="1" dirty="0">
                <a:solidFill>
                  <a:schemeClr val="tx1"/>
                </a:solidFill>
              </a:rPr>
              <a:t>= </a:t>
            </a:r>
            <a:r>
              <a:rPr lang="en-GB" sz="1600" b="1" dirty="0" smtClean="0">
                <a:solidFill>
                  <a:schemeClr val="tx1"/>
                </a:solidFill>
              </a:rPr>
              <a:t>1000</a:t>
            </a:r>
            <a:br>
              <a:rPr lang="en-GB" sz="1600" b="1" dirty="0" smtClean="0">
                <a:solidFill>
                  <a:schemeClr val="tx1"/>
                </a:solidFill>
              </a:rPr>
            </a:br>
            <a:r>
              <a:rPr lang="en-GB" sz="1600" b="1" dirty="0" err="1" smtClean="0">
                <a:solidFill>
                  <a:schemeClr val="tx1"/>
                </a:solidFill>
              </a:rPr>
              <a:t>java.util.logging.FileHandler.formatter</a:t>
            </a:r>
            <a:r>
              <a:rPr lang="en-GB" sz="1600" b="1" dirty="0" smtClean="0">
                <a:solidFill>
                  <a:schemeClr val="tx1"/>
                </a:solidFill>
              </a:rPr>
              <a:t> = </a:t>
            </a:r>
            <a:r>
              <a:rPr lang="en-GB" sz="1600" b="1" dirty="0" err="1" smtClean="0">
                <a:solidFill>
                  <a:schemeClr val="tx1"/>
                </a:solidFill>
              </a:rPr>
              <a:t>java.util.logging.XMLFormatter</a:t>
            </a:r>
            <a:endParaRPr lang="en-GB" sz="1600" b="1" dirty="0">
              <a:solidFill>
                <a:schemeClr val="tx1"/>
              </a:solidFill>
            </a:endParaRPr>
          </a:p>
        </p:txBody>
      </p:sp>
    </p:spTree>
    <p:extLst>
      <p:ext uri="{BB962C8B-B14F-4D97-AF65-F5344CB8AC3E}">
        <p14:creationId xmlns:p14="http://schemas.microsoft.com/office/powerpoint/2010/main" val="126063643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Continuity</a:t>
            </a:r>
          </a:p>
        </p:txBody>
      </p:sp>
      <p:sp>
        <p:nvSpPr>
          <p:cNvPr id="3" name="Content Placeholder 2"/>
          <p:cNvSpPr>
            <a:spLocks noGrp="1"/>
          </p:cNvSpPr>
          <p:nvPr>
            <p:ph idx="1"/>
          </p:nvPr>
        </p:nvSpPr>
        <p:spPr/>
        <p:txBody>
          <a:bodyPr/>
          <a:lstStyle/>
          <a:p>
            <a:r>
              <a:rPr lang="en-GB" dirty="0" smtClean="0"/>
              <a:t>Potentially a very powerful feature</a:t>
            </a:r>
          </a:p>
          <a:p>
            <a:pPr lvl="1"/>
            <a:r>
              <a:rPr lang="en-GB" dirty="0" smtClean="0"/>
              <a:t>Easier to implement, test and support than TAF</a:t>
            </a:r>
          </a:p>
          <a:p>
            <a:pPr lvl="1"/>
            <a:r>
              <a:rPr lang="en-GB" dirty="0" smtClean="0"/>
              <a:t>Builds on FCF</a:t>
            </a:r>
            <a:endParaRPr lang="en-GB" dirty="0"/>
          </a:p>
          <a:p>
            <a:endParaRPr lang="en-GB" dirty="0"/>
          </a:p>
          <a:p>
            <a:r>
              <a:rPr lang="en-GB" dirty="0" smtClean="0"/>
              <a:t>Applications need to be designed specifically for application continuity</a:t>
            </a:r>
          </a:p>
          <a:p>
            <a:pPr lvl="1"/>
            <a:r>
              <a:rPr lang="en-GB" dirty="0" smtClean="0"/>
              <a:t>Very difficult to retrofit existing applications</a:t>
            </a:r>
          </a:p>
          <a:p>
            <a:pPr lvl="1"/>
            <a:r>
              <a:rPr lang="en-GB" dirty="0" smtClean="0"/>
              <a:t>Special attention required for pseudo columns such as SYSDATE</a:t>
            </a:r>
          </a:p>
          <a:p>
            <a:pPr lvl="1"/>
            <a:r>
              <a:rPr lang="en-GB" dirty="0"/>
              <a:t>S</a:t>
            </a:r>
            <a:r>
              <a:rPr lang="en-GB" dirty="0" smtClean="0"/>
              <a:t>equences should use the new KEEP clause</a:t>
            </a:r>
          </a:p>
          <a:p>
            <a:pPr lvl="1"/>
            <a:endParaRPr lang="en-GB" dirty="0"/>
          </a:p>
          <a:p>
            <a:r>
              <a:rPr lang="en-GB" dirty="0" smtClean="0"/>
              <a:t>If you plan to use this feature in the future, I recommend</a:t>
            </a:r>
          </a:p>
          <a:p>
            <a:pPr lvl="1"/>
            <a:r>
              <a:rPr lang="en-GB" dirty="0" smtClean="0"/>
              <a:t>DBAs become familiar with it in Oracle 12.1 so they can support developments </a:t>
            </a:r>
          </a:p>
          <a:p>
            <a:pPr lvl="1"/>
            <a:r>
              <a:rPr lang="en-GB" dirty="0" smtClean="0"/>
              <a:t>New applications follow the development guidelines for this feature</a:t>
            </a:r>
          </a:p>
          <a:p>
            <a:pPr lvl="1"/>
            <a:r>
              <a:rPr lang="en-GB" dirty="0" smtClean="0"/>
              <a:t>Expect to deploy the new applications in Oracle 12.2</a:t>
            </a:r>
          </a:p>
          <a:p>
            <a:pPr lvl="1"/>
            <a:endParaRPr lang="en-GB" dirty="0"/>
          </a:p>
        </p:txBody>
      </p:sp>
    </p:spTree>
    <p:extLst>
      <p:ext uri="{BB962C8B-B14F-4D97-AF65-F5344CB8AC3E}">
        <p14:creationId xmlns:p14="http://schemas.microsoft.com/office/powerpoint/2010/main" val="216420168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 For </a:t>
            </a:r>
            <a:r>
              <a:rPr lang="en-GB" dirty="0" smtClean="0"/>
              <a:t>Your Interest</a:t>
            </a:r>
            <a:endParaRPr lang="en-GB" dirty="0"/>
          </a:p>
        </p:txBody>
      </p:sp>
      <p:sp>
        <p:nvSpPr>
          <p:cNvPr id="4" name="Text Box 3"/>
          <p:cNvSpPr txBox="1">
            <a:spLocks noChangeArrowheads="1"/>
          </p:cNvSpPr>
          <p:nvPr/>
        </p:nvSpPr>
        <p:spPr bwMode="auto">
          <a:xfrm>
            <a:off x="838200" y="5410200"/>
            <a:ext cx="480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r>
              <a:rPr lang="en-GB" altLang="en-US" b="1" dirty="0">
                <a:solidFill>
                  <a:schemeClr val="tx1"/>
                </a:solidFill>
              </a:rPr>
              <a:t>info@juliandyke.com</a:t>
            </a:r>
          </a:p>
        </p:txBody>
      </p:sp>
    </p:spTree>
    <p:extLst>
      <p:ext uri="{BB962C8B-B14F-4D97-AF65-F5344CB8AC3E}">
        <p14:creationId xmlns:p14="http://schemas.microsoft.com/office/powerpoint/2010/main" val="2716557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Pluggable Database</a:t>
            </a:r>
          </a:p>
        </p:txBody>
      </p:sp>
      <p:sp>
        <p:nvSpPr>
          <p:cNvPr id="3" name="Content Placeholder 2"/>
          <p:cNvSpPr>
            <a:spLocks noGrp="1"/>
          </p:cNvSpPr>
          <p:nvPr>
            <p:ph idx="1"/>
          </p:nvPr>
        </p:nvSpPr>
        <p:spPr/>
        <p:txBody>
          <a:bodyPr/>
          <a:lstStyle/>
          <a:p>
            <a:r>
              <a:rPr lang="en-GB" dirty="0" smtClean="0"/>
              <a:t>Only one redo thread per container instance</a:t>
            </a:r>
          </a:p>
          <a:p>
            <a:pPr lvl="1"/>
            <a:r>
              <a:rPr lang="en-GB" dirty="0" smtClean="0"/>
              <a:t>Online redo logs may be a bottleneck </a:t>
            </a:r>
          </a:p>
          <a:p>
            <a:pPr lvl="1"/>
            <a:endParaRPr lang="en-GB" dirty="0" smtClean="0"/>
          </a:p>
          <a:p>
            <a:r>
              <a:rPr lang="en-GB" dirty="0"/>
              <a:t>Data Guard</a:t>
            </a:r>
          </a:p>
          <a:p>
            <a:pPr lvl="1"/>
            <a:r>
              <a:rPr lang="en-GB" dirty="0"/>
              <a:t>Single configuration for container database</a:t>
            </a:r>
          </a:p>
          <a:p>
            <a:pPr lvl="2"/>
            <a:r>
              <a:rPr lang="en-GB" dirty="0"/>
              <a:t>Pluggable databases share redo thread</a:t>
            </a:r>
          </a:p>
          <a:p>
            <a:pPr lvl="1"/>
            <a:r>
              <a:rPr lang="en-GB" dirty="0"/>
              <a:t>May become difficult to manage if standby databases need to be rebuilt</a:t>
            </a:r>
          </a:p>
          <a:p>
            <a:pPr lvl="1"/>
            <a:endParaRPr lang="en-GB" dirty="0"/>
          </a:p>
          <a:p>
            <a:r>
              <a:rPr lang="en-GB" dirty="0" smtClean="0"/>
              <a:t>Single large SGA may increase  size of kernel page tables area for  each process (foreground / background or both)</a:t>
            </a:r>
          </a:p>
          <a:p>
            <a:pPr lvl="1"/>
            <a:r>
              <a:rPr lang="en-GB" dirty="0" smtClean="0"/>
              <a:t>Will offset some of the savings in background process memory</a:t>
            </a:r>
          </a:p>
          <a:p>
            <a:pPr lvl="1"/>
            <a:r>
              <a:rPr lang="en-GB" dirty="0" smtClean="0"/>
              <a:t>New In-Memory database may have same problem</a:t>
            </a:r>
          </a:p>
          <a:p>
            <a:pPr lvl="1"/>
            <a:endParaRPr lang="en-GB" dirty="0" smtClean="0"/>
          </a:p>
          <a:p>
            <a:r>
              <a:rPr lang="en-GB" dirty="0" smtClean="0"/>
              <a:t>Pluggable databases may contend for resources</a:t>
            </a:r>
          </a:p>
          <a:p>
            <a:pPr lvl="1"/>
            <a:r>
              <a:rPr lang="en-GB" dirty="0" smtClean="0"/>
              <a:t>e.g. RAC background processes</a:t>
            </a:r>
            <a:endParaRPr lang="en-GB" dirty="0"/>
          </a:p>
          <a:p>
            <a:pPr lvl="1"/>
            <a:endParaRPr lang="en-GB" dirty="0"/>
          </a:p>
        </p:txBody>
      </p:sp>
    </p:spTree>
    <p:extLst>
      <p:ext uri="{BB962C8B-B14F-4D97-AF65-F5344CB8AC3E}">
        <p14:creationId xmlns:p14="http://schemas.microsoft.com/office/powerpoint/2010/main" val="24407524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GB" sz="2600" b="0" i="0" u="none" strike="noStrike" cap="none" normalizeH="0" baseline="0" smtClean="0">
            <a:ln>
              <a:noFill/>
            </a:ln>
            <a:solidFill>
              <a:schemeClr val="accent2"/>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GB" sz="2600" b="0" i="0" u="none" strike="noStrike" cap="none" normalizeH="0" baseline="0" smtClean="0">
            <a:ln>
              <a:noFill/>
            </a:ln>
            <a:solidFill>
              <a:schemeClr val="accent2"/>
            </a:solidFill>
            <a:effectLst/>
            <a:latin typeface="Arial"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72371</TotalTime>
  <Words>4003</Words>
  <Application>Microsoft Office PowerPoint</Application>
  <PresentationFormat>On-screen Show (4:3)</PresentationFormat>
  <Paragraphs>777</Paragraphs>
  <Slides>87</Slides>
  <Notes>6</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Blank Presentation</vt:lpstr>
      <vt:lpstr>PowerPoint Presentation</vt:lpstr>
      <vt:lpstr>Agenda</vt:lpstr>
      <vt:lpstr>PowerPoint Presentation</vt:lpstr>
      <vt:lpstr>What History Tells Us....</vt:lpstr>
      <vt:lpstr>New Features</vt:lpstr>
      <vt:lpstr>PowerPoint Presentation</vt:lpstr>
      <vt:lpstr>Pluggable Database</vt:lpstr>
      <vt:lpstr>Pluggable Database</vt:lpstr>
      <vt:lpstr>Pluggable Database</vt:lpstr>
      <vt:lpstr>PowerPoint Presentation</vt:lpstr>
      <vt:lpstr>Partial Indexes</vt:lpstr>
      <vt:lpstr>Partial Indexes</vt:lpstr>
      <vt:lpstr>Partial Indexes</vt:lpstr>
      <vt:lpstr>Partial Indexes</vt:lpstr>
      <vt:lpstr>Partial Indexes</vt:lpstr>
      <vt:lpstr>Partial Indexes</vt:lpstr>
      <vt:lpstr>Partial Indexes</vt:lpstr>
      <vt:lpstr>Partial Indexes</vt:lpstr>
      <vt:lpstr>Partial Indexes</vt:lpstr>
      <vt:lpstr>PowerPoint Presentation</vt:lpstr>
      <vt:lpstr>Online Data File Move</vt:lpstr>
      <vt:lpstr>PowerPoint Presentation</vt:lpstr>
      <vt:lpstr>Online Partition Move</vt:lpstr>
      <vt:lpstr>Online Partition Move</vt:lpstr>
      <vt:lpstr>Online Partition Move</vt:lpstr>
      <vt:lpstr>PowerPoint Presentation</vt:lpstr>
      <vt:lpstr>Index Columns</vt:lpstr>
      <vt:lpstr>Index Columns</vt:lpstr>
      <vt:lpstr>Index Columns</vt:lpstr>
      <vt:lpstr>PowerPoint Presentation</vt:lpstr>
      <vt:lpstr>Invisible Columns</vt:lpstr>
      <vt:lpstr>Invisible Columns</vt:lpstr>
      <vt:lpstr>Invisible Columns</vt:lpstr>
      <vt:lpstr>Invisible Columns</vt:lpstr>
      <vt:lpstr>Invisible Columns</vt:lpstr>
      <vt:lpstr>Invisible Columns</vt:lpstr>
      <vt:lpstr>Invisible Columns</vt:lpstr>
      <vt:lpstr>Invisible Columns</vt:lpstr>
      <vt:lpstr>PowerPoint Presentation</vt:lpstr>
      <vt:lpstr>Identity Clause</vt:lpstr>
      <vt:lpstr>Identity Clause</vt:lpstr>
      <vt:lpstr>Identity Clause</vt:lpstr>
      <vt:lpstr>Identity Clause</vt:lpstr>
      <vt:lpstr>Identity Clause</vt:lpstr>
      <vt:lpstr>PowerPoint Presentation</vt:lpstr>
      <vt:lpstr>Session Sequences</vt:lpstr>
      <vt:lpstr>PowerPoint Presentation</vt:lpstr>
      <vt:lpstr>Global Temporary Table Undo</vt:lpstr>
      <vt:lpstr>PowerPoint Presentation</vt:lpstr>
      <vt:lpstr>Temporal Validity</vt:lpstr>
      <vt:lpstr>Temporal Validity</vt:lpstr>
      <vt:lpstr>Temporal Validity</vt:lpstr>
      <vt:lpstr>Temporal Validity</vt:lpstr>
      <vt:lpstr>Temporal Validity</vt:lpstr>
      <vt:lpstr>PowerPoint Presentation</vt:lpstr>
      <vt:lpstr>Extended Columns</vt:lpstr>
      <vt:lpstr>Extended Columns</vt:lpstr>
      <vt:lpstr>Extended Columns</vt:lpstr>
      <vt:lpstr>Extended Columns</vt:lpstr>
      <vt:lpstr>Extended Columns</vt:lpstr>
      <vt:lpstr>PowerPoint Presentation</vt:lpstr>
      <vt:lpstr>Row Limiting Clause</vt:lpstr>
      <vt:lpstr>Row Limiting Clause</vt:lpstr>
      <vt:lpstr>Row Limiting Clause</vt:lpstr>
      <vt:lpstr>Row Limiting Clause</vt:lpstr>
      <vt:lpstr>Row Limiting Clause</vt:lpstr>
      <vt:lpstr>Row Limiting Clause</vt:lpstr>
      <vt:lpstr>Row Limiting Clause</vt:lpstr>
      <vt:lpstr>PowerPoint Presentation</vt:lpstr>
      <vt:lpstr>Histograms</vt:lpstr>
      <vt:lpstr>Histograms</vt:lpstr>
      <vt:lpstr>Histograms</vt:lpstr>
      <vt:lpstr>Histograms</vt:lpstr>
      <vt:lpstr>Histograms</vt:lpstr>
      <vt:lpstr>Histograms</vt:lpstr>
      <vt:lpstr>Histograms</vt:lpstr>
      <vt:lpstr>Histograms</vt:lpstr>
      <vt:lpstr>PowerPoint Presentation</vt:lpstr>
      <vt:lpstr>Application Continuity</vt:lpstr>
      <vt:lpstr>Application Continuity</vt:lpstr>
      <vt:lpstr>Application Continuity</vt:lpstr>
      <vt:lpstr>Application Continuity</vt:lpstr>
      <vt:lpstr>Application Continuity</vt:lpstr>
      <vt:lpstr>Application Continuity</vt:lpstr>
      <vt:lpstr>Application Continuity</vt:lpstr>
      <vt:lpstr>Application Continuity</vt:lpstr>
      <vt:lpstr>Thank You For Your Interest</vt:lpstr>
    </vt:vector>
  </TitlesOfParts>
  <Company>juliandyke.com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11gR2 for RAC Users - Session 2</dc:title>
  <dc:creator>Julian Dyke</dc:creator>
  <cp:lastModifiedBy>Julian Dyke</cp:lastModifiedBy>
  <cp:revision>2286</cp:revision>
  <dcterms:created xsi:type="dcterms:W3CDTF">1995-06-17T23:31:02Z</dcterms:created>
  <dcterms:modified xsi:type="dcterms:W3CDTF">2013-12-05T21:43:58Z</dcterms:modified>
</cp:coreProperties>
</file>