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56" r:id="rId12"/>
    <p:sldId id="257" r:id="rId13"/>
    <p:sldId id="258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346642039773368E-2"/>
          <c:y val="2.3397747472503064E-2"/>
          <c:w val="0.96518363787671391"/>
          <c:h val="0.771053899293521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высокий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2"/>
                <c:pt idx="0">
                  <c:v>2011 - 2012 уч. год</c:v>
                </c:pt>
                <c:pt idx="1">
                  <c:v>2012 - 2013 уч. год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14.2</c:v>
                </c:pt>
                <c:pt idx="1">
                  <c:v>65.599999999999994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средний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2"/>
                <c:pt idx="0">
                  <c:v>2011 - 2012 уч. год</c:v>
                </c:pt>
                <c:pt idx="1">
                  <c:v>2012 - 2013 уч. год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70.099999999999994</c:v>
                </c:pt>
                <c:pt idx="1">
                  <c:v>31.4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низкий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2"/>
                <c:pt idx="0">
                  <c:v>2011 - 2012 уч. год</c:v>
                </c:pt>
                <c:pt idx="1">
                  <c:v>2012 - 2013 уч. год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15.7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85344"/>
        <c:axId val="20986880"/>
      </c:barChart>
      <c:catAx>
        <c:axId val="20985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0986880"/>
        <c:crosses val="autoZero"/>
        <c:auto val="1"/>
        <c:lblAlgn val="ctr"/>
        <c:lblOffset val="100"/>
        <c:noMultiLvlLbl val="0"/>
      </c:catAx>
      <c:valAx>
        <c:axId val="20986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853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6483905657626148"/>
          <c:y val="0.64659810634372794"/>
          <c:w val="8.2802358118401184E-2"/>
          <c:h val="0.178002657824344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10.06.2013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655272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МУНИЦИПАЛЬНОЕ БЮДЖЕТНОЕ ДОШКОЛЬНОЕ ОБРАЗОВАТЕЛЬНОЕ УЧРЕЖДЕНИЕ «ДЕТСКИЙ САД ОБЩЕРАЗВИВАЮЩЕГО ВИДА «ЁЛОЧКА» 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Г. ТАРКО – САЛЕ ПУРОВСКОГО </a:t>
            </a:r>
            <a:r>
              <a:rPr lang="ru-RU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РАЙОНА</a:t>
            </a:r>
            <a:r>
              <a:rPr lang="ru-RU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6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400" b="0" dirty="0" smtClean="0">
                <a:effectLst/>
              </a:rPr>
              <a:t> </a:t>
            </a:r>
            <a:r>
              <a:rPr lang="ru-RU" sz="1400" dirty="0">
                <a:effectLst/>
              </a:rPr>
              <a:t/>
            </a:r>
            <a:br>
              <a:rPr lang="ru-RU" sz="1400" dirty="0">
                <a:effectLst/>
              </a:rPr>
            </a:br>
            <a:r>
              <a:rPr lang="ru-RU" sz="1400" b="0" dirty="0">
                <a:effectLst/>
              </a:rPr>
              <a:t> </a:t>
            </a:r>
            <a:r>
              <a:rPr lang="ru-RU" sz="1400" dirty="0">
                <a:effectLst/>
              </a:rPr>
              <a:t/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/>
            </a:r>
            <a:br>
              <a:rPr lang="ru-RU" sz="1400" dirty="0">
                <a:effectLst/>
              </a:rPr>
            </a:br>
            <a:r>
              <a:rPr lang="ru-RU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АНАЛИЗ РАБОТЫ МБДОУ «ДС ОВ «ЁЛОЧКА» </a:t>
            </a:r>
            <a:br>
              <a:rPr lang="ru-RU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2012 – 2013 УЧЕБНЫЙ </a:t>
            </a:r>
            <a:r>
              <a:rPr lang="ru-RU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ГОД</a:t>
            </a:r>
            <a:br>
              <a:rPr lang="ru-RU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effectLst/>
              </a:rPr>
              <a:t> </a:t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> </a:t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> </a:t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> </a:t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/>
            </a:r>
            <a:br>
              <a:rPr lang="ru-RU" sz="1400" dirty="0">
                <a:effectLst/>
              </a:rPr>
            </a:br>
            <a:r>
              <a:rPr lang="ru-RU" sz="1400" dirty="0">
                <a:effectLst/>
              </a:rPr>
              <a:t> </a:t>
            </a:r>
            <a:br>
              <a:rPr lang="ru-RU" sz="1400" dirty="0">
                <a:effectLst/>
              </a:rPr>
            </a:br>
            <a: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Г. ТАРКО – САЛЕ</a:t>
            </a:r>
            <a:b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2013 ГОД</a:t>
            </a:r>
            <a:br>
              <a:rPr lang="ru-RU" sz="1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400" i="1" dirty="0">
                <a:effectLst/>
              </a:rPr>
              <a:t> </a:t>
            </a:r>
            <a:r>
              <a:rPr lang="ru-RU" sz="1400" dirty="0">
                <a:effectLst/>
              </a:rPr>
              <a:t/>
            </a:r>
            <a:br>
              <a:rPr lang="ru-RU" sz="1400" dirty="0">
                <a:effectLst/>
              </a:rPr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475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91777664"/>
              </p:ext>
            </p:extLst>
          </p:nvPr>
        </p:nvGraphicFramePr>
        <p:xfrm>
          <a:off x="348679" y="2780928"/>
          <a:ext cx="8496945" cy="3361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58"/>
                <a:gridCol w="1347416"/>
                <a:gridCol w="1569902"/>
                <a:gridCol w="1350897"/>
                <a:gridCol w="1870756"/>
                <a:gridCol w="1890916"/>
              </a:tblGrid>
              <a:tr h="5818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п/п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Ф.И.О.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Присвоенная категория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Тема аттестации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приказа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16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Людмила Юрьевна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Старший воспитатель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кв.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категория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Защита портфолио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Приказ ДО ЯНАО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697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26.04.2013г.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81689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Осянина Инна Николаевна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Воспитатель 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кв.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категория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Защита портфолио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Приказ ДО ЯНАО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697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 26.04.2013г.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9672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Трушникова Людмила Алексеевна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воспитатель</a:t>
                      </a:r>
                      <a:endParaRPr lang="ru-RU" sz="16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Соответствие занимаемой должности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Экзамен 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45295" y="2175247"/>
            <a:ext cx="38411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аттестации</a:t>
            </a:r>
            <a:endParaRPr kumimoji="0" lang="ru-RU" sz="2400" b="1" i="1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88640"/>
            <a:ext cx="864096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Сведения о повышении квалификации руководителя, сотрудников за последний учебный </a:t>
            </a:r>
            <a:r>
              <a:rPr lang="ru-RU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год</a:t>
            </a:r>
            <a:endParaRPr lang="ru-RU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 </a:t>
            </a:r>
          </a:p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Из 24 педагогов детского сада прошли курсы повышения квалификации </a:t>
            </a:r>
          </a:p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20 педагогов, что составило 83,3%</a:t>
            </a:r>
            <a:r>
              <a:rPr lang="ru-RU" dirty="0"/>
              <a:t>.</a:t>
            </a:r>
            <a:endParaRPr lang="ru-RU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9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47684"/>
              </p:ext>
            </p:extLst>
          </p:nvPr>
        </p:nvGraphicFramePr>
        <p:xfrm>
          <a:off x="177010" y="692696"/>
          <a:ext cx="8856985" cy="58241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9197"/>
                <a:gridCol w="1356988"/>
                <a:gridCol w="576064"/>
                <a:gridCol w="864096"/>
                <a:gridCol w="936104"/>
                <a:gridCol w="936104"/>
                <a:gridCol w="648072"/>
                <a:gridCol w="763524"/>
                <a:gridCol w="600582"/>
                <a:gridCol w="646944"/>
                <a:gridCol w="554218"/>
                <a:gridCol w="675092"/>
              </a:tblGrid>
              <a:tr h="9755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п/п</a:t>
                      </a:r>
                      <a:endParaRPr lang="ru-RU" sz="1100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Ф.И.О</a:t>
                      </a:r>
                      <a:endParaRPr lang="ru-RU" sz="1050" b="1" dirty="0">
                        <a:effectLst/>
                        <a:latin typeface="Arial Narrow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педагога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Защита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опыта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работы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Участие педагогов в </a:t>
                      </a:r>
                      <a:r>
                        <a:rPr lang="ru-RU" sz="1050" b="1" dirty="0" err="1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профессио</a:t>
                      </a: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err="1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нальных</a:t>
                      </a:r>
                      <a:endParaRPr lang="ru-RU" sz="1050" b="1" dirty="0">
                        <a:effectLst/>
                        <a:latin typeface="Arial Narrow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 конкурсах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Участие </a:t>
                      </a: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воспитан-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err="1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ников</a:t>
                      </a: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 в </a:t>
                      </a:r>
                      <a:endParaRPr lang="ru-RU" sz="1050" b="1" dirty="0">
                        <a:effectLst/>
                        <a:latin typeface="Arial Narrow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 конкурсах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Выступления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на </a:t>
                      </a:r>
                      <a:r>
                        <a:rPr lang="ru-RU" sz="1050" b="1" dirty="0" err="1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педчасах</a:t>
                      </a: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, педсоветах, семинарах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Участие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в МО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 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Открытые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показы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 (кол-во)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Работа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в </a:t>
                      </a:r>
                      <a:r>
                        <a:rPr lang="ru-RU" sz="1050" b="1" dirty="0" err="1">
                          <a:effectLst/>
                          <a:latin typeface="Arial Narrow" pitchFamily="34" charset="0"/>
                          <a:cs typeface="Calibri" pitchFamily="34" charset="0"/>
                        </a:rPr>
                        <a:t>творче</a:t>
                      </a: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-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err="1">
                          <a:effectLst/>
                          <a:latin typeface="Arial Narrow" pitchFamily="34" charset="0"/>
                          <a:cs typeface="Calibri" pitchFamily="34" charset="0"/>
                        </a:rPr>
                        <a:t>ских</a:t>
                      </a: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группах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ДОУ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Курсы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повышения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err="1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квалифи</a:t>
                      </a:r>
                      <a:endParaRPr lang="ru-RU" sz="1050" b="1" dirty="0">
                        <a:effectLst/>
                        <a:latin typeface="Arial Narrow" pitchFamily="34" charset="0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err="1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кации</a:t>
                      </a:r>
                      <a:endParaRPr lang="ru-RU" sz="1050" b="1" dirty="0">
                        <a:effectLst/>
                        <a:latin typeface="Arial Narrow" pitchFamily="34" charset="0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Другое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Общее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кол-во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1" dirty="0" smtClean="0">
                          <a:effectLst/>
                          <a:latin typeface="Arial Narrow" pitchFamily="34" charset="0"/>
                          <a:cs typeface="Calibri" pitchFamily="34" charset="0"/>
                        </a:rPr>
                        <a:t>мероприятий</a:t>
                      </a:r>
                      <a:endParaRPr lang="ru-RU" sz="1050" b="1" dirty="0">
                        <a:effectLst/>
                        <a:latin typeface="Arial Narrow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Абдулвагабова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Н.М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Баканова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А.А.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Голубок О.Г.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Грубась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С.Г.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Ерещенко Д.В.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Кудрявцева О.А.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Кузьмина О.А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Конаныхина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Н.В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Магомедова О.И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Миндебаева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Р.Р.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1969" marR="41969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7010" y="155292"/>
            <a:ext cx="8784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Карта участия педагогов в методической работе на  </a:t>
            </a:r>
            <a:r>
              <a:rPr kumimoji="0" lang="ru-RU" sz="2000" b="1" i="1" u="sng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2012 </a:t>
            </a:r>
            <a:r>
              <a:rPr kumimoji="0" lang="ru-RU" sz="2000" b="1" i="1" u="sng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ru-RU" sz="2000" b="1" i="1" u="sng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2013</a:t>
            </a:r>
            <a:r>
              <a:rPr kumimoji="0" lang="ru-RU" sz="20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уч. год</a:t>
            </a:r>
            <a:endParaRPr kumimoji="0" lang="ru-RU" sz="2000" b="1" i="1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10715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21494"/>
              </p:ext>
            </p:extLst>
          </p:nvPr>
        </p:nvGraphicFramePr>
        <p:xfrm>
          <a:off x="179513" y="476672"/>
          <a:ext cx="8784977" cy="57714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8031"/>
                <a:gridCol w="1368152"/>
                <a:gridCol w="613229"/>
                <a:gridCol w="826931"/>
                <a:gridCol w="936104"/>
                <a:gridCol w="936104"/>
                <a:gridCol w="693269"/>
                <a:gridCol w="637807"/>
                <a:gridCol w="613140"/>
                <a:gridCol w="648074"/>
                <a:gridCol w="576064"/>
                <a:gridCol w="648072"/>
              </a:tblGrid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Михайлова Т.П. 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Назырова Л.А.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Осянина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И.Н.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 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960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Петрухина О.В.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Попова И.Н.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368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Попцова Н.А.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Салихова З.А.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Л.Ю.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Трушникова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Л.А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Труфманова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Ю.И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Хубайбуллина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С.А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  <a:tr h="4347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Хубайбуллина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А.Т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**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011" marR="42011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43000" y="942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54066526"/>
              </p:ext>
            </p:extLst>
          </p:nvPr>
        </p:nvGraphicFramePr>
        <p:xfrm>
          <a:off x="827584" y="980729"/>
          <a:ext cx="7734404" cy="2016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77596"/>
                <a:gridCol w="2578404"/>
                <a:gridCol w="2578404"/>
              </a:tblGrid>
              <a:tr h="6415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педагогической компетентности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 – 2012 учебный год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 – 2013 учебный год</a:t>
                      </a:r>
                      <a:endParaRPr lang="ru-RU" sz="16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птимальный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16,7 %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63,6 %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8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остаточный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50,0 %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27,3 %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82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Критический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33,3 %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9,1 %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59632" y="315035"/>
            <a:ext cx="66247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6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Школа</a:t>
            </a:r>
            <a:r>
              <a:rPr kumimoji="0" lang="ru-RU" sz="2600" b="1" i="1" u="none" strike="noStrike" normalizeH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начинающего воспитателя</a:t>
            </a:r>
            <a:endParaRPr kumimoji="0" lang="ru-RU" sz="2600" b="1" i="1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326030"/>
              </p:ext>
            </p:extLst>
          </p:nvPr>
        </p:nvGraphicFramePr>
        <p:xfrm>
          <a:off x="1763688" y="3068960"/>
          <a:ext cx="6011863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Диаграмма" r:id="rId3" imgW="5695920" imgH="3419565" progId="MSGraph.Chart.8">
                  <p:embed/>
                </p:oleObj>
              </mc:Choice>
              <mc:Fallback>
                <p:oleObj name="Диаграмма" r:id="rId3" imgW="5695920" imgH="3419565" progId="MSGraph.Char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0"/>
                        <a:ext cx="6011863" cy="363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58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332656"/>
            <a:ext cx="7848872" cy="6120680"/>
          </a:xfrm>
        </p:spPr>
        <p:txBody>
          <a:bodyPr>
            <a:norm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ru-RU" sz="2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Годовые задачи на </a:t>
            </a:r>
            <a:r>
              <a:rPr lang="ru-RU" sz="26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2013 – </a:t>
            </a:r>
            <a:r>
              <a:rPr lang="ru-RU" sz="2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2014 год </a:t>
            </a:r>
          </a:p>
          <a:p>
            <a:pPr marL="45720" lv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1.  Повысить эффективность работы по сохранению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укреплению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здоровья детей через использование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здоровьесберегающих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технологий. </a:t>
            </a:r>
          </a:p>
          <a:p>
            <a:pPr marL="45720" lv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" lv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 Активизировать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работу педагогического коллектива по развитию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связной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речи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посредствам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использования различных видов игр. (Реализация Образовательной области «Коммуникация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»). </a:t>
            </a:r>
          </a:p>
          <a:p>
            <a:pPr marL="45720" lv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" lv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 Углубить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работу с детьми по основам 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гражданско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– патриотического воспитания через привитие любви и гордости  к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одному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краю.</a:t>
            </a:r>
          </a:p>
          <a:p>
            <a:pPr marL="4572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963" y="36340"/>
            <a:ext cx="896448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освоения детьми основной общеобразовательной программы дошкольного образования за </a:t>
            </a:r>
            <a:r>
              <a:rPr lang="ru-RU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2012-2013 уч. год</a:t>
            </a:r>
          </a:p>
          <a:p>
            <a:pPr algn="ctr"/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Мониторинг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образовательного процесса проводился в начале и  в конце учебного года во всех возрастных группах. Уровень выполнения программы  составил 97 %.  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данной таблице даны показатели уровня освоения детьми Программы в процентном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отношении.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Результаты проведенной  диагностики показали, что уровень освоения детьми примерной основной общеобразовательной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программы в 2012-2013 учебном году составляет: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высокий уровень– 65,6 %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средний уровень – 31,4 %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низкий  уровень -  3 %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84638"/>
              </p:ext>
            </p:extLst>
          </p:nvPr>
        </p:nvGraphicFramePr>
        <p:xfrm>
          <a:off x="187727" y="3645024"/>
          <a:ext cx="8640959" cy="30590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136"/>
                <a:gridCol w="267136"/>
                <a:gridCol w="267136"/>
                <a:gridCol w="265632"/>
                <a:gridCol w="270147"/>
                <a:gridCol w="267891"/>
                <a:gridCol w="305515"/>
                <a:gridCol w="330346"/>
                <a:gridCol w="319813"/>
                <a:gridCol w="319813"/>
                <a:gridCol w="319813"/>
                <a:gridCol w="320565"/>
                <a:gridCol w="295480"/>
                <a:gridCol w="237293"/>
                <a:gridCol w="244562"/>
                <a:gridCol w="293474"/>
                <a:gridCol w="293474"/>
                <a:gridCol w="293474"/>
                <a:gridCol w="267891"/>
                <a:gridCol w="267891"/>
                <a:gridCol w="259614"/>
                <a:gridCol w="319813"/>
                <a:gridCol w="319813"/>
                <a:gridCol w="320565"/>
                <a:gridCol w="319813"/>
                <a:gridCol w="319813"/>
                <a:gridCol w="237038"/>
                <a:gridCol w="267891"/>
                <a:gridCol w="267891"/>
                <a:gridCol w="294226"/>
              </a:tblGrid>
              <a:tr h="765443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Физическое развитие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Познавательно – речевое развитие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Социально – личностное развитие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Художественно – эстетическое развитие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6409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Физичес</a:t>
                      </a: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-кая </a:t>
                      </a: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культура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Здоровье 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Коммуни</a:t>
                      </a: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кация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Познание 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Чтение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художественной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литературы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Социализация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Труд 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Безопас</a:t>
                      </a: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ность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Художест</a:t>
                      </a: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венное </a:t>
                      </a: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творчество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Музыка </a:t>
                      </a:r>
                      <a:endParaRPr lang="ru-RU" sz="11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3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</a:tr>
              <a:tr h="675509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70,2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28,6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</a:t>
                      </a:r>
                      <a:endParaRPr lang="ru-RU" sz="1100" b="1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20,5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1,5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62,5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3,5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62,8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35,6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1,6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35,9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4,1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62,2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32,7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5,1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62,3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35,7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54,7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38,8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6,5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68,9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30,1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1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 vert="vert270"/>
                </a:tc>
              </a:tr>
              <a:tr h="388984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98,8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98,5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96,5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98,4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95,9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94,9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93,5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lang="ru-RU" sz="12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0164" marR="6016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13192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02718977"/>
              </p:ext>
            </p:extLst>
          </p:nvPr>
        </p:nvGraphicFramePr>
        <p:xfrm>
          <a:off x="323528" y="548680"/>
          <a:ext cx="849694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370" y="4149080"/>
            <a:ext cx="8640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Возросли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показатели по сравнению с прошлым годом по всем образовательным областям. В сравнительной диаграмме видно, что уровень освоения детьми программ в сравнении с 2011-2012 учебным годом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высокий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показатель вырос на  51,4 %,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средний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показатель снизился на 38,7 %,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низкий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показатель уменьшился на 12,7 %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536" y="404664"/>
            <a:ext cx="8352928" cy="3474720"/>
          </a:xfrm>
        </p:spPr>
        <p:txBody>
          <a:bodyPr/>
          <a:lstStyle/>
          <a:p>
            <a:pPr marL="45720" lvl="0" indent="0" algn="ctr">
              <a:buNone/>
            </a:pPr>
            <a:r>
              <a:rPr lang="ru-RU" sz="24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Анализ заболеваемости за 2012 – 2013 учебный </a:t>
            </a:r>
            <a:r>
              <a:rPr lang="ru-RU" sz="24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год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Сравнительный анализ заболеваемости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52597"/>
              </p:ext>
            </p:extLst>
          </p:nvPr>
        </p:nvGraphicFramePr>
        <p:xfrm>
          <a:off x="467544" y="1412776"/>
          <a:ext cx="8280923" cy="2457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54"/>
                <a:gridCol w="1572174"/>
                <a:gridCol w="1368152"/>
                <a:gridCol w="1584176"/>
                <a:gridCol w="2376267"/>
              </a:tblGrid>
              <a:tr h="1010328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Среднегодовое число пропусков по болезни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sz="1600" b="1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часто и длительно болеющих детей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Причины изменения результатов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1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2011-2012 г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2012-2013 г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2011-2012 г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2012-2013 г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4696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4,2 дня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3,2 дня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 чел.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 чел.</a:t>
                      </a:r>
                      <a:endParaRPr lang="ru-RU" sz="1600" b="1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 ЧБД увеличилось,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но заболеваемость в среднем на 1 ребенка уменьшилась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3861048"/>
            <a:ext cx="82809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ходе анализа были выявлены следующие причины.</a:t>
            </a:r>
          </a:p>
          <a:p>
            <a:pPr marL="342900" indent="-342900">
              <a:buAutoNum type="arabicPeriod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 ноября по февраль м-ц вспышка заболеваемости по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ветрянной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 оспе (74 чел.).</a:t>
            </a:r>
          </a:p>
          <a:p>
            <a:pPr marL="342900" indent="-342900">
              <a:buAutoNum type="arabicPeriod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Вспышка ОРВИ с февраля по март м-ц, в группах временно приостановлен </a:t>
            </a:r>
            <a:r>
              <a:rPr lang="ru-RU" sz="2000" b="1" i="1" dirty="0" err="1" smtClean="0">
                <a:latin typeface="Times New Roman" pitchFamily="18" charset="0"/>
                <a:cs typeface="Times New Roman" pitchFamily="18" charset="0"/>
              </a:rPr>
              <a:t>воспитательно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-образовательный  процесс.</a:t>
            </a:r>
          </a:p>
          <a:p>
            <a:pPr marL="342900" indent="-342900">
              <a:buAutoNum type="arabicPeriod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Высокий процент заболеваемости детей после праздников и выходных дней.</a:t>
            </a:r>
          </a:p>
          <a:p>
            <a:pPr marL="342900" indent="-342900">
              <a:buAutoNum type="arabicPeriod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Отказ родителей от вакцинации детей против гриппа.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4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280181"/>
              </p:ext>
            </p:extLst>
          </p:nvPr>
        </p:nvGraphicFramePr>
        <p:xfrm>
          <a:off x="323528" y="980729"/>
          <a:ext cx="8568953" cy="52512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6064"/>
                <a:gridCol w="1731899"/>
                <a:gridCol w="1151660"/>
                <a:gridCol w="2304481"/>
                <a:gridCol w="1425102"/>
                <a:gridCol w="1379747"/>
              </a:tblGrid>
              <a:tr h="5091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п/п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Автор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проекта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Год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участия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Тема проекта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Уровень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участия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Результаты участия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</a:tr>
              <a:tr h="16141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Оносова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Т.Ю.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2012г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Благоустройство </a:t>
                      </a: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 озеленение г. </a:t>
                      </a:r>
                      <a:r>
                        <a:rPr lang="ru-RU" sz="1600" b="1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Тарко</a:t>
                      </a: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Сале, посвященный 80-летию </a:t>
                      </a:r>
                      <a:r>
                        <a:rPr lang="ru-RU" sz="1600" b="1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Пуровского</a:t>
                      </a: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района «Я люблю тебя, </a:t>
                      </a:r>
                      <a:r>
                        <a:rPr lang="ru-RU" sz="1600" b="1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Тарко</a:t>
                      </a: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-Сале</a:t>
                      </a: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Городской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Диплом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степени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</a:tr>
              <a:tr h="11529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Шибакова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Л.В.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Л.Ю.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</a:t>
                      </a: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основных общеобразовательных программ дошкольного </a:t>
                      </a: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образования.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Районный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Участие</a:t>
                      </a:r>
                      <a:endParaRPr lang="ru-RU" sz="1600" dirty="0" smtClean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4752" marR="64752" marT="0" marB="0"/>
                </a:tc>
              </a:tr>
              <a:tr h="7742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Л.Ю.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 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«Росточек: мир спасут дети</a:t>
                      </a: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сероссийский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иплом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лауреата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  <a:tr h="990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Л.Ю.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 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«Лучший проект 2012 года</a:t>
                      </a:r>
                      <a:r>
                        <a:rPr lang="ru-RU" sz="16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сероссийский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иплом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лауреата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75656" y="122284"/>
            <a:ext cx="64027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Участие детей и педагогов ДОУ в  районных,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окружных, всероссийских конкурсах.</a:t>
            </a:r>
            <a:endParaRPr kumimoji="0" lang="ru-RU" sz="24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4984006"/>
              </p:ext>
            </p:extLst>
          </p:nvPr>
        </p:nvGraphicFramePr>
        <p:xfrm>
          <a:off x="251521" y="404664"/>
          <a:ext cx="8640958" cy="59617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6063"/>
                <a:gridCol w="1872208"/>
                <a:gridCol w="1080120"/>
                <a:gridCol w="2304256"/>
                <a:gridCol w="1440160"/>
                <a:gridCol w="1368151"/>
              </a:tblGrid>
              <a:tr h="1341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Л.Ю.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«Проектирование образовательного процесса в соответствии с ФГТ</a:t>
                      </a:r>
                      <a:r>
                        <a:rPr lang="ru-RU" sz="17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  <a:endParaRPr lang="ru-RU" sz="17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Районный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методических идей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Участник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  <a:tr h="116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Михайлова Т.П.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рисунков «Мой самый лучший день рождения</a:t>
                      </a:r>
                      <a:r>
                        <a:rPr lang="ru-RU" sz="17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Всероссийский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Участник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  <a:tr h="870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Баканова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А.А.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 г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«Росточек: мир спасут дети</a:t>
                      </a:r>
                      <a:r>
                        <a:rPr lang="ru-RU" sz="17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Всероссийский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Участник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  <a:tr h="12251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Кудрявцева О.А.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 г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«Ангел вдохновения» номинация «Зимняя история</a:t>
                      </a:r>
                      <a:r>
                        <a:rPr lang="ru-RU" sz="17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7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Всероссийский 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конкурс изобразительного искусства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Участник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  <a:tr h="11612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Хубайбуллина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А.Т.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Кудрявцева О.А.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2013г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«Вместе с папой мастерим</a:t>
                      </a:r>
                      <a:r>
                        <a:rPr lang="ru-RU" sz="17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».</a:t>
                      </a:r>
                      <a:endParaRPr lang="ru-RU" sz="17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Городской конкурс прикладного творчества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Участники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8688" marR="2868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8625" y="731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86086359"/>
              </p:ext>
            </p:extLst>
          </p:nvPr>
        </p:nvGraphicFramePr>
        <p:xfrm>
          <a:off x="179512" y="0"/>
          <a:ext cx="8784977" cy="66424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0042"/>
                <a:gridCol w="2047671"/>
                <a:gridCol w="722739"/>
                <a:gridCol w="721890"/>
                <a:gridCol w="972196"/>
                <a:gridCol w="1296144"/>
                <a:gridCol w="1152128"/>
                <a:gridCol w="1512167"/>
              </a:tblGrid>
              <a:tr h="292530">
                <a:tc grid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500" dirty="0" smtClean="0">
                          <a:effectLst/>
                        </a:rPr>
                        <a:t> </a:t>
                      </a:r>
                      <a:endParaRPr lang="ru-RU" sz="5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559" marR="2655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п/п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Название, уровень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участников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лауреатов 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дипломантов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победителей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 место)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Кол-во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Призёров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5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(2, 3 места) </a:t>
                      </a:r>
                      <a:endParaRPr lang="ru-RU" sz="15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5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Ответственный педагог</a:t>
                      </a:r>
                    </a:p>
                  </a:txBody>
                  <a:tcPr marL="68580" marR="68580" marT="0" marB="0"/>
                </a:tc>
              </a:tr>
              <a:tr h="814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Городская олимпиада «Музыкальные бусинки»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Команда «Лучший знаток музыки»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Команда «Лучший танцевальный номер»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Магомедова О.И.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Конаныхина Н.В.</a:t>
                      </a:r>
                    </a:p>
                  </a:txBody>
                  <a:tcPr marL="68580" marR="68580" marT="0" marB="0"/>
                </a:tc>
              </a:tr>
              <a:tr h="867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Районный фестиваль творчества воспитанников </a:t>
                      </a:r>
                      <a:endParaRPr lang="ru-RU" sz="1400" b="1" i="1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</a:t>
                      </a: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Лучик в ладошке»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номинация «Театрализация»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Магомедова О.И.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Конаныхина Н.В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Михайлова Т.П.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Кудрявцева О.И.</a:t>
                      </a:r>
                    </a:p>
                  </a:txBody>
                  <a:tcPr marL="68580" marR="68580" marT="0" marB="0"/>
                </a:tc>
              </a:tr>
              <a:tr h="3990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Городской конкурс «Минута славы»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Магомедова О.И.</a:t>
                      </a:r>
                    </a:p>
                  </a:txBody>
                  <a:tcPr marL="68580" marR="68580" marT="0" marB="0"/>
                </a:tc>
              </a:tr>
              <a:tr h="10358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Всероссийский конкурс изобразительного искусства «Ангел вдохновения» номинация «Зимняя история»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Кудрявцева О.А.</a:t>
                      </a:r>
                    </a:p>
                  </a:txBody>
                  <a:tcPr marL="68580" marR="68580" marT="0" marB="0"/>
                </a:tc>
              </a:tr>
              <a:tr h="6069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Всероссийский конкурс рисунков «Мой самый лучший день рождения»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Михайлова Т.П.</a:t>
                      </a:r>
                    </a:p>
                  </a:txBody>
                  <a:tcPr marL="68580" marR="68580" marT="0" marB="0"/>
                </a:tc>
              </a:tr>
              <a:tr h="814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Городской конкурс прикладного творчества «Вместе с папой мастерим»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Хубайбуллина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 А.Т.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Кудрявцева О.А.</a:t>
                      </a:r>
                    </a:p>
                  </a:txBody>
                  <a:tcPr marL="68580" marR="68580" marT="0" marB="0"/>
                </a:tc>
              </a:tr>
              <a:tr h="814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Турнир МБДОУ ДОД ДЮСШ «Виктория» по легкой атлетике, на приз Деда Мороза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Команда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место в эстафетной гонке 4*100м.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6559" marR="26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Ерещенко Д.В.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41401"/>
              </p:ext>
            </p:extLst>
          </p:nvPr>
        </p:nvGraphicFramePr>
        <p:xfrm>
          <a:off x="215550" y="1052737"/>
          <a:ext cx="8604921" cy="57004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9966"/>
                <a:gridCol w="1869813"/>
                <a:gridCol w="1908533"/>
                <a:gridCol w="1816993"/>
                <a:gridCol w="2669616"/>
              </a:tblGrid>
              <a:tr h="5283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Ф.И.О. педагога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Должность 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Мероприятия уровень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Тема выступления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</a:tr>
              <a:tr h="1078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Осянина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Инна Николаевна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Воспитатель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Кустовое методическое объединение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«Опытно – экспериментальная работа по ознакомлению детей с природой»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</a:tr>
              <a:tr h="16448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Савиных Людмила Юрьевна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Старший воспитатель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Кустовое методическое объединение 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«Школа начинающего воспитателя – как одна из форм повышения профессиональной компетентности педагогов»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</a:tr>
              <a:tr h="10788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Магомедова Оксана </a:t>
                      </a: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Изамутдиновна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Музыкальный руководитель</a:t>
                      </a:r>
                      <a:endParaRPr lang="ru-RU" sz="16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Кустовое методическое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объединение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«Театрализованные игры в детском саду»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</a:tr>
              <a:tr h="12137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Шибакова</a:t>
                      </a: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Любовь Владимировна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Заместитель заведующего </a:t>
                      </a:r>
                      <a:r>
                        <a:rPr lang="ru-RU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</a:t>
                      </a:r>
                      <a:r>
                        <a:rPr lang="ru-RU" sz="16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ВМР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Выступление на совете руководителей</a:t>
                      </a:r>
                      <a:endParaRPr lang="ru-RU" sz="16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«Предоставление дополнительных платных услуг в ДОУ»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8360" marR="5836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520" y="-171400"/>
            <a:ext cx="864096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1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Участие педагогов в кустовых, районных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методических мероприятиях</a:t>
            </a:r>
            <a:endParaRPr kumimoji="0" lang="ru-RU" sz="24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18123048"/>
              </p:ext>
            </p:extLst>
          </p:nvPr>
        </p:nvGraphicFramePr>
        <p:xfrm>
          <a:off x="179510" y="980729"/>
          <a:ext cx="8784979" cy="1968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6692"/>
                <a:gridCol w="1176372"/>
                <a:gridCol w="1215263"/>
                <a:gridCol w="1215263"/>
                <a:gridCol w="1265124"/>
                <a:gridCol w="1872208"/>
                <a:gridCol w="504057"/>
              </a:tblGrid>
              <a:tr h="45227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Направление работы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Художественно-эстетическое направление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Спортивно-оздоровительное направление</a:t>
                      </a:r>
                      <a:endParaRPr lang="ru-RU" sz="1400" b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5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изостудия</a:t>
                      </a:r>
                      <a:endParaRPr lang="ru-RU" sz="12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театральная студия</a:t>
                      </a:r>
                      <a:endParaRPr lang="ru-RU" sz="12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568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МБДОУ «ДС ОВ «Ёлочка» г. </a:t>
                      </a:r>
                      <a:r>
                        <a:rPr lang="ru-RU" sz="12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Тарко</a:t>
                      </a: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- Сале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</a:t>
                      </a:r>
                      <a:endParaRPr lang="ru-RU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детей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детей</a:t>
                      </a:r>
                      <a:endParaRPr lang="ru-RU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групп</a:t>
                      </a:r>
                      <a:endParaRPr lang="ru-RU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детей</a:t>
                      </a:r>
                      <a:endParaRPr lang="ru-RU" sz="120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07069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старшая группа № 1, старшая группа № 2 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старшая группа № 1, старшая группа № 2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младшая №1, № 2, № 3,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средняя группа № 1,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средняя группа № 2,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старшая группа № 1, старшая группа № 2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  <a:endParaRPr lang="ru-RU" sz="12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24089"/>
              </p:ext>
            </p:extLst>
          </p:nvPr>
        </p:nvGraphicFramePr>
        <p:xfrm>
          <a:off x="179513" y="3212976"/>
          <a:ext cx="8784977" cy="34396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09129"/>
                <a:gridCol w="3444164"/>
                <a:gridCol w="1731684"/>
              </a:tblGrid>
              <a:tr h="257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Направления  / Кружок</a:t>
                      </a:r>
                      <a:endParaRPr lang="ru-RU" sz="1400" b="1" i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Программы</a:t>
                      </a:r>
                      <a:endParaRPr lang="ru-RU" sz="1400" b="1" i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кружка</a:t>
                      </a:r>
                      <a:endParaRPr lang="ru-RU" sz="1400" b="1" i="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  <a:tr h="512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Художественно-эстетическое направление «Акварелька»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ru-RU" sz="1400" b="1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Изодеятельность</a:t>
                      </a: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Модифицированная программа кружка по изобразительной деятельности «Акварелька»  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Михайлова Т.П.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  <a:tr h="512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«Театральный серпантин»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(театрализованная деятельность)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Модифицированная программа по музыкально – театрализованной деятельности «Театральный серпантин» 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Магомедова  О.И.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Конаныхина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Н.В.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  <a:tr h="512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Физукультурно</a:t>
                      </a: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спортивное </a:t>
                      </a:r>
                      <a:r>
                        <a:rPr lang="ru-RU" sz="14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направление</a:t>
                      </a:r>
                      <a:endParaRPr lang="ru-RU" sz="1400" b="1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«Крепыш»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(Физическая культура)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Модифицированная программа спортивной секции «Крепыш» 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Ерещенко Д.В.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  <a:tr h="336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Социально – личностное направление «Поговорим о вежливости»</a:t>
                      </a:r>
                      <a:endParaRPr lang="ru-RU" sz="1400" b="1" i="1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Модифицированная программа для детей старшей группы «Поговорим о вежливости»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Петрухина О.В.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  <a:tr h="336655"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</a:t>
                      </a:r>
                      <a:r>
                        <a:rPr lang="ru-RU" sz="14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Модифицированная </a:t>
                      </a:r>
                      <a:r>
                        <a:rPr lang="ru-RU" sz="1400" b="1" i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программа кружка по хореографии «</a:t>
                      </a:r>
                      <a:r>
                        <a:rPr lang="ru-RU" sz="1400" b="1" i="1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Каруселька</a:t>
                      </a:r>
                      <a:r>
                        <a:rPr lang="ru-RU" sz="1400" b="1" i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»,</a:t>
                      </a:r>
                      <a:r>
                        <a:rPr lang="ru-RU" sz="1400" b="1" i="1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руководитель 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Попцова </a:t>
                      </a:r>
                      <a:r>
                        <a:rPr lang="ru-RU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Н.А</a:t>
                      </a: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не</a:t>
                      </a:r>
                      <a:r>
                        <a:rPr lang="ru-RU" sz="14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реализовывалась.</a:t>
                      </a:r>
                      <a:endParaRPr lang="ru-RU" sz="14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23297" marR="23297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807" y="75402"/>
            <a:ext cx="8076313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Сведения о дополнительных услугах, предоставляемых детям </a:t>
            </a:r>
            <a:endParaRPr kumimoji="0" lang="ru-RU" sz="22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1" u="none" strike="noStrike" normalizeH="0" baseline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2012-2013 учебном году</a:t>
            </a:r>
            <a:endParaRPr kumimoji="0" lang="ru-RU" sz="2200" b="1" i="0" u="none" strike="noStrike" normalizeH="0" baseline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756</TotalTime>
  <Words>1455</Words>
  <Application>Microsoft Office PowerPoint</Application>
  <PresentationFormat>Экран (4:3)</PresentationFormat>
  <Paragraphs>716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Воздушный поток</vt:lpstr>
      <vt:lpstr>Диаграмма</vt:lpstr>
      <vt:lpstr>МУНИЦИПАЛЬНОЕ БЮДЖЕТНОЕ ДОШКОЛЬНОЕ ОБРАЗОВАТЕЛЬНОЕ УЧРЕЖДЕНИЕ «ДЕТСКИЙ САД ОБЩЕРАЗВИВАЮЩЕГО ВИДА «ЁЛОЧКА»  Г. ТАРКО – САЛЕ ПУРОВСКОГО РАЙОНА        АНАЛИЗ РАБОТЫ МБДОУ «ДС ОВ «ЁЛОЧКА»  ЗА 2012 – 2013 УЧЕБНЫЙ ГОД              Г. ТАРКО – САЛЕ 2013 ГОД 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15</dc:creator>
  <cp:lastModifiedBy>15</cp:lastModifiedBy>
  <cp:revision>40</cp:revision>
  <dcterms:created xsi:type="dcterms:W3CDTF">2013-05-17T03:45:19Z</dcterms:created>
  <dcterms:modified xsi:type="dcterms:W3CDTF">2013-06-10T10:40:04Z</dcterms:modified>
</cp:coreProperties>
</file>