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ms-office.chartstyle+xml" PartName="/ppt/charts/style1.xml"/>
  <Override ContentType="application/vnd.ms-office.chartstyle+xml" PartName="/ppt/charts/style6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CZAnsZAmp1KyGTmcdpLGuRz/R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A45C2A-F0AF-4B2C-AB54-526E5B9FDF0A}">
  <a:tblStyle styleId="{8EA45C2A-F0AF-4B2C-AB54-526E5B9FDF0A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7E8"/>
          </a:solidFill>
        </a:fill>
      </a:tcStyle>
    </a:wholeTbl>
    <a:band1H>
      <a:tcTxStyle/>
      <a:tcStyle>
        <a:fill>
          <a:solidFill>
            <a:srgbClr val="E5CBCD"/>
          </a:solidFill>
        </a:fill>
      </a:tcStyle>
    </a:band1H>
    <a:band2H>
      <a:tcTxStyle/>
    </a:band2H>
    <a:band1V>
      <a:tcTxStyle/>
      <a:tcStyle>
        <a:fill>
          <a:solidFill>
            <a:srgbClr val="E5CBCD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Book1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Book1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Book1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Book1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Book1" TargetMode="External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C:\Users\kanoj\Downloads\Task_2_ppt_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[Book1]CustomerDemographic!PivotTable6</c:name>
    <c:fmtId val="11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CustomerDemographic!$H$1:$H$2</c:f>
              <c:strCache>
                <c:ptCount val="1"/>
                <c:pt idx="0">
                  <c:v>20-29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CustomerDemographic!$G$3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CustomerDemographic!$H$3</c:f>
              <c:numCache>
                <c:formatCode>General</c:formatCode>
                <c:ptCount val="1"/>
                <c:pt idx="0">
                  <c:v>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9D-4ACB-958E-D55ACB537D0D}"/>
            </c:ext>
          </c:extLst>
        </c:ser>
        <c:ser>
          <c:idx val="1"/>
          <c:order val="1"/>
          <c:tx>
            <c:strRef>
              <c:f>CustomerDemographic!$I$1:$I$2</c:f>
              <c:strCache>
                <c:ptCount val="1"/>
                <c:pt idx="0">
                  <c:v>30-39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8000"/>
                    <a:satMod val="130000"/>
                    <a:lumMod val="92000"/>
                  </a:schemeClr>
                </a:gs>
                <a:gs pos="100000">
                  <a:schemeClr val="accent2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CustomerDemographic!$G$3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CustomerDemographic!$I$3</c:f>
              <c:numCache>
                <c:formatCode>General</c:formatCode>
                <c:ptCount val="1"/>
                <c:pt idx="0">
                  <c:v>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9D-4ACB-958E-D55ACB537D0D}"/>
            </c:ext>
          </c:extLst>
        </c:ser>
        <c:ser>
          <c:idx val="2"/>
          <c:order val="2"/>
          <c:tx>
            <c:strRef>
              <c:f>CustomerDemographic!$J$1:$J$2</c:f>
              <c:strCache>
                <c:ptCount val="1"/>
                <c:pt idx="0">
                  <c:v>40-49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CustomerDemographic!$G$3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CustomerDemographic!$J$3</c:f>
              <c:numCache>
                <c:formatCode>General</c:formatCode>
                <c:ptCount val="1"/>
                <c:pt idx="0">
                  <c:v>1240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9D-4ACB-958E-D55ACB537D0D}"/>
            </c:ext>
          </c:extLst>
        </c:ser>
        <c:ser>
          <c:idx val="3"/>
          <c:order val="3"/>
          <c:tx>
            <c:strRef>
              <c:f>CustomerDemographic!$K$1:$K$2</c:f>
              <c:strCache>
                <c:ptCount val="1"/>
                <c:pt idx="0">
                  <c:v>50-59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88000"/>
                    <a:satMod val="130000"/>
                    <a:lumMod val="92000"/>
                  </a:schemeClr>
                </a:gs>
                <a:gs pos="100000">
                  <a:schemeClr val="accent4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CustomerDemographic!$G$3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CustomerDemographic!$K$3</c:f>
              <c:numCache>
                <c:formatCode>General</c:formatCode>
                <c:ptCount val="1"/>
                <c:pt idx="0">
                  <c:v>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9D-4ACB-958E-D55ACB537D0D}"/>
            </c:ext>
          </c:extLst>
        </c:ser>
        <c:ser>
          <c:idx val="4"/>
          <c:order val="4"/>
          <c:tx>
            <c:strRef>
              <c:f>CustomerDemographic!$L$1:$L$2</c:f>
              <c:strCache>
                <c:ptCount val="1"/>
                <c:pt idx="0">
                  <c:v>60-69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8000"/>
                    <a:satMod val="130000"/>
                    <a:lumMod val="92000"/>
                  </a:schemeClr>
                </a:gs>
                <a:gs pos="100000">
                  <a:schemeClr val="accent5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CustomerDemographic!$G$3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CustomerDemographic!$L$3</c:f>
              <c:numCache>
                <c:formatCode>General</c:formatCode>
                <c:ptCount val="1"/>
                <c:pt idx="0">
                  <c:v>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9D-4ACB-958E-D55ACB537D0D}"/>
            </c:ext>
          </c:extLst>
        </c:ser>
        <c:ser>
          <c:idx val="5"/>
          <c:order val="5"/>
          <c:tx>
            <c:strRef>
              <c:f>CustomerDemographic!$M$1:$M$2</c:f>
              <c:strCache>
                <c:ptCount val="1"/>
                <c:pt idx="0">
                  <c:v>70-79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satMod val="110000"/>
                    <a:lumMod val="104000"/>
                  </a:schemeClr>
                </a:gs>
                <a:gs pos="69000">
                  <a:schemeClr val="accent6">
                    <a:shade val="88000"/>
                    <a:satMod val="130000"/>
                    <a:lumMod val="92000"/>
                  </a:schemeClr>
                </a:gs>
                <a:gs pos="100000">
                  <a:schemeClr val="accent6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CustomerDemographic!$G$3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CustomerDemographic!$M$3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9D-4ACB-958E-D55ACB537D0D}"/>
            </c:ext>
          </c:extLst>
        </c:ser>
        <c:ser>
          <c:idx val="6"/>
          <c:order val="6"/>
          <c:tx>
            <c:strRef>
              <c:f>CustomerDemographic!$N$1:$N$2</c:f>
              <c:strCache>
                <c:ptCount val="1"/>
                <c:pt idx="0">
                  <c:v>80-89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lumMod val="60000"/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lumMod val="60000"/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CustomerDemographic!$G$3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CustomerDemographic!$N$3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9D-4ACB-958E-D55ACB537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48107199"/>
        <c:axId val="1048086399"/>
      </c:barChart>
      <c:catAx>
        <c:axId val="1048107199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048086399"/>
        <c:crosses val="autoZero"/>
        <c:auto val="1"/>
        <c:lblAlgn val="ctr"/>
        <c:lblOffset val="100"/>
        <c:noMultiLvlLbl val="0"/>
      </c:catAx>
      <c:valAx>
        <c:axId val="1048086399"/>
        <c:scaling>
          <c:orientation val="minMax"/>
          <c:max val="14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 Of 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107199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[Book1]CustomerDemographic!PivotTable8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CustomerDemographic!$R$1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CustomerDemographic!$Q$2:$Q$19</c:f>
              <c:multiLvlStrCache>
                <c:ptCount val="15"/>
                <c:lvl>
                  <c:pt idx="0">
                    <c:v>20-29</c:v>
                  </c:pt>
                  <c:pt idx="1">
                    <c:v>30-39</c:v>
                  </c:pt>
                  <c:pt idx="2">
                    <c:v>40-49</c:v>
                  </c:pt>
                  <c:pt idx="3">
                    <c:v>50-59</c:v>
                  </c:pt>
                  <c:pt idx="4">
                    <c:v>60-69</c:v>
                  </c:pt>
                  <c:pt idx="5">
                    <c:v>70-79</c:v>
                  </c:pt>
                  <c:pt idx="6">
                    <c:v>80-89</c:v>
                  </c:pt>
                  <c:pt idx="7">
                    <c:v>20-29</c:v>
                  </c:pt>
                  <c:pt idx="8">
                    <c:v>30-39</c:v>
                  </c:pt>
                  <c:pt idx="9">
                    <c:v>40-49</c:v>
                  </c:pt>
                  <c:pt idx="10">
                    <c:v>50-59</c:v>
                  </c:pt>
                  <c:pt idx="11">
                    <c:v>60-69</c:v>
                  </c:pt>
                  <c:pt idx="12">
                    <c:v>70-79</c:v>
                  </c:pt>
                  <c:pt idx="13">
                    <c:v>80-89</c:v>
                  </c:pt>
                  <c:pt idx="14">
                    <c:v>90-99</c:v>
                  </c:pt>
                </c:lvl>
                <c:lvl>
                  <c:pt idx="0">
                    <c:v>Female</c:v>
                  </c:pt>
                  <c:pt idx="7">
                    <c:v>Male</c:v>
                  </c:pt>
                </c:lvl>
              </c:multiLvlStrCache>
            </c:multiLvlStrRef>
          </c:cat>
          <c:val>
            <c:numRef>
              <c:f>CustomerDemographic!$R$2:$R$19</c:f>
              <c:numCache>
                <c:formatCode>General</c:formatCode>
                <c:ptCount val="15"/>
                <c:pt idx="0">
                  <c:v>273</c:v>
                </c:pt>
                <c:pt idx="1">
                  <c:v>357</c:v>
                </c:pt>
                <c:pt idx="2">
                  <c:v>650</c:v>
                </c:pt>
                <c:pt idx="3">
                  <c:v>409</c:v>
                </c:pt>
                <c:pt idx="4">
                  <c:v>334</c:v>
                </c:pt>
                <c:pt idx="5">
                  <c:v>14</c:v>
                </c:pt>
                <c:pt idx="6">
                  <c:v>2</c:v>
                </c:pt>
                <c:pt idx="7">
                  <c:v>259</c:v>
                </c:pt>
                <c:pt idx="8">
                  <c:v>344</c:v>
                </c:pt>
                <c:pt idx="9">
                  <c:v>590</c:v>
                </c:pt>
                <c:pt idx="10">
                  <c:v>351</c:v>
                </c:pt>
                <c:pt idx="11">
                  <c:v>321</c:v>
                </c:pt>
                <c:pt idx="12">
                  <c:v>6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E1-46DE-AD20-A33A071F8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2264127"/>
        <c:axId val="1202259967"/>
      </c:barChart>
      <c:catAx>
        <c:axId val="1202264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Gender Classification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2259967"/>
        <c:crosses val="autoZero"/>
        <c:auto val="1"/>
        <c:lblAlgn val="ctr"/>
        <c:lblOffset val="100"/>
        <c:noMultiLvlLbl val="0"/>
      </c:catAx>
      <c:valAx>
        <c:axId val="1202259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2264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[Book1]CustomerDemographic!PivotTable10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Past 3 Years Purchase : Job Industry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CustomerDemographic!$AB$1:$AB$2</c:f>
              <c:strCache>
                <c:ptCount val="1"/>
                <c:pt idx="0">
                  <c:v>Argiculture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CustomerDemographic!$AB$3</c:f>
              <c:numCache>
                <c:formatCode>General</c:formatCode>
                <c:ptCount val="1"/>
                <c:pt idx="0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76-491F-98B5-DAA4815DCE8B}"/>
            </c:ext>
          </c:extLst>
        </c:ser>
        <c:ser>
          <c:idx val="1"/>
          <c:order val="1"/>
          <c:tx>
            <c:strRef>
              <c:f>CustomerDemographic!$AC$1:$AC$2</c:f>
              <c:strCache>
                <c:ptCount val="1"/>
                <c:pt idx="0">
                  <c:v>Entertainment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CustomerDemographic!$AC$3</c:f>
              <c:numCache>
                <c:formatCode>General</c:formatCode>
                <c:ptCount val="1"/>
                <c:pt idx="0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76-491F-98B5-DAA4815DCE8B}"/>
            </c:ext>
          </c:extLst>
        </c:ser>
        <c:ser>
          <c:idx val="2"/>
          <c:order val="2"/>
          <c:tx>
            <c:strRef>
              <c:f>CustomerDemographic!$AD$1:$AD$2</c:f>
              <c:strCache>
                <c:ptCount val="1"/>
                <c:pt idx="0">
                  <c:v>Financial Services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CustomerDemographic!$AD$3</c:f>
              <c:numCache>
                <c:formatCode>General</c:formatCode>
                <c:ptCount val="1"/>
                <c:pt idx="0">
                  <c:v>767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76-491F-98B5-DAA4815DCE8B}"/>
            </c:ext>
          </c:extLst>
        </c:ser>
        <c:ser>
          <c:idx val="3"/>
          <c:order val="3"/>
          <c:tx>
            <c:strRef>
              <c:f>CustomerDemographic!$AE$1:$AE$2</c:f>
              <c:strCache>
                <c:ptCount val="1"/>
                <c:pt idx="0">
                  <c:v>Health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CustomerDemographic!$AE$3</c:f>
              <c:numCache>
                <c:formatCode>General</c:formatCode>
                <c:ptCount val="1"/>
                <c:pt idx="0">
                  <c:v>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76-491F-98B5-DAA4815DCE8B}"/>
            </c:ext>
          </c:extLst>
        </c:ser>
        <c:ser>
          <c:idx val="4"/>
          <c:order val="4"/>
          <c:tx>
            <c:strRef>
              <c:f>CustomerDemographic!$AF$1:$AF$2</c:f>
              <c:strCache>
                <c:ptCount val="1"/>
                <c:pt idx="0">
                  <c:v>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CustomerDemographic!$AF$3</c:f>
              <c:numCache>
                <c:formatCode>General</c:formatCode>
                <c:ptCount val="1"/>
                <c:pt idx="0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76-491F-98B5-DAA4815DCE8B}"/>
            </c:ext>
          </c:extLst>
        </c:ser>
        <c:ser>
          <c:idx val="5"/>
          <c:order val="5"/>
          <c:tx>
            <c:strRef>
              <c:f>CustomerDemographic!$AG$1:$AG$2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CustomerDemographic!$AG$3</c:f>
              <c:numCache>
                <c:formatCode>General</c:formatCode>
                <c:ptCount val="1"/>
                <c:pt idx="0">
                  <c:v>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76-491F-98B5-DAA4815DCE8B}"/>
            </c:ext>
          </c:extLst>
        </c:ser>
        <c:ser>
          <c:idx val="6"/>
          <c:order val="6"/>
          <c:tx>
            <c:strRef>
              <c:f>CustomerDemographic!$AH$1:$AH$2</c:f>
              <c:strCache>
                <c:ptCount val="1"/>
                <c:pt idx="0">
                  <c:v>Property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CustomerDemographic!$AH$3</c:f>
              <c:numCache>
                <c:formatCode>General</c:formatCode>
                <c:ptCount val="1"/>
                <c:pt idx="0">
                  <c:v>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F76-491F-98B5-DAA4815DCE8B}"/>
            </c:ext>
          </c:extLst>
        </c:ser>
        <c:ser>
          <c:idx val="7"/>
          <c:order val="7"/>
          <c:tx>
            <c:strRef>
              <c:f>CustomerDemographic!$AI$1:$AI$2</c:f>
              <c:strCache>
                <c:ptCount val="1"/>
                <c:pt idx="0">
                  <c:v>Retail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CustomerDemographic!$AI$3</c:f>
              <c:numCache>
                <c:formatCode>General</c:formatCode>
                <c:ptCount val="1"/>
                <c:pt idx="0">
                  <c:v>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F76-491F-98B5-DAA4815DCE8B}"/>
            </c:ext>
          </c:extLst>
        </c:ser>
        <c:ser>
          <c:idx val="8"/>
          <c:order val="8"/>
          <c:tx>
            <c:strRef>
              <c:f>CustomerDemographic!$AJ$1:$AJ$2</c:f>
              <c:strCache>
                <c:ptCount val="1"/>
                <c:pt idx="0">
                  <c:v>Telecommunications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CustomerDemographic!$AA$3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CustomerDemographic!$AJ$3</c:f>
              <c:numCache>
                <c:formatCode>General</c:formatCode>
                <c:ptCount val="1"/>
                <c:pt idx="0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F76-491F-98B5-DAA4815DC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152327663"/>
        <c:axId val="1152320175"/>
      </c:barChart>
      <c:catAx>
        <c:axId val="115232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2320175"/>
        <c:crosses val="autoZero"/>
        <c:auto val="1"/>
        <c:lblAlgn val="ctr"/>
        <c:lblOffset val="100"/>
        <c:noMultiLvlLbl val="0"/>
      </c:catAx>
      <c:valAx>
        <c:axId val="115232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232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[Book1]NewCustomerList!PivotTable12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New Customers : Job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NewCustomerList!$I$1:$I$2</c:f>
              <c:strCache>
                <c:ptCount val="1"/>
                <c:pt idx="0">
                  <c:v>Argiculture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NewCustomerList!$H$3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NewCustomerList!$I$3</c:f>
              <c:numCache>
                <c:formatCode>General</c:formatCode>
                <c:ptCount val="1"/>
                <c:pt idx="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B9-435E-B1FB-C4F132C337E5}"/>
            </c:ext>
          </c:extLst>
        </c:ser>
        <c:ser>
          <c:idx val="1"/>
          <c:order val="1"/>
          <c:tx>
            <c:strRef>
              <c:f>NewCustomerList!$J$1:$J$2</c:f>
              <c:strCache>
                <c:ptCount val="1"/>
                <c:pt idx="0">
                  <c:v>Entertainment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NewCustomerList!$H$3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NewCustomerList!$J$3</c:f>
              <c:numCache>
                <c:formatCode>General</c:formatCode>
                <c:ptCount val="1"/>
                <c:pt idx="0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AB9-435E-B1FB-C4F132C337E5}"/>
            </c:ext>
          </c:extLst>
        </c:ser>
        <c:ser>
          <c:idx val="2"/>
          <c:order val="2"/>
          <c:tx>
            <c:strRef>
              <c:f>NewCustomerList!$K$1:$K$2</c:f>
              <c:strCache>
                <c:ptCount val="1"/>
                <c:pt idx="0">
                  <c:v>Financial Services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NewCustomerList!$H$3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NewCustomerList!$K$3</c:f>
              <c:numCache>
                <c:formatCode>General</c:formatCode>
                <c:ptCount val="1"/>
                <c:pt idx="0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AB9-435E-B1FB-C4F132C337E5}"/>
            </c:ext>
          </c:extLst>
        </c:ser>
        <c:ser>
          <c:idx val="3"/>
          <c:order val="3"/>
          <c:tx>
            <c:strRef>
              <c:f>NewCustomerList!$L$1:$L$2</c:f>
              <c:strCache>
                <c:ptCount val="1"/>
                <c:pt idx="0">
                  <c:v>Health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NewCustomerList!$H$3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NewCustomerList!$L$3</c:f>
              <c:numCache>
                <c:formatCode>General</c:formatCode>
                <c:ptCount val="1"/>
                <c:pt idx="0">
                  <c:v>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AB9-435E-B1FB-C4F132C337E5}"/>
            </c:ext>
          </c:extLst>
        </c:ser>
        <c:ser>
          <c:idx val="4"/>
          <c:order val="4"/>
          <c:tx>
            <c:strRef>
              <c:f>NewCustomerList!$M$1:$M$2</c:f>
              <c:strCache>
                <c:ptCount val="1"/>
                <c:pt idx="0">
                  <c:v>IT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NewCustomerList!$H$3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NewCustomerList!$M$3</c:f>
              <c:numCache>
                <c:formatCode>General</c:formatCode>
                <c:ptCount val="1"/>
                <c:pt idx="0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AB9-435E-B1FB-C4F132C337E5}"/>
            </c:ext>
          </c:extLst>
        </c:ser>
        <c:ser>
          <c:idx val="5"/>
          <c:order val="5"/>
          <c:tx>
            <c:strRef>
              <c:f>NewCustomerList!$N$1:$N$2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NewCustomerList!$H$3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NewCustomerList!$N$3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AB9-435E-B1FB-C4F132C337E5}"/>
            </c:ext>
          </c:extLst>
        </c:ser>
        <c:ser>
          <c:idx val="6"/>
          <c:order val="6"/>
          <c:tx>
            <c:strRef>
              <c:f>NewCustomerList!$O$1:$O$2</c:f>
              <c:strCache>
                <c:ptCount val="1"/>
                <c:pt idx="0">
                  <c:v>Property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NewCustomerList!$H$3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NewCustomerList!$O$3</c:f>
              <c:numCache>
                <c:formatCode>General</c:formatCode>
                <c:ptCount val="1"/>
                <c:pt idx="0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AB9-435E-B1FB-C4F132C337E5}"/>
            </c:ext>
          </c:extLst>
        </c:ser>
        <c:ser>
          <c:idx val="7"/>
          <c:order val="7"/>
          <c:tx>
            <c:strRef>
              <c:f>NewCustomerList!$P$1:$P$2</c:f>
              <c:strCache>
                <c:ptCount val="1"/>
                <c:pt idx="0">
                  <c:v>Retail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NewCustomerList!$H$3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NewCustomerList!$P$3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AB9-435E-B1FB-C4F132C337E5}"/>
            </c:ext>
          </c:extLst>
        </c:ser>
        <c:ser>
          <c:idx val="8"/>
          <c:order val="8"/>
          <c:tx>
            <c:strRef>
              <c:f>NewCustomerList!$Q$1:$Q$2</c:f>
              <c:strCache>
                <c:ptCount val="1"/>
                <c:pt idx="0">
                  <c:v>Telecommunications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NewCustomerList!$H$3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NewCustomerList!$Q$3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AB9-435E-B1FB-C4F132C33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048061855"/>
        <c:axId val="1048081823"/>
      </c:barChart>
      <c:catAx>
        <c:axId val="104806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081823"/>
        <c:crosses val="autoZero"/>
        <c:auto val="1"/>
        <c:lblAlgn val="ctr"/>
        <c:lblOffset val="100"/>
        <c:noMultiLvlLbl val="0"/>
      </c:catAx>
      <c:valAx>
        <c:axId val="1048081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061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[Book1]CustomerAddress!PivotTable15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Car Owned Or Not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8000"/>
                  <a:satMod val="130000"/>
                  <a:lumMod val="92000"/>
                </a:schemeClr>
              </a:gs>
              <a:gs pos="100000">
                <a:schemeClr val="accent1">
                  <a:shade val="78000"/>
                  <a:satMod val="130000"/>
                  <a:lumMod val="92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CustomerAddress!$H$1:$H$2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8000"/>
                    <a:satMod val="130000"/>
                    <a:lumMod val="92000"/>
                  </a:schemeClr>
                </a:gs>
                <a:gs pos="100000">
                  <a:schemeClr val="accent1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CustomerAddress!$G$3:$G$6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CustomerAddress!$H$3:$H$6</c:f>
              <c:numCache>
                <c:formatCode>General</c:formatCode>
                <c:ptCount val="3"/>
                <c:pt idx="0">
                  <c:v>1039</c:v>
                </c:pt>
                <c:pt idx="1">
                  <c:v>418</c:v>
                </c:pt>
                <c:pt idx="2">
                  <c:v>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6A-46E1-BD6B-9C2A4388A212}"/>
            </c:ext>
          </c:extLst>
        </c:ser>
        <c:ser>
          <c:idx val="1"/>
          <c:order val="1"/>
          <c:tx>
            <c:strRef>
              <c:f>CustomerAddress!$I$1:$I$2</c:f>
              <c:strCache>
                <c:ptCount val="1"/>
                <c:pt idx="0">
                  <c:v>Yes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8000"/>
                    <a:satMod val="130000"/>
                    <a:lumMod val="92000"/>
                  </a:schemeClr>
                </a:gs>
                <a:gs pos="100000">
                  <a:schemeClr val="accent3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CustomerAddress!$G$3:$G$6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CustomerAddress!$I$3:$I$6</c:f>
              <c:numCache>
                <c:formatCode>General</c:formatCode>
                <c:ptCount val="3"/>
                <c:pt idx="0">
                  <c:v>1101</c:v>
                </c:pt>
                <c:pt idx="1">
                  <c:v>420</c:v>
                </c:pt>
                <c:pt idx="2">
                  <c:v>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6A-46E1-BD6B-9C2A4388A2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62644655"/>
        <c:axId val="1162640079"/>
      </c:barChart>
      <c:catAx>
        <c:axId val="11626446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640079"/>
        <c:crosses val="autoZero"/>
        <c:auto val="1"/>
        <c:lblAlgn val="ctr"/>
        <c:lblOffset val="100"/>
        <c:noMultiLvlLbl val="0"/>
      </c:catAx>
      <c:valAx>
        <c:axId val="116264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 Of Cars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644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Wealth</a:t>
            </a:r>
            <a:r>
              <a:rPr lang="en-US" sz="2000" b="1" baseline="0" dirty="0"/>
              <a:t> Segment Classification</a:t>
            </a:r>
            <a:endParaRPr lang="en-US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Transactions!$L$1</c:f>
              <c:strCache>
                <c:ptCount val="1"/>
                <c:pt idx="0">
                  <c:v>Customers' 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>
                    <a:lumMod val="50000"/>
                  </a:schemeClr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0"/>
            <c:trendlineLbl>
              <c:layout>
                <c:manualLayout>
                  <c:x val="-3.379073769426829E-2"/>
                  <c:y val="8.9628410568216906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05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50" b="1" dirty="0">
                        <a:solidFill>
                          <a:srgbClr val="7030A0"/>
                        </a:solidFill>
                      </a:rPr>
                      <a:t>R² = 0.85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strRef>
              <c:f>Transactions!$K$2:$K$4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Transactions!$L$2:$L$4</c:f>
              <c:numCache>
                <c:formatCode>General</c:formatCode>
                <c:ptCount val="3"/>
                <c:pt idx="0">
                  <c:v>8415129</c:v>
                </c:pt>
                <c:pt idx="1">
                  <c:v>8799070</c:v>
                </c:pt>
                <c:pt idx="2">
                  <c:v>17535620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D9-40AC-8DE9-29CBE67A5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9931391"/>
        <c:axId val="1725886495"/>
      </c:barChart>
      <c:catAx>
        <c:axId val="1729931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Wealth Segment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886495"/>
        <c:crosses val="autoZero"/>
        <c:auto val="1"/>
        <c:lblAlgn val="ctr"/>
        <c:lblOffset val="100"/>
        <c:noMultiLvlLbl val="0"/>
      </c:catAx>
      <c:valAx>
        <c:axId val="1725886495"/>
        <c:scaling>
          <c:orientation val="minMax"/>
          <c:max val="18000000"/>
        </c:scaling>
        <c:delete val="1"/>
        <c:axPos val="l"/>
        <c:numFmt formatCode="General" sourceLinked="1"/>
        <c:majorTickMark val="none"/>
        <c:minorTickMark val="none"/>
        <c:tickLblPos val="nextTo"/>
        <c:crossAx val="17299313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accent3">
                <a:lumMod val="75000"/>
              </a:schemeClr>
            </a:solidFill>
            <a:prstDash val="sysDash"/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 w="19050">
          <a:solidFill>
            <a:schemeClr val="accent3">
              <a:lumMod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solidFill>
        <a:schemeClr val="accent2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22f1662e32e_0_663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g22f1662e32e_0_663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g22f1662e32e_0_66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g22f1662e32e_0_66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g22f1662e32e_0_66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22f1662e32e_0_66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g22f1662e32e_0_66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g22f1662e32e_0_66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g22f1662e32e_0_66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22f1662e32e_0_66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g22f1662e32e_0_66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g22f1662e32e_0_66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g22f1662e32e_0_66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g22f1662e32e_0_66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22f1662e32e_0_66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g22f1662e32e_0_66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g22f1662e32e_0_66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g22f1662e32e_0_66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g22f1662e32e_0_66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g22f1662e32e_0_663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0" name="Google Shape;30;g22f1662e32e_0_66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22f1662e32e_0_66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g22f1662e32e_0_66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22f1662e32e_0_66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g22f1662e32e_0_66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g22f1662e32e_0_66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g22f1662e32e_0_66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g22f1662e32e_0_663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22f1662e32e_0_66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g22f1662e32e_0_66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g22f1662e32e_0_66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22f1662e32e_0_66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22f1662e32e_0_66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g22f1662e32e_0_66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22f1662e32e_0_66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22f1662e32e_0_66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g22f1662e32e_0_663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22f1662e32e_0_663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22f1662e32e_0_66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22f1662e32e_0_795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g22f1662e32e_0_795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g22f1662e32e_0_79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g22f1662e32e_0_79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g22f1662e32e_0_79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g22f1662e32e_0_79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g22f1662e32e_0_795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g22f1662e32e_0_79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22f1662e32e_0_79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22f1662e32e_0_79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g22f1662e32e_0_795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g22f1662e32e_0_79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g22f1662e32e_0_795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g22f1662e32e_0_79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22f1662e32e_0_79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22f1662e32e_0_79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g22f1662e32e_0_79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g22f1662e32e_0_795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g22f1662e32e_0_79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22f1662e32e_0_79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22f1662e32e_0_79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g22f1662e32e_0_795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g22f1662e32e_0_795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22f1662e32e_0_79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22f1662e32e_0_795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g22f1662e32e_0_795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g22f1662e32e_0_795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g22f1662e32e_0_795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g22f1662e32e_0_795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22f1662e32e_0_795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22f1662e32e_0_795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g22f1662e32e_0_795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g22f1662e32e_0_795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g22f1662e32e_0_79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22f1662e32e_0_795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22f1662e32e_0_795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g22f1662e32e_0_795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g22f1662e32e_0_795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22f1662e32e_0_795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22f1662e32e_0_795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g22f1662e32e_0_795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g22f1662e32e_0_795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g22f1662e32e_0_795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g22f1662e32e_0_79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22f1662e32e_0_795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22f1662e32e_0_795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g22f1662e32e_0_795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g22f1662e32e_0_795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g22f1662e32e_0_795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22f1662e32e_0_795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22f1662e32e_0_795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g22f1662e32e_0_795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g22f1662e32e_0_795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g22f1662e32e_0_7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22f1662e32e_0_795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22f1662e32e_0_795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g22f1662e32e_0_795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g22f1662e32e_0_795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22f1662e32e_0_795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22f1662e32e_0_795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g22f1662e32e_0_795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g22f1662e32e_0_795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g22f1662e32e_0_795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22f1662e32e_0_79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22f1662e32e_0_795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g22f1662e32e_0_795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g22f1662e32e_0_795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g22f1662e32e_0_795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22f1662e32e_0_795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22f1662e32e_0_795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g22f1662e32e_0_795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g22f1662e32e_0_795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g22f1662e32e_0_795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g22f1662e32e_0_79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22f1662e32e_0_795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22f1662e32e_0_795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g22f1662e32e_0_795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g22f1662e32e_0_795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g22f1662e32e_0_795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22f1662e32e_0_795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22f1662e32e_0_795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g22f1662e32e_0_795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g22f1662e32e_0_795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g22f1662e32e_0_79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22f1662e32e_0_795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g22f1662e32e_0_795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g22f1662e32e_0_795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g22f1662e32e_0_795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22f1662e32e_0_795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22f1662e32e_0_795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g22f1662e32e_0_795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g22f1662e32e_0_795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g22f1662e32e_0_795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g22f1662e32e_0_79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22f1662e32e_0_795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22f1662e32e_0_795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g22f1662e32e_0_795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g22f1662e32e_0_795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g22f1662e32e_0_795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22f1662e32e_0_795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22f1662e32e_0_795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g22f1662e32e_0_795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g22f1662e32e_0_795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22f1662e32e_0_79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22f1662e32e_0_795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g22f1662e32e_0_795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g22f1662e32e_0_795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g22f1662e32e_0_795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g22f1662e32e_0_795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22f1662e32e_0_795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22f1662e32e_0_795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g22f1662e32e_0_795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g22f1662e32e_0_795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g22f1662e32e_0_79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22f1662e32e_0_795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22f1662e32e_0_795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g22f1662e32e_0_795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g22f1662e32e_0_795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g22f1662e32e_0_795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22f1662e32e_0_795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22f1662e32e_0_795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22f1662e32e_0_795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g22f1662e32e_0_795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22f1662e32e_0_79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22f1662e32e_0_795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g22f1662e32e_0_795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g22f1662e32e_0_795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g22f1662e32e_0_795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g22f1662e32e_0_79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f1662e32e_0_92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f1662e32e_0_927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5" name="Google Shape;275;g22f1662e32e_0_927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6" name="Google Shape;276;g22f1662e32e_0_927"/>
          <p:cNvSpPr txBox="1"/>
          <p:nvPr>
            <p:ph idx="10" type="dt"/>
          </p:nvPr>
        </p:nvSpPr>
        <p:spPr>
          <a:xfrm>
            <a:off x="7554138" y="330370"/>
            <a:ext cx="3500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g22f1662e32e_0_927"/>
          <p:cNvSpPr txBox="1"/>
          <p:nvPr>
            <p:ph idx="11" type="ftr"/>
          </p:nvPr>
        </p:nvSpPr>
        <p:spPr>
          <a:xfrm>
            <a:off x="1451579" y="329307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g22f1662e32e_0_927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9" name="Google Shape;279;g22f1662e32e_0_927"/>
          <p:cNvCxnSpPr/>
          <p:nvPr/>
        </p:nvCxnSpPr>
        <p:spPr>
          <a:xfrm>
            <a:off x="1453896" y="1847088"/>
            <a:ext cx="96075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22f1662e32e_0_70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g22f1662e32e_0_70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g22f1662e32e_0_70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g22f1662e32e_0_70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g22f1662e32e_0_70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g22f1662e32e_0_70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g22f1662e32e_0_70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22f1662e32e_0_70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g22f1662e32e_0_70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g22f1662e32e_0_70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g22f1662e32e_0_70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22f1662e32e_0_70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g22f1662e32e_0_70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g22f1662e32e_0_70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g22f1662e32e_0_70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g22f1662e32e_0_70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22f1662e32e_0_70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g22f1662e32e_0_70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g22f1662e32e_0_70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g22f1662e32e_0_70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22f1662e32e_0_70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g22f1662e32e_0_70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g22f1662e32e_0_70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22f1662e32e_0_70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22f1662e32e_0_70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g22f1662e32e_0_70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g22f1662e32e_0_70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g22f1662e32e_0_70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22f1662e32e_0_70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22f1662e32e_0_70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g22f1662e32e_0_70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g22f1662e32e_0_70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g22f1662e32e_0_703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22f1662e32e_0_70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22f1662e32e_0_738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g22f1662e32e_0_73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2f1662e32e_0_7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g22f1662e32e_0_738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" name="Google Shape;89;g22f1662e32e_0_738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0" name="Google Shape;90;g22f1662e32e_0_73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22f1662e32e_0_74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g22f1662e32e_0_74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2f1662e32e_0_74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22f1662e32e_0_74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g22f1662e32e_0_745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7" name="Google Shape;97;g22f1662e32e_0_745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22f1662e32e_0_74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22f1662e32e_0_753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g22f1662e32e_0_75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22f1662e32e_0_75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22f1662e32e_0_753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4" name="Google Shape;104;g22f1662e32e_0_75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22f1662e32e_0_75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g22f1662e32e_0_75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2f1662e32e_0_75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g22f1662e32e_0_759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0" name="Google Shape;110;g22f1662e32e_0_759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1" name="Google Shape;111;g22f1662e32e_0_75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22f1662e32e_0_766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g22f1662e32e_0_766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g22f1662e32e_0_76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g22f1662e32e_0_76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g22f1662e32e_0_766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g22f1662e32e_0_766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g22f1662e32e_0_766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22f1662e32e_0_76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22f1662e32e_0_76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22f1662e32e_0_766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g22f1662e32e_0_76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22f1662e32e_0_766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g22f1662e32e_0_766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g22f1662e32e_0_76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22f1662e32e_0_781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g22f1662e32e_0_78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g22f1662e32e_0_78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g22f1662e32e_0_781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g22f1662e32e_0_781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g22f1662e32e_0_781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4" name="Google Shape;134;g22f1662e32e_0_78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22f1662e32e_0_789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g22f1662e32e_0_78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22f1662e32e_0_78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g22f1662e32e_0_789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0" name="Google Shape;140;g22f1662e32e_0_78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f1662e32e_0_65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g22f1662e32e_0_65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22f1662e32e_0_65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3.xml"/><Relationship Id="rId4" Type="http://schemas.openxmlformats.org/officeDocument/2006/relationships/chart" Target="../charts/chart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cap="none"/>
              <a:t>Data Analytics Approach</a:t>
            </a:r>
            <a:endParaRPr/>
          </a:p>
        </p:txBody>
      </p:sp>
      <p:sp>
        <p:nvSpPr>
          <p:cNvPr id="285" name="Google Shape;285;p1"/>
          <p:cNvSpPr txBox="1"/>
          <p:nvPr/>
        </p:nvSpPr>
        <p:spPr>
          <a:xfrm>
            <a:off x="885809" y="846233"/>
            <a:ext cx="521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274E13"/>
                </a:solidFill>
                <a:latin typeface="Gill Sans"/>
                <a:ea typeface="Gill Sans"/>
                <a:cs typeface="Gill Sans"/>
                <a:sym typeface="Gill Sans"/>
              </a:rPr>
              <a:t>The Analytics Team</a:t>
            </a:r>
            <a:endParaRPr>
              <a:solidFill>
                <a:srgbClr val="274E13"/>
              </a:solidFill>
            </a:endParaRPr>
          </a:p>
        </p:txBody>
      </p:sp>
      <p:grpSp>
        <p:nvGrpSpPr>
          <p:cNvPr id="286" name="Google Shape;286;p1"/>
          <p:cNvGrpSpPr/>
          <p:nvPr/>
        </p:nvGrpSpPr>
        <p:grpSpPr>
          <a:xfrm>
            <a:off x="1582190" y="2067510"/>
            <a:ext cx="9633052" cy="2152650"/>
            <a:chOff x="2351315" y="1656010"/>
            <a:chExt cx="9633052" cy="2152650"/>
          </a:xfrm>
        </p:grpSpPr>
        <p:pic>
          <p:nvPicPr>
            <p:cNvPr descr="KPMG - Virtual Experience Program" id="287" name="Google Shape;287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51315" y="1656010"/>
              <a:ext cx="6267450" cy="2152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12733" y="2522293"/>
              <a:ext cx="9071634" cy="12863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b="1" lang="en-US" sz="4800"/>
              <a:t>AGENDA</a:t>
            </a:r>
            <a:endParaRPr/>
          </a:p>
        </p:txBody>
      </p:sp>
      <p:sp>
        <p:nvSpPr>
          <p:cNvPr id="294" name="Google Shape;294;p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Introduction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Data Exploration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Model Development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SzPts val="3200"/>
              <a:buChar char="●"/>
            </a:pPr>
            <a:r>
              <a:rPr lang="en-US" sz="3200"/>
              <a:t>Interpretation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Using the 3 datasets (Customer demographic, customer address and transactions) as a labelled dataset, recommended which of these 1000 new customers should be targeted to drive the most value for the organisation. 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Three phase approach is as follows: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AutoNum type="alphaLcParenR"/>
            </a:pPr>
            <a:r>
              <a:rPr lang="en-US"/>
              <a:t>Data Exploration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AutoNum type="alphaLcParenR"/>
            </a:pPr>
            <a:r>
              <a:rPr lang="en-US"/>
              <a:t>Model Development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SzPts val="2000"/>
              <a:buFont typeface="Gill Sans"/>
              <a:buAutoNum type="alphaLcParenR"/>
            </a:pPr>
            <a:r>
              <a:rPr lang="en-US"/>
              <a:t>Interpretation</a:t>
            </a:r>
            <a:endParaRPr/>
          </a:p>
        </p:txBody>
      </p:sp>
      <p:sp>
        <p:nvSpPr>
          <p:cNvPr id="300" name="Google Shape;300;p3"/>
          <p:cNvSpPr txBox="1"/>
          <p:nvPr/>
        </p:nvSpPr>
        <p:spPr>
          <a:xfrm>
            <a:off x="1603979" y="9569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b="1" i="0" lang="en-US" sz="4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INTRODUCTION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"/>
          <p:cNvSpPr txBox="1"/>
          <p:nvPr>
            <p:ph idx="1" type="body"/>
          </p:nvPr>
        </p:nvSpPr>
        <p:spPr>
          <a:xfrm>
            <a:off x="1451579" y="2015732"/>
            <a:ext cx="5594899" cy="4002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As per CustomerDemographic, customers are more between the age </a:t>
            </a:r>
            <a:r>
              <a:rPr lang="en-US">
                <a:solidFill>
                  <a:srgbClr val="00B050"/>
                </a:solidFill>
              </a:rPr>
              <a:t>40-49</a:t>
            </a:r>
            <a:r>
              <a:rPr lang="en-US"/>
              <a:t>, followed by 30-39 and 50-69.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Less count of customers from age below </a:t>
            </a:r>
            <a:r>
              <a:rPr lang="en-US">
                <a:solidFill>
                  <a:srgbClr val="00B050"/>
                </a:solidFill>
              </a:rPr>
              <a:t>20</a:t>
            </a:r>
            <a:r>
              <a:rPr lang="en-US"/>
              <a:t> and     between </a:t>
            </a:r>
            <a:r>
              <a:rPr lang="en-US">
                <a:solidFill>
                  <a:srgbClr val="00B050"/>
                </a:solidFill>
              </a:rPr>
              <a:t>70-89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SzPts val="2000"/>
              <a:buChar char="●"/>
            </a:pPr>
            <a:r>
              <a:rPr lang="en-US"/>
              <a:t>In case of Gender classification, count of customers more from between age group of     </a:t>
            </a:r>
            <a:r>
              <a:rPr lang="en-US">
                <a:solidFill>
                  <a:srgbClr val="00B050"/>
                </a:solidFill>
              </a:rPr>
              <a:t>40-49</a:t>
            </a:r>
            <a:r>
              <a:rPr lang="en-US"/>
              <a:t>.</a:t>
            </a:r>
            <a:endParaRPr/>
          </a:p>
        </p:txBody>
      </p:sp>
      <p:sp>
        <p:nvSpPr>
          <p:cNvPr id="306" name="Google Shape;306;p4"/>
          <p:cNvSpPr txBox="1"/>
          <p:nvPr/>
        </p:nvSpPr>
        <p:spPr>
          <a:xfrm>
            <a:off x="1603979" y="966497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i="0" lang="en-US" sz="36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EXPLORATION :  AGE GROUP</a:t>
            </a:r>
            <a:endParaRPr/>
          </a:p>
        </p:txBody>
      </p:sp>
      <p:graphicFrame>
        <p:nvGraphicFramePr>
          <p:cNvPr id="307" name="Google Shape;307;p4"/>
          <p:cNvGraphicFramePr/>
          <p:nvPr/>
        </p:nvGraphicFramePr>
        <p:xfrm>
          <a:off x="7625250" y="2015725"/>
          <a:ext cx="3769500" cy="22293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308" name="Google Shape;308;p4"/>
          <p:cNvGraphicFramePr/>
          <p:nvPr/>
        </p:nvGraphicFramePr>
        <p:xfrm>
          <a:off x="7625254" y="4334763"/>
          <a:ext cx="3769500" cy="1973400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"/>
          <p:cNvSpPr txBox="1"/>
          <p:nvPr>
            <p:ph idx="1" type="body"/>
          </p:nvPr>
        </p:nvSpPr>
        <p:spPr>
          <a:xfrm>
            <a:off x="1046972" y="4724400"/>
            <a:ext cx="6545424" cy="12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SzPts val="2000"/>
              <a:buChar char="●"/>
            </a:pPr>
            <a:r>
              <a:rPr lang="en-US">
                <a:solidFill>
                  <a:srgbClr val="00B050"/>
                </a:solidFill>
              </a:rPr>
              <a:t>Financial Services and Manufacturing</a:t>
            </a:r>
            <a:r>
              <a:rPr lang="en-US"/>
              <a:t> job categories are high in number for both Old and New Customers followed by </a:t>
            </a:r>
            <a:r>
              <a:rPr lang="en-US">
                <a:solidFill>
                  <a:srgbClr val="00B050"/>
                </a:solidFill>
              </a:rPr>
              <a:t>Health</a:t>
            </a:r>
            <a:r>
              <a:rPr lang="en-US"/>
              <a:t> industry.</a:t>
            </a:r>
            <a:endParaRPr/>
          </a:p>
        </p:txBody>
      </p:sp>
      <p:sp>
        <p:nvSpPr>
          <p:cNvPr id="314" name="Google Shape;314;p5"/>
          <p:cNvSpPr txBox="1"/>
          <p:nvPr/>
        </p:nvSpPr>
        <p:spPr>
          <a:xfrm>
            <a:off x="1603979" y="966497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i="0" lang="en-US" sz="36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EXPLORATION :  JOB CATEGORY</a:t>
            </a:r>
            <a:endParaRPr/>
          </a:p>
        </p:txBody>
      </p:sp>
      <p:graphicFrame>
        <p:nvGraphicFramePr>
          <p:cNvPr id="315" name="Google Shape;315;p5"/>
          <p:cNvGraphicFramePr/>
          <p:nvPr/>
        </p:nvGraphicFramePr>
        <p:xfrm>
          <a:off x="6288250" y="2015725"/>
          <a:ext cx="4764300" cy="24636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316" name="Google Shape;316;p5"/>
          <p:cNvGraphicFramePr/>
          <p:nvPr/>
        </p:nvGraphicFramePr>
        <p:xfrm>
          <a:off x="1509424" y="2015725"/>
          <a:ext cx="4351500" cy="2463600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"/>
          <p:cNvSpPr txBox="1"/>
          <p:nvPr>
            <p:ph idx="1" type="body"/>
          </p:nvPr>
        </p:nvSpPr>
        <p:spPr>
          <a:xfrm>
            <a:off x="1451580" y="2015732"/>
            <a:ext cx="5911246" cy="3756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Out of the three states, </a:t>
            </a:r>
            <a:r>
              <a:rPr lang="en-US">
                <a:solidFill>
                  <a:srgbClr val="00B050"/>
                </a:solidFill>
              </a:rPr>
              <a:t>New South Wales </a:t>
            </a:r>
            <a:r>
              <a:rPr lang="en-US"/>
              <a:t>could be the target market.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In New South Wales, the number of people who owns car is nearly equal to the number of people who don’t own vehicle. Hence, there is a good marketing opportunity for the company.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In QLD and VIC, the scenario is same as in NSW but the market is less as compared to NSW.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SzPts val="2000"/>
              <a:buNone/>
            </a:pPr>
            <a:r>
              <a:t/>
            </a:r>
            <a:endParaRPr/>
          </a:p>
        </p:txBody>
      </p:sp>
      <p:graphicFrame>
        <p:nvGraphicFramePr>
          <p:cNvPr id="322" name="Google Shape;322;p6"/>
          <p:cNvGraphicFramePr/>
          <p:nvPr/>
        </p:nvGraphicFramePr>
        <p:xfrm>
          <a:off x="7494275" y="2099074"/>
          <a:ext cx="4402500" cy="334170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323" name="Google Shape;323;p6"/>
          <p:cNvSpPr txBox="1"/>
          <p:nvPr/>
        </p:nvSpPr>
        <p:spPr>
          <a:xfrm>
            <a:off x="1603979" y="966497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i="0" lang="en-US" sz="32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EXPLORATION :  NO. OF CARS OWNED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"/>
          <p:cNvSpPr txBox="1"/>
          <p:nvPr>
            <p:ph idx="1" type="body"/>
          </p:nvPr>
        </p:nvSpPr>
        <p:spPr>
          <a:xfrm>
            <a:off x="1451580" y="2015731"/>
            <a:ext cx="4644420" cy="374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Out of the three wealth segments, </a:t>
            </a:r>
            <a:r>
              <a:rPr lang="en-US" sz="2400">
                <a:solidFill>
                  <a:srgbClr val="00B050"/>
                </a:solidFill>
              </a:rPr>
              <a:t>Mass Customer</a:t>
            </a:r>
            <a:r>
              <a:rPr lang="en-US" sz="2400"/>
              <a:t> are most targeting people than the Affluent Customer &amp; High Net Worth Customers.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1600"/>
              </a:spcAft>
              <a:buSzPct val="100000"/>
              <a:buChar char="○"/>
            </a:pPr>
            <a:r>
              <a:rPr lang="en-US" sz="2400"/>
              <a:t>Mass Customer’s trend same for the Gender, Job Categories and State as mentioned in the above analysis.</a:t>
            </a:r>
            <a:endParaRPr/>
          </a:p>
        </p:txBody>
      </p:sp>
      <p:sp>
        <p:nvSpPr>
          <p:cNvPr id="329" name="Google Shape;329;p7"/>
          <p:cNvSpPr txBox="1"/>
          <p:nvPr/>
        </p:nvSpPr>
        <p:spPr>
          <a:xfrm>
            <a:off x="1603979" y="966497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i="0" lang="en-US" sz="36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 DEVELOPMENT :</a:t>
            </a:r>
            <a:endParaRPr/>
          </a:p>
        </p:txBody>
      </p:sp>
      <p:graphicFrame>
        <p:nvGraphicFramePr>
          <p:cNvPr id="330" name="Google Shape;330;p7"/>
          <p:cNvGraphicFramePr/>
          <p:nvPr/>
        </p:nvGraphicFramePr>
        <p:xfrm>
          <a:off x="6635254" y="2015732"/>
          <a:ext cx="5279938" cy="3974521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"/>
          <p:cNvSpPr txBox="1"/>
          <p:nvPr>
            <p:ph idx="1" type="body"/>
          </p:nvPr>
        </p:nvSpPr>
        <p:spPr>
          <a:xfrm>
            <a:off x="1451579" y="2015733"/>
            <a:ext cx="5606446" cy="3994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2800" u="sng">
                <a:solidFill>
                  <a:srgbClr val="00B050"/>
                </a:solidFill>
              </a:rPr>
              <a:t>Targeting Customers : </a:t>
            </a:r>
            <a:endParaRPr b="1" sz="2400" u="sng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200" u="sng">
              <a:solidFill>
                <a:srgbClr val="00B050"/>
              </a:solidFill>
            </a:endParaRPr>
          </a:p>
          <a:p>
            <a:pPr indent="-21812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-US" sz="2200"/>
              <a:t>Age</a:t>
            </a:r>
            <a:r>
              <a:rPr lang="en-US" sz="2200"/>
              <a:t> :  People aged between 35-55.</a:t>
            </a:r>
            <a:endParaRPr/>
          </a:p>
          <a:p>
            <a:pPr indent="-21812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-US" sz="2200"/>
              <a:t>Gender</a:t>
            </a:r>
            <a:r>
              <a:rPr lang="en-US" sz="2200"/>
              <a:t> :  Female are a slight high in number than male.</a:t>
            </a:r>
            <a:endParaRPr/>
          </a:p>
          <a:p>
            <a:pPr indent="-21812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-US" sz="2200"/>
              <a:t>Job Category</a:t>
            </a:r>
            <a:r>
              <a:rPr lang="en-US" sz="2200"/>
              <a:t> : Peoples working in Financial Services, Manufacturing and Health.</a:t>
            </a:r>
            <a:endParaRPr/>
          </a:p>
          <a:p>
            <a:pPr indent="-21812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-US" sz="2200"/>
              <a:t>Location</a:t>
            </a:r>
            <a:r>
              <a:rPr lang="en-US" sz="2200"/>
              <a:t> : People who lived in New South Wales.</a:t>
            </a:r>
            <a:endParaRPr/>
          </a:p>
          <a:p>
            <a:pPr indent="-99377" lvl="0" marL="22860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SzPct val="100000"/>
              <a:buNone/>
            </a:pPr>
            <a:r>
              <a:t/>
            </a:r>
            <a:endParaRPr sz="2200"/>
          </a:p>
        </p:txBody>
      </p:sp>
      <p:sp>
        <p:nvSpPr>
          <p:cNvPr id="336" name="Google Shape;336;p8"/>
          <p:cNvSpPr txBox="1"/>
          <p:nvPr/>
        </p:nvSpPr>
        <p:spPr>
          <a:xfrm>
            <a:off x="1603979" y="966497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i="0" lang="en-US" sz="36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INTERPRETATION :</a:t>
            </a:r>
            <a:endParaRPr/>
          </a:p>
        </p:txBody>
      </p:sp>
      <p:graphicFrame>
        <p:nvGraphicFramePr>
          <p:cNvPr id="337" name="Google Shape;337;p8"/>
          <p:cNvGraphicFramePr/>
          <p:nvPr/>
        </p:nvGraphicFramePr>
        <p:xfrm>
          <a:off x="7239000" y="27527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{8EA45C2A-F0AF-4B2C-AB54-526E5B9FDF0A}</a:tableStyleId>
              </a:tblPr>
              <a:tblGrid>
                <a:gridCol w="588000"/>
                <a:gridCol w="982375"/>
                <a:gridCol w="2165875"/>
                <a:gridCol w="1016750"/>
              </a:tblGrid>
              <a:tr h="942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Age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Gender 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Job Category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Location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2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35-55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Female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Financial Services, Manufacturing &amp; Health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New South Wales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600"/>
              <a:buFont typeface="Gill Sans"/>
              <a:buNone/>
            </a:pPr>
            <a:r>
              <a:rPr b="1" lang="en-US" sz="6600">
                <a:solidFill>
                  <a:srgbClr val="0070C0"/>
                </a:solidFill>
              </a:rPr>
              <a:t>THANK YOU !!!</a:t>
            </a:r>
            <a:endParaRPr/>
          </a:p>
        </p:txBody>
      </p:sp>
      <p:sp>
        <p:nvSpPr>
          <p:cNvPr id="343" name="Google Shape;343;p9"/>
          <p:cNvSpPr txBox="1"/>
          <p:nvPr>
            <p:ph idx="1" type="body"/>
          </p:nvPr>
        </p:nvSpPr>
        <p:spPr>
          <a:xfrm>
            <a:off x="1912867" y="3249153"/>
            <a:ext cx="75972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SzPct val="100000"/>
              <a:buNone/>
            </a:pPr>
            <a:r>
              <a:rPr lang="en-US" sz="6000"/>
              <a:t>Feel free to ask </a:t>
            </a:r>
            <a:r>
              <a:rPr lang="en-US" sz="6000"/>
              <a:t>Questions!!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2023-03-06T15:44:51Z</dcterms:created>
  <dc:creator>Ashish Kanojia</dc:creator>
</cp:coreProperties>
</file>