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9" r:id="rId2"/>
    <p:sldId id="337" r:id="rId3"/>
    <p:sldId id="333" r:id="rId4"/>
    <p:sldId id="336" r:id="rId5"/>
    <p:sldId id="342" r:id="rId6"/>
    <p:sldId id="340" r:id="rId7"/>
    <p:sldId id="338" r:id="rId8"/>
    <p:sldId id="334" r:id="rId9"/>
    <p:sldId id="344" r:id="rId10"/>
    <p:sldId id="306" r:id="rId11"/>
    <p:sldId id="352" r:id="rId12"/>
    <p:sldId id="331" r:id="rId13"/>
    <p:sldId id="350" r:id="rId14"/>
    <p:sldId id="351" r:id="rId15"/>
    <p:sldId id="332" r:id="rId16"/>
    <p:sldId id="347" r:id="rId17"/>
    <p:sldId id="31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F6147"/>
    <a:srgbClr val="F5682F"/>
    <a:srgbClr val="D61F26"/>
    <a:srgbClr val="962F1A"/>
    <a:srgbClr val="F0CCCD"/>
    <a:srgbClr val="801317"/>
    <a:srgbClr val="E1342F"/>
    <a:srgbClr val="262BBB"/>
    <a:srgbClr val="96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4676"/>
  </p:normalViewPr>
  <p:slideViewPr>
    <p:cSldViewPr snapToGrid="0" snapToObjects="1">
      <p:cViewPr varScale="1">
        <p:scale>
          <a:sx n="204" d="100"/>
          <a:sy n="204" d="100"/>
        </p:scale>
        <p:origin x="232" y="192"/>
      </p:cViewPr>
      <p:guideLst>
        <p:guide orient="horz" pos="2160"/>
        <p:guide pos="3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29933093083989"/>
          <c:y val="0.19872059955854424"/>
          <c:w val="0.78125848394854158"/>
          <c:h val="0.8467760184797245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586378367452864"/>
          <c:y val="0.57078322468045783"/>
          <c:w val="0.20755751858716848"/>
          <c:h val="0.37723402289410196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50A23-2BDE-7F46-B749-266F53E99010}" type="datetimeFigureOut">
              <a:rPr lang="en-US" smtClean="0">
                <a:latin typeface="Tahoma"/>
              </a:rPr>
              <a:t>5/18/21</a:t>
            </a:fld>
            <a:endParaRPr lang="en-US" dirty="0">
              <a:latin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ahom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4F169-5B34-754C-9F50-6A0973661C1B}" type="slidenum">
              <a:rPr lang="en-US" smtClean="0">
                <a:latin typeface="Tahoma"/>
              </a:rPr>
              <a:t>‹#›</a:t>
            </a:fld>
            <a:endParaRPr lang="en-US" dirty="0"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81995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/>
              </a:defRPr>
            </a:lvl1pPr>
          </a:lstStyle>
          <a:p>
            <a:fld id="{F9071F84-0802-C84F-8F3A-2F91A2DB1D02}" type="datetimeFigureOut">
              <a:rPr lang="en-US" smtClean="0"/>
              <a:pPr/>
              <a:t>5/18/21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/>
              </a:defRPr>
            </a:lvl1pPr>
          </a:lstStyle>
          <a:p>
            <a:fld id="{E1598409-A13A-EE4E-A51D-5F179E658D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87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trodu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276109"/>
          </a:xfrm>
          <a:prstGeom prst="rect">
            <a:avLst/>
          </a:prstGeom>
          <a:solidFill>
            <a:srgbClr val="D71D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D71D24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548" y="2809381"/>
            <a:ext cx="9987064" cy="1551093"/>
          </a:xfrm>
          <a:prstGeom prst="rect">
            <a:avLst/>
          </a:prstGeom>
          <a:noFill/>
          <a:ln>
            <a:noFill/>
          </a:ln>
        </p:spPr>
        <p:txBody>
          <a:bodyPr vert="horz" anchor="t"/>
          <a:lstStyle>
            <a:lvl1pPr marL="0" indent="0" algn="l">
              <a:buNone/>
              <a:defRPr sz="4400" b="1" i="0" strike="noStrike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PRESENTATION TITLE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3076" y="4353419"/>
            <a:ext cx="6424436" cy="1471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143104"/>
            <a:ext cx="12192000" cy="71489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B51086-F5BF-324A-9370-3BE9FB4EB0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6193" y="715187"/>
            <a:ext cx="2196000" cy="1146943"/>
          </a:xfrm>
          <a:prstGeom prst="rect">
            <a:avLst/>
          </a:prstGeom>
        </p:spPr>
      </p:pic>
      <p:sp>
        <p:nvSpPr>
          <p:cNvPr id="7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512047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518477" y="1159874"/>
            <a:ext cx="11308775" cy="478119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FontTx/>
              <a:buNone/>
              <a:defRPr sz="18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FontTx/>
              <a:buNone/>
              <a:defRPr sz="14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FontTx/>
              <a:buNone/>
              <a:defRPr sz="12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FontTx/>
              <a:buNone/>
              <a:defRPr sz="10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8823" y="939968"/>
            <a:ext cx="1149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657A153-6A53-FB49-A610-CF5863C9C9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6022" y="260350"/>
            <a:ext cx="667677" cy="47117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331EE07-BF89-FF41-A185-0E59DC7866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823" y="411491"/>
            <a:ext cx="8181149" cy="327721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3200" b="1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PAGE TITLE</a:t>
            </a:r>
          </a:p>
        </p:txBody>
      </p:sp>
      <p:sp>
        <p:nvSpPr>
          <p:cNvPr id="6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2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172408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with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0"/>
          <p:cNvSpPr>
            <a:spLocks noGrp="1"/>
          </p:cNvSpPr>
          <p:nvPr>
            <p:ph sz="quarter" idx="12"/>
          </p:nvPr>
        </p:nvSpPr>
        <p:spPr>
          <a:xfrm>
            <a:off x="518477" y="1159874"/>
            <a:ext cx="5197065" cy="484037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FontTx/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FontTx/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FontTx/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FontTx/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4"/>
          </p:nvPr>
        </p:nvSpPr>
        <p:spPr>
          <a:xfrm>
            <a:off x="6469980" y="1159874"/>
            <a:ext cx="5197065" cy="484037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FontTx/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FontTx/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FontTx/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FontTx/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ABB8B6-8803-D546-8E14-52E3FFAAB06C}"/>
              </a:ext>
            </a:extLst>
          </p:cNvPr>
          <p:cNvCxnSpPr/>
          <p:nvPr userDrawn="1"/>
        </p:nvCxnSpPr>
        <p:spPr>
          <a:xfrm>
            <a:off x="328823" y="939968"/>
            <a:ext cx="1149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A94D8FD-4189-C04B-9D62-D9C4B4F3C9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6022" y="260350"/>
            <a:ext cx="667677" cy="47117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57C6AE7-3818-3043-97DC-423C175F58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823" y="411491"/>
            <a:ext cx="8181149" cy="327721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3200" b="1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PAGE TITLE</a:t>
            </a:r>
          </a:p>
        </p:txBody>
      </p:sp>
      <p:sp>
        <p:nvSpPr>
          <p:cNvPr id="7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2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210455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slide with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0"/>
          <p:cNvSpPr>
            <a:spLocks noGrp="1"/>
          </p:cNvSpPr>
          <p:nvPr>
            <p:ph sz="quarter" idx="12"/>
          </p:nvPr>
        </p:nvSpPr>
        <p:spPr>
          <a:xfrm>
            <a:off x="518477" y="1159874"/>
            <a:ext cx="3475560" cy="484037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4"/>
          </p:nvPr>
        </p:nvSpPr>
        <p:spPr>
          <a:xfrm>
            <a:off x="4398557" y="1159874"/>
            <a:ext cx="3475560" cy="484037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/>
          </p:nvPr>
        </p:nvSpPr>
        <p:spPr>
          <a:xfrm>
            <a:off x="8278637" y="1159874"/>
            <a:ext cx="3475560" cy="484037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1A036-BA4B-DE44-BB19-686E54DE1DFB}"/>
              </a:ext>
            </a:extLst>
          </p:cNvPr>
          <p:cNvCxnSpPr/>
          <p:nvPr userDrawn="1"/>
        </p:nvCxnSpPr>
        <p:spPr>
          <a:xfrm>
            <a:off x="328823" y="939968"/>
            <a:ext cx="1149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7076943-4D09-D848-A704-C1D1CACE5E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6022" y="260350"/>
            <a:ext cx="667677" cy="47117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B720F9-2CF3-2044-BCA6-C4E4810EB6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823" y="411491"/>
            <a:ext cx="8181149" cy="327721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3200" b="1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PAGE TITLE</a:t>
            </a:r>
          </a:p>
        </p:txBody>
      </p:sp>
      <p:sp>
        <p:nvSpPr>
          <p:cNvPr id="9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2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ntrodu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/>
          <p:nvPr userDrawn="1"/>
        </p:nvSpPr>
        <p:spPr>
          <a:xfrm>
            <a:off x="0" y="0"/>
            <a:ext cx="12192000" cy="6276109"/>
          </a:xfrm>
          <a:prstGeom prst="rect">
            <a:avLst/>
          </a:prstGeom>
          <a:solidFill>
            <a:srgbClr val="D71D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D71D24"/>
              </a:solidFill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548" y="2809381"/>
            <a:ext cx="9987064" cy="1551093"/>
          </a:xfrm>
          <a:prstGeom prst="rect">
            <a:avLst/>
          </a:prstGeom>
          <a:noFill/>
          <a:ln>
            <a:noFill/>
          </a:ln>
        </p:spPr>
        <p:txBody>
          <a:bodyPr vert="horz" anchor="t"/>
          <a:lstStyle>
            <a:lvl1pPr marL="0" indent="0" algn="l">
              <a:buNone/>
              <a:defRPr sz="4400" b="1" i="0" strike="noStrike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PRESENTATION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3076" y="4353419"/>
            <a:ext cx="6424436" cy="1471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Rectangle 17"/>
          <p:cNvSpPr/>
          <p:nvPr userDrawn="1"/>
        </p:nvSpPr>
        <p:spPr>
          <a:xfrm>
            <a:off x="0" y="6143104"/>
            <a:ext cx="12192000" cy="71489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EB51086-F5BF-324A-9370-3BE9FB4EB0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6193" y="715187"/>
            <a:ext cx="2196000" cy="1146943"/>
          </a:xfrm>
          <a:prstGeom prst="rect">
            <a:avLst/>
          </a:prstGeom>
        </p:spPr>
      </p:pic>
      <p:sp>
        <p:nvSpPr>
          <p:cNvPr id="18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63286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85589"/>
            <a:ext cx="12192000" cy="912812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>
              <a:buNone/>
              <a:defRPr sz="4400" b="1" i="0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THANK YOU MESSAGE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636091-D918-724A-BCF7-DE7CF398E5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65400" y="1378063"/>
            <a:ext cx="1861200" cy="972080"/>
          </a:xfrm>
          <a:prstGeom prst="rect">
            <a:avLst/>
          </a:prstGeom>
        </p:spPr>
      </p:pic>
      <p:sp>
        <p:nvSpPr>
          <p:cNvPr id="6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371890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2"/>
          <p:cNvSpPr txBox="1">
            <a:spLocks noChangeAspect="1"/>
          </p:cNvSpPr>
          <p:nvPr/>
        </p:nvSpPr>
        <p:spPr>
          <a:xfrm>
            <a:off x="11514163" y="6340852"/>
            <a:ext cx="575999" cy="431999"/>
          </a:xfrm>
          <a:prstGeom prst="ellipse">
            <a:avLst/>
          </a:prstGeom>
          <a:solidFill>
            <a:srgbClr val="FFFFFF"/>
          </a:solidFill>
        </p:spPr>
        <p:txBody>
          <a:bodyPr lIns="0" tIns="0" rIns="0" bIns="0" anchor="t" anchorCtr="1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750411-27B4-4ECA-B140-4106AE93B157}" type="slidenum">
              <a:rPr lang="de-DE" sz="1600" b="0" i="0" smtClean="0">
                <a:solidFill>
                  <a:srgbClr val="D71D24"/>
                </a:solidFill>
                <a:latin typeface="Bergen Sans" charset="0"/>
                <a:ea typeface="Bergen Sans" charset="0"/>
                <a:cs typeface="Bergen Sans" charset="0"/>
              </a:rPr>
              <a:pPr/>
              <a:t>‹#›</a:t>
            </a:fld>
            <a:endParaRPr lang="de-DE" sz="1600" b="0" i="0" dirty="0">
              <a:solidFill>
                <a:srgbClr val="D71D24"/>
              </a:solidFill>
              <a:latin typeface="Bergen Sans" charset="0"/>
              <a:ea typeface="Bergen Sans" charset="0"/>
              <a:cs typeface="Berg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1" r:id="rId3"/>
    <p:sldLayoutId id="2147483658" r:id="rId4"/>
    <p:sldLayoutId id="2147483666" r:id="rId5"/>
    <p:sldLayoutId id="2147483653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3" Type="http://schemas.openxmlformats.org/officeDocument/2006/relationships/image" Target="../media/image13.svg"/><Relationship Id="rId21" Type="http://schemas.openxmlformats.org/officeDocument/2006/relationships/image" Target="../media/image31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4.png"/><Relationship Id="rId3" Type="http://schemas.openxmlformats.org/officeDocument/2006/relationships/image" Target="../media/image13.svg"/><Relationship Id="rId21" Type="http://schemas.openxmlformats.org/officeDocument/2006/relationships/image" Target="../media/image27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35.svg"/><Relationship Id="rId2" Type="http://schemas.openxmlformats.org/officeDocument/2006/relationships/image" Target="../media/image12.png"/><Relationship Id="rId16" Type="http://schemas.openxmlformats.org/officeDocument/2006/relationships/image" Target="../media/image3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24" Type="http://schemas.openxmlformats.org/officeDocument/2006/relationships/image" Target="../media/image29.png"/><Relationship Id="rId5" Type="http://schemas.openxmlformats.org/officeDocument/2006/relationships/image" Target="../media/image15.svg"/><Relationship Id="rId15" Type="http://schemas.openxmlformats.org/officeDocument/2006/relationships/image" Target="../media/image33.svg"/><Relationship Id="rId23" Type="http://schemas.openxmlformats.org/officeDocument/2006/relationships/image" Target="../media/image31.png"/><Relationship Id="rId10" Type="http://schemas.openxmlformats.org/officeDocument/2006/relationships/image" Target="../media/image20.png"/><Relationship Id="rId19" Type="http://schemas.openxmlformats.org/officeDocument/2006/relationships/image" Target="../media/image2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32.png"/><Relationship Id="rId22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svg"/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11" Type="http://schemas.openxmlformats.org/officeDocument/2006/relationships/image" Target="../media/image45.svg"/><Relationship Id="rId5" Type="http://schemas.openxmlformats.org/officeDocument/2006/relationships/image" Target="../media/image39.sv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DC664-AFBF-884B-996C-B6FBADF78FB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2407" y="2415486"/>
            <a:ext cx="9529368" cy="155109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An Introduction to Kubernetes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2DC664-AFBF-884B-996C-B6FBADF78FB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0967" y="4255370"/>
            <a:ext cx="3627331" cy="155109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+mn-lt"/>
              </a:rPr>
              <a:t>DevOps Team</a:t>
            </a:r>
            <a:endParaRPr lang="de-DE" sz="20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599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Logical Architecture (local)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2860541-1867-C543-880C-65C5D785FE59}"/>
              </a:ext>
            </a:extLst>
          </p:cNvPr>
          <p:cNvGrpSpPr/>
          <p:nvPr/>
        </p:nvGrpSpPr>
        <p:grpSpPr>
          <a:xfrm>
            <a:off x="933842" y="1436615"/>
            <a:ext cx="9800964" cy="3222229"/>
            <a:chOff x="595640" y="1436615"/>
            <a:chExt cx="9800964" cy="3222229"/>
          </a:xfrm>
        </p:grpSpPr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9D5B7D09-F83B-044A-8BC3-51BF9FC4B6AD}"/>
                </a:ext>
              </a:extLst>
            </p:cNvPr>
            <p:cNvSpPr/>
            <p:nvPr/>
          </p:nvSpPr>
          <p:spPr bwMode="auto">
            <a:xfrm>
              <a:off x="749504" y="1997865"/>
              <a:ext cx="9647100" cy="2660979"/>
            </a:xfrm>
            <a:prstGeom prst="roundRect">
              <a:avLst>
                <a:gd name="adj" fmla="val 2047"/>
              </a:avLst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+mn-lt"/>
                  <a:ea typeface="+mn-ea"/>
                </a:rPr>
                <a:t>Kubernetes Cluster </a:t>
              </a:r>
              <a:r>
                <a:rPr kumimoji="1" lang="en-US" altLang="ko-KR" sz="1000" dirty="0">
                  <a:solidFill>
                    <a:schemeClr val="bg1"/>
                  </a:solidFill>
                  <a:latin typeface="+mn-lt"/>
                  <a:ea typeface="+mn-ea"/>
                </a:rPr>
                <a:t>(minikube, namespace=yogiyo)</a:t>
              </a:r>
              <a:endParaRPr kumimoji="1" lang="ko-KR" altLang="en-US" sz="10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F8A6059F-A8B6-3743-842C-C3814EF4D15E}"/>
                </a:ext>
              </a:extLst>
            </p:cNvPr>
            <p:cNvSpPr/>
            <p:nvPr/>
          </p:nvSpPr>
          <p:spPr bwMode="auto">
            <a:xfrm>
              <a:off x="4617108" y="2480381"/>
              <a:ext cx="1529559" cy="2098347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Backend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&gt;= 2)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41" name="왼쪽 중괄호 55">
              <a:extLst>
                <a:ext uri="{FF2B5EF4-FFF2-40B4-BE49-F238E27FC236}">
                  <a16:creationId xmlns:a16="http://schemas.microsoft.com/office/drawing/2014/main" id="{088E1133-91EA-BD43-8708-71F9939E4955}"/>
                </a:ext>
              </a:extLst>
            </p:cNvPr>
            <p:cNvSpPr/>
            <p:nvPr/>
          </p:nvSpPr>
          <p:spPr>
            <a:xfrm rot="5400000">
              <a:off x="5217526" y="1001730"/>
              <a:ext cx="216026" cy="1642256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B241D2-0775-CB43-B9A0-065A8BB0A5B7}"/>
                </a:ext>
              </a:extLst>
            </p:cNvPr>
            <p:cNvSpPr txBox="1"/>
            <p:nvPr/>
          </p:nvSpPr>
          <p:spPr>
            <a:xfrm>
              <a:off x="4433076" y="1436615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Business Layer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62EE4C9A-4E3A-D44C-9C15-43638FFEFF80}"/>
                </a:ext>
              </a:extLst>
            </p:cNvPr>
            <p:cNvSpPr/>
            <p:nvPr/>
          </p:nvSpPr>
          <p:spPr bwMode="auto">
            <a:xfrm>
              <a:off x="4504411" y="2363889"/>
              <a:ext cx="1529559" cy="2098347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Backend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= 2)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47" name="모서리가 둥근 직사각형 6">
              <a:extLst>
                <a:ext uri="{FF2B5EF4-FFF2-40B4-BE49-F238E27FC236}">
                  <a16:creationId xmlns:a16="http://schemas.microsoft.com/office/drawing/2014/main" id="{560D5307-C0C8-4141-9B68-3D9C876B686C}"/>
                </a:ext>
              </a:extLst>
            </p:cNvPr>
            <p:cNvSpPr/>
            <p:nvPr/>
          </p:nvSpPr>
          <p:spPr>
            <a:xfrm>
              <a:off x="4592068" y="2703030"/>
              <a:ext cx="1336933" cy="1260414"/>
            </a:xfrm>
            <a:prstGeom prst="roundRect">
              <a:avLst>
                <a:gd name="adj" fmla="val 3674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Rest API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C162CA87-2421-3843-931C-9E11E06A68D7}"/>
                </a:ext>
              </a:extLst>
            </p:cNvPr>
            <p:cNvSpPr/>
            <p:nvPr/>
          </p:nvSpPr>
          <p:spPr bwMode="auto">
            <a:xfrm>
              <a:off x="4694332" y="3309383"/>
              <a:ext cx="1132402" cy="203783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rPr>
                <a:t>Django</a:t>
              </a: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1DEB2CEA-D950-9B41-9D72-8CBEC1DE130B}"/>
                </a:ext>
              </a:extLst>
            </p:cNvPr>
            <p:cNvSpPr/>
            <p:nvPr/>
          </p:nvSpPr>
          <p:spPr bwMode="auto">
            <a:xfrm>
              <a:off x="4694332" y="3036896"/>
              <a:ext cx="1132402" cy="204944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rPr>
                <a:t>Django Rest</a:t>
              </a:r>
            </a:p>
          </p:txBody>
        </p:sp>
        <p:sp>
          <p:nvSpPr>
            <p:cNvPr id="50" name="왼쪽 중괄호 55">
              <a:extLst>
                <a:ext uri="{FF2B5EF4-FFF2-40B4-BE49-F238E27FC236}">
                  <a16:creationId xmlns:a16="http://schemas.microsoft.com/office/drawing/2014/main" id="{580E2E7D-9784-AF42-81C3-B4F1208E7E02}"/>
                </a:ext>
              </a:extLst>
            </p:cNvPr>
            <p:cNvSpPr/>
            <p:nvPr/>
          </p:nvSpPr>
          <p:spPr>
            <a:xfrm rot="5400000">
              <a:off x="3128678" y="1056924"/>
              <a:ext cx="216026" cy="1531871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6E59379-04D0-9240-B8AE-7E4E33731EE8}"/>
                </a:ext>
              </a:extLst>
            </p:cNvPr>
            <p:cNvSpPr txBox="1"/>
            <p:nvPr/>
          </p:nvSpPr>
          <p:spPr>
            <a:xfrm>
              <a:off x="2338138" y="1436616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Presentation Layer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0CD14D86-E6FE-5145-A51A-F9D6F88E0930}"/>
                </a:ext>
              </a:extLst>
            </p:cNvPr>
            <p:cNvSpPr/>
            <p:nvPr/>
          </p:nvSpPr>
          <p:spPr bwMode="auto">
            <a:xfrm>
              <a:off x="877564" y="2372981"/>
              <a:ext cx="964600" cy="2186111"/>
            </a:xfrm>
            <a:prstGeom prst="roundRect">
              <a:avLst>
                <a:gd name="adj" fmla="val 816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Ingress</a:t>
              </a:r>
            </a:p>
            <a:p>
              <a:r>
                <a:rPr kumimoji="1" lang="en-US" altLang="ko-KR" sz="1000" dirty="0"/>
                <a:t>(</a:t>
              </a:r>
              <a:r>
                <a:rPr kumimoji="1" lang="en-US" altLang="ko-KR" sz="1000" dirty="0" err="1"/>
                <a:t>nginx</a:t>
              </a:r>
              <a:r>
                <a:rPr kumimoji="1" lang="en-US" altLang="ko-KR" sz="1000" dirty="0"/>
                <a:t> ctrl.)</a:t>
              </a:r>
              <a:endParaRPr kumimoji="1" lang="en-US" altLang="ko-KR" sz="900" dirty="0">
                <a:latin typeface="+mn-lt"/>
                <a:ea typeface="+mn-ea"/>
              </a:endParaRPr>
            </a:p>
            <a:p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67" name="Text Box 53">
              <a:extLst>
                <a:ext uri="{FF2B5EF4-FFF2-40B4-BE49-F238E27FC236}">
                  <a16:creationId xmlns:a16="http://schemas.microsoft.com/office/drawing/2014/main" id="{7A63623F-ED6D-6849-8739-BC0F9E07D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6656" y="3382852"/>
              <a:ext cx="64398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90488" indent="-9048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indent="0" eaLnBrk="1" hangingPunct="1"/>
              <a:r>
                <a:rPr lang="en-US" altLang="ko-KR" sz="700" dirty="0">
                  <a:latin typeface="+mn-ea"/>
                  <a:ea typeface="+mn-ea"/>
                </a:rPr>
                <a:t>http 8080</a:t>
              </a:r>
            </a:p>
          </p:txBody>
        </p:sp>
        <p:cxnSp>
          <p:nvCxnSpPr>
            <p:cNvPr id="69" name="직선 연결선[R] 108">
              <a:extLst>
                <a:ext uri="{FF2B5EF4-FFF2-40B4-BE49-F238E27FC236}">
                  <a16:creationId xmlns:a16="http://schemas.microsoft.com/office/drawing/2014/main" id="{274047F7-8EDE-D447-A02C-EC46F2910567}"/>
                </a:ext>
              </a:extLst>
            </p:cNvPr>
            <p:cNvCxnSpPr>
              <a:cxnSpLocks/>
              <a:stCxn id="67" idx="3"/>
              <a:endCxn id="90" idx="2"/>
            </p:cNvCxnSpPr>
            <p:nvPr/>
          </p:nvCxnSpPr>
          <p:spPr>
            <a:xfrm flipV="1">
              <a:off x="1840644" y="3315970"/>
              <a:ext cx="358402" cy="16691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F6D6E57D-FC0B-5645-8166-07E0728B95A1}"/>
                </a:ext>
              </a:extLst>
            </p:cNvPr>
            <p:cNvGrpSpPr/>
            <p:nvPr/>
          </p:nvGrpSpPr>
          <p:grpSpPr>
            <a:xfrm>
              <a:off x="4209932" y="4037292"/>
              <a:ext cx="360000" cy="360000"/>
              <a:chOff x="2210181" y="2714828"/>
              <a:chExt cx="360000" cy="360000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9C98AEC4-01E9-254E-9CF2-6522DE1CB952}"/>
                  </a:ext>
                </a:extLst>
              </p:cNvPr>
              <p:cNvSpPr/>
              <p:nvPr/>
            </p:nvSpPr>
            <p:spPr>
              <a:xfrm>
                <a:off x="2210181" y="27148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89" name="Text Box 53">
                <a:extLst>
                  <a:ext uri="{FF2B5EF4-FFF2-40B4-BE49-F238E27FC236}">
                    <a16:creationId xmlns:a16="http://schemas.microsoft.com/office/drawing/2014/main" id="{05BEECEA-AEE4-7E49-A3D4-DE971AA963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985" y="2790182"/>
                <a:ext cx="3351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L/B</a:t>
                </a:r>
              </a:p>
            </p:txBody>
          </p:sp>
        </p:grpSp>
        <p:sp>
          <p:nvSpPr>
            <p:cNvPr id="77" name="Text Box 53">
              <a:extLst>
                <a:ext uri="{FF2B5EF4-FFF2-40B4-BE49-F238E27FC236}">
                  <a16:creationId xmlns:a16="http://schemas.microsoft.com/office/drawing/2014/main" id="{FF085835-C652-9F4B-A68C-8C0D367ED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6656" y="4362208"/>
              <a:ext cx="64398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90488" indent="-9048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indent="0" eaLnBrk="1" hangingPunct="1"/>
              <a:r>
                <a:rPr lang="en-US" altLang="ko-KR" sz="700" dirty="0">
                  <a:latin typeface="+mn-ea"/>
                  <a:ea typeface="+mn-ea"/>
                </a:rPr>
                <a:t>http 8000</a:t>
              </a:r>
            </a:p>
          </p:txBody>
        </p:sp>
        <p:cxnSp>
          <p:nvCxnSpPr>
            <p:cNvPr id="78" name="직선 연결선[R] 108">
              <a:extLst>
                <a:ext uri="{FF2B5EF4-FFF2-40B4-BE49-F238E27FC236}">
                  <a16:creationId xmlns:a16="http://schemas.microsoft.com/office/drawing/2014/main" id="{AD54DBFA-FA4D-9043-A903-DE2FA721D576}"/>
                </a:ext>
              </a:extLst>
            </p:cNvPr>
            <p:cNvCxnSpPr>
              <a:cxnSpLocks/>
              <a:stCxn id="77" idx="3"/>
              <a:endCxn id="88" idx="4"/>
            </p:cNvCxnSpPr>
            <p:nvPr/>
          </p:nvCxnSpPr>
          <p:spPr>
            <a:xfrm flipV="1">
              <a:off x="1840644" y="4397292"/>
              <a:ext cx="2549288" cy="64944"/>
            </a:xfrm>
            <a:prstGeom prst="bentConnector2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34C13C3E-8B22-6344-82DF-A02663508986}"/>
                </a:ext>
              </a:extLst>
            </p:cNvPr>
            <p:cNvGrpSpPr/>
            <p:nvPr/>
          </p:nvGrpSpPr>
          <p:grpSpPr>
            <a:xfrm>
              <a:off x="595640" y="3126470"/>
              <a:ext cx="458034" cy="360000"/>
              <a:chOff x="636121" y="3452752"/>
              <a:chExt cx="458034" cy="360000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A66E3081-1890-514F-8CFE-D6D69B0143CA}"/>
                  </a:ext>
                </a:extLst>
              </p:cNvPr>
              <p:cNvSpPr/>
              <p:nvPr/>
            </p:nvSpPr>
            <p:spPr>
              <a:xfrm>
                <a:off x="685358" y="3452752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81" name="Text Box 53">
                <a:extLst>
                  <a:ext uri="{FF2B5EF4-FFF2-40B4-BE49-F238E27FC236}">
                    <a16:creationId xmlns:a16="http://schemas.microsoft.com/office/drawing/2014/main" id="{5D004828-88AD-8041-AEFC-3FEB055358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6121" y="3484698"/>
                <a:ext cx="45803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http 80</a:t>
                </a:r>
              </a:p>
            </p:txBody>
          </p:sp>
        </p:grpSp>
        <p:cxnSp>
          <p:nvCxnSpPr>
            <p:cNvPr id="66" name="직선 연결선[R] 108">
              <a:extLst>
                <a:ext uri="{FF2B5EF4-FFF2-40B4-BE49-F238E27FC236}">
                  <a16:creationId xmlns:a16="http://schemas.microsoft.com/office/drawing/2014/main" id="{4FE62FE4-2B5D-C046-B8A6-F7FE1DAB31D8}"/>
                </a:ext>
              </a:extLst>
            </p:cNvPr>
            <p:cNvCxnSpPr>
              <a:cxnSpLocks/>
              <a:stCxn id="71" idx="3"/>
              <a:endCxn id="88" idx="0"/>
            </p:cNvCxnSpPr>
            <p:nvPr/>
          </p:nvCxnSpPr>
          <p:spPr>
            <a:xfrm>
              <a:off x="3897251" y="3280198"/>
              <a:ext cx="492681" cy="757094"/>
            </a:xfrm>
            <a:prstGeom prst="bentConnector2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18ACE27-8E85-B046-96B9-958E13A159DC}"/>
                </a:ext>
              </a:extLst>
            </p:cNvPr>
            <p:cNvGrpSpPr/>
            <p:nvPr/>
          </p:nvGrpSpPr>
          <p:grpSpPr>
            <a:xfrm>
              <a:off x="2199046" y="2376869"/>
              <a:ext cx="1803580" cy="1905404"/>
              <a:chOff x="2239527" y="1964561"/>
              <a:chExt cx="1803580" cy="1905404"/>
            </a:xfrm>
          </p:grpSpPr>
          <p:sp>
            <p:nvSpPr>
              <p:cNvPr id="70" name="모서리가 둥근 직사각형 69">
                <a:extLst>
                  <a:ext uri="{FF2B5EF4-FFF2-40B4-BE49-F238E27FC236}">
                    <a16:creationId xmlns:a16="http://schemas.microsoft.com/office/drawing/2014/main" id="{2A620B4E-FE04-7049-B688-E68EE3D84D78}"/>
                  </a:ext>
                </a:extLst>
              </p:cNvPr>
              <p:cNvSpPr/>
              <p:nvPr/>
            </p:nvSpPr>
            <p:spPr bwMode="auto">
              <a:xfrm>
                <a:off x="2499057" y="2065494"/>
                <a:ext cx="1544050" cy="1804471"/>
              </a:xfrm>
              <a:prstGeom prst="roundRect">
                <a:avLst>
                  <a:gd name="adj" fmla="val 515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900" dirty="0">
                    <a:latin typeface="+mn-lt"/>
                    <a:ea typeface="+mn-ea"/>
                  </a:rPr>
                  <a:t>Pod (replica &gt; 2)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71" name="모서리가 둥근 직사각형 70">
                <a:extLst>
                  <a:ext uri="{FF2B5EF4-FFF2-40B4-BE49-F238E27FC236}">
                    <a16:creationId xmlns:a16="http://schemas.microsoft.com/office/drawing/2014/main" id="{F2237898-ADF5-A343-B2BE-9D12CA429061}"/>
                  </a:ext>
                </a:extLst>
              </p:cNvPr>
              <p:cNvSpPr/>
              <p:nvPr/>
            </p:nvSpPr>
            <p:spPr bwMode="auto">
              <a:xfrm>
                <a:off x="2393682" y="1964561"/>
                <a:ext cx="1544050" cy="1806658"/>
              </a:xfrm>
              <a:prstGeom prst="roundRect">
                <a:avLst>
                  <a:gd name="adj" fmla="val 515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1000" b="1" dirty="0">
                    <a:latin typeface="+mn-lt"/>
                    <a:ea typeface="+mn-ea"/>
                  </a:rPr>
                  <a:t>Frontend Pod</a:t>
                </a:r>
                <a:r>
                  <a:rPr kumimoji="1" lang="en-US" altLang="ko-KR" sz="900" dirty="0">
                    <a:latin typeface="+mn-lt"/>
                    <a:ea typeface="+mn-ea"/>
                  </a:rPr>
                  <a:t> (replica = 2)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92" name="모서리가 둥근 직사각형 6">
                <a:extLst>
                  <a:ext uri="{FF2B5EF4-FFF2-40B4-BE49-F238E27FC236}">
                    <a16:creationId xmlns:a16="http://schemas.microsoft.com/office/drawing/2014/main" id="{ECF06ABC-FCE4-D245-954E-F36357EE34CB}"/>
                  </a:ext>
                </a:extLst>
              </p:cNvPr>
              <p:cNvSpPr/>
              <p:nvPr/>
            </p:nvSpPr>
            <p:spPr>
              <a:xfrm>
                <a:off x="2492722" y="2290723"/>
                <a:ext cx="1336933" cy="1385378"/>
              </a:xfrm>
              <a:prstGeom prst="roundRect">
                <a:avLst>
                  <a:gd name="adj" fmla="val 3674"/>
                </a:avLst>
              </a:prstGeom>
              <a:solidFill>
                <a:schemeClr val="bg1"/>
              </a:solidFill>
              <a:ln w="63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t" anchorCtr="0"/>
              <a:lstStyle/>
              <a:p>
                <a:pPr>
                  <a:defRPr/>
                </a:pPr>
                <a:r>
                  <a:rPr lang="en-US" altLang="ko-KR" sz="900" dirty="0" err="1">
                    <a:solidFill>
                      <a:srgbClr val="000000"/>
                    </a:solidFill>
                    <a:ea typeface="맑은 고딕" pitchFamily="50" charset="-127"/>
                  </a:rPr>
                  <a:t>nginx</a:t>
                </a:r>
                <a:endParaRPr lang="en-US" altLang="ko-KR" sz="1000" dirty="0">
                  <a:solidFill>
                    <a:srgbClr val="000000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93" name="모서리가 둥근 직사각형 92">
                <a:extLst>
                  <a:ext uri="{FF2B5EF4-FFF2-40B4-BE49-F238E27FC236}">
                    <a16:creationId xmlns:a16="http://schemas.microsoft.com/office/drawing/2014/main" id="{3AC4E8BB-FFFB-5B49-8D03-BF7D624D8B86}"/>
                  </a:ext>
                </a:extLst>
              </p:cNvPr>
              <p:cNvSpPr/>
              <p:nvPr/>
            </p:nvSpPr>
            <p:spPr bwMode="auto">
              <a:xfrm>
                <a:off x="2594986" y="2624588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HTML</a:t>
                </a:r>
              </a:p>
            </p:txBody>
          </p:sp>
          <p:sp>
            <p:nvSpPr>
              <p:cNvPr id="94" name="모서리가 둥근 직사각형 93">
                <a:extLst>
                  <a:ext uri="{FF2B5EF4-FFF2-40B4-BE49-F238E27FC236}">
                    <a16:creationId xmlns:a16="http://schemas.microsoft.com/office/drawing/2014/main" id="{6DC67952-6947-B141-8523-525F7CE2B308}"/>
                  </a:ext>
                </a:extLst>
              </p:cNvPr>
              <p:cNvSpPr/>
              <p:nvPr/>
            </p:nvSpPr>
            <p:spPr bwMode="auto">
              <a:xfrm>
                <a:off x="2594986" y="2882494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CSS, Images</a:t>
                </a:r>
              </a:p>
            </p:txBody>
          </p:sp>
          <p:sp>
            <p:nvSpPr>
              <p:cNvPr id="95" name="모서리가 둥근 직사각형 94">
                <a:extLst>
                  <a:ext uri="{FF2B5EF4-FFF2-40B4-BE49-F238E27FC236}">
                    <a16:creationId xmlns:a16="http://schemas.microsoft.com/office/drawing/2014/main" id="{38CB6D34-ECF7-4442-9312-0F2992FC27F8}"/>
                  </a:ext>
                </a:extLst>
              </p:cNvPr>
              <p:cNvSpPr/>
              <p:nvPr/>
            </p:nvSpPr>
            <p:spPr bwMode="auto">
              <a:xfrm>
                <a:off x="2594986" y="3140400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Bootstrap</a:t>
                </a:r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75E21566-3B36-C34A-9428-A96A9F19392C}"/>
                  </a:ext>
                </a:extLst>
              </p:cNvPr>
              <p:cNvGrpSpPr/>
              <p:nvPr/>
            </p:nvGrpSpPr>
            <p:grpSpPr>
              <a:xfrm>
                <a:off x="2239527" y="2723662"/>
                <a:ext cx="360000" cy="360000"/>
                <a:chOff x="2210181" y="2714828"/>
                <a:chExt cx="360000" cy="360000"/>
              </a:xfrm>
            </p:grpSpPr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FAC67BA9-042C-CE46-926B-FE40688CF938}"/>
                    </a:ext>
                  </a:extLst>
                </p:cNvPr>
                <p:cNvSpPr/>
                <p:nvPr/>
              </p:nvSpPr>
              <p:spPr>
                <a:xfrm>
                  <a:off x="2210181" y="2714828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flatTx/>
                </a:bodyPr>
                <a:lstStyle/>
                <a:p>
                  <a:pPr algn="ctr"/>
                  <a:endParaRPr kumimoji="1" lang="ko-Kore-KR" altLang="en-US" sz="700" dirty="0">
                    <a:solidFill>
                      <a:schemeClr val="tx1"/>
                    </a:solidFill>
                    <a:ea typeface="맑은 고딕" pitchFamily="50" charset="-127"/>
                  </a:endParaRPr>
                </a:p>
              </p:txBody>
            </p:sp>
            <p:sp>
              <p:nvSpPr>
                <p:cNvPr id="91" name="Text Box 53">
                  <a:extLst>
                    <a:ext uri="{FF2B5EF4-FFF2-40B4-BE49-F238E27FC236}">
                      <a16:creationId xmlns:a16="http://schemas.microsoft.com/office/drawing/2014/main" id="{78AD33C3-60D1-684E-91D8-1CB271BAB9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34985" y="2790182"/>
                  <a:ext cx="335196" cy="2000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marL="90488" indent="-90488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marL="0" indent="0" algn="ctr" eaLnBrk="1" hangingPunct="1"/>
                  <a:r>
                    <a:rPr lang="en-US" altLang="ko-KR" sz="700" dirty="0">
                      <a:latin typeface="+mn-ea"/>
                      <a:ea typeface="+mn-ea"/>
                    </a:rPr>
                    <a:t>L/B</a:t>
                  </a:r>
                </a:p>
              </p:txBody>
            </p:sp>
          </p:grpSp>
          <p:sp>
            <p:nvSpPr>
              <p:cNvPr id="104" name="모서리가 둥근 직사각형 103">
                <a:extLst>
                  <a:ext uri="{FF2B5EF4-FFF2-40B4-BE49-F238E27FC236}">
                    <a16:creationId xmlns:a16="http://schemas.microsoft.com/office/drawing/2014/main" id="{70C2C6EC-FFC8-F34C-A3D1-F642B47C24B6}"/>
                  </a:ext>
                </a:extLst>
              </p:cNvPr>
              <p:cNvSpPr/>
              <p:nvPr/>
            </p:nvSpPr>
            <p:spPr bwMode="auto">
              <a:xfrm>
                <a:off x="2594986" y="3400324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 err="1">
                    <a:solidFill>
                      <a:schemeClr val="bg1"/>
                    </a:solidFill>
                    <a:latin typeface="+mn-lt"/>
                    <a:ea typeface="+mn-ea"/>
                  </a:rPr>
                  <a:t>JQuery.js</a:t>
                </a:r>
                <a:endPara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72" name="모서리가 둥근 직사각형 6">
              <a:extLst>
                <a:ext uri="{FF2B5EF4-FFF2-40B4-BE49-F238E27FC236}">
                  <a16:creationId xmlns:a16="http://schemas.microsoft.com/office/drawing/2014/main" id="{F14F9D13-61AA-E446-9DA3-FE950A2E8C47}"/>
                </a:ext>
              </a:extLst>
            </p:cNvPr>
            <p:cNvSpPr/>
            <p:nvPr/>
          </p:nvSpPr>
          <p:spPr>
            <a:xfrm>
              <a:off x="4592068" y="4062637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900" dirty="0" err="1">
                  <a:solidFill>
                    <a:srgbClr val="000000"/>
                  </a:solidFill>
                  <a:ea typeface="맑은 고딕" pitchFamily="50" charset="-127"/>
                </a:rPr>
                <a:t>nginx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75" name="모서리가 둥근 직사각형 74">
              <a:extLst>
                <a:ext uri="{FF2B5EF4-FFF2-40B4-BE49-F238E27FC236}">
                  <a16:creationId xmlns:a16="http://schemas.microsoft.com/office/drawing/2014/main" id="{B5BC0FC2-7919-6442-B62C-16BD3CC0EABE}"/>
                </a:ext>
              </a:extLst>
            </p:cNvPr>
            <p:cNvSpPr/>
            <p:nvPr/>
          </p:nvSpPr>
          <p:spPr bwMode="auto">
            <a:xfrm>
              <a:off x="4694332" y="3576596"/>
              <a:ext cx="1132402" cy="203783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 err="1">
                  <a:solidFill>
                    <a:schemeClr val="bg1"/>
                  </a:solidFill>
                  <a:latin typeface="+mn-lt"/>
                  <a:ea typeface="+mn-ea"/>
                </a:rPr>
                <a:t>gunicorn</a:t>
              </a:r>
              <a:endParaRPr kumimoji="1" lang="en-US" altLang="ko-KR" sz="900" b="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2919333D-FF42-C546-B529-80AA678F67B7}"/>
                </a:ext>
              </a:extLst>
            </p:cNvPr>
            <p:cNvSpPr/>
            <p:nvPr/>
          </p:nvSpPr>
          <p:spPr bwMode="auto">
            <a:xfrm>
              <a:off x="6659817" y="2363889"/>
              <a:ext cx="1529559" cy="814717"/>
            </a:xfrm>
            <a:prstGeom prst="roundRect">
              <a:avLst>
                <a:gd name="adj" fmla="val 10103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Redis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= 1)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2" name="원통[C] 1">
              <a:extLst>
                <a:ext uri="{FF2B5EF4-FFF2-40B4-BE49-F238E27FC236}">
                  <a16:creationId xmlns:a16="http://schemas.microsoft.com/office/drawing/2014/main" id="{507D80BB-E267-DB4D-BB44-A5DB368616F5}"/>
                </a:ext>
              </a:extLst>
            </p:cNvPr>
            <p:cNvSpPr/>
            <p:nvPr/>
          </p:nvSpPr>
          <p:spPr bwMode="auto">
            <a:xfrm>
              <a:off x="8703945" y="2533459"/>
              <a:ext cx="1529559" cy="577168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kumimoji="1" lang="en-US" altLang="ko-Kore-KR" sz="1000" b="1" dirty="0">
                  <a:latin typeface="+mn-lt"/>
                  <a:ea typeface="+mn-ea"/>
                </a:rPr>
                <a:t>Storage Class</a:t>
              </a:r>
              <a:r>
                <a:rPr kumimoji="1" lang="en-US" altLang="ko-Kore-KR" sz="1000" dirty="0">
                  <a:latin typeface="+mn-lt"/>
                  <a:ea typeface="+mn-ea"/>
                </a:rPr>
                <a:t> (hostpath)</a:t>
              </a:r>
              <a:endParaRPr kumimoji="1" lang="ko-Kore-KR" altLang="en-US" sz="1000" dirty="0">
                <a:latin typeface="+mn-lt"/>
                <a:ea typeface="+mn-ea"/>
              </a:endParaRPr>
            </a:p>
          </p:txBody>
        </p:sp>
        <p:sp>
          <p:nvSpPr>
            <p:cNvPr id="87" name="모서리가 둥근 직사각형 6">
              <a:extLst>
                <a:ext uri="{FF2B5EF4-FFF2-40B4-BE49-F238E27FC236}">
                  <a16:creationId xmlns:a16="http://schemas.microsoft.com/office/drawing/2014/main" id="{1AF7F973-3DE3-CF41-B7DE-D4904397937B}"/>
                </a:ext>
              </a:extLst>
            </p:cNvPr>
            <p:cNvSpPr/>
            <p:nvPr/>
          </p:nvSpPr>
          <p:spPr>
            <a:xfrm>
              <a:off x="6745317" y="2798609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Session Data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cxnSp>
          <p:nvCxnSpPr>
            <p:cNvPr id="97" name="직선 연결선[R] 108">
              <a:extLst>
                <a:ext uri="{FF2B5EF4-FFF2-40B4-BE49-F238E27FC236}">
                  <a16:creationId xmlns:a16="http://schemas.microsoft.com/office/drawing/2014/main" id="{0C0C6F50-2AB8-6642-BD4B-2E19BAF32995}"/>
                </a:ext>
              </a:extLst>
            </p:cNvPr>
            <p:cNvCxnSpPr>
              <a:cxnSpLocks/>
              <a:stCxn id="68" idx="3"/>
              <a:endCxn id="2" idx="2"/>
            </p:cNvCxnSpPr>
            <p:nvPr/>
          </p:nvCxnSpPr>
          <p:spPr>
            <a:xfrm>
              <a:off x="8189376" y="2771248"/>
              <a:ext cx="514569" cy="5079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EF2F972D-9FC0-074D-A592-26B768C41B61}"/>
                </a:ext>
              </a:extLst>
            </p:cNvPr>
            <p:cNvGrpSpPr/>
            <p:nvPr/>
          </p:nvGrpSpPr>
          <p:grpSpPr>
            <a:xfrm>
              <a:off x="6374848" y="2609685"/>
              <a:ext cx="360000" cy="360000"/>
              <a:chOff x="2210181" y="2714828"/>
              <a:chExt cx="360000" cy="360000"/>
            </a:xfrm>
          </p:grpSpPr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4AED5010-0621-7C42-89CF-86EA5A671FC3}"/>
                  </a:ext>
                </a:extLst>
              </p:cNvPr>
              <p:cNvSpPr/>
              <p:nvPr/>
            </p:nvSpPr>
            <p:spPr>
              <a:xfrm>
                <a:off x="2210181" y="27148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105" name="Text Box 53">
                <a:extLst>
                  <a:ext uri="{FF2B5EF4-FFF2-40B4-BE49-F238E27FC236}">
                    <a16:creationId xmlns:a16="http://schemas.microsoft.com/office/drawing/2014/main" id="{1B98BC15-57BA-8240-8A0E-6051AA72D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985" y="2790182"/>
                <a:ext cx="3351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L/B</a:t>
                </a:r>
              </a:p>
            </p:txBody>
          </p:sp>
        </p:grpSp>
        <p:cxnSp>
          <p:nvCxnSpPr>
            <p:cNvPr id="106" name="직선 연결선[R] 108">
              <a:extLst>
                <a:ext uri="{FF2B5EF4-FFF2-40B4-BE49-F238E27FC236}">
                  <a16:creationId xmlns:a16="http://schemas.microsoft.com/office/drawing/2014/main" id="{72359472-8AFB-764B-B828-08128A96BACF}"/>
                </a:ext>
              </a:extLst>
            </p:cNvPr>
            <p:cNvCxnSpPr>
              <a:cxnSpLocks/>
              <a:stCxn id="46" idx="3"/>
              <a:endCxn id="99" idx="2"/>
            </p:cNvCxnSpPr>
            <p:nvPr/>
          </p:nvCxnSpPr>
          <p:spPr>
            <a:xfrm flipV="1">
              <a:off x="6033970" y="2789685"/>
              <a:ext cx="340878" cy="623378"/>
            </a:xfrm>
            <a:prstGeom prst="bentConnector3">
              <a:avLst>
                <a:gd name="adj1" fmla="val 68373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모서리가 둥근 직사각형 106">
              <a:extLst>
                <a:ext uri="{FF2B5EF4-FFF2-40B4-BE49-F238E27FC236}">
                  <a16:creationId xmlns:a16="http://schemas.microsoft.com/office/drawing/2014/main" id="{E21F2FB2-1AD0-ED44-80C6-836152F1FBA8}"/>
                </a:ext>
              </a:extLst>
            </p:cNvPr>
            <p:cNvSpPr/>
            <p:nvPr/>
          </p:nvSpPr>
          <p:spPr bwMode="auto">
            <a:xfrm>
              <a:off x="6659817" y="3744375"/>
              <a:ext cx="1529559" cy="814717"/>
            </a:xfrm>
            <a:prstGeom prst="roundRect">
              <a:avLst>
                <a:gd name="adj" fmla="val 10103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Postgres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= 1)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08" name="원통[C] 107">
              <a:extLst>
                <a:ext uri="{FF2B5EF4-FFF2-40B4-BE49-F238E27FC236}">
                  <a16:creationId xmlns:a16="http://schemas.microsoft.com/office/drawing/2014/main" id="{84AC463A-BE1F-C74B-8F2E-7C94C13F2C7B}"/>
                </a:ext>
              </a:extLst>
            </p:cNvPr>
            <p:cNvSpPr/>
            <p:nvPr/>
          </p:nvSpPr>
          <p:spPr bwMode="auto">
            <a:xfrm>
              <a:off x="8703945" y="3773608"/>
              <a:ext cx="1529559" cy="577168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kumimoji="1" lang="en-US" altLang="ko-Kore-KR" sz="1000" b="1" dirty="0">
                  <a:latin typeface="+mn-lt"/>
                  <a:ea typeface="+mn-ea"/>
                </a:rPr>
                <a:t>Storage Class</a:t>
              </a:r>
              <a:r>
                <a:rPr kumimoji="1" lang="en-US" altLang="ko-Kore-KR" sz="1000" dirty="0">
                  <a:latin typeface="+mn-lt"/>
                  <a:ea typeface="+mn-ea"/>
                </a:rPr>
                <a:t> (hostpath)</a:t>
              </a:r>
              <a:endParaRPr kumimoji="1" lang="ko-Kore-KR" altLang="en-US" sz="1000" dirty="0">
                <a:latin typeface="+mn-lt"/>
                <a:ea typeface="+mn-ea"/>
              </a:endParaRPr>
            </a:p>
          </p:txBody>
        </p:sp>
        <p:sp>
          <p:nvSpPr>
            <p:cNvPr id="110" name="모서리가 둥근 직사각형 6">
              <a:extLst>
                <a:ext uri="{FF2B5EF4-FFF2-40B4-BE49-F238E27FC236}">
                  <a16:creationId xmlns:a16="http://schemas.microsoft.com/office/drawing/2014/main" id="{EFEA3EFF-A5B0-104D-A7E1-5C12A43EE32C}"/>
                </a:ext>
              </a:extLst>
            </p:cNvPr>
            <p:cNvSpPr/>
            <p:nvPr/>
          </p:nvSpPr>
          <p:spPr>
            <a:xfrm>
              <a:off x="6745317" y="4184610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Relational Data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cxnSp>
          <p:nvCxnSpPr>
            <p:cNvPr id="111" name="직선 연결선[R] 108">
              <a:extLst>
                <a:ext uri="{FF2B5EF4-FFF2-40B4-BE49-F238E27FC236}">
                  <a16:creationId xmlns:a16="http://schemas.microsoft.com/office/drawing/2014/main" id="{7A04289F-89DE-E148-88AE-3EDD40F7D75F}"/>
                </a:ext>
              </a:extLst>
            </p:cNvPr>
            <p:cNvCxnSpPr>
              <a:cxnSpLocks/>
              <a:stCxn id="107" idx="3"/>
              <a:endCxn id="108" idx="2"/>
            </p:cNvCxnSpPr>
            <p:nvPr/>
          </p:nvCxnSpPr>
          <p:spPr>
            <a:xfrm flipV="1">
              <a:off x="8189376" y="4062192"/>
              <a:ext cx="514569" cy="8954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D15BC055-23EA-EA43-87A0-3D9DCBF68C81}"/>
                </a:ext>
              </a:extLst>
            </p:cNvPr>
            <p:cNvGrpSpPr/>
            <p:nvPr/>
          </p:nvGrpSpPr>
          <p:grpSpPr>
            <a:xfrm>
              <a:off x="6374848" y="4022168"/>
              <a:ext cx="360000" cy="360000"/>
              <a:chOff x="2210181" y="2714828"/>
              <a:chExt cx="360000" cy="360000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8B8E6F5C-3E39-6D4D-B874-321D78D5B683}"/>
                  </a:ext>
                </a:extLst>
              </p:cNvPr>
              <p:cNvSpPr/>
              <p:nvPr/>
            </p:nvSpPr>
            <p:spPr>
              <a:xfrm>
                <a:off x="2210181" y="27148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114" name="Text Box 53">
                <a:extLst>
                  <a:ext uri="{FF2B5EF4-FFF2-40B4-BE49-F238E27FC236}">
                    <a16:creationId xmlns:a16="http://schemas.microsoft.com/office/drawing/2014/main" id="{9D14350F-46A7-9D4B-AE30-42CD565963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985" y="2790182"/>
                <a:ext cx="3351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L/B</a:t>
                </a:r>
              </a:p>
            </p:txBody>
          </p:sp>
        </p:grpSp>
        <p:cxnSp>
          <p:nvCxnSpPr>
            <p:cNvPr id="115" name="직선 연결선[R] 108">
              <a:extLst>
                <a:ext uri="{FF2B5EF4-FFF2-40B4-BE49-F238E27FC236}">
                  <a16:creationId xmlns:a16="http://schemas.microsoft.com/office/drawing/2014/main" id="{26B64485-2696-7544-99E5-3B64CD63BB65}"/>
                </a:ext>
              </a:extLst>
            </p:cNvPr>
            <p:cNvCxnSpPr>
              <a:cxnSpLocks/>
              <a:stCxn id="46" idx="3"/>
              <a:endCxn id="113" idx="2"/>
            </p:cNvCxnSpPr>
            <p:nvPr/>
          </p:nvCxnSpPr>
          <p:spPr>
            <a:xfrm>
              <a:off x="6033970" y="3413063"/>
              <a:ext cx="340878" cy="789105"/>
            </a:xfrm>
            <a:prstGeom prst="bentConnector3">
              <a:avLst>
                <a:gd name="adj1" fmla="val 68373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왼쪽 중괄호 55">
              <a:extLst>
                <a:ext uri="{FF2B5EF4-FFF2-40B4-BE49-F238E27FC236}">
                  <a16:creationId xmlns:a16="http://schemas.microsoft.com/office/drawing/2014/main" id="{4ACAFD33-6088-0D41-95DC-9C48DFC35617}"/>
                </a:ext>
              </a:extLst>
            </p:cNvPr>
            <p:cNvSpPr/>
            <p:nvPr/>
          </p:nvSpPr>
          <p:spPr>
            <a:xfrm rot="5400000">
              <a:off x="8338647" y="36014"/>
              <a:ext cx="216026" cy="3573687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C5BA8B6-5E64-5E4A-9FC6-21653363D9C9}"/>
                </a:ext>
              </a:extLst>
            </p:cNvPr>
            <p:cNvSpPr txBox="1"/>
            <p:nvPr/>
          </p:nvSpPr>
          <p:spPr>
            <a:xfrm>
              <a:off x="7554197" y="1436615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Data Layer</a:t>
              </a:r>
              <a:endParaRPr lang="ko-KR" altLang="en-US" sz="1200" b="1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3765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Logical Architecture (prod)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36DCA87-4A8B-D14C-9B32-68B834217195}"/>
              </a:ext>
            </a:extLst>
          </p:cNvPr>
          <p:cNvGrpSpPr/>
          <p:nvPr/>
        </p:nvGrpSpPr>
        <p:grpSpPr>
          <a:xfrm>
            <a:off x="1887971" y="1305092"/>
            <a:ext cx="9637865" cy="5283598"/>
            <a:chOff x="1328413" y="1305092"/>
            <a:chExt cx="9637865" cy="5283598"/>
          </a:xfrm>
        </p:grpSpPr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9D5B7D09-F83B-044A-8BC3-51BF9FC4B6AD}"/>
                </a:ext>
              </a:extLst>
            </p:cNvPr>
            <p:cNvSpPr/>
            <p:nvPr/>
          </p:nvSpPr>
          <p:spPr bwMode="auto">
            <a:xfrm>
              <a:off x="1482277" y="1866342"/>
              <a:ext cx="9484000" cy="3093965"/>
            </a:xfrm>
            <a:prstGeom prst="roundRect">
              <a:avLst>
                <a:gd name="adj" fmla="val 2047"/>
              </a:avLst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+mn-lt"/>
                  <a:ea typeface="+mn-ea"/>
                </a:rPr>
                <a:t>Kubernetes Cluster </a:t>
              </a:r>
              <a:r>
                <a:rPr kumimoji="1" lang="en-US" altLang="ko-KR" sz="1000" dirty="0">
                  <a:solidFill>
                    <a:schemeClr val="bg1"/>
                  </a:solidFill>
                  <a:latin typeface="+mn-lt"/>
                  <a:ea typeface="+mn-ea"/>
                </a:rPr>
                <a:t>(EKS, namespace=yogiyo)</a:t>
              </a:r>
              <a:endParaRPr kumimoji="1" lang="ko-KR" altLang="en-US" sz="10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F8A6059F-A8B6-3743-842C-C3814EF4D15E}"/>
                </a:ext>
              </a:extLst>
            </p:cNvPr>
            <p:cNvSpPr/>
            <p:nvPr/>
          </p:nvSpPr>
          <p:spPr bwMode="auto">
            <a:xfrm>
              <a:off x="5349881" y="2348858"/>
              <a:ext cx="1529559" cy="2098347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Backend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&gt;= 2)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41" name="왼쪽 중괄호 55">
              <a:extLst>
                <a:ext uri="{FF2B5EF4-FFF2-40B4-BE49-F238E27FC236}">
                  <a16:creationId xmlns:a16="http://schemas.microsoft.com/office/drawing/2014/main" id="{088E1133-91EA-BD43-8708-71F9939E4955}"/>
                </a:ext>
              </a:extLst>
            </p:cNvPr>
            <p:cNvSpPr/>
            <p:nvPr/>
          </p:nvSpPr>
          <p:spPr>
            <a:xfrm rot="5400000">
              <a:off x="5950299" y="870207"/>
              <a:ext cx="216026" cy="1642256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B241D2-0775-CB43-B9A0-065A8BB0A5B7}"/>
                </a:ext>
              </a:extLst>
            </p:cNvPr>
            <p:cNvSpPr txBox="1"/>
            <p:nvPr/>
          </p:nvSpPr>
          <p:spPr>
            <a:xfrm>
              <a:off x="5165849" y="1305092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Business Layer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62EE4C9A-4E3A-D44C-9C15-43638FFEFF80}"/>
                </a:ext>
              </a:extLst>
            </p:cNvPr>
            <p:cNvSpPr/>
            <p:nvPr/>
          </p:nvSpPr>
          <p:spPr bwMode="auto">
            <a:xfrm>
              <a:off x="5237184" y="2232366"/>
              <a:ext cx="1529559" cy="2098347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Backend Pod</a:t>
              </a:r>
              <a:r>
                <a:rPr kumimoji="1" lang="en-US" altLang="ko-KR" sz="900" dirty="0">
                  <a:latin typeface="+mn-lt"/>
                  <a:ea typeface="+mn-ea"/>
                </a:rPr>
                <a:t> (rep: 2 ~ 10)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47" name="모서리가 둥근 직사각형 6">
              <a:extLst>
                <a:ext uri="{FF2B5EF4-FFF2-40B4-BE49-F238E27FC236}">
                  <a16:creationId xmlns:a16="http://schemas.microsoft.com/office/drawing/2014/main" id="{560D5307-C0C8-4141-9B68-3D9C876B686C}"/>
                </a:ext>
              </a:extLst>
            </p:cNvPr>
            <p:cNvSpPr/>
            <p:nvPr/>
          </p:nvSpPr>
          <p:spPr>
            <a:xfrm>
              <a:off x="5324841" y="2571507"/>
              <a:ext cx="1336933" cy="1260414"/>
            </a:xfrm>
            <a:prstGeom prst="roundRect">
              <a:avLst>
                <a:gd name="adj" fmla="val 3674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Rest API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C162CA87-2421-3843-931C-9E11E06A68D7}"/>
                </a:ext>
              </a:extLst>
            </p:cNvPr>
            <p:cNvSpPr/>
            <p:nvPr/>
          </p:nvSpPr>
          <p:spPr bwMode="auto">
            <a:xfrm>
              <a:off x="5427105" y="3177860"/>
              <a:ext cx="1132402" cy="203783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rPr>
                <a:t>Django</a:t>
              </a: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1DEB2CEA-D950-9B41-9D72-8CBEC1DE130B}"/>
                </a:ext>
              </a:extLst>
            </p:cNvPr>
            <p:cNvSpPr/>
            <p:nvPr/>
          </p:nvSpPr>
          <p:spPr bwMode="auto">
            <a:xfrm>
              <a:off x="5427105" y="2905373"/>
              <a:ext cx="1132402" cy="204944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rPr>
                <a:t>Django Rest</a:t>
              </a:r>
            </a:p>
          </p:txBody>
        </p:sp>
        <p:sp>
          <p:nvSpPr>
            <p:cNvPr id="50" name="왼쪽 중괄호 55">
              <a:extLst>
                <a:ext uri="{FF2B5EF4-FFF2-40B4-BE49-F238E27FC236}">
                  <a16:creationId xmlns:a16="http://schemas.microsoft.com/office/drawing/2014/main" id="{580E2E7D-9784-AF42-81C3-B4F1208E7E02}"/>
                </a:ext>
              </a:extLst>
            </p:cNvPr>
            <p:cNvSpPr/>
            <p:nvPr/>
          </p:nvSpPr>
          <p:spPr>
            <a:xfrm rot="5400000">
              <a:off x="3861451" y="925401"/>
              <a:ext cx="216026" cy="1531871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6E59379-04D0-9240-B8AE-7E4E33731EE8}"/>
                </a:ext>
              </a:extLst>
            </p:cNvPr>
            <p:cNvSpPr txBox="1"/>
            <p:nvPr/>
          </p:nvSpPr>
          <p:spPr>
            <a:xfrm>
              <a:off x="3070911" y="1305093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Presentation Layer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0CD14D86-E6FE-5145-A51A-F9D6F88E0930}"/>
                </a:ext>
              </a:extLst>
            </p:cNvPr>
            <p:cNvSpPr/>
            <p:nvPr/>
          </p:nvSpPr>
          <p:spPr bwMode="auto">
            <a:xfrm>
              <a:off x="1610337" y="2241458"/>
              <a:ext cx="964600" cy="1394717"/>
            </a:xfrm>
            <a:prstGeom prst="roundRect">
              <a:avLst>
                <a:gd name="adj" fmla="val 816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Ingress</a:t>
              </a:r>
            </a:p>
            <a:p>
              <a:r>
                <a:rPr kumimoji="1" lang="en-US" altLang="ko-KR" sz="1000" dirty="0"/>
                <a:t>(ALB ctrl.)</a:t>
              </a:r>
              <a:endParaRPr kumimoji="1" lang="en-US" altLang="ko-KR" sz="900" dirty="0">
                <a:latin typeface="+mn-lt"/>
                <a:ea typeface="+mn-ea"/>
              </a:endParaRPr>
            </a:p>
            <a:p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67" name="Text Box 53">
              <a:extLst>
                <a:ext uri="{FF2B5EF4-FFF2-40B4-BE49-F238E27FC236}">
                  <a16:creationId xmlns:a16="http://schemas.microsoft.com/office/drawing/2014/main" id="{7A63623F-ED6D-6849-8739-BC0F9E07D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9429" y="2760853"/>
              <a:ext cx="64398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90488" indent="-9048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indent="0" eaLnBrk="1" hangingPunct="1"/>
              <a:r>
                <a:rPr lang="en-US" altLang="ko-KR" sz="700" dirty="0">
                  <a:latin typeface="+mn-ea"/>
                  <a:ea typeface="+mn-ea"/>
                </a:rPr>
                <a:t>http 8080</a:t>
              </a:r>
            </a:p>
          </p:txBody>
        </p:sp>
        <p:cxnSp>
          <p:nvCxnSpPr>
            <p:cNvPr id="69" name="직선 연결선[R] 108">
              <a:extLst>
                <a:ext uri="{FF2B5EF4-FFF2-40B4-BE49-F238E27FC236}">
                  <a16:creationId xmlns:a16="http://schemas.microsoft.com/office/drawing/2014/main" id="{274047F7-8EDE-D447-A02C-EC46F2910567}"/>
                </a:ext>
              </a:extLst>
            </p:cNvPr>
            <p:cNvCxnSpPr>
              <a:cxnSpLocks/>
              <a:stCxn id="67" idx="3"/>
              <a:endCxn id="90" idx="2"/>
            </p:cNvCxnSpPr>
            <p:nvPr/>
          </p:nvCxnSpPr>
          <p:spPr>
            <a:xfrm>
              <a:off x="2573417" y="2860881"/>
              <a:ext cx="358402" cy="3235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F6D6E57D-FC0B-5645-8166-07E0728B95A1}"/>
                </a:ext>
              </a:extLst>
            </p:cNvPr>
            <p:cNvGrpSpPr/>
            <p:nvPr/>
          </p:nvGrpSpPr>
          <p:grpSpPr>
            <a:xfrm>
              <a:off x="4942705" y="3905769"/>
              <a:ext cx="360000" cy="360000"/>
              <a:chOff x="2210181" y="2714828"/>
              <a:chExt cx="360000" cy="360000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9C98AEC4-01E9-254E-9CF2-6522DE1CB952}"/>
                  </a:ext>
                </a:extLst>
              </p:cNvPr>
              <p:cNvSpPr/>
              <p:nvPr/>
            </p:nvSpPr>
            <p:spPr>
              <a:xfrm>
                <a:off x="2210181" y="27148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89" name="Text Box 53">
                <a:extLst>
                  <a:ext uri="{FF2B5EF4-FFF2-40B4-BE49-F238E27FC236}">
                    <a16:creationId xmlns:a16="http://schemas.microsoft.com/office/drawing/2014/main" id="{05BEECEA-AEE4-7E49-A3D4-DE971AA963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985" y="2790182"/>
                <a:ext cx="3351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L/B</a:t>
                </a:r>
              </a:p>
            </p:txBody>
          </p:sp>
        </p:grpSp>
        <p:sp>
          <p:nvSpPr>
            <p:cNvPr id="77" name="Text Box 53">
              <a:extLst>
                <a:ext uri="{FF2B5EF4-FFF2-40B4-BE49-F238E27FC236}">
                  <a16:creationId xmlns:a16="http://schemas.microsoft.com/office/drawing/2014/main" id="{FF085835-C652-9F4B-A68C-8C0D367ED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9429" y="3245158"/>
              <a:ext cx="64398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90488" indent="-9048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indent="0" eaLnBrk="1" hangingPunct="1"/>
              <a:r>
                <a:rPr lang="en-US" altLang="ko-KR" sz="700" dirty="0">
                  <a:latin typeface="+mn-ea"/>
                  <a:ea typeface="+mn-ea"/>
                </a:rPr>
                <a:t>http 8000</a:t>
              </a:r>
            </a:p>
          </p:txBody>
        </p:sp>
        <p:cxnSp>
          <p:nvCxnSpPr>
            <p:cNvPr id="78" name="직선 연결선[R] 108">
              <a:extLst>
                <a:ext uri="{FF2B5EF4-FFF2-40B4-BE49-F238E27FC236}">
                  <a16:creationId xmlns:a16="http://schemas.microsoft.com/office/drawing/2014/main" id="{AD54DBFA-FA4D-9043-A903-DE2FA721D576}"/>
                </a:ext>
              </a:extLst>
            </p:cNvPr>
            <p:cNvCxnSpPr>
              <a:cxnSpLocks/>
              <a:stCxn id="77" idx="2"/>
              <a:endCxn id="88" idx="4"/>
            </p:cNvCxnSpPr>
            <p:nvPr/>
          </p:nvCxnSpPr>
          <p:spPr>
            <a:xfrm rot="16200000" flipH="1">
              <a:off x="3276786" y="2419850"/>
              <a:ext cx="820556" cy="2871282"/>
            </a:xfrm>
            <a:prstGeom prst="bentConnector3">
              <a:avLst>
                <a:gd name="adj1" fmla="val 108014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34C13C3E-8B22-6344-82DF-A02663508986}"/>
                </a:ext>
              </a:extLst>
            </p:cNvPr>
            <p:cNvGrpSpPr/>
            <p:nvPr/>
          </p:nvGrpSpPr>
          <p:grpSpPr>
            <a:xfrm>
              <a:off x="1328413" y="2750317"/>
              <a:ext cx="458034" cy="360000"/>
              <a:chOff x="636121" y="3452752"/>
              <a:chExt cx="458034" cy="360000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A66E3081-1890-514F-8CFE-D6D69B0143CA}"/>
                  </a:ext>
                </a:extLst>
              </p:cNvPr>
              <p:cNvSpPr/>
              <p:nvPr/>
            </p:nvSpPr>
            <p:spPr>
              <a:xfrm>
                <a:off x="685358" y="3452752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81" name="Text Box 53">
                <a:extLst>
                  <a:ext uri="{FF2B5EF4-FFF2-40B4-BE49-F238E27FC236}">
                    <a16:creationId xmlns:a16="http://schemas.microsoft.com/office/drawing/2014/main" id="{5D004828-88AD-8041-AEFC-3FEB055358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6121" y="3484698"/>
                <a:ext cx="45803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http 80</a:t>
                </a:r>
              </a:p>
            </p:txBody>
          </p:sp>
        </p:grpSp>
        <p:cxnSp>
          <p:nvCxnSpPr>
            <p:cNvPr id="66" name="직선 연결선[R] 108">
              <a:extLst>
                <a:ext uri="{FF2B5EF4-FFF2-40B4-BE49-F238E27FC236}">
                  <a16:creationId xmlns:a16="http://schemas.microsoft.com/office/drawing/2014/main" id="{4FE62FE4-2B5D-C046-B8A6-F7FE1DAB31D8}"/>
                </a:ext>
              </a:extLst>
            </p:cNvPr>
            <p:cNvCxnSpPr>
              <a:cxnSpLocks/>
              <a:stCxn id="71" idx="3"/>
              <a:endCxn id="88" idx="0"/>
            </p:cNvCxnSpPr>
            <p:nvPr/>
          </p:nvCxnSpPr>
          <p:spPr>
            <a:xfrm>
              <a:off x="4630024" y="3148675"/>
              <a:ext cx="492681" cy="757094"/>
            </a:xfrm>
            <a:prstGeom prst="bentConnector2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18ACE27-8E85-B046-96B9-958E13A159DC}"/>
                </a:ext>
              </a:extLst>
            </p:cNvPr>
            <p:cNvGrpSpPr/>
            <p:nvPr/>
          </p:nvGrpSpPr>
          <p:grpSpPr>
            <a:xfrm>
              <a:off x="2931819" y="2245346"/>
              <a:ext cx="1803580" cy="1905404"/>
              <a:chOff x="2239527" y="1964561"/>
              <a:chExt cx="1803580" cy="1905404"/>
            </a:xfrm>
          </p:grpSpPr>
          <p:sp>
            <p:nvSpPr>
              <p:cNvPr id="70" name="모서리가 둥근 직사각형 69">
                <a:extLst>
                  <a:ext uri="{FF2B5EF4-FFF2-40B4-BE49-F238E27FC236}">
                    <a16:creationId xmlns:a16="http://schemas.microsoft.com/office/drawing/2014/main" id="{2A620B4E-FE04-7049-B688-E68EE3D84D78}"/>
                  </a:ext>
                </a:extLst>
              </p:cNvPr>
              <p:cNvSpPr/>
              <p:nvPr/>
            </p:nvSpPr>
            <p:spPr bwMode="auto">
              <a:xfrm>
                <a:off x="2499057" y="2065494"/>
                <a:ext cx="1544050" cy="1804471"/>
              </a:xfrm>
              <a:prstGeom prst="roundRect">
                <a:avLst>
                  <a:gd name="adj" fmla="val 515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900" dirty="0">
                    <a:latin typeface="+mn-lt"/>
                    <a:ea typeface="+mn-ea"/>
                  </a:rPr>
                  <a:t>Pod (replica &gt; 2)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71" name="모서리가 둥근 직사각형 70">
                <a:extLst>
                  <a:ext uri="{FF2B5EF4-FFF2-40B4-BE49-F238E27FC236}">
                    <a16:creationId xmlns:a16="http://schemas.microsoft.com/office/drawing/2014/main" id="{F2237898-ADF5-A343-B2BE-9D12CA429061}"/>
                  </a:ext>
                </a:extLst>
              </p:cNvPr>
              <p:cNvSpPr/>
              <p:nvPr/>
            </p:nvSpPr>
            <p:spPr bwMode="auto">
              <a:xfrm>
                <a:off x="2393682" y="1964561"/>
                <a:ext cx="1544050" cy="1806658"/>
              </a:xfrm>
              <a:prstGeom prst="roundRect">
                <a:avLst>
                  <a:gd name="adj" fmla="val 515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1000" b="1" dirty="0">
                    <a:latin typeface="+mn-lt"/>
                    <a:ea typeface="+mn-ea"/>
                  </a:rPr>
                  <a:t>Frontend Pod</a:t>
                </a:r>
                <a:r>
                  <a:rPr kumimoji="1" lang="en-US" altLang="ko-KR" sz="900" dirty="0">
                    <a:latin typeface="+mn-lt"/>
                    <a:ea typeface="+mn-ea"/>
                  </a:rPr>
                  <a:t> (rep: 2~10)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92" name="모서리가 둥근 직사각형 6">
                <a:extLst>
                  <a:ext uri="{FF2B5EF4-FFF2-40B4-BE49-F238E27FC236}">
                    <a16:creationId xmlns:a16="http://schemas.microsoft.com/office/drawing/2014/main" id="{ECF06ABC-FCE4-D245-954E-F36357EE34CB}"/>
                  </a:ext>
                </a:extLst>
              </p:cNvPr>
              <p:cNvSpPr/>
              <p:nvPr/>
            </p:nvSpPr>
            <p:spPr>
              <a:xfrm>
                <a:off x="2492722" y="2290723"/>
                <a:ext cx="1336933" cy="1385378"/>
              </a:xfrm>
              <a:prstGeom prst="roundRect">
                <a:avLst>
                  <a:gd name="adj" fmla="val 3674"/>
                </a:avLst>
              </a:prstGeom>
              <a:solidFill>
                <a:schemeClr val="bg1"/>
              </a:solidFill>
              <a:ln w="63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t" anchorCtr="0"/>
              <a:lstStyle/>
              <a:p>
                <a:pPr>
                  <a:defRPr/>
                </a:pPr>
                <a:r>
                  <a:rPr lang="en-US" altLang="ko-KR" sz="900" dirty="0" err="1">
                    <a:solidFill>
                      <a:srgbClr val="000000"/>
                    </a:solidFill>
                    <a:ea typeface="맑은 고딕" pitchFamily="50" charset="-127"/>
                  </a:rPr>
                  <a:t>nginx</a:t>
                </a:r>
                <a:endParaRPr lang="en-US" altLang="ko-KR" sz="1000" dirty="0">
                  <a:solidFill>
                    <a:srgbClr val="000000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93" name="모서리가 둥근 직사각형 92">
                <a:extLst>
                  <a:ext uri="{FF2B5EF4-FFF2-40B4-BE49-F238E27FC236}">
                    <a16:creationId xmlns:a16="http://schemas.microsoft.com/office/drawing/2014/main" id="{3AC4E8BB-FFFB-5B49-8D03-BF7D624D8B86}"/>
                  </a:ext>
                </a:extLst>
              </p:cNvPr>
              <p:cNvSpPr/>
              <p:nvPr/>
            </p:nvSpPr>
            <p:spPr bwMode="auto">
              <a:xfrm>
                <a:off x="2594986" y="2624588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HTML</a:t>
                </a:r>
              </a:p>
            </p:txBody>
          </p:sp>
          <p:sp>
            <p:nvSpPr>
              <p:cNvPr id="94" name="모서리가 둥근 직사각형 93">
                <a:extLst>
                  <a:ext uri="{FF2B5EF4-FFF2-40B4-BE49-F238E27FC236}">
                    <a16:creationId xmlns:a16="http://schemas.microsoft.com/office/drawing/2014/main" id="{6DC67952-6947-B141-8523-525F7CE2B308}"/>
                  </a:ext>
                </a:extLst>
              </p:cNvPr>
              <p:cNvSpPr/>
              <p:nvPr/>
            </p:nvSpPr>
            <p:spPr bwMode="auto">
              <a:xfrm>
                <a:off x="2594986" y="2882494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CSS, Images</a:t>
                </a:r>
              </a:p>
            </p:txBody>
          </p:sp>
          <p:sp>
            <p:nvSpPr>
              <p:cNvPr id="95" name="모서리가 둥근 직사각형 94">
                <a:extLst>
                  <a:ext uri="{FF2B5EF4-FFF2-40B4-BE49-F238E27FC236}">
                    <a16:creationId xmlns:a16="http://schemas.microsoft.com/office/drawing/2014/main" id="{38CB6D34-ECF7-4442-9312-0F2992FC27F8}"/>
                  </a:ext>
                </a:extLst>
              </p:cNvPr>
              <p:cNvSpPr/>
              <p:nvPr/>
            </p:nvSpPr>
            <p:spPr bwMode="auto">
              <a:xfrm>
                <a:off x="2594986" y="3140400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Bootstrap</a:t>
                </a:r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75E21566-3B36-C34A-9428-A96A9F19392C}"/>
                  </a:ext>
                </a:extLst>
              </p:cNvPr>
              <p:cNvGrpSpPr/>
              <p:nvPr/>
            </p:nvGrpSpPr>
            <p:grpSpPr>
              <a:xfrm>
                <a:off x="2239527" y="2723662"/>
                <a:ext cx="360000" cy="360000"/>
                <a:chOff x="2210181" y="2714828"/>
                <a:chExt cx="360000" cy="360000"/>
              </a:xfrm>
            </p:grpSpPr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FAC67BA9-042C-CE46-926B-FE40688CF938}"/>
                    </a:ext>
                  </a:extLst>
                </p:cNvPr>
                <p:cNvSpPr/>
                <p:nvPr/>
              </p:nvSpPr>
              <p:spPr>
                <a:xfrm>
                  <a:off x="2210181" y="2714828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flatTx/>
                </a:bodyPr>
                <a:lstStyle/>
                <a:p>
                  <a:pPr algn="ctr"/>
                  <a:endParaRPr kumimoji="1" lang="ko-Kore-KR" altLang="en-US" sz="700" dirty="0">
                    <a:solidFill>
                      <a:schemeClr val="tx1"/>
                    </a:solidFill>
                    <a:ea typeface="맑은 고딕" pitchFamily="50" charset="-127"/>
                  </a:endParaRPr>
                </a:p>
              </p:txBody>
            </p:sp>
            <p:sp>
              <p:nvSpPr>
                <p:cNvPr id="91" name="Text Box 53">
                  <a:extLst>
                    <a:ext uri="{FF2B5EF4-FFF2-40B4-BE49-F238E27FC236}">
                      <a16:creationId xmlns:a16="http://schemas.microsoft.com/office/drawing/2014/main" id="{78AD33C3-60D1-684E-91D8-1CB271BAB9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34985" y="2790182"/>
                  <a:ext cx="335196" cy="2000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marL="90488" indent="-90488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marL="0" indent="0" algn="ctr" eaLnBrk="1" hangingPunct="1"/>
                  <a:r>
                    <a:rPr lang="en-US" altLang="ko-KR" sz="700" dirty="0">
                      <a:latin typeface="+mn-ea"/>
                      <a:ea typeface="+mn-ea"/>
                    </a:rPr>
                    <a:t>L/B</a:t>
                  </a:r>
                </a:p>
              </p:txBody>
            </p:sp>
          </p:grpSp>
          <p:sp>
            <p:nvSpPr>
              <p:cNvPr id="104" name="모서리가 둥근 직사각형 103">
                <a:extLst>
                  <a:ext uri="{FF2B5EF4-FFF2-40B4-BE49-F238E27FC236}">
                    <a16:creationId xmlns:a16="http://schemas.microsoft.com/office/drawing/2014/main" id="{70C2C6EC-FFC8-F34C-A3D1-F642B47C24B6}"/>
                  </a:ext>
                </a:extLst>
              </p:cNvPr>
              <p:cNvSpPr/>
              <p:nvPr/>
            </p:nvSpPr>
            <p:spPr bwMode="auto">
              <a:xfrm>
                <a:off x="2594986" y="3400324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 err="1">
                    <a:solidFill>
                      <a:schemeClr val="bg1"/>
                    </a:solidFill>
                    <a:latin typeface="+mn-lt"/>
                    <a:ea typeface="+mn-ea"/>
                  </a:rPr>
                  <a:t>JQuery.js</a:t>
                </a:r>
                <a:endPara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72" name="모서리가 둥근 직사각형 6">
              <a:extLst>
                <a:ext uri="{FF2B5EF4-FFF2-40B4-BE49-F238E27FC236}">
                  <a16:creationId xmlns:a16="http://schemas.microsoft.com/office/drawing/2014/main" id="{F14F9D13-61AA-E446-9DA3-FE950A2E8C47}"/>
                </a:ext>
              </a:extLst>
            </p:cNvPr>
            <p:cNvSpPr/>
            <p:nvPr/>
          </p:nvSpPr>
          <p:spPr>
            <a:xfrm>
              <a:off x="5324841" y="3931114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900" dirty="0" err="1">
                  <a:solidFill>
                    <a:srgbClr val="000000"/>
                  </a:solidFill>
                  <a:ea typeface="맑은 고딕" pitchFamily="50" charset="-127"/>
                </a:rPr>
                <a:t>nginx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75" name="모서리가 둥근 직사각형 74">
              <a:extLst>
                <a:ext uri="{FF2B5EF4-FFF2-40B4-BE49-F238E27FC236}">
                  <a16:creationId xmlns:a16="http://schemas.microsoft.com/office/drawing/2014/main" id="{B5BC0FC2-7919-6442-B62C-16BD3CC0EABE}"/>
                </a:ext>
              </a:extLst>
            </p:cNvPr>
            <p:cNvSpPr/>
            <p:nvPr/>
          </p:nvSpPr>
          <p:spPr bwMode="auto">
            <a:xfrm>
              <a:off x="5427105" y="3445073"/>
              <a:ext cx="1132402" cy="203783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 err="1">
                  <a:solidFill>
                    <a:schemeClr val="bg1"/>
                  </a:solidFill>
                  <a:latin typeface="+mn-lt"/>
                  <a:ea typeface="+mn-ea"/>
                </a:rPr>
                <a:t>gunicorn</a:t>
              </a:r>
              <a:endParaRPr kumimoji="1" lang="en-US" altLang="ko-KR" sz="900" b="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2919333D-FF42-C546-B529-80AA678F67B7}"/>
                </a:ext>
              </a:extLst>
            </p:cNvPr>
            <p:cNvSpPr/>
            <p:nvPr/>
          </p:nvSpPr>
          <p:spPr bwMode="auto">
            <a:xfrm>
              <a:off x="7392590" y="2232366"/>
              <a:ext cx="1529559" cy="1212707"/>
            </a:xfrm>
            <a:prstGeom prst="roundRect">
              <a:avLst>
                <a:gd name="adj" fmla="val 648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Redis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= 1)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87" name="모서리가 둥근 직사각형 6">
              <a:extLst>
                <a:ext uri="{FF2B5EF4-FFF2-40B4-BE49-F238E27FC236}">
                  <a16:creationId xmlns:a16="http://schemas.microsoft.com/office/drawing/2014/main" id="{1AF7F973-3DE3-CF41-B7DE-D4904397937B}"/>
                </a:ext>
              </a:extLst>
            </p:cNvPr>
            <p:cNvSpPr/>
            <p:nvPr/>
          </p:nvSpPr>
          <p:spPr>
            <a:xfrm>
              <a:off x="7478090" y="2667086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Session Data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EF2F972D-9FC0-074D-A592-26B768C41B61}"/>
                </a:ext>
              </a:extLst>
            </p:cNvPr>
            <p:cNvGrpSpPr/>
            <p:nvPr/>
          </p:nvGrpSpPr>
          <p:grpSpPr>
            <a:xfrm>
              <a:off x="7107621" y="2478162"/>
              <a:ext cx="360000" cy="360000"/>
              <a:chOff x="2210181" y="2714828"/>
              <a:chExt cx="360000" cy="360000"/>
            </a:xfrm>
          </p:grpSpPr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4AED5010-0621-7C42-89CF-86EA5A671FC3}"/>
                  </a:ext>
                </a:extLst>
              </p:cNvPr>
              <p:cNvSpPr/>
              <p:nvPr/>
            </p:nvSpPr>
            <p:spPr>
              <a:xfrm>
                <a:off x="2210181" y="27148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105" name="Text Box 53">
                <a:extLst>
                  <a:ext uri="{FF2B5EF4-FFF2-40B4-BE49-F238E27FC236}">
                    <a16:creationId xmlns:a16="http://schemas.microsoft.com/office/drawing/2014/main" id="{1B98BC15-57BA-8240-8A0E-6051AA72D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985" y="2790182"/>
                <a:ext cx="3351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L/B</a:t>
                </a:r>
              </a:p>
            </p:txBody>
          </p:sp>
        </p:grpSp>
        <p:cxnSp>
          <p:nvCxnSpPr>
            <p:cNvPr id="106" name="직선 연결선[R] 108">
              <a:extLst>
                <a:ext uri="{FF2B5EF4-FFF2-40B4-BE49-F238E27FC236}">
                  <a16:creationId xmlns:a16="http://schemas.microsoft.com/office/drawing/2014/main" id="{72359472-8AFB-764B-B828-08128A96BACF}"/>
                </a:ext>
              </a:extLst>
            </p:cNvPr>
            <p:cNvCxnSpPr>
              <a:cxnSpLocks/>
              <a:stCxn id="46" idx="3"/>
              <a:endCxn id="99" idx="2"/>
            </p:cNvCxnSpPr>
            <p:nvPr/>
          </p:nvCxnSpPr>
          <p:spPr>
            <a:xfrm flipV="1">
              <a:off x="6766743" y="2658162"/>
              <a:ext cx="340878" cy="623378"/>
            </a:xfrm>
            <a:prstGeom prst="bentConnector3">
              <a:avLst>
                <a:gd name="adj1" fmla="val 68373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모서리가 둥근 직사각형 106">
              <a:extLst>
                <a:ext uri="{FF2B5EF4-FFF2-40B4-BE49-F238E27FC236}">
                  <a16:creationId xmlns:a16="http://schemas.microsoft.com/office/drawing/2014/main" id="{E21F2FB2-1AD0-ED44-80C6-836152F1FBA8}"/>
                </a:ext>
              </a:extLst>
            </p:cNvPr>
            <p:cNvSpPr/>
            <p:nvPr/>
          </p:nvSpPr>
          <p:spPr bwMode="auto">
            <a:xfrm>
              <a:off x="7392590" y="3612852"/>
              <a:ext cx="1529559" cy="1215931"/>
            </a:xfrm>
            <a:prstGeom prst="roundRect">
              <a:avLst>
                <a:gd name="adj" fmla="val 649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Postgres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= 1)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10" name="모서리가 둥근 직사각형 6">
              <a:extLst>
                <a:ext uri="{FF2B5EF4-FFF2-40B4-BE49-F238E27FC236}">
                  <a16:creationId xmlns:a16="http://schemas.microsoft.com/office/drawing/2014/main" id="{EFEA3EFF-A5B0-104D-A7E1-5C12A43EE32C}"/>
                </a:ext>
              </a:extLst>
            </p:cNvPr>
            <p:cNvSpPr/>
            <p:nvPr/>
          </p:nvSpPr>
          <p:spPr>
            <a:xfrm>
              <a:off x="7478090" y="4053087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Relational Data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D15BC055-23EA-EA43-87A0-3D9DCBF68C81}"/>
                </a:ext>
              </a:extLst>
            </p:cNvPr>
            <p:cNvGrpSpPr/>
            <p:nvPr/>
          </p:nvGrpSpPr>
          <p:grpSpPr>
            <a:xfrm>
              <a:off x="7107621" y="3890645"/>
              <a:ext cx="360000" cy="360000"/>
              <a:chOff x="2210181" y="2714828"/>
              <a:chExt cx="360000" cy="360000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8B8E6F5C-3E39-6D4D-B874-321D78D5B683}"/>
                  </a:ext>
                </a:extLst>
              </p:cNvPr>
              <p:cNvSpPr/>
              <p:nvPr/>
            </p:nvSpPr>
            <p:spPr>
              <a:xfrm>
                <a:off x="2210181" y="27148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114" name="Text Box 53">
                <a:extLst>
                  <a:ext uri="{FF2B5EF4-FFF2-40B4-BE49-F238E27FC236}">
                    <a16:creationId xmlns:a16="http://schemas.microsoft.com/office/drawing/2014/main" id="{9D14350F-46A7-9D4B-AE30-42CD565963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985" y="2790182"/>
                <a:ext cx="3351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L/B</a:t>
                </a:r>
              </a:p>
            </p:txBody>
          </p:sp>
        </p:grpSp>
        <p:cxnSp>
          <p:nvCxnSpPr>
            <p:cNvPr id="115" name="직선 연결선[R] 108">
              <a:extLst>
                <a:ext uri="{FF2B5EF4-FFF2-40B4-BE49-F238E27FC236}">
                  <a16:creationId xmlns:a16="http://schemas.microsoft.com/office/drawing/2014/main" id="{26B64485-2696-7544-99E5-3B64CD63BB65}"/>
                </a:ext>
              </a:extLst>
            </p:cNvPr>
            <p:cNvCxnSpPr>
              <a:cxnSpLocks/>
              <a:stCxn id="46" idx="3"/>
              <a:endCxn id="113" idx="2"/>
            </p:cNvCxnSpPr>
            <p:nvPr/>
          </p:nvCxnSpPr>
          <p:spPr>
            <a:xfrm>
              <a:off x="6766743" y="3281540"/>
              <a:ext cx="340878" cy="789105"/>
            </a:xfrm>
            <a:prstGeom prst="bentConnector3">
              <a:avLst>
                <a:gd name="adj1" fmla="val 68373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왼쪽 중괄호 55">
              <a:extLst>
                <a:ext uri="{FF2B5EF4-FFF2-40B4-BE49-F238E27FC236}">
                  <a16:creationId xmlns:a16="http://schemas.microsoft.com/office/drawing/2014/main" id="{4ACAFD33-6088-0D41-95DC-9C48DFC35617}"/>
                </a:ext>
              </a:extLst>
            </p:cNvPr>
            <p:cNvSpPr/>
            <p:nvPr/>
          </p:nvSpPr>
          <p:spPr>
            <a:xfrm rot="5400000">
              <a:off x="9071421" y="-95510"/>
              <a:ext cx="216026" cy="3573689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C5BA8B6-5E64-5E4A-9FC6-21653363D9C9}"/>
                </a:ext>
              </a:extLst>
            </p:cNvPr>
            <p:cNvSpPr txBox="1"/>
            <p:nvPr/>
          </p:nvSpPr>
          <p:spPr>
            <a:xfrm>
              <a:off x="8286970" y="1305092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Data Layer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60" name="모서리가 둥근 직사각형 59">
              <a:extLst>
                <a:ext uri="{FF2B5EF4-FFF2-40B4-BE49-F238E27FC236}">
                  <a16:creationId xmlns:a16="http://schemas.microsoft.com/office/drawing/2014/main" id="{5645983E-9FFF-724C-A758-C8F8705DADCC}"/>
                </a:ext>
              </a:extLst>
            </p:cNvPr>
            <p:cNvSpPr/>
            <p:nvPr/>
          </p:nvSpPr>
          <p:spPr bwMode="auto">
            <a:xfrm>
              <a:off x="1610337" y="4450611"/>
              <a:ext cx="963080" cy="378173"/>
            </a:xfrm>
            <a:prstGeom prst="roundRect">
              <a:avLst>
                <a:gd name="adj" fmla="val 19754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External DNS</a:t>
              </a:r>
              <a:endParaRPr kumimoji="1" lang="en-US" altLang="ko-KR" sz="900" dirty="0">
                <a:latin typeface="+mn-lt"/>
                <a:ea typeface="+mn-ea"/>
              </a:endParaRPr>
            </a:p>
            <a:p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63" name="모서리가 둥근 직사각형 62">
              <a:extLst>
                <a:ext uri="{FF2B5EF4-FFF2-40B4-BE49-F238E27FC236}">
                  <a16:creationId xmlns:a16="http://schemas.microsoft.com/office/drawing/2014/main" id="{D397DF6B-845A-5548-9F5C-C3EC80601CFC}"/>
                </a:ext>
              </a:extLst>
            </p:cNvPr>
            <p:cNvSpPr/>
            <p:nvPr/>
          </p:nvSpPr>
          <p:spPr bwMode="auto">
            <a:xfrm>
              <a:off x="1482277" y="5370547"/>
              <a:ext cx="9484000" cy="1218143"/>
            </a:xfrm>
            <a:prstGeom prst="roundRect">
              <a:avLst>
                <a:gd name="adj" fmla="val 6452"/>
              </a:avLst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</a:rPr>
                <a:t>aws</a:t>
              </a:r>
              <a:endParaRPr kumimoji="1" lang="ko-KR" altLang="en-US" sz="10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모서리가 둥근 직사각형 63">
              <a:extLst>
                <a:ext uri="{FF2B5EF4-FFF2-40B4-BE49-F238E27FC236}">
                  <a16:creationId xmlns:a16="http://schemas.microsoft.com/office/drawing/2014/main" id="{55198D93-2C71-9A4F-A53B-75324B1BADA3}"/>
                </a:ext>
              </a:extLst>
            </p:cNvPr>
            <p:cNvSpPr/>
            <p:nvPr/>
          </p:nvSpPr>
          <p:spPr bwMode="auto">
            <a:xfrm>
              <a:off x="1929428" y="5576673"/>
              <a:ext cx="1790801" cy="943124"/>
            </a:xfrm>
            <a:prstGeom prst="roundRect">
              <a:avLst>
                <a:gd name="adj" fmla="val 816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Route53</a:t>
              </a:r>
              <a:endParaRPr kumimoji="1" lang="en-US" altLang="ko-KR" sz="900" dirty="0">
                <a:latin typeface="+mn-lt"/>
                <a:ea typeface="+mn-ea"/>
              </a:endParaRPr>
            </a:p>
            <a:p>
              <a:endParaRPr kumimoji="1" lang="ko-KR" altLang="en-US" sz="900" dirty="0">
                <a:latin typeface="+mn-lt"/>
                <a:ea typeface="+mn-ea"/>
              </a:endParaRPr>
            </a:p>
          </p:txBody>
        </p:sp>
        <p:cxnSp>
          <p:nvCxnSpPr>
            <p:cNvPr id="76" name="직선 연결선[R] 108">
              <a:extLst>
                <a:ext uri="{FF2B5EF4-FFF2-40B4-BE49-F238E27FC236}">
                  <a16:creationId xmlns:a16="http://schemas.microsoft.com/office/drawing/2014/main" id="{670B7981-FE5E-4442-8E13-81C0521A3AF7}"/>
                </a:ext>
              </a:extLst>
            </p:cNvPr>
            <p:cNvCxnSpPr>
              <a:cxnSpLocks/>
              <a:stCxn id="65" idx="2"/>
              <a:endCxn id="60" idx="0"/>
            </p:cNvCxnSpPr>
            <p:nvPr/>
          </p:nvCxnSpPr>
          <p:spPr>
            <a:xfrm rot="5400000">
              <a:off x="1685039" y="4043013"/>
              <a:ext cx="814436" cy="7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[R] 108">
              <a:extLst>
                <a:ext uri="{FF2B5EF4-FFF2-40B4-BE49-F238E27FC236}">
                  <a16:creationId xmlns:a16="http://schemas.microsoft.com/office/drawing/2014/main" id="{B1E0A056-0C31-3C4C-AC55-73105A8CF988}"/>
                </a:ext>
              </a:extLst>
            </p:cNvPr>
            <p:cNvCxnSpPr>
              <a:cxnSpLocks/>
              <a:stCxn id="60" idx="2"/>
              <a:endCxn id="64" idx="0"/>
            </p:cNvCxnSpPr>
            <p:nvPr/>
          </p:nvCxnSpPr>
          <p:spPr>
            <a:xfrm rot="16200000" flipH="1">
              <a:off x="2084409" y="4836252"/>
              <a:ext cx="747889" cy="73295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모서리가 둥근 직사각형 6">
              <a:extLst>
                <a:ext uri="{FF2B5EF4-FFF2-40B4-BE49-F238E27FC236}">
                  <a16:creationId xmlns:a16="http://schemas.microsoft.com/office/drawing/2014/main" id="{2048C8D1-D5EE-BD49-8A09-4B6ED79B70CF}"/>
                </a:ext>
              </a:extLst>
            </p:cNvPr>
            <p:cNvSpPr/>
            <p:nvPr/>
          </p:nvSpPr>
          <p:spPr>
            <a:xfrm>
              <a:off x="2027894" y="5871690"/>
              <a:ext cx="1567076" cy="574819"/>
            </a:xfrm>
            <a:prstGeom prst="roundRect">
              <a:avLst>
                <a:gd name="adj" fmla="val 10657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>
                <a:defRPr/>
              </a:pPr>
              <a:r>
                <a:rPr lang="en-US" altLang="ko-KR" sz="800" dirty="0">
                  <a:solidFill>
                    <a:srgbClr val="000000"/>
                  </a:solidFill>
                  <a:ea typeface="맑은 고딕" pitchFamily="50" charset="-127"/>
                </a:rPr>
                <a:t>A, yogiyo-</a:t>
              </a:r>
              <a:r>
                <a:rPr lang="en-US" altLang="ko-KR" sz="800" dirty="0" err="1">
                  <a:solidFill>
                    <a:srgbClr val="000000"/>
                  </a:solidFill>
                  <a:ea typeface="맑은 고딕" pitchFamily="50" charset="-127"/>
                </a:rPr>
                <a:t>nuno.click</a:t>
              </a:r>
              <a:endParaRPr lang="en-US" altLang="ko-KR" sz="800" dirty="0">
                <a:solidFill>
                  <a:srgbClr val="000000"/>
                </a:solidFill>
                <a:ea typeface="맑은 고딕" pitchFamily="50" charset="-127"/>
              </a:endParaRPr>
            </a:p>
            <a:p>
              <a:pPr>
                <a:defRPr/>
              </a:pPr>
              <a:r>
                <a:rPr lang="en-US" altLang="ko-KR" sz="800" dirty="0">
                  <a:solidFill>
                    <a:srgbClr val="000000"/>
                  </a:solidFill>
                  <a:ea typeface="맑은 고딕" pitchFamily="50" charset="-127"/>
                </a:rPr>
                <a:t>A, </a:t>
              </a:r>
              <a:r>
                <a:rPr lang="en-US" altLang="ko-KR" sz="800" dirty="0" err="1">
                  <a:solidFill>
                    <a:srgbClr val="000000"/>
                  </a:solidFill>
                  <a:ea typeface="맑은 고딕" pitchFamily="50" charset="-127"/>
                </a:rPr>
                <a:t>www.yogiyo-nuno.click</a:t>
              </a:r>
              <a:endParaRPr lang="en-US" altLang="ko-KR" sz="800" dirty="0">
                <a:solidFill>
                  <a:srgbClr val="000000"/>
                </a:solidFill>
                <a:ea typeface="맑은 고딕" pitchFamily="50" charset="-127"/>
              </a:endParaRPr>
            </a:p>
            <a:p>
              <a:pPr>
                <a:defRPr/>
              </a:pPr>
              <a:r>
                <a:rPr lang="en-US" altLang="ko-KR" sz="800" dirty="0">
                  <a:solidFill>
                    <a:srgbClr val="000000"/>
                  </a:solidFill>
                  <a:ea typeface="맑은 고딕" pitchFamily="50" charset="-127"/>
                </a:rPr>
                <a:t>A, </a:t>
              </a:r>
              <a:r>
                <a:rPr lang="en-US" altLang="ko-KR" sz="800" dirty="0" err="1">
                  <a:solidFill>
                    <a:srgbClr val="000000"/>
                  </a:solidFill>
                  <a:ea typeface="맑은 고딕" pitchFamily="50" charset="-127"/>
                </a:rPr>
                <a:t>backend.yogiyo-nuno.click</a:t>
              </a:r>
              <a:endParaRPr lang="en-US" altLang="ko-KR" sz="800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100" name="원통[C] 99">
              <a:extLst>
                <a:ext uri="{FF2B5EF4-FFF2-40B4-BE49-F238E27FC236}">
                  <a16:creationId xmlns:a16="http://schemas.microsoft.com/office/drawing/2014/main" id="{7AC44CF6-61EE-D840-ADF9-FA7196C0D07B}"/>
                </a:ext>
              </a:extLst>
            </p:cNvPr>
            <p:cNvSpPr/>
            <p:nvPr/>
          </p:nvSpPr>
          <p:spPr bwMode="auto">
            <a:xfrm>
              <a:off x="9235377" y="5691034"/>
              <a:ext cx="1529559" cy="577168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kumimoji="1" lang="en-US" altLang="ko-Kore-KR" sz="1000" b="1" dirty="0">
                  <a:latin typeface="+mn-lt"/>
                  <a:ea typeface="+mn-ea"/>
                </a:rPr>
                <a:t>EFS</a:t>
              </a:r>
              <a:r>
                <a:rPr kumimoji="1" lang="en-US" altLang="ko-Kore-KR" sz="1000" dirty="0">
                  <a:latin typeface="+mn-lt"/>
                  <a:ea typeface="+mn-ea"/>
                </a:rPr>
                <a:t> (</a:t>
              </a:r>
              <a:r>
                <a:rPr kumimoji="1" lang="en-US" altLang="ko-Kore-KR" sz="1000" dirty="0" err="1">
                  <a:latin typeface="+mn-lt"/>
                  <a:ea typeface="+mn-ea"/>
                </a:rPr>
                <a:t>redis-efs</a:t>
              </a:r>
              <a:r>
                <a:rPr kumimoji="1" lang="en-US" altLang="ko-Kore-KR" sz="1000" dirty="0">
                  <a:latin typeface="+mn-lt"/>
                  <a:ea typeface="+mn-ea"/>
                </a:rPr>
                <a:t>)</a:t>
              </a:r>
              <a:endParaRPr kumimoji="1" lang="ko-Kore-KR" altLang="en-US" sz="1000" dirty="0">
                <a:latin typeface="+mn-lt"/>
                <a:ea typeface="+mn-ea"/>
              </a:endParaRPr>
            </a:p>
          </p:txBody>
        </p:sp>
        <p:sp>
          <p:nvSpPr>
            <p:cNvPr id="101" name="원통[C] 100">
              <a:extLst>
                <a:ext uri="{FF2B5EF4-FFF2-40B4-BE49-F238E27FC236}">
                  <a16:creationId xmlns:a16="http://schemas.microsoft.com/office/drawing/2014/main" id="{8AEBE1EC-B828-B949-95DF-B5E8605143BA}"/>
                </a:ext>
              </a:extLst>
            </p:cNvPr>
            <p:cNvSpPr/>
            <p:nvPr/>
          </p:nvSpPr>
          <p:spPr bwMode="auto">
            <a:xfrm>
              <a:off x="7392589" y="5705847"/>
              <a:ext cx="1529559" cy="577168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kumimoji="1" lang="en-US" altLang="ko-Kore-KR" sz="1000" b="1" dirty="0">
                  <a:latin typeface="+mn-lt"/>
                  <a:ea typeface="+mn-ea"/>
                </a:rPr>
                <a:t>EFS</a:t>
              </a:r>
              <a:r>
                <a:rPr kumimoji="1" lang="en-US" altLang="ko-Kore-KR" sz="1000" dirty="0">
                  <a:latin typeface="+mn-lt"/>
                  <a:ea typeface="+mn-ea"/>
                </a:rPr>
                <a:t> (</a:t>
              </a:r>
              <a:r>
                <a:rPr kumimoji="1" lang="en-US" altLang="ko-Kore-KR" sz="1000" dirty="0" err="1">
                  <a:latin typeface="+mn-lt"/>
                  <a:ea typeface="+mn-ea"/>
                </a:rPr>
                <a:t>postgres-efs</a:t>
              </a:r>
              <a:r>
                <a:rPr kumimoji="1" lang="en-US" altLang="ko-Kore-KR" sz="1000" dirty="0">
                  <a:latin typeface="+mn-lt"/>
                  <a:ea typeface="+mn-ea"/>
                </a:rPr>
                <a:t>)</a:t>
              </a:r>
              <a:endParaRPr kumimoji="1" lang="ko-Kore-KR" altLang="en-US" sz="1000" dirty="0">
                <a:latin typeface="+mn-lt"/>
                <a:ea typeface="+mn-ea"/>
              </a:endParaRPr>
            </a:p>
          </p:txBody>
        </p:sp>
        <p:sp>
          <p:nvSpPr>
            <p:cNvPr id="102" name="모서리가 둥근 직사각형 6">
              <a:extLst>
                <a:ext uri="{FF2B5EF4-FFF2-40B4-BE49-F238E27FC236}">
                  <a16:creationId xmlns:a16="http://schemas.microsoft.com/office/drawing/2014/main" id="{2555AFAB-63FA-CE44-A237-4EB1F1AC136B}"/>
                </a:ext>
              </a:extLst>
            </p:cNvPr>
            <p:cNvSpPr/>
            <p:nvPr/>
          </p:nvSpPr>
          <p:spPr>
            <a:xfrm>
              <a:off x="7478090" y="4447205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PVC/PV/SC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cxnSp>
          <p:nvCxnSpPr>
            <p:cNvPr id="111" name="직선 연결선[R] 108">
              <a:extLst>
                <a:ext uri="{FF2B5EF4-FFF2-40B4-BE49-F238E27FC236}">
                  <a16:creationId xmlns:a16="http://schemas.microsoft.com/office/drawing/2014/main" id="{7A04289F-89DE-E148-88AE-3EDD40F7D75F}"/>
                </a:ext>
              </a:extLst>
            </p:cNvPr>
            <p:cNvCxnSpPr>
              <a:cxnSpLocks/>
              <a:stCxn id="107" idx="2"/>
              <a:endCxn id="101" idx="1"/>
            </p:cNvCxnSpPr>
            <p:nvPr/>
          </p:nvCxnSpPr>
          <p:spPr>
            <a:xfrm flipH="1">
              <a:off x="8157369" y="4828783"/>
              <a:ext cx="1" cy="877064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모서리가 둥근 직사각형 6">
              <a:extLst>
                <a:ext uri="{FF2B5EF4-FFF2-40B4-BE49-F238E27FC236}">
                  <a16:creationId xmlns:a16="http://schemas.microsoft.com/office/drawing/2014/main" id="{B0D53653-39E9-E541-8EBC-6E3BB0B87481}"/>
                </a:ext>
              </a:extLst>
            </p:cNvPr>
            <p:cNvSpPr/>
            <p:nvPr/>
          </p:nvSpPr>
          <p:spPr>
            <a:xfrm>
              <a:off x="7478090" y="3054934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PVC/PV/SC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cxnSp>
          <p:nvCxnSpPr>
            <p:cNvPr id="97" name="직선 연결선[R] 108">
              <a:extLst>
                <a:ext uri="{FF2B5EF4-FFF2-40B4-BE49-F238E27FC236}">
                  <a16:creationId xmlns:a16="http://schemas.microsoft.com/office/drawing/2014/main" id="{0C0C6F50-2AB8-6642-BD4B-2E19BAF32995}"/>
                </a:ext>
              </a:extLst>
            </p:cNvPr>
            <p:cNvCxnSpPr>
              <a:cxnSpLocks/>
              <a:stCxn id="103" idx="3"/>
              <a:endCxn id="100" idx="1"/>
            </p:cNvCxnSpPr>
            <p:nvPr/>
          </p:nvCxnSpPr>
          <p:spPr>
            <a:xfrm>
              <a:off x="8815023" y="3202577"/>
              <a:ext cx="1185134" cy="2488457"/>
            </a:xfrm>
            <a:prstGeom prst="bentConnector2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원통[C] 108">
              <a:extLst>
                <a:ext uri="{FF2B5EF4-FFF2-40B4-BE49-F238E27FC236}">
                  <a16:creationId xmlns:a16="http://schemas.microsoft.com/office/drawing/2014/main" id="{7D16C7CF-5284-2347-8894-4965CBE4A73A}"/>
                </a:ext>
              </a:extLst>
            </p:cNvPr>
            <p:cNvSpPr/>
            <p:nvPr/>
          </p:nvSpPr>
          <p:spPr bwMode="auto">
            <a:xfrm>
              <a:off x="4715861" y="5705847"/>
              <a:ext cx="1529559" cy="577168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kumimoji="1" lang="en-US" altLang="ko-Kore-KR" sz="1000" b="1" dirty="0">
                  <a:latin typeface="+mn-lt"/>
                  <a:ea typeface="+mn-ea"/>
                </a:rPr>
                <a:t>ECR</a:t>
              </a:r>
              <a:r>
                <a:rPr kumimoji="1" lang="en-US" altLang="ko-Kore-KR" sz="1000" dirty="0">
                  <a:latin typeface="+mn-lt"/>
                  <a:ea typeface="+mn-ea"/>
                </a:rPr>
                <a:t> (image registry)</a:t>
              </a:r>
              <a:endParaRPr kumimoji="1" lang="ko-Kore-KR" altLang="en-US" sz="1000" dirty="0">
                <a:latin typeface="+mn-lt"/>
                <a:ea typeface="+mn-ea"/>
              </a:endParaRPr>
            </a:p>
          </p:txBody>
        </p:sp>
        <p:sp>
          <p:nvSpPr>
            <p:cNvPr id="44" name="위쪽 화살표[U] 43">
              <a:extLst>
                <a:ext uri="{FF2B5EF4-FFF2-40B4-BE49-F238E27FC236}">
                  <a16:creationId xmlns:a16="http://schemas.microsoft.com/office/drawing/2014/main" id="{5FE99AB6-131E-724F-A232-34DB0785A25B}"/>
                </a:ext>
              </a:extLst>
            </p:cNvPr>
            <p:cNvSpPr/>
            <p:nvPr/>
          </p:nvSpPr>
          <p:spPr>
            <a:xfrm>
              <a:off x="5216260" y="4811605"/>
              <a:ext cx="421690" cy="1010268"/>
            </a:xfrm>
            <a:prstGeom prst="upArrow">
              <a:avLst/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rtlCol="0" anchor="ctr" anchorCtr="0"/>
            <a:lstStyle/>
            <a:p>
              <a:pPr algn="l"/>
              <a:endParaRPr kumimoji="1" lang="ko-Kore-KR" altLang="en-US" sz="800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</p:grpSp>
      <p:sp>
        <p:nvSpPr>
          <p:cNvPr id="85" name="Text Box 53">
            <a:extLst>
              <a:ext uri="{FF2B5EF4-FFF2-40B4-BE49-F238E27FC236}">
                <a16:creationId xmlns:a16="http://schemas.microsoft.com/office/drawing/2014/main" id="{04748457-F02C-4243-A33D-DC643AD9A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32" y="2647981"/>
            <a:ext cx="13023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0488" indent="-904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indent="0" eaLnBrk="1" hangingPunct="1"/>
            <a:r>
              <a:rPr lang="en-US" altLang="ko-KR" sz="700" b="1" dirty="0">
                <a:latin typeface="+mn-ea"/>
                <a:ea typeface="+mn-ea"/>
              </a:rPr>
              <a:t>yogiyo-</a:t>
            </a:r>
            <a:r>
              <a:rPr lang="en-US" altLang="ko-KR" sz="700" b="1" dirty="0" err="1">
                <a:latin typeface="+mn-ea"/>
                <a:ea typeface="+mn-ea"/>
              </a:rPr>
              <a:t>nuno.click</a:t>
            </a:r>
            <a:endParaRPr lang="en-US" altLang="ko-KR" sz="700" b="1" dirty="0">
              <a:latin typeface="+mn-ea"/>
              <a:ea typeface="+mn-ea"/>
            </a:endParaRPr>
          </a:p>
          <a:p>
            <a:pPr marL="0" indent="0" eaLnBrk="1" hangingPunct="1"/>
            <a:r>
              <a:rPr lang="en-US" altLang="ko-KR" sz="700" b="1" dirty="0" err="1">
                <a:latin typeface="+mn-ea"/>
                <a:ea typeface="+mn-ea"/>
              </a:rPr>
              <a:t>www.yogiyo-nuno.click</a:t>
            </a:r>
            <a:endParaRPr lang="en-US" altLang="ko-KR" sz="700" b="1" dirty="0">
              <a:latin typeface="+mn-ea"/>
              <a:ea typeface="+mn-ea"/>
            </a:endParaRPr>
          </a:p>
        </p:txBody>
      </p:sp>
      <p:cxnSp>
        <p:nvCxnSpPr>
          <p:cNvPr id="86" name="직선 연결선[R] 108">
            <a:extLst>
              <a:ext uri="{FF2B5EF4-FFF2-40B4-BE49-F238E27FC236}">
                <a16:creationId xmlns:a16="http://schemas.microsoft.com/office/drawing/2014/main" id="{20FA521A-1E9C-7C41-9256-006BE3BE23B9}"/>
              </a:ext>
            </a:extLst>
          </p:cNvPr>
          <p:cNvCxnSpPr>
            <a:cxnSpLocks/>
            <a:stCxn id="118" idx="3"/>
            <a:endCxn id="81" idx="1"/>
          </p:cNvCxnSpPr>
          <p:nvPr/>
        </p:nvCxnSpPr>
        <p:spPr>
          <a:xfrm flipV="1">
            <a:off x="1562736" y="2936152"/>
            <a:ext cx="325235" cy="2414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108">
            <a:extLst>
              <a:ext uri="{FF2B5EF4-FFF2-40B4-BE49-F238E27FC236}">
                <a16:creationId xmlns:a16="http://schemas.microsoft.com/office/drawing/2014/main" id="{AA5BE9E2-A37E-8340-B5BE-9EAA1C63E6A0}"/>
              </a:ext>
            </a:extLst>
          </p:cNvPr>
          <p:cNvCxnSpPr>
            <a:cxnSpLocks/>
            <a:stCxn id="81" idx="3"/>
            <a:endCxn id="67" idx="1"/>
          </p:cNvCxnSpPr>
          <p:nvPr/>
        </p:nvCxnSpPr>
        <p:spPr>
          <a:xfrm flipV="1">
            <a:off x="2346005" y="2860881"/>
            <a:ext cx="142982" cy="7527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[R] 108">
            <a:extLst>
              <a:ext uri="{FF2B5EF4-FFF2-40B4-BE49-F238E27FC236}">
                <a16:creationId xmlns:a16="http://schemas.microsoft.com/office/drawing/2014/main" id="{382ABA2F-C983-2A4B-B3F2-179A93CAEC0A}"/>
              </a:ext>
            </a:extLst>
          </p:cNvPr>
          <p:cNvCxnSpPr>
            <a:cxnSpLocks/>
            <a:stCxn id="85" idx="3"/>
            <a:endCxn id="81" idx="1"/>
          </p:cNvCxnSpPr>
          <p:nvPr/>
        </p:nvCxnSpPr>
        <p:spPr>
          <a:xfrm>
            <a:off x="1492102" y="2801870"/>
            <a:ext cx="395869" cy="13428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 Box 53">
            <a:extLst>
              <a:ext uri="{FF2B5EF4-FFF2-40B4-BE49-F238E27FC236}">
                <a16:creationId xmlns:a16="http://schemas.microsoft.com/office/drawing/2014/main" id="{7C728AA7-452A-DE42-B076-B4DAF76E5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570" y="3077524"/>
            <a:ext cx="138216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0488" indent="-904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indent="0" eaLnBrk="1" hangingPunct="1"/>
            <a:r>
              <a:rPr lang="en-US" altLang="ko-KR" sz="700" b="1" dirty="0" err="1">
                <a:latin typeface="+mn-ea"/>
                <a:ea typeface="+mn-ea"/>
              </a:rPr>
              <a:t>backend.yogiyo-nuno.click</a:t>
            </a:r>
            <a:endParaRPr lang="en-US" altLang="ko-KR" sz="700" b="1" dirty="0">
              <a:latin typeface="+mn-ea"/>
              <a:ea typeface="+mn-ea"/>
            </a:endParaRPr>
          </a:p>
        </p:txBody>
      </p:sp>
      <p:cxnSp>
        <p:nvCxnSpPr>
          <p:cNvPr id="119" name="직선 연결선[R] 108">
            <a:extLst>
              <a:ext uri="{FF2B5EF4-FFF2-40B4-BE49-F238E27FC236}">
                <a16:creationId xmlns:a16="http://schemas.microsoft.com/office/drawing/2014/main" id="{8F233AB1-A6F6-BF40-B47C-5C65E710A57C}"/>
              </a:ext>
            </a:extLst>
          </p:cNvPr>
          <p:cNvCxnSpPr>
            <a:cxnSpLocks/>
            <a:stCxn id="81" idx="3"/>
            <a:endCxn id="77" idx="1"/>
          </p:cNvCxnSpPr>
          <p:nvPr/>
        </p:nvCxnSpPr>
        <p:spPr>
          <a:xfrm>
            <a:off x="2346005" y="2936152"/>
            <a:ext cx="142982" cy="40903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066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Kubernetes Deployment Diagram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1B10DD7F-5523-0847-9873-9AA3D87D2A63}"/>
              </a:ext>
            </a:extLst>
          </p:cNvPr>
          <p:cNvGrpSpPr/>
          <p:nvPr/>
        </p:nvGrpSpPr>
        <p:grpSpPr>
          <a:xfrm>
            <a:off x="101938" y="1125931"/>
            <a:ext cx="11754265" cy="5320577"/>
            <a:chOff x="101938" y="1125931"/>
            <a:chExt cx="11754265" cy="5320577"/>
          </a:xfrm>
        </p:grpSpPr>
        <p:sp>
          <p:nvSpPr>
            <p:cNvPr id="6" name="Google Shape;394;p28">
              <a:extLst>
                <a:ext uri="{FF2B5EF4-FFF2-40B4-BE49-F238E27FC236}">
                  <a16:creationId xmlns:a16="http://schemas.microsoft.com/office/drawing/2014/main" id="{A1D395CD-7665-5840-933E-F837CC38F0B0}"/>
                </a:ext>
              </a:extLst>
            </p:cNvPr>
            <p:cNvSpPr/>
            <p:nvPr/>
          </p:nvSpPr>
          <p:spPr>
            <a:xfrm>
              <a:off x="328823" y="1125931"/>
              <a:ext cx="11527380" cy="5320577"/>
            </a:xfrm>
            <a:prstGeom prst="roundRect">
              <a:avLst>
                <a:gd name="adj" fmla="val 3262"/>
              </a:avLst>
            </a:prstGeom>
            <a:noFill/>
            <a:ln w="9525" cap="flat" cmpd="sng">
              <a:solidFill>
                <a:srgbClr val="2754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" name="Google Shape;395;p28">
              <a:extLst>
                <a:ext uri="{FF2B5EF4-FFF2-40B4-BE49-F238E27FC236}">
                  <a16:creationId xmlns:a16="http://schemas.microsoft.com/office/drawing/2014/main" id="{DF1805D9-0411-8A4A-858D-54F2907457BE}"/>
                </a:ext>
              </a:extLst>
            </p:cNvPr>
            <p:cNvSpPr/>
            <p:nvPr/>
          </p:nvSpPr>
          <p:spPr>
            <a:xfrm>
              <a:off x="472699" y="1263133"/>
              <a:ext cx="11236270" cy="5036928"/>
            </a:xfrm>
            <a:prstGeom prst="roundRect">
              <a:avLst>
                <a:gd name="adj" fmla="val 1901"/>
              </a:avLst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11" name="Google Shape;405;p28">
              <a:extLst>
                <a:ext uri="{FF2B5EF4-FFF2-40B4-BE49-F238E27FC236}">
                  <a16:creationId xmlns:a16="http://schemas.microsoft.com/office/drawing/2014/main" id="{B5788C4A-87E7-B34C-B871-C4570FC4632B}"/>
                </a:ext>
              </a:extLst>
            </p:cNvPr>
            <p:cNvCxnSpPr>
              <a:stCxn id="21" idx="3"/>
              <a:endCxn id="20" idx="1"/>
            </p:cNvCxnSpPr>
            <p:nvPr/>
          </p:nvCxnSpPr>
          <p:spPr>
            <a:xfrm flipV="1">
              <a:off x="1318234" y="1770885"/>
              <a:ext cx="901932" cy="74152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" name="Google Shape;408;p28">
              <a:extLst>
                <a:ext uri="{FF2B5EF4-FFF2-40B4-BE49-F238E27FC236}">
                  <a16:creationId xmlns:a16="http://schemas.microsoft.com/office/drawing/2014/main" id="{1C0730BB-D235-CA4D-B29E-E9558E603AE1}"/>
                </a:ext>
              </a:extLst>
            </p:cNvPr>
            <p:cNvCxnSpPr>
              <a:cxnSpLocks/>
              <a:stCxn id="20" idx="3"/>
              <a:endCxn id="17" idx="1"/>
            </p:cNvCxnSpPr>
            <p:nvPr/>
          </p:nvCxnSpPr>
          <p:spPr>
            <a:xfrm>
              <a:off x="2824966" y="1770885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Google Shape;409;p28">
              <a:extLst>
                <a:ext uri="{FF2B5EF4-FFF2-40B4-BE49-F238E27FC236}">
                  <a16:creationId xmlns:a16="http://schemas.microsoft.com/office/drawing/2014/main" id="{C9F30FD4-D457-3447-B1E2-D9556EAD869A}"/>
                </a:ext>
              </a:extLst>
            </p:cNvPr>
            <p:cNvCxnSpPr>
              <a:cxnSpLocks/>
              <a:stCxn id="17" idx="3"/>
              <a:endCxn id="19" idx="1"/>
            </p:cNvCxnSpPr>
            <p:nvPr/>
          </p:nvCxnSpPr>
          <p:spPr>
            <a:xfrm flipV="1">
              <a:off x="3821642" y="1770886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14" name="Google Shape;411;p28">
              <a:extLst>
                <a:ext uri="{FF2B5EF4-FFF2-40B4-BE49-F238E27FC236}">
                  <a16:creationId xmlns:a16="http://schemas.microsoft.com/office/drawing/2014/main" id="{F1B591E4-1C74-2242-BC50-C12C63C6F81C}"/>
                </a:ext>
              </a:extLst>
            </p:cNvPr>
            <p:cNvCxnSpPr>
              <a:stCxn id="18" idx="1"/>
              <a:endCxn id="19" idx="3"/>
            </p:cNvCxnSpPr>
            <p:nvPr/>
          </p:nvCxnSpPr>
          <p:spPr>
            <a:xfrm rot="10800000" flipV="1">
              <a:off x="4818318" y="1770884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16" name="Google Shape;414;p28">
              <a:extLst>
                <a:ext uri="{FF2B5EF4-FFF2-40B4-BE49-F238E27FC236}">
                  <a16:creationId xmlns:a16="http://schemas.microsoft.com/office/drawing/2014/main" id="{C59FA92D-0EB3-724A-9F6C-F5D3A86FDA4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61220" y="5504000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404;p28">
              <a:extLst>
                <a:ext uri="{FF2B5EF4-FFF2-40B4-BE49-F238E27FC236}">
                  <a16:creationId xmlns:a16="http://schemas.microsoft.com/office/drawing/2014/main" id="{37D70F84-D33C-C344-B9BB-2C52889FB10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842" y="146848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412;p28">
              <a:extLst>
                <a:ext uri="{FF2B5EF4-FFF2-40B4-BE49-F238E27FC236}">
                  <a16:creationId xmlns:a16="http://schemas.microsoft.com/office/drawing/2014/main" id="{6667CB57-F9E2-604A-807D-0C35208435BC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10190" y="1468485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410;p28">
              <a:extLst>
                <a:ext uri="{FF2B5EF4-FFF2-40B4-BE49-F238E27FC236}">
                  <a16:creationId xmlns:a16="http://schemas.microsoft.com/office/drawing/2014/main" id="{3650BF06-7352-CA4A-A3A5-31F409006A8E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13518" y="1468486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407;p28">
              <a:extLst>
                <a:ext uri="{FF2B5EF4-FFF2-40B4-BE49-F238E27FC236}">
                  <a16:creationId xmlns:a16="http://schemas.microsoft.com/office/drawing/2014/main" id="{F3DEE727-3EBB-C646-A90C-3D24C9778ECD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20166" y="1468485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406;p28">
              <a:extLst>
                <a:ext uri="{FF2B5EF4-FFF2-40B4-BE49-F238E27FC236}">
                  <a16:creationId xmlns:a16="http://schemas.microsoft.com/office/drawing/2014/main" id="{0784281E-37E2-2C4A-AB37-38D5E54177C5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3434" y="2210008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402;p28">
              <a:extLst>
                <a:ext uri="{FF2B5EF4-FFF2-40B4-BE49-F238E27FC236}">
                  <a16:creationId xmlns:a16="http://schemas.microsoft.com/office/drawing/2014/main" id="{BD2854FC-666C-D040-8AB4-7E8125F98DF7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443662" y="1794420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00;p28">
              <a:extLst>
                <a:ext uri="{FF2B5EF4-FFF2-40B4-BE49-F238E27FC236}">
                  <a16:creationId xmlns:a16="http://schemas.microsoft.com/office/drawing/2014/main" id="{33236336-D36A-6343-B81B-6278600D8279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469329" y="1790111"/>
              <a:ext cx="606258" cy="6062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" name="Google Shape;401;p28">
              <a:extLst>
                <a:ext uri="{FF2B5EF4-FFF2-40B4-BE49-F238E27FC236}">
                  <a16:creationId xmlns:a16="http://schemas.microsoft.com/office/drawing/2014/main" id="{20EE2520-C6B6-C844-98F5-0CD89A5B4CD7}"/>
                </a:ext>
              </a:extLst>
            </p:cNvPr>
            <p:cNvCxnSpPr>
              <a:cxnSpLocks/>
              <a:stCxn id="42" idx="1"/>
              <a:endCxn id="32" idx="3"/>
            </p:cNvCxnSpPr>
            <p:nvPr/>
          </p:nvCxnSpPr>
          <p:spPr>
            <a:xfrm flipH="1">
              <a:off x="9049918" y="2093239"/>
              <a:ext cx="419411" cy="4309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47" name="Google Shape;399;p28">
              <a:extLst>
                <a:ext uri="{FF2B5EF4-FFF2-40B4-BE49-F238E27FC236}">
                  <a16:creationId xmlns:a16="http://schemas.microsoft.com/office/drawing/2014/main" id="{927A0C88-8026-0F49-B584-F5A139D94181}"/>
                </a:ext>
              </a:extLst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435554" y="1794643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Google Shape;413;p28">
              <a:extLst>
                <a:ext uri="{FF2B5EF4-FFF2-40B4-BE49-F238E27FC236}">
                  <a16:creationId xmlns:a16="http://schemas.microsoft.com/office/drawing/2014/main" id="{590BACBC-7811-5343-842A-5917517CCF79}"/>
                </a:ext>
              </a:extLst>
            </p:cNvPr>
            <p:cNvSpPr txBox="1"/>
            <p:nvPr/>
          </p:nvSpPr>
          <p:spPr>
            <a:xfrm>
              <a:off x="10359654" y="1456234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err="1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hostath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sp>
          <p:nvSpPr>
            <p:cNvPr id="55" name="Google Shape;413;p28">
              <a:extLst>
                <a:ext uri="{FF2B5EF4-FFF2-40B4-BE49-F238E27FC236}">
                  <a16:creationId xmlns:a16="http://schemas.microsoft.com/office/drawing/2014/main" id="{772CACBB-1E38-F14D-930E-DDD7FCE79670}"/>
                </a:ext>
              </a:extLst>
            </p:cNvPr>
            <p:cNvSpPr txBox="1"/>
            <p:nvPr/>
          </p:nvSpPr>
          <p:spPr>
            <a:xfrm>
              <a:off x="1213877" y="5713789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yogiyo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sp>
          <p:nvSpPr>
            <p:cNvPr id="57" name="Google Shape;413;p28">
              <a:extLst>
                <a:ext uri="{FF2B5EF4-FFF2-40B4-BE49-F238E27FC236}">
                  <a16:creationId xmlns:a16="http://schemas.microsoft.com/office/drawing/2014/main" id="{F8CAD0A1-3C50-4342-970A-02BDAC131A56}"/>
                </a:ext>
              </a:extLst>
            </p:cNvPr>
            <p:cNvSpPr txBox="1"/>
            <p:nvPr/>
          </p:nvSpPr>
          <p:spPr>
            <a:xfrm>
              <a:off x="521043" y="2966708"/>
              <a:ext cx="989583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yogiyo.com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sp>
          <p:nvSpPr>
            <p:cNvPr id="64" name="Google Shape;413;p28">
              <a:extLst>
                <a:ext uri="{FF2B5EF4-FFF2-40B4-BE49-F238E27FC236}">
                  <a16:creationId xmlns:a16="http://schemas.microsoft.com/office/drawing/2014/main" id="{2D5F1B1D-CD39-0F4B-9785-203A74480BCC}"/>
                </a:ext>
              </a:extLst>
            </p:cNvPr>
            <p:cNvSpPr txBox="1"/>
            <p:nvPr/>
          </p:nvSpPr>
          <p:spPr>
            <a:xfrm>
              <a:off x="1462110" y="1450015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frontend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89" name="Google Shape;408;p28">
              <a:extLst>
                <a:ext uri="{FF2B5EF4-FFF2-40B4-BE49-F238E27FC236}">
                  <a16:creationId xmlns:a16="http://schemas.microsoft.com/office/drawing/2014/main" id="{151A535D-3DB9-7840-88FC-EC6FD6BEDE9D}"/>
                </a:ext>
              </a:extLst>
            </p:cNvPr>
            <p:cNvCxnSpPr>
              <a:cxnSpLocks/>
              <a:stCxn id="95" idx="3"/>
              <a:endCxn id="92" idx="1"/>
            </p:cNvCxnSpPr>
            <p:nvPr/>
          </p:nvCxnSpPr>
          <p:spPr>
            <a:xfrm>
              <a:off x="2824966" y="3129277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" name="Google Shape;409;p28">
              <a:extLst>
                <a:ext uri="{FF2B5EF4-FFF2-40B4-BE49-F238E27FC236}">
                  <a16:creationId xmlns:a16="http://schemas.microsoft.com/office/drawing/2014/main" id="{CCA7DC28-FD87-DE4B-89CF-BECA0642E24D}"/>
                </a:ext>
              </a:extLst>
            </p:cNvPr>
            <p:cNvCxnSpPr>
              <a:cxnSpLocks/>
              <a:stCxn id="92" idx="3"/>
              <a:endCxn id="94" idx="1"/>
            </p:cNvCxnSpPr>
            <p:nvPr/>
          </p:nvCxnSpPr>
          <p:spPr>
            <a:xfrm flipV="1">
              <a:off x="3821642" y="3129278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91" name="Google Shape;411;p28">
              <a:extLst>
                <a:ext uri="{FF2B5EF4-FFF2-40B4-BE49-F238E27FC236}">
                  <a16:creationId xmlns:a16="http://schemas.microsoft.com/office/drawing/2014/main" id="{FA1410CF-40EE-B84D-A14D-1C033EE51989}"/>
                </a:ext>
              </a:extLst>
            </p:cNvPr>
            <p:cNvCxnSpPr>
              <a:stCxn id="93" idx="1"/>
              <a:endCxn id="94" idx="3"/>
            </p:cNvCxnSpPr>
            <p:nvPr/>
          </p:nvCxnSpPr>
          <p:spPr>
            <a:xfrm rot="10800000" flipV="1">
              <a:off x="4818318" y="3129276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92" name="Google Shape;404;p28">
              <a:extLst>
                <a:ext uri="{FF2B5EF4-FFF2-40B4-BE49-F238E27FC236}">
                  <a16:creationId xmlns:a16="http://schemas.microsoft.com/office/drawing/2014/main" id="{65E1ABC6-0463-ED40-AEA9-3111568DA8F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842" y="2826879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412;p28">
              <a:extLst>
                <a:ext uri="{FF2B5EF4-FFF2-40B4-BE49-F238E27FC236}">
                  <a16:creationId xmlns:a16="http://schemas.microsoft.com/office/drawing/2014/main" id="{A8A33E91-9289-3A44-BD93-9C7CBE7712D6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10190" y="282687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410;p28">
              <a:extLst>
                <a:ext uri="{FF2B5EF4-FFF2-40B4-BE49-F238E27FC236}">
                  <a16:creationId xmlns:a16="http://schemas.microsoft.com/office/drawing/2014/main" id="{5051D87D-FE2B-0B4B-9982-282B59A30E90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13518" y="2826878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407;p28">
              <a:extLst>
                <a:ext uri="{FF2B5EF4-FFF2-40B4-BE49-F238E27FC236}">
                  <a16:creationId xmlns:a16="http://schemas.microsoft.com/office/drawing/2014/main" id="{FC5C0BEC-10DA-854B-9E44-49DC49A41C03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20166" y="282687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6" name="Google Shape;405;p28">
              <a:extLst>
                <a:ext uri="{FF2B5EF4-FFF2-40B4-BE49-F238E27FC236}">
                  <a16:creationId xmlns:a16="http://schemas.microsoft.com/office/drawing/2014/main" id="{2D42ED55-CC0D-9E47-95F2-7A618C2390AA}"/>
                </a:ext>
              </a:extLst>
            </p:cNvPr>
            <p:cNvCxnSpPr>
              <a:cxnSpLocks/>
              <a:stCxn id="21" idx="3"/>
              <a:endCxn id="95" idx="1"/>
            </p:cNvCxnSpPr>
            <p:nvPr/>
          </p:nvCxnSpPr>
          <p:spPr>
            <a:xfrm>
              <a:off x="1318234" y="2512408"/>
              <a:ext cx="901932" cy="616869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" name="Google Shape;413;p28">
              <a:extLst>
                <a:ext uri="{FF2B5EF4-FFF2-40B4-BE49-F238E27FC236}">
                  <a16:creationId xmlns:a16="http://schemas.microsoft.com/office/drawing/2014/main" id="{574AF34C-4191-944C-8DFA-089B7C11A8B8}"/>
                </a:ext>
              </a:extLst>
            </p:cNvPr>
            <p:cNvSpPr txBox="1"/>
            <p:nvPr/>
          </p:nvSpPr>
          <p:spPr>
            <a:xfrm>
              <a:off x="1484057" y="3372530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backend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21" name="Google Shape;408;p28">
              <a:extLst>
                <a:ext uri="{FF2B5EF4-FFF2-40B4-BE49-F238E27FC236}">
                  <a16:creationId xmlns:a16="http://schemas.microsoft.com/office/drawing/2014/main" id="{F6531C82-7D18-7242-800A-2A133F809DF6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 rot="5400000" flipH="1" flipV="1">
              <a:off x="-173036" y="2787383"/>
              <a:ext cx="1161444" cy="611495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" name="Google Shape;408;p28">
              <a:extLst>
                <a:ext uri="{FF2B5EF4-FFF2-40B4-BE49-F238E27FC236}">
                  <a16:creationId xmlns:a16="http://schemas.microsoft.com/office/drawing/2014/main" id="{57457501-A17B-CF49-98A7-ECE9D80BDEB8}"/>
                </a:ext>
              </a:extLst>
            </p:cNvPr>
            <p:cNvCxnSpPr>
              <a:cxnSpLocks/>
              <a:stCxn id="134" idx="3"/>
              <a:endCxn id="131" idx="1"/>
            </p:cNvCxnSpPr>
            <p:nvPr/>
          </p:nvCxnSpPr>
          <p:spPr>
            <a:xfrm>
              <a:off x="8051786" y="3108101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9" name="Google Shape;409;p28">
              <a:extLst>
                <a:ext uri="{FF2B5EF4-FFF2-40B4-BE49-F238E27FC236}">
                  <a16:creationId xmlns:a16="http://schemas.microsoft.com/office/drawing/2014/main" id="{1ADA0606-8050-B242-B573-E2C25FDF2DF5}"/>
                </a:ext>
              </a:extLst>
            </p:cNvPr>
            <p:cNvCxnSpPr>
              <a:cxnSpLocks/>
              <a:stCxn id="131" idx="3"/>
              <a:endCxn id="133" idx="1"/>
            </p:cNvCxnSpPr>
            <p:nvPr/>
          </p:nvCxnSpPr>
          <p:spPr>
            <a:xfrm flipV="1">
              <a:off x="9048462" y="3108102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130" name="Google Shape;411;p28">
              <a:extLst>
                <a:ext uri="{FF2B5EF4-FFF2-40B4-BE49-F238E27FC236}">
                  <a16:creationId xmlns:a16="http://schemas.microsoft.com/office/drawing/2014/main" id="{EDDC901D-AF38-144F-A6D1-BFC82A00D287}"/>
                </a:ext>
              </a:extLst>
            </p:cNvPr>
            <p:cNvCxnSpPr>
              <a:stCxn id="132" idx="1"/>
              <a:endCxn id="133" idx="3"/>
            </p:cNvCxnSpPr>
            <p:nvPr/>
          </p:nvCxnSpPr>
          <p:spPr>
            <a:xfrm rot="10800000" flipV="1">
              <a:off x="10045138" y="3108100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131" name="Google Shape;404;p28">
              <a:extLst>
                <a:ext uri="{FF2B5EF4-FFF2-40B4-BE49-F238E27FC236}">
                  <a16:creationId xmlns:a16="http://schemas.microsoft.com/office/drawing/2014/main" id="{C01DA6FC-A89B-FA4B-9F64-442FCA65BFA2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43662" y="2805703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412;p28">
              <a:extLst>
                <a:ext uri="{FF2B5EF4-FFF2-40B4-BE49-F238E27FC236}">
                  <a16:creationId xmlns:a16="http://schemas.microsoft.com/office/drawing/2014/main" id="{D5168D68-8F83-D24F-9E3D-31D5979D90D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37010" y="2805701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410;p28">
              <a:extLst>
                <a:ext uri="{FF2B5EF4-FFF2-40B4-BE49-F238E27FC236}">
                  <a16:creationId xmlns:a16="http://schemas.microsoft.com/office/drawing/2014/main" id="{AD5B04E1-4490-A247-BFB5-0CBDCF8CF23E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440338" y="2805702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407;p28">
              <a:extLst>
                <a:ext uri="{FF2B5EF4-FFF2-40B4-BE49-F238E27FC236}">
                  <a16:creationId xmlns:a16="http://schemas.microsoft.com/office/drawing/2014/main" id="{EA977727-91D3-C44C-98D0-CF6DD26AC4DB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46986" y="2805701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5" name="Google Shape;401;p28">
              <a:extLst>
                <a:ext uri="{FF2B5EF4-FFF2-40B4-BE49-F238E27FC236}">
                  <a16:creationId xmlns:a16="http://schemas.microsoft.com/office/drawing/2014/main" id="{5745A4F0-FC80-0E47-BBA5-A418967D3DC1}"/>
                </a:ext>
              </a:extLst>
            </p:cNvPr>
            <p:cNvCxnSpPr>
              <a:cxnSpLocks/>
              <a:stCxn id="131" idx="0"/>
              <a:endCxn id="32" idx="2"/>
            </p:cNvCxnSpPr>
            <p:nvPr/>
          </p:nvCxnSpPr>
          <p:spPr>
            <a:xfrm flipV="1">
              <a:off x="8746062" y="2400676"/>
              <a:ext cx="728" cy="40502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53" name="Google Shape;398;p28">
              <a:extLst>
                <a:ext uri="{FF2B5EF4-FFF2-40B4-BE49-F238E27FC236}">
                  <a16:creationId xmlns:a16="http://schemas.microsoft.com/office/drawing/2014/main" id="{550D1092-7285-F342-ABAA-0DE7E06256CC}"/>
                </a:ext>
              </a:extLst>
            </p:cNvPr>
            <p:cNvCxnSpPr>
              <a:cxnSpLocks/>
              <a:stCxn id="47" idx="1"/>
              <a:endCxn id="42" idx="3"/>
            </p:cNvCxnSpPr>
            <p:nvPr/>
          </p:nvCxnSpPr>
          <p:spPr>
            <a:xfrm flipH="1" flipV="1">
              <a:off x="10075587" y="2093239"/>
              <a:ext cx="359967" cy="4532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57" name="Google Shape;413;p28">
              <a:extLst>
                <a:ext uri="{FF2B5EF4-FFF2-40B4-BE49-F238E27FC236}">
                  <a16:creationId xmlns:a16="http://schemas.microsoft.com/office/drawing/2014/main" id="{A40094DB-B727-9C4E-AA5B-738C8D389198}"/>
                </a:ext>
              </a:extLst>
            </p:cNvPr>
            <p:cNvSpPr txBox="1"/>
            <p:nvPr/>
          </p:nvSpPr>
          <p:spPr>
            <a:xfrm>
              <a:off x="7373684" y="2502809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err="1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redis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59" name="Google Shape;408;p28">
              <a:extLst>
                <a:ext uri="{FF2B5EF4-FFF2-40B4-BE49-F238E27FC236}">
                  <a16:creationId xmlns:a16="http://schemas.microsoft.com/office/drawing/2014/main" id="{911EF1C0-D8F1-E940-BA72-6B9A2294C5A3}"/>
                </a:ext>
              </a:extLst>
            </p:cNvPr>
            <p:cNvCxnSpPr>
              <a:cxnSpLocks/>
              <a:stCxn id="165" idx="3"/>
              <a:endCxn id="162" idx="1"/>
            </p:cNvCxnSpPr>
            <p:nvPr/>
          </p:nvCxnSpPr>
          <p:spPr>
            <a:xfrm>
              <a:off x="8051786" y="4426297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0" name="Google Shape;409;p28">
              <a:extLst>
                <a:ext uri="{FF2B5EF4-FFF2-40B4-BE49-F238E27FC236}">
                  <a16:creationId xmlns:a16="http://schemas.microsoft.com/office/drawing/2014/main" id="{B912B942-042A-F047-8A87-DBE5FF5961E6}"/>
                </a:ext>
              </a:extLst>
            </p:cNvPr>
            <p:cNvCxnSpPr>
              <a:cxnSpLocks/>
              <a:stCxn id="162" idx="3"/>
              <a:endCxn id="164" idx="1"/>
            </p:cNvCxnSpPr>
            <p:nvPr/>
          </p:nvCxnSpPr>
          <p:spPr>
            <a:xfrm flipV="1">
              <a:off x="9048462" y="4426298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161" name="Google Shape;411;p28">
              <a:extLst>
                <a:ext uri="{FF2B5EF4-FFF2-40B4-BE49-F238E27FC236}">
                  <a16:creationId xmlns:a16="http://schemas.microsoft.com/office/drawing/2014/main" id="{429292E2-0E8E-F741-8DF3-DFD6B73DBED5}"/>
                </a:ext>
              </a:extLst>
            </p:cNvPr>
            <p:cNvCxnSpPr>
              <a:stCxn id="163" idx="1"/>
              <a:endCxn id="164" idx="3"/>
            </p:cNvCxnSpPr>
            <p:nvPr/>
          </p:nvCxnSpPr>
          <p:spPr>
            <a:xfrm rot="10800000" flipV="1">
              <a:off x="10045138" y="4426296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162" name="Google Shape;404;p28">
              <a:extLst>
                <a:ext uri="{FF2B5EF4-FFF2-40B4-BE49-F238E27FC236}">
                  <a16:creationId xmlns:a16="http://schemas.microsoft.com/office/drawing/2014/main" id="{33FEFC71-2073-7542-81B6-FD9563A299FD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43662" y="4123899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412;p28">
              <a:extLst>
                <a:ext uri="{FF2B5EF4-FFF2-40B4-BE49-F238E27FC236}">
                  <a16:creationId xmlns:a16="http://schemas.microsoft.com/office/drawing/2014/main" id="{AF7D067A-6371-0F47-B885-D98305C64B1E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37010" y="412389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410;p28">
              <a:extLst>
                <a:ext uri="{FF2B5EF4-FFF2-40B4-BE49-F238E27FC236}">
                  <a16:creationId xmlns:a16="http://schemas.microsoft.com/office/drawing/2014/main" id="{FB3B406D-80B4-B748-AB18-83E604F50E88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440338" y="4123898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407;p28">
              <a:extLst>
                <a:ext uri="{FF2B5EF4-FFF2-40B4-BE49-F238E27FC236}">
                  <a16:creationId xmlns:a16="http://schemas.microsoft.com/office/drawing/2014/main" id="{F03D9D88-0B38-784A-A31F-C9889C670BF8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46986" y="412389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413;p28">
              <a:extLst>
                <a:ext uri="{FF2B5EF4-FFF2-40B4-BE49-F238E27FC236}">
                  <a16:creationId xmlns:a16="http://schemas.microsoft.com/office/drawing/2014/main" id="{32ECD94F-F53F-BC4E-B805-2ACBE9BFCFCC}"/>
                </a:ext>
              </a:extLst>
            </p:cNvPr>
            <p:cNvSpPr txBox="1"/>
            <p:nvPr/>
          </p:nvSpPr>
          <p:spPr>
            <a:xfrm>
              <a:off x="7373684" y="4736752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err="1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postgres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pic>
          <p:nvPicPr>
            <p:cNvPr id="175" name="Google Shape;402;p28">
              <a:extLst>
                <a:ext uri="{FF2B5EF4-FFF2-40B4-BE49-F238E27FC236}">
                  <a16:creationId xmlns:a16="http://schemas.microsoft.com/office/drawing/2014/main" id="{7B3DC1B9-7C4F-1A46-841F-173A71D5F4D6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443662" y="5143272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400;p28">
              <a:extLst>
                <a:ext uri="{FF2B5EF4-FFF2-40B4-BE49-F238E27FC236}">
                  <a16:creationId xmlns:a16="http://schemas.microsoft.com/office/drawing/2014/main" id="{24171381-F290-9A41-A4C5-0F94BCEA4D18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469329" y="5138963"/>
              <a:ext cx="606258" cy="6062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7" name="Google Shape;401;p28">
              <a:extLst>
                <a:ext uri="{FF2B5EF4-FFF2-40B4-BE49-F238E27FC236}">
                  <a16:creationId xmlns:a16="http://schemas.microsoft.com/office/drawing/2014/main" id="{F22C7873-BC26-3E47-9123-86DCBE65EAAB}"/>
                </a:ext>
              </a:extLst>
            </p:cNvPr>
            <p:cNvCxnSpPr>
              <a:cxnSpLocks/>
              <a:stCxn id="176" idx="1"/>
              <a:endCxn id="175" idx="3"/>
            </p:cNvCxnSpPr>
            <p:nvPr/>
          </p:nvCxnSpPr>
          <p:spPr>
            <a:xfrm flipH="1">
              <a:off x="9049918" y="5442091"/>
              <a:ext cx="419411" cy="4309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178" name="Google Shape;399;p28">
              <a:extLst>
                <a:ext uri="{FF2B5EF4-FFF2-40B4-BE49-F238E27FC236}">
                  <a16:creationId xmlns:a16="http://schemas.microsoft.com/office/drawing/2014/main" id="{394E4D9F-C08D-A84E-AA5F-3998559320B6}"/>
                </a:ext>
              </a:extLst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435554" y="5143495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413;p28">
              <a:extLst>
                <a:ext uri="{FF2B5EF4-FFF2-40B4-BE49-F238E27FC236}">
                  <a16:creationId xmlns:a16="http://schemas.microsoft.com/office/drawing/2014/main" id="{9BF6BACC-704A-CC4D-A8C5-0FFB3C7BD10F}"/>
                </a:ext>
              </a:extLst>
            </p:cNvPr>
            <p:cNvSpPr txBox="1"/>
            <p:nvPr/>
          </p:nvSpPr>
          <p:spPr>
            <a:xfrm>
              <a:off x="10359654" y="4601643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hostpath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80" name="Google Shape;398;p28">
              <a:extLst>
                <a:ext uri="{FF2B5EF4-FFF2-40B4-BE49-F238E27FC236}">
                  <a16:creationId xmlns:a16="http://schemas.microsoft.com/office/drawing/2014/main" id="{694EC28F-3B24-2C42-8AE7-8144A508ACAB}"/>
                </a:ext>
              </a:extLst>
            </p:cNvPr>
            <p:cNvCxnSpPr>
              <a:cxnSpLocks/>
              <a:stCxn id="178" idx="1"/>
              <a:endCxn id="176" idx="3"/>
            </p:cNvCxnSpPr>
            <p:nvPr/>
          </p:nvCxnSpPr>
          <p:spPr>
            <a:xfrm flipH="1" flipV="1">
              <a:off x="10075587" y="5442091"/>
              <a:ext cx="359967" cy="4532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81" name="Google Shape;401;p28">
              <a:extLst>
                <a:ext uri="{FF2B5EF4-FFF2-40B4-BE49-F238E27FC236}">
                  <a16:creationId xmlns:a16="http://schemas.microsoft.com/office/drawing/2014/main" id="{25A7AEFF-5075-5647-B033-C1D33189D80E}"/>
                </a:ext>
              </a:extLst>
            </p:cNvPr>
            <p:cNvCxnSpPr>
              <a:cxnSpLocks/>
              <a:stCxn id="175" idx="0"/>
              <a:endCxn id="162" idx="2"/>
            </p:cNvCxnSpPr>
            <p:nvPr/>
          </p:nvCxnSpPr>
          <p:spPr>
            <a:xfrm flipH="1" flipV="1">
              <a:off x="8746062" y="4728699"/>
              <a:ext cx="728" cy="414573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86" name="Google Shape;413;p28">
              <a:extLst>
                <a:ext uri="{FF2B5EF4-FFF2-40B4-BE49-F238E27FC236}">
                  <a16:creationId xmlns:a16="http://schemas.microsoft.com/office/drawing/2014/main" id="{EDA2DAC4-4C31-C84B-B4B1-E4C70A70BC16}"/>
                </a:ext>
              </a:extLst>
            </p:cNvPr>
            <p:cNvSpPr txBox="1"/>
            <p:nvPr/>
          </p:nvSpPr>
          <p:spPr>
            <a:xfrm>
              <a:off x="10359654" y="5825131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hostpath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87" name="Google Shape;408;p28">
              <a:extLst>
                <a:ext uri="{FF2B5EF4-FFF2-40B4-BE49-F238E27FC236}">
                  <a16:creationId xmlns:a16="http://schemas.microsoft.com/office/drawing/2014/main" id="{D9C4DAB7-F824-1B4B-B6F1-914991FB405C}"/>
                </a:ext>
              </a:extLst>
            </p:cNvPr>
            <p:cNvCxnSpPr>
              <a:cxnSpLocks/>
              <a:stCxn id="92" idx="2"/>
              <a:endCxn id="165" idx="1"/>
            </p:cNvCxnSpPr>
            <p:nvPr/>
          </p:nvCxnSpPr>
          <p:spPr>
            <a:xfrm rot="16200000" flipH="1">
              <a:off x="4985805" y="1965116"/>
              <a:ext cx="994618" cy="3927744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0" name="Google Shape;408;p28">
              <a:extLst>
                <a:ext uri="{FF2B5EF4-FFF2-40B4-BE49-F238E27FC236}">
                  <a16:creationId xmlns:a16="http://schemas.microsoft.com/office/drawing/2014/main" id="{C651CF26-D7BD-454C-9F33-D04CFD3C1B4B}"/>
                </a:ext>
              </a:extLst>
            </p:cNvPr>
            <p:cNvCxnSpPr>
              <a:cxnSpLocks/>
              <a:stCxn id="92" idx="2"/>
              <a:endCxn id="134" idx="2"/>
            </p:cNvCxnSpPr>
            <p:nvPr/>
          </p:nvCxnSpPr>
          <p:spPr>
            <a:xfrm rot="5400000" flipH="1" flipV="1">
              <a:off x="5623725" y="1306018"/>
              <a:ext cx="21178" cy="4230144"/>
            </a:xfrm>
            <a:prstGeom prst="bentConnector3">
              <a:avLst>
                <a:gd name="adj1" fmla="val -1994187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63220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AWS Deployment Diagram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8B3103-CCEE-9341-9FFB-301C2A5B3F9F}"/>
              </a:ext>
            </a:extLst>
          </p:cNvPr>
          <p:cNvGrpSpPr/>
          <p:nvPr/>
        </p:nvGrpSpPr>
        <p:grpSpPr>
          <a:xfrm>
            <a:off x="414152" y="1075653"/>
            <a:ext cx="11429505" cy="5281603"/>
            <a:chOff x="414152" y="1075653"/>
            <a:chExt cx="11429505" cy="5281603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C93805B-E308-5545-9975-B997E0985C7F}"/>
                </a:ext>
              </a:extLst>
            </p:cNvPr>
            <p:cNvSpPr txBox="1"/>
            <p:nvPr/>
          </p:nvSpPr>
          <p:spPr>
            <a:xfrm>
              <a:off x="414152" y="4334101"/>
              <a:ext cx="1130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Users</a:t>
              </a:r>
            </a:p>
          </p:txBody>
        </p:sp>
        <p:sp>
          <p:nvSpPr>
            <p:cNvPr id="107" name="Rectangle 47">
              <a:extLst>
                <a:ext uri="{FF2B5EF4-FFF2-40B4-BE49-F238E27FC236}">
                  <a16:creationId xmlns:a16="http://schemas.microsoft.com/office/drawing/2014/main" id="{2F5FBBA8-E74E-2646-A22B-BCFE5B7DCD39}"/>
                </a:ext>
              </a:extLst>
            </p:cNvPr>
            <p:cNvSpPr/>
            <p:nvPr/>
          </p:nvSpPr>
          <p:spPr>
            <a:xfrm>
              <a:off x="2564606" y="1084881"/>
              <a:ext cx="9279051" cy="5272375"/>
            </a:xfrm>
            <a:prstGeom prst="rect">
              <a:avLst/>
            </a:prstGeom>
            <a:noFill/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b="0" dirty="0">
                  <a:solidFill>
                    <a:schemeClr val="tx1"/>
                  </a:solidFill>
                </a:rPr>
                <a:t>AWS</a:t>
              </a:r>
            </a:p>
          </p:txBody>
        </p:sp>
        <p:pic>
          <p:nvPicPr>
            <p:cNvPr id="108" name="Graphic 5">
              <a:extLst>
                <a:ext uri="{FF2B5EF4-FFF2-40B4-BE49-F238E27FC236}">
                  <a16:creationId xmlns:a16="http://schemas.microsoft.com/office/drawing/2014/main" id="{9ED4EFC8-9CE5-EE47-A4B1-E1EFFBC04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737445" y="3810567"/>
              <a:ext cx="483586" cy="469900"/>
            </a:xfrm>
            <a:prstGeom prst="rect">
              <a:avLst/>
            </a:prstGeom>
          </p:spPr>
        </p:pic>
        <p:cxnSp>
          <p:nvCxnSpPr>
            <p:cNvPr id="109" name="Straight Arrow Connector 19">
              <a:extLst>
                <a:ext uri="{FF2B5EF4-FFF2-40B4-BE49-F238E27FC236}">
                  <a16:creationId xmlns:a16="http://schemas.microsoft.com/office/drawing/2014/main" id="{3AD84CA1-BBD8-6C4A-8ED4-380F286B8FBD}"/>
                </a:ext>
              </a:extLst>
            </p:cNvPr>
            <p:cNvCxnSpPr>
              <a:cxnSpLocks/>
              <a:stCxn id="108" idx="1"/>
              <a:endCxn id="120" idx="1"/>
            </p:cNvCxnSpPr>
            <p:nvPr/>
          </p:nvCxnSpPr>
          <p:spPr>
            <a:xfrm flipV="1">
              <a:off x="1221031" y="2955391"/>
              <a:ext cx="2537228" cy="1090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A2BAD5D-A9AA-4841-8C10-6B812AAA468B}"/>
                </a:ext>
              </a:extLst>
            </p:cNvPr>
            <p:cNvSpPr txBox="1"/>
            <p:nvPr/>
          </p:nvSpPr>
          <p:spPr>
            <a:xfrm>
              <a:off x="3364240" y="3203181"/>
              <a:ext cx="1286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Internet gateway</a:t>
              </a:r>
            </a:p>
          </p:txBody>
        </p:sp>
        <p:sp>
          <p:nvSpPr>
            <p:cNvPr id="113" name="Rectangle 32">
              <a:extLst>
                <a:ext uri="{FF2B5EF4-FFF2-40B4-BE49-F238E27FC236}">
                  <a16:creationId xmlns:a16="http://schemas.microsoft.com/office/drawing/2014/main" id="{AF5F70FE-9F73-0047-8326-3F779F3133EB}"/>
                </a:ext>
              </a:extLst>
            </p:cNvPr>
            <p:cNvSpPr/>
            <p:nvPr/>
          </p:nvSpPr>
          <p:spPr>
            <a:xfrm>
              <a:off x="3107442" y="1464590"/>
              <a:ext cx="8481729" cy="4747524"/>
            </a:xfrm>
            <a:prstGeom prst="rect">
              <a:avLst/>
            </a:prstGeom>
            <a:noFill/>
            <a:ln w="12700" cap="flat" cmpd="sng" algn="ctr">
              <a:solidFill>
                <a:srgbClr val="007CBC"/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Seoul Region</a:t>
              </a:r>
            </a:p>
          </p:txBody>
        </p:sp>
        <p:pic>
          <p:nvPicPr>
            <p:cNvPr id="114" name="Graphic 48">
              <a:extLst>
                <a:ext uri="{FF2B5EF4-FFF2-40B4-BE49-F238E27FC236}">
                  <a16:creationId xmlns:a16="http://schemas.microsoft.com/office/drawing/2014/main" id="{82F77EBC-19CD-AD40-B0ED-8B63FF6AC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07443" y="1452261"/>
              <a:ext cx="330200" cy="330200"/>
            </a:xfrm>
            <a:prstGeom prst="rect">
              <a:avLst/>
            </a:prstGeom>
          </p:spPr>
        </p:pic>
        <p:sp>
          <p:nvSpPr>
            <p:cNvPr id="115" name="Rectangle 25">
              <a:extLst>
                <a:ext uri="{FF2B5EF4-FFF2-40B4-BE49-F238E27FC236}">
                  <a16:creationId xmlns:a16="http://schemas.microsoft.com/office/drawing/2014/main" id="{FBFDEC15-908C-9E4A-8F1C-41E8F9FAB330}"/>
                </a:ext>
              </a:extLst>
            </p:cNvPr>
            <p:cNvSpPr/>
            <p:nvPr/>
          </p:nvSpPr>
          <p:spPr>
            <a:xfrm>
              <a:off x="3993208" y="1859864"/>
              <a:ext cx="5257627" cy="4170821"/>
            </a:xfrm>
            <a:prstGeom prst="rect">
              <a:avLst/>
            </a:prstGeom>
            <a:noFill/>
            <a:ln w="12700" cap="flat" cmpd="sng" algn="ctr">
              <a:solidFill>
                <a:srgbClr val="1D89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 w="0"/>
                  <a:solidFill>
                    <a:srgbClr val="1D89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VPC</a:t>
              </a:r>
            </a:p>
          </p:txBody>
        </p:sp>
        <p:pic>
          <p:nvPicPr>
            <p:cNvPr id="116" name="Graphic 66">
              <a:extLst>
                <a:ext uri="{FF2B5EF4-FFF2-40B4-BE49-F238E27FC236}">
                  <a16:creationId xmlns:a16="http://schemas.microsoft.com/office/drawing/2014/main" id="{86B4EE92-3D51-8E4C-9D23-529D935F8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93209" y="1859865"/>
              <a:ext cx="330200" cy="330200"/>
            </a:xfrm>
            <a:prstGeom prst="rect">
              <a:avLst/>
            </a:prstGeom>
          </p:spPr>
        </p:pic>
        <p:pic>
          <p:nvPicPr>
            <p:cNvPr id="117" name="Graphic 9">
              <a:extLst>
                <a:ext uri="{FF2B5EF4-FFF2-40B4-BE49-F238E27FC236}">
                  <a16:creationId xmlns:a16="http://schemas.microsoft.com/office/drawing/2014/main" id="{20124209-6DC4-D646-A19F-05D29DBA2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64606" y="1075653"/>
              <a:ext cx="330200" cy="330200"/>
            </a:xfrm>
            <a:prstGeom prst="rect">
              <a:avLst/>
            </a:prstGeom>
          </p:spPr>
        </p:pic>
        <p:sp>
          <p:nvSpPr>
            <p:cNvPr id="118" name="Rectangle 28">
              <a:extLst>
                <a:ext uri="{FF2B5EF4-FFF2-40B4-BE49-F238E27FC236}">
                  <a16:creationId xmlns:a16="http://schemas.microsoft.com/office/drawing/2014/main" id="{F20B1B71-2CF0-7540-A474-6DC119253342}"/>
                </a:ext>
              </a:extLst>
            </p:cNvPr>
            <p:cNvSpPr/>
            <p:nvPr/>
          </p:nvSpPr>
          <p:spPr>
            <a:xfrm>
              <a:off x="5343681" y="2064894"/>
              <a:ext cx="3686540" cy="3806134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 cap="flat" cmpd="sng" algn="ctr">
              <a:noFill/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Private subnet</a:t>
              </a:r>
            </a:p>
          </p:txBody>
        </p:sp>
        <p:pic>
          <p:nvPicPr>
            <p:cNvPr id="119" name="Graphic 13">
              <a:extLst>
                <a:ext uri="{FF2B5EF4-FFF2-40B4-BE49-F238E27FC236}">
                  <a16:creationId xmlns:a16="http://schemas.microsoft.com/office/drawing/2014/main" id="{88789D73-4474-4D48-B762-5F3CE88BA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43680" y="2064893"/>
              <a:ext cx="274320" cy="274320"/>
            </a:xfrm>
            <a:prstGeom prst="rect">
              <a:avLst/>
            </a:prstGeom>
          </p:spPr>
        </p:pic>
        <p:pic>
          <p:nvPicPr>
            <p:cNvPr id="120" name="Graphic 64">
              <a:extLst>
                <a:ext uri="{FF2B5EF4-FFF2-40B4-BE49-F238E27FC236}">
                  <a16:creationId xmlns:a16="http://schemas.microsoft.com/office/drawing/2014/main" id="{4E3F4007-1EB4-7B47-89BE-600890664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758259" y="2720441"/>
              <a:ext cx="469900" cy="469900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A739139-9520-A64A-A8BB-7AF60F4F815B}"/>
                </a:ext>
              </a:extLst>
            </p:cNvPr>
            <p:cNvSpPr txBox="1"/>
            <p:nvPr/>
          </p:nvSpPr>
          <p:spPr>
            <a:xfrm>
              <a:off x="5672733" y="3290500"/>
              <a:ext cx="1156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EKS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6FF7EF0-6B3B-7F4E-AC6B-716239DF5285}"/>
                </a:ext>
              </a:extLst>
            </p:cNvPr>
            <p:cNvSpPr txBox="1"/>
            <p:nvPr/>
          </p:nvSpPr>
          <p:spPr>
            <a:xfrm>
              <a:off x="7939564" y="5266256"/>
              <a:ext cx="11566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EFS</a:t>
              </a:r>
              <a:endParaRPr lang="en-US" sz="1400" b="0" dirty="0">
                <a:solidFill>
                  <a:srgbClr val="232F3D"/>
                </a:solidFill>
                <a:latin typeface="+mj-lt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dirty="0">
                  <a:solidFill>
                    <a:srgbClr val="232F3D"/>
                  </a:solidFill>
                  <a:latin typeface="+mj-lt"/>
                  <a:ea typeface="+mn-ea"/>
                </a:rPr>
                <a:t>(</a:t>
              </a:r>
              <a:r>
                <a:rPr lang="en-US" sz="1000" b="0" dirty="0" err="1">
                  <a:solidFill>
                    <a:srgbClr val="232F3D"/>
                  </a:solidFill>
                  <a:latin typeface="+mj-lt"/>
                  <a:ea typeface="+mn-ea"/>
                </a:rPr>
                <a:t>postgres-efs</a:t>
              </a:r>
              <a:r>
                <a:rPr lang="en-US" sz="1000" b="0" dirty="0">
                  <a:solidFill>
                    <a:srgbClr val="232F3D"/>
                  </a:solidFill>
                  <a:latin typeface="+mj-lt"/>
                  <a:ea typeface="+mn-ea"/>
                </a:rPr>
                <a:t>)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D7E1AE1-D83C-8748-8D35-C0C93A807F8B}"/>
                </a:ext>
              </a:extLst>
            </p:cNvPr>
            <p:cNvSpPr txBox="1"/>
            <p:nvPr/>
          </p:nvSpPr>
          <p:spPr>
            <a:xfrm>
              <a:off x="7058543" y="5266256"/>
              <a:ext cx="9130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EFS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dirty="0">
                  <a:solidFill>
                    <a:srgbClr val="232F3D"/>
                  </a:solidFill>
                  <a:latin typeface="+mj-lt"/>
                  <a:ea typeface="+mn-ea"/>
                </a:rPr>
                <a:t>(</a:t>
              </a:r>
              <a:r>
                <a:rPr lang="en-US" sz="1000" b="0" dirty="0" err="1">
                  <a:solidFill>
                    <a:srgbClr val="232F3D"/>
                  </a:solidFill>
                  <a:latin typeface="+mj-lt"/>
                  <a:ea typeface="+mn-ea"/>
                </a:rPr>
                <a:t>redis-efs</a:t>
              </a:r>
              <a:r>
                <a:rPr lang="en-US" sz="1000" b="0" dirty="0">
                  <a:solidFill>
                    <a:srgbClr val="232F3D"/>
                  </a:solidFill>
                  <a:latin typeface="+mj-lt"/>
                  <a:ea typeface="+mn-ea"/>
                </a:rPr>
                <a:t>)</a:t>
              </a:r>
            </a:p>
          </p:txBody>
        </p:sp>
        <p:cxnSp>
          <p:nvCxnSpPr>
            <p:cNvPr id="127" name="Straight Arrow Connector 19">
              <a:extLst>
                <a:ext uri="{FF2B5EF4-FFF2-40B4-BE49-F238E27FC236}">
                  <a16:creationId xmlns:a16="http://schemas.microsoft.com/office/drawing/2014/main" id="{642CA9FC-EBC0-4C4C-A9B0-47207DE032D3}"/>
                </a:ext>
              </a:extLst>
            </p:cNvPr>
            <p:cNvCxnSpPr>
              <a:cxnSpLocks/>
              <a:stCxn id="134" idx="2"/>
              <a:endCxn id="30" idx="0"/>
            </p:cNvCxnSpPr>
            <p:nvPr/>
          </p:nvCxnSpPr>
          <p:spPr>
            <a:xfrm rot="5400000">
              <a:off x="7519532" y="3534777"/>
              <a:ext cx="976279" cy="10417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9">
              <a:extLst>
                <a:ext uri="{FF2B5EF4-FFF2-40B4-BE49-F238E27FC236}">
                  <a16:creationId xmlns:a16="http://schemas.microsoft.com/office/drawing/2014/main" id="{431ACA32-A1E4-4947-9A62-2AAB770FFF31}"/>
                </a:ext>
              </a:extLst>
            </p:cNvPr>
            <p:cNvCxnSpPr>
              <a:cxnSpLocks/>
              <a:stCxn id="134" idx="2"/>
              <a:endCxn id="31" idx="0"/>
            </p:cNvCxnSpPr>
            <p:nvPr/>
          </p:nvCxnSpPr>
          <p:spPr>
            <a:xfrm>
              <a:off x="8528532" y="3567499"/>
              <a:ext cx="946" cy="98550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9">
              <a:extLst>
                <a:ext uri="{FF2B5EF4-FFF2-40B4-BE49-F238E27FC236}">
                  <a16:creationId xmlns:a16="http://schemas.microsoft.com/office/drawing/2014/main" id="{35BAF0CB-40E8-AB46-8C18-814C37E46CA0}"/>
                </a:ext>
              </a:extLst>
            </p:cNvPr>
            <p:cNvCxnSpPr>
              <a:cxnSpLocks/>
              <a:stCxn id="120" idx="3"/>
            </p:cNvCxnSpPr>
            <p:nvPr/>
          </p:nvCxnSpPr>
          <p:spPr>
            <a:xfrm flipV="1">
              <a:off x="4228159" y="2949120"/>
              <a:ext cx="1671959" cy="6271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2" name="Graphic 8">
              <a:extLst>
                <a:ext uri="{FF2B5EF4-FFF2-40B4-BE49-F238E27FC236}">
                  <a16:creationId xmlns:a16="http://schemas.microsoft.com/office/drawing/2014/main" id="{EE6BDF67-66FA-3D4A-BB8C-FDB13B746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895445" y="2593520"/>
              <a:ext cx="711200" cy="711200"/>
            </a:xfrm>
            <a:prstGeom prst="rect">
              <a:avLst/>
            </a:prstGeom>
          </p:spPr>
        </p:pic>
        <p:pic>
          <p:nvPicPr>
            <p:cNvPr id="133" name="Graphic 7">
              <a:extLst>
                <a:ext uri="{FF2B5EF4-FFF2-40B4-BE49-F238E27FC236}">
                  <a16:creationId xmlns:a16="http://schemas.microsoft.com/office/drawing/2014/main" id="{19C54BCA-6683-7A4F-ACD5-520DAD056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173878" y="2588428"/>
              <a:ext cx="711200" cy="711200"/>
            </a:xfrm>
            <a:prstGeom prst="rect">
              <a:avLst/>
            </a:prstGeom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A5FE931-01E3-3441-BD14-EA5079746CD7}"/>
                </a:ext>
              </a:extLst>
            </p:cNvPr>
            <p:cNvSpPr txBox="1"/>
            <p:nvPr/>
          </p:nvSpPr>
          <p:spPr>
            <a:xfrm>
              <a:off x="7950220" y="3290500"/>
              <a:ext cx="1156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Fargate</a:t>
              </a:r>
            </a:p>
          </p:txBody>
        </p:sp>
        <p:cxnSp>
          <p:nvCxnSpPr>
            <p:cNvPr id="135" name="Straight Arrow Connector 19">
              <a:extLst>
                <a:ext uri="{FF2B5EF4-FFF2-40B4-BE49-F238E27FC236}">
                  <a16:creationId xmlns:a16="http://schemas.microsoft.com/office/drawing/2014/main" id="{BBF1F749-3020-3F43-BE94-D76C4C45BCBF}"/>
                </a:ext>
              </a:extLst>
            </p:cNvPr>
            <p:cNvCxnSpPr>
              <a:cxnSpLocks/>
              <a:stCxn id="132" idx="3"/>
              <a:endCxn id="133" idx="1"/>
            </p:cNvCxnSpPr>
            <p:nvPr/>
          </p:nvCxnSpPr>
          <p:spPr>
            <a:xfrm flipV="1">
              <a:off x="6606645" y="2944028"/>
              <a:ext cx="1567233" cy="5092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사각형 설명선[R] 135">
              <a:extLst>
                <a:ext uri="{FF2B5EF4-FFF2-40B4-BE49-F238E27FC236}">
                  <a16:creationId xmlns:a16="http://schemas.microsoft.com/office/drawing/2014/main" id="{437A6326-E131-E348-8844-51F01AFCB1BD}"/>
                </a:ext>
              </a:extLst>
            </p:cNvPr>
            <p:cNvSpPr/>
            <p:nvPr/>
          </p:nvSpPr>
          <p:spPr>
            <a:xfrm>
              <a:off x="9649065" y="1905181"/>
              <a:ext cx="1585531" cy="1458991"/>
            </a:xfrm>
            <a:prstGeom prst="wedgeRectCallout">
              <a:avLst>
                <a:gd name="adj1" fmla="val -98001"/>
                <a:gd name="adj2" fmla="val 24864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ore-KR" sz="1100" b="0" dirty="0">
                  <a:solidFill>
                    <a:prstClr val="black"/>
                  </a:solidFill>
                </a:rPr>
                <a:t>Pods</a:t>
              </a:r>
            </a:p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altLang="ko-Kore-KR" sz="1100" b="0" dirty="0">
                <a:solidFill>
                  <a:srgbClr val="0074C8"/>
                </a:solidFill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altLang="ko-Kore-KR" sz="1000" dirty="0">
                  <a:solidFill>
                    <a:srgbClr val="0074C8"/>
                  </a:solidFill>
                </a:rPr>
                <a:t>frontend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ore-KR" sz="1000" dirty="0">
                  <a:solidFill>
                    <a:srgbClr val="0074C8"/>
                  </a:solidFill>
                </a:rPr>
                <a:t>backend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ko-Kore-KR" sz="1000" b="0" dirty="0" err="1">
                  <a:solidFill>
                    <a:srgbClr val="0074C8"/>
                  </a:solidFill>
                  <a:ea typeface="맑은 고딕" pitchFamily="50" charset="-127"/>
                </a:rPr>
                <a:t>redis</a:t>
              </a:r>
              <a:endParaRPr kumimoji="1" lang="en-US" altLang="ko-Kore-KR" sz="1000" b="0" dirty="0">
                <a:solidFill>
                  <a:srgbClr val="0074C8"/>
                </a:solidFill>
                <a:ea typeface="맑은 고딕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ko-Kore-KR" sz="1000" dirty="0" err="1">
                  <a:solidFill>
                    <a:srgbClr val="0074C8"/>
                  </a:solidFill>
                  <a:ea typeface="맑은 고딕" pitchFamily="50" charset="-127"/>
                </a:rPr>
                <a:t>postgres</a:t>
              </a:r>
              <a:r>
                <a:rPr kumimoji="1" lang="en-US" altLang="ko-Kore-KR" sz="700" b="0" dirty="0">
                  <a:solidFill>
                    <a:schemeClr val="tx1"/>
                  </a:solidFill>
                  <a:ea typeface="맑은 고딕" pitchFamily="50" charset="-127"/>
                </a:rPr>
                <a:t> </a:t>
              </a:r>
              <a:endParaRPr lang="en-US" altLang="ko-Kore-KR" sz="1100" b="0" dirty="0">
                <a:solidFill>
                  <a:srgbClr val="0074C8"/>
                </a:solidFill>
              </a:endParaRPr>
            </a:p>
          </p:txBody>
        </p:sp>
        <p:pic>
          <p:nvPicPr>
            <p:cNvPr id="30" name="Graphic 19">
              <a:extLst>
                <a:ext uri="{FF2B5EF4-FFF2-40B4-BE49-F238E27FC236}">
                  <a16:creationId xmlns:a16="http://schemas.microsoft.com/office/drawing/2014/main" id="{2B2373F8-E4CF-204B-932B-173586E062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1210" y="4543778"/>
              <a:ext cx="711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Graphic 19">
              <a:extLst>
                <a:ext uri="{FF2B5EF4-FFF2-40B4-BE49-F238E27FC236}">
                  <a16:creationId xmlns:a16="http://schemas.microsoft.com/office/drawing/2014/main" id="{065F5313-84DE-0B46-9DA6-C8DA8CCCF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3878" y="4553006"/>
              <a:ext cx="711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Graphic 20">
              <a:extLst>
                <a:ext uri="{FF2B5EF4-FFF2-40B4-BE49-F238E27FC236}">
                  <a16:creationId xmlns:a16="http://schemas.microsoft.com/office/drawing/2014/main" id="{233075AA-85AC-604B-B943-DCAA45E52A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318" y="4553006"/>
              <a:ext cx="711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67A26B2-1CD7-9048-B862-C0A24D8070F2}"/>
                </a:ext>
              </a:extLst>
            </p:cNvPr>
            <p:cNvSpPr txBox="1"/>
            <p:nvPr/>
          </p:nvSpPr>
          <p:spPr>
            <a:xfrm>
              <a:off x="5537370" y="5266256"/>
              <a:ext cx="913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ECR</a:t>
              </a:r>
            </a:p>
          </p:txBody>
        </p:sp>
        <p:cxnSp>
          <p:nvCxnSpPr>
            <p:cNvPr id="37" name="Straight Arrow Connector 19">
              <a:extLst>
                <a:ext uri="{FF2B5EF4-FFF2-40B4-BE49-F238E27FC236}">
                  <a16:creationId xmlns:a16="http://schemas.microsoft.com/office/drawing/2014/main" id="{9CCF809E-15B9-934D-BA82-938740385DC0}"/>
                </a:ext>
              </a:extLst>
            </p:cNvPr>
            <p:cNvCxnSpPr>
              <a:cxnSpLocks/>
              <a:stCxn id="121" idx="2"/>
              <a:endCxn id="35" idx="0"/>
            </p:cNvCxnSpPr>
            <p:nvPr/>
          </p:nvCxnSpPr>
          <p:spPr>
            <a:xfrm rot="5400000">
              <a:off x="5629729" y="3931689"/>
              <a:ext cx="985507" cy="2571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Graphic 21">
              <a:extLst>
                <a:ext uri="{FF2B5EF4-FFF2-40B4-BE49-F238E27FC236}">
                  <a16:creationId xmlns:a16="http://schemas.microsoft.com/office/drawing/2014/main" id="{8418C56A-5741-A64C-955D-7E7D178DA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735" y="4543778"/>
              <a:ext cx="711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2219617-332D-A043-A047-A29FE49E68FF}"/>
                </a:ext>
              </a:extLst>
            </p:cNvPr>
            <p:cNvSpPr txBox="1"/>
            <p:nvPr/>
          </p:nvSpPr>
          <p:spPr>
            <a:xfrm>
              <a:off x="3107441" y="5266256"/>
              <a:ext cx="913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Route53</a:t>
              </a:r>
            </a:p>
          </p:txBody>
        </p:sp>
        <p:pic>
          <p:nvPicPr>
            <p:cNvPr id="42" name="Graphic 8">
              <a:extLst>
                <a:ext uri="{FF2B5EF4-FFF2-40B4-BE49-F238E27FC236}">
                  <a16:creationId xmlns:a16="http://schemas.microsoft.com/office/drawing/2014/main" id="{F7A5A1D0-8E43-B942-B26D-88C01A6FD3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1029" y="2723222"/>
              <a:ext cx="468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D28D5FA-ED7A-8E40-9775-82A5D127C9FB}"/>
                </a:ext>
              </a:extLst>
            </p:cNvPr>
            <p:cNvSpPr txBox="1"/>
            <p:nvPr/>
          </p:nvSpPr>
          <p:spPr>
            <a:xfrm>
              <a:off x="4959451" y="3203181"/>
              <a:ext cx="7911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srgbClr val="232F3D"/>
                  </a:solidFill>
                  <a:latin typeface="+mj-lt"/>
                  <a:ea typeface="+mn-ea"/>
                </a:rPr>
                <a:t>alb</a:t>
              </a:r>
              <a:endParaRPr lang="en-US" sz="1200" b="0" dirty="0">
                <a:solidFill>
                  <a:srgbClr val="232F3D"/>
                </a:solidFill>
                <a:latin typeface="+mj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422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AWS Deployment Diagram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DA4A62E-220D-0946-90A9-831C8F2BD541}"/>
              </a:ext>
            </a:extLst>
          </p:cNvPr>
          <p:cNvGrpSpPr/>
          <p:nvPr/>
        </p:nvGrpSpPr>
        <p:grpSpPr>
          <a:xfrm>
            <a:off x="414152" y="1075653"/>
            <a:ext cx="11429505" cy="5281603"/>
            <a:chOff x="414152" y="1075653"/>
            <a:chExt cx="11429505" cy="5281603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C93805B-E308-5545-9975-B997E0985C7F}"/>
                </a:ext>
              </a:extLst>
            </p:cNvPr>
            <p:cNvSpPr txBox="1"/>
            <p:nvPr/>
          </p:nvSpPr>
          <p:spPr>
            <a:xfrm>
              <a:off x="414152" y="4334101"/>
              <a:ext cx="1130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Users</a:t>
              </a:r>
            </a:p>
          </p:txBody>
        </p:sp>
        <p:sp>
          <p:nvSpPr>
            <p:cNvPr id="107" name="Rectangle 47">
              <a:extLst>
                <a:ext uri="{FF2B5EF4-FFF2-40B4-BE49-F238E27FC236}">
                  <a16:creationId xmlns:a16="http://schemas.microsoft.com/office/drawing/2014/main" id="{2F5FBBA8-E74E-2646-A22B-BCFE5B7DCD39}"/>
                </a:ext>
              </a:extLst>
            </p:cNvPr>
            <p:cNvSpPr/>
            <p:nvPr/>
          </p:nvSpPr>
          <p:spPr>
            <a:xfrm>
              <a:off x="2564606" y="1084881"/>
              <a:ext cx="9279051" cy="5272375"/>
            </a:xfrm>
            <a:prstGeom prst="rect">
              <a:avLst/>
            </a:prstGeom>
            <a:noFill/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b="0" dirty="0">
                  <a:solidFill>
                    <a:schemeClr val="tx1"/>
                  </a:solidFill>
                </a:rPr>
                <a:t>AWS</a:t>
              </a:r>
            </a:p>
          </p:txBody>
        </p:sp>
        <p:pic>
          <p:nvPicPr>
            <p:cNvPr id="108" name="Graphic 5">
              <a:extLst>
                <a:ext uri="{FF2B5EF4-FFF2-40B4-BE49-F238E27FC236}">
                  <a16:creationId xmlns:a16="http://schemas.microsoft.com/office/drawing/2014/main" id="{9ED4EFC8-9CE5-EE47-A4B1-E1EFFBC04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737445" y="3810567"/>
              <a:ext cx="483586" cy="469900"/>
            </a:xfrm>
            <a:prstGeom prst="rect">
              <a:avLst/>
            </a:prstGeom>
          </p:spPr>
        </p:pic>
        <p:cxnSp>
          <p:nvCxnSpPr>
            <p:cNvPr id="109" name="Straight Arrow Connector 19">
              <a:extLst>
                <a:ext uri="{FF2B5EF4-FFF2-40B4-BE49-F238E27FC236}">
                  <a16:creationId xmlns:a16="http://schemas.microsoft.com/office/drawing/2014/main" id="{3AD84CA1-BBD8-6C4A-8ED4-380F286B8FBD}"/>
                </a:ext>
              </a:extLst>
            </p:cNvPr>
            <p:cNvCxnSpPr>
              <a:cxnSpLocks/>
              <a:stCxn id="108" idx="1"/>
              <a:endCxn id="120" idx="1"/>
            </p:cNvCxnSpPr>
            <p:nvPr/>
          </p:nvCxnSpPr>
          <p:spPr>
            <a:xfrm flipV="1">
              <a:off x="1221031" y="2955391"/>
              <a:ext cx="2537228" cy="1090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A2BAD5D-A9AA-4841-8C10-6B812AAA468B}"/>
                </a:ext>
              </a:extLst>
            </p:cNvPr>
            <p:cNvSpPr txBox="1"/>
            <p:nvPr/>
          </p:nvSpPr>
          <p:spPr>
            <a:xfrm>
              <a:off x="3364240" y="3203181"/>
              <a:ext cx="1286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Internet gateway</a:t>
              </a:r>
            </a:p>
          </p:txBody>
        </p:sp>
        <p:sp>
          <p:nvSpPr>
            <p:cNvPr id="113" name="Rectangle 32">
              <a:extLst>
                <a:ext uri="{FF2B5EF4-FFF2-40B4-BE49-F238E27FC236}">
                  <a16:creationId xmlns:a16="http://schemas.microsoft.com/office/drawing/2014/main" id="{AF5F70FE-9F73-0047-8326-3F779F3133EB}"/>
                </a:ext>
              </a:extLst>
            </p:cNvPr>
            <p:cNvSpPr/>
            <p:nvPr/>
          </p:nvSpPr>
          <p:spPr>
            <a:xfrm>
              <a:off x="3107442" y="1464590"/>
              <a:ext cx="8481729" cy="4747524"/>
            </a:xfrm>
            <a:prstGeom prst="rect">
              <a:avLst/>
            </a:prstGeom>
            <a:noFill/>
            <a:ln w="12700" cap="flat" cmpd="sng" algn="ctr">
              <a:solidFill>
                <a:srgbClr val="007CBC"/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Seoul Region</a:t>
              </a:r>
            </a:p>
          </p:txBody>
        </p:sp>
        <p:pic>
          <p:nvPicPr>
            <p:cNvPr id="114" name="Graphic 48">
              <a:extLst>
                <a:ext uri="{FF2B5EF4-FFF2-40B4-BE49-F238E27FC236}">
                  <a16:creationId xmlns:a16="http://schemas.microsoft.com/office/drawing/2014/main" id="{82F77EBC-19CD-AD40-B0ED-8B63FF6AC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07443" y="1452261"/>
              <a:ext cx="330200" cy="330200"/>
            </a:xfrm>
            <a:prstGeom prst="rect">
              <a:avLst/>
            </a:prstGeom>
          </p:spPr>
        </p:pic>
        <p:sp>
          <p:nvSpPr>
            <p:cNvPr id="115" name="Rectangle 25">
              <a:extLst>
                <a:ext uri="{FF2B5EF4-FFF2-40B4-BE49-F238E27FC236}">
                  <a16:creationId xmlns:a16="http://schemas.microsoft.com/office/drawing/2014/main" id="{FBFDEC15-908C-9E4A-8F1C-41E8F9FAB330}"/>
                </a:ext>
              </a:extLst>
            </p:cNvPr>
            <p:cNvSpPr/>
            <p:nvPr/>
          </p:nvSpPr>
          <p:spPr>
            <a:xfrm>
              <a:off x="3993208" y="1859864"/>
              <a:ext cx="5257627" cy="4170821"/>
            </a:xfrm>
            <a:prstGeom prst="rect">
              <a:avLst/>
            </a:prstGeom>
            <a:noFill/>
            <a:ln w="12700" cap="flat" cmpd="sng" algn="ctr">
              <a:solidFill>
                <a:srgbClr val="1D89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 w="0"/>
                  <a:solidFill>
                    <a:srgbClr val="1D89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VPC</a:t>
              </a:r>
            </a:p>
          </p:txBody>
        </p:sp>
        <p:pic>
          <p:nvPicPr>
            <p:cNvPr id="116" name="Graphic 66">
              <a:extLst>
                <a:ext uri="{FF2B5EF4-FFF2-40B4-BE49-F238E27FC236}">
                  <a16:creationId xmlns:a16="http://schemas.microsoft.com/office/drawing/2014/main" id="{86B4EE92-3D51-8E4C-9D23-529D935F8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93209" y="1859865"/>
              <a:ext cx="330200" cy="330200"/>
            </a:xfrm>
            <a:prstGeom prst="rect">
              <a:avLst/>
            </a:prstGeom>
          </p:spPr>
        </p:pic>
        <p:pic>
          <p:nvPicPr>
            <p:cNvPr id="117" name="Graphic 9">
              <a:extLst>
                <a:ext uri="{FF2B5EF4-FFF2-40B4-BE49-F238E27FC236}">
                  <a16:creationId xmlns:a16="http://schemas.microsoft.com/office/drawing/2014/main" id="{20124209-6DC4-D646-A19F-05D29DBA2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64606" y="1075653"/>
              <a:ext cx="330200" cy="330200"/>
            </a:xfrm>
            <a:prstGeom prst="rect">
              <a:avLst/>
            </a:prstGeom>
          </p:spPr>
        </p:pic>
        <p:sp>
          <p:nvSpPr>
            <p:cNvPr id="118" name="Rectangle 28">
              <a:extLst>
                <a:ext uri="{FF2B5EF4-FFF2-40B4-BE49-F238E27FC236}">
                  <a16:creationId xmlns:a16="http://schemas.microsoft.com/office/drawing/2014/main" id="{F20B1B71-2CF0-7540-A474-6DC119253342}"/>
                </a:ext>
              </a:extLst>
            </p:cNvPr>
            <p:cNvSpPr/>
            <p:nvPr/>
          </p:nvSpPr>
          <p:spPr>
            <a:xfrm>
              <a:off x="5343681" y="2064894"/>
              <a:ext cx="3686540" cy="3806134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 cap="flat" cmpd="sng" algn="ctr">
              <a:noFill/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Private subnet</a:t>
              </a:r>
            </a:p>
          </p:txBody>
        </p:sp>
        <p:pic>
          <p:nvPicPr>
            <p:cNvPr id="119" name="Graphic 13">
              <a:extLst>
                <a:ext uri="{FF2B5EF4-FFF2-40B4-BE49-F238E27FC236}">
                  <a16:creationId xmlns:a16="http://schemas.microsoft.com/office/drawing/2014/main" id="{88789D73-4474-4D48-B762-5F3CE88BA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43680" y="2064893"/>
              <a:ext cx="274320" cy="274320"/>
            </a:xfrm>
            <a:prstGeom prst="rect">
              <a:avLst/>
            </a:prstGeom>
          </p:spPr>
        </p:pic>
        <p:pic>
          <p:nvPicPr>
            <p:cNvPr id="120" name="Graphic 64">
              <a:extLst>
                <a:ext uri="{FF2B5EF4-FFF2-40B4-BE49-F238E27FC236}">
                  <a16:creationId xmlns:a16="http://schemas.microsoft.com/office/drawing/2014/main" id="{4E3F4007-1EB4-7B47-89BE-600890664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758259" y="2720441"/>
              <a:ext cx="469900" cy="469900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A739139-9520-A64A-A8BB-7AF60F4F815B}"/>
                </a:ext>
              </a:extLst>
            </p:cNvPr>
            <p:cNvSpPr txBox="1"/>
            <p:nvPr/>
          </p:nvSpPr>
          <p:spPr>
            <a:xfrm>
              <a:off x="5672733" y="3290500"/>
              <a:ext cx="1156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EKS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6FF7EF0-6B3B-7F4E-AC6B-716239DF5285}"/>
                </a:ext>
              </a:extLst>
            </p:cNvPr>
            <p:cNvSpPr txBox="1"/>
            <p:nvPr/>
          </p:nvSpPr>
          <p:spPr>
            <a:xfrm>
              <a:off x="7902022" y="5266256"/>
              <a:ext cx="11566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Aurora</a:t>
              </a:r>
              <a:endParaRPr lang="en-US" sz="1400" b="0" dirty="0">
                <a:solidFill>
                  <a:srgbClr val="232F3D"/>
                </a:solidFill>
                <a:latin typeface="+mj-lt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dirty="0">
                  <a:solidFill>
                    <a:srgbClr val="232F3D"/>
                  </a:solidFill>
                  <a:latin typeface="+mj-lt"/>
                  <a:ea typeface="+mn-ea"/>
                </a:rPr>
                <a:t>(PostgreSQL)</a:t>
              </a:r>
            </a:p>
          </p:txBody>
        </p:sp>
        <p:pic>
          <p:nvPicPr>
            <p:cNvPr id="123" name="Graphic 33">
              <a:extLst>
                <a:ext uri="{FF2B5EF4-FFF2-40B4-BE49-F238E27FC236}">
                  <a16:creationId xmlns:a16="http://schemas.microsoft.com/office/drawing/2014/main" id="{7AF5D64D-4ED3-A942-A7E5-3413597D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12330" y="4543777"/>
              <a:ext cx="711200" cy="711200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D7E1AE1-D83C-8748-8D35-C0C93A807F8B}"/>
                </a:ext>
              </a:extLst>
            </p:cNvPr>
            <p:cNvSpPr txBox="1"/>
            <p:nvPr/>
          </p:nvSpPr>
          <p:spPr>
            <a:xfrm>
              <a:off x="6768802" y="5266256"/>
              <a:ext cx="11566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srgbClr val="232F3D"/>
                  </a:solidFill>
                  <a:latin typeface="+mj-lt"/>
                  <a:ea typeface="+mn-ea"/>
                </a:rPr>
                <a:t>ElastiCache</a:t>
              </a:r>
              <a:endParaRPr lang="en-US" sz="1200" b="0" dirty="0">
                <a:solidFill>
                  <a:srgbClr val="232F3D"/>
                </a:solidFill>
                <a:latin typeface="+mj-lt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dirty="0">
                  <a:solidFill>
                    <a:srgbClr val="232F3D"/>
                  </a:solidFill>
                  <a:latin typeface="+mj-lt"/>
                  <a:ea typeface="+mn-ea"/>
                </a:rPr>
                <a:t>(Redis)</a:t>
              </a:r>
            </a:p>
          </p:txBody>
        </p:sp>
        <p:cxnSp>
          <p:nvCxnSpPr>
            <p:cNvPr id="127" name="Straight Arrow Connector 19">
              <a:extLst>
                <a:ext uri="{FF2B5EF4-FFF2-40B4-BE49-F238E27FC236}">
                  <a16:creationId xmlns:a16="http://schemas.microsoft.com/office/drawing/2014/main" id="{642CA9FC-EBC0-4C4C-A9B0-47207DE032D3}"/>
                </a:ext>
              </a:extLst>
            </p:cNvPr>
            <p:cNvCxnSpPr>
              <a:cxnSpLocks/>
              <a:stCxn id="134" idx="2"/>
              <a:endCxn id="123" idx="0"/>
            </p:cNvCxnSpPr>
            <p:nvPr/>
          </p:nvCxnSpPr>
          <p:spPr>
            <a:xfrm rot="5400000">
              <a:off x="7460092" y="3475337"/>
              <a:ext cx="976278" cy="11606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9">
              <a:extLst>
                <a:ext uri="{FF2B5EF4-FFF2-40B4-BE49-F238E27FC236}">
                  <a16:creationId xmlns:a16="http://schemas.microsoft.com/office/drawing/2014/main" id="{431ACA32-A1E4-4947-9A62-2AAB770FFF31}"/>
                </a:ext>
              </a:extLst>
            </p:cNvPr>
            <p:cNvCxnSpPr>
              <a:cxnSpLocks/>
              <a:stCxn id="134" idx="2"/>
              <a:endCxn id="130" idx="0"/>
            </p:cNvCxnSpPr>
            <p:nvPr/>
          </p:nvCxnSpPr>
          <p:spPr>
            <a:xfrm rot="5400000">
              <a:off x="8015376" y="4030621"/>
              <a:ext cx="976278" cy="50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0" name="Graphic 27">
              <a:extLst>
                <a:ext uri="{FF2B5EF4-FFF2-40B4-BE49-F238E27FC236}">
                  <a16:creationId xmlns:a16="http://schemas.microsoft.com/office/drawing/2014/main" id="{AE311DB8-BF41-9D41-8C1A-4B8022EB6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122897" y="4543777"/>
              <a:ext cx="711200" cy="711200"/>
            </a:xfrm>
            <a:prstGeom prst="rect">
              <a:avLst/>
            </a:prstGeom>
          </p:spPr>
        </p:pic>
        <p:cxnSp>
          <p:nvCxnSpPr>
            <p:cNvPr id="131" name="Straight Arrow Connector 19">
              <a:extLst>
                <a:ext uri="{FF2B5EF4-FFF2-40B4-BE49-F238E27FC236}">
                  <a16:creationId xmlns:a16="http://schemas.microsoft.com/office/drawing/2014/main" id="{35BAF0CB-40E8-AB46-8C18-814C37E46CA0}"/>
                </a:ext>
              </a:extLst>
            </p:cNvPr>
            <p:cNvCxnSpPr>
              <a:cxnSpLocks/>
              <a:stCxn id="120" idx="3"/>
            </p:cNvCxnSpPr>
            <p:nvPr/>
          </p:nvCxnSpPr>
          <p:spPr>
            <a:xfrm flipV="1">
              <a:off x="4228159" y="2949120"/>
              <a:ext cx="1671959" cy="6271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2" name="Graphic 8">
              <a:extLst>
                <a:ext uri="{FF2B5EF4-FFF2-40B4-BE49-F238E27FC236}">
                  <a16:creationId xmlns:a16="http://schemas.microsoft.com/office/drawing/2014/main" id="{EE6BDF67-66FA-3D4A-BB8C-FDB13B746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895445" y="2593520"/>
              <a:ext cx="711200" cy="711200"/>
            </a:xfrm>
            <a:prstGeom prst="rect">
              <a:avLst/>
            </a:prstGeom>
          </p:spPr>
        </p:pic>
        <p:pic>
          <p:nvPicPr>
            <p:cNvPr id="133" name="Graphic 7">
              <a:extLst>
                <a:ext uri="{FF2B5EF4-FFF2-40B4-BE49-F238E27FC236}">
                  <a16:creationId xmlns:a16="http://schemas.microsoft.com/office/drawing/2014/main" id="{19C54BCA-6683-7A4F-ACD5-520DAD056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173878" y="2588428"/>
              <a:ext cx="711200" cy="711200"/>
            </a:xfrm>
            <a:prstGeom prst="rect">
              <a:avLst/>
            </a:prstGeom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A5FE931-01E3-3441-BD14-EA5079746CD7}"/>
                </a:ext>
              </a:extLst>
            </p:cNvPr>
            <p:cNvSpPr txBox="1"/>
            <p:nvPr/>
          </p:nvSpPr>
          <p:spPr>
            <a:xfrm>
              <a:off x="7950220" y="3290500"/>
              <a:ext cx="1156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Fargate</a:t>
              </a:r>
            </a:p>
          </p:txBody>
        </p:sp>
        <p:cxnSp>
          <p:nvCxnSpPr>
            <p:cNvPr id="135" name="Straight Arrow Connector 19">
              <a:extLst>
                <a:ext uri="{FF2B5EF4-FFF2-40B4-BE49-F238E27FC236}">
                  <a16:creationId xmlns:a16="http://schemas.microsoft.com/office/drawing/2014/main" id="{BBF1F749-3020-3F43-BE94-D76C4C45BCBF}"/>
                </a:ext>
              </a:extLst>
            </p:cNvPr>
            <p:cNvCxnSpPr>
              <a:cxnSpLocks/>
              <a:stCxn id="132" idx="3"/>
              <a:endCxn id="133" idx="1"/>
            </p:cNvCxnSpPr>
            <p:nvPr/>
          </p:nvCxnSpPr>
          <p:spPr>
            <a:xfrm flipV="1">
              <a:off x="6606645" y="2944028"/>
              <a:ext cx="1567233" cy="5092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사각형 설명선[R] 135">
              <a:extLst>
                <a:ext uri="{FF2B5EF4-FFF2-40B4-BE49-F238E27FC236}">
                  <a16:creationId xmlns:a16="http://schemas.microsoft.com/office/drawing/2014/main" id="{437A6326-E131-E348-8844-51F01AFCB1BD}"/>
                </a:ext>
              </a:extLst>
            </p:cNvPr>
            <p:cNvSpPr/>
            <p:nvPr/>
          </p:nvSpPr>
          <p:spPr>
            <a:xfrm>
              <a:off x="9649065" y="1905182"/>
              <a:ext cx="1585531" cy="951114"/>
            </a:xfrm>
            <a:prstGeom prst="wedgeRectCallout">
              <a:avLst>
                <a:gd name="adj1" fmla="val -98001"/>
                <a:gd name="adj2" fmla="val 707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ore-KR" sz="1100" b="0" dirty="0">
                  <a:solidFill>
                    <a:prstClr val="black"/>
                  </a:solidFill>
                </a:rPr>
                <a:t>Pods</a:t>
              </a:r>
            </a:p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altLang="ko-Kore-KR" sz="1100" b="0" dirty="0">
                <a:solidFill>
                  <a:srgbClr val="0074C8"/>
                </a:solidFill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altLang="ko-Kore-KR" sz="1000" dirty="0">
                  <a:solidFill>
                    <a:srgbClr val="0074C8"/>
                  </a:solidFill>
                </a:rPr>
                <a:t>frontend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ore-KR" sz="1000" dirty="0">
                  <a:solidFill>
                    <a:srgbClr val="0074C8"/>
                  </a:solidFill>
                </a:rPr>
                <a:t>backend</a:t>
              </a:r>
              <a:r>
                <a:rPr kumimoji="1" lang="en-US" altLang="ko-Kore-KR" sz="700" b="0" dirty="0">
                  <a:solidFill>
                    <a:schemeClr val="tx1"/>
                  </a:solidFill>
                  <a:ea typeface="맑은 고딕" pitchFamily="50" charset="-127"/>
                </a:rPr>
                <a:t> </a:t>
              </a:r>
              <a:endParaRPr lang="en-US" altLang="ko-Kore-KR" sz="1100" b="0" dirty="0">
                <a:solidFill>
                  <a:srgbClr val="0074C8"/>
                </a:solidFill>
              </a:endParaRPr>
            </a:p>
          </p:txBody>
        </p:sp>
        <p:pic>
          <p:nvPicPr>
            <p:cNvPr id="30" name="Graphic 21">
              <a:extLst>
                <a:ext uri="{FF2B5EF4-FFF2-40B4-BE49-F238E27FC236}">
                  <a16:creationId xmlns:a16="http://schemas.microsoft.com/office/drawing/2014/main" id="{50786221-5465-AC4D-8B7A-2264A414BB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735" y="4543778"/>
              <a:ext cx="711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02A0EA-42B9-BA40-836B-A29405728691}"/>
                </a:ext>
              </a:extLst>
            </p:cNvPr>
            <p:cNvSpPr txBox="1"/>
            <p:nvPr/>
          </p:nvSpPr>
          <p:spPr>
            <a:xfrm>
              <a:off x="3107441" y="5266256"/>
              <a:ext cx="913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Route53</a:t>
              </a:r>
            </a:p>
          </p:txBody>
        </p:sp>
        <p:pic>
          <p:nvPicPr>
            <p:cNvPr id="32" name="Graphic 8">
              <a:extLst>
                <a:ext uri="{FF2B5EF4-FFF2-40B4-BE49-F238E27FC236}">
                  <a16:creationId xmlns:a16="http://schemas.microsoft.com/office/drawing/2014/main" id="{DA3A0C23-3603-704D-B962-3734E1C496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1029" y="2723222"/>
              <a:ext cx="468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EA64F1-8E21-534D-80D7-2DC465867420}"/>
                </a:ext>
              </a:extLst>
            </p:cNvPr>
            <p:cNvSpPr txBox="1"/>
            <p:nvPr/>
          </p:nvSpPr>
          <p:spPr>
            <a:xfrm>
              <a:off x="4959451" y="3203181"/>
              <a:ext cx="7911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srgbClr val="232F3D"/>
                  </a:solidFill>
                  <a:latin typeface="+mj-lt"/>
                  <a:ea typeface="+mn-ea"/>
                </a:rPr>
                <a:t>alb</a:t>
              </a:r>
              <a:endParaRPr lang="en-US" sz="1200" b="0" dirty="0">
                <a:solidFill>
                  <a:srgbClr val="232F3D"/>
                </a:solidFill>
                <a:latin typeface="+mj-lt"/>
                <a:ea typeface="+mn-ea"/>
              </a:endParaRPr>
            </a:p>
          </p:txBody>
        </p:sp>
        <p:pic>
          <p:nvPicPr>
            <p:cNvPr id="37" name="Graphic 20">
              <a:extLst>
                <a:ext uri="{FF2B5EF4-FFF2-40B4-BE49-F238E27FC236}">
                  <a16:creationId xmlns:a16="http://schemas.microsoft.com/office/drawing/2014/main" id="{8BA60A74-6292-574F-B265-8F2629EE94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318" y="4553006"/>
              <a:ext cx="711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6F92CF5-1413-C742-B9E4-9E72484FD4C4}"/>
                </a:ext>
              </a:extLst>
            </p:cNvPr>
            <p:cNvSpPr txBox="1"/>
            <p:nvPr/>
          </p:nvSpPr>
          <p:spPr>
            <a:xfrm>
              <a:off x="5537370" y="5266256"/>
              <a:ext cx="913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ECR</a:t>
              </a:r>
            </a:p>
          </p:txBody>
        </p:sp>
        <p:cxnSp>
          <p:nvCxnSpPr>
            <p:cNvPr id="39" name="Straight Arrow Connector 19">
              <a:extLst>
                <a:ext uri="{FF2B5EF4-FFF2-40B4-BE49-F238E27FC236}">
                  <a16:creationId xmlns:a16="http://schemas.microsoft.com/office/drawing/2014/main" id="{8D7C200B-3C39-2346-B17C-E4FBACEB943B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 rot="5400000">
              <a:off x="5629729" y="3931689"/>
              <a:ext cx="985507" cy="2571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81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CI/CD Overview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7C9355C-9CE7-6C47-AD7F-3DF232A21D87}"/>
              </a:ext>
            </a:extLst>
          </p:cNvPr>
          <p:cNvGrpSpPr/>
          <p:nvPr/>
        </p:nvGrpSpPr>
        <p:grpSpPr>
          <a:xfrm>
            <a:off x="689911" y="1302553"/>
            <a:ext cx="10812178" cy="4896647"/>
            <a:chOff x="689911" y="1302553"/>
            <a:chExt cx="10812178" cy="4896647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65BA899E-4CF9-3547-83B4-39F8545E1F9E}"/>
                </a:ext>
              </a:extLst>
            </p:cNvPr>
            <p:cNvSpPr/>
            <p:nvPr/>
          </p:nvSpPr>
          <p:spPr bwMode="auto">
            <a:xfrm>
              <a:off x="4816498" y="3100447"/>
              <a:ext cx="6480302" cy="2811704"/>
            </a:xfrm>
            <a:prstGeom prst="roundRect">
              <a:avLst>
                <a:gd name="adj" fmla="val 2520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200" dirty="0">
                  <a:latin typeface="+mn-lt"/>
                  <a:ea typeface="+mn-ea"/>
                </a:rPr>
                <a:t>AWS</a:t>
              </a:r>
              <a:endParaRPr kumimoji="1" lang="ko-KR" altLang="en-US" sz="1400" dirty="0">
                <a:latin typeface="+mn-lt"/>
                <a:ea typeface="+mn-ea"/>
              </a:endParaRPr>
            </a:p>
          </p:txBody>
        </p:sp>
        <p:sp>
          <p:nvSpPr>
            <p:cNvPr id="6" name="오각형[P] 5">
              <a:extLst>
                <a:ext uri="{FF2B5EF4-FFF2-40B4-BE49-F238E27FC236}">
                  <a16:creationId xmlns:a16="http://schemas.microsoft.com/office/drawing/2014/main" id="{B033B02B-58FD-4D4A-9B95-6329E5F931F4}"/>
                </a:ext>
              </a:extLst>
            </p:cNvPr>
            <p:cNvSpPr/>
            <p:nvPr/>
          </p:nvSpPr>
          <p:spPr bwMode="auto">
            <a:xfrm>
              <a:off x="689911" y="1302553"/>
              <a:ext cx="3242602" cy="372593"/>
            </a:xfrm>
            <a:prstGeom prst="homePlate">
              <a:avLst/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Development</a:t>
              </a:r>
              <a:endParaRPr kumimoji="1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EF0606-AD22-6146-93CC-8A828748A018}"/>
                </a:ext>
              </a:extLst>
            </p:cNvPr>
            <p:cNvSpPr/>
            <p:nvPr/>
          </p:nvSpPr>
          <p:spPr bwMode="auto">
            <a:xfrm>
              <a:off x="689911" y="1801820"/>
              <a:ext cx="3242602" cy="4397380"/>
            </a:xfrm>
            <a:prstGeom prst="rect">
              <a:avLst/>
            </a:prstGeom>
            <a:noFill/>
            <a:ln w="9525">
              <a:solidFill>
                <a:srgbClr val="333D47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0" dirty="0">
                <a:latin typeface="+mn-lt"/>
                <a:ea typeface="+mn-ea"/>
              </a:endParaRPr>
            </a:p>
          </p:txBody>
        </p:sp>
        <p:sp>
          <p:nvSpPr>
            <p:cNvPr id="8" name="오각형[P] 7">
              <a:extLst>
                <a:ext uri="{FF2B5EF4-FFF2-40B4-BE49-F238E27FC236}">
                  <a16:creationId xmlns:a16="http://schemas.microsoft.com/office/drawing/2014/main" id="{4BD7B46D-0543-DD4C-9383-38691E0D17D0}"/>
                </a:ext>
              </a:extLst>
            </p:cNvPr>
            <p:cNvSpPr/>
            <p:nvPr/>
          </p:nvSpPr>
          <p:spPr bwMode="auto">
            <a:xfrm>
              <a:off x="4622907" y="1302553"/>
              <a:ext cx="3037660" cy="372593"/>
            </a:xfrm>
            <a:prstGeom prst="homePlate">
              <a:avLst/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Tagging &amp; Push</a:t>
              </a:r>
              <a:endParaRPr kumimoji="1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40B35FB-9881-4E4D-B267-E08CD7CDAD24}"/>
                </a:ext>
              </a:extLst>
            </p:cNvPr>
            <p:cNvSpPr/>
            <p:nvPr/>
          </p:nvSpPr>
          <p:spPr bwMode="auto">
            <a:xfrm>
              <a:off x="4622907" y="1801820"/>
              <a:ext cx="3037660" cy="4397380"/>
            </a:xfrm>
            <a:prstGeom prst="rect">
              <a:avLst/>
            </a:prstGeom>
            <a:noFill/>
            <a:ln w="9525">
              <a:solidFill>
                <a:srgbClr val="333D47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0" dirty="0">
                <a:latin typeface="+mn-lt"/>
                <a:ea typeface="+mn-ea"/>
              </a:endParaRPr>
            </a:p>
          </p:txBody>
        </p:sp>
        <p:sp>
          <p:nvSpPr>
            <p:cNvPr id="10" name="오각형[P] 9">
              <a:extLst>
                <a:ext uri="{FF2B5EF4-FFF2-40B4-BE49-F238E27FC236}">
                  <a16:creationId xmlns:a16="http://schemas.microsoft.com/office/drawing/2014/main" id="{BF74F3A3-7F42-0848-B439-5324C76B7E5B}"/>
                </a:ext>
              </a:extLst>
            </p:cNvPr>
            <p:cNvSpPr/>
            <p:nvPr/>
          </p:nvSpPr>
          <p:spPr bwMode="auto">
            <a:xfrm>
              <a:off x="8329568" y="1302553"/>
              <a:ext cx="3172519" cy="372593"/>
            </a:xfrm>
            <a:prstGeom prst="homePlate">
              <a:avLst/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Deployment</a:t>
              </a:r>
              <a:endParaRPr kumimoji="1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2C72AA-CE5C-F84D-AD30-A4F6931D9B36}"/>
                </a:ext>
              </a:extLst>
            </p:cNvPr>
            <p:cNvSpPr/>
            <p:nvPr/>
          </p:nvSpPr>
          <p:spPr bwMode="auto">
            <a:xfrm>
              <a:off x="8329570" y="1801820"/>
              <a:ext cx="3172519" cy="4397380"/>
            </a:xfrm>
            <a:prstGeom prst="rect">
              <a:avLst/>
            </a:prstGeom>
            <a:noFill/>
            <a:ln w="9525">
              <a:solidFill>
                <a:srgbClr val="333D47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0" dirty="0">
                <a:latin typeface="+mn-lt"/>
                <a:ea typeface="+mn-ea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A70DC88-DF21-8944-8952-B695F9F9C6DA}"/>
                </a:ext>
              </a:extLst>
            </p:cNvPr>
            <p:cNvGrpSpPr/>
            <p:nvPr/>
          </p:nvGrpSpPr>
          <p:grpSpPr>
            <a:xfrm>
              <a:off x="734862" y="3527960"/>
              <a:ext cx="1118345" cy="682236"/>
              <a:chOff x="576532" y="5122689"/>
              <a:chExt cx="1130171" cy="791100"/>
            </a:xfrm>
          </p:grpSpPr>
          <p:pic>
            <p:nvPicPr>
              <p:cNvPr id="13" name="Graphic 5">
                <a:extLst>
                  <a:ext uri="{FF2B5EF4-FFF2-40B4-BE49-F238E27FC236}">
                    <a16:creationId xmlns:a16="http://schemas.microsoft.com/office/drawing/2014/main" id="{3C8E3AD3-F2FB-0949-8FE9-9CBD18855E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899824" y="5122689"/>
                <a:ext cx="483586" cy="46990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03C9C8-9007-2242-B4B1-D33B02022EC9}"/>
                  </a:ext>
                </a:extLst>
              </p:cNvPr>
              <p:cNvSpPr txBox="1"/>
              <p:nvPr/>
            </p:nvSpPr>
            <p:spPr>
              <a:xfrm>
                <a:off x="576532" y="5592589"/>
                <a:ext cx="1130171" cy="32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200" b="0" dirty="0">
                    <a:solidFill>
                      <a:srgbClr val="232F3D"/>
                    </a:solidFill>
                    <a:latin typeface="+mj-lt"/>
                    <a:ea typeface="+mn-ea"/>
                  </a:rPr>
                  <a:t>Developers</a:t>
                </a:r>
                <a:endParaRPr lang="en-US" sz="1200" b="0" dirty="0">
                  <a:solidFill>
                    <a:srgbClr val="232F3D"/>
                  </a:solidFill>
                  <a:latin typeface="+mj-lt"/>
                  <a:ea typeface="+mn-ea"/>
                </a:endParaRPr>
              </a:p>
            </p:txBody>
          </p:sp>
        </p:grp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8FB6F4C6-3AA5-7741-9451-3E7370F3A422}"/>
                </a:ext>
              </a:extLst>
            </p:cNvPr>
            <p:cNvSpPr/>
            <p:nvPr/>
          </p:nvSpPr>
          <p:spPr bwMode="auto">
            <a:xfrm>
              <a:off x="2170641" y="5068450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Minikube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(k8s single cluster)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9E121FCF-B59B-8A49-AB95-F7FCE0356F59}"/>
                </a:ext>
              </a:extLst>
            </p:cNvPr>
            <p:cNvSpPr/>
            <p:nvPr/>
          </p:nvSpPr>
          <p:spPr bwMode="auto">
            <a:xfrm>
              <a:off x="2170641" y="3100446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Git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(source code repository)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5E863006-A73D-A944-95CA-9091AE7FCEE8}"/>
                </a:ext>
              </a:extLst>
            </p:cNvPr>
            <p:cNvSpPr/>
            <p:nvPr/>
          </p:nvSpPr>
          <p:spPr bwMode="auto">
            <a:xfrm>
              <a:off x="2170641" y="2116445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Visual Studio Code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(development tool)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4FADE7D6-6C0E-E140-9461-5F300488E7B0}"/>
                </a:ext>
              </a:extLst>
            </p:cNvPr>
            <p:cNvSpPr/>
            <p:nvPr/>
          </p:nvSpPr>
          <p:spPr bwMode="auto">
            <a:xfrm>
              <a:off x="2170641" y="4084448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Skaffold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(CI/CD tool)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cxnSp>
          <p:nvCxnSpPr>
            <p:cNvPr id="19" name="Straight Arrow Connector 19">
              <a:extLst>
                <a:ext uri="{FF2B5EF4-FFF2-40B4-BE49-F238E27FC236}">
                  <a16:creationId xmlns:a16="http://schemas.microsoft.com/office/drawing/2014/main" id="{7D5C4E8D-1ADB-054A-A814-ECBA051FD1F3}"/>
                </a:ext>
              </a:extLst>
            </p:cNvPr>
            <p:cNvCxnSpPr>
              <a:cxnSpLocks/>
              <a:stCxn id="13" idx="0"/>
              <a:endCxn id="17" idx="1"/>
            </p:cNvCxnSpPr>
            <p:nvPr/>
          </p:nvCxnSpPr>
          <p:spPr>
            <a:xfrm rot="5400000" flipH="1" flipV="1">
              <a:off x="1196191" y="2553511"/>
              <a:ext cx="1072292" cy="876607"/>
            </a:xfrm>
            <a:prstGeom prst="bentConnector2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F58255E-74D8-8A4E-99A5-F76CBD09C06C}"/>
                </a:ext>
              </a:extLst>
            </p:cNvPr>
            <p:cNvSpPr/>
            <p:nvPr/>
          </p:nvSpPr>
          <p:spPr>
            <a:xfrm>
              <a:off x="1185007" y="2464519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develop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1" name="Straight Arrow Connector 19">
              <a:extLst>
                <a:ext uri="{FF2B5EF4-FFF2-40B4-BE49-F238E27FC236}">
                  <a16:creationId xmlns:a16="http://schemas.microsoft.com/office/drawing/2014/main" id="{DC69B848-8AFC-FA4E-805B-32C420349875}"/>
                </a:ext>
              </a:extLst>
            </p:cNvPr>
            <p:cNvCxnSpPr>
              <a:cxnSpLocks/>
              <a:stCxn id="17" idx="2"/>
              <a:endCxn id="16" idx="0"/>
            </p:cNvCxnSpPr>
            <p:nvPr/>
          </p:nvCxnSpPr>
          <p:spPr>
            <a:xfrm>
              <a:off x="2934587" y="2794890"/>
              <a:ext cx="0" cy="30555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559D240-83A9-104C-BB6F-549AD6E4C352}"/>
                </a:ext>
              </a:extLst>
            </p:cNvPr>
            <p:cNvSpPr/>
            <p:nvPr/>
          </p:nvSpPr>
          <p:spPr>
            <a:xfrm>
              <a:off x="2842056" y="2804345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commit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4" name="Straight Arrow Connector 19">
              <a:extLst>
                <a:ext uri="{FF2B5EF4-FFF2-40B4-BE49-F238E27FC236}">
                  <a16:creationId xmlns:a16="http://schemas.microsoft.com/office/drawing/2014/main" id="{1EA42863-A799-1C47-8472-0CB08A930912}"/>
                </a:ext>
              </a:extLst>
            </p:cNvPr>
            <p:cNvCxnSpPr>
              <a:cxnSpLocks/>
              <a:stCxn id="18" idx="3"/>
              <a:endCxn id="31" idx="1"/>
            </p:cNvCxnSpPr>
            <p:nvPr/>
          </p:nvCxnSpPr>
          <p:spPr>
            <a:xfrm flipV="1">
              <a:off x="3698534" y="4319787"/>
              <a:ext cx="1981851" cy="1038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9">
              <a:extLst>
                <a:ext uri="{FF2B5EF4-FFF2-40B4-BE49-F238E27FC236}">
                  <a16:creationId xmlns:a16="http://schemas.microsoft.com/office/drawing/2014/main" id="{5E1032CB-5501-E141-8A82-D38D431BB2CF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2934587" y="3778891"/>
              <a:ext cx="0" cy="30555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BFA1D38-83B0-B249-91F1-22677D20BF5A}"/>
                </a:ext>
              </a:extLst>
            </p:cNvPr>
            <p:cNvSpPr/>
            <p:nvPr/>
          </p:nvSpPr>
          <p:spPr>
            <a:xfrm>
              <a:off x="2757225" y="3796218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build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7" name="Straight Arrow Connector 19">
              <a:extLst>
                <a:ext uri="{FF2B5EF4-FFF2-40B4-BE49-F238E27FC236}">
                  <a16:creationId xmlns:a16="http://schemas.microsoft.com/office/drawing/2014/main" id="{B85E4B9B-2641-7D45-9BBD-B42D052DDF16}"/>
                </a:ext>
              </a:extLst>
            </p:cNvPr>
            <p:cNvCxnSpPr>
              <a:cxnSpLocks/>
              <a:stCxn id="18" idx="2"/>
              <a:endCxn id="15" idx="0"/>
            </p:cNvCxnSpPr>
            <p:nvPr/>
          </p:nvCxnSpPr>
          <p:spPr>
            <a:xfrm>
              <a:off x="2934587" y="4762892"/>
              <a:ext cx="0" cy="305558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1498F72-F800-8B40-BDB8-CA766B4DA2C0}"/>
                </a:ext>
              </a:extLst>
            </p:cNvPr>
            <p:cNvSpPr/>
            <p:nvPr/>
          </p:nvSpPr>
          <p:spPr>
            <a:xfrm>
              <a:off x="2842056" y="4781930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deploy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B72842C-A7E6-0A4B-81A0-FB47419A8217}"/>
                </a:ext>
              </a:extLst>
            </p:cNvPr>
            <p:cNvCxnSpPr>
              <a:cxnSpLocks/>
              <a:stCxn id="15" idx="1"/>
              <a:endCxn id="14" idx="2"/>
            </p:cNvCxnSpPr>
            <p:nvPr/>
          </p:nvCxnSpPr>
          <p:spPr>
            <a:xfrm rot="10800000">
              <a:off x="1294035" y="4210197"/>
              <a:ext cx="876606" cy="1197477"/>
            </a:xfrm>
            <a:prstGeom prst="bentConnector2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28E5A18-D31D-9649-9CAA-D6773DC4FC01}"/>
                </a:ext>
              </a:extLst>
            </p:cNvPr>
            <p:cNvSpPr/>
            <p:nvPr/>
          </p:nvSpPr>
          <p:spPr>
            <a:xfrm>
              <a:off x="1100793" y="5415492"/>
              <a:ext cx="11183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test &amp; debug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7E9DEBBF-D42B-714C-9615-870F64224ACD}"/>
                </a:ext>
              </a:extLst>
            </p:cNvPr>
            <p:cNvSpPr/>
            <p:nvPr/>
          </p:nvSpPr>
          <p:spPr bwMode="auto">
            <a:xfrm>
              <a:off x="5680385" y="3980564"/>
              <a:ext cx="979346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ECR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(container image registry)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C653ACB-83FB-C149-9F0A-8BA7F2455D99}"/>
                </a:ext>
              </a:extLst>
            </p:cNvPr>
            <p:cNvSpPr/>
            <p:nvPr/>
          </p:nvSpPr>
          <p:spPr>
            <a:xfrm>
              <a:off x="3951497" y="4422236"/>
              <a:ext cx="135305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tagging &amp; push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2D2D3EAE-D706-AB47-BD40-7A1260D530A8}"/>
                </a:ext>
              </a:extLst>
            </p:cNvPr>
            <p:cNvSpPr/>
            <p:nvPr/>
          </p:nvSpPr>
          <p:spPr bwMode="auto">
            <a:xfrm>
              <a:off x="9119129" y="3666333"/>
              <a:ext cx="1972077" cy="2026158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200" dirty="0">
                  <a:latin typeface="+mn-lt"/>
                  <a:ea typeface="+mn-ea"/>
                </a:rPr>
                <a:t>EKS</a:t>
              </a:r>
            </a:p>
            <a:p>
              <a:r>
                <a:rPr kumimoji="1" lang="en-US" altLang="ko-KR" sz="900" dirty="0">
                  <a:latin typeface="+mn-lt"/>
                  <a:ea typeface="+mn-ea"/>
                </a:rPr>
                <a:t>(k8s cluster)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cxnSp>
          <p:nvCxnSpPr>
            <p:cNvPr id="34" name="Straight Arrow Connector 19">
              <a:extLst>
                <a:ext uri="{FF2B5EF4-FFF2-40B4-BE49-F238E27FC236}">
                  <a16:creationId xmlns:a16="http://schemas.microsoft.com/office/drawing/2014/main" id="{7EF2E4B9-6603-4545-B6C1-46CCD6CEAC91}"/>
                </a:ext>
              </a:extLst>
            </p:cNvPr>
            <p:cNvCxnSpPr>
              <a:cxnSpLocks/>
              <a:stCxn id="31" idx="3"/>
              <a:endCxn id="41" idx="1"/>
            </p:cNvCxnSpPr>
            <p:nvPr/>
          </p:nvCxnSpPr>
          <p:spPr>
            <a:xfrm>
              <a:off x="6659731" y="4319787"/>
              <a:ext cx="2651209" cy="380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397BC38-2EFC-9741-B07C-C86A833E1A01}"/>
                </a:ext>
              </a:extLst>
            </p:cNvPr>
            <p:cNvSpPr/>
            <p:nvPr/>
          </p:nvSpPr>
          <p:spPr>
            <a:xfrm>
              <a:off x="8532387" y="4700472"/>
              <a:ext cx="68517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pull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2C0A827-DCE8-174B-A55B-E563B3602552}"/>
                </a:ext>
              </a:extLst>
            </p:cNvPr>
            <p:cNvGrpSpPr/>
            <p:nvPr/>
          </p:nvGrpSpPr>
          <p:grpSpPr>
            <a:xfrm>
              <a:off x="9550336" y="2066303"/>
              <a:ext cx="1118345" cy="682236"/>
              <a:chOff x="576532" y="5122689"/>
              <a:chExt cx="1130171" cy="791100"/>
            </a:xfrm>
          </p:grpSpPr>
          <p:pic>
            <p:nvPicPr>
              <p:cNvPr id="37" name="Graphic 5">
                <a:extLst>
                  <a:ext uri="{FF2B5EF4-FFF2-40B4-BE49-F238E27FC236}">
                    <a16:creationId xmlns:a16="http://schemas.microsoft.com/office/drawing/2014/main" id="{E4E74953-7E13-4B49-960C-7FD911F4F1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899824" y="5122689"/>
                <a:ext cx="483586" cy="469900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B002A44-1D70-094B-B3DB-B142A1059F87}"/>
                  </a:ext>
                </a:extLst>
              </p:cNvPr>
              <p:cNvSpPr txBox="1"/>
              <p:nvPr/>
            </p:nvSpPr>
            <p:spPr>
              <a:xfrm>
                <a:off x="576532" y="5592589"/>
                <a:ext cx="1130171" cy="32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200" b="0" dirty="0">
                    <a:solidFill>
                      <a:srgbClr val="232F3D"/>
                    </a:solidFill>
                    <a:latin typeface="+mj-lt"/>
                    <a:ea typeface="+mn-ea"/>
                  </a:rPr>
                  <a:t>End Users</a:t>
                </a:r>
                <a:endParaRPr lang="en-US" sz="1200" b="0" dirty="0">
                  <a:solidFill>
                    <a:srgbClr val="232F3D"/>
                  </a:solidFill>
                  <a:latin typeface="+mj-lt"/>
                  <a:ea typeface="+mn-ea"/>
                </a:endParaRPr>
              </a:p>
            </p:txBody>
          </p:sp>
        </p:grpSp>
        <p:cxnSp>
          <p:nvCxnSpPr>
            <p:cNvPr id="39" name="Straight Arrow Connector 19">
              <a:extLst>
                <a:ext uri="{FF2B5EF4-FFF2-40B4-BE49-F238E27FC236}">
                  <a16:creationId xmlns:a16="http://schemas.microsoft.com/office/drawing/2014/main" id="{CCB94172-98B6-7C42-A1FB-0FDCADA35C6F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V="1">
              <a:off x="10097251" y="2736387"/>
              <a:ext cx="0" cy="712636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6C55C99-ACBA-B847-80AF-ECB29D1E4C1B}"/>
                </a:ext>
              </a:extLst>
            </p:cNvPr>
            <p:cNvGrpSpPr/>
            <p:nvPr/>
          </p:nvGrpSpPr>
          <p:grpSpPr>
            <a:xfrm>
              <a:off x="9310940" y="4483163"/>
              <a:ext cx="1595250" cy="610465"/>
              <a:chOff x="7023189" y="4832826"/>
              <a:chExt cx="1595250" cy="610465"/>
            </a:xfrm>
          </p:grpSpPr>
          <p:sp>
            <p:nvSpPr>
              <p:cNvPr id="41" name="모서리가 둥근 직사각형 40">
                <a:extLst>
                  <a:ext uri="{FF2B5EF4-FFF2-40B4-BE49-F238E27FC236}">
                    <a16:creationId xmlns:a16="http://schemas.microsoft.com/office/drawing/2014/main" id="{7E1E25AA-26DF-A44A-905F-9494181011A2}"/>
                  </a:ext>
                </a:extLst>
              </p:cNvPr>
              <p:cNvSpPr/>
              <p:nvPr/>
            </p:nvSpPr>
            <p:spPr bwMode="auto">
              <a:xfrm>
                <a:off x="7023189" y="4832826"/>
                <a:ext cx="1458562" cy="434619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/>
                    </a:solidFill>
                    <a:latin typeface="+mn-lt"/>
                    <a:ea typeface="+mn-ea"/>
                  </a:rPr>
                  <a:t>Pod</a:t>
                </a:r>
              </a:p>
            </p:txBody>
          </p:sp>
          <p:sp>
            <p:nvSpPr>
              <p:cNvPr id="42" name="모서리가 둥근 직사각형 41">
                <a:extLst>
                  <a:ext uri="{FF2B5EF4-FFF2-40B4-BE49-F238E27FC236}">
                    <a16:creationId xmlns:a16="http://schemas.microsoft.com/office/drawing/2014/main" id="{B3EAF2BF-CC85-1342-8319-7A11832FC540}"/>
                  </a:ext>
                </a:extLst>
              </p:cNvPr>
              <p:cNvSpPr/>
              <p:nvPr/>
            </p:nvSpPr>
            <p:spPr bwMode="auto">
              <a:xfrm>
                <a:off x="7086495" y="4924266"/>
                <a:ext cx="1458562" cy="434619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/>
                    </a:solidFill>
                    <a:latin typeface="+mn-lt"/>
                    <a:ea typeface="+mn-ea"/>
                  </a:rPr>
                  <a:t>Pod</a:t>
                </a:r>
              </a:p>
            </p:txBody>
          </p:sp>
          <p:sp>
            <p:nvSpPr>
              <p:cNvPr id="43" name="모서리가 둥근 직사각형 42">
                <a:extLst>
                  <a:ext uri="{FF2B5EF4-FFF2-40B4-BE49-F238E27FC236}">
                    <a16:creationId xmlns:a16="http://schemas.microsoft.com/office/drawing/2014/main" id="{F1AB1335-1E74-104A-A78C-67E7E2BCD40E}"/>
                  </a:ext>
                </a:extLst>
              </p:cNvPr>
              <p:cNvSpPr/>
              <p:nvPr/>
            </p:nvSpPr>
            <p:spPr bwMode="auto">
              <a:xfrm>
                <a:off x="7159877" y="5008672"/>
                <a:ext cx="1458562" cy="434619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/>
                    </a:solidFill>
                    <a:latin typeface="+mn-lt"/>
                    <a:ea typeface="+mn-ea"/>
                  </a:rPr>
                  <a:t>Pod</a:t>
                </a:r>
              </a:p>
            </p:txBody>
          </p:sp>
        </p:grp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97056121-7A8B-6F49-AA2D-5CFFC45C5879}"/>
                </a:ext>
              </a:extLst>
            </p:cNvPr>
            <p:cNvSpPr/>
            <p:nvPr/>
          </p:nvSpPr>
          <p:spPr bwMode="auto">
            <a:xfrm>
              <a:off x="9615433" y="3449023"/>
              <a:ext cx="963636" cy="434619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solidFill>
                    <a:schemeClr val="bg1"/>
                  </a:solidFill>
                  <a:latin typeface="+mn-lt"/>
                  <a:ea typeface="+mn-ea"/>
                </a:rPr>
                <a:t>Ingress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979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Key Points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50271C9-4BC4-DB4E-B11D-EF7A182287C5}"/>
              </a:ext>
            </a:extLst>
          </p:cNvPr>
          <p:cNvGrpSpPr/>
          <p:nvPr/>
        </p:nvGrpSpPr>
        <p:grpSpPr>
          <a:xfrm>
            <a:off x="715850" y="1473467"/>
            <a:ext cx="10624150" cy="4253771"/>
            <a:chOff x="715850" y="1473467"/>
            <a:chExt cx="10624150" cy="4253771"/>
          </a:xfrm>
        </p:grpSpPr>
        <p:sp>
          <p:nvSpPr>
            <p:cNvPr id="4" name="Shape 393">
              <a:extLst>
                <a:ext uri="{FF2B5EF4-FFF2-40B4-BE49-F238E27FC236}">
                  <a16:creationId xmlns:a16="http://schemas.microsoft.com/office/drawing/2014/main" id="{0619D02C-EF9D-9844-B968-18BF49A85418}"/>
                </a:ext>
              </a:extLst>
            </p:cNvPr>
            <p:cNvSpPr/>
            <p:nvPr/>
          </p:nvSpPr>
          <p:spPr>
            <a:xfrm>
              <a:off x="715850" y="2396152"/>
              <a:ext cx="576000" cy="57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1600" extrusionOk="0">
                  <a:moveTo>
                    <a:pt x="9838" y="0"/>
                  </a:moveTo>
                  <a:cubicBezTo>
                    <a:pt x="7361" y="0"/>
                    <a:pt x="4818" y="1085"/>
                    <a:pt x="2884" y="3196"/>
                  </a:cubicBezTo>
                  <a:cubicBezTo>
                    <a:pt x="-962" y="7419"/>
                    <a:pt x="-962" y="14241"/>
                    <a:pt x="2884" y="18463"/>
                  </a:cubicBezTo>
                  <a:cubicBezTo>
                    <a:pt x="4818" y="20574"/>
                    <a:pt x="7361" y="21600"/>
                    <a:pt x="9838" y="21600"/>
                  </a:cubicBezTo>
                  <a:cubicBezTo>
                    <a:pt x="12391" y="21600"/>
                    <a:pt x="14869" y="20574"/>
                    <a:pt x="16792" y="18463"/>
                  </a:cubicBezTo>
                  <a:cubicBezTo>
                    <a:pt x="20638" y="14241"/>
                    <a:pt x="20638" y="7419"/>
                    <a:pt x="16792" y="3196"/>
                  </a:cubicBezTo>
                  <a:cubicBezTo>
                    <a:pt x="14869" y="1085"/>
                    <a:pt x="12391" y="0"/>
                    <a:pt x="9838" y="0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600">
                  <a:latin typeface="+mn-lt"/>
                  <a:ea typeface="+mn-ea"/>
                  <a:cs typeface="+mn-cs"/>
                  <a:sym typeface="Helvetica"/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6" name="Shape 394">
              <a:extLst>
                <a:ext uri="{FF2B5EF4-FFF2-40B4-BE49-F238E27FC236}">
                  <a16:creationId xmlns:a16="http://schemas.microsoft.com/office/drawing/2014/main" id="{6FA881B8-8301-A841-BF56-741A58FCF9AB}"/>
                </a:ext>
              </a:extLst>
            </p:cNvPr>
            <p:cNvSpPr/>
            <p:nvPr/>
          </p:nvSpPr>
          <p:spPr>
            <a:xfrm>
              <a:off x="715850" y="3314514"/>
              <a:ext cx="576000" cy="57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1600" extrusionOk="0">
                  <a:moveTo>
                    <a:pt x="9838" y="0"/>
                  </a:moveTo>
                  <a:cubicBezTo>
                    <a:pt x="7361" y="0"/>
                    <a:pt x="4818" y="1085"/>
                    <a:pt x="2884" y="3196"/>
                  </a:cubicBezTo>
                  <a:cubicBezTo>
                    <a:pt x="-962" y="7419"/>
                    <a:pt x="-962" y="14241"/>
                    <a:pt x="2884" y="18463"/>
                  </a:cubicBezTo>
                  <a:cubicBezTo>
                    <a:pt x="4818" y="20574"/>
                    <a:pt x="7361" y="21600"/>
                    <a:pt x="9838" y="21600"/>
                  </a:cubicBezTo>
                  <a:cubicBezTo>
                    <a:pt x="12391" y="21600"/>
                    <a:pt x="14869" y="20574"/>
                    <a:pt x="16792" y="18463"/>
                  </a:cubicBezTo>
                  <a:cubicBezTo>
                    <a:pt x="20638" y="14241"/>
                    <a:pt x="20638" y="7419"/>
                    <a:pt x="16792" y="3196"/>
                  </a:cubicBezTo>
                  <a:cubicBezTo>
                    <a:pt x="14869" y="1085"/>
                    <a:pt x="12391" y="0"/>
                    <a:pt x="9838" y="0"/>
                  </a:cubicBezTo>
                </a:path>
              </a:pathLst>
            </a:custGeom>
            <a:solidFill>
              <a:srgbClr val="EB483F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600">
                  <a:latin typeface="+mn-lt"/>
                  <a:ea typeface="+mn-ea"/>
                  <a:cs typeface="+mn-cs"/>
                  <a:sym typeface="Helvetica"/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8" name="Shape 416">
              <a:extLst>
                <a:ext uri="{FF2B5EF4-FFF2-40B4-BE49-F238E27FC236}">
                  <a16:creationId xmlns:a16="http://schemas.microsoft.com/office/drawing/2014/main" id="{7D0E9A4D-9060-E145-AD1D-6B9993CBA487}"/>
                </a:ext>
              </a:extLst>
            </p:cNvPr>
            <p:cNvSpPr/>
            <p:nvPr/>
          </p:nvSpPr>
          <p:spPr>
            <a:xfrm>
              <a:off x="1470036" y="1577278"/>
              <a:ext cx="1257682" cy="3212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7150" tIns="37150" rIns="37150" bIns="37150">
              <a:spAutoFit/>
            </a:bodyPr>
            <a:lstStyle>
              <a:lvl1pPr algn="ctr">
                <a:defRPr sz="3200" b="1"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Serverless</a:t>
              </a:r>
              <a:endParaRPr sz="1600" b="0"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9" name="Shape 418">
              <a:extLst>
                <a:ext uri="{FF2B5EF4-FFF2-40B4-BE49-F238E27FC236}">
                  <a16:creationId xmlns:a16="http://schemas.microsoft.com/office/drawing/2014/main" id="{2DFDAE60-15C5-6247-AC07-883E89A519BA}"/>
                </a:ext>
              </a:extLst>
            </p:cNvPr>
            <p:cNvSpPr/>
            <p:nvPr/>
          </p:nvSpPr>
          <p:spPr>
            <a:xfrm>
              <a:off x="2850356" y="1473467"/>
              <a:ext cx="8489644" cy="5288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7150" tIns="37150" rIns="37150" bIns="37150">
              <a:spAutoFit/>
            </a:bodyPr>
            <a:lstStyle/>
            <a:p>
              <a:pPr>
                <a:lnSpc>
                  <a:spcPct val="110000"/>
                </a:lnSpc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There is no dedicated EC2 and fixed IP address. Therefore, no security patch, no O/S upgrade, etc. are required.</a:t>
              </a:r>
            </a:p>
          </p:txBody>
        </p:sp>
        <p:sp>
          <p:nvSpPr>
            <p:cNvPr id="10" name="Shape 394">
              <a:extLst>
                <a:ext uri="{FF2B5EF4-FFF2-40B4-BE49-F238E27FC236}">
                  <a16:creationId xmlns:a16="http://schemas.microsoft.com/office/drawing/2014/main" id="{DC241F4B-0821-A24E-BD30-095905B0EFBC}"/>
                </a:ext>
              </a:extLst>
            </p:cNvPr>
            <p:cNvSpPr/>
            <p:nvPr/>
          </p:nvSpPr>
          <p:spPr>
            <a:xfrm>
              <a:off x="715850" y="4232876"/>
              <a:ext cx="576000" cy="57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1600" extrusionOk="0">
                  <a:moveTo>
                    <a:pt x="9838" y="0"/>
                  </a:moveTo>
                  <a:cubicBezTo>
                    <a:pt x="7361" y="0"/>
                    <a:pt x="4818" y="1085"/>
                    <a:pt x="2884" y="3196"/>
                  </a:cubicBezTo>
                  <a:cubicBezTo>
                    <a:pt x="-962" y="7419"/>
                    <a:pt x="-962" y="14241"/>
                    <a:pt x="2884" y="18463"/>
                  </a:cubicBezTo>
                  <a:cubicBezTo>
                    <a:pt x="4818" y="20574"/>
                    <a:pt x="7361" y="21600"/>
                    <a:pt x="9838" y="21600"/>
                  </a:cubicBezTo>
                  <a:cubicBezTo>
                    <a:pt x="12391" y="21600"/>
                    <a:pt x="14869" y="20574"/>
                    <a:pt x="16792" y="18463"/>
                  </a:cubicBezTo>
                  <a:cubicBezTo>
                    <a:pt x="20638" y="14241"/>
                    <a:pt x="20638" y="7419"/>
                    <a:pt x="16792" y="3196"/>
                  </a:cubicBezTo>
                  <a:cubicBezTo>
                    <a:pt x="14869" y="1085"/>
                    <a:pt x="12391" y="0"/>
                    <a:pt x="9838" y="0"/>
                  </a:cubicBezTo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600">
                  <a:latin typeface="+mn-lt"/>
                  <a:ea typeface="+mn-ea"/>
                  <a:cs typeface="+mn-cs"/>
                  <a:sym typeface="Helvetica"/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1" name="Shape 394">
              <a:extLst>
                <a:ext uri="{FF2B5EF4-FFF2-40B4-BE49-F238E27FC236}">
                  <a16:creationId xmlns:a16="http://schemas.microsoft.com/office/drawing/2014/main" id="{006C6612-3AD8-7442-B91F-35ADC4D30A48}"/>
                </a:ext>
              </a:extLst>
            </p:cNvPr>
            <p:cNvSpPr/>
            <p:nvPr/>
          </p:nvSpPr>
          <p:spPr>
            <a:xfrm>
              <a:off x="715850" y="5151238"/>
              <a:ext cx="576000" cy="57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1600" extrusionOk="0">
                  <a:moveTo>
                    <a:pt x="9838" y="0"/>
                  </a:moveTo>
                  <a:cubicBezTo>
                    <a:pt x="7361" y="0"/>
                    <a:pt x="4818" y="1085"/>
                    <a:pt x="2884" y="3196"/>
                  </a:cubicBezTo>
                  <a:cubicBezTo>
                    <a:pt x="-962" y="7419"/>
                    <a:pt x="-962" y="14241"/>
                    <a:pt x="2884" y="18463"/>
                  </a:cubicBezTo>
                  <a:cubicBezTo>
                    <a:pt x="4818" y="20574"/>
                    <a:pt x="7361" y="21600"/>
                    <a:pt x="9838" y="21600"/>
                  </a:cubicBezTo>
                  <a:cubicBezTo>
                    <a:pt x="12391" y="21600"/>
                    <a:pt x="14869" y="20574"/>
                    <a:pt x="16792" y="18463"/>
                  </a:cubicBezTo>
                  <a:cubicBezTo>
                    <a:pt x="20638" y="14241"/>
                    <a:pt x="20638" y="7419"/>
                    <a:pt x="16792" y="3196"/>
                  </a:cubicBezTo>
                  <a:cubicBezTo>
                    <a:pt x="14869" y="1085"/>
                    <a:pt x="12391" y="0"/>
                    <a:pt x="9838" y="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600">
                  <a:latin typeface="+mn-lt"/>
                  <a:ea typeface="+mn-ea"/>
                  <a:cs typeface="+mn-cs"/>
                  <a:sym typeface="Helvetica"/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2" name="Shape 394">
              <a:extLst>
                <a:ext uri="{FF2B5EF4-FFF2-40B4-BE49-F238E27FC236}">
                  <a16:creationId xmlns:a16="http://schemas.microsoft.com/office/drawing/2014/main" id="{318F4AC2-4213-2A48-A4DC-181AB2A05C9C}"/>
                </a:ext>
              </a:extLst>
            </p:cNvPr>
            <p:cNvSpPr/>
            <p:nvPr/>
          </p:nvSpPr>
          <p:spPr>
            <a:xfrm>
              <a:off x="715850" y="1477790"/>
              <a:ext cx="576000" cy="57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1600" extrusionOk="0">
                  <a:moveTo>
                    <a:pt x="9838" y="0"/>
                  </a:moveTo>
                  <a:cubicBezTo>
                    <a:pt x="7361" y="0"/>
                    <a:pt x="4818" y="1085"/>
                    <a:pt x="2884" y="3196"/>
                  </a:cubicBezTo>
                  <a:cubicBezTo>
                    <a:pt x="-962" y="7419"/>
                    <a:pt x="-962" y="14241"/>
                    <a:pt x="2884" y="18463"/>
                  </a:cubicBezTo>
                  <a:cubicBezTo>
                    <a:pt x="4818" y="20574"/>
                    <a:pt x="7361" y="21600"/>
                    <a:pt x="9838" y="21600"/>
                  </a:cubicBezTo>
                  <a:cubicBezTo>
                    <a:pt x="12391" y="21600"/>
                    <a:pt x="14869" y="20574"/>
                    <a:pt x="16792" y="18463"/>
                  </a:cubicBezTo>
                  <a:cubicBezTo>
                    <a:pt x="20638" y="14241"/>
                    <a:pt x="20638" y="7419"/>
                    <a:pt x="16792" y="3196"/>
                  </a:cubicBezTo>
                  <a:cubicBezTo>
                    <a:pt x="14869" y="1085"/>
                    <a:pt x="12391" y="0"/>
                    <a:pt x="9838" y="0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600">
                  <a:latin typeface="+mn-lt"/>
                  <a:ea typeface="+mn-ea"/>
                  <a:cs typeface="+mn-cs"/>
                  <a:sym typeface="Helvetica"/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3" name="Shape 416">
              <a:extLst>
                <a:ext uri="{FF2B5EF4-FFF2-40B4-BE49-F238E27FC236}">
                  <a16:creationId xmlns:a16="http://schemas.microsoft.com/office/drawing/2014/main" id="{F190AF6F-8E9C-4046-95DB-A4B36C08F437}"/>
                </a:ext>
              </a:extLst>
            </p:cNvPr>
            <p:cNvSpPr/>
            <p:nvPr/>
          </p:nvSpPr>
          <p:spPr>
            <a:xfrm>
              <a:off x="1464848" y="2396152"/>
              <a:ext cx="1262870" cy="5674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7150" tIns="37150" rIns="37150" bIns="37150">
              <a:spAutoFit/>
            </a:bodyPr>
            <a:lstStyle>
              <a:lvl1pPr algn="ctr">
                <a:defRPr sz="3200" b="1"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Cost </a:t>
              </a:r>
              <a:b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</a:br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Saving</a:t>
              </a:r>
              <a:endParaRPr sz="1600" b="0"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4" name="Shape 416">
              <a:extLst>
                <a:ext uri="{FF2B5EF4-FFF2-40B4-BE49-F238E27FC236}">
                  <a16:creationId xmlns:a16="http://schemas.microsoft.com/office/drawing/2014/main" id="{2C722E2B-5619-B845-8AB8-CD2527343DCB}"/>
                </a:ext>
              </a:extLst>
            </p:cNvPr>
            <p:cNvSpPr/>
            <p:nvPr/>
          </p:nvSpPr>
          <p:spPr>
            <a:xfrm>
              <a:off x="1468181" y="4360252"/>
              <a:ext cx="1259537" cy="3212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7150" tIns="37150" rIns="37150" bIns="37150">
              <a:spAutoFit/>
            </a:bodyPr>
            <a:lstStyle>
              <a:lvl1pPr algn="ctr">
                <a:defRPr sz="3200" b="1"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CI/CD</a:t>
              </a:r>
              <a:endParaRPr sz="1600" b="0"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5" name="Shape 416">
              <a:extLst>
                <a:ext uri="{FF2B5EF4-FFF2-40B4-BE49-F238E27FC236}">
                  <a16:creationId xmlns:a16="http://schemas.microsoft.com/office/drawing/2014/main" id="{BDB90FD2-6255-C143-BD25-D3F5C9062851}"/>
                </a:ext>
              </a:extLst>
            </p:cNvPr>
            <p:cNvSpPr/>
            <p:nvPr/>
          </p:nvSpPr>
          <p:spPr>
            <a:xfrm>
              <a:off x="1468181" y="5155504"/>
              <a:ext cx="1259537" cy="5674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7150" tIns="37150" rIns="37150" bIns="37150">
              <a:spAutoFit/>
            </a:bodyPr>
            <a:lstStyle>
              <a:lvl1pPr algn="ctr">
                <a:defRPr sz="3200" b="1"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Throttling</a:t>
              </a:r>
            </a:p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Safe</a:t>
              </a:r>
              <a:endParaRPr sz="1600" b="0"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7" name="Shape 418">
              <a:extLst>
                <a:ext uri="{FF2B5EF4-FFF2-40B4-BE49-F238E27FC236}">
                  <a16:creationId xmlns:a16="http://schemas.microsoft.com/office/drawing/2014/main" id="{353A2131-F81E-AE46-B7F6-0BE62E469728}"/>
                </a:ext>
              </a:extLst>
            </p:cNvPr>
            <p:cNvSpPr/>
            <p:nvPr/>
          </p:nvSpPr>
          <p:spPr>
            <a:xfrm>
              <a:off x="2850356" y="2533946"/>
              <a:ext cx="8489644" cy="2918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7150" tIns="37150" rIns="37150" bIns="37150">
              <a:spAutoFit/>
            </a:bodyPr>
            <a:lstStyle/>
            <a:p>
              <a:pPr>
                <a:lnSpc>
                  <a:spcPct val="110000"/>
                </a:lnSpc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altLang="ko-KR" sz="1400" dirty="0">
                  <a:latin typeface="Malgun Gothic" panose="020B0503020000020004" pitchFamily="34" charset="-127"/>
                  <a:ea typeface="Malgun Gothic" panose="020B0503020000020004" pitchFamily="34" charset="-127"/>
                  <a:cs typeface="NanumGothic" charset="-127"/>
                </a:rPr>
                <a:t>No cost optimization is required. We only pay for what we use based on CPU/memory usage.</a:t>
              </a:r>
            </a:p>
          </p:txBody>
        </p:sp>
        <p:sp>
          <p:nvSpPr>
            <p:cNvPr id="18" name="Shape 416">
              <a:extLst>
                <a:ext uri="{FF2B5EF4-FFF2-40B4-BE49-F238E27FC236}">
                  <a16:creationId xmlns:a16="http://schemas.microsoft.com/office/drawing/2014/main" id="{6B00461C-DA07-ED46-96C0-027C948038BC}"/>
                </a:ext>
              </a:extLst>
            </p:cNvPr>
            <p:cNvSpPr/>
            <p:nvPr/>
          </p:nvSpPr>
          <p:spPr>
            <a:xfrm>
              <a:off x="1464848" y="3441890"/>
              <a:ext cx="1262870" cy="3212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7150" tIns="37150" rIns="37150" bIns="37150">
              <a:spAutoFit/>
            </a:bodyPr>
            <a:lstStyle>
              <a:lvl1pPr algn="ctr">
                <a:defRPr sz="3200" b="1"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Dev Env</a:t>
              </a:r>
              <a:endParaRPr sz="1600" b="0"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23" name="Shape 418">
              <a:extLst>
                <a:ext uri="{FF2B5EF4-FFF2-40B4-BE49-F238E27FC236}">
                  <a16:creationId xmlns:a16="http://schemas.microsoft.com/office/drawing/2014/main" id="{E99A233D-0FB9-F741-A8B7-79D682968A82}"/>
                </a:ext>
              </a:extLst>
            </p:cNvPr>
            <p:cNvSpPr/>
            <p:nvPr/>
          </p:nvSpPr>
          <p:spPr>
            <a:xfrm>
              <a:off x="2850356" y="3456573"/>
              <a:ext cx="8489644" cy="2918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7150" tIns="37150" rIns="37150" bIns="37150">
              <a:spAutoFit/>
            </a:bodyPr>
            <a:lstStyle/>
            <a:p>
              <a:pPr>
                <a:lnSpc>
                  <a:spcPct val="110000"/>
                </a:lnSpc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No Dev environment is required for frontend developer. Dev is for the integration test between MSAs.</a:t>
              </a:r>
            </a:p>
          </p:txBody>
        </p:sp>
        <p:sp>
          <p:nvSpPr>
            <p:cNvPr id="27" name="Shape 418">
              <a:extLst>
                <a:ext uri="{FF2B5EF4-FFF2-40B4-BE49-F238E27FC236}">
                  <a16:creationId xmlns:a16="http://schemas.microsoft.com/office/drawing/2014/main" id="{E0F13312-2B3F-F041-BA00-D7BD8E65716B}"/>
                </a:ext>
              </a:extLst>
            </p:cNvPr>
            <p:cNvSpPr/>
            <p:nvPr/>
          </p:nvSpPr>
          <p:spPr>
            <a:xfrm>
              <a:off x="2850356" y="4374935"/>
              <a:ext cx="8489644" cy="2918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7150" tIns="37150" rIns="37150" bIns="37150">
              <a:spAutoFit/>
            </a:bodyPr>
            <a:lstStyle/>
            <a:p>
              <a:pPr>
                <a:lnSpc>
                  <a:spcPct val="110000"/>
                </a:lnSpc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altLang="ko-KR" sz="1400" dirty="0">
                  <a:latin typeface="Malgun Gothic" panose="020B0503020000020004" pitchFamily="34" charset="-127"/>
                  <a:ea typeface="Malgun Gothic" panose="020B0503020000020004" pitchFamily="34" charset="-127"/>
                  <a:cs typeface="NanumGothic" charset="-127"/>
                </a:rPr>
                <a:t>Simple yet powerful CI/CD for both application and infrastructure.</a:t>
              </a:r>
            </a:p>
          </p:txBody>
        </p:sp>
        <p:sp>
          <p:nvSpPr>
            <p:cNvPr id="28" name="Shape 418">
              <a:extLst>
                <a:ext uri="{FF2B5EF4-FFF2-40B4-BE49-F238E27FC236}">
                  <a16:creationId xmlns:a16="http://schemas.microsoft.com/office/drawing/2014/main" id="{F5739B50-5029-6346-82B9-73FBC1068961}"/>
                </a:ext>
              </a:extLst>
            </p:cNvPr>
            <p:cNvSpPr/>
            <p:nvPr/>
          </p:nvSpPr>
          <p:spPr>
            <a:xfrm>
              <a:off x="2850356" y="5293298"/>
              <a:ext cx="8489644" cy="2918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7150" tIns="37150" rIns="37150" bIns="37150">
              <a:spAutoFit/>
            </a:bodyPr>
            <a:lstStyle/>
            <a:p>
              <a:pPr>
                <a:lnSpc>
                  <a:spcPct val="110000"/>
                </a:lnSpc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No 402-throttling issue unlike Lambda.</a:t>
              </a:r>
              <a:endPara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  <a:cs typeface="NanumGothic" charset="-127"/>
              </a:endParaRPr>
            </a:p>
          </p:txBody>
        </p:sp>
        <p:pic>
          <p:nvPicPr>
            <p:cNvPr id="31" name="그래픽 30" descr="기중기 단색으로 채워진">
              <a:extLst>
                <a:ext uri="{FF2B5EF4-FFF2-40B4-BE49-F238E27FC236}">
                  <a16:creationId xmlns:a16="http://schemas.microsoft.com/office/drawing/2014/main" id="{6D296CB8-1ADD-064F-B9DC-404ECAFF5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4893" y="4266670"/>
              <a:ext cx="493543" cy="493543"/>
            </a:xfrm>
            <a:prstGeom prst="rect">
              <a:avLst/>
            </a:prstGeom>
          </p:spPr>
        </p:pic>
        <p:pic>
          <p:nvPicPr>
            <p:cNvPr id="38" name="그래픽 37" descr="망치 단색으로 채워진">
              <a:extLst>
                <a:ext uri="{FF2B5EF4-FFF2-40B4-BE49-F238E27FC236}">
                  <a16:creationId xmlns:a16="http://schemas.microsoft.com/office/drawing/2014/main" id="{41F587F3-2203-2A4C-8FFD-EFF038670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1114" y="3401963"/>
              <a:ext cx="401099" cy="401099"/>
            </a:xfrm>
            <a:prstGeom prst="rect">
              <a:avLst/>
            </a:prstGeom>
          </p:spPr>
        </p:pic>
        <p:pic>
          <p:nvPicPr>
            <p:cNvPr id="40" name="그래픽 39" descr="달러 단색으로 채워진">
              <a:extLst>
                <a:ext uri="{FF2B5EF4-FFF2-40B4-BE49-F238E27FC236}">
                  <a16:creationId xmlns:a16="http://schemas.microsoft.com/office/drawing/2014/main" id="{F227958E-4F2A-0846-B782-BEE719571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7241" y="2470067"/>
              <a:ext cx="448844" cy="448844"/>
            </a:xfrm>
            <a:prstGeom prst="rect">
              <a:avLst/>
            </a:prstGeom>
          </p:spPr>
        </p:pic>
        <p:pic>
          <p:nvPicPr>
            <p:cNvPr id="44" name="그래픽 43" descr="지수 그래프 단색으로 채워진">
              <a:extLst>
                <a:ext uri="{FF2B5EF4-FFF2-40B4-BE49-F238E27FC236}">
                  <a16:creationId xmlns:a16="http://schemas.microsoft.com/office/drawing/2014/main" id="{792C9907-F064-4F43-A6C8-CC241430C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0749" y="5206137"/>
              <a:ext cx="466201" cy="466201"/>
            </a:xfrm>
            <a:prstGeom prst="rect">
              <a:avLst/>
            </a:prstGeom>
          </p:spPr>
        </p:pic>
        <p:pic>
          <p:nvPicPr>
            <p:cNvPr id="46" name="그래픽 45" descr="금지 표지 윤곽선">
              <a:extLst>
                <a:ext uri="{FF2B5EF4-FFF2-40B4-BE49-F238E27FC236}">
                  <a16:creationId xmlns:a16="http://schemas.microsoft.com/office/drawing/2014/main" id="{29C2CBC8-E89A-364B-B212-C599A0EA0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23663" y="1477790"/>
              <a:ext cx="576000" cy="576000"/>
            </a:xfrm>
            <a:prstGeom prst="rect">
              <a:avLst/>
            </a:prstGeom>
          </p:spPr>
        </p:pic>
        <p:pic>
          <p:nvPicPr>
            <p:cNvPr id="48" name="그래픽 47" descr="서버 단색으로 채워진">
              <a:extLst>
                <a:ext uri="{FF2B5EF4-FFF2-40B4-BE49-F238E27FC236}">
                  <a16:creationId xmlns:a16="http://schemas.microsoft.com/office/drawing/2014/main" id="{728E7340-B8F9-8C41-9B04-09DBE9A1F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38099" y="1606141"/>
              <a:ext cx="341874" cy="3418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1469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0" y="3385589"/>
            <a:ext cx="12192000" cy="912812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400" b="1" i="0" kern="1200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THANK YOU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0636091-D918-724A-BCF7-DE7CF398E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400" y="1378063"/>
            <a:ext cx="1861200" cy="972080"/>
          </a:xfrm>
          <a:prstGeom prst="rect">
            <a:avLst/>
          </a:prstGeom>
        </p:spPr>
      </p:pic>
      <p:sp>
        <p:nvSpPr>
          <p:cNvPr id="14" name="Google Shape;109;p17"/>
          <p:cNvSpPr txBox="1">
            <a:spLocks/>
          </p:cNvSpPr>
          <p:nvPr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382823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Background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2" name="차트 21"/>
          <p:cNvGraphicFramePr/>
          <p:nvPr/>
        </p:nvGraphicFramePr>
        <p:xfrm>
          <a:off x="138569" y="1046649"/>
          <a:ext cx="4353810" cy="487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4707BC-62B8-B54B-B77D-5B28E52FED02}"/>
              </a:ext>
            </a:extLst>
          </p:cNvPr>
          <p:cNvSpPr txBox="1"/>
          <p:nvPr/>
        </p:nvSpPr>
        <p:spPr>
          <a:xfrm>
            <a:off x="778239" y="2120093"/>
            <a:ext cx="10635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“</a:t>
            </a:r>
            <a:r>
              <a:rPr lang="en" altLang="ko-Kore-KR" sz="3200" dirty="0"/>
              <a:t>The industry needs to shift from seeing Kubernetes purely as a container orchestrator to leveraging it as an </a:t>
            </a:r>
            <a:r>
              <a:rPr lang="en" altLang="ko-Kore-KR" sz="3200" u="sng" dirty="0"/>
              <a:t>infrastructure abstraction layer</a:t>
            </a:r>
            <a:r>
              <a:rPr lang="en" altLang="ko-Kore-KR" sz="3200" dirty="0"/>
              <a:t>.</a:t>
            </a:r>
            <a:r>
              <a:rPr kumimoji="1" lang="en-US" altLang="ko-Kore-KR" sz="3200" dirty="0"/>
              <a:t>”</a:t>
            </a:r>
            <a:endParaRPr kumimoji="1" lang="ko-Kore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BA03D-B290-DC47-8ED1-7BF786E10087}"/>
              </a:ext>
            </a:extLst>
          </p:cNvPr>
          <p:cNvSpPr txBox="1"/>
          <p:nvPr/>
        </p:nvSpPr>
        <p:spPr>
          <a:xfrm>
            <a:off x="7528615" y="4817339"/>
            <a:ext cx="319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 err="1"/>
              <a:t>Kublr’s</a:t>
            </a:r>
            <a:r>
              <a:rPr lang="en" altLang="ko-Kore-KR" dirty="0"/>
              <a:t> CTO - Oleg </a:t>
            </a:r>
            <a:r>
              <a:rPr lang="en" altLang="ko-Kore-KR" dirty="0" err="1"/>
              <a:t>Chunikhin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0591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Our Pain Point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68CB932-F52C-C544-ABA3-B189CEF0185F}"/>
              </a:ext>
            </a:extLst>
          </p:cNvPr>
          <p:cNvSpPr txBox="1"/>
          <p:nvPr/>
        </p:nvSpPr>
        <p:spPr>
          <a:xfrm>
            <a:off x="493715" y="1795911"/>
            <a:ext cx="4542980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Ops</a:t>
            </a:r>
            <a:endParaRPr kumimoji="1" lang="en-US" altLang="ko-KR" dirty="0"/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Infra Provisioning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Network (Router, Firewall)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Server (Bare metals, VMs)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Infra Maintenance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O/S Configuration &amp; Upgrade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Package Configuration &amp; Installation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Security Patch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Infra Monitoring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1A60DC-87CA-8045-A79F-8879A39292B9}"/>
              </a:ext>
            </a:extLst>
          </p:cNvPr>
          <p:cNvSpPr txBox="1"/>
          <p:nvPr/>
        </p:nvSpPr>
        <p:spPr>
          <a:xfrm>
            <a:off x="1064301" y="5746455"/>
            <a:ext cx="9189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dirty="0"/>
              <a:t>“It is critical to reduce Dev </a:t>
            </a:r>
            <a:r>
              <a:rPr kumimoji="1" lang="en-US" altLang="ko-Kore-KR" sz="2000" dirty="0">
                <a:sym typeface="Wingdings" pitchFamily="2" charset="2"/>
              </a:rPr>
              <a:t> Ops dependencies! But how?”</a:t>
            </a:r>
            <a:endParaRPr kumimoji="1" lang="ko-Kore-KR" alt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A0BF587-FD10-0C4C-A5C0-01FC9FA4FB35}"/>
              </a:ext>
            </a:extLst>
          </p:cNvPr>
          <p:cNvSpPr txBox="1"/>
          <p:nvPr/>
        </p:nvSpPr>
        <p:spPr>
          <a:xfrm>
            <a:off x="6699393" y="1795911"/>
            <a:ext cx="4857682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</a:t>
            </a:r>
            <a:endParaRPr kumimoji="1" lang="en-US" altLang="ko-KR" dirty="0"/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Application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Frontend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Backend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Data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Application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DEV/STG/PROD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Application </a:t>
            </a:r>
            <a:r>
              <a:rPr kumimoji="1" lang="en-US" altLang="ko-Kore-KR" sz="1600" dirty="0"/>
              <a:t>Maintenance</a:t>
            </a:r>
            <a:endParaRPr kumimoji="1" lang="en-US" altLang="ko-Kore-KR" sz="1600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45203E"/>
                </a:solidFill>
              </a:rPr>
              <a:t>Bug Fixes/Adding New Features</a:t>
            </a:r>
          </a:p>
          <a:p>
            <a:pPr lvl="1"/>
            <a:endParaRPr kumimoji="1" lang="en-US" altLang="ko-Kore-KR" sz="1400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Application </a:t>
            </a:r>
            <a:r>
              <a:rPr kumimoji="1" lang="en-US" altLang="ko-Kore-KR" sz="1600" dirty="0"/>
              <a:t>Monitoring</a:t>
            </a:r>
            <a:endParaRPr kumimoji="1" lang="en-US" altLang="ko-Kore-KR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90FCC3-2951-8A46-9E0C-46B149E25F4E}"/>
              </a:ext>
            </a:extLst>
          </p:cNvPr>
          <p:cNvSpPr txBox="1"/>
          <p:nvPr/>
        </p:nvSpPr>
        <p:spPr>
          <a:xfrm>
            <a:off x="439088" y="1046649"/>
            <a:ext cx="9189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Too many dependencies between Dev and Ops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which slows down our performance.</a:t>
            </a:r>
            <a:endParaRPr kumimoji="1" lang="ko-Kore-KR" altLang="en-US" sz="2000" dirty="0"/>
          </a:p>
        </p:txBody>
      </p:sp>
      <p:sp>
        <p:nvSpPr>
          <p:cNvPr id="2" name="오른쪽 화살표[R] 1">
            <a:extLst>
              <a:ext uri="{FF2B5EF4-FFF2-40B4-BE49-F238E27FC236}">
                <a16:creationId xmlns:a16="http://schemas.microsoft.com/office/drawing/2014/main" id="{D8C23376-626F-7E45-8235-8C74B72D1BEF}"/>
              </a:ext>
            </a:extLst>
          </p:cNvPr>
          <p:cNvSpPr/>
          <p:nvPr/>
        </p:nvSpPr>
        <p:spPr>
          <a:xfrm flipH="1">
            <a:off x="5132921" y="2428408"/>
            <a:ext cx="1470246" cy="1124262"/>
          </a:xfrm>
          <a:prstGeom prst="rightArrow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Do this …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9" name="오른쪽 화살표[R] 108">
            <a:extLst>
              <a:ext uri="{FF2B5EF4-FFF2-40B4-BE49-F238E27FC236}">
                <a16:creationId xmlns:a16="http://schemas.microsoft.com/office/drawing/2014/main" id="{9F225F08-F95D-564F-BD58-0C7130188148}"/>
              </a:ext>
            </a:extLst>
          </p:cNvPr>
          <p:cNvSpPr/>
          <p:nvPr/>
        </p:nvSpPr>
        <p:spPr>
          <a:xfrm>
            <a:off x="5132921" y="3843841"/>
            <a:ext cx="1470246" cy="1124262"/>
          </a:xfrm>
          <a:prstGeom prst="rightArrow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Done that …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00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The Solution – Infra Abstraction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4D905-870F-BD41-A8EC-24A33A7A396E}"/>
              </a:ext>
            </a:extLst>
          </p:cNvPr>
          <p:cNvSpPr txBox="1"/>
          <p:nvPr/>
        </p:nvSpPr>
        <p:spPr>
          <a:xfrm>
            <a:off x="439087" y="1046649"/>
            <a:ext cx="11328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The basic idea - Let Dev create and manage infrastructure by providing one single large computer.</a:t>
            </a:r>
            <a:endParaRPr kumimoji="1" lang="ko-Kore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0D1CF-193B-0E45-ABD7-795BB33E824F}"/>
              </a:ext>
            </a:extLst>
          </p:cNvPr>
          <p:cNvSpPr txBox="1"/>
          <p:nvPr/>
        </p:nvSpPr>
        <p:spPr>
          <a:xfrm>
            <a:off x="493715" y="1795911"/>
            <a:ext cx="4542980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Ops</a:t>
            </a:r>
            <a:r>
              <a:rPr kumimoji="1" lang="en-US" altLang="ko-KR" dirty="0"/>
              <a:t> – we will give you one big machine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40960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 PB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1000 PB HDD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D6000-8B93-B94C-88D2-B99C8CC9CDD1}"/>
              </a:ext>
            </a:extLst>
          </p:cNvPr>
          <p:cNvSpPr txBox="1"/>
          <p:nvPr/>
        </p:nvSpPr>
        <p:spPr>
          <a:xfrm>
            <a:off x="6699393" y="1795911"/>
            <a:ext cx="4857682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</a:t>
            </a:r>
            <a:r>
              <a:rPr kumimoji="1" lang="en-US" altLang="ko-KR" dirty="0"/>
              <a:t> – we will make things whatever we need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Network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Router, Firewall, Load Balancer, etc.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Databases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In-Memory DB, RDB, NoSQL, etc.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Storage</a:t>
            </a:r>
            <a:endParaRPr kumimoji="1" lang="en-US" altLang="ko-Kore-KR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45203E"/>
                </a:solidFill>
              </a:rPr>
              <a:t>SSD, NAS, etc.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Application </a:t>
            </a:r>
            <a:r>
              <a:rPr kumimoji="1" lang="en-US" altLang="ko-Kore-KR" sz="1600" dirty="0"/>
              <a:t>Servers</a:t>
            </a:r>
            <a:endParaRPr kumimoji="1" lang="en-US" altLang="ko-Kore-KR" sz="1600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45203E"/>
                </a:solidFill>
              </a:rPr>
              <a:t>Backend, Frontend, etc.</a:t>
            </a: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1DB27D2E-20B4-214D-93DB-EBF149A465E6}"/>
              </a:ext>
            </a:extLst>
          </p:cNvPr>
          <p:cNvSpPr/>
          <p:nvPr/>
        </p:nvSpPr>
        <p:spPr>
          <a:xfrm>
            <a:off x="5132921" y="2992831"/>
            <a:ext cx="1470246" cy="1124262"/>
          </a:xfrm>
          <a:prstGeom prst="rightArrow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D85DF2-5C6A-504F-B25B-D11E477B9808}"/>
              </a:ext>
            </a:extLst>
          </p:cNvPr>
          <p:cNvSpPr txBox="1"/>
          <p:nvPr/>
        </p:nvSpPr>
        <p:spPr>
          <a:xfrm>
            <a:off x="917667" y="5463110"/>
            <a:ext cx="3695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”We manage this big machine.”</a:t>
            </a:r>
            <a:endParaRPr kumimoji="1" lang="ko-Kore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0E131-36CD-594D-8F76-3BF06588F5ED}"/>
              </a:ext>
            </a:extLst>
          </p:cNvPr>
          <p:cNvSpPr txBox="1"/>
          <p:nvPr/>
        </p:nvSpPr>
        <p:spPr>
          <a:xfrm>
            <a:off x="7280696" y="5463110"/>
            <a:ext cx="3695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”We manage these components.”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757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The Solution – Infra Isolation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4D905-870F-BD41-A8EC-24A33A7A396E}"/>
              </a:ext>
            </a:extLst>
          </p:cNvPr>
          <p:cNvSpPr txBox="1"/>
          <p:nvPr/>
        </p:nvSpPr>
        <p:spPr>
          <a:xfrm>
            <a:off x="439087" y="1046649"/>
            <a:ext cx="11328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Ops isolates infrastructure for Devs and is responsible for governance.</a:t>
            </a:r>
            <a:endParaRPr kumimoji="1" lang="ko-Kore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0D1CF-193B-0E45-ABD7-795BB33E824F}"/>
              </a:ext>
            </a:extLst>
          </p:cNvPr>
          <p:cNvSpPr txBox="1"/>
          <p:nvPr/>
        </p:nvSpPr>
        <p:spPr>
          <a:xfrm>
            <a:off x="3640376" y="2100916"/>
            <a:ext cx="4542980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Ops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40960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 PB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1000 TB HDD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D6000-8B93-B94C-88D2-B99C8CC9CDD1}"/>
              </a:ext>
            </a:extLst>
          </p:cNvPr>
          <p:cNvSpPr txBox="1"/>
          <p:nvPr/>
        </p:nvSpPr>
        <p:spPr>
          <a:xfrm>
            <a:off x="684060" y="2587995"/>
            <a:ext cx="1942437" cy="24538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 A </a:t>
            </a:r>
            <a:r>
              <a:rPr kumimoji="1" lang="en-US" altLang="ko-KR" dirty="0"/>
              <a:t>– MSA 1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 TB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 PB HDD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EA35A-6A80-274C-A0C8-F19B88A3061A}"/>
              </a:ext>
            </a:extLst>
          </p:cNvPr>
          <p:cNvSpPr txBox="1"/>
          <p:nvPr/>
        </p:nvSpPr>
        <p:spPr>
          <a:xfrm>
            <a:off x="9395204" y="1246704"/>
            <a:ext cx="1942437" cy="206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 B </a:t>
            </a:r>
            <a:r>
              <a:rPr kumimoji="1" lang="en-US" altLang="ko-KR" dirty="0"/>
              <a:t>– MSA 2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20 GB SSD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7B16D-FA40-614E-9F3A-65333D9CD088}"/>
              </a:ext>
            </a:extLst>
          </p:cNvPr>
          <p:cNvSpPr txBox="1"/>
          <p:nvPr/>
        </p:nvSpPr>
        <p:spPr>
          <a:xfrm>
            <a:off x="9395203" y="3992709"/>
            <a:ext cx="1942437" cy="24538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 C </a:t>
            </a:r>
            <a:r>
              <a:rPr kumimoji="1" lang="en-US" altLang="ko-KR" dirty="0"/>
              <a:t>– MSA 3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32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 GB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 PB HDD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A37637C-2242-4645-8F64-96E5C31D40EB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2626497" y="3814895"/>
            <a:ext cx="1013879" cy="45072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730FB73-FACD-304D-9CC6-AA5EA9CC848C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8183356" y="2278732"/>
            <a:ext cx="1211848" cy="1581235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73B322B-9E85-0C44-96AE-D81E1BF98595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183356" y="3859967"/>
            <a:ext cx="1211847" cy="1359642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81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The Big Machine – Kubernetes Cluster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4D905-870F-BD41-A8EC-24A33A7A396E}"/>
              </a:ext>
            </a:extLst>
          </p:cNvPr>
          <p:cNvSpPr txBox="1"/>
          <p:nvPr/>
        </p:nvSpPr>
        <p:spPr>
          <a:xfrm>
            <a:off x="439087" y="1046649"/>
            <a:ext cx="11328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Kubernetes is an infrastructure abstraction layer that can be running on top of a laptop, bare metal servers of on-premise, and any CSPs such as aws, azure and gcp.</a:t>
            </a:r>
            <a:endParaRPr kumimoji="1" lang="ko-Kore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EB76E-9ADC-3E49-85D3-8527D7545036}"/>
              </a:ext>
            </a:extLst>
          </p:cNvPr>
          <p:cNvSpPr txBox="1"/>
          <p:nvPr/>
        </p:nvSpPr>
        <p:spPr>
          <a:xfrm>
            <a:off x="682886" y="5233238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Laptop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E6F50-8A13-174E-991C-DBEDD5EC535E}"/>
              </a:ext>
            </a:extLst>
          </p:cNvPr>
          <p:cNvSpPr txBox="1"/>
          <p:nvPr/>
        </p:nvSpPr>
        <p:spPr>
          <a:xfrm>
            <a:off x="2540403" y="5233238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Bare Metals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ECE0F0-64C6-3C4D-90AD-A3BA8A24952B}"/>
              </a:ext>
            </a:extLst>
          </p:cNvPr>
          <p:cNvSpPr txBox="1"/>
          <p:nvPr/>
        </p:nvSpPr>
        <p:spPr>
          <a:xfrm>
            <a:off x="4397920" y="5233238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VMs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7AA2F-22A0-AF44-80A6-D01FFC059E17}"/>
              </a:ext>
            </a:extLst>
          </p:cNvPr>
          <p:cNvSpPr txBox="1"/>
          <p:nvPr/>
        </p:nvSpPr>
        <p:spPr>
          <a:xfrm>
            <a:off x="6255437" y="5221901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AWS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DE3585-B054-5341-8BC9-95B3ABBF1FF9}"/>
              </a:ext>
            </a:extLst>
          </p:cNvPr>
          <p:cNvSpPr txBox="1"/>
          <p:nvPr/>
        </p:nvSpPr>
        <p:spPr>
          <a:xfrm>
            <a:off x="8112954" y="5233237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Azure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6867E8-934B-CE4D-A52E-F1CB3C62BEE9}"/>
              </a:ext>
            </a:extLst>
          </p:cNvPr>
          <p:cNvSpPr txBox="1"/>
          <p:nvPr/>
        </p:nvSpPr>
        <p:spPr>
          <a:xfrm>
            <a:off x="9970470" y="5237012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GCP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0A9B9A-BEC4-A24A-9F66-502905B1E882}"/>
              </a:ext>
            </a:extLst>
          </p:cNvPr>
          <p:cNvSpPr txBox="1"/>
          <p:nvPr/>
        </p:nvSpPr>
        <p:spPr>
          <a:xfrm>
            <a:off x="682886" y="3755841"/>
            <a:ext cx="10728223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sz="2400" b="1" dirty="0">
                <a:solidFill>
                  <a:schemeClr val="accent1"/>
                </a:solidFill>
              </a:rPr>
              <a:t>Kubernetes Cluster</a:t>
            </a:r>
            <a:endParaRPr kumimoji="1" lang="en-US" altLang="ko-KR" sz="24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0CBE4C-28FF-594C-A76C-FD9FEC7A8029}"/>
              </a:ext>
            </a:extLst>
          </p:cNvPr>
          <p:cNvSpPr txBox="1"/>
          <p:nvPr/>
        </p:nvSpPr>
        <p:spPr>
          <a:xfrm>
            <a:off x="682886" y="2556164"/>
            <a:ext cx="2188783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Service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89C87B-75C4-164A-A463-4E75FA861FE7}"/>
              </a:ext>
            </a:extLst>
          </p:cNvPr>
          <p:cNvSpPr txBox="1"/>
          <p:nvPr/>
        </p:nvSpPr>
        <p:spPr>
          <a:xfrm>
            <a:off x="3373943" y="2556163"/>
            <a:ext cx="2188783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Service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265C0D-1268-4943-BC8C-5A10134DB0EC}"/>
              </a:ext>
            </a:extLst>
          </p:cNvPr>
          <p:cNvSpPr txBox="1"/>
          <p:nvPr/>
        </p:nvSpPr>
        <p:spPr>
          <a:xfrm>
            <a:off x="6103182" y="2677281"/>
            <a:ext cx="648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chemeClr val="bg2"/>
                </a:solidFill>
              </a:rPr>
              <a:t>…</a:t>
            </a:r>
            <a:endParaRPr kumimoji="1" lang="ko-Kore-KR" alt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87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R&amp;R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662E7-B9D7-4D43-9283-029EA9A88F1B}"/>
              </a:ext>
            </a:extLst>
          </p:cNvPr>
          <p:cNvSpPr txBox="1"/>
          <p:nvPr/>
        </p:nvSpPr>
        <p:spPr>
          <a:xfrm>
            <a:off x="3273451" y="5293445"/>
            <a:ext cx="5645097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accent1"/>
                </a:solidFill>
              </a:rPr>
              <a:t>Underlying Infrastructure (Bare Metals, AWS, etc.)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14F11-C0D2-9143-8615-F284D803E872}"/>
              </a:ext>
            </a:extLst>
          </p:cNvPr>
          <p:cNvSpPr txBox="1"/>
          <p:nvPr/>
        </p:nvSpPr>
        <p:spPr>
          <a:xfrm>
            <a:off x="3273452" y="3573925"/>
            <a:ext cx="1774642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accent1"/>
                </a:solidFill>
              </a:rPr>
              <a:t>k8s cluster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BB9F8-77FD-D24D-902C-3EAA83BB13EF}"/>
              </a:ext>
            </a:extLst>
          </p:cNvPr>
          <p:cNvSpPr txBox="1"/>
          <p:nvPr/>
        </p:nvSpPr>
        <p:spPr>
          <a:xfrm>
            <a:off x="3273452" y="2151615"/>
            <a:ext cx="1774642" cy="64234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rgbClr val="0070C0"/>
                </a:solidFill>
              </a:rPr>
              <a:t>Service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E0BCD2-DECE-0942-96BB-45D68379F71D}"/>
              </a:ext>
            </a:extLst>
          </p:cNvPr>
          <p:cNvSpPr txBox="1"/>
          <p:nvPr/>
        </p:nvSpPr>
        <p:spPr>
          <a:xfrm>
            <a:off x="5369266" y="2151615"/>
            <a:ext cx="1774642" cy="64234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rgbClr val="0070C0"/>
                </a:solidFill>
              </a:rPr>
              <a:t>Service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CB82A-C333-5C4F-A1BE-2E3188B8E243}"/>
              </a:ext>
            </a:extLst>
          </p:cNvPr>
          <p:cNvSpPr txBox="1"/>
          <p:nvPr/>
        </p:nvSpPr>
        <p:spPr>
          <a:xfrm>
            <a:off x="7534896" y="2257647"/>
            <a:ext cx="648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chemeClr val="bg2"/>
                </a:solidFill>
              </a:rPr>
              <a:t>…</a:t>
            </a:r>
            <a:endParaRPr kumimoji="1" lang="ko-Kore-KR" altLang="en-US" sz="20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8C17F-8994-7F44-92F3-DF9305E8895C}"/>
              </a:ext>
            </a:extLst>
          </p:cNvPr>
          <p:cNvSpPr txBox="1"/>
          <p:nvPr/>
        </p:nvSpPr>
        <p:spPr>
          <a:xfrm>
            <a:off x="432241" y="3168543"/>
            <a:ext cx="2450222" cy="300769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lIns="90000" rtlCol="0" anchor="t" anchorCtr="0">
            <a:noAutofit/>
          </a:bodyPr>
          <a:lstStyle/>
          <a:p>
            <a:r>
              <a:rPr kumimoji="1" lang="en-US" altLang="ko-KR" b="1" dirty="0">
                <a:solidFill>
                  <a:schemeClr val="accent1"/>
                </a:solidFill>
              </a:rPr>
              <a:t>For Ops</a:t>
            </a:r>
          </a:p>
          <a:p>
            <a:endParaRPr kumimoji="1" lang="en-US" altLang="ko-KR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accent1"/>
                </a:solidFill>
              </a:rPr>
              <a:t>k8s cluster provisioning</a:t>
            </a:r>
          </a:p>
          <a:p>
            <a:endParaRPr kumimoji="1" lang="en-US" altLang="ko-KR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accent1"/>
                </a:solidFill>
              </a:rPr>
              <a:t>Governing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accent1"/>
                </a:solidFill>
              </a:rPr>
              <a:t>Policy 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A2736F-E78E-6F4B-BA39-09F7C76D6AB5}"/>
              </a:ext>
            </a:extLst>
          </p:cNvPr>
          <p:cNvSpPr txBox="1"/>
          <p:nvPr/>
        </p:nvSpPr>
        <p:spPr>
          <a:xfrm>
            <a:off x="5369266" y="3573925"/>
            <a:ext cx="1774642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accent1"/>
                </a:solidFill>
              </a:rPr>
              <a:t>k8s cluster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7FDAEA-916C-7947-983A-ABD9AA3822B4}"/>
              </a:ext>
            </a:extLst>
          </p:cNvPr>
          <p:cNvSpPr txBox="1"/>
          <p:nvPr/>
        </p:nvSpPr>
        <p:spPr>
          <a:xfrm>
            <a:off x="7534896" y="3787783"/>
            <a:ext cx="648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chemeClr val="accent1"/>
                </a:solidFill>
              </a:rPr>
              <a:t>…</a:t>
            </a:r>
            <a:endParaRPr kumimoji="1" lang="ko-Kore-KR" altLang="en-US" sz="20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FA09E-6238-2749-963A-E9B4F43D31C4}"/>
              </a:ext>
            </a:extLst>
          </p:cNvPr>
          <p:cNvSpPr txBox="1"/>
          <p:nvPr/>
        </p:nvSpPr>
        <p:spPr>
          <a:xfrm>
            <a:off x="9312773" y="2151615"/>
            <a:ext cx="2450222" cy="3007695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txBody>
          <a:bodyPr wrap="square" lIns="90000" rtlCol="0" anchor="t" anchorCtr="0">
            <a:no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</a:rPr>
              <a:t>For Dev</a:t>
            </a:r>
          </a:p>
          <a:p>
            <a:endParaRPr kumimoji="1" lang="en-US" altLang="ko-KR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rgbClr val="0070C0"/>
                </a:solidFill>
              </a:rPr>
              <a:t>k8s object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rgbClr val="0070C0"/>
                </a:solidFill>
              </a:rPr>
              <a:t>Application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rgbClr val="0070C0"/>
                </a:solidFill>
              </a:rPr>
              <a:t>CI/CD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D3B75B-AD5E-2F4D-8ED2-D42202619043}"/>
              </a:ext>
            </a:extLst>
          </p:cNvPr>
          <p:cNvSpPr txBox="1"/>
          <p:nvPr/>
        </p:nvSpPr>
        <p:spPr>
          <a:xfrm>
            <a:off x="439087" y="1046649"/>
            <a:ext cx="11328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Kubernetes enables to reduce dev – ops dependencies as much as possible by Infra Abstraction and Isolation.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005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Dev‘s Point of View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오각형[P] 5">
            <a:extLst>
              <a:ext uri="{FF2B5EF4-FFF2-40B4-BE49-F238E27FC236}">
                <a16:creationId xmlns:a16="http://schemas.microsoft.com/office/drawing/2014/main" id="{90DAE7D0-7E6F-BA47-A40F-DB1D899CB805}"/>
              </a:ext>
            </a:extLst>
          </p:cNvPr>
          <p:cNvSpPr/>
          <p:nvPr/>
        </p:nvSpPr>
        <p:spPr bwMode="auto">
          <a:xfrm>
            <a:off x="689911" y="1302553"/>
            <a:ext cx="3240000" cy="372593"/>
          </a:xfrm>
          <a:prstGeom prst="homePlate">
            <a:avLst/>
          </a:prstGeom>
          <a:solidFill>
            <a:srgbClr val="333D47"/>
          </a:solidFill>
          <a:ln w="12700">
            <a:noFill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+mn-lt"/>
                <a:ea typeface="+mn-ea"/>
              </a:rPr>
              <a:t>Coding from Server</a:t>
            </a:r>
            <a:endParaRPr kumimoji="1" lang="ko-KR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" name="오각형[P] 6">
            <a:extLst>
              <a:ext uri="{FF2B5EF4-FFF2-40B4-BE49-F238E27FC236}">
                <a16:creationId xmlns:a16="http://schemas.microsoft.com/office/drawing/2014/main" id="{D266CDD8-5EC3-B448-8B8B-C4FA7D8C8312}"/>
              </a:ext>
            </a:extLst>
          </p:cNvPr>
          <p:cNvSpPr/>
          <p:nvPr/>
        </p:nvSpPr>
        <p:spPr bwMode="auto">
          <a:xfrm>
            <a:off x="4509739" y="1302553"/>
            <a:ext cx="3240000" cy="372593"/>
          </a:xfrm>
          <a:prstGeom prst="homePlate">
            <a:avLst/>
          </a:prstGeom>
          <a:solidFill>
            <a:srgbClr val="333D47"/>
          </a:solidFill>
          <a:ln w="12700">
            <a:noFill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Coding from Local</a:t>
            </a:r>
            <a:endParaRPr kumimoji="1" lang="ko-KR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" name="오각형[P] 7">
            <a:extLst>
              <a:ext uri="{FF2B5EF4-FFF2-40B4-BE49-F238E27FC236}">
                <a16:creationId xmlns:a16="http://schemas.microsoft.com/office/drawing/2014/main" id="{0D97E3B4-5E4E-E44F-BDD8-2106D92BA146}"/>
              </a:ext>
            </a:extLst>
          </p:cNvPr>
          <p:cNvSpPr/>
          <p:nvPr/>
        </p:nvSpPr>
        <p:spPr bwMode="auto">
          <a:xfrm>
            <a:off x="8329567" y="1302553"/>
            <a:ext cx="3240000" cy="372593"/>
          </a:xfrm>
          <a:prstGeom prst="homePlate">
            <a:avLst/>
          </a:prstGeom>
          <a:solidFill>
            <a:srgbClr val="333D47"/>
          </a:solidFill>
          <a:ln w="12700">
            <a:noFill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Coding using Kubernetes</a:t>
            </a:r>
            <a:endParaRPr kumimoji="1" lang="ko-KR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2CD483-2AA9-DA4F-A706-BA9C87A1C369}"/>
              </a:ext>
            </a:extLst>
          </p:cNvPr>
          <p:cNvSpPr txBox="1"/>
          <p:nvPr/>
        </p:nvSpPr>
        <p:spPr>
          <a:xfrm>
            <a:off x="689911" y="2047954"/>
            <a:ext cx="3240000" cy="429238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>
            <a:noAutofit/>
          </a:bodyPr>
          <a:lstStyle/>
          <a:p>
            <a:endParaRPr kumimoji="1" lang="en-US" altLang="ko-KR" b="1" dirty="0">
              <a:solidFill>
                <a:schemeClr val="bg2"/>
              </a:solidFill>
            </a:endParaRPr>
          </a:p>
          <a:p>
            <a:r>
              <a:rPr kumimoji="1" lang="en-US" altLang="ko-KR" b="1" dirty="0">
                <a:solidFill>
                  <a:schemeClr val="bg2"/>
                </a:solidFill>
              </a:rPr>
              <a:t>~ 1999</a:t>
            </a:r>
            <a:endParaRPr kumimoji="1" lang="en-US" altLang="ko-KR" dirty="0">
              <a:solidFill>
                <a:schemeClr val="bg2"/>
              </a:solidFill>
            </a:endParaRPr>
          </a:p>
          <a:p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Access to development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Coding using 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Build in server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Debug in server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Packaging by creating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Deploying manually vi ftp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B971A-1814-7947-9741-767C7E1D863E}"/>
              </a:ext>
            </a:extLst>
          </p:cNvPr>
          <p:cNvSpPr txBox="1"/>
          <p:nvPr/>
        </p:nvSpPr>
        <p:spPr>
          <a:xfrm>
            <a:off x="4509738" y="2047954"/>
            <a:ext cx="3239999" cy="429238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>
            <a:noAutofit/>
          </a:bodyPr>
          <a:lstStyle/>
          <a:p>
            <a:endParaRPr kumimoji="1" lang="en-US" altLang="ko-KR" b="1" dirty="0">
              <a:solidFill>
                <a:schemeClr val="bg2"/>
              </a:solidFill>
            </a:endParaRPr>
          </a:p>
          <a:p>
            <a:r>
              <a:rPr kumimoji="1" lang="en-US" altLang="ko-KR" b="1" dirty="0">
                <a:solidFill>
                  <a:schemeClr val="bg2"/>
                </a:solidFill>
              </a:rPr>
              <a:t>2000 ~ 2019</a:t>
            </a:r>
            <a:endParaRPr kumimoji="1" lang="en-US" altLang="ko-KR" dirty="0">
              <a:solidFill>
                <a:schemeClr val="bg2"/>
              </a:solidFill>
            </a:endParaRPr>
          </a:p>
          <a:p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Install WAS </a:t>
            </a:r>
            <a:r>
              <a:rPr kumimoji="1" lang="en-US" altLang="ko-Kore-KR" sz="1600" dirty="0">
                <a:solidFill>
                  <a:schemeClr val="bg2"/>
                </a:solidFill>
                <a:sym typeface="Wingdings" pitchFamily="2" charset="2"/>
              </a:rPr>
              <a:t></a:t>
            </a:r>
            <a:r>
              <a:rPr kumimoji="1" lang="en-US" altLang="ko-Kore-KR" sz="1600" dirty="0">
                <a:solidFill>
                  <a:schemeClr val="bg2"/>
                </a:solidFill>
              </a:rPr>
              <a:t> framework in local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Coding using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Build in local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Debug in local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Deploying manually vi ftp </a:t>
            </a:r>
            <a:r>
              <a:rPr kumimoji="1" lang="en-US" altLang="ko-Kore-KR" sz="1600" dirty="0">
                <a:solidFill>
                  <a:schemeClr val="bg2"/>
                </a:solidFill>
                <a:sym typeface="Wingdings" pitchFamily="2" charset="2"/>
              </a:rPr>
              <a:t> Jenkins</a:t>
            </a:r>
            <a:endParaRPr kumimoji="1" lang="en-US" altLang="ko-Kore-KR" sz="16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29F797-5A62-9345-8976-47F6DC0ACFC7}"/>
              </a:ext>
            </a:extLst>
          </p:cNvPr>
          <p:cNvSpPr txBox="1"/>
          <p:nvPr/>
        </p:nvSpPr>
        <p:spPr>
          <a:xfrm>
            <a:off x="8329564" y="2047954"/>
            <a:ext cx="3239999" cy="429238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>
            <a:noAutofit/>
          </a:bodyPr>
          <a:lstStyle/>
          <a:p>
            <a:endParaRPr kumimoji="1" lang="en-US" altLang="ko-KR" b="1" dirty="0">
              <a:solidFill>
                <a:schemeClr val="bg2"/>
              </a:solidFill>
            </a:endParaRPr>
          </a:p>
          <a:p>
            <a:r>
              <a:rPr kumimoji="1" lang="en-US" altLang="ko-KR" b="1" dirty="0">
                <a:solidFill>
                  <a:schemeClr val="bg2"/>
                </a:solidFill>
              </a:rPr>
              <a:t>2019 ~</a:t>
            </a:r>
            <a:endParaRPr kumimoji="1" lang="en-US" altLang="ko-KR" dirty="0">
              <a:solidFill>
                <a:schemeClr val="bg2"/>
              </a:solidFill>
            </a:endParaRPr>
          </a:p>
          <a:p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Install minikube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Coding using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CI/CD from local to prod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600" dirty="0">
                <a:solidFill>
                  <a:schemeClr val="bg2"/>
                </a:solidFill>
              </a:rPr>
              <a:t>I feel like having a small data center in my laptop.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600" dirty="0">
                <a:solidFill>
                  <a:schemeClr val="bg2"/>
                </a:solidFill>
              </a:rPr>
              <a:t>There is no ”localhost” access anymore.</a:t>
            </a:r>
          </a:p>
        </p:txBody>
      </p:sp>
    </p:spTree>
    <p:extLst>
      <p:ext uri="{BB962C8B-B14F-4D97-AF65-F5344CB8AC3E}">
        <p14:creationId xmlns:p14="http://schemas.microsoft.com/office/powerpoint/2010/main" val="278407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Rectangle 3"/>
          <p:cNvSpPr/>
          <p:nvPr/>
        </p:nvSpPr>
        <p:spPr>
          <a:xfrm>
            <a:off x="0" y="194872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0" y="3385589"/>
            <a:ext cx="12192000" cy="912812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400" b="1" i="0" kern="1200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Kubernetes Demo</a:t>
            </a:r>
          </a:p>
        </p:txBody>
      </p:sp>
      <p:sp>
        <p:nvSpPr>
          <p:cNvPr id="14" name="Google Shape;109;p17"/>
          <p:cNvSpPr txBox="1">
            <a:spLocks/>
          </p:cNvSpPr>
          <p:nvPr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3972181514"/>
      </p:ext>
    </p:extLst>
  </p:cSld>
  <p:clrMapOvr>
    <a:masterClrMapping/>
  </p:clrMapOvr>
</p:sld>
</file>

<file path=ppt/theme/theme1.xml><?xml version="1.0" encoding="utf-8"?>
<a:theme xmlns:a="http://schemas.openxmlformats.org/drawingml/2006/main" name="hh_powerpoint_template_normal">
  <a:themeElements>
    <a:clrScheme name="Delivery Hero">
      <a:dk1>
        <a:srgbClr val="45203E"/>
      </a:dk1>
      <a:lt1>
        <a:srgbClr val="FFFFFF"/>
      </a:lt1>
      <a:dk2>
        <a:srgbClr val="BCAFB7"/>
      </a:dk2>
      <a:lt2>
        <a:srgbClr val="343B46"/>
      </a:lt2>
      <a:accent1>
        <a:srgbClr val="D61F26"/>
      </a:accent1>
      <a:accent2>
        <a:srgbClr val="DF6147"/>
      </a:accent2>
      <a:accent3>
        <a:srgbClr val="E89076"/>
      </a:accent3>
      <a:accent4>
        <a:srgbClr val="FFC713"/>
      </a:accent4>
      <a:accent5>
        <a:srgbClr val="FFD360"/>
      </a:accent5>
      <a:accent6>
        <a:srgbClr val="FFE094"/>
      </a:accent6>
      <a:hlink>
        <a:srgbClr val="00A6DE"/>
      </a:hlink>
      <a:folHlink>
        <a:srgbClr val="00A6D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/>
        <a:effectLst/>
      </a:spPr>
      <a:bodyPr lIns="18000" rIns="18000" anchor="ctr" anchorCtr="0"/>
      <a:lstStyle>
        <a:defPPr algn="l">
          <a:defRPr sz="800" dirty="0" smtClean="0">
            <a:solidFill>
              <a:srgbClr val="000000"/>
            </a:solidFill>
            <a:ea typeface="맑은 고딕" pitchFamily="50" charset="-127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liveryHero-presentation-template_v4-calibri-template" id="{5A3F88AE-1336-024B-A280-5B2E2795A765}" vid="{B575E1BF-27AE-7F41-9E75-7CD2B0D64A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7927</TotalTime>
  <Words>1093</Words>
  <Application>Microsoft Macintosh PowerPoint</Application>
  <PresentationFormat>와이드스크린</PresentationFormat>
  <Paragraphs>357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Bergen Sans</vt:lpstr>
      <vt:lpstr>맑은 고딕</vt:lpstr>
      <vt:lpstr>맑은 고딕</vt:lpstr>
      <vt:lpstr>Arial</vt:lpstr>
      <vt:lpstr>Calibri</vt:lpstr>
      <vt:lpstr>Tahoma</vt:lpstr>
      <vt:lpstr>hh_powerpoint_template_normal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Koviljka Neskovic</dc:creator>
  <cp:lastModifiedBy>전승혁(Jeon, Seunghyuk)</cp:lastModifiedBy>
  <cp:revision>1024</cp:revision>
  <dcterms:created xsi:type="dcterms:W3CDTF">2018-08-31T09:50:00Z</dcterms:created>
  <dcterms:modified xsi:type="dcterms:W3CDTF">2021-05-18T08:15:38Z</dcterms:modified>
</cp:coreProperties>
</file>