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52" r:id="rId12"/>
    <p:sldId id="331" r:id="rId13"/>
    <p:sldId id="350" r:id="rId14"/>
    <p:sldId id="351" r:id="rId15"/>
    <p:sldId id="332" r:id="rId16"/>
    <p:sldId id="34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6"/>
  </p:normalViewPr>
  <p:slideViewPr>
    <p:cSldViewPr snapToGrid="0" snapToObjects="1">
      <p:cViewPr varScale="1">
        <p:scale>
          <a:sx n="204" d="100"/>
          <a:sy n="204" d="100"/>
        </p:scale>
        <p:origin x="232" y="192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5/18/21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4.png"/><Relationship Id="rId3" Type="http://schemas.openxmlformats.org/officeDocument/2006/relationships/image" Target="../media/image13.svg"/><Relationship Id="rId21" Type="http://schemas.openxmlformats.org/officeDocument/2006/relationships/image" Target="../media/image27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3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29.png"/><Relationship Id="rId5" Type="http://schemas.openxmlformats.org/officeDocument/2006/relationships/image" Target="../media/image15.svg"/><Relationship Id="rId15" Type="http://schemas.openxmlformats.org/officeDocument/2006/relationships/image" Target="../media/image33.sv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2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(local)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2860541-1867-C543-880C-65C5D785FE59}"/>
              </a:ext>
            </a:extLst>
          </p:cNvPr>
          <p:cNvGrpSpPr/>
          <p:nvPr/>
        </p:nvGrpSpPr>
        <p:grpSpPr>
          <a:xfrm>
            <a:off x="933842" y="1436615"/>
            <a:ext cx="9800964" cy="3222229"/>
            <a:chOff x="595640" y="1436615"/>
            <a:chExt cx="9800964" cy="3222229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49504" y="1997865"/>
              <a:ext cx="9647100" cy="2660979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(minikube,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4617108" y="2480381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217526" y="1001730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433076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04411" y="2363889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592068" y="2703030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694332" y="330938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694332" y="3036896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28678" y="1056924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38138" y="1436616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877564" y="2372981"/>
              <a:ext cx="964600" cy="2186111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</a:t>
              </a:r>
              <a:r>
                <a:rPr kumimoji="1" lang="en-US" altLang="ko-KR" sz="1000" dirty="0" err="1"/>
                <a:t>nginx</a:t>
              </a:r>
              <a:r>
                <a:rPr kumimoji="1" lang="en-US" altLang="ko-KR" sz="1000" dirty="0"/>
                <a:t>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3382852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40644" y="3315970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09932" y="4037292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656" y="436220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40644" y="4397292"/>
              <a:ext cx="2549288" cy="6494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595640" y="3126470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3897251" y="3280198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199046" y="2376869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4592068" y="406263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4694332" y="3576596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6659817" y="2363889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507D80BB-E267-DB4D-BB44-A5DB368616F5}"/>
                </a:ext>
              </a:extLst>
            </p:cNvPr>
            <p:cNvSpPr/>
            <p:nvPr/>
          </p:nvSpPr>
          <p:spPr bwMode="auto">
            <a:xfrm>
              <a:off x="8703945" y="2533459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6745317" y="2798609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68" idx="3"/>
              <a:endCxn id="2" idx="2"/>
            </p:cNvCxnSpPr>
            <p:nvPr/>
          </p:nvCxnSpPr>
          <p:spPr>
            <a:xfrm>
              <a:off x="8189376" y="2771248"/>
              <a:ext cx="514569" cy="507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6374848" y="2609685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033970" y="2789685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6659817" y="3744375"/>
              <a:ext cx="1529559" cy="814717"/>
            </a:xfrm>
            <a:prstGeom prst="roundRect">
              <a:avLst>
                <a:gd name="adj" fmla="val 1010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08" name="원통[C] 107">
              <a:extLst>
                <a:ext uri="{FF2B5EF4-FFF2-40B4-BE49-F238E27FC236}">
                  <a16:creationId xmlns:a16="http://schemas.microsoft.com/office/drawing/2014/main" id="{84AC463A-BE1F-C74B-8F2E-7C94C13F2C7B}"/>
                </a:ext>
              </a:extLst>
            </p:cNvPr>
            <p:cNvSpPr/>
            <p:nvPr/>
          </p:nvSpPr>
          <p:spPr bwMode="auto">
            <a:xfrm>
              <a:off x="8703945" y="3773608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Storage Class</a:t>
              </a:r>
              <a:r>
                <a:rPr kumimoji="1" lang="en-US" altLang="ko-Kore-KR" sz="1000" dirty="0">
                  <a:latin typeface="+mn-lt"/>
                  <a:ea typeface="+mn-ea"/>
                </a:rPr>
                <a:t> (hostpath)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6745317" y="4184610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3"/>
              <a:endCxn id="108" idx="2"/>
            </p:cNvCxnSpPr>
            <p:nvPr/>
          </p:nvCxnSpPr>
          <p:spPr>
            <a:xfrm flipV="1">
              <a:off x="8189376" y="4062192"/>
              <a:ext cx="514569" cy="89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6374848" y="4022168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033970" y="3413063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8338647" y="36014"/>
              <a:ext cx="216026" cy="357368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7554197" y="1436615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 (prod)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36DCA87-4A8B-D14C-9B32-68B834217195}"/>
              </a:ext>
            </a:extLst>
          </p:cNvPr>
          <p:cNvGrpSpPr/>
          <p:nvPr/>
        </p:nvGrpSpPr>
        <p:grpSpPr>
          <a:xfrm>
            <a:off x="1887971" y="1305092"/>
            <a:ext cx="9637865" cy="5283598"/>
            <a:chOff x="1328413" y="1305092"/>
            <a:chExt cx="9637865" cy="5283598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1482277" y="1866342"/>
              <a:ext cx="9484000" cy="3093965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 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(EKS, namespace=yogiyo)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F8A6059F-A8B6-3743-842C-C3814EF4D15E}"/>
                </a:ext>
              </a:extLst>
            </p:cNvPr>
            <p:cNvSpPr/>
            <p:nvPr/>
          </p:nvSpPr>
          <p:spPr bwMode="auto">
            <a:xfrm>
              <a:off x="5349881" y="2348858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950299" y="870207"/>
              <a:ext cx="216026" cy="164225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5165849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5237184" y="2232366"/>
              <a:ext cx="1529559" cy="209834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Backend Pod</a:t>
              </a:r>
              <a:r>
                <a:rPr kumimoji="1" lang="en-US" altLang="ko-KR" sz="900" dirty="0">
                  <a:latin typeface="+mn-lt"/>
                  <a:ea typeface="+mn-ea"/>
                </a:rPr>
                <a:t> (rep: 2 ~ 10)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5324841" y="2571507"/>
              <a:ext cx="1336933" cy="1260414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5427105" y="3177860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5427105" y="2905373"/>
              <a:ext cx="1132402" cy="204944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861451" y="925401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3070911" y="1305093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1610337" y="2241458"/>
              <a:ext cx="964600" cy="1394717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</a:p>
            <a:p>
              <a:r>
                <a:rPr kumimoji="1" lang="en-US" altLang="ko-KR" sz="1000" dirty="0"/>
                <a:t>(ALB ctrl.)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2760853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>
              <a:off x="2573417" y="2860881"/>
              <a:ext cx="358402" cy="3235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942705" y="3905769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429" y="3245158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2"/>
              <a:endCxn id="88" idx="4"/>
            </p:cNvCxnSpPr>
            <p:nvPr/>
          </p:nvCxnSpPr>
          <p:spPr>
            <a:xfrm rot="16200000" flipH="1">
              <a:off x="3276786" y="2419850"/>
              <a:ext cx="820556" cy="2871282"/>
            </a:xfrm>
            <a:prstGeom prst="bentConnector3">
              <a:avLst>
                <a:gd name="adj1" fmla="val 108014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1328413" y="2750317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0"/>
            </p:cNvCxnSpPr>
            <p:nvPr/>
          </p:nvCxnSpPr>
          <p:spPr>
            <a:xfrm>
              <a:off x="4630024" y="3148675"/>
              <a:ext cx="492681" cy="757094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931819" y="2245346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(rep: 2~10)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F14F9D13-61AA-E446-9DA3-FE950A2E8C47}"/>
                </a:ext>
              </a:extLst>
            </p:cNvPr>
            <p:cNvSpPr/>
            <p:nvPr/>
          </p:nvSpPr>
          <p:spPr>
            <a:xfrm>
              <a:off x="5324841" y="393111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nginx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B5BC0FC2-7919-6442-B62C-16BD3CC0EABE}"/>
                </a:ext>
              </a:extLst>
            </p:cNvPr>
            <p:cNvSpPr/>
            <p:nvPr/>
          </p:nvSpPr>
          <p:spPr bwMode="auto">
            <a:xfrm>
              <a:off x="5427105" y="3445073"/>
              <a:ext cx="1132402" cy="20378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 err="1">
                  <a:solidFill>
                    <a:schemeClr val="bg1"/>
                  </a:solidFill>
                  <a:latin typeface="+mn-lt"/>
                  <a:ea typeface="+mn-ea"/>
                </a:rPr>
                <a:t>gunicorn</a:t>
              </a:r>
              <a:endParaRPr kumimoji="1" lang="en-US" altLang="ko-KR" sz="900" b="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2919333D-FF42-C546-B529-80AA678F67B7}"/>
                </a:ext>
              </a:extLst>
            </p:cNvPr>
            <p:cNvSpPr/>
            <p:nvPr/>
          </p:nvSpPr>
          <p:spPr bwMode="auto">
            <a:xfrm>
              <a:off x="7392590" y="2232366"/>
              <a:ext cx="1529559" cy="1212707"/>
            </a:xfrm>
            <a:prstGeom prst="roundRect">
              <a:avLst>
                <a:gd name="adj" fmla="val 648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Redis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87" name="모서리가 둥근 직사각형 6">
              <a:extLst>
                <a:ext uri="{FF2B5EF4-FFF2-40B4-BE49-F238E27FC236}">
                  <a16:creationId xmlns:a16="http://schemas.microsoft.com/office/drawing/2014/main" id="{1AF7F973-3DE3-CF41-B7DE-D4904397937B}"/>
                </a:ext>
              </a:extLst>
            </p:cNvPr>
            <p:cNvSpPr/>
            <p:nvPr/>
          </p:nvSpPr>
          <p:spPr>
            <a:xfrm>
              <a:off x="7478090" y="2667086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F2F972D-9FC0-074D-A592-26B768C41B61}"/>
                </a:ext>
              </a:extLst>
            </p:cNvPr>
            <p:cNvGrpSpPr/>
            <p:nvPr/>
          </p:nvGrpSpPr>
          <p:grpSpPr>
            <a:xfrm>
              <a:off x="7107621" y="2478162"/>
              <a:ext cx="360000" cy="360000"/>
              <a:chOff x="2210181" y="2714828"/>
              <a:chExt cx="360000" cy="3600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4AED5010-0621-7C42-89CF-86EA5A671FC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05" name="Text Box 53">
                <a:extLst>
                  <a:ext uri="{FF2B5EF4-FFF2-40B4-BE49-F238E27FC236}">
                    <a16:creationId xmlns:a16="http://schemas.microsoft.com/office/drawing/2014/main" id="{1B98BC15-57BA-8240-8A0E-6051AA72D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06" name="직선 연결선[R] 108">
              <a:extLst>
                <a:ext uri="{FF2B5EF4-FFF2-40B4-BE49-F238E27FC236}">
                  <a16:creationId xmlns:a16="http://schemas.microsoft.com/office/drawing/2014/main" id="{72359472-8AFB-764B-B828-08128A96BACF}"/>
                </a:ext>
              </a:extLst>
            </p:cNvPr>
            <p:cNvCxnSpPr>
              <a:cxnSpLocks/>
              <a:stCxn id="46" idx="3"/>
              <a:endCxn id="99" idx="2"/>
            </p:cNvCxnSpPr>
            <p:nvPr/>
          </p:nvCxnSpPr>
          <p:spPr>
            <a:xfrm flipV="1">
              <a:off x="6766743" y="2658162"/>
              <a:ext cx="340878" cy="623378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E21F2FB2-1AD0-ED44-80C6-836152F1FBA8}"/>
                </a:ext>
              </a:extLst>
            </p:cNvPr>
            <p:cNvSpPr/>
            <p:nvPr/>
          </p:nvSpPr>
          <p:spPr bwMode="auto">
            <a:xfrm>
              <a:off x="7392590" y="3612852"/>
              <a:ext cx="1529559" cy="1215931"/>
            </a:xfrm>
            <a:prstGeom prst="roundRect">
              <a:avLst>
                <a:gd name="adj" fmla="val 649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Postgres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= 1)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10" name="모서리가 둥근 직사각형 6">
              <a:extLst>
                <a:ext uri="{FF2B5EF4-FFF2-40B4-BE49-F238E27FC236}">
                  <a16:creationId xmlns:a16="http://schemas.microsoft.com/office/drawing/2014/main" id="{EFEA3EFF-A5B0-104D-A7E1-5C12A43EE32C}"/>
                </a:ext>
              </a:extLst>
            </p:cNvPr>
            <p:cNvSpPr/>
            <p:nvPr/>
          </p:nvSpPr>
          <p:spPr>
            <a:xfrm>
              <a:off x="7478090" y="4053087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Relational Data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15BC055-23EA-EA43-87A0-3D9DCBF68C81}"/>
                </a:ext>
              </a:extLst>
            </p:cNvPr>
            <p:cNvGrpSpPr/>
            <p:nvPr/>
          </p:nvGrpSpPr>
          <p:grpSpPr>
            <a:xfrm>
              <a:off x="7107621" y="3890645"/>
              <a:ext cx="360000" cy="360000"/>
              <a:chOff x="2210181" y="2714828"/>
              <a:chExt cx="360000" cy="360000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B8E6F5C-3E39-6D4D-B874-321D78D5B683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114" name="Text Box 53">
                <a:extLst>
                  <a:ext uri="{FF2B5EF4-FFF2-40B4-BE49-F238E27FC236}">
                    <a16:creationId xmlns:a16="http://schemas.microsoft.com/office/drawing/2014/main" id="{9D14350F-46A7-9D4B-AE30-42CD56596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cxnSp>
          <p:nvCxnSpPr>
            <p:cNvPr id="115" name="직선 연결선[R] 108">
              <a:extLst>
                <a:ext uri="{FF2B5EF4-FFF2-40B4-BE49-F238E27FC236}">
                  <a16:creationId xmlns:a16="http://schemas.microsoft.com/office/drawing/2014/main" id="{26B64485-2696-7544-99E5-3B64CD63BB65}"/>
                </a:ext>
              </a:extLst>
            </p:cNvPr>
            <p:cNvCxnSpPr>
              <a:cxnSpLocks/>
              <a:stCxn id="46" idx="3"/>
              <a:endCxn id="113" idx="2"/>
            </p:cNvCxnSpPr>
            <p:nvPr/>
          </p:nvCxnSpPr>
          <p:spPr>
            <a:xfrm>
              <a:off x="6766743" y="3281540"/>
              <a:ext cx="340878" cy="789105"/>
            </a:xfrm>
            <a:prstGeom prst="bentConnector3">
              <a:avLst>
                <a:gd name="adj1" fmla="val 6837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왼쪽 중괄호 55">
              <a:extLst>
                <a:ext uri="{FF2B5EF4-FFF2-40B4-BE49-F238E27FC236}">
                  <a16:creationId xmlns:a16="http://schemas.microsoft.com/office/drawing/2014/main" id="{4ACAFD33-6088-0D41-95DC-9C48DFC35617}"/>
                </a:ext>
              </a:extLst>
            </p:cNvPr>
            <p:cNvSpPr/>
            <p:nvPr/>
          </p:nvSpPr>
          <p:spPr>
            <a:xfrm rot="5400000">
              <a:off x="9071421" y="-95510"/>
              <a:ext cx="216026" cy="3573689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5BA8B6-5E64-5E4A-9FC6-21653363D9C9}"/>
                </a:ext>
              </a:extLst>
            </p:cNvPr>
            <p:cNvSpPr txBox="1"/>
            <p:nvPr/>
          </p:nvSpPr>
          <p:spPr>
            <a:xfrm>
              <a:off x="8286970" y="1305092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5645983E-9FFF-724C-A758-C8F8705DADCC}"/>
                </a:ext>
              </a:extLst>
            </p:cNvPr>
            <p:cNvSpPr/>
            <p:nvPr/>
          </p:nvSpPr>
          <p:spPr bwMode="auto">
            <a:xfrm>
              <a:off x="1610337" y="4450611"/>
              <a:ext cx="963080" cy="378173"/>
            </a:xfrm>
            <a:prstGeom prst="roundRect">
              <a:avLst>
                <a:gd name="adj" fmla="val 19754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External DNS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D397DF6B-845A-5548-9F5C-C3EC80601CFC}"/>
                </a:ext>
              </a:extLst>
            </p:cNvPr>
            <p:cNvSpPr/>
            <p:nvPr/>
          </p:nvSpPr>
          <p:spPr bwMode="auto">
            <a:xfrm>
              <a:off x="1482277" y="5370547"/>
              <a:ext cx="9484000" cy="1218143"/>
            </a:xfrm>
            <a:prstGeom prst="roundRect">
              <a:avLst>
                <a:gd name="adj" fmla="val 6452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</a:rPr>
                <a:t>aws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55198D93-2C71-9A4F-A53B-75324B1BADA3}"/>
                </a:ext>
              </a:extLst>
            </p:cNvPr>
            <p:cNvSpPr/>
            <p:nvPr/>
          </p:nvSpPr>
          <p:spPr bwMode="auto">
            <a:xfrm>
              <a:off x="1929428" y="5576673"/>
              <a:ext cx="1790801" cy="943124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Route53</a:t>
              </a:r>
              <a:endParaRPr kumimoji="1" lang="en-US" altLang="ko-KR" sz="900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76" name="직선 연결선[R] 108">
              <a:extLst>
                <a:ext uri="{FF2B5EF4-FFF2-40B4-BE49-F238E27FC236}">
                  <a16:creationId xmlns:a16="http://schemas.microsoft.com/office/drawing/2014/main" id="{670B7981-FE5E-4442-8E13-81C0521A3AF7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>
            <a:xfrm rot="5400000">
              <a:off x="1685039" y="4043013"/>
              <a:ext cx="814436" cy="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108">
              <a:extLst>
                <a:ext uri="{FF2B5EF4-FFF2-40B4-BE49-F238E27FC236}">
                  <a16:creationId xmlns:a16="http://schemas.microsoft.com/office/drawing/2014/main" id="{B1E0A056-0C31-3C4C-AC55-73105A8CF988}"/>
                </a:ext>
              </a:extLst>
            </p:cNvPr>
            <p:cNvCxnSpPr>
              <a:cxnSpLocks/>
              <a:stCxn id="60" idx="2"/>
              <a:endCxn id="64" idx="0"/>
            </p:cNvCxnSpPr>
            <p:nvPr/>
          </p:nvCxnSpPr>
          <p:spPr>
            <a:xfrm rot="16200000" flipH="1">
              <a:off x="2084409" y="4836252"/>
              <a:ext cx="747889" cy="7329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2048C8D1-D5EE-BD49-8A09-4B6ED79B70CF}"/>
                </a:ext>
              </a:extLst>
            </p:cNvPr>
            <p:cNvSpPr/>
            <p:nvPr/>
          </p:nvSpPr>
          <p:spPr>
            <a:xfrm>
              <a:off x="2027894" y="5871690"/>
              <a:ext cx="1567076" cy="574819"/>
            </a:xfrm>
            <a:prstGeom prst="roundRect">
              <a:avLst>
                <a:gd name="adj" fmla="val 10657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yogiyo-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www.yogiyo-nuno.click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  <a:p>
              <a:pPr>
                <a:defRPr/>
              </a:pPr>
              <a:r>
                <a:rPr lang="en-US" altLang="ko-KR" sz="800" dirty="0">
                  <a:solidFill>
                    <a:srgbClr val="000000"/>
                  </a:solidFill>
                  <a:ea typeface="맑은 고딕" pitchFamily="50" charset="-127"/>
                </a:rPr>
                <a:t>A, </a:t>
              </a:r>
              <a:r>
                <a:rPr lang="en-US" altLang="ko-KR" sz="800" dirty="0" err="1">
                  <a:solidFill>
                    <a:srgbClr val="000000"/>
                  </a:solidFill>
                  <a:ea typeface="맑은 고딕" pitchFamily="50" charset="-127"/>
                </a:rPr>
                <a:t>backend.yogiyo-nuno.click</a:t>
              </a:r>
              <a:endParaRPr lang="en-US" altLang="ko-KR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100" name="원통[C] 99">
              <a:extLst>
                <a:ext uri="{FF2B5EF4-FFF2-40B4-BE49-F238E27FC236}">
                  <a16:creationId xmlns:a16="http://schemas.microsoft.com/office/drawing/2014/main" id="{7AC44CF6-61EE-D840-ADF9-FA7196C0D07B}"/>
                </a:ext>
              </a:extLst>
            </p:cNvPr>
            <p:cNvSpPr/>
            <p:nvPr/>
          </p:nvSpPr>
          <p:spPr bwMode="auto">
            <a:xfrm>
              <a:off x="9235377" y="5691034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redis-efs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1" name="원통[C] 100">
              <a:extLst>
                <a:ext uri="{FF2B5EF4-FFF2-40B4-BE49-F238E27FC236}">
                  <a16:creationId xmlns:a16="http://schemas.microsoft.com/office/drawing/2014/main" id="{8AEBE1EC-B828-B949-95DF-B5E8605143BA}"/>
                </a:ext>
              </a:extLst>
            </p:cNvPr>
            <p:cNvSpPr/>
            <p:nvPr/>
          </p:nvSpPr>
          <p:spPr bwMode="auto">
            <a:xfrm>
              <a:off x="7392589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EFS</a:t>
              </a:r>
              <a:r>
                <a:rPr kumimoji="1" lang="en-US" altLang="ko-Kore-KR" sz="1000" dirty="0">
                  <a:latin typeface="+mn-lt"/>
                  <a:ea typeface="+mn-ea"/>
                </a:rPr>
                <a:t> (</a:t>
              </a:r>
              <a:r>
                <a:rPr kumimoji="1" lang="en-US" altLang="ko-Kore-KR" sz="1000" dirty="0" err="1">
                  <a:latin typeface="+mn-lt"/>
                  <a:ea typeface="+mn-ea"/>
                </a:rPr>
                <a:t>postgres-efs</a:t>
              </a:r>
              <a:r>
                <a:rPr kumimoji="1" lang="en-US" altLang="ko-Kore-KR" sz="1000" dirty="0">
                  <a:latin typeface="+mn-lt"/>
                  <a:ea typeface="+mn-ea"/>
                </a:rPr>
                <a:t>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102" name="모서리가 둥근 직사각형 6">
              <a:extLst>
                <a:ext uri="{FF2B5EF4-FFF2-40B4-BE49-F238E27FC236}">
                  <a16:creationId xmlns:a16="http://schemas.microsoft.com/office/drawing/2014/main" id="{2555AFAB-63FA-CE44-A237-4EB1F1AC136B}"/>
                </a:ext>
              </a:extLst>
            </p:cNvPr>
            <p:cNvSpPr/>
            <p:nvPr/>
          </p:nvSpPr>
          <p:spPr>
            <a:xfrm>
              <a:off x="7478090" y="4447205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111" name="직선 연결선[R] 108">
              <a:extLst>
                <a:ext uri="{FF2B5EF4-FFF2-40B4-BE49-F238E27FC236}">
                  <a16:creationId xmlns:a16="http://schemas.microsoft.com/office/drawing/2014/main" id="{7A04289F-89DE-E148-88AE-3EDD40F7D75F}"/>
                </a:ext>
              </a:extLst>
            </p:cNvPr>
            <p:cNvCxnSpPr>
              <a:cxnSpLocks/>
              <a:stCxn id="107" idx="2"/>
              <a:endCxn id="101" idx="1"/>
            </p:cNvCxnSpPr>
            <p:nvPr/>
          </p:nvCxnSpPr>
          <p:spPr>
            <a:xfrm flipH="1">
              <a:off x="8157369" y="4828783"/>
              <a:ext cx="1" cy="877064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모서리가 둥근 직사각형 6">
              <a:extLst>
                <a:ext uri="{FF2B5EF4-FFF2-40B4-BE49-F238E27FC236}">
                  <a16:creationId xmlns:a16="http://schemas.microsoft.com/office/drawing/2014/main" id="{B0D53653-39E9-E541-8EBC-6E3BB0B87481}"/>
                </a:ext>
              </a:extLst>
            </p:cNvPr>
            <p:cNvSpPr/>
            <p:nvPr/>
          </p:nvSpPr>
          <p:spPr>
            <a:xfrm>
              <a:off x="7478090" y="3054934"/>
              <a:ext cx="1336933" cy="295285"/>
            </a:xfrm>
            <a:prstGeom prst="roundRect">
              <a:avLst>
                <a:gd name="adj" fmla="val 17236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PVC/PV/SC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cxnSp>
          <p:nvCxnSpPr>
            <p:cNvPr id="97" name="직선 연결선[R] 108">
              <a:extLst>
                <a:ext uri="{FF2B5EF4-FFF2-40B4-BE49-F238E27FC236}">
                  <a16:creationId xmlns:a16="http://schemas.microsoft.com/office/drawing/2014/main" id="{0C0C6F50-2AB8-6642-BD4B-2E19BAF32995}"/>
                </a:ext>
              </a:extLst>
            </p:cNvPr>
            <p:cNvCxnSpPr>
              <a:cxnSpLocks/>
              <a:stCxn id="103" idx="3"/>
              <a:endCxn id="100" idx="1"/>
            </p:cNvCxnSpPr>
            <p:nvPr/>
          </p:nvCxnSpPr>
          <p:spPr>
            <a:xfrm>
              <a:off x="8815023" y="3202577"/>
              <a:ext cx="1185134" cy="2488457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원통[C] 108">
              <a:extLst>
                <a:ext uri="{FF2B5EF4-FFF2-40B4-BE49-F238E27FC236}">
                  <a16:creationId xmlns:a16="http://schemas.microsoft.com/office/drawing/2014/main" id="{7D16C7CF-5284-2347-8894-4965CBE4A73A}"/>
                </a:ext>
              </a:extLst>
            </p:cNvPr>
            <p:cNvSpPr/>
            <p:nvPr/>
          </p:nvSpPr>
          <p:spPr bwMode="auto">
            <a:xfrm>
              <a:off x="4715861" y="5705847"/>
              <a:ext cx="1529559" cy="577168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kumimoji="1" lang="en-US" altLang="ko-Kore-KR" sz="1000" b="1" dirty="0">
                  <a:latin typeface="+mn-lt"/>
                  <a:ea typeface="+mn-ea"/>
                </a:rPr>
                <a:t>ECR</a:t>
              </a:r>
              <a:r>
                <a:rPr kumimoji="1" lang="en-US" altLang="ko-Kore-KR" sz="1000" dirty="0">
                  <a:latin typeface="+mn-lt"/>
                  <a:ea typeface="+mn-ea"/>
                </a:rPr>
                <a:t> (image registry)</a:t>
              </a:r>
              <a:endParaRPr kumimoji="1" lang="ko-Kore-KR" altLang="en-US" sz="1000" dirty="0">
                <a:latin typeface="+mn-lt"/>
                <a:ea typeface="+mn-ea"/>
              </a:endParaRPr>
            </a:p>
          </p:txBody>
        </p:sp>
        <p:sp>
          <p:nvSpPr>
            <p:cNvPr id="44" name="위쪽 화살표[U] 43">
              <a:extLst>
                <a:ext uri="{FF2B5EF4-FFF2-40B4-BE49-F238E27FC236}">
                  <a16:creationId xmlns:a16="http://schemas.microsoft.com/office/drawing/2014/main" id="{5FE99AB6-131E-724F-A232-34DB0785A25B}"/>
                </a:ext>
              </a:extLst>
            </p:cNvPr>
            <p:cNvSpPr/>
            <p:nvPr/>
          </p:nvSpPr>
          <p:spPr>
            <a:xfrm>
              <a:off x="5216260" y="4811605"/>
              <a:ext cx="421690" cy="1010268"/>
            </a:xfrm>
            <a:prstGeom prst="upArrow">
              <a:avLst/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rtlCol="0" anchor="ctr" anchorCtr="0"/>
            <a:lstStyle/>
            <a:p>
              <a:pPr algn="l"/>
              <a:endParaRPr kumimoji="1" lang="ko-Kore-KR" altLang="en-US" sz="800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</p:grpSp>
      <p:sp>
        <p:nvSpPr>
          <p:cNvPr id="85" name="Text Box 53">
            <a:extLst>
              <a:ext uri="{FF2B5EF4-FFF2-40B4-BE49-F238E27FC236}">
                <a16:creationId xmlns:a16="http://schemas.microsoft.com/office/drawing/2014/main" id="{04748457-F02C-4243-A33D-DC643AD9A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32" y="2647981"/>
            <a:ext cx="13023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>
                <a:latin typeface="+mn-ea"/>
                <a:ea typeface="+mn-ea"/>
              </a:rPr>
              <a:t>yogiyo-</a:t>
            </a:r>
            <a:r>
              <a:rPr lang="en-US" altLang="ko-KR" sz="700" b="1" dirty="0" err="1">
                <a:latin typeface="+mn-ea"/>
                <a:ea typeface="+mn-ea"/>
              </a:rPr>
              <a:t>nuno.click</a:t>
            </a:r>
            <a:endParaRPr lang="en-US" altLang="ko-KR" sz="700" b="1" dirty="0">
              <a:latin typeface="+mn-ea"/>
              <a:ea typeface="+mn-ea"/>
            </a:endParaRPr>
          </a:p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www.yogiyo-nuno.click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86" name="직선 연결선[R] 108">
            <a:extLst>
              <a:ext uri="{FF2B5EF4-FFF2-40B4-BE49-F238E27FC236}">
                <a16:creationId xmlns:a16="http://schemas.microsoft.com/office/drawing/2014/main" id="{20FA521A-1E9C-7C41-9256-006BE3BE23B9}"/>
              </a:ext>
            </a:extLst>
          </p:cNvPr>
          <p:cNvCxnSpPr>
            <a:cxnSpLocks/>
            <a:stCxn id="118" idx="3"/>
            <a:endCxn id="81" idx="1"/>
          </p:cNvCxnSpPr>
          <p:nvPr/>
        </p:nvCxnSpPr>
        <p:spPr>
          <a:xfrm flipV="1">
            <a:off x="1562736" y="2936152"/>
            <a:ext cx="325235" cy="241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108">
            <a:extLst>
              <a:ext uri="{FF2B5EF4-FFF2-40B4-BE49-F238E27FC236}">
                <a16:creationId xmlns:a16="http://schemas.microsoft.com/office/drawing/2014/main" id="{AA5BE9E2-A37E-8340-B5BE-9EAA1C63E6A0}"/>
              </a:ext>
            </a:extLst>
          </p:cNvPr>
          <p:cNvCxnSpPr>
            <a:cxnSpLocks/>
            <a:stCxn id="81" idx="3"/>
            <a:endCxn id="67" idx="1"/>
          </p:cNvCxnSpPr>
          <p:nvPr/>
        </p:nvCxnSpPr>
        <p:spPr>
          <a:xfrm flipV="1">
            <a:off x="2346005" y="2860881"/>
            <a:ext cx="142982" cy="752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8">
            <a:extLst>
              <a:ext uri="{FF2B5EF4-FFF2-40B4-BE49-F238E27FC236}">
                <a16:creationId xmlns:a16="http://schemas.microsoft.com/office/drawing/2014/main" id="{382ABA2F-C983-2A4B-B3F2-179A93CAEC0A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1492102" y="2801870"/>
            <a:ext cx="395869" cy="1342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53">
            <a:extLst>
              <a:ext uri="{FF2B5EF4-FFF2-40B4-BE49-F238E27FC236}">
                <a16:creationId xmlns:a16="http://schemas.microsoft.com/office/drawing/2014/main" id="{7C728AA7-452A-DE42-B076-B4DAF76E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70" y="3077524"/>
            <a:ext cx="1382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0488" indent="-904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/>
            <a:r>
              <a:rPr lang="en-US" altLang="ko-KR" sz="700" b="1" dirty="0" err="1">
                <a:latin typeface="+mn-ea"/>
                <a:ea typeface="+mn-ea"/>
              </a:rPr>
              <a:t>backend.yogiyo-nuno.click</a:t>
            </a:r>
            <a:endParaRPr lang="en-US" altLang="ko-KR" sz="700" b="1" dirty="0">
              <a:latin typeface="+mn-ea"/>
              <a:ea typeface="+mn-ea"/>
            </a:endParaRPr>
          </a:p>
        </p:txBody>
      </p:sp>
      <p:cxnSp>
        <p:nvCxnSpPr>
          <p:cNvPr id="119" name="직선 연결선[R] 108">
            <a:extLst>
              <a:ext uri="{FF2B5EF4-FFF2-40B4-BE49-F238E27FC236}">
                <a16:creationId xmlns:a16="http://schemas.microsoft.com/office/drawing/2014/main" id="{8F233AB1-A6F6-BF40-B47C-5C65E710A57C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>
            <a:off x="2346005" y="2936152"/>
            <a:ext cx="142982" cy="4090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8B3103-CCEE-9341-9FFB-301C2A5B3F9F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39564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postgres-efs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7058543" y="5266256"/>
              <a:ext cx="913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EFS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</a:t>
              </a:r>
              <a:r>
                <a:rPr lang="en-US" sz="1000" b="0" dirty="0" err="1">
                  <a:solidFill>
                    <a:srgbClr val="232F3D"/>
                  </a:solidFill>
                  <a:latin typeface="+mj-lt"/>
                  <a:ea typeface="+mn-ea"/>
                </a:rPr>
                <a:t>redis-efs</a:t>
              </a: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30" idx="0"/>
            </p:cNvCxnSpPr>
            <p:nvPr/>
          </p:nvCxnSpPr>
          <p:spPr>
            <a:xfrm rot="5400000">
              <a:off x="7519532" y="3534777"/>
              <a:ext cx="976279" cy="10417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31" idx="0"/>
            </p:cNvCxnSpPr>
            <p:nvPr/>
          </p:nvCxnSpPr>
          <p:spPr>
            <a:xfrm>
              <a:off x="8528532" y="3567499"/>
              <a:ext cx="946" cy="98550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1"/>
              <a:ext cx="1585531" cy="1458991"/>
            </a:xfrm>
            <a:prstGeom prst="wedgeRectCallout">
              <a:avLst>
                <a:gd name="adj1" fmla="val -98001"/>
                <a:gd name="adj2" fmla="val 2486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b="0" dirty="0" err="1">
                  <a:solidFill>
                    <a:srgbClr val="0074C8"/>
                  </a:solidFill>
                  <a:ea typeface="맑은 고딕" pitchFamily="50" charset="-127"/>
                </a:rPr>
                <a:t>redis</a:t>
              </a:r>
              <a:endParaRPr kumimoji="1" lang="en-US" altLang="ko-Kore-KR" sz="1000" b="0" dirty="0">
                <a:solidFill>
                  <a:srgbClr val="0074C8"/>
                </a:solidFill>
                <a:ea typeface="맑은 고딕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ore-KR" sz="1000" dirty="0" err="1">
                  <a:solidFill>
                    <a:srgbClr val="0074C8"/>
                  </a:solidFill>
                  <a:ea typeface="맑은 고딕" pitchFamily="50" charset="-127"/>
                </a:rPr>
                <a:t>postgres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2B2373F8-E4CF-204B-932B-173586E06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210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9">
              <a:extLst>
                <a:ext uri="{FF2B5EF4-FFF2-40B4-BE49-F238E27FC236}">
                  <a16:creationId xmlns:a16="http://schemas.microsoft.com/office/drawing/2014/main" id="{065F5313-84DE-0B46-9DA6-C8DA8CCCF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87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0">
              <a:extLst>
                <a:ext uri="{FF2B5EF4-FFF2-40B4-BE49-F238E27FC236}">
                  <a16:creationId xmlns:a16="http://schemas.microsoft.com/office/drawing/2014/main" id="{233075AA-85AC-604B-B943-DCAA45E52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A26B2-1CD7-9048-B862-C0A24D8070F2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7" name="Straight Arrow Connector 19">
              <a:extLst>
                <a:ext uri="{FF2B5EF4-FFF2-40B4-BE49-F238E27FC236}">
                  <a16:creationId xmlns:a16="http://schemas.microsoft.com/office/drawing/2014/main" id="{9CCF809E-15B9-934D-BA82-938740385DC0}"/>
                </a:ext>
              </a:extLst>
            </p:cNvPr>
            <p:cNvCxnSpPr>
              <a:cxnSpLocks/>
              <a:stCxn id="121" idx="2"/>
              <a:endCxn id="35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8418C56A-5741-A64C-955D-7E7D178DA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219617-332D-A043-A047-A29FE49E68FF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42" name="Graphic 8">
              <a:extLst>
                <a:ext uri="{FF2B5EF4-FFF2-40B4-BE49-F238E27FC236}">
                  <a16:creationId xmlns:a16="http://schemas.microsoft.com/office/drawing/2014/main" id="{F7A5A1D0-8E43-B942-B26D-88C01A6FD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8D5FA-ED7A-8E40-9775-82A5D127C9FB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A4A62E-220D-0946-90A9-831C8F2BD541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90202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2330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6768802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7460092" y="3475337"/>
              <a:ext cx="976278" cy="11606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8015376" y="4030621"/>
              <a:ext cx="976278" cy="50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22897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frontend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ore-KR" sz="1000" dirty="0">
                  <a:solidFill>
                    <a:srgbClr val="0074C8"/>
                  </a:solidFill>
                </a:rPr>
                <a:t>backend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  <p:pic>
          <p:nvPicPr>
            <p:cNvPr id="30" name="Graphic 21">
              <a:extLst>
                <a:ext uri="{FF2B5EF4-FFF2-40B4-BE49-F238E27FC236}">
                  <a16:creationId xmlns:a16="http://schemas.microsoft.com/office/drawing/2014/main" id="{50786221-5465-AC4D-8B7A-2264A414B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735" y="4543778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2A0EA-42B9-BA40-836B-A29405728691}"/>
                </a:ext>
              </a:extLst>
            </p:cNvPr>
            <p:cNvSpPr txBox="1"/>
            <p:nvPr/>
          </p:nvSpPr>
          <p:spPr>
            <a:xfrm>
              <a:off x="3107441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Route53</a:t>
              </a:r>
            </a:p>
          </p:txBody>
        </p:sp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DA3A0C23-3603-704D-B962-3734E1C49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029" y="2723222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EA64F1-8E21-534D-80D7-2DC465867420}"/>
                </a:ext>
              </a:extLst>
            </p:cNvPr>
            <p:cNvSpPr txBox="1"/>
            <p:nvPr/>
          </p:nvSpPr>
          <p:spPr>
            <a:xfrm>
              <a:off x="4959451" y="3203181"/>
              <a:ext cx="791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alb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</p:txBody>
        </p:sp>
        <p:pic>
          <p:nvPicPr>
            <p:cNvPr id="37" name="Graphic 20">
              <a:extLst>
                <a:ext uri="{FF2B5EF4-FFF2-40B4-BE49-F238E27FC236}">
                  <a16:creationId xmlns:a16="http://schemas.microsoft.com/office/drawing/2014/main" id="{8BA60A74-6292-574F-B265-8F2629EE9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318" y="4553006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F92CF5-1413-C742-B9E4-9E72484FD4C4}"/>
                </a:ext>
              </a:extLst>
            </p:cNvPr>
            <p:cNvSpPr txBox="1"/>
            <p:nvPr/>
          </p:nvSpPr>
          <p:spPr>
            <a:xfrm>
              <a:off x="5537370" y="5266256"/>
              <a:ext cx="913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ECR</a:t>
              </a:r>
            </a:p>
          </p:txBody>
        </p: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8D7C200B-3C39-2346-B17C-E4FBACEB943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rot="5400000">
              <a:off x="5629729" y="3931689"/>
              <a:ext cx="985507" cy="2571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3951497" y="4422236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Key Points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50271C9-4BC4-DB4E-B11D-EF7A182287C5}"/>
              </a:ext>
            </a:extLst>
          </p:cNvPr>
          <p:cNvGrpSpPr/>
          <p:nvPr/>
        </p:nvGrpSpPr>
        <p:grpSpPr>
          <a:xfrm>
            <a:off x="715850" y="1473467"/>
            <a:ext cx="10624150" cy="4253771"/>
            <a:chOff x="715850" y="1473467"/>
            <a:chExt cx="10624150" cy="4253771"/>
          </a:xfrm>
        </p:grpSpPr>
        <p:sp>
          <p:nvSpPr>
            <p:cNvPr id="4" name="Shape 393">
              <a:extLst>
                <a:ext uri="{FF2B5EF4-FFF2-40B4-BE49-F238E27FC236}">
                  <a16:creationId xmlns:a16="http://schemas.microsoft.com/office/drawing/2014/main" id="{0619D02C-EF9D-9844-B968-18BF49A85418}"/>
                </a:ext>
              </a:extLst>
            </p:cNvPr>
            <p:cNvSpPr/>
            <p:nvPr/>
          </p:nvSpPr>
          <p:spPr>
            <a:xfrm>
              <a:off x="715850" y="2396152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6" name="Shape 394">
              <a:extLst>
                <a:ext uri="{FF2B5EF4-FFF2-40B4-BE49-F238E27FC236}">
                  <a16:creationId xmlns:a16="http://schemas.microsoft.com/office/drawing/2014/main" id="{6FA881B8-8301-A841-BF56-741A58FCF9AB}"/>
                </a:ext>
              </a:extLst>
            </p:cNvPr>
            <p:cNvSpPr/>
            <p:nvPr/>
          </p:nvSpPr>
          <p:spPr>
            <a:xfrm>
              <a:off x="715850" y="3314514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rgbClr val="EB483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8" name="Shape 416">
              <a:extLst>
                <a:ext uri="{FF2B5EF4-FFF2-40B4-BE49-F238E27FC236}">
                  <a16:creationId xmlns:a16="http://schemas.microsoft.com/office/drawing/2014/main" id="{7D0E9A4D-9060-E145-AD1D-6B9993CBA487}"/>
                </a:ext>
              </a:extLst>
            </p:cNvPr>
            <p:cNvSpPr/>
            <p:nvPr/>
          </p:nvSpPr>
          <p:spPr>
            <a:xfrm>
              <a:off x="1470036" y="1577278"/>
              <a:ext cx="1257682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Serverless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9" name="Shape 418">
              <a:extLst>
                <a:ext uri="{FF2B5EF4-FFF2-40B4-BE49-F238E27FC236}">
                  <a16:creationId xmlns:a16="http://schemas.microsoft.com/office/drawing/2014/main" id="{2DFDAE60-15C5-6247-AC07-883E89A519BA}"/>
                </a:ext>
              </a:extLst>
            </p:cNvPr>
            <p:cNvSpPr/>
            <p:nvPr/>
          </p:nvSpPr>
          <p:spPr>
            <a:xfrm>
              <a:off x="2850356" y="1473467"/>
              <a:ext cx="8489644" cy="5288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There is no dedicated EC2 and fixed IP address. Therefore, no security patch, no O/S upgrade, etc. are required.</a:t>
              </a:r>
            </a:p>
          </p:txBody>
        </p:sp>
        <p:sp>
          <p:nvSpPr>
            <p:cNvPr id="10" name="Shape 394">
              <a:extLst>
                <a:ext uri="{FF2B5EF4-FFF2-40B4-BE49-F238E27FC236}">
                  <a16:creationId xmlns:a16="http://schemas.microsoft.com/office/drawing/2014/main" id="{DC241F4B-0821-A24E-BD30-095905B0EFBC}"/>
                </a:ext>
              </a:extLst>
            </p:cNvPr>
            <p:cNvSpPr/>
            <p:nvPr/>
          </p:nvSpPr>
          <p:spPr>
            <a:xfrm>
              <a:off x="715850" y="4232876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1" name="Shape 394">
              <a:extLst>
                <a:ext uri="{FF2B5EF4-FFF2-40B4-BE49-F238E27FC236}">
                  <a16:creationId xmlns:a16="http://schemas.microsoft.com/office/drawing/2014/main" id="{006C6612-3AD8-7442-B91F-35ADC4D30A48}"/>
                </a:ext>
              </a:extLst>
            </p:cNvPr>
            <p:cNvSpPr/>
            <p:nvPr/>
          </p:nvSpPr>
          <p:spPr>
            <a:xfrm>
              <a:off x="715850" y="5151238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2" name="Shape 394">
              <a:extLst>
                <a:ext uri="{FF2B5EF4-FFF2-40B4-BE49-F238E27FC236}">
                  <a16:creationId xmlns:a16="http://schemas.microsoft.com/office/drawing/2014/main" id="{318F4AC2-4213-2A48-A4DC-181AB2A05C9C}"/>
                </a:ext>
              </a:extLst>
            </p:cNvPr>
            <p:cNvSpPr/>
            <p:nvPr/>
          </p:nvSpPr>
          <p:spPr>
            <a:xfrm>
              <a:off x="715850" y="1477790"/>
              <a:ext cx="576000" cy="57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7" h="21600" extrusionOk="0">
                  <a:moveTo>
                    <a:pt x="9838" y="0"/>
                  </a:moveTo>
                  <a:cubicBezTo>
                    <a:pt x="7361" y="0"/>
                    <a:pt x="4818" y="1085"/>
                    <a:pt x="2884" y="3196"/>
                  </a:cubicBezTo>
                  <a:cubicBezTo>
                    <a:pt x="-962" y="7419"/>
                    <a:pt x="-962" y="14241"/>
                    <a:pt x="2884" y="18463"/>
                  </a:cubicBezTo>
                  <a:cubicBezTo>
                    <a:pt x="4818" y="20574"/>
                    <a:pt x="7361" y="21600"/>
                    <a:pt x="9838" y="21600"/>
                  </a:cubicBezTo>
                  <a:cubicBezTo>
                    <a:pt x="12391" y="21600"/>
                    <a:pt x="14869" y="20574"/>
                    <a:pt x="16792" y="18463"/>
                  </a:cubicBezTo>
                  <a:cubicBezTo>
                    <a:pt x="20638" y="14241"/>
                    <a:pt x="20638" y="7419"/>
                    <a:pt x="16792" y="3196"/>
                  </a:cubicBezTo>
                  <a:cubicBezTo>
                    <a:pt x="14869" y="1085"/>
                    <a:pt x="12391" y="0"/>
                    <a:pt x="9838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600">
                  <a:latin typeface="+mn-lt"/>
                  <a:ea typeface="+mn-ea"/>
                  <a:cs typeface="+mn-cs"/>
                  <a:sym typeface="Helvetica"/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3" name="Shape 416">
              <a:extLst>
                <a:ext uri="{FF2B5EF4-FFF2-40B4-BE49-F238E27FC236}">
                  <a16:creationId xmlns:a16="http://schemas.microsoft.com/office/drawing/2014/main" id="{F190AF6F-8E9C-4046-95DB-A4B36C08F437}"/>
                </a:ext>
              </a:extLst>
            </p:cNvPr>
            <p:cNvSpPr/>
            <p:nvPr/>
          </p:nvSpPr>
          <p:spPr>
            <a:xfrm>
              <a:off x="1464848" y="2396152"/>
              <a:ext cx="1262870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Cost </a:t>
              </a:r>
              <a:b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</a:br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Saving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4" name="Shape 416">
              <a:extLst>
                <a:ext uri="{FF2B5EF4-FFF2-40B4-BE49-F238E27FC236}">
                  <a16:creationId xmlns:a16="http://schemas.microsoft.com/office/drawing/2014/main" id="{2C722E2B-5619-B845-8AB8-CD2527343DCB}"/>
                </a:ext>
              </a:extLst>
            </p:cNvPr>
            <p:cNvSpPr/>
            <p:nvPr/>
          </p:nvSpPr>
          <p:spPr>
            <a:xfrm>
              <a:off x="1468181" y="4360252"/>
              <a:ext cx="1259537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CI/CD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5" name="Shape 416">
              <a:extLst>
                <a:ext uri="{FF2B5EF4-FFF2-40B4-BE49-F238E27FC236}">
                  <a16:creationId xmlns:a16="http://schemas.microsoft.com/office/drawing/2014/main" id="{BDB90FD2-6255-C143-BD25-D3F5C9062851}"/>
                </a:ext>
              </a:extLst>
            </p:cNvPr>
            <p:cNvSpPr/>
            <p:nvPr/>
          </p:nvSpPr>
          <p:spPr>
            <a:xfrm>
              <a:off x="1468181" y="5155504"/>
              <a:ext cx="1259537" cy="5674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Throttling</a:t>
              </a:r>
            </a:p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Safe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17" name="Shape 418">
              <a:extLst>
                <a:ext uri="{FF2B5EF4-FFF2-40B4-BE49-F238E27FC236}">
                  <a16:creationId xmlns:a16="http://schemas.microsoft.com/office/drawing/2014/main" id="{353A2131-F81E-AE46-B7F6-0BE62E469728}"/>
                </a:ext>
              </a:extLst>
            </p:cNvPr>
            <p:cNvSpPr/>
            <p:nvPr/>
          </p:nvSpPr>
          <p:spPr>
            <a:xfrm>
              <a:off x="2850356" y="2533946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No cost optimization is required. We only pay for what we use based on CPU/memory usage.</a:t>
              </a:r>
            </a:p>
          </p:txBody>
        </p:sp>
        <p:sp>
          <p:nvSpPr>
            <p:cNvPr id="18" name="Shape 416">
              <a:extLst>
                <a:ext uri="{FF2B5EF4-FFF2-40B4-BE49-F238E27FC236}">
                  <a16:creationId xmlns:a16="http://schemas.microsoft.com/office/drawing/2014/main" id="{6B00461C-DA07-ED46-96C0-027C948038BC}"/>
                </a:ext>
              </a:extLst>
            </p:cNvPr>
            <p:cNvSpPr/>
            <p:nvPr/>
          </p:nvSpPr>
          <p:spPr>
            <a:xfrm>
              <a:off x="1464848" y="3441890"/>
              <a:ext cx="1262870" cy="321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>
              <a:lvl1pPr algn="ctr">
                <a:defRPr sz="3200" b="1">
                  <a:latin typeface="Lato Bold"/>
                  <a:ea typeface="Lato Bold"/>
                  <a:cs typeface="Lato Bold"/>
                  <a:sym typeface="Lato Bold"/>
                </a:defRPr>
              </a:lvl1pPr>
            </a:lstStyle>
            <a:p>
              <a:pPr algn="l"/>
              <a:r>
                <a:rPr lang="en-US" sz="1600" b="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Dev Env</a:t>
              </a:r>
              <a:endParaRPr sz="1600" b="0" dirty="0">
                <a:latin typeface="맑은 고딕" panose="020B0503020000020004" pitchFamily="50" charset="-127"/>
                <a:ea typeface="맑은 고딕" panose="020B0503020000020004" pitchFamily="50" charset="-127"/>
                <a:cs typeface="NanumGothic" charset="-127"/>
              </a:endParaRPr>
            </a:p>
          </p:txBody>
        </p:sp>
        <p:sp>
          <p:nvSpPr>
            <p:cNvPr id="23" name="Shape 418">
              <a:extLst>
                <a:ext uri="{FF2B5EF4-FFF2-40B4-BE49-F238E27FC236}">
                  <a16:creationId xmlns:a16="http://schemas.microsoft.com/office/drawing/2014/main" id="{E99A233D-0FB9-F741-A8B7-79D682968A82}"/>
                </a:ext>
              </a:extLst>
            </p:cNvPr>
            <p:cNvSpPr/>
            <p:nvPr/>
          </p:nvSpPr>
          <p:spPr>
            <a:xfrm>
              <a:off x="2850356" y="3456573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Dev environment is required for frontend developer. Dev is for the integration test between MSAs.</a:t>
              </a:r>
            </a:p>
          </p:txBody>
        </p:sp>
        <p:sp>
          <p:nvSpPr>
            <p:cNvPr id="27" name="Shape 418">
              <a:extLst>
                <a:ext uri="{FF2B5EF4-FFF2-40B4-BE49-F238E27FC236}">
                  <a16:creationId xmlns:a16="http://schemas.microsoft.com/office/drawing/2014/main" id="{E0F13312-2B3F-F041-BA00-D7BD8E65716B}"/>
                </a:ext>
              </a:extLst>
            </p:cNvPr>
            <p:cNvSpPr/>
            <p:nvPr/>
          </p:nvSpPr>
          <p:spPr>
            <a:xfrm>
              <a:off x="2850356" y="4374935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  <a:cs typeface="NanumGothic" charset="-127"/>
                </a:rPr>
                <a:t>Simple yet powerful CI/CD for both application and infrastructure.</a:t>
              </a:r>
            </a:p>
          </p:txBody>
        </p:sp>
        <p:sp>
          <p:nvSpPr>
            <p:cNvPr id="28" name="Shape 418">
              <a:extLst>
                <a:ext uri="{FF2B5EF4-FFF2-40B4-BE49-F238E27FC236}">
                  <a16:creationId xmlns:a16="http://schemas.microsoft.com/office/drawing/2014/main" id="{F5739B50-5029-6346-82B9-73FBC1068961}"/>
                </a:ext>
              </a:extLst>
            </p:cNvPr>
            <p:cNvSpPr/>
            <p:nvPr/>
          </p:nvSpPr>
          <p:spPr>
            <a:xfrm>
              <a:off x="2850356" y="5293298"/>
              <a:ext cx="8489644" cy="291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7150" tIns="37150" rIns="37150" bIns="37150">
              <a:spAutoFit/>
            </a:bodyPr>
            <a:lstStyle/>
            <a:p>
              <a:pPr>
                <a:lnSpc>
                  <a:spcPct val="110000"/>
                </a:lnSpc>
                <a:defRPr sz="11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Gothic" charset="-127"/>
                </a:rPr>
                <a:t>No 402-throttling issue unlike Lambda.</a:t>
              </a:r>
              <a:endPara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  <a:cs typeface="NanumGothic" charset="-127"/>
              </a:endParaRPr>
            </a:p>
          </p:txBody>
        </p:sp>
        <p:pic>
          <p:nvPicPr>
            <p:cNvPr id="31" name="그래픽 30" descr="기중기 단색으로 채워진">
              <a:extLst>
                <a:ext uri="{FF2B5EF4-FFF2-40B4-BE49-F238E27FC236}">
                  <a16:creationId xmlns:a16="http://schemas.microsoft.com/office/drawing/2014/main" id="{6D296CB8-1ADD-064F-B9DC-404ECAFF5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893" y="4266670"/>
              <a:ext cx="493543" cy="493543"/>
            </a:xfrm>
            <a:prstGeom prst="rect">
              <a:avLst/>
            </a:prstGeom>
          </p:spPr>
        </p:pic>
        <p:pic>
          <p:nvPicPr>
            <p:cNvPr id="38" name="그래픽 37" descr="망치 단색으로 채워진">
              <a:extLst>
                <a:ext uri="{FF2B5EF4-FFF2-40B4-BE49-F238E27FC236}">
                  <a16:creationId xmlns:a16="http://schemas.microsoft.com/office/drawing/2014/main" id="{41F587F3-2203-2A4C-8FFD-EFF03867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114" y="3401963"/>
              <a:ext cx="401099" cy="401099"/>
            </a:xfrm>
            <a:prstGeom prst="rect">
              <a:avLst/>
            </a:prstGeom>
          </p:spPr>
        </p:pic>
        <p:pic>
          <p:nvPicPr>
            <p:cNvPr id="40" name="그래픽 39" descr="달러 단색으로 채워진">
              <a:extLst>
                <a:ext uri="{FF2B5EF4-FFF2-40B4-BE49-F238E27FC236}">
                  <a16:creationId xmlns:a16="http://schemas.microsoft.com/office/drawing/2014/main" id="{F227958E-4F2A-0846-B782-BEE719571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241" y="2470067"/>
              <a:ext cx="448844" cy="448844"/>
            </a:xfrm>
            <a:prstGeom prst="rect">
              <a:avLst/>
            </a:prstGeom>
          </p:spPr>
        </p:pic>
        <p:pic>
          <p:nvPicPr>
            <p:cNvPr id="44" name="그래픽 43" descr="지수 그래프 단색으로 채워진">
              <a:extLst>
                <a:ext uri="{FF2B5EF4-FFF2-40B4-BE49-F238E27FC236}">
                  <a16:creationId xmlns:a16="http://schemas.microsoft.com/office/drawing/2014/main" id="{792C9907-F064-4F43-A6C8-CC241430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749" y="5206137"/>
              <a:ext cx="466201" cy="466201"/>
            </a:xfrm>
            <a:prstGeom prst="rect">
              <a:avLst/>
            </a:prstGeom>
          </p:spPr>
        </p:pic>
        <p:pic>
          <p:nvPicPr>
            <p:cNvPr id="46" name="그래픽 45" descr="금지 표지 윤곽선">
              <a:extLst>
                <a:ext uri="{FF2B5EF4-FFF2-40B4-BE49-F238E27FC236}">
                  <a16:creationId xmlns:a16="http://schemas.microsoft.com/office/drawing/2014/main" id="{29C2CBC8-E89A-364B-B212-C599A0EA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663" y="1477790"/>
              <a:ext cx="576000" cy="576000"/>
            </a:xfrm>
            <a:prstGeom prst="rect">
              <a:avLst/>
            </a:prstGeom>
          </p:spPr>
        </p:pic>
        <p:pic>
          <p:nvPicPr>
            <p:cNvPr id="48" name="그래픽 47" descr="서버 단색으로 채워진">
              <a:extLst>
                <a:ext uri="{FF2B5EF4-FFF2-40B4-BE49-F238E27FC236}">
                  <a16:creationId xmlns:a16="http://schemas.microsoft.com/office/drawing/2014/main" id="{728E7340-B8F9-8C41-9B04-09DBE9A1F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8099" y="1606141"/>
              <a:ext cx="341874" cy="34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46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Too many dependencies between Dev and Ops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which slows down our performance.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2019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  <a:effectLst/>
      </a:spPr>
      <a:bodyPr lIns="18000" rIns="18000" anchor="ctr" anchorCtr="0"/>
      <a:lstStyle>
        <a:defPPr algn="l">
          <a:defRPr sz="800" dirty="0" smtClean="0">
            <a:solidFill>
              <a:srgbClr val="000000"/>
            </a:solidFill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7929</TotalTime>
  <Words>1093</Words>
  <Application>Microsoft Macintosh PowerPoint</Application>
  <PresentationFormat>와이드스크린</PresentationFormat>
  <Paragraphs>357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1024</cp:revision>
  <dcterms:created xsi:type="dcterms:W3CDTF">2018-08-31T09:50:00Z</dcterms:created>
  <dcterms:modified xsi:type="dcterms:W3CDTF">2021-05-18T08:19:11Z</dcterms:modified>
</cp:coreProperties>
</file>