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337" r:id="rId3"/>
    <p:sldId id="333" r:id="rId4"/>
    <p:sldId id="336" r:id="rId5"/>
    <p:sldId id="342" r:id="rId6"/>
    <p:sldId id="340" r:id="rId7"/>
    <p:sldId id="338" r:id="rId8"/>
    <p:sldId id="334" r:id="rId9"/>
    <p:sldId id="344" r:id="rId10"/>
    <p:sldId id="306" r:id="rId11"/>
    <p:sldId id="331" r:id="rId12"/>
    <p:sldId id="314" r:id="rId13"/>
    <p:sldId id="33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6147"/>
    <a:srgbClr val="F5682F"/>
    <a:srgbClr val="D61F26"/>
    <a:srgbClr val="962F1A"/>
    <a:srgbClr val="F0CCCD"/>
    <a:srgbClr val="801317"/>
    <a:srgbClr val="E1342F"/>
    <a:srgbClr val="262BBB"/>
    <a:srgbClr val="96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1"/>
    <p:restoredTop sz="94676"/>
  </p:normalViewPr>
  <p:slideViewPr>
    <p:cSldViewPr snapToGrid="0" snapToObjects="1">
      <p:cViewPr varScale="1">
        <p:scale>
          <a:sx n="164" d="100"/>
          <a:sy n="164" d="100"/>
        </p:scale>
        <p:origin x="456" y="184"/>
      </p:cViewPr>
      <p:guideLst>
        <p:guide orient="horz" pos="2160"/>
        <p:guide pos="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29933093083989"/>
          <c:y val="0.19872059955854424"/>
          <c:w val="0.78125848394854158"/>
          <c:h val="0.846776018479724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86378367452864"/>
          <c:y val="0.57078322468045783"/>
          <c:w val="0.20755751858716848"/>
          <c:h val="0.3772340228941019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50A23-2BDE-7F46-B749-266F53E99010}" type="datetimeFigureOut">
              <a:rPr lang="en-US" smtClean="0">
                <a:latin typeface="Tahoma"/>
              </a:rPr>
              <a:t>4/28/21</a:t>
            </a:fld>
            <a:endParaRPr lang="en-US" dirty="0">
              <a:latin typeface="Tahom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ahom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4F169-5B34-754C-9F50-6A0973661C1B}" type="slidenum">
              <a:rPr lang="en-US" smtClean="0">
                <a:latin typeface="Tahoma"/>
              </a:rPr>
              <a:t>‹#›</a:t>
            </a:fld>
            <a:endParaRPr lang="en-US" dirty="0"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81995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/>
              </a:defRPr>
            </a:lvl1pPr>
          </a:lstStyle>
          <a:p>
            <a:fld id="{F9071F84-0802-C84F-8F3A-2F91A2DB1D02}" type="datetimeFigureOut">
              <a:rPr lang="en-US" smtClean="0"/>
              <a:pPr/>
              <a:t>4/28/21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/>
              </a:defRPr>
            </a:lvl1pPr>
          </a:lstStyle>
          <a:p>
            <a:fld id="{E1598409-A13A-EE4E-A51D-5F179E658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7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ahom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51204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11308775" cy="478119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chemeClr val="bg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7A153-6A53-FB49-A610-CF5863C9C9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31EE07-BF89-FF41-A185-0E59DC7866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172408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6469980" y="1159874"/>
            <a:ext cx="5197065" cy="484037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FontTx/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FontTx/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FontTx/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FontTx/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BB8B6-8803-D546-8E14-52E3FFAAB06C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A94D8FD-4189-C04B-9D62-D9C4B4F3C9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57C6AE7-3818-3043-97DC-423C175F58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7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21045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with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0"/>
          <p:cNvSpPr>
            <a:spLocks noGrp="1"/>
          </p:cNvSpPr>
          <p:nvPr>
            <p:ph sz="quarter" idx="12"/>
          </p:nvPr>
        </p:nvSpPr>
        <p:spPr>
          <a:xfrm>
            <a:off x="51847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sz="quarter" idx="14"/>
          </p:nvPr>
        </p:nvSpPr>
        <p:spPr>
          <a:xfrm>
            <a:off x="439855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/>
          </p:nvPr>
        </p:nvSpPr>
        <p:spPr>
          <a:xfrm>
            <a:off x="8278637" y="1159874"/>
            <a:ext cx="3475560" cy="484037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457200" indent="0">
              <a:buNone/>
              <a:defRPr sz="18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2pPr>
            <a:lvl3pPr marL="914400" indent="0">
              <a:buNone/>
              <a:defRPr sz="14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3pPr>
            <a:lvl4pPr marL="1371600" indent="0">
              <a:buNone/>
              <a:defRPr sz="12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4pPr>
            <a:lvl5pPr marL="1828800" indent="0">
              <a:buNone/>
              <a:defRPr sz="1000" b="0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1A036-BA4B-DE44-BB19-686E54DE1DFB}"/>
              </a:ext>
            </a:extLst>
          </p:cNvPr>
          <p:cNvCxnSpPr/>
          <p:nvPr userDrawn="1"/>
        </p:nvCxnSpPr>
        <p:spPr>
          <a:xfrm>
            <a:off x="328823" y="939968"/>
            <a:ext cx="114984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7076943-4D09-D848-A704-C1D1CACE5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6022" y="260350"/>
            <a:ext cx="667677" cy="47117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720F9-2CF3-2044-BCA6-C4E4810EB6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823" y="411491"/>
            <a:ext cx="8181149" cy="327721"/>
          </a:xfrm>
          <a:prstGeom prst="rect">
            <a:avLst/>
          </a:prstGeom>
        </p:spPr>
        <p:txBody>
          <a:bodyPr vert="horz" lIns="0" tIns="0" rIns="0" bIns="0" anchor="t">
            <a:no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buNone/>
              <a:defRPr sz="3200" b="1" i="0">
                <a:solidFill>
                  <a:srgbClr val="36424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PAGE TITLE</a:t>
            </a:r>
          </a:p>
        </p:txBody>
      </p:sp>
      <p:sp>
        <p:nvSpPr>
          <p:cNvPr id="9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2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trodu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/>
          <p:nvPr userDrawn="1"/>
        </p:nvSpPr>
        <p:spPr>
          <a:xfrm>
            <a:off x="0" y="0"/>
            <a:ext cx="12192000" cy="6276109"/>
          </a:xfrm>
          <a:prstGeom prst="rect">
            <a:avLst/>
          </a:prstGeom>
          <a:solidFill>
            <a:srgbClr val="D71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D71D24"/>
              </a:solidFill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2548" y="2809381"/>
            <a:ext cx="9987064" cy="1551093"/>
          </a:xfrm>
          <a:prstGeom prst="rect">
            <a:avLst/>
          </a:prstGeom>
          <a:noFill/>
          <a:ln>
            <a:noFill/>
          </a:ln>
        </p:spPr>
        <p:txBody>
          <a:bodyPr vert="horz" anchor="t"/>
          <a:lstStyle>
            <a:lvl1pPr marL="0" indent="0" algn="l">
              <a:buNone/>
              <a:defRPr sz="4400" b="1" i="0" strike="noStrike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PRESENTATION 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3076" y="4353419"/>
            <a:ext cx="6424436" cy="1471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Rectangle 17"/>
          <p:cNvSpPr/>
          <p:nvPr userDrawn="1"/>
        </p:nvSpPr>
        <p:spPr>
          <a:xfrm>
            <a:off x="0" y="6143104"/>
            <a:ext cx="12192000" cy="714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B51086-F5BF-324A-9370-3BE9FB4EB0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6193" y="715187"/>
            <a:ext cx="2196000" cy="1146943"/>
          </a:xfrm>
          <a:prstGeom prst="rect">
            <a:avLst/>
          </a:prstGeom>
        </p:spPr>
      </p:pic>
      <p:sp>
        <p:nvSpPr>
          <p:cNvPr id="18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63286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4400" b="1" i="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THANK YOU MESSAGE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6" name="Google Shape;109;p17"/>
          <p:cNvSpPr txBox="1">
            <a:spLocks/>
          </p:cNvSpPr>
          <p:nvPr userDrawn="1"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7189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2"/>
          <p:cNvSpPr txBox="1">
            <a:spLocks noChangeAspect="1"/>
          </p:cNvSpPr>
          <p:nvPr/>
        </p:nvSpPr>
        <p:spPr>
          <a:xfrm>
            <a:off x="11514163" y="6340852"/>
            <a:ext cx="575999" cy="431999"/>
          </a:xfrm>
          <a:prstGeom prst="ellipse">
            <a:avLst/>
          </a:prstGeom>
          <a:solidFill>
            <a:srgbClr val="FFFFFF"/>
          </a:solidFill>
        </p:spPr>
        <p:txBody>
          <a:bodyPr lIns="0" tIns="0" rIns="0" bIns="0" anchor="t" anchorCtr="1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750411-27B4-4ECA-B140-4106AE93B157}" type="slidenum">
              <a:rPr lang="de-DE" sz="1600" b="0" i="0" smtClean="0">
                <a:solidFill>
                  <a:srgbClr val="D71D24"/>
                </a:solidFill>
                <a:latin typeface="Bergen Sans" charset="0"/>
                <a:ea typeface="Bergen Sans" charset="0"/>
                <a:cs typeface="Bergen Sans" charset="0"/>
              </a:rPr>
              <a:pPr/>
              <a:t>‹#›</a:t>
            </a:fld>
            <a:endParaRPr lang="de-DE" sz="1600" b="0" i="0" dirty="0">
              <a:solidFill>
                <a:srgbClr val="D71D24"/>
              </a:solidFill>
              <a:latin typeface="Bergen Sans" charset="0"/>
              <a:ea typeface="Bergen Sans" charset="0"/>
              <a:cs typeface="Berg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1" r:id="rId3"/>
    <p:sldLayoutId id="2147483658" r:id="rId4"/>
    <p:sldLayoutId id="2147483666" r:id="rId5"/>
    <p:sldLayoutId id="2147483653" r:id="rId6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2407" y="2415486"/>
            <a:ext cx="9529368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An Introduction to Kubernetes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2DC664-AFBF-884B-996C-B6FBADF78F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967" y="4255370"/>
            <a:ext cx="3627331" cy="155109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n-lt"/>
              </a:rPr>
              <a:t>DevOps Team</a:t>
            </a:r>
            <a:endParaRPr lang="de-DE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5992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Logical Architecture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813FC5-21AA-EB42-A95E-09E5640CD805}"/>
              </a:ext>
            </a:extLst>
          </p:cNvPr>
          <p:cNvGrpSpPr/>
          <p:nvPr/>
        </p:nvGrpSpPr>
        <p:grpSpPr>
          <a:xfrm>
            <a:off x="595640" y="1436615"/>
            <a:ext cx="11000719" cy="3984770"/>
            <a:chOff x="636121" y="1024307"/>
            <a:chExt cx="11000719" cy="3984770"/>
          </a:xfrm>
        </p:grpSpPr>
        <p:sp>
          <p:nvSpPr>
            <p:cNvPr id="12" name="왼쪽 중괄호 57">
              <a:extLst>
                <a:ext uri="{FF2B5EF4-FFF2-40B4-BE49-F238E27FC236}">
                  <a16:creationId xmlns:a16="http://schemas.microsoft.com/office/drawing/2014/main" id="{33CFCD5E-E5E0-3D4B-A01E-C277730F4FDD}"/>
                </a:ext>
              </a:extLst>
            </p:cNvPr>
            <p:cNvSpPr/>
            <p:nvPr/>
          </p:nvSpPr>
          <p:spPr>
            <a:xfrm rot="10800000">
              <a:off x="11098087" y="1585559"/>
              <a:ext cx="142225" cy="1915378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E9AB9F-E2E2-0A43-B661-818090962DFF}"/>
                </a:ext>
              </a:extLst>
            </p:cNvPr>
            <p:cNvSpPr txBox="1"/>
            <p:nvPr/>
          </p:nvSpPr>
          <p:spPr>
            <a:xfrm rot="5400000">
              <a:off x="10605878" y="2387914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In-Memory-DB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BAA56A1E-AAFC-5340-AEC7-8662336CCF4F}"/>
                </a:ext>
              </a:extLst>
            </p:cNvPr>
            <p:cNvSpPr/>
            <p:nvPr/>
          </p:nvSpPr>
          <p:spPr bwMode="auto">
            <a:xfrm>
              <a:off x="6876362" y="1585559"/>
              <a:ext cx="4045226" cy="1915378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Redis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ElastiCache)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왼쪽 중괄호 55">
              <a:extLst>
                <a:ext uri="{FF2B5EF4-FFF2-40B4-BE49-F238E27FC236}">
                  <a16:creationId xmlns:a16="http://schemas.microsoft.com/office/drawing/2014/main" id="{D8373BBB-A264-C646-AE50-18139B06C1C9}"/>
                </a:ext>
              </a:extLst>
            </p:cNvPr>
            <p:cNvSpPr/>
            <p:nvPr/>
          </p:nvSpPr>
          <p:spPr>
            <a:xfrm rot="5400000">
              <a:off x="8790963" y="-612064"/>
              <a:ext cx="216026" cy="4045225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576F2E-34AD-0A42-9412-90D83663092D}"/>
                </a:ext>
              </a:extLst>
            </p:cNvPr>
            <p:cNvSpPr txBox="1"/>
            <p:nvPr/>
          </p:nvSpPr>
          <p:spPr>
            <a:xfrm>
              <a:off x="8006513" y="102430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Data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2DBBFC6-A77A-2B4B-8621-A27029FC270C}"/>
                </a:ext>
              </a:extLst>
            </p:cNvPr>
            <p:cNvSpPr/>
            <p:nvPr/>
          </p:nvSpPr>
          <p:spPr bwMode="auto">
            <a:xfrm>
              <a:off x="6990084" y="195158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Master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6">
              <a:extLst>
                <a:ext uri="{FF2B5EF4-FFF2-40B4-BE49-F238E27FC236}">
                  <a16:creationId xmlns:a16="http://schemas.microsoft.com/office/drawing/2014/main" id="{C442D823-4D32-3E48-BC24-B7F3194849DF}"/>
                </a:ext>
              </a:extLst>
            </p:cNvPr>
            <p:cNvSpPr/>
            <p:nvPr/>
          </p:nvSpPr>
          <p:spPr>
            <a:xfrm>
              <a:off x="7078376" y="222880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19" name="모서리가 둥근 직사각형 6">
              <a:extLst>
                <a:ext uri="{FF2B5EF4-FFF2-40B4-BE49-F238E27FC236}">
                  <a16:creationId xmlns:a16="http://schemas.microsoft.com/office/drawing/2014/main" id="{F8A26C1D-8964-F844-AFF4-6F54C963C294}"/>
                </a:ext>
              </a:extLst>
            </p:cNvPr>
            <p:cNvSpPr/>
            <p:nvPr/>
          </p:nvSpPr>
          <p:spPr>
            <a:xfrm>
              <a:off x="7078376" y="294920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0" name="위쪽/아래쪽 화살표 6">
              <a:extLst>
                <a:ext uri="{FF2B5EF4-FFF2-40B4-BE49-F238E27FC236}">
                  <a16:creationId xmlns:a16="http://schemas.microsoft.com/office/drawing/2014/main" id="{024F3B90-0635-2047-B981-FA028E0F41A6}"/>
                </a:ext>
              </a:extLst>
            </p:cNvPr>
            <p:cNvSpPr/>
            <p:nvPr/>
          </p:nvSpPr>
          <p:spPr>
            <a:xfrm>
              <a:off x="7474993" y="268919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AAA7C098-C760-D54B-9A83-6161F5CBAF28}"/>
                </a:ext>
              </a:extLst>
            </p:cNvPr>
            <p:cNvSpPr/>
            <p:nvPr/>
          </p:nvSpPr>
          <p:spPr bwMode="auto">
            <a:xfrm>
              <a:off x="9115198" y="1951580"/>
              <a:ext cx="1687552" cy="1452067"/>
            </a:xfrm>
            <a:prstGeom prst="roundRect">
              <a:avLst>
                <a:gd name="adj" fmla="val 478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Slave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49159B64-C0DC-594C-976B-9ECFDAE0F0C9}"/>
                </a:ext>
              </a:extLst>
            </p:cNvPr>
            <p:cNvSpPr/>
            <p:nvPr/>
          </p:nvSpPr>
          <p:spPr>
            <a:xfrm>
              <a:off x="9203490" y="2228803"/>
              <a:ext cx="1506512" cy="537395"/>
            </a:xfrm>
            <a:prstGeom prst="roundRect">
              <a:avLst>
                <a:gd name="adj" fmla="val 10015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Session Data</a:t>
              </a:r>
            </a:p>
          </p:txBody>
        </p:sp>
        <p:sp>
          <p:nvSpPr>
            <p:cNvPr id="24" name="모서리가 둥근 직사각형 6">
              <a:extLst>
                <a:ext uri="{FF2B5EF4-FFF2-40B4-BE49-F238E27FC236}">
                  <a16:creationId xmlns:a16="http://schemas.microsoft.com/office/drawing/2014/main" id="{2DFCD5C0-A976-E24C-A5FE-DA70ACD2C63F}"/>
                </a:ext>
              </a:extLst>
            </p:cNvPr>
            <p:cNvSpPr/>
            <p:nvPr/>
          </p:nvSpPr>
          <p:spPr>
            <a:xfrm>
              <a:off x="9203490" y="2949209"/>
              <a:ext cx="1506512" cy="367254"/>
            </a:xfrm>
            <a:prstGeom prst="roundRect">
              <a:avLst>
                <a:gd name="adj" fmla="val 13038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ctr" anchorCtr="0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.</a:t>
              </a:r>
              <a:r>
                <a:rPr lang="en-US" altLang="ko-KR" sz="900" dirty="0" err="1">
                  <a:solidFill>
                    <a:srgbClr val="000000"/>
                  </a:solidFill>
                  <a:ea typeface="맑은 고딕" pitchFamily="50" charset="-127"/>
                </a:rPr>
                <a:t>rdb</a:t>
              </a: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 file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25" name="위쪽/아래쪽 화살표 6">
              <a:extLst>
                <a:ext uri="{FF2B5EF4-FFF2-40B4-BE49-F238E27FC236}">
                  <a16:creationId xmlns:a16="http://schemas.microsoft.com/office/drawing/2014/main" id="{785956EB-FCC3-6A43-896F-381C8E3DB48C}"/>
                </a:ext>
              </a:extLst>
            </p:cNvPr>
            <p:cNvSpPr/>
            <p:nvPr/>
          </p:nvSpPr>
          <p:spPr>
            <a:xfrm>
              <a:off x="9600107" y="2689193"/>
              <a:ext cx="713277" cy="367254"/>
            </a:xfrm>
            <a:prstGeom prst="upDownArrow">
              <a:avLst>
                <a:gd name="adj1" fmla="val 63985"/>
                <a:gd name="adj2" fmla="val 33684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State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Sync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7" name="왼쪽/오른쪽 화살표 148">
              <a:extLst>
                <a:ext uri="{FF2B5EF4-FFF2-40B4-BE49-F238E27FC236}">
                  <a16:creationId xmlns:a16="http://schemas.microsoft.com/office/drawing/2014/main" id="{11EC5221-5003-834A-883E-97E60513293C}"/>
                </a:ext>
              </a:extLst>
            </p:cNvPr>
            <p:cNvSpPr/>
            <p:nvPr/>
          </p:nvSpPr>
          <p:spPr>
            <a:xfrm>
              <a:off x="8326237" y="245942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7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8F30837-DD6F-4D41-95DF-39EF79B1FA81}"/>
                </a:ext>
              </a:extLst>
            </p:cNvPr>
            <p:cNvSpPr/>
            <p:nvPr/>
          </p:nvSpPr>
          <p:spPr bwMode="auto">
            <a:xfrm>
              <a:off x="6876362" y="3778160"/>
              <a:ext cx="4045226" cy="1230917"/>
            </a:xfrm>
            <a:prstGeom prst="roundRect">
              <a:avLst>
                <a:gd name="adj" fmla="val 4194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PostgreSQL</a:t>
              </a:r>
              <a:r>
                <a:rPr kumimoji="1" lang="en-US" altLang="ko-KR" sz="1000" dirty="0">
                  <a:solidFill>
                    <a:schemeClr val="bg1"/>
                  </a:solidFill>
                  <a:latin typeface="+mn-lt"/>
                  <a:ea typeface="+mn-ea"/>
                </a:rPr>
                <a:t> (aws Aurora)</a:t>
              </a:r>
              <a:endParaRPr kumimoji="1" lang="ko-KR" altLang="en-US" sz="10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C9D0AE-68A6-A04C-9DEE-90BC58EA4A3A}"/>
                </a:ext>
              </a:extLst>
            </p:cNvPr>
            <p:cNvGrpSpPr/>
            <p:nvPr/>
          </p:nvGrpSpPr>
          <p:grpSpPr>
            <a:xfrm>
              <a:off x="6990084" y="4149122"/>
              <a:ext cx="1687552" cy="762519"/>
              <a:chOff x="7256888" y="3757015"/>
              <a:chExt cx="1687552" cy="762519"/>
            </a:xfrm>
          </p:grpSpPr>
          <p:sp>
            <p:nvSpPr>
              <p:cNvPr id="102" name="모서리가 둥근 직사각형 101">
                <a:extLst>
                  <a:ext uri="{FF2B5EF4-FFF2-40B4-BE49-F238E27FC236}">
                    <a16:creationId xmlns:a16="http://schemas.microsoft.com/office/drawing/2014/main" id="{2BD33BB5-8891-F94A-97D2-016DC81BAFAB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Master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3" name="모서리가 둥근 직사각형 6">
                <a:extLst>
                  <a:ext uri="{FF2B5EF4-FFF2-40B4-BE49-F238E27FC236}">
                    <a16:creationId xmlns:a16="http://schemas.microsoft.com/office/drawing/2014/main" id="{6BF87E82-A2A4-4544-BFBA-EFE641B5E3AA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6D5218D-8479-CE43-9E06-C946CDC1777B}"/>
                </a:ext>
              </a:extLst>
            </p:cNvPr>
            <p:cNvGrpSpPr/>
            <p:nvPr/>
          </p:nvGrpSpPr>
          <p:grpSpPr>
            <a:xfrm>
              <a:off x="9112969" y="4149122"/>
              <a:ext cx="1687552" cy="762519"/>
              <a:chOff x="7256888" y="3757015"/>
              <a:chExt cx="1687552" cy="762519"/>
            </a:xfrm>
          </p:grpSpPr>
          <p:sp>
            <p:nvSpPr>
              <p:cNvPr id="100" name="모서리가 둥근 직사각형 99">
                <a:extLst>
                  <a:ext uri="{FF2B5EF4-FFF2-40B4-BE49-F238E27FC236}">
                    <a16:creationId xmlns:a16="http://schemas.microsoft.com/office/drawing/2014/main" id="{EF7031C1-897A-0449-B6B4-925249444294}"/>
                  </a:ext>
                </a:extLst>
              </p:cNvPr>
              <p:cNvSpPr/>
              <p:nvPr/>
            </p:nvSpPr>
            <p:spPr bwMode="auto">
              <a:xfrm>
                <a:off x="7256888" y="3757015"/>
                <a:ext cx="1687552" cy="762519"/>
              </a:xfrm>
              <a:prstGeom prst="roundRect">
                <a:avLst>
                  <a:gd name="adj" fmla="val 7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Slave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101" name="모서리가 둥근 직사각형 6">
                <a:extLst>
                  <a:ext uri="{FF2B5EF4-FFF2-40B4-BE49-F238E27FC236}">
                    <a16:creationId xmlns:a16="http://schemas.microsoft.com/office/drawing/2014/main" id="{1F30DBA9-BAAD-204C-9031-4F462C7F4614}"/>
                  </a:ext>
                </a:extLst>
              </p:cNvPr>
              <p:cNvSpPr/>
              <p:nvPr/>
            </p:nvSpPr>
            <p:spPr>
              <a:xfrm>
                <a:off x="7345179" y="4051106"/>
                <a:ext cx="1506512" cy="367253"/>
              </a:xfrm>
              <a:prstGeom prst="roundRect">
                <a:avLst>
                  <a:gd name="adj" fmla="val 10015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ctr" anchorCtr="0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ea typeface="맑은 고딕" pitchFamily="50" charset="-127"/>
                  </a:rPr>
                  <a:t>Account Data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1" name="왼쪽/오른쪽 화살표 148">
              <a:extLst>
                <a:ext uri="{FF2B5EF4-FFF2-40B4-BE49-F238E27FC236}">
                  <a16:creationId xmlns:a16="http://schemas.microsoft.com/office/drawing/2014/main" id="{2AE4BAD9-9B4D-BC41-ACC4-6808B3D1E714}"/>
                </a:ext>
              </a:extLst>
            </p:cNvPr>
            <p:cNvSpPr/>
            <p:nvPr/>
          </p:nvSpPr>
          <p:spPr>
            <a:xfrm>
              <a:off x="8326237" y="4320066"/>
              <a:ext cx="1145476" cy="613545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/>
                  </a:solidFill>
                  <a:ea typeface="맑은 고딕" pitchFamily="50" charset="-127"/>
                </a:rPr>
                <a:t>Replication</a:t>
              </a:r>
              <a:endParaRPr lang="ko-KR" altLang="en-US" sz="8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2" name="왼쪽 중괄호 57">
              <a:extLst>
                <a:ext uri="{FF2B5EF4-FFF2-40B4-BE49-F238E27FC236}">
                  <a16:creationId xmlns:a16="http://schemas.microsoft.com/office/drawing/2014/main" id="{3285C20B-2C29-004F-8CFB-27EA01A3C8F7}"/>
                </a:ext>
              </a:extLst>
            </p:cNvPr>
            <p:cNvSpPr/>
            <p:nvPr/>
          </p:nvSpPr>
          <p:spPr>
            <a:xfrm rot="10800000">
              <a:off x="11098085" y="3771218"/>
              <a:ext cx="137768" cy="1230916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EEC42-E05F-984F-A7D0-31899633CE35}"/>
                </a:ext>
              </a:extLst>
            </p:cNvPr>
            <p:cNvSpPr txBox="1"/>
            <p:nvPr/>
          </p:nvSpPr>
          <p:spPr>
            <a:xfrm rot="5400000">
              <a:off x="10909707" y="4255118"/>
              <a:ext cx="1177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RDB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1" name="왼쪽 중괄호 55">
              <a:extLst>
                <a:ext uri="{FF2B5EF4-FFF2-40B4-BE49-F238E27FC236}">
                  <a16:creationId xmlns:a16="http://schemas.microsoft.com/office/drawing/2014/main" id="{088E1133-91EA-BD43-8708-71F9939E4955}"/>
                </a:ext>
              </a:extLst>
            </p:cNvPr>
            <p:cNvSpPr/>
            <p:nvPr/>
          </p:nvSpPr>
          <p:spPr>
            <a:xfrm rot="5400000">
              <a:off x="5344262" y="503166"/>
              <a:ext cx="216026" cy="181476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B241D2-0775-CB43-B9A0-065A8BB0A5B7}"/>
                </a:ext>
              </a:extLst>
            </p:cNvPr>
            <p:cNvSpPr txBox="1"/>
            <p:nvPr/>
          </p:nvSpPr>
          <p:spPr>
            <a:xfrm>
              <a:off x="4559812" y="1024307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Business Layer</a:t>
              </a:r>
              <a:endParaRPr lang="ko-KR" altLang="en-US" sz="1200" b="1" dirty="0">
                <a:latin typeface="+mn-lt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9D5B7D09-F83B-044A-8BC3-51BF9FC4B6AD}"/>
                </a:ext>
              </a:extLst>
            </p:cNvPr>
            <p:cNvSpPr/>
            <p:nvPr/>
          </p:nvSpPr>
          <p:spPr bwMode="auto">
            <a:xfrm>
              <a:off x="789984" y="1585557"/>
              <a:ext cx="5569675" cy="2808062"/>
            </a:xfrm>
            <a:prstGeom prst="roundRect">
              <a:avLst>
                <a:gd name="adj" fmla="val 2047"/>
              </a:avLst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solidFill>
                    <a:schemeClr val="bg1"/>
                  </a:solidFill>
                  <a:latin typeface="+mn-lt"/>
                  <a:ea typeface="+mn-ea"/>
                </a:rPr>
                <a:t>Kubernetes Cluster</a:t>
              </a:r>
              <a:endParaRPr kumimoji="1" lang="ko-KR" altLang="en-US" sz="1000" b="1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B95F9F97-6267-0C4D-BBDD-37A978B29D70}"/>
                </a:ext>
              </a:extLst>
            </p:cNvPr>
            <p:cNvSpPr/>
            <p:nvPr/>
          </p:nvSpPr>
          <p:spPr bwMode="auto">
            <a:xfrm>
              <a:off x="4708734" y="2157259"/>
              <a:ext cx="1529559" cy="1643170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6801EA31-6B76-C54F-BE40-916B44CEF3AF}"/>
                </a:ext>
              </a:extLst>
            </p:cNvPr>
            <p:cNvSpPr/>
            <p:nvPr/>
          </p:nvSpPr>
          <p:spPr bwMode="auto">
            <a:xfrm>
              <a:off x="4632550" y="2065493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900" dirty="0">
                  <a:latin typeface="+mn-lt"/>
                  <a:ea typeface="+mn-ea"/>
                </a:rPr>
                <a:t>Container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62EE4C9A-4E3A-D44C-9C15-43638FFEFF80}"/>
                </a:ext>
              </a:extLst>
            </p:cNvPr>
            <p:cNvSpPr/>
            <p:nvPr/>
          </p:nvSpPr>
          <p:spPr bwMode="auto">
            <a:xfrm>
              <a:off x="4544892" y="1951581"/>
              <a:ext cx="1529559" cy="1610607"/>
            </a:xfrm>
            <a:prstGeom prst="roundRect">
              <a:avLst>
                <a:gd name="adj" fmla="val 464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Rest-API Pod</a:t>
              </a:r>
              <a:r>
                <a:rPr kumimoji="1" lang="en-US" altLang="ko-KR" sz="900" dirty="0">
                  <a:latin typeface="+mn-lt"/>
                  <a:ea typeface="+mn-ea"/>
                </a:rPr>
                <a:t> (replica &gt;= 2)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47" name="모서리가 둥근 직사각형 6">
              <a:extLst>
                <a:ext uri="{FF2B5EF4-FFF2-40B4-BE49-F238E27FC236}">
                  <a16:creationId xmlns:a16="http://schemas.microsoft.com/office/drawing/2014/main" id="{560D5307-C0C8-4141-9B68-3D9C876B686C}"/>
                </a:ext>
              </a:extLst>
            </p:cNvPr>
            <p:cNvSpPr/>
            <p:nvPr/>
          </p:nvSpPr>
          <p:spPr>
            <a:xfrm>
              <a:off x="4632549" y="2290722"/>
              <a:ext cx="1336933" cy="1162662"/>
            </a:xfrm>
            <a:prstGeom prst="roundRect">
              <a:avLst>
                <a:gd name="adj" fmla="val 3674"/>
              </a:avLst>
            </a:prstGeom>
            <a:solidFill>
              <a:schemeClr val="bg1"/>
            </a:solidFill>
            <a:ln w="6350"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8000" rIns="18000" anchor="t" anchorCtr="0"/>
            <a:lstStyle/>
            <a:p>
              <a:pPr>
                <a:defRPr/>
              </a:pPr>
              <a:r>
                <a:rPr lang="en-US" altLang="ko-KR" sz="900" dirty="0">
                  <a:solidFill>
                    <a:srgbClr val="000000"/>
                  </a:solidFill>
                  <a:ea typeface="맑은 고딕" pitchFamily="50" charset="-127"/>
                </a:rPr>
                <a:t>Rest API</a:t>
              </a:r>
              <a:endParaRPr lang="en-US" altLang="ko-KR" sz="1000" b="1" dirty="0">
                <a:solidFill>
                  <a:srgbClr val="000000"/>
                </a:solidFill>
                <a:ea typeface="맑은 고딕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162CA87-2421-3843-931C-9E11E06A68D7}"/>
                </a:ext>
              </a:extLst>
            </p:cNvPr>
            <p:cNvSpPr/>
            <p:nvPr/>
          </p:nvSpPr>
          <p:spPr bwMode="auto">
            <a:xfrm>
              <a:off x="4734813" y="2966816"/>
              <a:ext cx="1132402" cy="250573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1DEB2CEA-D950-9B41-9D72-8CBEC1DE130B}"/>
                </a:ext>
              </a:extLst>
            </p:cNvPr>
            <p:cNvSpPr/>
            <p:nvPr/>
          </p:nvSpPr>
          <p:spPr bwMode="auto">
            <a:xfrm>
              <a:off x="4734813" y="2624588"/>
              <a:ext cx="1132402" cy="252000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rPr>
                <a:t>Django Rest</a:t>
              </a:r>
            </a:p>
          </p:txBody>
        </p:sp>
        <p:sp>
          <p:nvSpPr>
            <p:cNvPr id="50" name="왼쪽 중괄호 55">
              <a:extLst>
                <a:ext uri="{FF2B5EF4-FFF2-40B4-BE49-F238E27FC236}">
                  <a16:creationId xmlns:a16="http://schemas.microsoft.com/office/drawing/2014/main" id="{580E2E7D-9784-AF42-81C3-B4F1208E7E02}"/>
                </a:ext>
              </a:extLst>
            </p:cNvPr>
            <p:cNvSpPr/>
            <p:nvPr/>
          </p:nvSpPr>
          <p:spPr>
            <a:xfrm rot="5400000">
              <a:off x="3169159" y="644616"/>
              <a:ext cx="216026" cy="1531871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6E59379-04D0-9240-B8AE-7E4E33731EE8}"/>
                </a:ext>
              </a:extLst>
            </p:cNvPr>
            <p:cNvSpPr txBox="1"/>
            <p:nvPr/>
          </p:nvSpPr>
          <p:spPr>
            <a:xfrm>
              <a:off x="2378619" y="1024308"/>
              <a:ext cx="1784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+mn-lt"/>
                </a:rPr>
                <a:t>Presentation Layer</a:t>
              </a:r>
              <a:endParaRPr lang="ko-KR" altLang="en-US" sz="1200" b="1" dirty="0">
                <a:latin typeface="+mn-lt"/>
              </a:endParaRPr>
            </a:p>
          </p:txBody>
        </p:sp>
        <p:cxnSp>
          <p:nvCxnSpPr>
            <p:cNvPr id="58" name="직선 연결선[R] 57">
              <a:extLst>
                <a:ext uri="{FF2B5EF4-FFF2-40B4-BE49-F238E27FC236}">
                  <a16:creationId xmlns:a16="http://schemas.microsoft.com/office/drawing/2014/main" id="{22132499-275B-B344-8994-2FCA2B32409E}"/>
                </a:ext>
              </a:extLst>
            </p:cNvPr>
            <p:cNvCxnSpPr>
              <a:cxnSpLocks/>
              <a:stCxn id="47" idx="3"/>
              <a:endCxn id="14" idx="1"/>
            </p:cNvCxnSpPr>
            <p:nvPr/>
          </p:nvCxnSpPr>
          <p:spPr>
            <a:xfrm flipV="1">
              <a:off x="5969482" y="2543248"/>
              <a:ext cx="906880" cy="328805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F2608D5E-8991-7B47-9D25-EB6723739405}"/>
                </a:ext>
              </a:extLst>
            </p:cNvPr>
            <p:cNvCxnSpPr>
              <a:cxnSpLocks/>
              <a:stCxn id="47" idx="3"/>
              <a:endCxn id="28" idx="1"/>
            </p:cNvCxnSpPr>
            <p:nvPr/>
          </p:nvCxnSpPr>
          <p:spPr>
            <a:xfrm>
              <a:off x="5969482" y="2872053"/>
              <a:ext cx="906880" cy="1521566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0CD14D86-E6FE-5145-A51A-F9D6F88E0930}"/>
                </a:ext>
              </a:extLst>
            </p:cNvPr>
            <p:cNvSpPr/>
            <p:nvPr/>
          </p:nvSpPr>
          <p:spPr bwMode="auto">
            <a:xfrm>
              <a:off x="918045" y="1960673"/>
              <a:ext cx="964600" cy="2285863"/>
            </a:xfrm>
            <a:prstGeom prst="roundRect">
              <a:avLst>
                <a:gd name="adj" fmla="val 8161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000" b="1" dirty="0">
                  <a:latin typeface="+mn-lt"/>
                  <a:ea typeface="+mn-ea"/>
                </a:rPr>
                <a:t>Ingress</a:t>
              </a:r>
              <a:endParaRPr kumimoji="1" lang="en-US" altLang="ko-KR" sz="900" b="1" dirty="0">
                <a:latin typeface="+mn-lt"/>
                <a:ea typeface="+mn-ea"/>
              </a:endParaRPr>
            </a:p>
            <a:p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7A63623F-ED6D-6849-8739-BC0F9E07D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2970544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8080</a:t>
              </a:r>
            </a:p>
          </p:txBody>
        </p:sp>
        <p:cxnSp>
          <p:nvCxnSpPr>
            <p:cNvPr id="69" name="직선 연결선[R] 108">
              <a:extLst>
                <a:ext uri="{FF2B5EF4-FFF2-40B4-BE49-F238E27FC236}">
                  <a16:creationId xmlns:a16="http://schemas.microsoft.com/office/drawing/2014/main" id="{274047F7-8EDE-D447-A02C-EC46F2910567}"/>
                </a:ext>
              </a:extLst>
            </p:cNvPr>
            <p:cNvCxnSpPr>
              <a:cxnSpLocks/>
              <a:stCxn id="67" idx="3"/>
              <a:endCxn id="90" idx="2"/>
            </p:cNvCxnSpPr>
            <p:nvPr/>
          </p:nvCxnSpPr>
          <p:spPr>
            <a:xfrm flipV="1">
              <a:off x="1881125" y="2903662"/>
              <a:ext cx="358402" cy="1669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D6E57D-FC0B-5645-8166-07E0728B95A1}"/>
                </a:ext>
              </a:extLst>
            </p:cNvPr>
            <p:cNvGrpSpPr/>
            <p:nvPr/>
          </p:nvGrpSpPr>
          <p:grpSpPr>
            <a:xfrm>
              <a:off x="4250413" y="2792318"/>
              <a:ext cx="360000" cy="360000"/>
              <a:chOff x="2210181" y="2714828"/>
              <a:chExt cx="360000" cy="360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C98AEC4-01E9-254E-9CF2-6522DE1CB952}"/>
                  </a:ext>
                </a:extLst>
              </p:cNvPr>
              <p:cNvSpPr/>
              <p:nvPr/>
            </p:nvSpPr>
            <p:spPr>
              <a:xfrm>
                <a:off x="2210181" y="2714828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9" name="Text Box 53">
                <a:extLst>
                  <a:ext uri="{FF2B5EF4-FFF2-40B4-BE49-F238E27FC236}">
                    <a16:creationId xmlns:a16="http://schemas.microsoft.com/office/drawing/2014/main" id="{05BEECEA-AEE4-7E49-A3D4-DE971AA96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4985" y="2790182"/>
                <a:ext cx="335196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L/B</a:t>
                </a:r>
              </a:p>
            </p:txBody>
          </p:sp>
        </p:grpSp>
        <p:sp>
          <p:nvSpPr>
            <p:cNvPr id="77" name="Text Box 53">
              <a:extLst>
                <a:ext uri="{FF2B5EF4-FFF2-40B4-BE49-F238E27FC236}">
                  <a16:creationId xmlns:a16="http://schemas.microsoft.com/office/drawing/2014/main" id="{FF085835-C652-9F4B-A68C-8C0D367ED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7137" y="3949900"/>
              <a:ext cx="64398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488" indent="-90488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marL="0" indent="0" eaLnBrk="1" hangingPunct="1"/>
              <a:r>
                <a:rPr lang="en-US" altLang="ko-KR" sz="700" dirty="0">
                  <a:latin typeface="+mn-ea"/>
                  <a:ea typeface="+mn-ea"/>
                </a:rPr>
                <a:t>http 80000</a:t>
              </a:r>
            </a:p>
          </p:txBody>
        </p:sp>
        <p:cxnSp>
          <p:nvCxnSpPr>
            <p:cNvPr id="78" name="직선 연결선[R] 108">
              <a:extLst>
                <a:ext uri="{FF2B5EF4-FFF2-40B4-BE49-F238E27FC236}">
                  <a16:creationId xmlns:a16="http://schemas.microsoft.com/office/drawing/2014/main" id="{AD54DBFA-FA4D-9043-A903-DE2FA721D576}"/>
                </a:ext>
              </a:extLst>
            </p:cNvPr>
            <p:cNvCxnSpPr>
              <a:cxnSpLocks/>
              <a:stCxn id="77" idx="3"/>
              <a:endCxn id="88" idx="4"/>
            </p:cNvCxnSpPr>
            <p:nvPr/>
          </p:nvCxnSpPr>
          <p:spPr>
            <a:xfrm flipV="1">
              <a:off x="1881125" y="3152318"/>
              <a:ext cx="2549288" cy="897610"/>
            </a:xfrm>
            <a:prstGeom prst="bentConnector2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34C13C3E-8B22-6344-82DF-A02663508986}"/>
                </a:ext>
              </a:extLst>
            </p:cNvPr>
            <p:cNvGrpSpPr/>
            <p:nvPr/>
          </p:nvGrpSpPr>
          <p:grpSpPr>
            <a:xfrm>
              <a:off x="636121" y="2714162"/>
              <a:ext cx="458034" cy="360000"/>
              <a:chOff x="636121" y="3452752"/>
              <a:chExt cx="458034" cy="360000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A66E3081-1890-514F-8CFE-D6D69B0143CA}"/>
                  </a:ext>
                </a:extLst>
              </p:cNvPr>
              <p:cNvSpPr/>
              <p:nvPr/>
            </p:nvSpPr>
            <p:spPr>
              <a:xfrm>
                <a:off x="685358" y="3452752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kumimoji="1" lang="ko-Kore-KR" altLang="en-US" sz="700" dirty="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81" name="Text Box 53">
                <a:extLst>
                  <a:ext uri="{FF2B5EF4-FFF2-40B4-BE49-F238E27FC236}">
                    <a16:creationId xmlns:a16="http://schemas.microsoft.com/office/drawing/2014/main" id="{5D004828-88AD-8041-AEFC-3FEB05535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121" y="3484698"/>
                <a:ext cx="45803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90488" indent="-90488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marL="0" indent="0" algn="ctr" eaLnBrk="1" hangingPunct="1"/>
                <a:r>
                  <a:rPr lang="en-US" altLang="ko-KR" sz="700" dirty="0">
                    <a:latin typeface="+mn-ea"/>
                    <a:ea typeface="+mn-ea"/>
                  </a:rPr>
                  <a:t>http 80</a:t>
                </a:r>
              </a:p>
            </p:txBody>
          </p:sp>
        </p:grpSp>
        <p:cxnSp>
          <p:nvCxnSpPr>
            <p:cNvPr id="66" name="직선 연결선[R] 108">
              <a:extLst>
                <a:ext uri="{FF2B5EF4-FFF2-40B4-BE49-F238E27FC236}">
                  <a16:creationId xmlns:a16="http://schemas.microsoft.com/office/drawing/2014/main" id="{4FE62FE4-2B5D-C046-B8A6-F7FE1DAB31D8}"/>
                </a:ext>
              </a:extLst>
            </p:cNvPr>
            <p:cNvCxnSpPr>
              <a:cxnSpLocks/>
              <a:stCxn id="71" idx="3"/>
              <a:endCxn id="88" idx="4"/>
            </p:cNvCxnSpPr>
            <p:nvPr/>
          </p:nvCxnSpPr>
          <p:spPr>
            <a:xfrm>
              <a:off x="3937732" y="2867890"/>
              <a:ext cx="492681" cy="284428"/>
            </a:xfrm>
            <a:prstGeom prst="bentConnector4">
              <a:avLst>
                <a:gd name="adj1" fmla="val 31733"/>
                <a:gd name="adj2" fmla="val 180372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18ACE27-8E85-B046-96B9-958E13A159DC}"/>
                </a:ext>
              </a:extLst>
            </p:cNvPr>
            <p:cNvGrpSpPr/>
            <p:nvPr/>
          </p:nvGrpSpPr>
          <p:grpSpPr>
            <a:xfrm>
              <a:off x="2239527" y="1964561"/>
              <a:ext cx="1803580" cy="1905404"/>
              <a:chOff x="2239527" y="1964561"/>
              <a:chExt cx="1803580" cy="1905404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A620B4E-FE04-7049-B688-E68EE3D84D78}"/>
                  </a:ext>
                </a:extLst>
              </p:cNvPr>
              <p:cNvSpPr/>
              <p:nvPr/>
            </p:nvSpPr>
            <p:spPr bwMode="auto">
              <a:xfrm>
                <a:off x="2499057" y="2065494"/>
                <a:ext cx="1544050" cy="1804471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900" dirty="0">
                    <a:latin typeface="+mn-lt"/>
                    <a:ea typeface="+mn-ea"/>
                  </a:rPr>
                  <a:t>Pod (replica &gt;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F2237898-ADF5-A343-B2BE-9D12CA429061}"/>
                  </a:ext>
                </a:extLst>
              </p:cNvPr>
              <p:cNvSpPr/>
              <p:nvPr/>
            </p:nvSpPr>
            <p:spPr bwMode="auto">
              <a:xfrm>
                <a:off x="2393682" y="1964561"/>
                <a:ext cx="1544050" cy="1806658"/>
              </a:xfrm>
              <a:prstGeom prst="roundRect">
                <a:avLst>
                  <a:gd name="adj" fmla="val 5152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kumimoji="1" lang="en-US" altLang="ko-KR" sz="1000" b="1" dirty="0">
                    <a:latin typeface="+mn-lt"/>
                    <a:ea typeface="+mn-ea"/>
                  </a:rPr>
                  <a:t>Frontend Pod</a:t>
                </a:r>
                <a:r>
                  <a:rPr kumimoji="1" lang="en-US" altLang="ko-KR" sz="900" dirty="0">
                    <a:latin typeface="+mn-lt"/>
                    <a:ea typeface="+mn-ea"/>
                  </a:rPr>
                  <a:t> (replica &gt;= 2)</a:t>
                </a:r>
                <a:endParaRPr kumimoji="1" lang="ko-KR" altLang="en-US" sz="900" dirty="0">
                  <a:latin typeface="+mn-lt"/>
                  <a:ea typeface="+mn-ea"/>
                </a:endParaRPr>
              </a:p>
            </p:txBody>
          </p:sp>
          <p:sp>
            <p:nvSpPr>
              <p:cNvPr id="92" name="모서리가 둥근 직사각형 6">
                <a:extLst>
                  <a:ext uri="{FF2B5EF4-FFF2-40B4-BE49-F238E27FC236}">
                    <a16:creationId xmlns:a16="http://schemas.microsoft.com/office/drawing/2014/main" id="{ECF06ABC-FCE4-D245-954E-F36357EE34CB}"/>
                  </a:ext>
                </a:extLst>
              </p:cNvPr>
              <p:cNvSpPr/>
              <p:nvPr/>
            </p:nvSpPr>
            <p:spPr>
              <a:xfrm>
                <a:off x="2492722" y="2290723"/>
                <a:ext cx="1336933" cy="1385378"/>
              </a:xfrm>
              <a:prstGeom prst="roundRect">
                <a:avLst>
                  <a:gd name="adj" fmla="val 3674"/>
                </a:avLst>
              </a:prstGeom>
              <a:solidFill>
                <a:schemeClr val="bg1"/>
              </a:solidFill>
              <a:ln w="6350"/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8000" rIns="18000" anchor="t" anchorCtr="0"/>
              <a:lstStyle/>
              <a:p>
                <a:pPr>
                  <a:defRPr/>
                </a:pPr>
                <a:r>
                  <a:rPr lang="en-US" altLang="ko-KR" sz="900" dirty="0" err="1">
                    <a:solidFill>
                      <a:srgbClr val="000000"/>
                    </a:solidFill>
                    <a:ea typeface="맑은 고딕" pitchFamily="50" charset="-127"/>
                  </a:rPr>
                  <a:t>nginx</a:t>
                </a:r>
                <a:endParaRPr lang="en-US" altLang="ko-KR" sz="1000" dirty="0">
                  <a:solidFill>
                    <a:srgbClr val="000000"/>
                  </a:solidFill>
                  <a:ea typeface="맑은 고딕" pitchFamily="50" charset="-127"/>
                </a:endParaRPr>
              </a:p>
            </p:txBody>
          </p:sp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3AC4E8BB-FFFB-5B49-8D03-BF7D624D8B86}"/>
                  </a:ext>
                </a:extLst>
              </p:cNvPr>
              <p:cNvSpPr/>
              <p:nvPr/>
            </p:nvSpPr>
            <p:spPr bwMode="auto">
              <a:xfrm>
                <a:off x="2594986" y="2624588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HTML</a:t>
                </a:r>
              </a:p>
            </p:txBody>
          </p:sp>
          <p:sp>
            <p:nvSpPr>
              <p:cNvPr id="94" name="모서리가 둥근 직사각형 93">
                <a:extLst>
                  <a:ext uri="{FF2B5EF4-FFF2-40B4-BE49-F238E27FC236}">
                    <a16:creationId xmlns:a16="http://schemas.microsoft.com/office/drawing/2014/main" id="{6DC67952-6947-B141-8523-525F7CE2B308}"/>
                  </a:ext>
                </a:extLst>
              </p:cNvPr>
              <p:cNvSpPr/>
              <p:nvPr/>
            </p:nvSpPr>
            <p:spPr bwMode="auto">
              <a:xfrm>
                <a:off x="2594986" y="288249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CSS, Images</a:t>
                </a:r>
              </a:p>
            </p:txBody>
          </p:sp>
          <p:sp>
            <p:nvSpPr>
              <p:cNvPr id="95" name="모서리가 둥근 직사각형 94">
                <a:extLst>
                  <a:ext uri="{FF2B5EF4-FFF2-40B4-BE49-F238E27FC236}">
                    <a16:creationId xmlns:a16="http://schemas.microsoft.com/office/drawing/2014/main" id="{38CB6D34-ECF7-4442-9312-0F2992FC27F8}"/>
                  </a:ext>
                </a:extLst>
              </p:cNvPr>
              <p:cNvSpPr/>
              <p:nvPr/>
            </p:nvSpPr>
            <p:spPr bwMode="auto">
              <a:xfrm>
                <a:off x="2594986" y="3140400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>
                    <a:solidFill>
                      <a:schemeClr val="bg1"/>
                    </a:solidFill>
                    <a:latin typeface="+mn-lt"/>
                    <a:ea typeface="+mn-ea"/>
                  </a:rPr>
                  <a:t>Bootstrap</a:t>
                </a: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E21566-3B36-C34A-9428-A96A9F19392C}"/>
                  </a:ext>
                </a:extLst>
              </p:cNvPr>
              <p:cNvGrpSpPr/>
              <p:nvPr/>
            </p:nvGrpSpPr>
            <p:grpSpPr>
              <a:xfrm>
                <a:off x="2239527" y="2723662"/>
                <a:ext cx="360000" cy="360000"/>
                <a:chOff x="2210181" y="2714828"/>
                <a:chExt cx="360000" cy="360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FAC67BA9-042C-CE46-926B-FE40688CF938}"/>
                    </a:ext>
                  </a:extLst>
                </p:cNvPr>
                <p:cNvSpPr/>
                <p:nvPr/>
              </p:nvSpPr>
              <p:spPr>
                <a:xfrm>
                  <a:off x="2210181" y="2714828"/>
                  <a:ext cx="360000" cy="36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kumimoji="1" lang="ko-Kore-KR" altLang="en-US" sz="700" dirty="0">
                    <a:solidFill>
                      <a:schemeClr val="tx1"/>
                    </a:solidFill>
                    <a:ea typeface="맑은 고딕" pitchFamily="50" charset="-127"/>
                  </a:endParaRPr>
                </a:p>
              </p:txBody>
            </p:sp>
            <p:sp>
              <p:nvSpPr>
                <p:cNvPr id="91" name="Text Box 53">
                  <a:extLst>
                    <a:ext uri="{FF2B5EF4-FFF2-40B4-BE49-F238E27FC236}">
                      <a16:creationId xmlns:a16="http://schemas.microsoft.com/office/drawing/2014/main" id="{78AD33C3-60D1-684E-91D8-1CB271BAB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34985" y="2790182"/>
                  <a:ext cx="335196" cy="2000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marL="90488" indent="-90488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marL="0" indent="0" algn="ctr" eaLnBrk="1" hangingPunct="1"/>
                  <a:r>
                    <a:rPr lang="en-US" altLang="ko-KR" sz="700" dirty="0">
                      <a:latin typeface="+mn-ea"/>
                      <a:ea typeface="+mn-ea"/>
                    </a:rPr>
                    <a:t>L/B</a:t>
                  </a:r>
                </a:p>
              </p:txBody>
            </p:sp>
          </p:grpSp>
          <p:sp>
            <p:nvSpPr>
              <p:cNvPr id="104" name="모서리가 둥근 직사각형 103">
                <a:extLst>
                  <a:ext uri="{FF2B5EF4-FFF2-40B4-BE49-F238E27FC236}">
                    <a16:creationId xmlns:a16="http://schemas.microsoft.com/office/drawing/2014/main" id="{70C2C6EC-FFC8-F34C-A3D1-F642B47C24B6}"/>
                  </a:ext>
                </a:extLst>
              </p:cNvPr>
              <p:cNvSpPr/>
              <p:nvPr/>
            </p:nvSpPr>
            <p:spPr bwMode="auto">
              <a:xfrm>
                <a:off x="2594986" y="3400324"/>
                <a:ext cx="1132402" cy="191668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noFill/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900" b="0" dirty="0" err="1">
                    <a:solidFill>
                      <a:schemeClr val="bg1"/>
                    </a:solidFill>
                    <a:latin typeface="+mn-lt"/>
                    <a:ea typeface="+mn-ea"/>
                  </a:rPr>
                  <a:t>JQuery.js</a:t>
                </a:r>
                <a:endParaRPr kumimoji="1" lang="en-US" altLang="ko-KR" sz="900" b="0" dirty="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76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Kubernetes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B10DD7F-5523-0847-9873-9AA3D87D2A63}"/>
              </a:ext>
            </a:extLst>
          </p:cNvPr>
          <p:cNvGrpSpPr/>
          <p:nvPr/>
        </p:nvGrpSpPr>
        <p:grpSpPr>
          <a:xfrm>
            <a:off x="101938" y="1125931"/>
            <a:ext cx="11754265" cy="5320577"/>
            <a:chOff x="101938" y="1125931"/>
            <a:chExt cx="11754265" cy="5320577"/>
          </a:xfrm>
        </p:grpSpPr>
        <p:sp>
          <p:nvSpPr>
            <p:cNvPr id="6" name="Google Shape;394;p28">
              <a:extLst>
                <a:ext uri="{FF2B5EF4-FFF2-40B4-BE49-F238E27FC236}">
                  <a16:creationId xmlns:a16="http://schemas.microsoft.com/office/drawing/2014/main" id="{A1D395CD-7665-5840-933E-F837CC38F0B0}"/>
                </a:ext>
              </a:extLst>
            </p:cNvPr>
            <p:cNvSpPr/>
            <p:nvPr/>
          </p:nvSpPr>
          <p:spPr>
            <a:xfrm>
              <a:off x="328823" y="1125931"/>
              <a:ext cx="11527380" cy="5320577"/>
            </a:xfrm>
            <a:prstGeom prst="roundRect">
              <a:avLst>
                <a:gd name="adj" fmla="val 3262"/>
              </a:avLst>
            </a:prstGeom>
            <a:noFill/>
            <a:ln w="9525" cap="flat" cmpd="sng">
              <a:solidFill>
                <a:srgbClr val="2754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" name="Google Shape;395;p28">
              <a:extLst>
                <a:ext uri="{FF2B5EF4-FFF2-40B4-BE49-F238E27FC236}">
                  <a16:creationId xmlns:a16="http://schemas.microsoft.com/office/drawing/2014/main" id="{DF1805D9-0411-8A4A-858D-54F2907457BE}"/>
                </a:ext>
              </a:extLst>
            </p:cNvPr>
            <p:cNvSpPr/>
            <p:nvPr/>
          </p:nvSpPr>
          <p:spPr>
            <a:xfrm>
              <a:off x="472699" y="1263133"/>
              <a:ext cx="11236270" cy="5036928"/>
            </a:xfrm>
            <a:prstGeom prst="roundRect">
              <a:avLst>
                <a:gd name="adj" fmla="val 1901"/>
              </a:avLst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cxnSp>
          <p:nvCxnSpPr>
            <p:cNvPr id="11" name="Google Shape;405;p28">
              <a:extLst>
                <a:ext uri="{FF2B5EF4-FFF2-40B4-BE49-F238E27FC236}">
                  <a16:creationId xmlns:a16="http://schemas.microsoft.com/office/drawing/2014/main" id="{B5788C4A-87E7-B34C-B871-C4570FC4632B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>
            <a:xfrm flipV="1">
              <a:off x="1318234" y="1770885"/>
              <a:ext cx="901932" cy="741523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408;p28">
              <a:extLst>
                <a:ext uri="{FF2B5EF4-FFF2-40B4-BE49-F238E27FC236}">
                  <a16:creationId xmlns:a16="http://schemas.microsoft.com/office/drawing/2014/main" id="{1C0730BB-D235-CA4D-B29E-E9558E603AE1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>
              <a:off x="2824966" y="1770885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409;p28">
              <a:extLst>
                <a:ext uri="{FF2B5EF4-FFF2-40B4-BE49-F238E27FC236}">
                  <a16:creationId xmlns:a16="http://schemas.microsoft.com/office/drawing/2014/main" id="{C9F30FD4-D457-3447-B1E2-D9556EAD869A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 flipV="1">
              <a:off x="3821642" y="1770886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4" name="Google Shape;411;p28">
              <a:extLst>
                <a:ext uri="{FF2B5EF4-FFF2-40B4-BE49-F238E27FC236}">
                  <a16:creationId xmlns:a16="http://schemas.microsoft.com/office/drawing/2014/main" id="{F1B591E4-1C74-2242-BC50-C12C63C6F81C}"/>
                </a:ext>
              </a:extLst>
            </p:cNvPr>
            <p:cNvCxnSpPr>
              <a:stCxn id="18" idx="1"/>
              <a:endCxn id="19" idx="3"/>
            </p:cNvCxnSpPr>
            <p:nvPr/>
          </p:nvCxnSpPr>
          <p:spPr>
            <a:xfrm rot="10800000" flipV="1">
              <a:off x="4818318" y="1770884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" name="Google Shape;414;p28">
              <a:extLst>
                <a:ext uri="{FF2B5EF4-FFF2-40B4-BE49-F238E27FC236}">
                  <a16:creationId xmlns:a16="http://schemas.microsoft.com/office/drawing/2014/main" id="{C59FA92D-0EB3-724A-9F6C-F5D3A86FDA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220" y="5504000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404;p28">
              <a:extLst>
                <a:ext uri="{FF2B5EF4-FFF2-40B4-BE49-F238E27FC236}">
                  <a16:creationId xmlns:a16="http://schemas.microsoft.com/office/drawing/2014/main" id="{37D70F84-D33C-C344-B9BB-2C52889FB10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146848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412;p28">
              <a:extLst>
                <a:ext uri="{FF2B5EF4-FFF2-40B4-BE49-F238E27FC236}">
                  <a16:creationId xmlns:a16="http://schemas.microsoft.com/office/drawing/2014/main" id="{6667CB57-F9E2-604A-807D-0C35208435B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410;p28">
              <a:extLst>
                <a:ext uri="{FF2B5EF4-FFF2-40B4-BE49-F238E27FC236}">
                  <a16:creationId xmlns:a16="http://schemas.microsoft.com/office/drawing/2014/main" id="{3650BF06-7352-CA4A-A3A5-31F409006A8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1468486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07;p28">
              <a:extLst>
                <a:ext uri="{FF2B5EF4-FFF2-40B4-BE49-F238E27FC236}">
                  <a16:creationId xmlns:a16="http://schemas.microsoft.com/office/drawing/2014/main" id="{F3DEE727-3EBB-C646-A90C-3D24C9778ECD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1468485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06;p28">
              <a:extLst>
                <a:ext uri="{FF2B5EF4-FFF2-40B4-BE49-F238E27FC236}">
                  <a16:creationId xmlns:a16="http://schemas.microsoft.com/office/drawing/2014/main" id="{0784281E-37E2-2C4A-AB37-38D5E54177C5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3434" y="221000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402;p28">
              <a:extLst>
                <a:ext uri="{FF2B5EF4-FFF2-40B4-BE49-F238E27FC236}">
                  <a16:creationId xmlns:a16="http://schemas.microsoft.com/office/drawing/2014/main" id="{BD2854FC-666C-D040-8AB4-7E8125F98DF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1794420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00;p28">
              <a:extLst>
                <a:ext uri="{FF2B5EF4-FFF2-40B4-BE49-F238E27FC236}">
                  <a16:creationId xmlns:a16="http://schemas.microsoft.com/office/drawing/2014/main" id="{33236336-D36A-6343-B81B-6278600D8279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1790111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Google Shape;401;p28">
              <a:extLst>
                <a:ext uri="{FF2B5EF4-FFF2-40B4-BE49-F238E27FC236}">
                  <a16:creationId xmlns:a16="http://schemas.microsoft.com/office/drawing/2014/main" id="{20EE2520-C6B6-C844-98F5-0CD89A5B4CD7}"/>
                </a:ext>
              </a:extLst>
            </p:cNvPr>
            <p:cNvCxnSpPr>
              <a:cxnSpLocks/>
              <a:stCxn id="42" idx="1"/>
              <a:endCxn id="32" idx="3"/>
            </p:cNvCxnSpPr>
            <p:nvPr/>
          </p:nvCxnSpPr>
          <p:spPr>
            <a:xfrm flipH="1">
              <a:off x="9049918" y="2093239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47" name="Google Shape;399;p28">
              <a:extLst>
                <a:ext uri="{FF2B5EF4-FFF2-40B4-BE49-F238E27FC236}">
                  <a16:creationId xmlns:a16="http://schemas.microsoft.com/office/drawing/2014/main" id="{927A0C88-8026-0F49-B584-F5A139D94181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1794643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13;p28">
              <a:extLst>
                <a:ext uri="{FF2B5EF4-FFF2-40B4-BE49-F238E27FC236}">
                  <a16:creationId xmlns:a16="http://schemas.microsoft.com/office/drawing/2014/main" id="{590BACBC-7811-5343-842A-5917517CCF79}"/>
                </a:ext>
              </a:extLst>
            </p:cNvPr>
            <p:cNvSpPr txBox="1"/>
            <p:nvPr/>
          </p:nvSpPr>
          <p:spPr>
            <a:xfrm>
              <a:off x="10359654" y="1456234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5" name="Google Shape;413;p28">
              <a:extLst>
                <a:ext uri="{FF2B5EF4-FFF2-40B4-BE49-F238E27FC236}">
                  <a16:creationId xmlns:a16="http://schemas.microsoft.com/office/drawing/2014/main" id="{772CACBB-1E38-F14D-930E-DDD7FCE79670}"/>
                </a:ext>
              </a:extLst>
            </p:cNvPr>
            <p:cNvSpPr txBox="1"/>
            <p:nvPr/>
          </p:nvSpPr>
          <p:spPr>
            <a:xfrm>
              <a:off x="1213877" y="571378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57" name="Google Shape;413;p28">
              <a:extLst>
                <a:ext uri="{FF2B5EF4-FFF2-40B4-BE49-F238E27FC236}">
                  <a16:creationId xmlns:a16="http://schemas.microsoft.com/office/drawing/2014/main" id="{F8CAD0A1-3C50-4342-970A-02BDAC131A56}"/>
                </a:ext>
              </a:extLst>
            </p:cNvPr>
            <p:cNvSpPr txBox="1"/>
            <p:nvPr/>
          </p:nvSpPr>
          <p:spPr>
            <a:xfrm>
              <a:off x="521043" y="2966708"/>
              <a:ext cx="989583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yogiyo.com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sp>
          <p:nvSpPr>
            <p:cNvPr id="64" name="Google Shape;413;p28">
              <a:extLst>
                <a:ext uri="{FF2B5EF4-FFF2-40B4-BE49-F238E27FC236}">
                  <a16:creationId xmlns:a16="http://schemas.microsoft.com/office/drawing/2014/main" id="{2D5F1B1D-CD39-0F4B-9785-203A74480BCC}"/>
                </a:ext>
              </a:extLst>
            </p:cNvPr>
            <p:cNvSpPr txBox="1"/>
            <p:nvPr/>
          </p:nvSpPr>
          <p:spPr>
            <a:xfrm>
              <a:off x="1462110" y="1450015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frontend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89" name="Google Shape;408;p28">
              <a:extLst>
                <a:ext uri="{FF2B5EF4-FFF2-40B4-BE49-F238E27FC236}">
                  <a16:creationId xmlns:a16="http://schemas.microsoft.com/office/drawing/2014/main" id="{151A535D-3DB9-7840-88FC-EC6FD6BEDE9D}"/>
                </a:ext>
              </a:extLst>
            </p:cNvPr>
            <p:cNvCxnSpPr>
              <a:cxnSpLocks/>
              <a:stCxn id="95" idx="3"/>
              <a:endCxn id="92" idx="1"/>
            </p:cNvCxnSpPr>
            <p:nvPr/>
          </p:nvCxnSpPr>
          <p:spPr>
            <a:xfrm>
              <a:off x="2824966" y="312927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409;p28">
              <a:extLst>
                <a:ext uri="{FF2B5EF4-FFF2-40B4-BE49-F238E27FC236}">
                  <a16:creationId xmlns:a16="http://schemas.microsoft.com/office/drawing/2014/main" id="{CCA7DC28-FD87-DE4B-89CF-BECA0642E24D}"/>
                </a:ext>
              </a:extLst>
            </p:cNvPr>
            <p:cNvCxnSpPr>
              <a:cxnSpLocks/>
              <a:stCxn id="92" idx="3"/>
              <a:endCxn id="94" idx="1"/>
            </p:cNvCxnSpPr>
            <p:nvPr/>
          </p:nvCxnSpPr>
          <p:spPr>
            <a:xfrm flipV="1">
              <a:off x="3821642" y="312927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91" name="Google Shape;411;p28">
              <a:extLst>
                <a:ext uri="{FF2B5EF4-FFF2-40B4-BE49-F238E27FC236}">
                  <a16:creationId xmlns:a16="http://schemas.microsoft.com/office/drawing/2014/main" id="{FA1410CF-40EE-B84D-A14D-1C033EE51989}"/>
                </a:ext>
              </a:extLst>
            </p:cNvPr>
            <p:cNvCxnSpPr>
              <a:stCxn id="93" idx="1"/>
              <a:endCxn id="94" idx="3"/>
            </p:cNvCxnSpPr>
            <p:nvPr/>
          </p:nvCxnSpPr>
          <p:spPr>
            <a:xfrm rot="10800000" flipV="1">
              <a:off x="4818318" y="312927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92" name="Google Shape;404;p28">
              <a:extLst>
                <a:ext uri="{FF2B5EF4-FFF2-40B4-BE49-F238E27FC236}">
                  <a16:creationId xmlns:a16="http://schemas.microsoft.com/office/drawing/2014/main" id="{65E1ABC6-0463-ED40-AEA9-3111568DA8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842" y="282687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412;p28">
              <a:extLst>
                <a:ext uri="{FF2B5EF4-FFF2-40B4-BE49-F238E27FC236}">
                  <a16:creationId xmlns:a16="http://schemas.microsoft.com/office/drawing/2014/main" id="{A8A33E91-9289-3A44-BD93-9C7CBE7712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190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410;p28">
              <a:extLst>
                <a:ext uri="{FF2B5EF4-FFF2-40B4-BE49-F238E27FC236}">
                  <a16:creationId xmlns:a16="http://schemas.microsoft.com/office/drawing/2014/main" id="{5051D87D-FE2B-0B4B-9982-282B59A30E9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13518" y="282687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407;p28">
              <a:extLst>
                <a:ext uri="{FF2B5EF4-FFF2-40B4-BE49-F238E27FC236}">
                  <a16:creationId xmlns:a16="http://schemas.microsoft.com/office/drawing/2014/main" id="{FC5C0BEC-10DA-854B-9E44-49DC49A41C0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20166" y="282687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6" name="Google Shape;405;p28">
              <a:extLst>
                <a:ext uri="{FF2B5EF4-FFF2-40B4-BE49-F238E27FC236}">
                  <a16:creationId xmlns:a16="http://schemas.microsoft.com/office/drawing/2014/main" id="{2D42ED55-CC0D-9E47-95F2-7A618C2390AA}"/>
                </a:ext>
              </a:extLst>
            </p:cNvPr>
            <p:cNvCxnSpPr>
              <a:cxnSpLocks/>
              <a:stCxn id="21" idx="3"/>
              <a:endCxn id="95" idx="1"/>
            </p:cNvCxnSpPr>
            <p:nvPr/>
          </p:nvCxnSpPr>
          <p:spPr>
            <a:xfrm>
              <a:off x="1318234" y="2512408"/>
              <a:ext cx="901932" cy="616869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" name="Google Shape;413;p28">
              <a:extLst>
                <a:ext uri="{FF2B5EF4-FFF2-40B4-BE49-F238E27FC236}">
                  <a16:creationId xmlns:a16="http://schemas.microsoft.com/office/drawing/2014/main" id="{574AF34C-4191-944C-8DFA-089B7C11A8B8}"/>
                </a:ext>
              </a:extLst>
            </p:cNvPr>
            <p:cNvSpPr txBox="1"/>
            <p:nvPr/>
          </p:nvSpPr>
          <p:spPr>
            <a:xfrm>
              <a:off x="1484057" y="3372530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backend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21" name="Google Shape;408;p28">
              <a:extLst>
                <a:ext uri="{FF2B5EF4-FFF2-40B4-BE49-F238E27FC236}">
                  <a16:creationId xmlns:a16="http://schemas.microsoft.com/office/drawing/2014/main" id="{F6531C82-7D18-7242-800A-2A133F809DF6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5400000" flipH="1" flipV="1">
              <a:off x="-173036" y="2787383"/>
              <a:ext cx="1161444" cy="611495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408;p28">
              <a:extLst>
                <a:ext uri="{FF2B5EF4-FFF2-40B4-BE49-F238E27FC236}">
                  <a16:creationId xmlns:a16="http://schemas.microsoft.com/office/drawing/2014/main" id="{57457501-A17B-CF49-98A7-ECE9D80BDEB8}"/>
                </a:ext>
              </a:extLst>
            </p:cNvPr>
            <p:cNvCxnSpPr>
              <a:cxnSpLocks/>
              <a:stCxn id="134" idx="3"/>
              <a:endCxn id="131" idx="1"/>
            </p:cNvCxnSpPr>
            <p:nvPr/>
          </p:nvCxnSpPr>
          <p:spPr>
            <a:xfrm>
              <a:off x="8051786" y="3108101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409;p28">
              <a:extLst>
                <a:ext uri="{FF2B5EF4-FFF2-40B4-BE49-F238E27FC236}">
                  <a16:creationId xmlns:a16="http://schemas.microsoft.com/office/drawing/2014/main" id="{1ADA0606-8050-B242-B573-E2C25FDF2DF5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 flipV="1">
              <a:off x="9048462" y="3108102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30" name="Google Shape;411;p28">
              <a:extLst>
                <a:ext uri="{FF2B5EF4-FFF2-40B4-BE49-F238E27FC236}">
                  <a16:creationId xmlns:a16="http://schemas.microsoft.com/office/drawing/2014/main" id="{EDDC901D-AF38-144F-A6D1-BFC82A00D287}"/>
                </a:ext>
              </a:extLst>
            </p:cNvPr>
            <p:cNvCxnSpPr>
              <a:stCxn id="132" idx="1"/>
              <a:endCxn id="133" idx="3"/>
            </p:cNvCxnSpPr>
            <p:nvPr/>
          </p:nvCxnSpPr>
          <p:spPr>
            <a:xfrm rot="10800000" flipV="1">
              <a:off x="10045138" y="3108100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31" name="Google Shape;404;p28">
              <a:extLst>
                <a:ext uri="{FF2B5EF4-FFF2-40B4-BE49-F238E27FC236}">
                  <a16:creationId xmlns:a16="http://schemas.microsoft.com/office/drawing/2014/main" id="{C01DA6FC-A89B-FA4B-9F64-442FCA65BFA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2805703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412;p28">
              <a:extLst>
                <a:ext uri="{FF2B5EF4-FFF2-40B4-BE49-F238E27FC236}">
                  <a16:creationId xmlns:a16="http://schemas.microsoft.com/office/drawing/2014/main" id="{D5168D68-8F83-D24F-9E3D-31D5979D90D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410;p28">
              <a:extLst>
                <a:ext uri="{FF2B5EF4-FFF2-40B4-BE49-F238E27FC236}">
                  <a16:creationId xmlns:a16="http://schemas.microsoft.com/office/drawing/2014/main" id="{AD5B04E1-4490-A247-BFB5-0CBDCF8CF23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2805702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407;p28">
              <a:extLst>
                <a:ext uri="{FF2B5EF4-FFF2-40B4-BE49-F238E27FC236}">
                  <a16:creationId xmlns:a16="http://schemas.microsoft.com/office/drawing/2014/main" id="{EA977727-91D3-C44C-98D0-CF6DD26AC4D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2805701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" name="Google Shape;401;p28">
              <a:extLst>
                <a:ext uri="{FF2B5EF4-FFF2-40B4-BE49-F238E27FC236}">
                  <a16:creationId xmlns:a16="http://schemas.microsoft.com/office/drawing/2014/main" id="{5745A4F0-FC80-0E47-BBA5-A418967D3DC1}"/>
                </a:ext>
              </a:extLst>
            </p:cNvPr>
            <p:cNvCxnSpPr>
              <a:cxnSpLocks/>
              <a:stCxn id="131" idx="0"/>
              <a:endCxn id="32" idx="2"/>
            </p:cNvCxnSpPr>
            <p:nvPr/>
          </p:nvCxnSpPr>
          <p:spPr>
            <a:xfrm flipV="1">
              <a:off x="8746062" y="2400676"/>
              <a:ext cx="728" cy="4050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53" name="Google Shape;398;p28">
              <a:extLst>
                <a:ext uri="{FF2B5EF4-FFF2-40B4-BE49-F238E27FC236}">
                  <a16:creationId xmlns:a16="http://schemas.microsoft.com/office/drawing/2014/main" id="{550D1092-7285-F342-ABAA-0DE7E06256CC}"/>
                </a:ext>
              </a:extLst>
            </p:cNvPr>
            <p:cNvCxnSpPr>
              <a:cxnSpLocks/>
              <a:stCxn id="47" idx="1"/>
              <a:endCxn id="42" idx="3"/>
            </p:cNvCxnSpPr>
            <p:nvPr/>
          </p:nvCxnSpPr>
          <p:spPr>
            <a:xfrm flipH="1" flipV="1">
              <a:off x="10075587" y="2093239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57" name="Google Shape;413;p28">
              <a:extLst>
                <a:ext uri="{FF2B5EF4-FFF2-40B4-BE49-F238E27FC236}">
                  <a16:creationId xmlns:a16="http://schemas.microsoft.com/office/drawing/2014/main" id="{A40094DB-B727-9C4E-AA5B-738C8D389198}"/>
                </a:ext>
              </a:extLst>
            </p:cNvPr>
            <p:cNvSpPr txBox="1"/>
            <p:nvPr/>
          </p:nvSpPr>
          <p:spPr>
            <a:xfrm>
              <a:off x="7373684" y="2502809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redis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59" name="Google Shape;408;p28">
              <a:extLst>
                <a:ext uri="{FF2B5EF4-FFF2-40B4-BE49-F238E27FC236}">
                  <a16:creationId xmlns:a16="http://schemas.microsoft.com/office/drawing/2014/main" id="{911EF1C0-D8F1-E940-BA72-6B9A2294C5A3}"/>
                </a:ext>
              </a:extLst>
            </p:cNvPr>
            <p:cNvCxnSpPr>
              <a:cxnSpLocks/>
              <a:stCxn id="165" idx="3"/>
              <a:endCxn id="162" idx="1"/>
            </p:cNvCxnSpPr>
            <p:nvPr/>
          </p:nvCxnSpPr>
          <p:spPr>
            <a:xfrm>
              <a:off x="8051786" y="4426297"/>
              <a:ext cx="391876" cy="2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409;p28">
              <a:extLst>
                <a:ext uri="{FF2B5EF4-FFF2-40B4-BE49-F238E27FC236}">
                  <a16:creationId xmlns:a16="http://schemas.microsoft.com/office/drawing/2014/main" id="{B912B942-042A-F047-8A87-DBE5FF5961E6}"/>
                </a:ext>
              </a:extLst>
            </p:cNvPr>
            <p:cNvCxnSpPr>
              <a:cxnSpLocks/>
              <a:stCxn id="162" idx="3"/>
              <a:endCxn id="164" idx="1"/>
            </p:cNvCxnSpPr>
            <p:nvPr/>
          </p:nvCxnSpPr>
          <p:spPr>
            <a:xfrm flipV="1">
              <a:off x="9048462" y="4426298"/>
              <a:ext cx="391876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161" name="Google Shape;411;p28">
              <a:extLst>
                <a:ext uri="{FF2B5EF4-FFF2-40B4-BE49-F238E27FC236}">
                  <a16:creationId xmlns:a16="http://schemas.microsoft.com/office/drawing/2014/main" id="{429292E2-0E8E-F741-8DF3-DFD6B73DBED5}"/>
                </a:ext>
              </a:extLst>
            </p:cNvPr>
            <p:cNvCxnSpPr>
              <a:stCxn id="163" idx="1"/>
              <a:endCxn id="164" idx="3"/>
            </p:cNvCxnSpPr>
            <p:nvPr/>
          </p:nvCxnSpPr>
          <p:spPr>
            <a:xfrm rot="10800000" flipV="1">
              <a:off x="10045138" y="4426296"/>
              <a:ext cx="391872" cy="1"/>
            </a:xfrm>
            <a:prstGeom prst="bentConnector3">
              <a:avLst>
                <a:gd name="adj1" fmla="val 50000"/>
              </a:avLst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pic>
          <p:nvPicPr>
            <p:cNvPr id="162" name="Google Shape;404;p28">
              <a:extLst>
                <a:ext uri="{FF2B5EF4-FFF2-40B4-BE49-F238E27FC236}">
                  <a16:creationId xmlns:a16="http://schemas.microsoft.com/office/drawing/2014/main" id="{33FEFC71-2073-7542-81B6-FD9563A299F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43662" y="4123899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412;p28">
              <a:extLst>
                <a:ext uri="{FF2B5EF4-FFF2-40B4-BE49-F238E27FC236}">
                  <a16:creationId xmlns:a16="http://schemas.microsoft.com/office/drawing/2014/main" id="{AF7D067A-6371-0F47-B885-D98305C64B1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37010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410;p28">
              <a:extLst>
                <a:ext uri="{FF2B5EF4-FFF2-40B4-BE49-F238E27FC236}">
                  <a16:creationId xmlns:a16="http://schemas.microsoft.com/office/drawing/2014/main" id="{FB3B406D-80B4-B748-AB18-83E604F50E8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40338" y="4123898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407;p28">
              <a:extLst>
                <a:ext uri="{FF2B5EF4-FFF2-40B4-BE49-F238E27FC236}">
                  <a16:creationId xmlns:a16="http://schemas.microsoft.com/office/drawing/2014/main" id="{F03D9D88-0B38-784A-A31F-C9889C670BF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46986" y="4123897"/>
              <a:ext cx="604800" cy="60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413;p28">
              <a:extLst>
                <a:ext uri="{FF2B5EF4-FFF2-40B4-BE49-F238E27FC236}">
                  <a16:creationId xmlns:a16="http://schemas.microsoft.com/office/drawing/2014/main" id="{32ECD94F-F53F-BC4E-B805-2ACBE9BFCFCC}"/>
                </a:ext>
              </a:extLst>
            </p:cNvPr>
            <p:cNvSpPr txBox="1"/>
            <p:nvPr/>
          </p:nvSpPr>
          <p:spPr>
            <a:xfrm>
              <a:off x="7373684" y="4736752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 err="1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postgres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pic>
          <p:nvPicPr>
            <p:cNvPr id="175" name="Google Shape;402;p28">
              <a:extLst>
                <a:ext uri="{FF2B5EF4-FFF2-40B4-BE49-F238E27FC236}">
                  <a16:creationId xmlns:a16="http://schemas.microsoft.com/office/drawing/2014/main" id="{7B3DC1B9-7C4F-1A46-841F-173A71D5F4D6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443662" y="5143272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400;p28">
              <a:extLst>
                <a:ext uri="{FF2B5EF4-FFF2-40B4-BE49-F238E27FC236}">
                  <a16:creationId xmlns:a16="http://schemas.microsoft.com/office/drawing/2014/main" id="{24171381-F290-9A41-A4C5-0F94BCEA4D18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469329" y="5138963"/>
              <a:ext cx="606258" cy="60625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401;p28">
              <a:extLst>
                <a:ext uri="{FF2B5EF4-FFF2-40B4-BE49-F238E27FC236}">
                  <a16:creationId xmlns:a16="http://schemas.microsoft.com/office/drawing/2014/main" id="{F22C7873-BC26-3E47-9123-86DCBE65EAAB}"/>
                </a:ext>
              </a:extLst>
            </p:cNvPr>
            <p:cNvCxnSpPr>
              <a:cxnSpLocks/>
              <a:stCxn id="176" idx="1"/>
              <a:endCxn id="175" idx="3"/>
            </p:cNvCxnSpPr>
            <p:nvPr/>
          </p:nvCxnSpPr>
          <p:spPr>
            <a:xfrm flipH="1">
              <a:off x="9049918" y="5442091"/>
              <a:ext cx="419411" cy="43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pic>
          <p:nvPicPr>
            <p:cNvPr id="178" name="Google Shape;399;p28">
              <a:extLst>
                <a:ext uri="{FF2B5EF4-FFF2-40B4-BE49-F238E27FC236}">
                  <a16:creationId xmlns:a16="http://schemas.microsoft.com/office/drawing/2014/main" id="{394E4D9F-C08D-A84E-AA5F-3998559320B6}"/>
                </a:ext>
              </a:extLst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435554" y="5143495"/>
              <a:ext cx="606256" cy="606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413;p28">
              <a:extLst>
                <a:ext uri="{FF2B5EF4-FFF2-40B4-BE49-F238E27FC236}">
                  <a16:creationId xmlns:a16="http://schemas.microsoft.com/office/drawing/2014/main" id="{9BF6BACC-704A-CC4D-A8C5-0FFB3C7BD10F}"/>
                </a:ext>
              </a:extLst>
            </p:cNvPr>
            <p:cNvSpPr txBox="1"/>
            <p:nvPr/>
          </p:nvSpPr>
          <p:spPr>
            <a:xfrm>
              <a:off x="10359654" y="4601643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0" name="Google Shape;398;p28">
              <a:extLst>
                <a:ext uri="{FF2B5EF4-FFF2-40B4-BE49-F238E27FC236}">
                  <a16:creationId xmlns:a16="http://schemas.microsoft.com/office/drawing/2014/main" id="{694EC28F-3B24-2C42-8AE7-8144A508ACAB}"/>
                </a:ext>
              </a:extLst>
            </p:cNvPr>
            <p:cNvCxnSpPr>
              <a:cxnSpLocks/>
              <a:stCxn id="178" idx="1"/>
              <a:endCxn id="176" idx="3"/>
            </p:cNvCxnSpPr>
            <p:nvPr/>
          </p:nvCxnSpPr>
          <p:spPr>
            <a:xfrm flipH="1" flipV="1">
              <a:off x="10075587" y="5442091"/>
              <a:ext cx="359967" cy="4532"/>
            </a:xfrm>
            <a:prstGeom prst="straightConnector1">
              <a:avLst/>
            </a:prstGeom>
            <a:noFill/>
            <a:ln w="28575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1" name="Google Shape;401;p28">
              <a:extLst>
                <a:ext uri="{FF2B5EF4-FFF2-40B4-BE49-F238E27FC236}">
                  <a16:creationId xmlns:a16="http://schemas.microsoft.com/office/drawing/2014/main" id="{25A7AEFF-5075-5647-B033-C1D33189D80E}"/>
                </a:ext>
              </a:extLst>
            </p:cNvPr>
            <p:cNvCxnSpPr>
              <a:cxnSpLocks/>
              <a:stCxn id="175" idx="0"/>
              <a:endCxn id="162" idx="2"/>
            </p:cNvCxnSpPr>
            <p:nvPr/>
          </p:nvCxnSpPr>
          <p:spPr>
            <a:xfrm flipH="1" flipV="1">
              <a:off x="8746062" y="4728699"/>
              <a:ext cx="728" cy="414573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6" name="Google Shape;413;p28">
              <a:extLst>
                <a:ext uri="{FF2B5EF4-FFF2-40B4-BE49-F238E27FC236}">
                  <a16:creationId xmlns:a16="http://schemas.microsoft.com/office/drawing/2014/main" id="{EDA2DAC4-4C31-C84B-B4B1-E4C70A70BC16}"/>
                </a:ext>
              </a:extLst>
            </p:cNvPr>
            <p:cNvSpPr txBox="1"/>
            <p:nvPr/>
          </p:nvSpPr>
          <p:spPr>
            <a:xfrm>
              <a:off x="10359654" y="5825131"/>
              <a:ext cx="758056" cy="2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latin typeface="Malgun Gothic" panose="020B0503020000020004" pitchFamily="34" charset="-127"/>
                  <a:ea typeface="Malgun Gothic" panose="020B0503020000020004" pitchFamily="34" charset="-127"/>
                  <a:cs typeface="Consolas"/>
                  <a:sym typeface="Consolas"/>
                </a:rPr>
                <a:t>hostpath</a:t>
              </a:r>
              <a:endParaRPr sz="900" dirty="0">
                <a:latin typeface="Malgun Gothic" panose="020B0503020000020004" pitchFamily="34" charset="-127"/>
                <a:ea typeface="Malgun Gothic" panose="020B0503020000020004" pitchFamily="34" charset="-127"/>
                <a:cs typeface="Consolas"/>
                <a:sym typeface="Consolas"/>
              </a:endParaRPr>
            </a:p>
          </p:txBody>
        </p:sp>
        <p:cxnSp>
          <p:nvCxnSpPr>
            <p:cNvPr id="187" name="Google Shape;408;p28">
              <a:extLst>
                <a:ext uri="{FF2B5EF4-FFF2-40B4-BE49-F238E27FC236}">
                  <a16:creationId xmlns:a16="http://schemas.microsoft.com/office/drawing/2014/main" id="{D9C4DAB7-F824-1B4B-B6F1-914991FB405C}"/>
                </a:ext>
              </a:extLst>
            </p:cNvPr>
            <p:cNvCxnSpPr>
              <a:cxnSpLocks/>
              <a:stCxn id="92" idx="2"/>
              <a:endCxn id="165" idx="1"/>
            </p:cNvCxnSpPr>
            <p:nvPr/>
          </p:nvCxnSpPr>
          <p:spPr>
            <a:xfrm rot="16200000" flipH="1">
              <a:off x="4985805" y="1965116"/>
              <a:ext cx="994618" cy="3927744"/>
            </a:xfrm>
            <a:prstGeom prst="bentConnector2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408;p28">
              <a:extLst>
                <a:ext uri="{FF2B5EF4-FFF2-40B4-BE49-F238E27FC236}">
                  <a16:creationId xmlns:a16="http://schemas.microsoft.com/office/drawing/2014/main" id="{C651CF26-D7BD-454C-9F33-D04CFD3C1B4B}"/>
                </a:ext>
              </a:extLst>
            </p:cNvPr>
            <p:cNvCxnSpPr>
              <a:cxnSpLocks/>
              <a:stCxn id="92" idx="2"/>
              <a:endCxn id="134" idx="2"/>
            </p:cNvCxnSpPr>
            <p:nvPr/>
          </p:nvCxnSpPr>
          <p:spPr>
            <a:xfrm rot="5400000" flipH="1" flipV="1">
              <a:off x="5623725" y="1306018"/>
              <a:ext cx="21178" cy="4230144"/>
            </a:xfrm>
            <a:prstGeom prst="bentConnector3">
              <a:avLst>
                <a:gd name="adj1" fmla="val -199418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32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AWS Deployment Diagram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837864-BDBA-814F-850F-7D5016D20B6E}"/>
              </a:ext>
            </a:extLst>
          </p:cNvPr>
          <p:cNvGrpSpPr/>
          <p:nvPr/>
        </p:nvGrpSpPr>
        <p:grpSpPr>
          <a:xfrm>
            <a:off x="414152" y="1075653"/>
            <a:ext cx="11429505" cy="5281603"/>
            <a:chOff x="414152" y="1075653"/>
            <a:chExt cx="11429505" cy="5281603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C93805B-E308-5545-9975-B997E0985C7F}"/>
                </a:ext>
              </a:extLst>
            </p:cNvPr>
            <p:cNvSpPr txBox="1"/>
            <p:nvPr/>
          </p:nvSpPr>
          <p:spPr>
            <a:xfrm>
              <a:off x="414152" y="4334101"/>
              <a:ext cx="11301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Users</a:t>
              </a: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2F5FBBA8-E74E-2646-A22B-BCFE5B7DCD39}"/>
                </a:ext>
              </a:extLst>
            </p:cNvPr>
            <p:cNvSpPr/>
            <p:nvPr/>
          </p:nvSpPr>
          <p:spPr>
            <a:xfrm>
              <a:off x="2564606" y="1084881"/>
              <a:ext cx="9279051" cy="5272375"/>
            </a:xfrm>
            <a:prstGeom prst="rect">
              <a:avLst/>
            </a:prstGeom>
            <a:noFill/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b="0" dirty="0">
                  <a:solidFill>
                    <a:schemeClr val="tx1"/>
                  </a:solidFill>
                </a:rPr>
                <a:t>AWS</a:t>
              </a:r>
            </a:p>
          </p:txBody>
        </p:sp>
        <p:pic>
          <p:nvPicPr>
            <p:cNvPr id="108" name="Graphic 5">
              <a:extLst>
                <a:ext uri="{FF2B5EF4-FFF2-40B4-BE49-F238E27FC236}">
                  <a16:creationId xmlns:a16="http://schemas.microsoft.com/office/drawing/2014/main" id="{9ED4EFC8-9CE5-EE47-A4B1-E1EFFBC04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37445" y="3810567"/>
              <a:ext cx="483586" cy="469900"/>
            </a:xfrm>
            <a:prstGeom prst="rect">
              <a:avLst/>
            </a:prstGeom>
          </p:spPr>
        </p:pic>
        <p:cxnSp>
          <p:nvCxnSpPr>
            <p:cNvPr id="109" name="Straight Arrow Connector 19">
              <a:extLst>
                <a:ext uri="{FF2B5EF4-FFF2-40B4-BE49-F238E27FC236}">
                  <a16:creationId xmlns:a16="http://schemas.microsoft.com/office/drawing/2014/main" id="{3AD84CA1-BBD8-6C4A-8ED4-380F286B8FBD}"/>
                </a:ext>
              </a:extLst>
            </p:cNvPr>
            <p:cNvCxnSpPr>
              <a:cxnSpLocks/>
              <a:stCxn id="108" idx="1"/>
              <a:endCxn id="120" idx="1"/>
            </p:cNvCxnSpPr>
            <p:nvPr/>
          </p:nvCxnSpPr>
          <p:spPr>
            <a:xfrm flipV="1">
              <a:off x="1221031" y="2955391"/>
              <a:ext cx="2537228" cy="1090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A2BAD5D-A9AA-4841-8C10-6B812AAA468B}"/>
                </a:ext>
              </a:extLst>
            </p:cNvPr>
            <p:cNvSpPr txBox="1"/>
            <p:nvPr/>
          </p:nvSpPr>
          <p:spPr>
            <a:xfrm>
              <a:off x="3364240" y="3203181"/>
              <a:ext cx="1286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Internet gateway</a:t>
              </a:r>
            </a:p>
          </p:txBody>
        </p:sp>
        <p:sp>
          <p:nvSpPr>
            <p:cNvPr id="113" name="Rectangle 32">
              <a:extLst>
                <a:ext uri="{FF2B5EF4-FFF2-40B4-BE49-F238E27FC236}">
                  <a16:creationId xmlns:a16="http://schemas.microsoft.com/office/drawing/2014/main" id="{AF5F70FE-9F73-0047-8326-3F779F3133EB}"/>
                </a:ext>
              </a:extLst>
            </p:cNvPr>
            <p:cNvSpPr/>
            <p:nvPr/>
          </p:nvSpPr>
          <p:spPr>
            <a:xfrm>
              <a:off x="3107442" y="1464590"/>
              <a:ext cx="8481729" cy="4747524"/>
            </a:xfrm>
            <a:prstGeom prst="rect">
              <a:avLst/>
            </a:prstGeom>
            <a:noFill/>
            <a:ln w="12700" cap="flat" cmpd="sng" algn="ctr">
              <a:solidFill>
                <a:srgbClr val="007CBC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Seoul Region</a:t>
              </a:r>
            </a:p>
          </p:txBody>
        </p:sp>
        <p:pic>
          <p:nvPicPr>
            <p:cNvPr id="114" name="Graphic 48">
              <a:extLst>
                <a:ext uri="{FF2B5EF4-FFF2-40B4-BE49-F238E27FC236}">
                  <a16:creationId xmlns:a16="http://schemas.microsoft.com/office/drawing/2014/main" id="{82F77EBC-19CD-AD40-B0ED-8B63FF6A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7443" y="1452261"/>
              <a:ext cx="330200" cy="330200"/>
            </a:xfrm>
            <a:prstGeom prst="rect">
              <a:avLst/>
            </a:prstGeom>
          </p:spPr>
        </p:pic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FBFDEC15-908C-9E4A-8F1C-41E8F9FAB330}"/>
                </a:ext>
              </a:extLst>
            </p:cNvPr>
            <p:cNvSpPr/>
            <p:nvPr/>
          </p:nvSpPr>
          <p:spPr>
            <a:xfrm>
              <a:off x="3993208" y="1859864"/>
              <a:ext cx="5257627" cy="4170821"/>
            </a:xfrm>
            <a:prstGeom prst="rect">
              <a:avLst/>
            </a:prstGeom>
            <a:noFill/>
            <a:ln w="12700" cap="flat" cmpd="sng" algn="ctr">
              <a:solidFill>
                <a:srgbClr val="1D89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 w="0"/>
                  <a:solidFill>
                    <a:srgbClr val="1D890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VPC</a:t>
              </a:r>
            </a:p>
          </p:txBody>
        </p:sp>
        <p:pic>
          <p:nvPicPr>
            <p:cNvPr id="116" name="Graphic 66">
              <a:extLst>
                <a:ext uri="{FF2B5EF4-FFF2-40B4-BE49-F238E27FC236}">
                  <a16:creationId xmlns:a16="http://schemas.microsoft.com/office/drawing/2014/main" id="{86B4EE92-3D51-8E4C-9D23-529D935F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3209" y="1859865"/>
              <a:ext cx="330200" cy="330200"/>
            </a:xfrm>
            <a:prstGeom prst="rect">
              <a:avLst/>
            </a:prstGeom>
          </p:spPr>
        </p:pic>
        <p:pic>
          <p:nvPicPr>
            <p:cNvPr id="117" name="Graphic 9">
              <a:extLst>
                <a:ext uri="{FF2B5EF4-FFF2-40B4-BE49-F238E27FC236}">
                  <a16:creationId xmlns:a16="http://schemas.microsoft.com/office/drawing/2014/main" id="{20124209-6DC4-D646-A19F-05D29DBA2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64606" y="1075653"/>
              <a:ext cx="330200" cy="330200"/>
            </a:xfrm>
            <a:prstGeom prst="rect">
              <a:avLst/>
            </a:prstGeom>
          </p:spPr>
        </p:pic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F20B1B71-2CF0-7540-A474-6DC119253342}"/>
                </a:ext>
              </a:extLst>
            </p:cNvPr>
            <p:cNvSpPr/>
            <p:nvPr/>
          </p:nvSpPr>
          <p:spPr>
            <a:xfrm>
              <a:off x="5343681" y="2064894"/>
              <a:ext cx="3686540" cy="380613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 cap="flat" cmpd="sng" algn="ctr">
              <a:noFill/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CBC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Private subnet</a:t>
              </a:r>
            </a:p>
          </p:txBody>
        </p:sp>
        <p:pic>
          <p:nvPicPr>
            <p:cNvPr id="119" name="Graphic 13">
              <a:extLst>
                <a:ext uri="{FF2B5EF4-FFF2-40B4-BE49-F238E27FC236}">
                  <a16:creationId xmlns:a16="http://schemas.microsoft.com/office/drawing/2014/main" id="{88789D73-4474-4D48-B762-5F3CE88BA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43680" y="2064893"/>
              <a:ext cx="274320" cy="274320"/>
            </a:xfrm>
            <a:prstGeom prst="rect">
              <a:avLst/>
            </a:prstGeom>
          </p:spPr>
        </p:pic>
        <p:pic>
          <p:nvPicPr>
            <p:cNvPr id="120" name="Graphic 64">
              <a:extLst>
                <a:ext uri="{FF2B5EF4-FFF2-40B4-BE49-F238E27FC236}">
                  <a16:creationId xmlns:a16="http://schemas.microsoft.com/office/drawing/2014/main" id="{4E3F4007-1EB4-7B47-89BE-6008906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58259" y="2720441"/>
              <a:ext cx="469900" cy="4699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A739139-9520-A64A-A8BB-7AF60F4F815B}"/>
                </a:ext>
              </a:extLst>
            </p:cNvPr>
            <p:cNvSpPr txBox="1"/>
            <p:nvPr/>
          </p:nvSpPr>
          <p:spPr>
            <a:xfrm>
              <a:off x="5672733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EKS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6FF7EF0-6B3B-7F4E-AC6B-716239DF5285}"/>
                </a:ext>
              </a:extLst>
            </p:cNvPr>
            <p:cNvSpPr txBox="1"/>
            <p:nvPr/>
          </p:nvSpPr>
          <p:spPr>
            <a:xfrm>
              <a:off x="7643188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Aurora</a:t>
              </a:r>
              <a:endParaRPr lang="en-US" sz="14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(PostgreSQL)</a:t>
              </a:r>
            </a:p>
          </p:txBody>
        </p:sp>
        <p:pic>
          <p:nvPicPr>
            <p:cNvPr id="123" name="Graphic 33">
              <a:extLst>
                <a:ext uri="{FF2B5EF4-FFF2-40B4-BE49-F238E27FC236}">
                  <a16:creationId xmlns:a16="http://schemas.microsoft.com/office/drawing/2014/main" id="{7AF5D64D-4ED3-A942-A7E5-3413597D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57591" y="4543777"/>
              <a:ext cx="711200" cy="711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7E1AE1-D83C-8748-8D35-C0C93A807F8B}"/>
                </a:ext>
              </a:extLst>
            </p:cNvPr>
            <p:cNvSpPr txBox="1"/>
            <p:nvPr/>
          </p:nvSpPr>
          <p:spPr>
            <a:xfrm>
              <a:off x="5714063" y="5266256"/>
              <a:ext cx="11566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 err="1">
                  <a:solidFill>
                    <a:srgbClr val="232F3D"/>
                  </a:solidFill>
                  <a:latin typeface="+mj-lt"/>
                  <a:ea typeface="+mn-ea"/>
                </a:rPr>
                <a:t>ElastiCache</a:t>
              </a:r>
              <a:endParaRPr lang="en-US" sz="1200" b="0" dirty="0">
                <a:solidFill>
                  <a:srgbClr val="232F3D"/>
                </a:solidFill>
                <a:latin typeface="+mj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dirty="0">
                  <a:solidFill>
                    <a:srgbClr val="232F3D"/>
                  </a:solidFill>
                  <a:latin typeface="+mj-lt"/>
                  <a:ea typeface="+mn-ea"/>
                </a:rPr>
                <a:t>(Redis)</a:t>
              </a:r>
            </a:p>
          </p:txBody>
        </p:sp>
        <p:cxnSp>
          <p:nvCxnSpPr>
            <p:cNvPr id="127" name="Straight Arrow Connector 19">
              <a:extLst>
                <a:ext uri="{FF2B5EF4-FFF2-40B4-BE49-F238E27FC236}">
                  <a16:creationId xmlns:a16="http://schemas.microsoft.com/office/drawing/2014/main" id="{642CA9FC-EBC0-4C4C-A9B0-47207DE032D3}"/>
                </a:ext>
              </a:extLst>
            </p:cNvPr>
            <p:cNvCxnSpPr>
              <a:cxnSpLocks/>
              <a:stCxn id="134" idx="2"/>
              <a:endCxn id="123" idx="0"/>
            </p:cNvCxnSpPr>
            <p:nvPr/>
          </p:nvCxnSpPr>
          <p:spPr>
            <a:xfrm rot="5400000">
              <a:off x="6932723" y="2947968"/>
              <a:ext cx="976278" cy="22153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9">
              <a:extLst>
                <a:ext uri="{FF2B5EF4-FFF2-40B4-BE49-F238E27FC236}">
                  <a16:creationId xmlns:a16="http://schemas.microsoft.com/office/drawing/2014/main" id="{431ACA32-A1E4-4947-9A62-2AAB770FFF31}"/>
                </a:ext>
              </a:extLst>
            </p:cNvPr>
            <p:cNvCxnSpPr>
              <a:cxnSpLocks/>
              <a:stCxn id="134" idx="2"/>
              <a:endCxn id="130" idx="0"/>
            </p:cNvCxnSpPr>
            <p:nvPr/>
          </p:nvCxnSpPr>
          <p:spPr>
            <a:xfrm rot="5400000">
              <a:off x="7885959" y="3901204"/>
              <a:ext cx="976278" cy="3088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0" name="Graphic 27">
              <a:extLst>
                <a:ext uri="{FF2B5EF4-FFF2-40B4-BE49-F238E27FC236}">
                  <a16:creationId xmlns:a16="http://schemas.microsoft.com/office/drawing/2014/main" id="{AE311DB8-BF41-9D41-8C1A-4B8022EB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64063" y="4543777"/>
              <a:ext cx="711200" cy="711200"/>
            </a:xfrm>
            <a:prstGeom prst="rect">
              <a:avLst/>
            </a:prstGeom>
          </p:spPr>
        </p:pic>
        <p:cxnSp>
          <p:nvCxnSpPr>
            <p:cNvPr id="131" name="Straight Arrow Connector 19">
              <a:extLst>
                <a:ext uri="{FF2B5EF4-FFF2-40B4-BE49-F238E27FC236}">
                  <a16:creationId xmlns:a16="http://schemas.microsoft.com/office/drawing/2014/main" id="{35BAF0CB-40E8-AB46-8C18-814C37E46CA0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 flipV="1">
              <a:off x="4228159" y="2949120"/>
              <a:ext cx="1671959" cy="6271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Graphic 8">
              <a:extLst>
                <a:ext uri="{FF2B5EF4-FFF2-40B4-BE49-F238E27FC236}">
                  <a16:creationId xmlns:a16="http://schemas.microsoft.com/office/drawing/2014/main" id="{EE6BDF67-66FA-3D4A-BB8C-FDB13B74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895445" y="2593520"/>
              <a:ext cx="711200" cy="711200"/>
            </a:xfrm>
            <a:prstGeom prst="rect">
              <a:avLst/>
            </a:prstGeom>
          </p:spPr>
        </p:pic>
        <p:pic>
          <p:nvPicPr>
            <p:cNvPr id="133" name="Graphic 7">
              <a:extLst>
                <a:ext uri="{FF2B5EF4-FFF2-40B4-BE49-F238E27FC236}">
                  <a16:creationId xmlns:a16="http://schemas.microsoft.com/office/drawing/2014/main" id="{19C54BCA-6683-7A4F-ACD5-520DAD05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173878" y="2588428"/>
              <a:ext cx="711200" cy="7112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A5FE931-01E3-3441-BD14-EA5079746CD7}"/>
                </a:ext>
              </a:extLst>
            </p:cNvPr>
            <p:cNvSpPr txBox="1"/>
            <p:nvPr/>
          </p:nvSpPr>
          <p:spPr>
            <a:xfrm>
              <a:off x="7950220" y="3290500"/>
              <a:ext cx="1156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srgbClr val="232F3D"/>
                  </a:solidFill>
                  <a:latin typeface="+mj-lt"/>
                  <a:ea typeface="+mn-ea"/>
                </a:rPr>
                <a:t>Fargate</a:t>
              </a:r>
            </a:p>
          </p:txBody>
        </p:sp>
        <p:cxnSp>
          <p:nvCxnSpPr>
            <p:cNvPr id="135" name="Straight Arrow Connector 19">
              <a:extLst>
                <a:ext uri="{FF2B5EF4-FFF2-40B4-BE49-F238E27FC236}">
                  <a16:creationId xmlns:a16="http://schemas.microsoft.com/office/drawing/2014/main" id="{BBF1F749-3020-3F43-BE94-D76C4C45BCBF}"/>
                </a:ext>
              </a:extLst>
            </p:cNvPr>
            <p:cNvCxnSpPr>
              <a:cxnSpLocks/>
              <a:stCxn id="132" idx="3"/>
              <a:endCxn id="133" idx="1"/>
            </p:cNvCxnSpPr>
            <p:nvPr/>
          </p:nvCxnSpPr>
          <p:spPr>
            <a:xfrm flipV="1">
              <a:off x="6606645" y="2944028"/>
              <a:ext cx="1567233" cy="50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사각형 설명선[R] 135">
              <a:extLst>
                <a:ext uri="{FF2B5EF4-FFF2-40B4-BE49-F238E27FC236}">
                  <a16:creationId xmlns:a16="http://schemas.microsoft.com/office/drawing/2014/main" id="{437A6326-E131-E348-8844-51F01AFCB1BD}"/>
                </a:ext>
              </a:extLst>
            </p:cNvPr>
            <p:cNvSpPr/>
            <p:nvPr/>
          </p:nvSpPr>
          <p:spPr>
            <a:xfrm>
              <a:off x="9649065" y="1905182"/>
              <a:ext cx="1585531" cy="951114"/>
            </a:xfrm>
            <a:prstGeom prst="wedgeRectCallout">
              <a:avLst>
                <a:gd name="adj1" fmla="val -98001"/>
                <a:gd name="adj2" fmla="val 707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ore-KR" sz="1100" b="0" dirty="0">
                  <a:solidFill>
                    <a:prstClr val="black"/>
                  </a:solidFill>
                </a:rPr>
                <a:t>Pods</a:t>
              </a:r>
            </a:p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altLang="ko-Kore-KR" sz="1100" b="0" dirty="0">
                <a:solidFill>
                  <a:srgbClr val="0074C8"/>
                </a:solidFill>
              </a:endParaRPr>
            </a:p>
            <a:p>
              <a:pPr marL="171450" lvl="0" indent="-17145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ore-KR" sz="1000" b="0" dirty="0">
                  <a:solidFill>
                    <a:srgbClr val="0074C8"/>
                  </a:solidFill>
                </a:rPr>
                <a:t>App</a:t>
              </a:r>
              <a: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  <a:t> </a:t>
              </a:r>
              <a:br>
                <a:rPr kumimoji="1" lang="en-US" altLang="ko-Kore-KR" sz="700" b="0" dirty="0">
                  <a:solidFill>
                    <a:schemeClr val="tx1"/>
                  </a:solidFill>
                  <a:ea typeface="맑은 고딕" pitchFamily="50" charset="-127"/>
                </a:rPr>
              </a:b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(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nginx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</a:t>
              </a:r>
              <a:r>
                <a:rPr kumimoji="1" lang="en-US" altLang="ko-Kore-KR" sz="900" dirty="0" err="1">
                  <a:solidFill>
                    <a:schemeClr val="tx1"/>
                  </a:solidFill>
                  <a:ea typeface="맑은 고딕" pitchFamily="50" charset="-127"/>
                </a:rPr>
                <a:t>uwsgi</a:t>
              </a:r>
              <a:r>
                <a:rPr kumimoji="1" lang="en-US" altLang="ko-Kore-KR" sz="900" dirty="0">
                  <a:solidFill>
                    <a:schemeClr val="tx1"/>
                  </a:solidFill>
                  <a:ea typeface="맑은 고딕" pitchFamily="50" charset="-127"/>
                </a:rPr>
                <a:t> – django)</a:t>
              </a:r>
              <a:endParaRPr lang="en-US" altLang="ko-Kore-KR" sz="1100" b="0" dirty="0">
                <a:solidFill>
                  <a:srgbClr val="0074C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4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CI/CD Overview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7C9355C-9CE7-6C47-AD7F-3DF232A21D87}"/>
              </a:ext>
            </a:extLst>
          </p:cNvPr>
          <p:cNvGrpSpPr/>
          <p:nvPr/>
        </p:nvGrpSpPr>
        <p:grpSpPr>
          <a:xfrm>
            <a:off x="689911" y="1302553"/>
            <a:ext cx="10812178" cy="4896647"/>
            <a:chOff x="689911" y="1302553"/>
            <a:chExt cx="10812178" cy="48966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65BA899E-4CF9-3547-83B4-39F8545E1F9E}"/>
                </a:ext>
              </a:extLst>
            </p:cNvPr>
            <p:cNvSpPr/>
            <p:nvPr/>
          </p:nvSpPr>
          <p:spPr bwMode="auto">
            <a:xfrm>
              <a:off x="4816498" y="3100447"/>
              <a:ext cx="6480302" cy="2811704"/>
            </a:xfrm>
            <a:prstGeom prst="roundRect">
              <a:avLst>
                <a:gd name="adj" fmla="val 252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AWS</a:t>
              </a:r>
              <a:endParaRPr kumimoji="1" lang="ko-KR" altLang="en-US" sz="1400" dirty="0">
                <a:latin typeface="+mn-lt"/>
                <a:ea typeface="+mn-ea"/>
              </a:endParaRPr>
            </a:p>
          </p:txBody>
        </p:sp>
        <p:sp>
          <p:nvSpPr>
            <p:cNvPr id="6" name="오각형[P] 5">
              <a:extLst>
                <a:ext uri="{FF2B5EF4-FFF2-40B4-BE49-F238E27FC236}">
                  <a16:creationId xmlns:a16="http://schemas.microsoft.com/office/drawing/2014/main" id="{B033B02B-58FD-4D4A-9B95-6329E5F931F4}"/>
                </a:ext>
              </a:extLst>
            </p:cNvPr>
            <p:cNvSpPr/>
            <p:nvPr/>
          </p:nvSpPr>
          <p:spPr bwMode="auto">
            <a:xfrm>
              <a:off x="689911" y="1302553"/>
              <a:ext cx="3242602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Development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EF0606-AD22-6146-93CC-8A828748A018}"/>
                </a:ext>
              </a:extLst>
            </p:cNvPr>
            <p:cNvSpPr/>
            <p:nvPr/>
          </p:nvSpPr>
          <p:spPr bwMode="auto">
            <a:xfrm>
              <a:off x="689911" y="1801820"/>
              <a:ext cx="3242602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8" name="오각형[P] 7">
              <a:extLst>
                <a:ext uri="{FF2B5EF4-FFF2-40B4-BE49-F238E27FC236}">
                  <a16:creationId xmlns:a16="http://schemas.microsoft.com/office/drawing/2014/main" id="{4BD7B46D-0543-DD4C-9383-38691E0D17D0}"/>
                </a:ext>
              </a:extLst>
            </p:cNvPr>
            <p:cNvSpPr/>
            <p:nvPr/>
          </p:nvSpPr>
          <p:spPr bwMode="auto">
            <a:xfrm>
              <a:off x="4622907" y="1302553"/>
              <a:ext cx="3037660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Tagging &amp; Push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0B35FB-9881-4E4D-B267-E08CD7CDAD24}"/>
                </a:ext>
              </a:extLst>
            </p:cNvPr>
            <p:cNvSpPr/>
            <p:nvPr/>
          </p:nvSpPr>
          <p:spPr bwMode="auto">
            <a:xfrm>
              <a:off x="4622907" y="1801820"/>
              <a:ext cx="3037660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sp>
          <p:nvSpPr>
            <p:cNvPr id="10" name="오각형[P] 9">
              <a:extLst>
                <a:ext uri="{FF2B5EF4-FFF2-40B4-BE49-F238E27FC236}">
                  <a16:creationId xmlns:a16="http://schemas.microsoft.com/office/drawing/2014/main" id="{BF74F3A3-7F42-0848-B439-5324C76B7E5B}"/>
                </a:ext>
              </a:extLst>
            </p:cNvPr>
            <p:cNvSpPr/>
            <p:nvPr/>
          </p:nvSpPr>
          <p:spPr bwMode="auto">
            <a:xfrm>
              <a:off x="8329568" y="1302553"/>
              <a:ext cx="3172519" cy="372593"/>
            </a:xfrm>
            <a:prstGeom prst="homePlate">
              <a:avLst/>
            </a:prstGeom>
            <a:solidFill>
              <a:srgbClr val="333D47"/>
            </a:solidFill>
            <a:ln w="12700">
              <a:noFill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Deployment</a:t>
              </a:r>
              <a:endParaRPr kumimoji="1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2C72AA-CE5C-F84D-AD30-A4F6931D9B36}"/>
                </a:ext>
              </a:extLst>
            </p:cNvPr>
            <p:cNvSpPr/>
            <p:nvPr/>
          </p:nvSpPr>
          <p:spPr bwMode="auto">
            <a:xfrm>
              <a:off x="8329570" y="1801820"/>
              <a:ext cx="3172519" cy="4397380"/>
            </a:xfrm>
            <a:prstGeom prst="rect">
              <a:avLst/>
            </a:prstGeom>
            <a:noFill/>
            <a:ln w="9525">
              <a:solidFill>
                <a:srgbClr val="333D47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0" dirty="0">
                <a:latin typeface="+mn-lt"/>
                <a:ea typeface="+mn-ea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70DC88-DF21-8944-8952-B695F9F9C6DA}"/>
                </a:ext>
              </a:extLst>
            </p:cNvPr>
            <p:cNvGrpSpPr/>
            <p:nvPr/>
          </p:nvGrpSpPr>
          <p:grpSpPr>
            <a:xfrm>
              <a:off x="734862" y="3527960"/>
              <a:ext cx="1118345" cy="682236"/>
              <a:chOff x="576532" y="5122689"/>
              <a:chExt cx="1130171" cy="791100"/>
            </a:xfrm>
          </p:grpSpPr>
          <p:pic>
            <p:nvPicPr>
              <p:cNvPr id="13" name="Graphic 5">
                <a:extLst>
                  <a:ext uri="{FF2B5EF4-FFF2-40B4-BE49-F238E27FC236}">
                    <a16:creationId xmlns:a16="http://schemas.microsoft.com/office/drawing/2014/main" id="{3C8E3AD3-F2FB-0949-8FE9-9CBD18855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03C9C8-9007-2242-B4B1-D33B02022EC9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Developers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8FB6F4C6-3AA5-7741-9451-3E7370F3A422}"/>
                </a:ext>
              </a:extLst>
            </p:cNvPr>
            <p:cNvSpPr/>
            <p:nvPr/>
          </p:nvSpPr>
          <p:spPr bwMode="auto">
            <a:xfrm>
              <a:off x="2170641" y="5068450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Minikube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(k8s single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E121FCF-B59B-8A49-AB95-F7FCE0356F59}"/>
                </a:ext>
              </a:extLst>
            </p:cNvPr>
            <p:cNvSpPr/>
            <p:nvPr/>
          </p:nvSpPr>
          <p:spPr bwMode="auto">
            <a:xfrm>
              <a:off x="2170641" y="3100446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Git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(source code repository)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5E863006-A73D-A944-95CA-9091AE7FCEE8}"/>
                </a:ext>
              </a:extLst>
            </p:cNvPr>
            <p:cNvSpPr/>
            <p:nvPr/>
          </p:nvSpPr>
          <p:spPr bwMode="auto">
            <a:xfrm>
              <a:off x="2170641" y="2116445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Visual Studio Code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(development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FADE7D6-6C0E-E140-9461-5F300488E7B0}"/>
                </a:ext>
              </a:extLst>
            </p:cNvPr>
            <p:cNvSpPr/>
            <p:nvPr/>
          </p:nvSpPr>
          <p:spPr bwMode="auto">
            <a:xfrm>
              <a:off x="2170641" y="4084448"/>
              <a:ext cx="1527893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Skaffold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(CI/CD tool)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19" name="Straight Arrow Connector 19">
              <a:extLst>
                <a:ext uri="{FF2B5EF4-FFF2-40B4-BE49-F238E27FC236}">
                  <a16:creationId xmlns:a16="http://schemas.microsoft.com/office/drawing/2014/main" id="{7D5C4E8D-1ADB-054A-A814-ECBA051FD1F3}"/>
                </a:ext>
              </a:extLst>
            </p:cNvPr>
            <p:cNvCxnSpPr>
              <a:cxnSpLocks/>
              <a:stCxn id="13" idx="0"/>
              <a:endCxn id="17" idx="1"/>
            </p:cNvCxnSpPr>
            <p:nvPr/>
          </p:nvCxnSpPr>
          <p:spPr>
            <a:xfrm rot="5400000" flipH="1" flipV="1">
              <a:off x="1196191" y="2553511"/>
              <a:ext cx="1072292" cy="87660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58255E-74D8-8A4E-99A5-F76CBD09C06C}"/>
                </a:ext>
              </a:extLst>
            </p:cNvPr>
            <p:cNvSpPr/>
            <p:nvPr/>
          </p:nvSpPr>
          <p:spPr>
            <a:xfrm>
              <a:off x="1185007" y="2464519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develop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1" name="Straight Arrow Connector 19">
              <a:extLst>
                <a:ext uri="{FF2B5EF4-FFF2-40B4-BE49-F238E27FC236}">
                  <a16:creationId xmlns:a16="http://schemas.microsoft.com/office/drawing/2014/main" id="{DC69B848-8AFC-FA4E-805B-32C420349875}"/>
                </a:ext>
              </a:extLst>
            </p:cNvPr>
            <p:cNvCxnSpPr>
              <a:cxnSpLocks/>
              <a:stCxn id="17" idx="2"/>
              <a:endCxn id="16" idx="0"/>
            </p:cNvCxnSpPr>
            <p:nvPr/>
          </p:nvCxnSpPr>
          <p:spPr>
            <a:xfrm>
              <a:off x="2934587" y="2794890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59D240-83A9-104C-BB6F-549AD6E4C352}"/>
                </a:ext>
              </a:extLst>
            </p:cNvPr>
            <p:cNvSpPr/>
            <p:nvPr/>
          </p:nvSpPr>
          <p:spPr>
            <a:xfrm>
              <a:off x="2842056" y="2804345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commit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4" name="Straight Arrow Connector 19">
              <a:extLst>
                <a:ext uri="{FF2B5EF4-FFF2-40B4-BE49-F238E27FC236}">
                  <a16:creationId xmlns:a16="http://schemas.microsoft.com/office/drawing/2014/main" id="{1EA42863-A799-1C47-8472-0CB08A930912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 flipV="1">
              <a:off x="3698534" y="4319787"/>
              <a:ext cx="1981851" cy="10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19">
              <a:extLst>
                <a:ext uri="{FF2B5EF4-FFF2-40B4-BE49-F238E27FC236}">
                  <a16:creationId xmlns:a16="http://schemas.microsoft.com/office/drawing/2014/main" id="{5E1032CB-5501-E141-8A82-D38D431BB2C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2934587" y="3778891"/>
              <a:ext cx="0" cy="305557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FA1D38-83B0-B249-91F1-22677D20BF5A}"/>
                </a:ext>
              </a:extLst>
            </p:cNvPr>
            <p:cNvSpPr/>
            <p:nvPr/>
          </p:nvSpPr>
          <p:spPr>
            <a:xfrm>
              <a:off x="2757225" y="3796218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build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7" name="Straight Arrow Connector 19">
              <a:extLst>
                <a:ext uri="{FF2B5EF4-FFF2-40B4-BE49-F238E27FC236}">
                  <a16:creationId xmlns:a16="http://schemas.microsoft.com/office/drawing/2014/main" id="{B85E4B9B-2641-7D45-9BBD-B42D052DDF16}"/>
                </a:ext>
              </a:extLst>
            </p:cNvPr>
            <p:cNvCxnSpPr>
              <a:cxnSpLocks/>
              <a:stCxn id="18" idx="2"/>
              <a:endCxn id="15" idx="0"/>
            </p:cNvCxnSpPr>
            <p:nvPr/>
          </p:nvCxnSpPr>
          <p:spPr>
            <a:xfrm>
              <a:off x="2934587" y="4762892"/>
              <a:ext cx="0" cy="305558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1498F72-F800-8B40-BDB8-CA766B4DA2C0}"/>
                </a:ext>
              </a:extLst>
            </p:cNvPr>
            <p:cNvSpPr/>
            <p:nvPr/>
          </p:nvSpPr>
          <p:spPr>
            <a:xfrm>
              <a:off x="2842056" y="4781930"/>
              <a:ext cx="95735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deploy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B72842C-A7E6-0A4B-81A0-FB47419A8217}"/>
                </a:ext>
              </a:extLst>
            </p:cNvPr>
            <p:cNvCxnSpPr>
              <a:cxnSpLocks/>
              <a:stCxn id="15" idx="1"/>
              <a:endCxn id="14" idx="2"/>
            </p:cNvCxnSpPr>
            <p:nvPr/>
          </p:nvCxnSpPr>
          <p:spPr>
            <a:xfrm rot="10800000">
              <a:off x="1294035" y="4210197"/>
              <a:ext cx="876606" cy="1197477"/>
            </a:xfrm>
            <a:prstGeom prst="bentConnector2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28E5A18-D31D-9649-9CAA-D6773DC4FC01}"/>
                </a:ext>
              </a:extLst>
            </p:cNvPr>
            <p:cNvSpPr/>
            <p:nvPr/>
          </p:nvSpPr>
          <p:spPr>
            <a:xfrm>
              <a:off x="1100793" y="5415492"/>
              <a:ext cx="11183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test &amp; debug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7E9DEBBF-D42B-714C-9615-870F64224ACD}"/>
                </a:ext>
              </a:extLst>
            </p:cNvPr>
            <p:cNvSpPr/>
            <p:nvPr/>
          </p:nvSpPr>
          <p:spPr bwMode="auto">
            <a:xfrm>
              <a:off x="5680385" y="3980564"/>
              <a:ext cx="979346" cy="678445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latin typeface="+mn-lt"/>
                  <a:ea typeface="+mn-ea"/>
                </a:rPr>
                <a:t>ECR</a:t>
              </a:r>
            </a:p>
            <a:p>
              <a:pPr algn="ctr"/>
              <a:r>
                <a:rPr kumimoji="1" lang="en-US" altLang="ko-KR" sz="900" dirty="0">
                  <a:latin typeface="+mn-lt"/>
                  <a:ea typeface="+mn-ea"/>
                </a:rPr>
                <a:t>(container image registry)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653ACB-83FB-C149-9F0A-8BA7F2455D99}"/>
                </a:ext>
              </a:extLst>
            </p:cNvPr>
            <p:cNvSpPr/>
            <p:nvPr/>
          </p:nvSpPr>
          <p:spPr>
            <a:xfrm>
              <a:off x="5525002" y="4696687"/>
              <a:ext cx="1353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tagging &amp; push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2D2D3EAE-D706-AB47-BD40-7A1260D530A8}"/>
                </a:ext>
              </a:extLst>
            </p:cNvPr>
            <p:cNvSpPr/>
            <p:nvPr/>
          </p:nvSpPr>
          <p:spPr bwMode="auto">
            <a:xfrm>
              <a:off x="9119129" y="3666333"/>
              <a:ext cx="1972077" cy="2026158"/>
            </a:xfrm>
            <a:prstGeom prst="roundRect">
              <a:avLst>
                <a:gd name="adj" fmla="val 3272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000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200" dirty="0">
                  <a:latin typeface="+mn-lt"/>
                  <a:ea typeface="+mn-ea"/>
                </a:rPr>
                <a:t>EKS</a:t>
              </a:r>
            </a:p>
            <a:p>
              <a:r>
                <a:rPr kumimoji="1" lang="en-US" altLang="ko-KR" sz="900" dirty="0">
                  <a:latin typeface="+mn-lt"/>
                  <a:ea typeface="+mn-ea"/>
                </a:rPr>
                <a:t>(k8s cluster)</a:t>
              </a:r>
              <a:endParaRPr kumimoji="1" lang="ko-KR" altLang="en-US" sz="900" dirty="0">
                <a:latin typeface="+mn-lt"/>
                <a:ea typeface="+mn-ea"/>
              </a:endParaRPr>
            </a:p>
          </p:txBody>
        </p:sp>
        <p:cxnSp>
          <p:nvCxnSpPr>
            <p:cNvPr id="34" name="Straight Arrow Connector 19">
              <a:extLst>
                <a:ext uri="{FF2B5EF4-FFF2-40B4-BE49-F238E27FC236}">
                  <a16:creationId xmlns:a16="http://schemas.microsoft.com/office/drawing/2014/main" id="{7EF2E4B9-6603-4545-B6C1-46CCD6CEAC91}"/>
                </a:ext>
              </a:extLst>
            </p:cNvPr>
            <p:cNvCxnSpPr>
              <a:cxnSpLocks/>
              <a:stCxn id="31" idx="3"/>
              <a:endCxn id="41" idx="1"/>
            </p:cNvCxnSpPr>
            <p:nvPr/>
          </p:nvCxnSpPr>
          <p:spPr>
            <a:xfrm>
              <a:off x="6659731" y="4319787"/>
              <a:ext cx="2651209" cy="380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97BC38-2EFC-9741-B07C-C86A833E1A01}"/>
                </a:ext>
              </a:extLst>
            </p:cNvPr>
            <p:cNvSpPr/>
            <p:nvPr/>
          </p:nvSpPr>
          <p:spPr>
            <a:xfrm>
              <a:off x="8532387" y="4700472"/>
              <a:ext cx="6851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0" dirty="0">
                  <a:latin typeface="Malgun Gothic" panose="020B0503020000020004" pitchFamily="34" charset="-127"/>
                  <a:ea typeface="Malgun Gothic" panose="020B0503020000020004" pitchFamily="34" charset="-127"/>
                  <a:cs typeface="Open Sans Condensed" panose="020B0806030504020204" pitchFamily="34" charset="0"/>
                </a:rPr>
                <a:t>pull</a:t>
              </a:r>
              <a:endParaRPr lang="ko-KR" altLang="en-US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C0A827-DCE8-174B-A55B-E563B3602552}"/>
                </a:ext>
              </a:extLst>
            </p:cNvPr>
            <p:cNvGrpSpPr/>
            <p:nvPr/>
          </p:nvGrpSpPr>
          <p:grpSpPr>
            <a:xfrm>
              <a:off x="9550336" y="2066303"/>
              <a:ext cx="1118345" cy="682236"/>
              <a:chOff x="576532" y="5122689"/>
              <a:chExt cx="1130171" cy="791100"/>
            </a:xfrm>
          </p:grpSpPr>
          <p:pic>
            <p:nvPicPr>
              <p:cNvPr id="37" name="Graphic 5">
                <a:extLst>
                  <a:ext uri="{FF2B5EF4-FFF2-40B4-BE49-F238E27FC236}">
                    <a16:creationId xmlns:a16="http://schemas.microsoft.com/office/drawing/2014/main" id="{E4E74953-7E13-4B49-960C-7FD911F4F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899824" y="5122689"/>
                <a:ext cx="483586" cy="4699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002A44-1D70-094B-B3DB-B142A1059F87}"/>
                  </a:ext>
                </a:extLst>
              </p:cNvPr>
              <p:cNvSpPr txBox="1"/>
              <p:nvPr/>
            </p:nvSpPr>
            <p:spPr>
              <a:xfrm>
                <a:off x="576532" y="5592589"/>
                <a:ext cx="1130171" cy="32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200" b="0" dirty="0">
                    <a:solidFill>
                      <a:srgbClr val="232F3D"/>
                    </a:solidFill>
                    <a:latin typeface="+mj-lt"/>
                    <a:ea typeface="+mn-ea"/>
                  </a:rPr>
                  <a:t>End Users</a:t>
                </a:r>
                <a:endParaRPr lang="en-US" sz="1200" b="0" dirty="0">
                  <a:solidFill>
                    <a:srgbClr val="232F3D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39" name="Straight Arrow Connector 19">
              <a:extLst>
                <a:ext uri="{FF2B5EF4-FFF2-40B4-BE49-F238E27FC236}">
                  <a16:creationId xmlns:a16="http://schemas.microsoft.com/office/drawing/2014/main" id="{CCB94172-98B6-7C42-A1FB-0FDCADA35C6F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97251" y="2736387"/>
              <a:ext cx="0" cy="712636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6C55C99-ACBA-B847-80AF-ECB29D1E4C1B}"/>
                </a:ext>
              </a:extLst>
            </p:cNvPr>
            <p:cNvGrpSpPr/>
            <p:nvPr/>
          </p:nvGrpSpPr>
          <p:grpSpPr>
            <a:xfrm>
              <a:off x="9310940" y="4483163"/>
              <a:ext cx="1595250" cy="610465"/>
              <a:chOff x="7023189" y="4832826"/>
              <a:chExt cx="1595250" cy="610465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E1E25AA-26DF-A44A-905F-9494181011A2}"/>
                  </a:ext>
                </a:extLst>
              </p:cNvPr>
              <p:cNvSpPr/>
              <p:nvPr/>
            </p:nvSpPr>
            <p:spPr bwMode="auto">
              <a:xfrm>
                <a:off x="7023189" y="483282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2" name="모서리가 둥근 직사각형 41">
                <a:extLst>
                  <a:ext uri="{FF2B5EF4-FFF2-40B4-BE49-F238E27FC236}">
                    <a16:creationId xmlns:a16="http://schemas.microsoft.com/office/drawing/2014/main" id="{B3EAF2BF-CC85-1342-8319-7A11832FC540}"/>
                  </a:ext>
                </a:extLst>
              </p:cNvPr>
              <p:cNvSpPr/>
              <p:nvPr/>
            </p:nvSpPr>
            <p:spPr bwMode="auto">
              <a:xfrm>
                <a:off x="7086495" y="4924266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  <p:sp>
            <p:nvSpPr>
              <p:cNvPr id="43" name="모서리가 둥근 직사각형 42">
                <a:extLst>
                  <a:ext uri="{FF2B5EF4-FFF2-40B4-BE49-F238E27FC236}">
                    <a16:creationId xmlns:a16="http://schemas.microsoft.com/office/drawing/2014/main" id="{F1AB1335-1E74-104A-A78C-67E7E2BCD40E}"/>
                  </a:ext>
                </a:extLst>
              </p:cNvPr>
              <p:cNvSpPr/>
              <p:nvPr/>
            </p:nvSpPr>
            <p:spPr bwMode="auto">
              <a:xfrm>
                <a:off x="7159877" y="5008672"/>
                <a:ext cx="1458562" cy="434619"/>
              </a:xfrm>
              <a:prstGeom prst="roundRect">
                <a:avLst>
                  <a:gd name="adj" fmla="val 9531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round/>
                <a:headEnd type="none" w="med" len="med"/>
                <a:tailEnd type="none" w="med" len="me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1"/>
                    </a:solidFill>
                    <a:latin typeface="+mn-lt"/>
                    <a:ea typeface="+mn-ea"/>
                  </a:rPr>
                  <a:t>Pod</a:t>
                </a: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97056121-7A8B-6F49-AA2D-5CFFC45C5879}"/>
                </a:ext>
              </a:extLst>
            </p:cNvPr>
            <p:cNvSpPr/>
            <p:nvPr/>
          </p:nvSpPr>
          <p:spPr bwMode="auto">
            <a:xfrm>
              <a:off x="9615433" y="3449023"/>
              <a:ext cx="963636" cy="434619"/>
            </a:xfrm>
            <a:prstGeom prst="roundRect">
              <a:avLst>
                <a:gd name="adj" fmla="val 9531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1"/>
                  </a:solidFill>
                  <a:latin typeface="+mn-lt"/>
                  <a:ea typeface="+mn-ea"/>
                </a:rPr>
                <a:t>Ingress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BC2F64-03F9-2E4C-9DDB-7A17D7E75B9E}"/>
              </a:ext>
            </a:extLst>
          </p:cNvPr>
          <p:cNvSpPr/>
          <p:nvPr/>
        </p:nvSpPr>
        <p:spPr>
          <a:xfrm>
            <a:off x="3916346" y="4421680"/>
            <a:ext cx="6851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0" dirty="0">
                <a:latin typeface="Malgun Gothic" panose="020B0503020000020004" pitchFamily="34" charset="-127"/>
                <a:ea typeface="Malgun Gothic" panose="020B0503020000020004" pitchFamily="34" charset="-127"/>
                <a:cs typeface="Open Sans Condensed" panose="020B0806030504020204" pitchFamily="34" charset="0"/>
              </a:rPr>
              <a:t>push</a:t>
            </a:r>
            <a:endParaRPr lang="ko-KR" altLang="en-US" sz="1200" b="0" dirty="0">
              <a:latin typeface="Malgun Gothic" panose="020B0503020000020004" pitchFamily="34" charset="-127"/>
              <a:ea typeface="Malgun Gothic" panose="020B0503020000020004" pitchFamily="34" charset="-127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7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THANK YOU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0636091-D918-724A-BCF7-DE7CF398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400" y="1378063"/>
            <a:ext cx="1861200" cy="972080"/>
          </a:xfrm>
          <a:prstGeom prst="rect">
            <a:avLst/>
          </a:prstGeom>
        </p:spPr>
      </p:pic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8282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Background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2" name="차트 21"/>
          <p:cNvGraphicFramePr/>
          <p:nvPr/>
        </p:nvGraphicFramePr>
        <p:xfrm>
          <a:off x="138569" y="1046649"/>
          <a:ext cx="4353810" cy="4870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4707BC-62B8-B54B-B77D-5B28E52FED02}"/>
              </a:ext>
            </a:extLst>
          </p:cNvPr>
          <p:cNvSpPr txBox="1"/>
          <p:nvPr/>
        </p:nvSpPr>
        <p:spPr>
          <a:xfrm>
            <a:off x="778239" y="2120093"/>
            <a:ext cx="10635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“</a:t>
            </a:r>
            <a:r>
              <a:rPr lang="en" altLang="ko-Kore-KR" sz="3200" dirty="0"/>
              <a:t>The industry needs to shift from seeing Kubernetes purely as a container orchestrator to leveraging it as an </a:t>
            </a:r>
            <a:r>
              <a:rPr lang="en" altLang="ko-Kore-KR" sz="3200" u="sng" dirty="0"/>
              <a:t>infrastructure abstraction layer</a:t>
            </a:r>
            <a:r>
              <a:rPr lang="en" altLang="ko-Kore-KR" sz="3200" dirty="0"/>
              <a:t>.</a:t>
            </a:r>
            <a:r>
              <a:rPr kumimoji="1" lang="en-US" altLang="ko-Kore-KR" sz="3200" dirty="0"/>
              <a:t>”</a:t>
            </a:r>
            <a:endParaRPr kumimoji="1" lang="ko-Kore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BA03D-B290-DC47-8ED1-7BF786E10087}"/>
              </a:ext>
            </a:extLst>
          </p:cNvPr>
          <p:cNvSpPr txBox="1"/>
          <p:nvPr/>
        </p:nvSpPr>
        <p:spPr>
          <a:xfrm>
            <a:off x="7528615" y="4817339"/>
            <a:ext cx="319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dirty="0" err="1"/>
              <a:t>Kublr’s</a:t>
            </a:r>
            <a:r>
              <a:rPr lang="en" altLang="ko-Kore-KR" dirty="0"/>
              <a:t> CTO - Oleg </a:t>
            </a:r>
            <a:r>
              <a:rPr lang="en" altLang="ko-Kore-KR" dirty="0" err="1"/>
              <a:t>Chunikhin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59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Our Pain Point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CB932-F52C-C544-ABA3-B189CEF0185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Provisioning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Network (Router, Firewall)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Server (Bare metals, VMs)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O/S Configuration &amp; Upgrade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Package Configuration &amp; 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Security 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Infra Monitoring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1A60DC-87CA-8045-A79F-8879A39292B9}"/>
              </a:ext>
            </a:extLst>
          </p:cNvPr>
          <p:cNvSpPr txBox="1"/>
          <p:nvPr/>
        </p:nvSpPr>
        <p:spPr>
          <a:xfrm>
            <a:off x="1064301" y="5746455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“It is critical to reduce Dev </a:t>
            </a:r>
            <a:r>
              <a:rPr kumimoji="1" lang="en-US" altLang="ko-Kore-KR" sz="2000" dirty="0">
                <a:sym typeface="Wingdings" pitchFamily="2" charset="2"/>
              </a:rPr>
              <a:t> Ops dependencies! But how?”</a:t>
            </a:r>
            <a:endParaRPr kumimoji="1" lang="ko-Kore-KR" alt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A0BF587-FD10-0C4C-A5C0-01FC9FA4FB35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Application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DEV/STG/PROD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Maintenance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Bug Fixes/Adding New Features</a:t>
            </a:r>
          </a:p>
          <a:p>
            <a:pPr lvl="1"/>
            <a:endParaRPr kumimoji="1" lang="en-US" altLang="ko-Kore-KR" sz="1400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Monitoring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90FCC3-2951-8A46-9E0C-46B149E25F4E}"/>
              </a:ext>
            </a:extLst>
          </p:cNvPr>
          <p:cNvSpPr txBox="1"/>
          <p:nvPr/>
        </p:nvSpPr>
        <p:spPr>
          <a:xfrm>
            <a:off x="439088" y="1046649"/>
            <a:ext cx="918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keep slowing us down! – Too many dependencies between Dev and Ops</a:t>
            </a:r>
            <a:endParaRPr kumimoji="1" lang="ko-Kore-KR" altLang="en-US" sz="2000" dirty="0"/>
          </a:p>
        </p:txBody>
      </p:sp>
      <p:sp>
        <p:nvSpPr>
          <p:cNvPr id="2" name="오른쪽 화살표[R] 1">
            <a:extLst>
              <a:ext uri="{FF2B5EF4-FFF2-40B4-BE49-F238E27FC236}">
                <a16:creationId xmlns:a16="http://schemas.microsoft.com/office/drawing/2014/main" id="{D8C23376-626F-7E45-8235-8C74B72D1BEF}"/>
              </a:ext>
            </a:extLst>
          </p:cNvPr>
          <p:cNvSpPr/>
          <p:nvPr/>
        </p:nvSpPr>
        <p:spPr>
          <a:xfrm flipH="1">
            <a:off x="5132921" y="2428408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 this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9" name="오른쪽 화살표[R] 108">
            <a:extLst>
              <a:ext uri="{FF2B5EF4-FFF2-40B4-BE49-F238E27FC236}">
                <a16:creationId xmlns:a16="http://schemas.microsoft.com/office/drawing/2014/main" id="{9F225F08-F95D-564F-BD58-0C7130188148}"/>
              </a:ext>
            </a:extLst>
          </p:cNvPr>
          <p:cNvSpPr/>
          <p:nvPr/>
        </p:nvSpPr>
        <p:spPr>
          <a:xfrm>
            <a:off x="5132921" y="384384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Done that …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0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Abstraction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The basic idea - Let Dev create and manage infrastructure by providing one single large computer.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493715" y="1795911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  <a:r>
              <a:rPr kumimoji="1" lang="en-US" altLang="ko-KR" dirty="0"/>
              <a:t> – we will give you one big machine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PB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699393" y="1795911"/>
            <a:ext cx="4857682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</a:t>
            </a:r>
            <a:r>
              <a:rPr kumimoji="1" lang="en-US" altLang="ko-KR" dirty="0"/>
              <a:t> – we will make things whatever we need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Network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Router, Firewall, Load Balancer, etc.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In-Memory DB, RDB, NoSQL,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Storage</a:t>
            </a:r>
            <a:endParaRPr kumimoji="1" lang="en-US" altLang="ko-Kore-KR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SSD, NAS,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rgbClr val="45203E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rgbClr val="45203E"/>
                </a:solidFill>
              </a:rPr>
              <a:t>Application </a:t>
            </a:r>
            <a:r>
              <a:rPr kumimoji="1" lang="en-US" altLang="ko-Kore-KR" sz="1600" dirty="0"/>
              <a:t>Servers</a:t>
            </a:r>
            <a:endParaRPr kumimoji="1" lang="en-US" altLang="ko-Kore-KR" sz="1600" dirty="0">
              <a:solidFill>
                <a:srgbClr val="45203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200" dirty="0">
                <a:solidFill>
                  <a:srgbClr val="45203E"/>
                </a:solidFill>
              </a:rPr>
              <a:t>Backend, Frontend, etc.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DB27D2E-20B4-214D-93DB-EBF149A465E6}"/>
              </a:ext>
            </a:extLst>
          </p:cNvPr>
          <p:cNvSpPr/>
          <p:nvPr/>
        </p:nvSpPr>
        <p:spPr>
          <a:xfrm>
            <a:off x="5132921" y="2992831"/>
            <a:ext cx="1470246" cy="1124262"/>
          </a:xfrm>
          <a:prstGeom prst="rightArrow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85DF2-5C6A-504F-B25B-D11E477B9808}"/>
              </a:ext>
            </a:extLst>
          </p:cNvPr>
          <p:cNvSpPr txBox="1"/>
          <p:nvPr/>
        </p:nvSpPr>
        <p:spPr>
          <a:xfrm>
            <a:off x="917667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this big machine.”</a:t>
            </a:r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0E131-36CD-594D-8F76-3BF06588F5ED}"/>
              </a:ext>
            </a:extLst>
          </p:cNvPr>
          <p:cNvSpPr txBox="1"/>
          <p:nvPr/>
        </p:nvSpPr>
        <p:spPr>
          <a:xfrm>
            <a:off x="7280696" y="5463110"/>
            <a:ext cx="3695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”We manage these components.”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757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Solution – Infra Isolation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Ops isolates infrastructure for Devs and is responsible for governance.</a:t>
            </a:r>
            <a:endParaRPr kumimoji="1" lang="ko-Kore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0D1CF-193B-0E45-ABD7-795BB33E824F}"/>
              </a:ext>
            </a:extLst>
          </p:cNvPr>
          <p:cNvSpPr txBox="1"/>
          <p:nvPr/>
        </p:nvSpPr>
        <p:spPr>
          <a:xfrm>
            <a:off x="3640376" y="2100916"/>
            <a:ext cx="4542980" cy="35181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Ops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40960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1000 TB HDD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D6000-8B93-B94C-88D2-B99C8CC9CDD1}"/>
              </a:ext>
            </a:extLst>
          </p:cNvPr>
          <p:cNvSpPr txBox="1"/>
          <p:nvPr/>
        </p:nvSpPr>
        <p:spPr>
          <a:xfrm>
            <a:off x="684060" y="2587995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A </a:t>
            </a:r>
            <a:r>
              <a:rPr kumimoji="1" lang="en-US" altLang="ko-KR" dirty="0"/>
              <a:t>– MSA 1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TB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 PB HDD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EA35A-6A80-274C-A0C8-F19B88A3061A}"/>
              </a:ext>
            </a:extLst>
          </p:cNvPr>
          <p:cNvSpPr txBox="1"/>
          <p:nvPr/>
        </p:nvSpPr>
        <p:spPr>
          <a:xfrm>
            <a:off x="9395204" y="1246704"/>
            <a:ext cx="1942437" cy="20640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B </a:t>
            </a:r>
            <a:r>
              <a:rPr kumimoji="1" lang="en-US" altLang="ko-KR" dirty="0"/>
              <a:t>– MSA 2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1024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20 GB SSD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B16D-FA40-614E-9F3A-65333D9CD088}"/>
              </a:ext>
            </a:extLst>
          </p:cNvPr>
          <p:cNvSpPr txBox="1"/>
          <p:nvPr/>
        </p:nvSpPr>
        <p:spPr>
          <a:xfrm>
            <a:off x="9395203" y="3992709"/>
            <a:ext cx="1942437" cy="24538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>
            <a:noAutofit/>
          </a:bodyPr>
          <a:lstStyle/>
          <a:p>
            <a:r>
              <a:rPr kumimoji="1" lang="en-US" altLang="ko-KR" b="1" dirty="0"/>
              <a:t>Dev C </a:t>
            </a:r>
            <a:r>
              <a:rPr kumimoji="1" lang="en-US" altLang="ko-KR" dirty="0"/>
              <a:t>– MSA 3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32 GB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100 GB 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10 PB HDD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37637C-2242-4645-8F64-96E5C31D40E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626497" y="3814895"/>
            <a:ext cx="1013879" cy="4507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30FB73-FACD-304D-9CC6-AA5EA9CC848C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8183356" y="2278732"/>
            <a:ext cx="1211848" cy="1581235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73B322B-9E85-0C44-96AE-D81E1BF9859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83356" y="3859967"/>
            <a:ext cx="1211847" cy="135964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1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The Big Machine – Kubernetes Cluster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4D905-870F-BD41-A8EC-24A33A7A396E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is an infrastructure abstraction layer that can be running on top of a laptop, bare metal servers of on-premise, and any CSPs such as aws, azure and gcp.</a:t>
            </a:r>
            <a:endParaRPr kumimoji="1" lang="ko-Kore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B76E-9ADC-3E49-85D3-8527D7545036}"/>
              </a:ext>
            </a:extLst>
          </p:cNvPr>
          <p:cNvSpPr txBox="1"/>
          <p:nvPr/>
        </p:nvSpPr>
        <p:spPr>
          <a:xfrm>
            <a:off x="682886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E6F50-8A13-174E-991C-DBEDD5EC535E}"/>
              </a:ext>
            </a:extLst>
          </p:cNvPr>
          <p:cNvSpPr txBox="1"/>
          <p:nvPr/>
        </p:nvSpPr>
        <p:spPr>
          <a:xfrm>
            <a:off x="2540403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Bare Metals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CE0F0-64C6-3C4D-90AD-A3BA8A24952B}"/>
              </a:ext>
            </a:extLst>
          </p:cNvPr>
          <p:cNvSpPr txBox="1"/>
          <p:nvPr/>
        </p:nvSpPr>
        <p:spPr>
          <a:xfrm>
            <a:off x="4397920" y="5233238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AA2F-22A0-AF44-80A6-D01FFC059E17}"/>
              </a:ext>
            </a:extLst>
          </p:cNvPr>
          <p:cNvSpPr txBox="1"/>
          <p:nvPr/>
        </p:nvSpPr>
        <p:spPr>
          <a:xfrm>
            <a:off x="6255437" y="5221901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E3585-B054-5341-8BC9-95B3ABBF1FF9}"/>
              </a:ext>
            </a:extLst>
          </p:cNvPr>
          <p:cNvSpPr txBox="1"/>
          <p:nvPr/>
        </p:nvSpPr>
        <p:spPr>
          <a:xfrm>
            <a:off x="8112954" y="5233237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Azure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6867E8-934B-CE4D-A52E-F1CB3C62BEE9}"/>
              </a:ext>
            </a:extLst>
          </p:cNvPr>
          <p:cNvSpPr txBox="1"/>
          <p:nvPr/>
        </p:nvSpPr>
        <p:spPr>
          <a:xfrm>
            <a:off x="9970470" y="5237012"/>
            <a:ext cx="1440639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GCP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A9B9A-BEC4-A24A-9F66-502905B1E882}"/>
              </a:ext>
            </a:extLst>
          </p:cNvPr>
          <p:cNvSpPr txBox="1"/>
          <p:nvPr/>
        </p:nvSpPr>
        <p:spPr>
          <a:xfrm>
            <a:off x="682886" y="3755841"/>
            <a:ext cx="10728223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sz="2400" b="1" dirty="0">
                <a:solidFill>
                  <a:schemeClr val="accent1"/>
                </a:solidFill>
              </a:rPr>
              <a:t>Kubernetes Cluster</a:t>
            </a:r>
            <a:endParaRPr kumimoji="1" lang="en-US" altLang="ko-KR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CBE4C-28FF-594C-A76C-FD9FEC7A8029}"/>
              </a:ext>
            </a:extLst>
          </p:cNvPr>
          <p:cNvSpPr txBox="1"/>
          <p:nvPr/>
        </p:nvSpPr>
        <p:spPr>
          <a:xfrm>
            <a:off x="682886" y="2556164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9C87B-75C4-164A-A463-4E75FA861FE7}"/>
              </a:ext>
            </a:extLst>
          </p:cNvPr>
          <p:cNvSpPr txBox="1"/>
          <p:nvPr/>
        </p:nvSpPr>
        <p:spPr>
          <a:xfrm>
            <a:off x="3373943" y="2556163"/>
            <a:ext cx="2188783" cy="64234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2"/>
                </a:solidFill>
              </a:rPr>
              <a:t>Service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265C0D-1268-4943-BC8C-5A10134DB0EC}"/>
              </a:ext>
            </a:extLst>
          </p:cNvPr>
          <p:cNvSpPr txBox="1"/>
          <p:nvPr/>
        </p:nvSpPr>
        <p:spPr>
          <a:xfrm>
            <a:off x="6103182" y="2677281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R&amp;R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662E7-B9D7-4D43-9283-029EA9A88F1B}"/>
              </a:ext>
            </a:extLst>
          </p:cNvPr>
          <p:cNvSpPr txBox="1"/>
          <p:nvPr/>
        </p:nvSpPr>
        <p:spPr>
          <a:xfrm>
            <a:off x="3273451" y="5293445"/>
            <a:ext cx="5645097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Underlying Infrastructure (Bare Metals, AWS,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14F11-C0D2-9143-8615-F284D803E872}"/>
              </a:ext>
            </a:extLst>
          </p:cNvPr>
          <p:cNvSpPr txBox="1"/>
          <p:nvPr/>
        </p:nvSpPr>
        <p:spPr>
          <a:xfrm>
            <a:off x="3273452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B9F8-77FD-D24D-902C-3EAA83BB13EF}"/>
              </a:ext>
            </a:extLst>
          </p:cNvPr>
          <p:cNvSpPr txBox="1"/>
          <p:nvPr/>
        </p:nvSpPr>
        <p:spPr>
          <a:xfrm>
            <a:off x="3273452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E0BCD2-DECE-0942-96BB-45D68379F71D}"/>
              </a:ext>
            </a:extLst>
          </p:cNvPr>
          <p:cNvSpPr txBox="1"/>
          <p:nvPr/>
        </p:nvSpPr>
        <p:spPr>
          <a:xfrm>
            <a:off x="5369266" y="2151615"/>
            <a:ext cx="1774642" cy="64234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</a:rPr>
              <a:t>Service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B82A-C333-5C4F-A1BE-2E3188B8E243}"/>
              </a:ext>
            </a:extLst>
          </p:cNvPr>
          <p:cNvSpPr txBox="1"/>
          <p:nvPr/>
        </p:nvSpPr>
        <p:spPr>
          <a:xfrm>
            <a:off x="7534896" y="2257647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bg2"/>
                </a:solidFill>
              </a:rPr>
              <a:t>…</a:t>
            </a:r>
            <a:endParaRPr kumimoji="1" lang="ko-Kore-KR" altLang="en-US" sz="20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C17F-8994-7F44-92F3-DF9305E8895C}"/>
              </a:ext>
            </a:extLst>
          </p:cNvPr>
          <p:cNvSpPr txBox="1"/>
          <p:nvPr/>
        </p:nvSpPr>
        <p:spPr>
          <a:xfrm>
            <a:off x="432241" y="3168543"/>
            <a:ext cx="2450222" cy="300769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chemeClr val="accent1"/>
                </a:solidFill>
              </a:rPr>
              <a:t>For Ops</a:t>
            </a: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k8s cluster provisioning</a:t>
            </a:r>
          </a:p>
          <a:p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Governing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accent1"/>
                </a:solidFill>
              </a:rPr>
              <a:t>Policy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A2736F-E78E-6F4B-BA39-09F7C76D6AB5}"/>
              </a:ext>
            </a:extLst>
          </p:cNvPr>
          <p:cNvSpPr txBox="1"/>
          <p:nvPr/>
        </p:nvSpPr>
        <p:spPr>
          <a:xfrm>
            <a:off x="5369266" y="3573925"/>
            <a:ext cx="1774642" cy="88279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accent1"/>
                </a:solidFill>
              </a:rPr>
              <a:t>k8s cluster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DAEA-916C-7947-983A-ABD9AA3822B4}"/>
              </a:ext>
            </a:extLst>
          </p:cNvPr>
          <p:cNvSpPr txBox="1"/>
          <p:nvPr/>
        </p:nvSpPr>
        <p:spPr>
          <a:xfrm>
            <a:off x="7534896" y="3787783"/>
            <a:ext cx="648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solidFill>
                  <a:schemeClr val="accent1"/>
                </a:solidFill>
              </a:rPr>
              <a:t>…</a:t>
            </a:r>
            <a:endParaRPr kumimoji="1" lang="ko-Kore-KR" altLang="en-US" sz="20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FA09E-6238-2749-963A-E9B4F43D31C4}"/>
              </a:ext>
            </a:extLst>
          </p:cNvPr>
          <p:cNvSpPr txBox="1"/>
          <p:nvPr/>
        </p:nvSpPr>
        <p:spPr>
          <a:xfrm>
            <a:off x="9312773" y="2151615"/>
            <a:ext cx="2450222" cy="300769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90000" rtlCol="0" anchor="t" anchorCtr="0">
            <a:noAutofit/>
          </a:bodyPr>
          <a:lstStyle/>
          <a:p>
            <a:r>
              <a:rPr kumimoji="1" lang="en-US" altLang="ko-KR" b="1" dirty="0">
                <a:solidFill>
                  <a:srgbClr val="0070C0"/>
                </a:solidFill>
              </a:rPr>
              <a:t>For Dev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k8s object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Application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rgbClr val="0070C0"/>
                </a:solidFill>
              </a:rPr>
              <a:t>CI/CD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3B75B-AD5E-2F4D-8ED2-D42202619043}"/>
              </a:ext>
            </a:extLst>
          </p:cNvPr>
          <p:cNvSpPr txBox="1"/>
          <p:nvPr/>
        </p:nvSpPr>
        <p:spPr>
          <a:xfrm>
            <a:off x="439087" y="1046649"/>
            <a:ext cx="113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Kubernetes enables to reduce dev – ops dependencies as much as possible by Infra Abstraction and Isolation.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005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101-42D9-A744-BD20-E3AC436CF6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823" y="411491"/>
            <a:ext cx="8799411" cy="32772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Dev‘s Point of View</a:t>
            </a:r>
            <a:endParaRPr lang="de-DE" altLang="ko-KR" sz="280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오각형[P] 5">
            <a:extLst>
              <a:ext uri="{FF2B5EF4-FFF2-40B4-BE49-F238E27FC236}">
                <a16:creationId xmlns:a16="http://schemas.microsoft.com/office/drawing/2014/main" id="{90DAE7D0-7E6F-BA47-A40F-DB1D899CB805}"/>
              </a:ext>
            </a:extLst>
          </p:cNvPr>
          <p:cNvSpPr/>
          <p:nvPr/>
        </p:nvSpPr>
        <p:spPr bwMode="auto">
          <a:xfrm>
            <a:off x="689911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+mn-lt"/>
                <a:ea typeface="+mn-ea"/>
              </a:rPr>
              <a:t>Coding from Server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오각형[P] 6">
            <a:extLst>
              <a:ext uri="{FF2B5EF4-FFF2-40B4-BE49-F238E27FC236}">
                <a16:creationId xmlns:a16="http://schemas.microsoft.com/office/drawing/2014/main" id="{D266CDD8-5EC3-B448-8B8B-C4FA7D8C8312}"/>
              </a:ext>
            </a:extLst>
          </p:cNvPr>
          <p:cNvSpPr/>
          <p:nvPr/>
        </p:nvSpPr>
        <p:spPr bwMode="auto">
          <a:xfrm>
            <a:off x="4509739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from Local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D97E3B4-5E4E-E44F-BDD8-2106D92BA146}"/>
              </a:ext>
            </a:extLst>
          </p:cNvPr>
          <p:cNvSpPr/>
          <p:nvPr/>
        </p:nvSpPr>
        <p:spPr bwMode="auto">
          <a:xfrm>
            <a:off x="8329567" y="1302553"/>
            <a:ext cx="3240000" cy="372593"/>
          </a:xfrm>
          <a:prstGeom prst="homePlate">
            <a:avLst/>
          </a:prstGeom>
          <a:solidFill>
            <a:srgbClr val="333D47"/>
          </a:solidFill>
          <a:ln w="12700">
            <a:noFill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Coding using Kubernetes</a:t>
            </a:r>
            <a:endParaRPr kumimoji="1" lang="ko-KR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483-2AA9-DA4F-A706-BA9C87A1C369}"/>
              </a:ext>
            </a:extLst>
          </p:cNvPr>
          <p:cNvSpPr txBox="1"/>
          <p:nvPr/>
        </p:nvSpPr>
        <p:spPr>
          <a:xfrm>
            <a:off x="689911" y="2047954"/>
            <a:ext cx="3240000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~ 1999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Access to development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server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Packaging by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B971A-1814-7947-9741-767C7E1D863E}"/>
              </a:ext>
            </a:extLst>
          </p:cNvPr>
          <p:cNvSpPr txBox="1"/>
          <p:nvPr/>
        </p:nvSpPr>
        <p:spPr>
          <a:xfrm>
            <a:off x="4509738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2000 ~ 2019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WAS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kumimoji="1" lang="en-US" altLang="ko-Kore-KR" sz="1600" dirty="0">
                <a:solidFill>
                  <a:schemeClr val="bg2"/>
                </a:solidFill>
              </a:rPr>
              <a:t> framework in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Build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Debug in local env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Deploying manually vi ftp </a:t>
            </a:r>
            <a:r>
              <a:rPr kumimoji="1" lang="en-US" altLang="ko-Kore-KR" sz="1600" dirty="0">
                <a:solidFill>
                  <a:schemeClr val="bg2"/>
                </a:solidFill>
                <a:sym typeface="Wingdings" pitchFamily="2" charset="2"/>
              </a:rPr>
              <a:t> Jenkins</a:t>
            </a:r>
            <a:endParaRPr kumimoji="1" lang="en-US" altLang="ko-Kore-KR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9F797-5A62-9345-8976-47F6DC0ACFC7}"/>
              </a:ext>
            </a:extLst>
          </p:cNvPr>
          <p:cNvSpPr txBox="1"/>
          <p:nvPr/>
        </p:nvSpPr>
        <p:spPr>
          <a:xfrm>
            <a:off x="8329564" y="2047954"/>
            <a:ext cx="3239999" cy="429238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lIns="90000" rtlCol="0">
            <a:noAutofit/>
          </a:bodyPr>
          <a:lstStyle/>
          <a:p>
            <a:endParaRPr kumimoji="1" lang="en-US" altLang="ko-KR" b="1" dirty="0">
              <a:solidFill>
                <a:schemeClr val="bg2"/>
              </a:solidFill>
            </a:endParaRPr>
          </a:p>
          <a:p>
            <a:r>
              <a:rPr kumimoji="1" lang="en-US" altLang="ko-KR" b="1" dirty="0">
                <a:solidFill>
                  <a:schemeClr val="bg2"/>
                </a:solidFill>
              </a:rPr>
              <a:t>2020 ~</a:t>
            </a:r>
            <a:endParaRPr kumimoji="1" lang="en-US" altLang="ko-KR" dirty="0">
              <a:solidFill>
                <a:schemeClr val="bg2"/>
              </a:solidFill>
            </a:endParaRPr>
          </a:p>
          <a:p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Install minikube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Coding using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>
                <a:solidFill>
                  <a:schemeClr val="bg2"/>
                </a:solidFill>
              </a:rPr>
              <a:t>CI/CD from local to 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600" dirty="0">
              <a:solidFill>
                <a:schemeClr val="bg2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I feel like having a small data center in my laptop.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>
                <a:solidFill>
                  <a:schemeClr val="bg2"/>
                </a:solidFill>
              </a:rPr>
              <a:t>There is no ”localhost” access anymore.</a:t>
            </a:r>
          </a:p>
        </p:txBody>
      </p:sp>
    </p:spTree>
    <p:extLst>
      <p:ext uri="{BB962C8B-B14F-4D97-AF65-F5344CB8AC3E}">
        <p14:creationId xmlns:p14="http://schemas.microsoft.com/office/powerpoint/2010/main" val="278407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Rectangle 3"/>
          <p:cNvSpPr/>
          <p:nvPr/>
        </p:nvSpPr>
        <p:spPr>
          <a:xfrm>
            <a:off x="0" y="194872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de-DE" sz="1800" dirty="0">
              <a:solidFill>
                <a:srgbClr val="96BAFF"/>
              </a:solidFill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0" y="3385589"/>
            <a:ext cx="12192000" cy="912812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400" b="1" i="0" kern="1200" cap="none" baseline="0">
                <a:ln>
                  <a:noFill/>
                </a:ln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 panose="020B0503020000020004" pitchFamily="34" charset="-127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Kubernetes Demo</a:t>
            </a:r>
          </a:p>
        </p:txBody>
      </p:sp>
      <p:sp>
        <p:nvSpPr>
          <p:cNvPr id="14" name="Google Shape;109;p17"/>
          <p:cNvSpPr txBox="1">
            <a:spLocks/>
          </p:cNvSpPr>
          <p:nvPr/>
        </p:nvSpPr>
        <p:spPr>
          <a:xfrm>
            <a:off x="0" y="6641432"/>
            <a:ext cx="12192000" cy="16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lt1"/>
                </a:solidFill>
                <a:latin typeface="+mn-ea"/>
                <a:cs typeface="Calibri"/>
                <a:sym typeface="Calibri"/>
              </a:rPr>
              <a:t>Delivery Hero Korea  This document is strictly confidential and may not be copied, used, made available or be disclosed to third parties without prior written permission.</a:t>
            </a:r>
          </a:p>
        </p:txBody>
      </p:sp>
    </p:spTree>
    <p:extLst>
      <p:ext uri="{BB962C8B-B14F-4D97-AF65-F5344CB8AC3E}">
        <p14:creationId xmlns:p14="http://schemas.microsoft.com/office/powerpoint/2010/main" val="3972181514"/>
      </p:ext>
    </p:extLst>
  </p:cSld>
  <p:clrMapOvr>
    <a:masterClrMapping/>
  </p:clrMapOvr>
</p:sld>
</file>

<file path=ppt/theme/theme1.xml><?xml version="1.0" encoding="utf-8"?>
<a:theme xmlns:a="http://schemas.openxmlformats.org/drawingml/2006/main" name="hh_powerpoint_template_normal">
  <a:themeElements>
    <a:clrScheme name="Delivery Hero">
      <a:dk1>
        <a:srgbClr val="45203E"/>
      </a:dk1>
      <a:lt1>
        <a:srgbClr val="FFFFFF"/>
      </a:lt1>
      <a:dk2>
        <a:srgbClr val="BCAFB7"/>
      </a:dk2>
      <a:lt2>
        <a:srgbClr val="343B46"/>
      </a:lt2>
      <a:accent1>
        <a:srgbClr val="D61F26"/>
      </a:accent1>
      <a:accent2>
        <a:srgbClr val="DF6147"/>
      </a:accent2>
      <a:accent3>
        <a:srgbClr val="E89076"/>
      </a:accent3>
      <a:accent4>
        <a:srgbClr val="FFC713"/>
      </a:accent4>
      <a:accent5>
        <a:srgbClr val="FFD360"/>
      </a:accent5>
      <a:accent6>
        <a:srgbClr val="FFE094"/>
      </a:accent6>
      <a:hlink>
        <a:srgbClr val="00A6DE"/>
      </a:hlink>
      <a:folHlink>
        <a:srgbClr val="00A6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liveryHero-presentation-template_v4-calibri-template" id="{5A3F88AE-1336-024B-A280-5B2E2795A765}" vid="{B575E1BF-27AE-7F41-9E75-7CD2B0D64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7670</TotalTime>
  <Words>789</Words>
  <Application>Microsoft Macintosh PowerPoint</Application>
  <PresentationFormat>와이드스크린</PresentationFormat>
  <Paragraphs>284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Bergen Sans</vt:lpstr>
      <vt:lpstr>맑은 고딕</vt:lpstr>
      <vt:lpstr>맑은 고딕</vt:lpstr>
      <vt:lpstr>Arial</vt:lpstr>
      <vt:lpstr>Calibri</vt:lpstr>
      <vt:lpstr>Tahoma</vt:lpstr>
      <vt:lpstr>hh_powerpoint_template_normal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Koviljka Neskovic</dc:creator>
  <cp:lastModifiedBy>전승혁(Jeon, Seunghyuk)</cp:lastModifiedBy>
  <cp:revision>867</cp:revision>
  <dcterms:created xsi:type="dcterms:W3CDTF">2018-08-31T09:50:00Z</dcterms:created>
  <dcterms:modified xsi:type="dcterms:W3CDTF">2021-04-28T04:50:33Z</dcterms:modified>
</cp:coreProperties>
</file>