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handoutMasterIdLst>
    <p:handoutMasterId r:id="rId38"/>
  </p:handoutMasterIdLst>
  <p:sldIdLst>
    <p:sldId id="257" r:id="rId2"/>
    <p:sldId id="258" r:id="rId3"/>
    <p:sldId id="271" r:id="rId4"/>
    <p:sldId id="272" r:id="rId5"/>
    <p:sldId id="259" r:id="rId6"/>
    <p:sldId id="273" r:id="rId7"/>
    <p:sldId id="274" r:id="rId8"/>
    <p:sldId id="275" r:id="rId9"/>
    <p:sldId id="276" r:id="rId10"/>
    <p:sldId id="277" r:id="rId11"/>
    <p:sldId id="278" r:id="rId12"/>
    <p:sldId id="279" r:id="rId13"/>
    <p:sldId id="281" r:id="rId14"/>
    <p:sldId id="280"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2" r:id="rId35"/>
    <p:sldId id="3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911" autoAdjust="0"/>
  </p:normalViewPr>
  <p:slideViewPr>
    <p:cSldViewPr snapToGrid="0">
      <p:cViewPr varScale="1">
        <p:scale>
          <a:sx n="86" d="100"/>
          <a:sy n="86" d="100"/>
        </p:scale>
        <p:origin x="485"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4/3/2018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4/3/2018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10</a:t>
            </a:fld>
            <a:endParaRPr lang="en-US" dirty="0"/>
          </a:p>
        </p:txBody>
      </p:sp>
    </p:spTree>
    <p:extLst>
      <p:ext uri="{BB962C8B-B14F-4D97-AF65-F5344CB8AC3E}">
        <p14:creationId xmlns:p14="http://schemas.microsoft.com/office/powerpoint/2010/main" val="344920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11</a:t>
            </a:fld>
            <a:endParaRPr lang="en-US" dirty="0"/>
          </a:p>
        </p:txBody>
      </p:sp>
    </p:spTree>
    <p:extLst>
      <p:ext uri="{BB962C8B-B14F-4D97-AF65-F5344CB8AC3E}">
        <p14:creationId xmlns:p14="http://schemas.microsoft.com/office/powerpoint/2010/main" val="97404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12</a:t>
            </a:fld>
            <a:endParaRPr lang="en-US" dirty="0"/>
          </a:p>
        </p:txBody>
      </p:sp>
    </p:spTree>
    <p:extLst>
      <p:ext uri="{BB962C8B-B14F-4D97-AF65-F5344CB8AC3E}">
        <p14:creationId xmlns:p14="http://schemas.microsoft.com/office/powerpoint/2010/main" val="27434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13</a:t>
            </a:fld>
            <a:endParaRPr lang="en-US" dirty="0"/>
          </a:p>
        </p:txBody>
      </p:sp>
    </p:spTree>
    <p:extLst>
      <p:ext uri="{BB962C8B-B14F-4D97-AF65-F5344CB8AC3E}">
        <p14:creationId xmlns:p14="http://schemas.microsoft.com/office/powerpoint/2010/main" val="288547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14</a:t>
            </a:fld>
            <a:endParaRPr lang="en-US" dirty="0"/>
          </a:p>
        </p:txBody>
      </p:sp>
    </p:spTree>
    <p:extLst>
      <p:ext uri="{BB962C8B-B14F-4D97-AF65-F5344CB8AC3E}">
        <p14:creationId xmlns:p14="http://schemas.microsoft.com/office/powerpoint/2010/main" val="888792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15</a:t>
            </a:fld>
            <a:endParaRPr lang="en-US" dirty="0"/>
          </a:p>
        </p:txBody>
      </p:sp>
    </p:spTree>
    <p:extLst>
      <p:ext uri="{BB962C8B-B14F-4D97-AF65-F5344CB8AC3E}">
        <p14:creationId xmlns:p14="http://schemas.microsoft.com/office/powerpoint/2010/main" val="2097380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16</a:t>
            </a:fld>
            <a:endParaRPr lang="en-US" dirty="0"/>
          </a:p>
        </p:txBody>
      </p:sp>
    </p:spTree>
    <p:extLst>
      <p:ext uri="{BB962C8B-B14F-4D97-AF65-F5344CB8AC3E}">
        <p14:creationId xmlns:p14="http://schemas.microsoft.com/office/powerpoint/2010/main" val="2669741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17</a:t>
            </a:fld>
            <a:endParaRPr lang="en-US" dirty="0"/>
          </a:p>
        </p:txBody>
      </p:sp>
    </p:spTree>
    <p:extLst>
      <p:ext uri="{BB962C8B-B14F-4D97-AF65-F5344CB8AC3E}">
        <p14:creationId xmlns:p14="http://schemas.microsoft.com/office/powerpoint/2010/main" val="2170115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18</a:t>
            </a:fld>
            <a:endParaRPr lang="en-US" dirty="0"/>
          </a:p>
        </p:txBody>
      </p:sp>
    </p:spTree>
    <p:extLst>
      <p:ext uri="{BB962C8B-B14F-4D97-AF65-F5344CB8AC3E}">
        <p14:creationId xmlns:p14="http://schemas.microsoft.com/office/powerpoint/2010/main" val="2898841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19</a:t>
            </a:fld>
            <a:endParaRPr lang="en-US" dirty="0"/>
          </a:p>
        </p:txBody>
      </p:sp>
    </p:spTree>
    <p:extLst>
      <p:ext uri="{BB962C8B-B14F-4D97-AF65-F5344CB8AC3E}">
        <p14:creationId xmlns:p14="http://schemas.microsoft.com/office/powerpoint/2010/main" val="4078525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118867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20</a:t>
            </a:fld>
            <a:endParaRPr lang="en-US" dirty="0"/>
          </a:p>
        </p:txBody>
      </p:sp>
    </p:spTree>
    <p:extLst>
      <p:ext uri="{BB962C8B-B14F-4D97-AF65-F5344CB8AC3E}">
        <p14:creationId xmlns:p14="http://schemas.microsoft.com/office/powerpoint/2010/main" val="2243791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21</a:t>
            </a:fld>
            <a:endParaRPr lang="en-US" dirty="0"/>
          </a:p>
        </p:txBody>
      </p:sp>
    </p:spTree>
    <p:extLst>
      <p:ext uri="{BB962C8B-B14F-4D97-AF65-F5344CB8AC3E}">
        <p14:creationId xmlns:p14="http://schemas.microsoft.com/office/powerpoint/2010/main" val="37171255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22</a:t>
            </a:fld>
            <a:endParaRPr lang="en-US" dirty="0"/>
          </a:p>
        </p:txBody>
      </p:sp>
    </p:spTree>
    <p:extLst>
      <p:ext uri="{BB962C8B-B14F-4D97-AF65-F5344CB8AC3E}">
        <p14:creationId xmlns:p14="http://schemas.microsoft.com/office/powerpoint/2010/main" val="3123607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23</a:t>
            </a:fld>
            <a:endParaRPr lang="en-US" dirty="0"/>
          </a:p>
        </p:txBody>
      </p:sp>
    </p:spTree>
    <p:extLst>
      <p:ext uri="{BB962C8B-B14F-4D97-AF65-F5344CB8AC3E}">
        <p14:creationId xmlns:p14="http://schemas.microsoft.com/office/powerpoint/2010/main" val="1334937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24</a:t>
            </a:fld>
            <a:endParaRPr lang="en-US" dirty="0"/>
          </a:p>
        </p:txBody>
      </p:sp>
    </p:spTree>
    <p:extLst>
      <p:ext uri="{BB962C8B-B14F-4D97-AF65-F5344CB8AC3E}">
        <p14:creationId xmlns:p14="http://schemas.microsoft.com/office/powerpoint/2010/main" val="3935503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25</a:t>
            </a:fld>
            <a:endParaRPr lang="en-US" dirty="0"/>
          </a:p>
        </p:txBody>
      </p:sp>
    </p:spTree>
    <p:extLst>
      <p:ext uri="{BB962C8B-B14F-4D97-AF65-F5344CB8AC3E}">
        <p14:creationId xmlns:p14="http://schemas.microsoft.com/office/powerpoint/2010/main" val="42571664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26</a:t>
            </a:fld>
            <a:endParaRPr lang="en-US" dirty="0"/>
          </a:p>
        </p:txBody>
      </p:sp>
    </p:spTree>
    <p:extLst>
      <p:ext uri="{BB962C8B-B14F-4D97-AF65-F5344CB8AC3E}">
        <p14:creationId xmlns:p14="http://schemas.microsoft.com/office/powerpoint/2010/main" val="880270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27</a:t>
            </a:fld>
            <a:endParaRPr lang="en-US" dirty="0"/>
          </a:p>
        </p:txBody>
      </p:sp>
    </p:spTree>
    <p:extLst>
      <p:ext uri="{BB962C8B-B14F-4D97-AF65-F5344CB8AC3E}">
        <p14:creationId xmlns:p14="http://schemas.microsoft.com/office/powerpoint/2010/main" val="584873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28</a:t>
            </a:fld>
            <a:endParaRPr lang="en-US" dirty="0"/>
          </a:p>
        </p:txBody>
      </p:sp>
    </p:spTree>
    <p:extLst>
      <p:ext uri="{BB962C8B-B14F-4D97-AF65-F5344CB8AC3E}">
        <p14:creationId xmlns:p14="http://schemas.microsoft.com/office/powerpoint/2010/main" val="17041424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29</a:t>
            </a:fld>
            <a:endParaRPr lang="en-US" dirty="0"/>
          </a:p>
        </p:txBody>
      </p:sp>
    </p:spTree>
    <p:extLst>
      <p:ext uri="{BB962C8B-B14F-4D97-AF65-F5344CB8AC3E}">
        <p14:creationId xmlns:p14="http://schemas.microsoft.com/office/powerpoint/2010/main" val="2696658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3</a:t>
            </a:fld>
            <a:endParaRPr lang="en-US" dirty="0"/>
          </a:p>
        </p:txBody>
      </p:sp>
    </p:spTree>
    <p:extLst>
      <p:ext uri="{BB962C8B-B14F-4D97-AF65-F5344CB8AC3E}">
        <p14:creationId xmlns:p14="http://schemas.microsoft.com/office/powerpoint/2010/main" val="1695818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30</a:t>
            </a:fld>
            <a:endParaRPr lang="en-US" dirty="0"/>
          </a:p>
        </p:txBody>
      </p:sp>
    </p:spTree>
    <p:extLst>
      <p:ext uri="{BB962C8B-B14F-4D97-AF65-F5344CB8AC3E}">
        <p14:creationId xmlns:p14="http://schemas.microsoft.com/office/powerpoint/2010/main" val="2490971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31</a:t>
            </a:fld>
            <a:endParaRPr lang="en-US" dirty="0"/>
          </a:p>
        </p:txBody>
      </p:sp>
    </p:spTree>
    <p:extLst>
      <p:ext uri="{BB962C8B-B14F-4D97-AF65-F5344CB8AC3E}">
        <p14:creationId xmlns:p14="http://schemas.microsoft.com/office/powerpoint/2010/main" val="16115333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32</a:t>
            </a:fld>
            <a:endParaRPr lang="en-US" dirty="0"/>
          </a:p>
        </p:txBody>
      </p:sp>
    </p:spTree>
    <p:extLst>
      <p:ext uri="{BB962C8B-B14F-4D97-AF65-F5344CB8AC3E}">
        <p14:creationId xmlns:p14="http://schemas.microsoft.com/office/powerpoint/2010/main" val="3978169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33</a:t>
            </a:fld>
            <a:endParaRPr lang="en-US" dirty="0"/>
          </a:p>
        </p:txBody>
      </p:sp>
    </p:spTree>
    <p:extLst>
      <p:ext uri="{BB962C8B-B14F-4D97-AF65-F5344CB8AC3E}">
        <p14:creationId xmlns:p14="http://schemas.microsoft.com/office/powerpoint/2010/main" val="2837927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4</a:t>
            </a:fld>
            <a:endParaRPr lang="en-US" dirty="0"/>
          </a:p>
        </p:txBody>
      </p:sp>
    </p:spTree>
    <p:extLst>
      <p:ext uri="{BB962C8B-B14F-4D97-AF65-F5344CB8AC3E}">
        <p14:creationId xmlns:p14="http://schemas.microsoft.com/office/powerpoint/2010/main" val="57246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5</a:t>
            </a:fld>
            <a:endParaRPr lang="en-US" dirty="0"/>
          </a:p>
        </p:txBody>
      </p:sp>
    </p:spTree>
    <p:extLst>
      <p:ext uri="{BB962C8B-B14F-4D97-AF65-F5344CB8AC3E}">
        <p14:creationId xmlns:p14="http://schemas.microsoft.com/office/powerpoint/2010/main" val="955871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6</a:t>
            </a:fld>
            <a:endParaRPr lang="en-US" dirty="0"/>
          </a:p>
        </p:txBody>
      </p:sp>
    </p:spTree>
    <p:extLst>
      <p:ext uri="{BB962C8B-B14F-4D97-AF65-F5344CB8AC3E}">
        <p14:creationId xmlns:p14="http://schemas.microsoft.com/office/powerpoint/2010/main" val="125612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7</a:t>
            </a:fld>
            <a:endParaRPr lang="en-US" dirty="0"/>
          </a:p>
        </p:txBody>
      </p:sp>
    </p:spTree>
    <p:extLst>
      <p:ext uri="{BB962C8B-B14F-4D97-AF65-F5344CB8AC3E}">
        <p14:creationId xmlns:p14="http://schemas.microsoft.com/office/powerpoint/2010/main" val="265919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8</a:t>
            </a:fld>
            <a:endParaRPr lang="en-US" dirty="0"/>
          </a:p>
        </p:txBody>
      </p:sp>
    </p:spTree>
    <p:extLst>
      <p:ext uri="{BB962C8B-B14F-4D97-AF65-F5344CB8AC3E}">
        <p14:creationId xmlns:p14="http://schemas.microsoft.com/office/powerpoint/2010/main" val="311317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descriptions should be brief.</a:t>
            </a:r>
          </a:p>
          <a:p>
            <a:endParaRPr lang="en-US" dirty="0"/>
          </a:p>
        </p:txBody>
      </p:sp>
      <p:sp>
        <p:nvSpPr>
          <p:cNvPr id="4" name="Slide Number Placeholder 3"/>
          <p:cNvSpPr>
            <a:spLocks noGrp="1"/>
          </p:cNvSpPr>
          <p:nvPr>
            <p:ph type="sldNum" sz="quarter" idx="10"/>
          </p:nvPr>
        </p:nvSpPr>
        <p:spPr/>
        <p:txBody>
          <a:bodyPr/>
          <a:lstStyle/>
          <a:p>
            <a:fld id="{CF2FD335-6D8E-486A-8F5F-DFC7325903FF}" type="slidenum">
              <a:rPr lang="en-US" smtClean="0"/>
              <a:t>9</a:t>
            </a:fld>
            <a:endParaRPr lang="en-US" dirty="0"/>
          </a:p>
        </p:txBody>
      </p:sp>
    </p:spTree>
    <p:extLst>
      <p:ext uri="{BB962C8B-B14F-4D97-AF65-F5344CB8AC3E}">
        <p14:creationId xmlns:p14="http://schemas.microsoft.com/office/powerpoint/2010/main" val="4198839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4/3/2018</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4/3/2018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4/3/2018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32623"/>
            <a:ext cx="10972800" cy="457200"/>
          </a:xfrm>
        </p:spPr>
        <p:txBody>
          <a:bodyPr/>
          <a:lstStyle/>
          <a:p>
            <a:r>
              <a:rPr kumimoji="0" lang="en-US"/>
              <a:t>Click to edit Master title style</a:t>
            </a:r>
          </a:p>
        </p:txBody>
      </p:sp>
      <p:sp>
        <p:nvSpPr>
          <p:cNvPr id="3" name="Content Placeholder 2"/>
          <p:cNvSpPr>
            <a:spLocks noGrp="1"/>
          </p:cNvSpPr>
          <p:nvPr>
            <p:ph idx="1"/>
          </p:nvPr>
        </p:nvSpPr>
        <p:spPr>
          <a:xfrm>
            <a:off x="609600" y="1228492"/>
            <a:ext cx="10972800" cy="3814025"/>
          </a:xfrm>
        </p:spPr>
        <p:txBody>
          <a:bodyPr/>
          <a:lstStyle>
            <a:lvl1pPr>
              <a:defRPr/>
            </a:lvl1pPr>
            <a:lvl5pPr>
              <a:defRPr/>
            </a:lvl5pPr>
            <a:lvl6pPr>
              <a:defRPr/>
            </a:lvl6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a:xfrm>
            <a:off x="609600" y="6385353"/>
            <a:ext cx="9768396" cy="457200"/>
          </a:xfrm>
        </p:spPr>
        <p:txBody>
          <a:bodyPr/>
          <a:lstStyle>
            <a:lvl1pPr algn="l">
              <a:defRPr/>
            </a:lvl1pPr>
          </a:lstStyle>
          <a:p>
            <a:r>
              <a:rPr lang="en-US" dirty="0" err="1" smtClean="0"/>
              <a:t>Mercari</a:t>
            </a:r>
            <a:r>
              <a:rPr lang="en-US" dirty="0" smtClean="0"/>
              <a:t> Price Predictor – Ram Subramaniam				</a:t>
            </a:r>
            <a:fld id="{92F5D0A1-DA96-4609-B9FC-E784DBFC6FF3}" type="slidenum">
              <a:rPr lang="en-US" smtClean="0"/>
              <a:pPr/>
              <a:t>‹#›</a:t>
            </a:fld>
            <a:endParaRPr lang="en-US" dirty="0"/>
          </a:p>
        </p:txBody>
      </p:sp>
      <p:sp>
        <p:nvSpPr>
          <p:cNvPr id="4" name="Date Placeholder 3"/>
          <p:cNvSpPr>
            <a:spLocks noGrp="1"/>
          </p:cNvSpPr>
          <p:nvPr>
            <p:ph type="dt" sz="half" idx="10"/>
          </p:nvPr>
        </p:nvSpPr>
        <p:spPr>
          <a:xfrm>
            <a:off x="10377996" y="6385353"/>
            <a:ext cx="1276352" cy="457200"/>
          </a:xfrm>
        </p:spPr>
        <p:txBody>
          <a:bodyPr/>
          <a:lstStyle/>
          <a:p>
            <a:fld id="{7B98BEDD-6160-49BB-B372-861DE7DE9BA5}" type="datetime1">
              <a:rPr lang="en-US" smtClean="0"/>
              <a:t>4/3/2018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4/3/2018</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4/3/2018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4/3/2018</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a:t>Click to edit Master title style</a:t>
            </a:r>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4/3/2018</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4/3/2018</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4/3/2018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4/3/2018</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4/3/2018</a:t>
            </a:fld>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amsubra1/Cap_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xgboost.readthedocs.io/en/latest/model.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mercari-price-suggestion-challenge/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ramsubra1/Cap_Projec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 Project – Mercari Price Predictor</a:t>
            </a:r>
          </a:p>
        </p:txBody>
      </p:sp>
      <p:sp>
        <p:nvSpPr>
          <p:cNvPr id="3" name="Subtitle 2"/>
          <p:cNvSpPr>
            <a:spLocks noGrp="1"/>
          </p:cNvSpPr>
          <p:nvPr>
            <p:ph type="subTitle" idx="1"/>
          </p:nvPr>
        </p:nvSpPr>
        <p:spPr>
          <a:xfrm>
            <a:off x="609600" y="3899938"/>
            <a:ext cx="6604000" cy="786362"/>
          </a:xfrm>
        </p:spPr>
        <p:txBody>
          <a:bodyPr>
            <a:normAutofit/>
          </a:bodyPr>
          <a:lstStyle/>
          <a:p>
            <a:r>
              <a:rPr lang="en-US" dirty="0"/>
              <a:t>Presented by: </a:t>
            </a:r>
            <a:r>
              <a:rPr lang="en-US" b="1" dirty="0"/>
              <a:t>Ram Subramaniam</a:t>
            </a:r>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12" y="658841"/>
            <a:ext cx="10972800" cy="557400"/>
          </a:xfrm>
        </p:spPr>
        <p:txBody>
          <a:bodyPr>
            <a:normAutofit fontScale="90000"/>
          </a:bodyPr>
          <a:lstStyle/>
          <a:p>
            <a:r>
              <a:rPr lang="en-US" dirty="0" smtClean="0"/>
              <a:t>Exploratory Analysis – Target Variable Analysis (Price)</a:t>
            </a:r>
            <a:endParaRPr lang="en-US" dirty="0"/>
          </a:p>
        </p:txBody>
      </p:sp>
      <p:sp>
        <p:nvSpPr>
          <p:cNvPr id="3" name="Content Placeholder 2"/>
          <p:cNvSpPr>
            <a:spLocks noGrp="1"/>
          </p:cNvSpPr>
          <p:nvPr>
            <p:ph idx="1"/>
          </p:nvPr>
        </p:nvSpPr>
        <p:spPr>
          <a:xfrm>
            <a:off x="574089" y="1308391"/>
            <a:ext cx="10972800" cy="4325112"/>
          </a:xfrm>
        </p:spPr>
        <p:txBody>
          <a:bodyPr>
            <a:normAutofit/>
          </a:bodyPr>
          <a:lstStyle/>
          <a:p>
            <a:r>
              <a:rPr lang="en-US" dirty="0" smtClean="0"/>
              <a:t>First let us find out the price range values in the data source using range(</a:t>
            </a:r>
            <a:r>
              <a:rPr lang="en-US" dirty="0" err="1" smtClean="0"/>
              <a:t>df_train$price</a:t>
            </a:r>
            <a:r>
              <a:rPr lang="en-US" dirty="0" smtClean="0"/>
              <a:t>)</a:t>
            </a:r>
          </a:p>
          <a:p>
            <a:pPr lvl="1"/>
            <a:r>
              <a:rPr lang="en-US" dirty="0" smtClean="0"/>
              <a:t>It varies from 0 to 2009</a:t>
            </a:r>
          </a:p>
          <a:p>
            <a:pPr lvl="1"/>
            <a:r>
              <a:rPr lang="en-US" dirty="0" smtClean="0"/>
              <a:t>Since the prices might be skewed due to some items with $0 value, it will be ideal to look at the log(price) + 1 instead of price.</a:t>
            </a:r>
          </a:p>
          <a:p>
            <a:pPr lvl="1"/>
            <a:r>
              <a:rPr lang="en-US" dirty="0" smtClean="0"/>
              <a:t>Let us look at the histogram of prices</a:t>
            </a:r>
            <a:endParaRPr lang="en-US" dirty="0"/>
          </a:p>
        </p:txBody>
      </p:sp>
    </p:spTree>
    <p:extLst>
      <p:ext uri="{BB962C8B-B14F-4D97-AF65-F5344CB8AC3E}">
        <p14:creationId xmlns:p14="http://schemas.microsoft.com/office/powerpoint/2010/main" val="141204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12" y="658841"/>
            <a:ext cx="10972800" cy="557400"/>
          </a:xfrm>
        </p:spPr>
        <p:txBody>
          <a:bodyPr>
            <a:normAutofit fontScale="90000"/>
          </a:bodyPr>
          <a:lstStyle/>
          <a:p>
            <a:r>
              <a:rPr lang="en-US" dirty="0" smtClean="0"/>
              <a:t>Exploratory Analysis – Target Variable Analysis (Price)</a:t>
            </a:r>
            <a:endParaRPr lang="en-US" dirty="0"/>
          </a:p>
        </p:txBody>
      </p:sp>
      <p:pic>
        <p:nvPicPr>
          <p:cNvPr id="5" name="Picture 4"/>
          <p:cNvPicPr>
            <a:picLocks noChangeAspect="1"/>
          </p:cNvPicPr>
          <p:nvPr/>
        </p:nvPicPr>
        <p:blipFill>
          <a:blip r:embed="rId3"/>
          <a:stretch>
            <a:fillRect/>
          </a:stretch>
        </p:blipFill>
        <p:spPr>
          <a:xfrm>
            <a:off x="597316" y="1464815"/>
            <a:ext cx="6602473" cy="4463211"/>
          </a:xfrm>
          <a:prstGeom prst="rect">
            <a:avLst/>
          </a:prstGeom>
        </p:spPr>
      </p:pic>
      <p:sp>
        <p:nvSpPr>
          <p:cNvPr id="6" name="TextBox 5"/>
          <p:cNvSpPr txBox="1"/>
          <p:nvPr/>
        </p:nvSpPr>
        <p:spPr>
          <a:xfrm>
            <a:off x="7377344" y="1802168"/>
            <a:ext cx="3456911" cy="1200329"/>
          </a:xfrm>
          <a:prstGeom prst="rect">
            <a:avLst/>
          </a:prstGeom>
          <a:noFill/>
        </p:spPr>
        <p:txBody>
          <a:bodyPr wrap="square" rtlCol="0">
            <a:spAutoFit/>
          </a:bodyPr>
          <a:lstStyle/>
          <a:p>
            <a:r>
              <a:rPr lang="en-US" dirty="0" smtClean="0"/>
              <a:t>The (log </a:t>
            </a:r>
            <a:r>
              <a:rPr lang="en-US" dirty="0"/>
              <a:t>price + 1) appears to be centered around 3 and has a longer right tail due to the 0 bound on the left.</a:t>
            </a:r>
            <a:endParaRPr lang="en-US" dirty="0"/>
          </a:p>
        </p:txBody>
      </p:sp>
    </p:spTree>
    <p:extLst>
      <p:ext uri="{BB962C8B-B14F-4D97-AF65-F5344CB8AC3E}">
        <p14:creationId xmlns:p14="http://schemas.microsoft.com/office/powerpoint/2010/main" val="241612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Condition</a:t>
            </a:r>
            <a:endParaRPr lang="en-US" dirty="0"/>
          </a:p>
        </p:txBody>
      </p:sp>
      <p:sp>
        <p:nvSpPr>
          <p:cNvPr id="3" name="Content Placeholder 2"/>
          <p:cNvSpPr>
            <a:spLocks noGrp="1"/>
          </p:cNvSpPr>
          <p:nvPr>
            <p:ph idx="1"/>
          </p:nvPr>
        </p:nvSpPr>
        <p:spPr>
          <a:xfrm>
            <a:off x="538578" y="1059816"/>
            <a:ext cx="10972800" cy="5598436"/>
          </a:xfrm>
        </p:spPr>
        <p:txBody>
          <a:bodyPr>
            <a:normAutofit/>
          </a:bodyPr>
          <a:lstStyle/>
          <a:p>
            <a:r>
              <a:rPr lang="en-US" dirty="0" smtClean="0"/>
              <a:t>Item condition goes from 1 to 5 where 1 is as good as new and 5 is used condition</a:t>
            </a:r>
          </a:p>
          <a:p>
            <a:r>
              <a:rPr lang="en-US" dirty="0" smtClean="0"/>
              <a:t>Let us find the groupings for each of the item condition using the table command</a:t>
            </a:r>
          </a:p>
          <a:p>
            <a:pPr lvl="1"/>
            <a:r>
              <a:rPr lang="en-US" i="1" dirty="0"/>
              <a:t>table(</a:t>
            </a:r>
            <a:r>
              <a:rPr lang="en-US" i="1" dirty="0" err="1"/>
              <a:t>df_train$item_condition_id</a:t>
            </a:r>
            <a:r>
              <a:rPr lang="en-US" i="1" dirty="0" smtClean="0"/>
              <a:t>)</a:t>
            </a:r>
          </a:p>
          <a:p>
            <a:pPr lvl="1"/>
            <a:r>
              <a:rPr lang="en-US" dirty="0"/>
              <a:t>## </a:t>
            </a:r>
            <a:r>
              <a:rPr lang="en-US" dirty="0"/>
              <a:t> </a:t>
            </a:r>
            <a:r>
              <a:rPr lang="en-US" dirty="0" smtClean="0"/>
              <a:t>   1 	        2 		3  	4        5</a:t>
            </a:r>
            <a:endParaRPr lang="en-US" dirty="0"/>
          </a:p>
          <a:p>
            <a:pPr lvl="1"/>
            <a:r>
              <a:rPr lang="en-US" dirty="0"/>
              <a:t>## 640549 375479 432161 31962 </a:t>
            </a:r>
            <a:r>
              <a:rPr lang="en-US" dirty="0" smtClean="0"/>
              <a:t>2384</a:t>
            </a:r>
          </a:p>
          <a:p>
            <a:r>
              <a:rPr lang="en-US" dirty="0" smtClean="0"/>
              <a:t>Plotting the results to have a graphical </a:t>
            </a:r>
          </a:p>
          <a:p>
            <a:pPr marL="109728" indent="0">
              <a:buNone/>
            </a:pPr>
            <a:r>
              <a:rPr lang="en-US" dirty="0" smtClean="0"/>
              <a:t>visualization</a:t>
            </a:r>
            <a:endParaRPr lang="en-US" dirty="0"/>
          </a:p>
        </p:txBody>
      </p:sp>
      <p:pic>
        <p:nvPicPr>
          <p:cNvPr id="4" name="Picture 3"/>
          <p:cNvPicPr/>
          <p:nvPr/>
        </p:nvPicPr>
        <p:blipFill>
          <a:blip r:embed="rId3"/>
          <a:stretch>
            <a:fillRect/>
          </a:stretch>
        </p:blipFill>
        <p:spPr>
          <a:xfrm>
            <a:off x="6786991" y="2750552"/>
            <a:ext cx="5233374" cy="3650248"/>
          </a:xfrm>
          <a:prstGeom prst="rect">
            <a:avLst/>
          </a:prstGeom>
        </p:spPr>
      </p:pic>
    </p:spTree>
    <p:extLst>
      <p:ext uri="{BB962C8B-B14F-4D97-AF65-F5344CB8AC3E}">
        <p14:creationId xmlns:p14="http://schemas.microsoft.com/office/powerpoint/2010/main" val="42560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Condition</a:t>
            </a:r>
            <a:endParaRPr lang="en-US" dirty="0"/>
          </a:p>
        </p:txBody>
      </p:sp>
      <p:sp>
        <p:nvSpPr>
          <p:cNvPr id="3" name="Content Placeholder 2"/>
          <p:cNvSpPr>
            <a:spLocks noGrp="1"/>
          </p:cNvSpPr>
          <p:nvPr>
            <p:ph idx="1"/>
          </p:nvPr>
        </p:nvSpPr>
        <p:spPr>
          <a:xfrm>
            <a:off x="538578" y="1059816"/>
            <a:ext cx="10972800" cy="5598436"/>
          </a:xfrm>
        </p:spPr>
        <p:txBody>
          <a:bodyPr>
            <a:normAutofit/>
          </a:bodyPr>
          <a:lstStyle/>
          <a:p>
            <a:r>
              <a:rPr lang="en-US" dirty="0" smtClean="0"/>
              <a:t>Now let us look at the item condition to price and if there is any relationship</a:t>
            </a:r>
          </a:p>
          <a:p>
            <a:pPr marL="109728" indent="0">
              <a:buNone/>
            </a:pPr>
            <a:endParaRPr lang="en-US" dirty="0"/>
          </a:p>
        </p:txBody>
      </p:sp>
      <p:pic>
        <p:nvPicPr>
          <p:cNvPr id="5" name="Picture 4"/>
          <p:cNvPicPr/>
          <p:nvPr/>
        </p:nvPicPr>
        <p:blipFill>
          <a:blip r:embed="rId3"/>
          <a:stretch>
            <a:fillRect/>
          </a:stretch>
        </p:blipFill>
        <p:spPr>
          <a:xfrm>
            <a:off x="538578" y="1966895"/>
            <a:ext cx="6259386" cy="4369250"/>
          </a:xfrm>
          <a:prstGeom prst="rect">
            <a:avLst/>
          </a:prstGeom>
        </p:spPr>
      </p:pic>
      <p:sp>
        <p:nvSpPr>
          <p:cNvPr id="6" name="TextBox 5"/>
          <p:cNvSpPr txBox="1"/>
          <p:nvPr/>
        </p:nvSpPr>
        <p:spPr>
          <a:xfrm>
            <a:off x="6680761" y="1966895"/>
            <a:ext cx="5617413" cy="2031325"/>
          </a:xfrm>
          <a:prstGeom prst="rect">
            <a:avLst/>
          </a:prstGeom>
          <a:noFill/>
        </p:spPr>
        <p:txBody>
          <a:bodyPr wrap="square" rtlCol="0">
            <a:spAutoFit/>
          </a:bodyPr>
          <a:lstStyle/>
          <a:p>
            <a:r>
              <a:rPr lang="en-US" i="1" dirty="0" smtClean="0"/>
              <a:t>Looking at the average price by condition it is not as expected where the item with better condition has the higher price. Item Condition 5 has the highest price followed by 1. </a:t>
            </a:r>
            <a:r>
              <a:rPr lang="en-US" i="1" dirty="0"/>
              <a:t>Condition </a:t>
            </a:r>
            <a:r>
              <a:rPr lang="en-US" i="1" dirty="0" smtClean="0"/>
              <a:t>5 is </a:t>
            </a:r>
            <a:r>
              <a:rPr lang="en-US" i="1" dirty="0"/>
              <a:t>a bit of an anomaly in that it has the highest price. However, </a:t>
            </a:r>
            <a:r>
              <a:rPr lang="en-US" i="1" dirty="0" smtClean="0"/>
              <a:t>it </a:t>
            </a:r>
            <a:r>
              <a:rPr lang="en-US" i="1" dirty="0"/>
              <a:t>also has the fewest number </a:t>
            </a:r>
            <a:r>
              <a:rPr lang="en-US" i="1" dirty="0" smtClean="0"/>
              <a:t>of  items</a:t>
            </a:r>
            <a:r>
              <a:rPr lang="en-US" i="1" dirty="0"/>
              <a:t>, so our point estimate </a:t>
            </a:r>
            <a:r>
              <a:rPr lang="en-US" i="1" dirty="0" smtClean="0"/>
              <a:t>has </a:t>
            </a:r>
            <a:r>
              <a:rPr lang="en-US" i="1" dirty="0"/>
              <a:t>the most uncertainty</a:t>
            </a:r>
            <a:endParaRPr lang="en-US" i="1" dirty="0"/>
          </a:p>
        </p:txBody>
      </p:sp>
    </p:spTree>
    <p:extLst>
      <p:ext uri="{BB962C8B-B14F-4D97-AF65-F5344CB8AC3E}">
        <p14:creationId xmlns:p14="http://schemas.microsoft.com/office/powerpoint/2010/main" val="17290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Shipping</a:t>
            </a:r>
            <a:endParaRPr lang="en-US" dirty="0"/>
          </a:p>
        </p:txBody>
      </p:sp>
      <p:sp>
        <p:nvSpPr>
          <p:cNvPr id="3" name="Content Placeholder 2"/>
          <p:cNvSpPr>
            <a:spLocks noGrp="1"/>
          </p:cNvSpPr>
          <p:nvPr>
            <p:ph idx="1"/>
          </p:nvPr>
        </p:nvSpPr>
        <p:spPr>
          <a:xfrm>
            <a:off x="538578" y="1422400"/>
            <a:ext cx="10972800" cy="5235852"/>
          </a:xfrm>
        </p:spPr>
        <p:txBody>
          <a:bodyPr>
            <a:normAutofit/>
          </a:bodyPr>
          <a:lstStyle/>
          <a:p>
            <a:r>
              <a:rPr lang="en-US" dirty="0" smtClean="0"/>
              <a:t>There are two shipping categories 0 – paid by seller and 1 paid by buyer</a:t>
            </a:r>
          </a:p>
          <a:p>
            <a:r>
              <a:rPr lang="en-US" dirty="0" smtClean="0"/>
              <a:t>Let us see the counts by shipping type</a:t>
            </a:r>
            <a:r>
              <a:rPr lang="en-US" dirty="0"/>
              <a:t> </a:t>
            </a:r>
            <a:r>
              <a:rPr lang="en-US" dirty="0" smtClean="0"/>
              <a:t>using the table(shipping)</a:t>
            </a:r>
          </a:p>
          <a:p>
            <a:r>
              <a:rPr lang="en-US" dirty="0"/>
              <a:t>## </a:t>
            </a:r>
            <a:r>
              <a:rPr lang="en-US" dirty="0" smtClean="0"/>
              <a:t>	    0 	     1</a:t>
            </a:r>
            <a:endParaRPr lang="en-US" dirty="0"/>
          </a:p>
          <a:p>
            <a:r>
              <a:rPr lang="en-US" dirty="0"/>
              <a:t>## 819435 </a:t>
            </a:r>
            <a:r>
              <a:rPr lang="en-US" dirty="0" smtClean="0"/>
              <a:t>663100</a:t>
            </a:r>
          </a:p>
          <a:p>
            <a:r>
              <a:rPr lang="en-US" dirty="0" smtClean="0"/>
              <a:t>Let us see the distribution of price by shipping</a:t>
            </a:r>
          </a:p>
          <a:p>
            <a:r>
              <a:rPr lang="en-US" dirty="0" smtClean="0"/>
              <a:t>We can see that items where shipping is paid </a:t>
            </a:r>
          </a:p>
          <a:p>
            <a:pPr marL="341313" indent="0">
              <a:buNone/>
            </a:pPr>
            <a:r>
              <a:rPr lang="en-US" dirty="0" smtClean="0"/>
              <a:t>by seller has a lower price</a:t>
            </a:r>
            <a:endParaRPr lang="en-US" dirty="0" smtClean="0"/>
          </a:p>
        </p:txBody>
      </p:sp>
      <p:pic>
        <p:nvPicPr>
          <p:cNvPr id="5" name="Picture 4"/>
          <p:cNvPicPr/>
          <p:nvPr/>
        </p:nvPicPr>
        <p:blipFill>
          <a:blip r:embed="rId3"/>
          <a:stretch>
            <a:fillRect/>
          </a:stretch>
        </p:blipFill>
        <p:spPr>
          <a:xfrm>
            <a:off x="7638473" y="2784532"/>
            <a:ext cx="4479636" cy="3634741"/>
          </a:xfrm>
          <a:prstGeom prst="rect">
            <a:avLst/>
          </a:prstGeom>
        </p:spPr>
      </p:pic>
    </p:spTree>
    <p:extLst>
      <p:ext uri="{BB962C8B-B14F-4D97-AF65-F5344CB8AC3E}">
        <p14:creationId xmlns:p14="http://schemas.microsoft.com/office/powerpoint/2010/main" val="106353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Brand</a:t>
            </a:r>
            <a:endParaRPr lang="en-US" dirty="0"/>
          </a:p>
        </p:txBody>
      </p:sp>
      <p:sp>
        <p:nvSpPr>
          <p:cNvPr id="3" name="Content Placeholder 2"/>
          <p:cNvSpPr>
            <a:spLocks noGrp="1"/>
          </p:cNvSpPr>
          <p:nvPr>
            <p:ph idx="1"/>
          </p:nvPr>
        </p:nvSpPr>
        <p:spPr>
          <a:xfrm>
            <a:off x="538578" y="1422400"/>
            <a:ext cx="10972800" cy="5235852"/>
          </a:xfrm>
        </p:spPr>
        <p:txBody>
          <a:bodyPr>
            <a:normAutofit/>
          </a:bodyPr>
          <a:lstStyle/>
          <a:p>
            <a:r>
              <a:rPr lang="en-US" dirty="0" smtClean="0"/>
              <a:t>Let us plot the top 25 brands by price</a:t>
            </a:r>
          </a:p>
          <a:p>
            <a:r>
              <a:rPr lang="en-US" dirty="0"/>
              <a:t>The Air Jordan and Acacia Swimwear </a:t>
            </a:r>
            <a:endParaRPr lang="en-US" dirty="0" smtClean="0"/>
          </a:p>
          <a:p>
            <a:pPr marL="109538" indent="231775">
              <a:buNone/>
            </a:pPr>
            <a:r>
              <a:rPr lang="en-US" dirty="0" smtClean="0"/>
              <a:t>brands </a:t>
            </a:r>
            <a:r>
              <a:rPr lang="en-US" dirty="0"/>
              <a:t>are by far the most expensive </a:t>
            </a:r>
            <a:endParaRPr lang="en-US" dirty="0" smtClean="0"/>
          </a:p>
          <a:p>
            <a:pPr marL="109538" indent="231775">
              <a:buNone/>
            </a:pPr>
            <a:r>
              <a:rPr lang="en-US" dirty="0" smtClean="0"/>
              <a:t>brand, </a:t>
            </a:r>
            <a:r>
              <a:rPr lang="en-US" dirty="0"/>
              <a:t>with a median price of $</a:t>
            </a:r>
            <a:r>
              <a:rPr lang="en-US" dirty="0" smtClean="0"/>
              <a:t>80</a:t>
            </a:r>
          </a:p>
          <a:p>
            <a:pPr marL="109538" indent="231775">
              <a:buNone/>
            </a:pPr>
            <a:r>
              <a:rPr lang="en-US" dirty="0" smtClean="0"/>
              <a:t>and </a:t>
            </a:r>
            <a:r>
              <a:rPr lang="en-US" dirty="0"/>
              <a:t>$60 respectively</a:t>
            </a:r>
            <a:endParaRPr lang="en-US" dirty="0" smtClean="0"/>
          </a:p>
        </p:txBody>
      </p:sp>
      <p:pic>
        <p:nvPicPr>
          <p:cNvPr id="6" name="Picture 5"/>
          <p:cNvPicPr/>
          <p:nvPr/>
        </p:nvPicPr>
        <p:blipFill rotWithShape="1">
          <a:blip r:embed="rId3"/>
          <a:srcRect r="-13" b="1225"/>
          <a:stretch/>
        </p:blipFill>
        <p:spPr bwMode="auto">
          <a:xfrm>
            <a:off x="6446983" y="1162974"/>
            <a:ext cx="5643506" cy="40648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93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Categories</a:t>
            </a:r>
            <a:endParaRPr lang="en-US" dirty="0"/>
          </a:p>
        </p:txBody>
      </p:sp>
      <p:sp>
        <p:nvSpPr>
          <p:cNvPr id="3" name="Content Placeholder 2"/>
          <p:cNvSpPr>
            <a:spLocks noGrp="1"/>
          </p:cNvSpPr>
          <p:nvPr>
            <p:ph idx="1"/>
          </p:nvPr>
        </p:nvSpPr>
        <p:spPr>
          <a:xfrm>
            <a:off x="538578" y="1422400"/>
            <a:ext cx="10972800" cy="5235852"/>
          </a:xfrm>
        </p:spPr>
        <p:txBody>
          <a:bodyPr>
            <a:normAutofit/>
          </a:bodyPr>
          <a:lstStyle/>
          <a:p>
            <a:r>
              <a:rPr lang="en-US" dirty="0" smtClean="0"/>
              <a:t>How many item categories are there. Let us find out using the length(unique(</a:t>
            </a:r>
            <a:r>
              <a:rPr lang="en-US" dirty="0" err="1" smtClean="0"/>
              <a:t>item_categories</a:t>
            </a:r>
            <a:r>
              <a:rPr lang="en-US" dirty="0" smtClean="0"/>
              <a:t>))</a:t>
            </a:r>
          </a:p>
          <a:p>
            <a:pPr lvl="1"/>
            <a:r>
              <a:rPr lang="en-US" i="1" dirty="0" smtClean="0"/>
              <a:t>There are 1288 unique item categories are there</a:t>
            </a:r>
          </a:p>
          <a:p>
            <a:r>
              <a:rPr lang="en-US" dirty="0" smtClean="0"/>
              <a:t>Plotting item categories to median price</a:t>
            </a:r>
          </a:p>
          <a:p>
            <a:r>
              <a:rPr lang="en-US" dirty="0" smtClean="0"/>
              <a:t>The top 10 categories are women’s </a:t>
            </a:r>
          </a:p>
          <a:p>
            <a:pPr marL="109538" indent="236538">
              <a:buNone/>
            </a:pPr>
            <a:r>
              <a:rPr lang="en-US" dirty="0" smtClean="0"/>
              <a:t>apparel </a:t>
            </a:r>
          </a:p>
          <a:p>
            <a:pPr marL="400050" indent="-284163">
              <a:tabLst>
                <a:tab pos="461963" algn="l"/>
              </a:tabLst>
            </a:pPr>
            <a:r>
              <a:rPr lang="en-US" dirty="0" smtClean="0"/>
              <a:t>The </a:t>
            </a:r>
            <a:r>
              <a:rPr lang="en-US" dirty="0"/>
              <a:t>category ‘Vintage and Collectibles</a:t>
            </a:r>
            <a:r>
              <a:rPr lang="en-US" dirty="0" smtClean="0"/>
              <a:t>/</a:t>
            </a:r>
          </a:p>
          <a:p>
            <a:pPr marL="115887" indent="0">
              <a:buNone/>
              <a:tabLst>
                <a:tab pos="461963" algn="l"/>
              </a:tabLst>
            </a:pPr>
            <a:r>
              <a:rPr lang="en-US" dirty="0" smtClean="0"/>
              <a:t>Antique/Furniture</a:t>
            </a:r>
            <a:r>
              <a:rPr lang="en-US" dirty="0"/>
              <a:t>’ has the highest </a:t>
            </a:r>
            <a:endParaRPr lang="en-US" dirty="0" smtClean="0"/>
          </a:p>
          <a:p>
            <a:pPr marL="115887" indent="0">
              <a:buNone/>
              <a:tabLst>
                <a:tab pos="461963" algn="l"/>
              </a:tabLst>
            </a:pPr>
            <a:r>
              <a:rPr lang="en-US" dirty="0" smtClean="0"/>
              <a:t>median </a:t>
            </a:r>
            <a:r>
              <a:rPr lang="en-US" dirty="0"/>
              <a:t>sale price</a:t>
            </a:r>
            <a:endParaRPr lang="en-US" dirty="0" smtClean="0"/>
          </a:p>
        </p:txBody>
      </p:sp>
      <p:pic>
        <p:nvPicPr>
          <p:cNvPr id="5" name="Picture 4"/>
          <p:cNvPicPr/>
          <p:nvPr/>
        </p:nvPicPr>
        <p:blipFill>
          <a:blip r:embed="rId3"/>
          <a:stretch>
            <a:fillRect/>
          </a:stretch>
        </p:blipFill>
        <p:spPr>
          <a:xfrm>
            <a:off x="6791417" y="2773131"/>
            <a:ext cx="5008363" cy="3450116"/>
          </a:xfrm>
          <a:prstGeom prst="rect">
            <a:avLst/>
          </a:prstGeom>
        </p:spPr>
      </p:pic>
    </p:spTree>
    <p:extLst>
      <p:ext uri="{BB962C8B-B14F-4D97-AF65-F5344CB8AC3E}">
        <p14:creationId xmlns:p14="http://schemas.microsoft.com/office/powerpoint/2010/main" val="3555353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Categories</a:t>
            </a:r>
            <a:endParaRPr lang="en-US" dirty="0"/>
          </a:p>
        </p:txBody>
      </p:sp>
      <p:sp>
        <p:nvSpPr>
          <p:cNvPr id="3" name="Content Placeholder 2"/>
          <p:cNvSpPr>
            <a:spLocks noGrp="1"/>
          </p:cNvSpPr>
          <p:nvPr>
            <p:ph idx="1"/>
          </p:nvPr>
        </p:nvSpPr>
        <p:spPr>
          <a:xfrm>
            <a:off x="538578" y="1422400"/>
            <a:ext cx="10972800" cy="5235852"/>
          </a:xfrm>
        </p:spPr>
        <p:txBody>
          <a:bodyPr>
            <a:normAutofit/>
          </a:bodyPr>
          <a:lstStyle/>
          <a:p>
            <a:r>
              <a:rPr lang="en-US" dirty="0" smtClean="0"/>
              <a:t>The categories are pretty unique in the sense there are multiple sub categories. Let us plot the chart by the top category to price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Interestingly the men’s category seem to have the highest price</a:t>
            </a:r>
            <a:endParaRPr lang="en-US" dirty="0" smtClean="0"/>
          </a:p>
        </p:txBody>
      </p:sp>
      <p:pic>
        <p:nvPicPr>
          <p:cNvPr id="6" name="Picture 5"/>
          <p:cNvPicPr/>
          <p:nvPr/>
        </p:nvPicPr>
        <p:blipFill>
          <a:blip r:embed="rId3"/>
          <a:stretch>
            <a:fillRect/>
          </a:stretch>
        </p:blipFill>
        <p:spPr>
          <a:xfrm>
            <a:off x="378780" y="2524581"/>
            <a:ext cx="4305300" cy="3031490"/>
          </a:xfrm>
          <a:prstGeom prst="rect">
            <a:avLst/>
          </a:prstGeom>
        </p:spPr>
      </p:pic>
    </p:spTree>
    <p:extLst>
      <p:ext uri="{BB962C8B-B14F-4D97-AF65-F5344CB8AC3E}">
        <p14:creationId xmlns:p14="http://schemas.microsoft.com/office/powerpoint/2010/main" val="261034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Feature Interactions</a:t>
            </a:r>
            <a:endParaRPr lang="en-US" dirty="0"/>
          </a:p>
        </p:txBody>
      </p:sp>
      <p:sp>
        <p:nvSpPr>
          <p:cNvPr id="3" name="Content Placeholder 2"/>
          <p:cNvSpPr>
            <a:spLocks noGrp="1"/>
          </p:cNvSpPr>
          <p:nvPr>
            <p:ph idx="1"/>
          </p:nvPr>
        </p:nvSpPr>
        <p:spPr>
          <a:xfrm>
            <a:off x="538578" y="1422400"/>
            <a:ext cx="10972800" cy="5235852"/>
          </a:xfrm>
        </p:spPr>
        <p:txBody>
          <a:bodyPr>
            <a:normAutofit/>
          </a:bodyPr>
          <a:lstStyle/>
          <a:p>
            <a:r>
              <a:rPr lang="en-US" dirty="0" smtClean="0"/>
              <a:t>L</a:t>
            </a:r>
            <a:r>
              <a:rPr lang="en-US" dirty="0"/>
              <a:t>et us examine how item counts are distributed across top-level category </a:t>
            </a:r>
            <a:r>
              <a:rPr lang="en-US" dirty="0" smtClean="0"/>
              <a:t>and condition.</a:t>
            </a:r>
          </a:p>
          <a:p>
            <a:r>
              <a:rPr lang="en-US" dirty="0" smtClean="0"/>
              <a:t>Women’s items of condition 1,2 </a:t>
            </a:r>
          </a:p>
          <a:p>
            <a:pPr marL="109728" indent="0">
              <a:buNone/>
            </a:pPr>
            <a:r>
              <a:rPr lang="en-US" dirty="0" smtClean="0"/>
              <a:t>and 3 are the most common. </a:t>
            </a:r>
          </a:p>
          <a:p>
            <a:r>
              <a:rPr lang="en-US" dirty="0" smtClean="0"/>
              <a:t>This is followed by beauty products</a:t>
            </a:r>
          </a:p>
          <a:p>
            <a:endParaRPr lang="en-US" dirty="0"/>
          </a:p>
        </p:txBody>
      </p:sp>
      <p:pic>
        <p:nvPicPr>
          <p:cNvPr id="4" name="Picture 3"/>
          <p:cNvPicPr>
            <a:picLocks noChangeAspect="1"/>
          </p:cNvPicPr>
          <p:nvPr/>
        </p:nvPicPr>
        <p:blipFill>
          <a:blip r:embed="rId3"/>
          <a:stretch>
            <a:fillRect/>
          </a:stretch>
        </p:blipFill>
        <p:spPr>
          <a:xfrm>
            <a:off x="6117131" y="1959356"/>
            <a:ext cx="5394247" cy="3887283"/>
          </a:xfrm>
          <a:prstGeom prst="rect">
            <a:avLst/>
          </a:prstGeom>
        </p:spPr>
      </p:pic>
    </p:spTree>
    <p:extLst>
      <p:ext uri="{BB962C8B-B14F-4D97-AF65-F5344CB8AC3E}">
        <p14:creationId xmlns:p14="http://schemas.microsoft.com/office/powerpoint/2010/main" val="96211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38578" y="1422400"/>
            <a:ext cx="10972800" cy="5235852"/>
          </a:xfrm>
        </p:spPr>
        <p:txBody>
          <a:bodyPr>
            <a:normAutofit/>
          </a:bodyPr>
          <a:lstStyle/>
          <a:p>
            <a:r>
              <a:rPr lang="en-US" dirty="0" smtClean="0"/>
              <a:t>At this point we have done a significant amount of exploratory analysis and we have not gotten to the bulk of the proble</a:t>
            </a:r>
            <a:r>
              <a:rPr lang="en-US" dirty="0" smtClean="0"/>
              <a:t>m.</a:t>
            </a:r>
          </a:p>
          <a:p>
            <a:r>
              <a:rPr lang="en-US" dirty="0" smtClean="0"/>
              <a:t>This field being unstructured data, there is a need to do some text processing and normalization.</a:t>
            </a:r>
          </a:p>
          <a:p>
            <a:r>
              <a:rPr lang="en-US" dirty="0" smtClean="0"/>
              <a:t>Using the correlation function “</a:t>
            </a:r>
            <a:r>
              <a:rPr lang="en-US" dirty="0" err="1" smtClean="0"/>
              <a:t>cor</a:t>
            </a:r>
            <a:r>
              <a:rPr lang="en-US" dirty="0" smtClean="0"/>
              <a:t>” check whether there is any relation between description length and price. </a:t>
            </a:r>
          </a:p>
          <a:p>
            <a:pPr lvl="1"/>
            <a:r>
              <a:rPr lang="en-US" i="1" dirty="0" smtClean="0"/>
              <a:t>The number we get </a:t>
            </a:r>
            <a:r>
              <a:rPr lang="en-US" i="1" dirty="0"/>
              <a:t>is </a:t>
            </a:r>
            <a:r>
              <a:rPr lang="en-US" i="1" dirty="0" smtClean="0"/>
              <a:t>0.04328234, shows that there is no </a:t>
            </a:r>
            <a:r>
              <a:rPr lang="en-US" i="1" dirty="0" err="1" smtClean="0"/>
              <a:t>coorelation</a:t>
            </a:r>
            <a:r>
              <a:rPr lang="en-US" i="1" dirty="0" smtClean="0"/>
              <a:t>.</a:t>
            </a:r>
          </a:p>
          <a:p>
            <a:r>
              <a:rPr lang="en-US" dirty="0" smtClean="0"/>
              <a:t>Let us start with some text analysis, as a first step remove those rows where the description is “No description yet”.</a:t>
            </a:r>
          </a:p>
          <a:p>
            <a:r>
              <a:rPr lang="en-US" dirty="0" smtClean="0"/>
              <a:t>Convert the item description into a corpus object</a:t>
            </a:r>
          </a:p>
          <a:p>
            <a:endParaRPr lang="en-US" dirty="0"/>
          </a:p>
        </p:txBody>
      </p:sp>
    </p:spTree>
    <p:extLst>
      <p:ext uri="{BB962C8B-B14F-4D97-AF65-F5344CB8AC3E}">
        <p14:creationId xmlns:p14="http://schemas.microsoft.com/office/powerpoint/2010/main" val="156684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92" y="712177"/>
            <a:ext cx="10972800" cy="1066800"/>
          </a:xfrm>
        </p:spPr>
        <p:txBody>
          <a:bodyPr/>
          <a:lstStyle/>
          <a:p>
            <a:r>
              <a:rPr lang="en-US" dirty="0"/>
              <a:t>Introduction</a:t>
            </a:r>
          </a:p>
        </p:txBody>
      </p:sp>
      <p:sp>
        <p:nvSpPr>
          <p:cNvPr id="3" name="Content Placeholder 2"/>
          <p:cNvSpPr>
            <a:spLocks noGrp="1"/>
          </p:cNvSpPr>
          <p:nvPr>
            <p:ph idx="1"/>
          </p:nvPr>
        </p:nvSpPr>
        <p:spPr>
          <a:xfrm>
            <a:off x="504092" y="1607585"/>
            <a:ext cx="10972800" cy="4660050"/>
          </a:xfrm>
        </p:spPr>
        <p:txBody>
          <a:bodyPr>
            <a:normAutofit/>
          </a:bodyPr>
          <a:lstStyle/>
          <a:p>
            <a:r>
              <a:rPr lang="en-US" dirty="0"/>
              <a:t>Mercari is a Japanese community based shopping app</a:t>
            </a:r>
          </a:p>
          <a:p>
            <a:r>
              <a:rPr lang="en-US" dirty="0"/>
              <a:t>Allows users to buy and sell – new or used products</a:t>
            </a:r>
          </a:p>
          <a:p>
            <a:r>
              <a:rPr lang="en-US" dirty="0"/>
              <a:t>Contest in Kaggle that for developers and data enthusiasts to build a tool that will predict the price of an item(s) that people are trying to </a:t>
            </a:r>
            <a:r>
              <a:rPr lang="en-US" dirty="0" smtClean="0"/>
              <a:t>sell</a:t>
            </a:r>
          </a:p>
          <a:p>
            <a:r>
              <a:rPr lang="en-US" dirty="0" smtClean="0"/>
              <a:t>This presentation provides the highlights of what is done for more details please refer to the detailed document – </a:t>
            </a:r>
            <a:r>
              <a:rPr lang="en-US" b="1" dirty="0" smtClean="0"/>
              <a:t>Capstone Project – </a:t>
            </a:r>
            <a:r>
              <a:rPr lang="en-US" b="1" dirty="0" err="1" smtClean="0"/>
              <a:t>Mercari</a:t>
            </a:r>
            <a:r>
              <a:rPr lang="en-US" b="1" dirty="0" smtClean="0"/>
              <a:t> Price Predictor.pdf </a:t>
            </a:r>
            <a:r>
              <a:rPr lang="en-US" dirty="0" smtClean="0"/>
              <a:t>in </a:t>
            </a:r>
            <a:r>
              <a:rPr lang="en-US" dirty="0">
                <a:hlinkClick r:id="rId3"/>
              </a:rPr>
              <a:t>https://github.com/ramsubra1/Cap_Project</a:t>
            </a:r>
            <a:r>
              <a:rPr lang="en-US" dirty="0"/>
              <a:t> </a:t>
            </a:r>
            <a:endParaRPr lang="en-US" dirty="0"/>
          </a:p>
        </p:txBody>
      </p:sp>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r>
              <a:rPr lang="en-US" dirty="0" smtClean="0"/>
              <a:t>Let us graph the description text to the 25 most common description text after removing English “STOP” words.</a:t>
            </a:r>
            <a:endParaRPr lang="en-US" dirty="0"/>
          </a:p>
        </p:txBody>
      </p:sp>
      <p:pic>
        <p:nvPicPr>
          <p:cNvPr id="4" name="Picture 3"/>
          <p:cNvPicPr>
            <a:picLocks noChangeAspect="1"/>
          </p:cNvPicPr>
          <p:nvPr/>
        </p:nvPicPr>
        <p:blipFill>
          <a:blip r:embed="rId3"/>
          <a:stretch>
            <a:fillRect/>
          </a:stretch>
        </p:blipFill>
        <p:spPr>
          <a:xfrm>
            <a:off x="870012" y="2077374"/>
            <a:ext cx="7015624" cy="4680196"/>
          </a:xfrm>
          <a:prstGeom prst="rect">
            <a:avLst/>
          </a:prstGeom>
        </p:spPr>
      </p:pic>
    </p:spTree>
    <p:extLst>
      <p:ext uri="{BB962C8B-B14F-4D97-AF65-F5344CB8AC3E}">
        <p14:creationId xmlns:p14="http://schemas.microsoft.com/office/powerpoint/2010/main" val="919769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r>
              <a:rPr lang="en-US" dirty="0" smtClean="0"/>
              <a:t>Let us build a word cloud of words that appear more than 30,000 times</a:t>
            </a:r>
            <a:endParaRPr lang="en-US" dirty="0"/>
          </a:p>
        </p:txBody>
      </p:sp>
      <p:pic>
        <p:nvPicPr>
          <p:cNvPr id="5" name="Picture 4"/>
          <p:cNvPicPr>
            <a:picLocks noChangeAspect="1"/>
          </p:cNvPicPr>
          <p:nvPr/>
        </p:nvPicPr>
        <p:blipFill>
          <a:blip r:embed="rId3"/>
          <a:stretch>
            <a:fillRect/>
          </a:stretch>
        </p:blipFill>
        <p:spPr>
          <a:xfrm>
            <a:off x="2597134" y="1579208"/>
            <a:ext cx="5648325" cy="5581650"/>
          </a:xfrm>
          <a:prstGeom prst="rect">
            <a:avLst/>
          </a:prstGeom>
        </p:spPr>
      </p:pic>
    </p:spTree>
    <p:extLst>
      <p:ext uri="{BB962C8B-B14F-4D97-AF65-F5344CB8AC3E}">
        <p14:creationId xmlns:p14="http://schemas.microsoft.com/office/powerpoint/2010/main" val="268973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r>
              <a:rPr lang="en-US" dirty="0" smtClean="0"/>
              <a:t>If we wanted to look at </a:t>
            </a:r>
            <a:r>
              <a:rPr lang="en-US" dirty="0" err="1" smtClean="0"/>
              <a:t>ngrams</a:t>
            </a:r>
            <a:r>
              <a:rPr lang="en-US" dirty="0" smtClean="0"/>
              <a:t> we can do so in a similar way. </a:t>
            </a:r>
          </a:p>
          <a:p>
            <a:r>
              <a:rPr lang="en-US" dirty="0" smtClean="0"/>
              <a:t>Since </a:t>
            </a:r>
            <a:r>
              <a:rPr lang="en-US" dirty="0"/>
              <a:t>this will result in a very large document-term matrix and take a very long time, </a:t>
            </a:r>
            <a:r>
              <a:rPr lang="en-US" dirty="0" err="1" smtClean="0"/>
              <a:t>sample_corpus</a:t>
            </a:r>
            <a:r>
              <a:rPr lang="en-US" dirty="0" smtClean="0"/>
              <a:t>() function </a:t>
            </a:r>
            <a:r>
              <a:rPr lang="en-US" dirty="0"/>
              <a:t>to take a random sample of 15% of the documents in the corpus</a:t>
            </a:r>
            <a:r>
              <a:rPr lang="en-US" dirty="0" smtClean="0"/>
              <a:t>.</a:t>
            </a:r>
          </a:p>
          <a:p>
            <a:pPr algn="just"/>
            <a:r>
              <a:rPr lang="en-US" dirty="0"/>
              <a:t>Brand new’ is the most </a:t>
            </a:r>
            <a:endParaRPr lang="en-US" dirty="0" smtClean="0"/>
          </a:p>
          <a:p>
            <a:pPr marL="109538" indent="290513" algn="just">
              <a:buNone/>
            </a:pPr>
            <a:r>
              <a:rPr lang="en-US" dirty="0" smtClean="0"/>
              <a:t>commonly-occurring </a:t>
            </a:r>
            <a:r>
              <a:rPr lang="en-US" dirty="0"/>
              <a:t>bigram </a:t>
            </a:r>
            <a:endParaRPr lang="en-US" dirty="0" smtClean="0"/>
          </a:p>
          <a:p>
            <a:pPr marL="109538" indent="290513" algn="just">
              <a:buNone/>
            </a:pPr>
            <a:r>
              <a:rPr lang="en-US" dirty="0" smtClean="0"/>
              <a:t>follow </a:t>
            </a:r>
            <a:r>
              <a:rPr lang="en-US" dirty="0"/>
              <a:t>by ‘free shipping’. </a:t>
            </a:r>
            <a:endParaRPr lang="en-US" dirty="0" smtClean="0"/>
          </a:p>
        </p:txBody>
      </p:sp>
      <p:pic>
        <p:nvPicPr>
          <p:cNvPr id="4" name="Picture 3"/>
          <p:cNvPicPr>
            <a:picLocks noChangeAspect="1"/>
          </p:cNvPicPr>
          <p:nvPr/>
        </p:nvPicPr>
        <p:blipFill>
          <a:blip r:embed="rId3"/>
          <a:stretch>
            <a:fillRect/>
          </a:stretch>
        </p:blipFill>
        <p:spPr>
          <a:xfrm>
            <a:off x="5596307" y="3043298"/>
            <a:ext cx="6574978" cy="3488694"/>
          </a:xfrm>
          <a:prstGeom prst="rect">
            <a:avLst/>
          </a:prstGeom>
        </p:spPr>
      </p:pic>
    </p:spTree>
    <p:extLst>
      <p:ext uri="{BB962C8B-B14F-4D97-AF65-F5344CB8AC3E}">
        <p14:creationId xmlns:p14="http://schemas.microsoft.com/office/powerpoint/2010/main" val="140595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457200" indent="-341313" algn="just"/>
            <a:r>
              <a:rPr lang="en-US" dirty="0" smtClean="0"/>
              <a:t>We </a:t>
            </a:r>
            <a:r>
              <a:rPr lang="en-US" dirty="0"/>
              <a:t>can also make a word cloud </a:t>
            </a:r>
            <a:r>
              <a:rPr lang="en-US" dirty="0" smtClean="0"/>
              <a:t>of bigrams</a:t>
            </a:r>
            <a:endParaRPr lang="en-US" dirty="0"/>
          </a:p>
        </p:txBody>
      </p:sp>
      <p:pic>
        <p:nvPicPr>
          <p:cNvPr id="5" name="Picture 4"/>
          <p:cNvPicPr>
            <a:picLocks noChangeAspect="1"/>
          </p:cNvPicPr>
          <p:nvPr/>
        </p:nvPicPr>
        <p:blipFill>
          <a:blip r:embed="rId3"/>
          <a:stretch>
            <a:fillRect/>
          </a:stretch>
        </p:blipFill>
        <p:spPr>
          <a:xfrm>
            <a:off x="1154096" y="1720375"/>
            <a:ext cx="4935337" cy="5035900"/>
          </a:xfrm>
          <a:prstGeom prst="rect">
            <a:avLst/>
          </a:prstGeom>
        </p:spPr>
      </p:pic>
    </p:spTree>
    <p:extLst>
      <p:ext uri="{BB962C8B-B14F-4D97-AF65-F5344CB8AC3E}">
        <p14:creationId xmlns:p14="http://schemas.microsoft.com/office/powerpoint/2010/main" val="3285359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457200" indent="-341313" algn="just"/>
            <a:r>
              <a:rPr lang="en-US" dirty="0" smtClean="0"/>
              <a:t>Let us repeat the process for 3-grams</a:t>
            </a:r>
          </a:p>
          <a:p>
            <a:pPr marL="457200" indent="-341313" algn="just"/>
            <a:r>
              <a:rPr lang="en-US" dirty="0" smtClean="0"/>
              <a:t>We can see that “price is </a:t>
            </a:r>
          </a:p>
          <a:p>
            <a:pPr marL="114300" indent="347663" algn="just">
              <a:buNone/>
            </a:pPr>
            <a:r>
              <a:rPr lang="en-US" dirty="0" smtClean="0"/>
              <a:t>firm” and “new with tags”</a:t>
            </a:r>
          </a:p>
          <a:p>
            <a:pPr marL="114300" indent="347663" algn="just">
              <a:buNone/>
            </a:pPr>
            <a:r>
              <a:rPr lang="en-US" dirty="0" smtClean="0"/>
              <a:t>are the most common </a:t>
            </a:r>
          </a:p>
          <a:p>
            <a:pPr marL="114300" indent="347663" algn="just">
              <a:buNone/>
            </a:pPr>
            <a:r>
              <a:rPr lang="en-US" dirty="0" smtClean="0"/>
              <a:t>3-grams</a:t>
            </a:r>
            <a:endParaRPr lang="en-US" dirty="0"/>
          </a:p>
        </p:txBody>
      </p:sp>
      <p:pic>
        <p:nvPicPr>
          <p:cNvPr id="4" name="Picture 3"/>
          <p:cNvPicPr>
            <a:picLocks noChangeAspect="1"/>
          </p:cNvPicPr>
          <p:nvPr/>
        </p:nvPicPr>
        <p:blipFill>
          <a:blip r:embed="rId3"/>
          <a:stretch>
            <a:fillRect/>
          </a:stretch>
        </p:blipFill>
        <p:spPr>
          <a:xfrm>
            <a:off x="5193436" y="1661684"/>
            <a:ext cx="6599669" cy="4737143"/>
          </a:xfrm>
          <a:prstGeom prst="rect">
            <a:avLst/>
          </a:prstGeom>
        </p:spPr>
      </p:pic>
    </p:spTree>
    <p:extLst>
      <p:ext uri="{BB962C8B-B14F-4D97-AF65-F5344CB8AC3E}">
        <p14:creationId xmlns:p14="http://schemas.microsoft.com/office/powerpoint/2010/main" val="236939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457200" indent="-341313" algn="just"/>
            <a:r>
              <a:rPr lang="en-US" dirty="0" smtClean="0"/>
              <a:t>Let us create the word cloud for 3-grams</a:t>
            </a:r>
          </a:p>
        </p:txBody>
      </p:sp>
      <p:pic>
        <p:nvPicPr>
          <p:cNvPr id="5" name="Picture 4"/>
          <p:cNvPicPr>
            <a:picLocks noChangeAspect="1"/>
          </p:cNvPicPr>
          <p:nvPr/>
        </p:nvPicPr>
        <p:blipFill>
          <a:blip r:embed="rId3"/>
          <a:stretch>
            <a:fillRect/>
          </a:stretch>
        </p:blipFill>
        <p:spPr>
          <a:xfrm>
            <a:off x="1329523" y="1720375"/>
            <a:ext cx="4535657" cy="4669496"/>
          </a:xfrm>
          <a:prstGeom prst="rect">
            <a:avLst/>
          </a:prstGeom>
        </p:spPr>
      </p:pic>
    </p:spTree>
    <p:extLst>
      <p:ext uri="{BB962C8B-B14F-4D97-AF65-F5344CB8AC3E}">
        <p14:creationId xmlns:p14="http://schemas.microsoft.com/office/powerpoint/2010/main" val="87708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Exploratory Analysis – Item Description</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457200" indent="-341313" algn="just"/>
            <a:r>
              <a:rPr lang="en-US" dirty="0" smtClean="0"/>
              <a:t>Let us add some more training features to our corpus to do further analysis. </a:t>
            </a:r>
          </a:p>
          <a:p>
            <a:pPr marL="457200" indent="-341313" algn="just"/>
            <a:r>
              <a:rPr lang="en-US" dirty="0" smtClean="0"/>
              <a:t>We will use the </a:t>
            </a:r>
            <a:r>
              <a:rPr lang="en-US" dirty="0" err="1" smtClean="0"/>
              <a:t>docvars</a:t>
            </a:r>
            <a:r>
              <a:rPr lang="en-US" dirty="0" smtClean="0"/>
              <a:t>() function of </a:t>
            </a:r>
            <a:r>
              <a:rPr lang="en-US" dirty="0" err="1" smtClean="0"/>
              <a:t>quanteda</a:t>
            </a:r>
            <a:r>
              <a:rPr lang="en-US" dirty="0" smtClean="0"/>
              <a:t> package</a:t>
            </a:r>
          </a:p>
        </p:txBody>
      </p:sp>
      <p:pic>
        <p:nvPicPr>
          <p:cNvPr id="4" name="Picture 3"/>
          <p:cNvPicPr>
            <a:picLocks noChangeAspect="1"/>
          </p:cNvPicPr>
          <p:nvPr/>
        </p:nvPicPr>
        <p:blipFill>
          <a:blip r:embed="rId3"/>
          <a:stretch>
            <a:fillRect/>
          </a:stretch>
        </p:blipFill>
        <p:spPr>
          <a:xfrm>
            <a:off x="1313895" y="2523944"/>
            <a:ext cx="6090590" cy="4334056"/>
          </a:xfrm>
          <a:prstGeom prst="rect">
            <a:avLst/>
          </a:prstGeom>
        </p:spPr>
      </p:pic>
      <p:sp>
        <p:nvSpPr>
          <p:cNvPr id="6" name="TextBox 5"/>
          <p:cNvSpPr txBox="1"/>
          <p:nvPr/>
        </p:nvSpPr>
        <p:spPr>
          <a:xfrm>
            <a:off x="7634796" y="2805344"/>
            <a:ext cx="4234649" cy="2308324"/>
          </a:xfrm>
          <a:prstGeom prst="rect">
            <a:avLst/>
          </a:prstGeom>
          <a:noFill/>
        </p:spPr>
        <p:txBody>
          <a:bodyPr wrap="square" rtlCol="0">
            <a:spAutoFit/>
          </a:bodyPr>
          <a:lstStyle/>
          <a:p>
            <a:r>
              <a:rPr lang="en-US" dirty="0"/>
              <a:t>The most interesting thing that we see here is that the Men’s category has the lowest average number of tokens in</a:t>
            </a:r>
          </a:p>
          <a:p>
            <a:r>
              <a:rPr lang="en-US" dirty="0"/>
              <a:t>the description. Not only that it has the tightest distribution around the mean. Due to the lack of information this</a:t>
            </a:r>
          </a:p>
          <a:p>
            <a:r>
              <a:rPr lang="en-US" dirty="0"/>
              <a:t>may mean that accurately predicting prices in this category will be most difficult</a:t>
            </a:r>
            <a:endParaRPr lang="en-US" dirty="0"/>
          </a:p>
        </p:txBody>
      </p:sp>
    </p:spTree>
    <p:extLst>
      <p:ext uri="{BB962C8B-B14F-4D97-AF65-F5344CB8AC3E}">
        <p14:creationId xmlns:p14="http://schemas.microsoft.com/office/powerpoint/2010/main" val="371502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Data Wrangling and Cleaning</a:t>
            </a:r>
            <a:endParaRPr lang="en-US" dirty="0"/>
          </a:p>
        </p:txBody>
      </p:sp>
      <p:sp>
        <p:nvSpPr>
          <p:cNvPr id="3" name="Content Placeholder 2"/>
          <p:cNvSpPr>
            <a:spLocks noGrp="1"/>
          </p:cNvSpPr>
          <p:nvPr>
            <p:ph idx="1"/>
          </p:nvPr>
        </p:nvSpPr>
        <p:spPr>
          <a:xfrm>
            <a:off x="556334" y="1162975"/>
            <a:ext cx="10972800" cy="5235852"/>
          </a:xfrm>
        </p:spPr>
        <p:txBody>
          <a:bodyPr>
            <a:normAutofit fontScale="92500" lnSpcReduction="10000"/>
          </a:bodyPr>
          <a:lstStyle/>
          <a:p>
            <a:pPr marL="457200" indent="-341313" algn="just"/>
            <a:r>
              <a:rPr lang="en-US" dirty="0" smtClean="0"/>
              <a:t>Based on Exploratory Analysis there is no relationship between all other fields and the price. So the inference is it should be based on item description</a:t>
            </a:r>
          </a:p>
          <a:p>
            <a:pPr marL="457200" indent="-341313" algn="just"/>
            <a:r>
              <a:rPr lang="en-US" dirty="0" smtClean="0"/>
              <a:t>Topic Modelling is one of the methods chosen for predicting the price </a:t>
            </a:r>
          </a:p>
          <a:p>
            <a:pPr marL="457200" indent="-341313" algn="just"/>
            <a:r>
              <a:rPr lang="en-US" dirty="0" smtClean="0"/>
              <a:t>First step to do is to clean the data in item description by removing alpha numeric (special characters), collapsing additional spaces and converting the item description text to lower case for ideal comparison</a:t>
            </a:r>
          </a:p>
          <a:p>
            <a:pPr marL="457200" indent="-341313" algn="just"/>
            <a:r>
              <a:rPr lang="en-US" dirty="0" smtClean="0"/>
              <a:t>Add the following columns for better analysis</a:t>
            </a:r>
          </a:p>
          <a:p>
            <a:pPr marL="749808" lvl="1" indent="-341313" algn="just"/>
            <a:r>
              <a:rPr lang="en-US" dirty="0"/>
              <a:t>L</a:t>
            </a:r>
            <a:r>
              <a:rPr lang="en-US" dirty="0" smtClean="0"/>
              <a:t>ength </a:t>
            </a:r>
            <a:r>
              <a:rPr lang="en-US" dirty="0"/>
              <a:t>of item </a:t>
            </a:r>
            <a:r>
              <a:rPr lang="en-US" dirty="0" smtClean="0"/>
              <a:t>description</a:t>
            </a:r>
          </a:p>
          <a:p>
            <a:pPr marL="749808" lvl="1" indent="-341313" algn="just"/>
            <a:r>
              <a:rPr lang="en-US" dirty="0" smtClean="0"/>
              <a:t> Number of words in item description</a:t>
            </a:r>
          </a:p>
          <a:p>
            <a:pPr marL="749808" lvl="1" indent="-341313" algn="just"/>
            <a:r>
              <a:rPr lang="en-US" dirty="0" smtClean="0"/>
              <a:t>Number of categories in item description</a:t>
            </a:r>
          </a:p>
          <a:p>
            <a:pPr marL="457200" indent="-341313" algn="just"/>
            <a:r>
              <a:rPr lang="en-US" dirty="0" smtClean="0"/>
              <a:t>To have a more tightly packed dataset use log(price + 1) instead of price</a:t>
            </a:r>
          </a:p>
          <a:p>
            <a:pPr marL="457200" indent="-341313" algn="just"/>
            <a:r>
              <a:rPr lang="en-US" dirty="0" smtClean="0"/>
              <a:t>Group the data based on price – Low, Mid, High, Higher and Highest</a:t>
            </a:r>
          </a:p>
        </p:txBody>
      </p:sp>
    </p:spTree>
    <p:extLst>
      <p:ext uri="{BB962C8B-B14F-4D97-AF65-F5344CB8AC3E}">
        <p14:creationId xmlns:p14="http://schemas.microsoft.com/office/powerpoint/2010/main" val="256806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a:t>Topic </a:t>
            </a:r>
            <a:r>
              <a:rPr lang="en-US" dirty="0" smtClean="0"/>
              <a:t>Modelling</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115887" indent="0" algn="just">
              <a:buNone/>
            </a:pPr>
            <a:r>
              <a:rPr lang="en-US" dirty="0" smtClean="0"/>
              <a:t>What is Topic Modelling?</a:t>
            </a:r>
          </a:p>
          <a:p>
            <a:r>
              <a:rPr lang="en-US" dirty="0" smtClean="0"/>
              <a:t>Topic </a:t>
            </a:r>
            <a:r>
              <a:rPr lang="en-US" dirty="0"/>
              <a:t>Modelling provides an algorithmic solution to managing, organizing </a:t>
            </a:r>
            <a:r>
              <a:rPr lang="en-US" dirty="0" smtClean="0"/>
              <a:t>and annotating </a:t>
            </a:r>
            <a:r>
              <a:rPr lang="en-US" dirty="0"/>
              <a:t>large texts</a:t>
            </a:r>
            <a:r>
              <a:rPr lang="en-US" dirty="0" smtClean="0"/>
              <a:t>.</a:t>
            </a:r>
          </a:p>
          <a:p>
            <a:r>
              <a:rPr lang="en-US" dirty="0"/>
              <a:t>The annotations aid in tasks </a:t>
            </a:r>
            <a:r>
              <a:rPr lang="en-US" dirty="0" smtClean="0"/>
              <a:t>of</a:t>
            </a:r>
          </a:p>
          <a:p>
            <a:pPr lvl="1"/>
            <a:r>
              <a:rPr lang="en-US" dirty="0" smtClean="0"/>
              <a:t>Information retrieval</a:t>
            </a:r>
          </a:p>
          <a:p>
            <a:pPr lvl="1"/>
            <a:r>
              <a:rPr lang="en-US" dirty="0"/>
              <a:t>C</a:t>
            </a:r>
            <a:r>
              <a:rPr lang="en-US" dirty="0" smtClean="0"/>
              <a:t>lassification </a:t>
            </a:r>
          </a:p>
          <a:p>
            <a:pPr lvl="1"/>
            <a:r>
              <a:rPr lang="en-US" dirty="0" smtClean="0"/>
              <a:t>Exploration</a:t>
            </a:r>
          </a:p>
          <a:p>
            <a:r>
              <a:rPr lang="en-US" dirty="0"/>
              <a:t>T</a:t>
            </a:r>
            <a:r>
              <a:rPr lang="en-US" dirty="0" smtClean="0"/>
              <a:t>opic </a:t>
            </a:r>
            <a:r>
              <a:rPr lang="en-US" dirty="0"/>
              <a:t>models are generative models which provide a probabilistic framework for the term </a:t>
            </a:r>
            <a:r>
              <a:rPr lang="en-US" dirty="0" smtClean="0"/>
              <a:t>frequency occurrences </a:t>
            </a:r>
            <a:r>
              <a:rPr lang="en-US" dirty="0"/>
              <a:t>in </a:t>
            </a:r>
            <a:r>
              <a:rPr lang="en-US" dirty="0" smtClean="0"/>
              <a:t>documents</a:t>
            </a:r>
          </a:p>
          <a:p>
            <a:r>
              <a:rPr lang="en-US" dirty="0" smtClean="0"/>
              <a:t>For Topic Modelling we will use - </a:t>
            </a:r>
            <a:r>
              <a:rPr lang="en-US" dirty="0"/>
              <a:t>Latent </a:t>
            </a:r>
            <a:r>
              <a:rPr lang="en-US" dirty="0" err="1"/>
              <a:t>Dirichlet</a:t>
            </a:r>
            <a:r>
              <a:rPr lang="en-US" dirty="0"/>
              <a:t> Allocation(LDA) model</a:t>
            </a:r>
            <a:endParaRPr lang="en-US" dirty="0" smtClean="0"/>
          </a:p>
        </p:txBody>
      </p:sp>
    </p:spTree>
    <p:extLst>
      <p:ext uri="{BB962C8B-B14F-4D97-AF65-F5344CB8AC3E}">
        <p14:creationId xmlns:p14="http://schemas.microsoft.com/office/powerpoint/2010/main" val="15772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a:t>Topic </a:t>
            </a:r>
            <a:r>
              <a:rPr lang="en-US" dirty="0" smtClean="0"/>
              <a:t>Modelling - LDA</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115887" indent="0" algn="just">
              <a:buNone/>
            </a:pPr>
            <a:r>
              <a:rPr lang="en-US" dirty="0" smtClean="0"/>
              <a:t>What is </a:t>
            </a:r>
            <a:r>
              <a:rPr lang="en-US" dirty="0"/>
              <a:t>Latent </a:t>
            </a:r>
            <a:r>
              <a:rPr lang="en-US" dirty="0" err="1"/>
              <a:t>Dirichlet</a:t>
            </a:r>
            <a:r>
              <a:rPr lang="en-US" dirty="0"/>
              <a:t> Allocation(LDA) </a:t>
            </a:r>
            <a:r>
              <a:rPr lang="en-US" dirty="0" smtClean="0"/>
              <a:t>model</a:t>
            </a:r>
          </a:p>
          <a:p>
            <a:pPr marL="115888" indent="230188" algn="just"/>
            <a:r>
              <a:rPr lang="en-US" dirty="0"/>
              <a:t>This is the simplest form of topic </a:t>
            </a:r>
            <a:r>
              <a:rPr lang="en-US" dirty="0" smtClean="0"/>
              <a:t>modelling</a:t>
            </a:r>
          </a:p>
          <a:p>
            <a:r>
              <a:rPr lang="en-US" dirty="0" smtClean="0"/>
              <a:t>Each document </a:t>
            </a:r>
            <a:r>
              <a:rPr lang="en-US" dirty="0"/>
              <a:t>may be viewed as a mixture of various topics where each document is considered to have a </a:t>
            </a:r>
            <a:r>
              <a:rPr lang="en-US" dirty="0" smtClean="0"/>
              <a:t>set of </a:t>
            </a:r>
            <a:r>
              <a:rPr lang="en-US" dirty="0"/>
              <a:t>topics that are assigned to it via </a:t>
            </a:r>
            <a:r>
              <a:rPr lang="en-US" dirty="0" smtClean="0"/>
              <a:t>LDA</a:t>
            </a:r>
          </a:p>
          <a:p>
            <a:r>
              <a:rPr lang="en-US" dirty="0"/>
              <a:t>This is identical to probabilistic latent semantic analysis (</a:t>
            </a:r>
            <a:r>
              <a:rPr lang="en-US" dirty="0" err="1"/>
              <a:t>pLSA</a:t>
            </a:r>
            <a:r>
              <a:rPr lang="en-US" dirty="0" smtClean="0"/>
              <a:t>), except </a:t>
            </a:r>
            <a:r>
              <a:rPr lang="en-US" dirty="0"/>
              <a:t>that in LDA the topic distribution is assumed to have a sparse </a:t>
            </a:r>
            <a:r>
              <a:rPr lang="en-US" dirty="0" err="1"/>
              <a:t>Dirichlet</a:t>
            </a:r>
            <a:r>
              <a:rPr lang="en-US" dirty="0"/>
              <a:t> </a:t>
            </a:r>
            <a:r>
              <a:rPr lang="en-US" dirty="0" smtClean="0"/>
              <a:t>prior</a:t>
            </a:r>
          </a:p>
          <a:p>
            <a:r>
              <a:rPr lang="en-US" dirty="0"/>
              <a:t>The sparse </a:t>
            </a:r>
            <a:r>
              <a:rPr lang="en-US" dirty="0" err="1" smtClean="0"/>
              <a:t>Dirichlet</a:t>
            </a:r>
            <a:r>
              <a:rPr lang="en-US" dirty="0" smtClean="0"/>
              <a:t> priors </a:t>
            </a:r>
            <a:r>
              <a:rPr lang="en-US" dirty="0"/>
              <a:t>encode the intuition that documents cover only a small set of topics and that topics use only a </a:t>
            </a:r>
            <a:r>
              <a:rPr lang="en-US" dirty="0" smtClean="0"/>
              <a:t>small set </a:t>
            </a:r>
            <a:r>
              <a:rPr lang="en-US" dirty="0"/>
              <a:t>of words frequently</a:t>
            </a:r>
            <a:endParaRPr lang="en-US" dirty="0" smtClean="0"/>
          </a:p>
        </p:txBody>
      </p:sp>
    </p:spTree>
    <p:extLst>
      <p:ext uri="{BB962C8B-B14F-4D97-AF65-F5344CB8AC3E}">
        <p14:creationId xmlns:p14="http://schemas.microsoft.com/office/powerpoint/2010/main" val="382822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92" y="712177"/>
            <a:ext cx="10972800" cy="1066800"/>
          </a:xfrm>
        </p:spPr>
        <p:txBody>
          <a:bodyPr/>
          <a:lstStyle/>
          <a:p>
            <a:r>
              <a:rPr lang="en-US" dirty="0"/>
              <a:t>Problem Statement</a:t>
            </a:r>
          </a:p>
        </p:txBody>
      </p:sp>
      <p:sp>
        <p:nvSpPr>
          <p:cNvPr id="3" name="Content Placeholder 2"/>
          <p:cNvSpPr>
            <a:spLocks noGrp="1"/>
          </p:cNvSpPr>
          <p:nvPr>
            <p:ph idx="1"/>
          </p:nvPr>
        </p:nvSpPr>
        <p:spPr>
          <a:xfrm>
            <a:off x="504092" y="1607584"/>
            <a:ext cx="10972800" cy="4925101"/>
          </a:xfrm>
        </p:spPr>
        <p:txBody>
          <a:bodyPr>
            <a:normAutofit/>
          </a:bodyPr>
          <a:lstStyle/>
          <a:p>
            <a:r>
              <a:rPr lang="en-US" dirty="0"/>
              <a:t>When users try to sell their item(s) on Mercari site there is a need for a tool to predict the prices based on the item characteristics entered.</a:t>
            </a:r>
          </a:p>
          <a:p>
            <a:r>
              <a:rPr lang="en-US" dirty="0"/>
              <a:t>The characteristics entered are</a:t>
            </a:r>
          </a:p>
          <a:p>
            <a:pPr lvl="1"/>
            <a:r>
              <a:rPr lang="en-US" dirty="0"/>
              <a:t>Short Item Description</a:t>
            </a:r>
          </a:p>
          <a:p>
            <a:pPr lvl="1"/>
            <a:r>
              <a:rPr lang="en-US" dirty="0"/>
              <a:t>Product Category</a:t>
            </a:r>
          </a:p>
          <a:p>
            <a:pPr lvl="1"/>
            <a:r>
              <a:rPr lang="en-US" dirty="0"/>
              <a:t>Detailed Description</a:t>
            </a:r>
          </a:p>
          <a:p>
            <a:pPr lvl="1"/>
            <a:r>
              <a:rPr lang="en-US" dirty="0"/>
              <a:t>Item Condition</a:t>
            </a:r>
          </a:p>
          <a:p>
            <a:pPr lvl="1"/>
            <a:r>
              <a:rPr lang="en-US" dirty="0"/>
              <a:t>Brand Name</a:t>
            </a:r>
          </a:p>
          <a:p>
            <a:pPr lvl="1"/>
            <a:r>
              <a:rPr lang="en-US" dirty="0"/>
              <a:t>Shipping cost (paid by seller or buyer)</a:t>
            </a:r>
          </a:p>
          <a:p>
            <a:r>
              <a:rPr lang="en-US" dirty="0"/>
              <a:t>The targeted users for this is the people who sell their item(s) on the Mercari application</a:t>
            </a:r>
          </a:p>
        </p:txBody>
      </p:sp>
    </p:spTree>
    <p:extLst>
      <p:ext uri="{BB962C8B-B14F-4D97-AF65-F5344CB8AC3E}">
        <p14:creationId xmlns:p14="http://schemas.microsoft.com/office/powerpoint/2010/main" val="3799000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a:t>Topic </a:t>
            </a:r>
            <a:r>
              <a:rPr lang="en-US" dirty="0" smtClean="0"/>
              <a:t>Modelling – Using LDA</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115887" indent="0" algn="just">
              <a:buNone/>
            </a:pPr>
            <a:r>
              <a:rPr lang="en-US" dirty="0" smtClean="0"/>
              <a:t>LDA usage in this project</a:t>
            </a:r>
          </a:p>
          <a:p>
            <a:r>
              <a:rPr lang="en-US" dirty="0"/>
              <a:t>U</a:t>
            </a:r>
            <a:r>
              <a:rPr lang="en-US" dirty="0" smtClean="0"/>
              <a:t>sed </a:t>
            </a:r>
            <a:r>
              <a:rPr lang="en-US" dirty="0"/>
              <a:t>to identify the most frequently used words in each classification(Low, Mid, High</a:t>
            </a:r>
            <a:r>
              <a:rPr lang="en-US" dirty="0" smtClean="0"/>
              <a:t>, Higher</a:t>
            </a:r>
            <a:r>
              <a:rPr lang="en-US" dirty="0"/>
              <a:t>, Highest</a:t>
            </a:r>
            <a:r>
              <a:rPr lang="en-US" dirty="0" smtClean="0"/>
              <a:t>).</a:t>
            </a:r>
          </a:p>
          <a:p>
            <a:r>
              <a:rPr lang="en-US" dirty="0"/>
              <a:t>The number of occurrences of words in each item description for every record in the data set </a:t>
            </a:r>
            <a:r>
              <a:rPr lang="en-US" dirty="0" smtClean="0"/>
              <a:t>for every </a:t>
            </a:r>
            <a:r>
              <a:rPr lang="en-US" dirty="0"/>
              <a:t>classification is </a:t>
            </a:r>
            <a:r>
              <a:rPr lang="en-US" dirty="0" smtClean="0"/>
              <a:t>counted</a:t>
            </a:r>
          </a:p>
          <a:p>
            <a:r>
              <a:rPr lang="en-US" dirty="0"/>
              <a:t>The maximum number words based on classification is used to set the </a:t>
            </a:r>
            <a:r>
              <a:rPr lang="en-US" dirty="0" smtClean="0"/>
              <a:t>price classification </a:t>
            </a:r>
            <a:r>
              <a:rPr lang="en-US" dirty="0"/>
              <a:t>as Low, Mid, High, Higher or Highest</a:t>
            </a:r>
            <a:endParaRPr lang="en-US" dirty="0" smtClean="0"/>
          </a:p>
        </p:txBody>
      </p:sp>
    </p:spTree>
    <p:extLst>
      <p:ext uri="{BB962C8B-B14F-4D97-AF65-F5344CB8AC3E}">
        <p14:creationId xmlns:p14="http://schemas.microsoft.com/office/powerpoint/2010/main" val="2582811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Training the Model and Predict Price</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573087" indent="-457200" algn="just"/>
            <a:r>
              <a:rPr lang="en-US" dirty="0" smtClean="0"/>
              <a:t>Will use XGBOOST to Train </a:t>
            </a:r>
            <a:r>
              <a:rPr lang="en-US" dirty="0"/>
              <a:t>the model (refer to </a:t>
            </a:r>
            <a:r>
              <a:rPr lang="en-US" dirty="0">
                <a:hlinkClick r:id="rId3"/>
              </a:rPr>
              <a:t>http://</a:t>
            </a:r>
            <a:r>
              <a:rPr lang="en-US" dirty="0" smtClean="0">
                <a:hlinkClick r:id="rId3"/>
              </a:rPr>
              <a:t>xgboost.readthedocs.io/en/latest/model.html</a:t>
            </a:r>
            <a:r>
              <a:rPr lang="en-US" dirty="0" smtClean="0"/>
              <a:t> for more information)</a:t>
            </a:r>
          </a:p>
          <a:p>
            <a:pPr marL="573087" indent="-457200" algn="just"/>
            <a:r>
              <a:rPr lang="en-US" dirty="0" smtClean="0"/>
              <a:t>Then use Root Mean Square Error to find out how much the model is deviating from the price.</a:t>
            </a:r>
          </a:p>
          <a:p>
            <a:pPr marL="573087" indent="-457200" algn="just"/>
            <a:r>
              <a:rPr lang="en-US" dirty="0" smtClean="0"/>
              <a:t>Even though TRAIN and TEST data was provided, the TEST data did not have the price to compare to. A portion of the TRAIN data was used to TRAIN the model and the remaining portion of the data used to test the model</a:t>
            </a:r>
          </a:p>
          <a:p>
            <a:pPr marL="573087" indent="-457200" algn="just"/>
            <a:r>
              <a:rPr lang="en-US" dirty="0" smtClean="0"/>
              <a:t>XGBOOST is used to predict for all the parameters and the corresponding RMSE was 0.6772349</a:t>
            </a:r>
          </a:p>
          <a:p>
            <a:pPr marL="573087" indent="-457200" algn="just"/>
            <a:endParaRPr lang="en-US" dirty="0" smtClean="0"/>
          </a:p>
        </p:txBody>
      </p:sp>
    </p:spTree>
    <p:extLst>
      <p:ext uri="{BB962C8B-B14F-4D97-AF65-F5344CB8AC3E}">
        <p14:creationId xmlns:p14="http://schemas.microsoft.com/office/powerpoint/2010/main" val="159658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Training the Model and Predict Price</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573087" indent="-457200" algn="just"/>
            <a:r>
              <a:rPr lang="en-US" dirty="0" smtClean="0"/>
              <a:t>Now we will train the model to only the top 15 predictor elements and check whether there is any impact on RMSE value</a:t>
            </a:r>
          </a:p>
          <a:p>
            <a:pPr marL="573087" indent="-457200" algn="just"/>
            <a:r>
              <a:rPr lang="en-US" dirty="0" smtClean="0"/>
              <a:t>The RMSE value is 0.6874568</a:t>
            </a:r>
          </a:p>
          <a:p>
            <a:pPr marL="573087" indent="-457200" algn="just"/>
            <a:r>
              <a:rPr lang="en-US" dirty="0" smtClean="0"/>
              <a:t>Let us plot the relative importance and feature importance</a:t>
            </a:r>
          </a:p>
          <a:p>
            <a:pPr marL="115887" indent="0" algn="just">
              <a:buNone/>
            </a:pPr>
            <a:endParaRPr lang="en-US" dirty="0" smtClean="0"/>
          </a:p>
        </p:txBody>
      </p:sp>
      <p:pic>
        <p:nvPicPr>
          <p:cNvPr id="4" name="Picture 3"/>
          <p:cNvPicPr>
            <a:picLocks noChangeAspect="1"/>
          </p:cNvPicPr>
          <p:nvPr/>
        </p:nvPicPr>
        <p:blipFill>
          <a:blip r:embed="rId3"/>
          <a:stretch>
            <a:fillRect/>
          </a:stretch>
        </p:blipFill>
        <p:spPr>
          <a:xfrm>
            <a:off x="683580" y="2912753"/>
            <a:ext cx="4113505" cy="3326769"/>
          </a:xfrm>
          <a:prstGeom prst="rect">
            <a:avLst/>
          </a:prstGeom>
        </p:spPr>
      </p:pic>
      <p:pic>
        <p:nvPicPr>
          <p:cNvPr id="5" name="Picture 4"/>
          <p:cNvPicPr>
            <a:picLocks noChangeAspect="1"/>
          </p:cNvPicPr>
          <p:nvPr/>
        </p:nvPicPr>
        <p:blipFill>
          <a:blip r:embed="rId4"/>
          <a:stretch>
            <a:fillRect/>
          </a:stretch>
        </p:blipFill>
        <p:spPr>
          <a:xfrm>
            <a:off x="5699540" y="2991775"/>
            <a:ext cx="4343462" cy="3477825"/>
          </a:xfrm>
          <a:prstGeom prst="rect">
            <a:avLst/>
          </a:prstGeom>
        </p:spPr>
      </p:pic>
    </p:spTree>
    <p:extLst>
      <p:ext uri="{BB962C8B-B14F-4D97-AF65-F5344CB8AC3E}">
        <p14:creationId xmlns:p14="http://schemas.microsoft.com/office/powerpoint/2010/main" val="316921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780" y="605575"/>
            <a:ext cx="10972800" cy="557400"/>
          </a:xfrm>
        </p:spPr>
        <p:txBody>
          <a:bodyPr>
            <a:normAutofit fontScale="90000"/>
          </a:bodyPr>
          <a:lstStyle/>
          <a:p>
            <a:r>
              <a:rPr lang="en-US" dirty="0" smtClean="0"/>
              <a:t>Training the Model and Predict Price</a:t>
            </a:r>
            <a:endParaRPr lang="en-US" dirty="0"/>
          </a:p>
        </p:txBody>
      </p:sp>
      <p:sp>
        <p:nvSpPr>
          <p:cNvPr id="3" name="Content Placeholder 2"/>
          <p:cNvSpPr>
            <a:spLocks noGrp="1"/>
          </p:cNvSpPr>
          <p:nvPr>
            <p:ph idx="1"/>
          </p:nvPr>
        </p:nvSpPr>
        <p:spPr>
          <a:xfrm>
            <a:off x="556334" y="1162975"/>
            <a:ext cx="10972800" cy="5235852"/>
          </a:xfrm>
        </p:spPr>
        <p:txBody>
          <a:bodyPr>
            <a:normAutofit/>
          </a:bodyPr>
          <a:lstStyle/>
          <a:p>
            <a:pPr marL="573087" indent="-457200" algn="just"/>
            <a:r>
              <a:rPr lang="en-US" dirty="0" smtClean="0"/>
              <a:t>The RMSE of all the predictors and important predictors are almost the same. Even though the RMSE is on the higher side more refinement of the model is required, but for the current need it should suffice. </a:t>
            </a:r>
          </a:p>
        </p:txBody>
      </p:sp>
    </p:spTree>
    <p:extLst>
      <p:ext uri="{BB962C8B-B14F-4D97-AF65-F5344CB8AC3E}">
        <p14:creationId xmlns:p14="http://schemas.microsoft.com/office/powerpoint/2010/main" val="127756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Acknowledgement	</a:t>
            </a:r>
            <a:endParaRPr lang="en-US" dirty="0"/>
          </a:p>
        </p:txBody>
      </p:sp>
      <p:sp>
        <p:nvSpPr>
          <p:cNvPr id="3" name="Content Placeholder 2"/>
          <p:cNvSpPr>
            <a:spLocks noGrp="1"/>
          </p:cNvSpPr>
          <p:nvPr>
            <p:ph idx="1"/>
          </p:nvPr>
        </p:nvSpPr>
        <p:spPr/>
        <p:txBody>
          <a:bodyPr/>
          <a:lstStyle/>
          <a:p>
            <a:r>
              <a:rPr lang="en-US" dirty="0" err="1" smtClean="0"/>
              <a:t>Dhiraj</a:t>
            </a:r>
            <a:r>
              <a:rPr lang="en-US" dirty="0" smtClean="0"/>
              <a:t> Khanna – for being a great mentor and without whose help I will not have been able to attempt most of it</a:t>
            </a:r>
          </a:p>
          <a:p>
            <a:r>
              <a:rPr lang="en-US" dirty="0" smtClean="0"/>
              <a:t>Wikipedia – where some of the material is sourced</a:t>
            </a:r>
          </a:p>
          <a:p>
            <a:r>
              <a:rPr lang="en-US" dirty="0"/>
              <a:t>Troy </a:t>
            </a:r>
            <a:r>
              <a:rPr lang="en-US" dirty="0" smtClean="0"/>
              <a:t>Walters – for enlightening information on Exploratory </a:t>
            </a:r>
            <a:r>
              <a:rPr lang="en-US" smtClean="0"/>
              <a:t>Data Analysis.</a:t>
            </a:r>
            <a:endParaRPr lang="en-US"/>
          </a:p>
        </p:txBody>
      </p:sp>
    </p:spTree>
    <p:extLst>
      <p:ext uri="{BB962C8B-B14F-4D97-AF65-F5344CB8AC3E}">
        <p14:creationId xmlns:p14="http://schemas.microsoft.com/office/powerpoint/2010/main" val="55305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endParaRPr lang="en-US" dirty="0" smtClean="0"/>
          </a:p>
          <a:p>
            <a:endParaRPr lang="en-US" dirty="0"/>
          </a:p>
          <a:p>
            <a:pPr marL="109728" indent="0" algn="ctr">
              <a:buNone/>
            </a:pPr>
            <a:r>
              <a:rPr lang="en-US" sz="5400" b="1" dirty="0" smtClean="0"/>
              <a:t>Thank You</a:t>
            </a:r>
            <a:endParaRPr lang="en-US" sz="5400" b="1" dirty="0"/>
          </a:p>
        </p:txBody>
      </p:sp>
    </p:spTree>
    <p:extLst>
      <p:ext uri="{BB962C8B-B14F-4D97-AF65-F5344CB8AC3E}">
        <p14:creationId xmlns:p14="http://schemas.microsoft.com/office/powerpoint/2010/main" val="127848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92" y="712177"/>
            <a:ext cx="10972800" cy="703385"/>
          </a:xfrm>
        </p:spPr>
        <p:txBody>
          <a:bodyPr/>
          <a:lstStyle/>
          <a:p>
            <a:r>
              <a:rPr lang="en-US" dirty="0"/>
              <a:t>Data and Code</a:t>
            </a:r>
          </a:p>
        </p:txBody>
      </p:sp>
      <p:sp>
        <p:nvSpPr>
          <p:cNvPr id="3" name="Content Placeholder 2"/>
          <p:cNvSpPr>
            <a:spLocks noGrp="1"/>
          </p:cNvSpPr>
          <p:nvPr>
            <p:ph idx="1"/>
          </p:nvPr>
        </p:nvSpPr>
        <p:spPr>
          <a:xfrm>
            <a:off x="504092" y="1607584"/>
            <a:ext cx="10972800" cy="4925101"/>
          </a:xfrm>
        </p:spPr>
        <p:txBody>
          <a:bodyPr>
            <a:normAutofit/>
          </a:bodyPr>
          <a:lstStyle/>
          <a:p>
            <a:r>
              <a:rPr lang="en-US" dirty="0"/>
              <a:t>As part of the Kaggle contest data was provided to the contestants by Mercari. </a:t>
            </a:r>
          </a:p>
          <a:p>
            <a:r>
              <a:rPr lang="en-US" dirty="0"/>
              <a:t>Mercari provided both TRAIN and TEST data sources.</a:t>
            </a:r>
          </a:p>
          <a:p>
            <a:r>
              <a:rPr lang="en-US" dirty="0"/>
              <a:t>The data location is - </a:t>
            </a:r>
            <a:r>
              <a:rPr lang="en-US" dirty="0">
                <a:hlinkClick r:id="rId3"/>
              </a:rPr>
              <a:t>https://www.kaggle.com/c/mercari-price-suggestion-challenge/data</a:t>
            </a:r>
            <a:endParaRPr lang="en-US" dirty="0"/>
          </a:p>
          <a:p>
            <a:r>
              <a:rPr lang="en-US" dirty="0"/>
              <a:t>The code built for the Capstone project to get at a solution is - </a:t>
            </a:r>
            <a:r>
              <a:rPr lang="en-US" dirty="0">
                <a:hlinkClick r:id="rId4"/>
              </a:rPr>
              <a:t>https://github.com/ramsubra1/Cap_Project</a:t>
            </a:r>
            <a:r>
              <a:rPr lang="en-US" dirty="0"/>
              <a:t> </a:t>
            </a:r>
            <a:endParaRPr lang="en-US" dirty="0" smtClean="0"/>
          </a:p>
          <a:p>
            <a:r>
              <a:rPr lang="en-US" dirty="0" smtClean="0"/>
              <a:t>Detailed document - </a:t>
            </a:r>
            <a:r>
              <a:rPr lang="en-US" dirty="0">
                <a:hlinkClick r:id="rId4"/>
              </a:rPr>
              <a:t>https://github.com/ramsubra1/Cap_Project</a:t>
            </a:r>
            <a:r>
              <a:rPr lang="en-US" dirty="0"/>
              <a:t> </a:t>
            </a:r>
            <a:endParaRPr lang="en-US" dirty="0"/>
          </a:p>
        </p:txBody>
      </p:sp>
    </p:spTree>
    <p:extLst>
      <p:ext uri="{BB962C8B-B14F-4D97-AF65-F5344CB8AC3E}">
        <p14:creationId xmlns:p14="http://schemas.microsoft.com/office/powerpoint/2010/main" val="408451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12" y="658841"/>
            <a:ext cx="10972800" cy="557400"/>
          </a:xfrm>
        </p:spPr>
        <p:txBody>
          <a:bodyPr>
            <a:normAutofit fontScale="90000"/>
          </a:bodyPr>
          <a:lstStyle/>
          <a:p>
            <a:r>
              <a:rPr lang="en-US" dirty="0" smtClean="0"/>
              <a:t>Approach to the problem</a:t>
            </a:r>
            <a:endParaRPr lang="en-US" dirty="0"/>
          </a:p>
        </p:txBody>
      </p:sp>
      <p:sp>
        <p:nvSpPr>
          <p:cNvPr id="3" name="Content Placeholder 2"/>
          <p:cNvSpPr>
            <a:spLocks noGrp="1"/>
          </p:cNvSpPr>
          <p:nvPr>
            <p:ph idx="1"/>
          </p:nvPr>
        </p:nvSpPr>
        <p:spPr>
          <a:xfrm>
            <a:off x="574089" y="1308391"/>
            <a:ext cx="10972800" cy="4325112"/>
          </a:xfrm>
        </p:spPr>
        <p:txBody>
          <a:bodyPr/>
          <a:lstStyle/>
          <a:p>
            <a:r>
              <a:rPr lang="en-US" dirty="0" smtClean="0"/>
              <a:t>Exploratory Analysis</a:t>
            </a:r>
          </a:p>
          <a:p>
            <a:endParaRPr lang="en-US" dirty="0" smtClean="0"/>
          </a:p>
          <a:p>
            <a:r>
              <a:rPr lang="en-US" dirty="0" smtClean="0"/>
              <a:t>Data Wrangling and Cleaning</a:t>
            </a:r>
          </a:p>
          <a:p>
            <a:endParaRPr lang="en-US" dirty="0" smtClean="0"/>
          </a:p>
          <a:p>
            <a:r>
              <a:rPr lang="en-US" dirty="0" smtClean="0"/>
              <a:t>Topic Modelling</a:t>
            </a:r>
          </a:p>
          <a:p>
            <a:endParaRPr lang="en-US" dirty="0" smtClean="0"/>
          </a:p>
          <a:p>
            <a:r>
              <a:rPr lang="en-US" dirty="0" smtClean="0"/>
              <a:t>Predictive Analysis</a:t>
            </a:r>
            <a:endParaRPr lang="en-US" dirty="0"/>
          </a:p>
          <a:p>
            <a:endParaRPr lang="en-US" dirty="0"/>
          </a:p>
        </p:txBody>
      </p:sp>
    </p:spTree>
    <p:extLst>
      <p:ext uri="{BB962C8B-B14F-4D97-AF65-F5344CB8AC3E}">
        <p14:creationId xmlns:p14="http://schemas.microsoft.com/office/powerpoint/2010/main" val="99786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12" y="658841"/>
            <a:ext cx="10972800" cy="557400"/>
          </a:xfrm>
        </p:spPr>
        <p:txBody>
          <a:bodyPr>
            <a:normAutofit fontScale="90000"/>
          </a:bodyPr>
          <a:lstStyle/>
          <a:p>
            <a:r>
              <a:rPr lang="en-US" dirty="0" smtClean="0"/>
              <a:t>Exploratory Analysis</a:t>
            </a:r>
            <a:endParaRPr lang="en-US" dirty="0"/>
          </a:p>
        </p:txBody>
      </p:sp>
      <p:sp>
        <p:nvSpPr>
          <p:cNvPr id="3" name="Content Placeholder 2"/>
          <p:cNvSpPr>
            <a:spLocks noGrp="1"/>
          </p:cNvSpPr>
          <p:nvPr>
            <p:ph idx="1"/>
          </p:nvPr>
        </p:nvSpPr>
        <p:spPr>
          <a:xfrm>
            <a:off x="574089" y="1308391"/>
            <a:ext cx="10972800" cy="4325112"/>
          </a:xfrm>
        </p:spPr>
        <p:txBody>
          <a:bodyPr>
            <a:normAutofit lnSpcReduction="10000"/>
          </a:bodyPr>
          <a:lstStyle/>
          <a:p>
            <a:r>
              <a:rPr lang="en-US" dirty="0"/>
              <a:t>In statistics, exploratory data analysis (EDA) is an approach to analyzing data sets to summarize their </a:t>
            </a:r>
            <a:r>
              <a:rPr lang="en-US" dirty="0" smtClean="0"/>
              <a:t>main characteristics</a:t>
            </a:r>
            <a:r>
              <a:rPr lang="en-US" dirty="0"/>
              <a:t>, often with visual methods</a:t>
            </a:r>
            <a:r>
              <a:rPr lang="en-US" dirty="0" smtClean="0"/>
              <a:t>.</a:t>
            </a:r>
          </a:p>
          <a:p>
            <a:r>
              <a:rPr lang="en-US" dirty="0"/>
              <a:t>A statistical model can be used or not, but primarily EDA is for seeing</a:t>
            </a:r>
          </a:p>
          <a:p>
            <a:r>
              <a:rPr lang="en-US" dirty="0"/>
              <a:t>what the data can tell us beyond the formal modeling or hypothesis testing task</a:t>
            </a:r>
            <a:r>
              <a:rPr lang="en-US" dirty="0" smtClean="0"/>
              <a:t>.</a:t>
            </a:r>
          </a:p>
          <a:p>
            <a:r>
              <a:rPr lang="en-US" dirty="0"/>
              <a:t>EDA is different from initial </a:t>
            </a:r>
            <a:r>
              <a:rPr lang="en-US" dirty="0" smtClean="0"/>
              <a:t>data </a:t>
            </a:r>
            <a:r>
              <a:rPr lang="en-US" dirty="0"/>
              <a:t>which focuses more narrowly on checking assumptions required for model fitting and </a:t>
            </a:r>
            <a:r>
              <a:rPr lang="en-US" dirty="0" smtClean="0"/>
              <a:t>hypothesis testing</a:t>
            </a:r>
            <a:r>
              <a:rPr lang="en-US" dirty="0"/>
              <a:t>, and handling missing values and making transformations of variables as needed</a:t>
            </a:r>
            <a:endParaRPr lang="en-US" dirty="0"/>
          </a:p>
        </p:txBody>
      </p:sp>
    </p:spTree>
    <p:extLst>
      <p:ext uri="{BB962C8B-B14F-4D97-AF65-F5344CB8AC3E}">
        <p14:creationId xmlns:p14="http://schemas.microsoft.com/office/powerpoint/2010/main" val="397805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12" y="658841"/>
            <a:ext cx="10972800" cy="557400"/>
          </a:xfrm>
        </p:spPr>
        <p:txBody>
          <a:bodyPr>
            <a:normAutofit fontScale="90000"/>
          </a:bodyPr>
          <a:lstStyle/>
          <a:p>
            <a:r>
              <a:rPr lang="en-US" dirty="0" smtClean="0"/>
              <a:t>Exploratory Analysis</a:t>
            </a:r>
            <a:endParaRPr lang="en-US" dirty="0"/>
          </a:p>
        </p:txBody>
      </p:sp>
      <p:sp>
        <p:nvSpPr>
          <p:cNvPr id="3" name="Content Placeholder 2"/>
          <p:cNvSpPr>
            <a:spLocks noGrp="1"/>
          </p:cNvSpPr>
          <p:nvPr>
            <p:ph idx="1"/>
          </p:nvPr>
        </p:nvSpPr>
        <p:spPr>
          <a:xfrm>
            <a:off x="574089" y="1308391"/>
            <a:ext cx="10972800" cy="4325112"/>
          </a:xfrm>
        </p:spPr>
        <p:txBody>
          <a:bodyPr>
            <a:normAutofit/>
          </a:bodyPr>
          <a:lstStyle/>
          <a:p>
            <a:r>
              <a:rPr lang="en-US" dirty="0" smtClean="0"/>
              <a:t>In this section we perform the following exploratory analysis</a:t>
            </a:r>
          </a:p>
          <a:p>
            <a:pPr lvl="1"/>
            <a:r>
              <a:rPr lang="en-US" dirty="0" smtClean="0"/>
              <a:t>List the libraries used – initial step</a:t>
            </a:r>
          </a:p>
          <a:p>
            <a:pPr lvl="1"/>
            <a:r>
              <a:rPr lang="en-US" dirty="0" smtClean="0"/>
              <a:t>Data Overview</a:t>
            </a:r>
          </a:p>
          <a:p>
            <a:pPr lvl="1"/>
            <a:r>
              <a:rPr lang="en-US" dirty="0" smtClean="0"/>
              <a:t>Target Variable Analysis(Price)</a:t>
            </a:r>
          </a:p>
          <a:p>
            <a:pPr lvl="1"/>
            <a:r>
              <a:rPr lang="en-US" dirty="0" smtClean="0"/>
              <a:t>Item Condition</a:t>
            </a:r>
          </a:p>
          <a:p>
            <a:pPr lvl="1"/>
            <a:r>
              <a:rPr lang="en-US" dirty="0" smtClean="0"/>
              <a:t>Shipping</a:t>
            </a:r>
          </a:p>
          <a:p>
            <a:pPr lvl="1"/>
            <a:r>
              <a:rPr lang="en-US" dirty="0" smtClean="0"/>
              <a:t>Item Categories</a:t>
            </a:r>
          </a:p>
          <a:p>
            <a:pPr lvl="1"/>
            <a:r>
              <a:rPr lang="en-US" dirty="0" smtClean="0"/>
              <a:t>Feature Interactions</a:t>
            </a:r>
          </a:p>
          <a:p>
            <a:pPr lvl="1"/>
            <a:r>
              <a:rPr lang="en-US" dirty="0" smtClean="0"/>
              <a:t>Item Description</a:t>
            </a:r>
            <a:endParaRPr lang="en-US" dirty="0"/>
          </a:p>
        </p:txBody>
      </p:sp>
    </p:spTree>
    <p:extLst>
      <p:ext uri="{BB962C8B-B14F-4D97-AF65-F5344CB8AC3E}">
        <p14:creationId xmlns:p14="http://schemas.microsoft.com/office/powerpoint/2010/main" val="41174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12" y="658841"/>
            <a:ext cx="10972800" cy="557400"/>
          </a:xfrm>
        </p:spPr>
        <p:txBody>
          <a:bodyPr>
            <a:normAutofit fontScale="90000"/>
          </a:bodyPr>
          <a:lstStyle/>
          <a:p>
            <a:r>
              <a:rPr lang="en-US" dirty="0" smtClean="0"/>
              <a:t>Exploratory Analysis – Libraries Used</a:t>
            </a:r>
            <a:endParaRPr lang="en-US" dirty="0"/>
          </a:p>
        </p:txBody>
      </p:sp>
      <p:sp>
        <p:nvSpPr>
          <p:cNvPr id="3" name="Content Placeholder 2"/>
          <p:cNvSpPr>
            <a:spLocks noGrp="1"/>
          </p:cNvSpPr>
          <p:nvPr>
            <p:ph idx="1"/>
          </p:nvPr>
        </p:nvSpPr>
        <p:spPr>
          <a:xfrm>
            <a:off x="574089" y="1308391"/>
            <a:ext cx="10972800" cy="5127920"/>
          </a:xfrm>
        </p:spPr>
        <p:txBody>
          <a:bodyPr>
            <a:normAutofit/>
          </a:bodyPr>
          <a:lstStyle/>
          <a:p>
            <a:r>
              <a:rPr lang="en-US" dirty="0" smtClean="0"/>
              <a:t>Below is the list of some of the important libraries used. Refer to R Documentation for details</a:t>
            </a:r>
          </a:p>
          <a:p>
            <a:pPr lvl="1"/>
            <a:r>
              <a:rPr lang="en-US" dirty="0" err="1" smtClean="0"/>
              <a:t>tidyverse</a:t>
            </a:r>
            <a:endParaRPr lang="en-US" dirty="0" smtClean="0"/>
          </a:p>
          <a:p>
            <a:pPr lvl="1"/>
            <a:r>
              <a:rPr lang="en-US" dirty="0"/>
              <a:t>g</a:t>
            </a:r>
            <a:r>
              <a:rPr lang="en-US" dirty="0" smtClean="0"/>
              <a:t>gplot2</a:t>
            </a:r>
          </a:p>
          <a:p>
            <a:pPr lvl="1"/>
            <a:r>
              <a:rPr lang="en-US" dirty="0"/>
              <a:t>t</a:t>
            </a:r>
            <a:r>
              <a:rPr lang="en-US" dirty="0" smtClean="0"/>
              <a:t>m</a:t>
            </a:r>
          </a:p>
          <a:p>
            <a:pPr lvl="1"/>
            <a:r>
              <a:rPr lang="en-US" dirty="0" err="1" smtClean="0"/>
              <a:t>quanteda</a:t>
            </a:r>
            <a:endParaRPr lang="en-US" dirty="0" smtClean="0"/>
          </a:p>
          <a:p>
            <a:pPr lvl="1"/>
            <a:r>
              <a:rPr lang="en-US" dirty="0" err="1" smtClean="0"/>
              <a:t>xgboost</a:t>
            </a:r>
            <a:endParaRPr lang="en-US" dirty="0"/>
          </a:p>
          <a:p>
            <a:pPr lvl="1"/>
            <a:r>
              <a:rPr lang="en-US" dirty="0" smtClean="0"/>
              <a:t>caret</a:t>
            </a:r>
          </a:p>
          <a:p>
            <a:pPr lvl="1"/>
            <a:r>
              <a:rPr lang="en-US" dirty="0" smtClean="0"/>
              <a:t>Metrics</a:t>
            </a:r>
          </a:p>
          <a:p>
            <a:pPr lvl="1"/>
            <a:r>
              <a:rPr lang="en-US" dirty="0" err="1" smtClean="0"/>
              <a:t>doParallel</a:t>
            </a:r>
            <a:endParaRPr lang="en-US" dirty="0" smtClean="0"/>
          </a:p>
          <a:p>
            <a:pPr lvl="1"/>
            <a:r>
              <a:rPr lang="en-US" dirty="0" err="1" smtClean="0"/>
              <a:t>wordcloud</a:t>
            </a:r>
            <a:endParaRPr lang="en-US" dirty="0"/>
          </a:p>
        </p:txBody>
      </p:sp>
    </p:spTree>
    <p:extLst>
      <p:ext uri="{BB962C8B-B14F-4D97-AF65-F5344CB8AC3E}">
        <p14:creationId xmlns:p14="http://schemas.microsoft.com/office/powerpoint/2010/main" val="1131577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312" y="658841"/>
            <a:ext cx="10972800" cy="557400"/>
          </a:xfrm>
        </p:spPr>
        <p:txBody>
          <a:bodyPr>
            <a:normAutofit fontScale="90000"/>
          </a:bodyPr>
          <a:lstStyle/>
          <a:p>
            <a:r>
              <a:rPr lang="en-US" dirty="0" smtClean="0"/>
              <a:t>Exploratory Analysis – Data Overview</a:t>
            </a:r>
            <a:endParaRPr lang="en-US" dirty="0"/>
          </a:p>
        </p:txBody>
      </p:sp>
      <p:sp>
        <p:nvSpPr>
          <p:cNvPr id="3" name="Content Placeholder 2"/>
          <p:cNvSpPr>
            <a:spLocks noGrp="1"/>
          </p:cNvSpPr>
          <p:nvPr>
            <p:ph idx="1"/>
          </p:nvPr>
        </p:nvSpPr>
        <p:spPr>
          <a:xfrm>
            <a:off x="574089" y="1308391"/>
            <a:ext cx="10972800" cy="4325112"/>
          </a:xfrm>
        </p:spPr>
        <p:txBody>
          <a:bodyPr>
            <a:normAutofit/>
          </a:bodyPr>
          <a:lstStyle/>
          <a:p>
            <a:r>
              <a:rPr lang="en-US" dirty="0" smtClean="0"/>
              <a:t>The first step is to read the data</a:t>
            </a:r>
          </a:p>
          <a:p>
            <a:r>
              <a:rPr lang="en-US" dirty="0" smtClean="0"/>
              <a:t>Validate the number of records read is the same as the number of records in the data source</a:t>
            </a:r>
          </a:p>
          <a:p>
            <a:pPr lvl="1"/>
            <a:r>
              <a:rPr lang="en-US" i="1" dirty="0" smtClean="0"/>
              <a:t>The number of records in source file and read is </a:t>
            </a:r>
            <a:r>
              <a:rPr lang="en-US" b="1" i="1" dirty="0"/>
              <a:t>1482535</a:t>
            </a:r>
            <a:endParaRPr lang="en-US" b="1" i="1" dirty="0" smtClean="0"/>
          </a:p>
          <a:p>
            <a:r>
              <a:rPr lang="en-US" dirty="0" smtClean="0"/>
              <a:t>Validate the size of the source file is the same as the data ingested</a:t>
            </a:r>
          </a:p>
          <a:p>
            <a:pPr lvl="1"/>
            <a:r>
              <a:rPr lang="en-US" i="1" dirty="0" smtClean="0"/>
              <a:t>The file size is 417.3 MB</a:t>
            </a:r>
          </a:p>
          <a:p>
            <a:r>
              <a:rPr lang="en-US" dirty="0" smtClean="0"/>
              <a:t>Summary of the file read</a:t>
            </a:r>
            <a:endParaRPr lang="en-US" dirty="0"/>
          </a:p>
        </p:txBody>
      </p:sp>
    </p:spTree>
    <p:extLst>
      <p:ext uri="{BB962C8B-B14F-4D97-AF65-F5344CB8AC3E}">
        <p14:creationId xmlns:p14="http://schemas.microsoft.com/office/powerpoint/2010/main" val="181631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presentation</Template>
  <TotalTime>1956</TotalTime>
  <Words>2239</Words>
  <Application>Microsoft Office PowerPoint</Application>
  <PresentationFormat>Widescreen</PresentationFormat>
  <Paragraphs>269</Paragraphs>
  <Slides>35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Georgia</vt:lpstr>
      <vt:lpstr>Wingdings 2</vt:lpstr>
      <vt:lpstr>Training presentation</vt:lpstr>
      <vt:lpstr>Capstone Project – Mercari Price Predictor</vt:lpstr>
      <vt:lpstr>Introduction</vt:lpstr>
      <vt:lpstr>Problem Statement</vt:lpstr>
      <vt:lpstr>Data and Code</vt:lpstr>
      <vt:lpstr>Approach to the problem</vt:lpstr>
      <vt:lpstr>Exploratory Analysis</vt:lpstr>
      <vt:lpstr>Exploratory Analysis</vt:lpstr>
      <vt:lpstr>Exploratory Analysis – Libraries Used</vt:lpstr>
      <vt:lpstr>Exploratory Analysis – Data Overview</vt:lpstr>
      <vt:lpstr>Exploratory Analysis – Target Variable Analysis (Price)</vt:lpstr>
      <vt:lpstr>Exploratory Analysis – Target Variable Analysis (Price)</vt:lpstr>
      <vt:lpstr>Exploratory Analysis – Item Condition</vt:lpstr>
      <vt:lpstr>Exploratory Analysis – Item Condition</vt:lpstr>
      <vt:lpstr>Exploratory Analysis – Shipping</vt:lpstr>
      <vt:lpstr>Exploratory Analysis – Brand</vt:lpstr>
      <vt:lpstr>Exploratory Analysis – Item Categories</vt:lpstr>
      <vt:lpstr>Exploratory Analysis – Item Categories</vt:lpstr>
      <vt:lpstr>Exploratory Analysis – Feature Interactions</vt:lpstr>
      <vt:lpstr>Exploratory Analysis – Item Description</vt:lpstr>
      <vt:lpstr>Exploratory Analysis – Item Description</vt:lpstr>
      <vt:lpstr>Exploratory Analysis – Item Description</vt:lpstr>
      <vt:lpstr>Exploratory Analysis – Item Description</vt:lpstr>
      <vt:lpstr>Exploratory Analysis – Item Description</vt:lpstr>
      <vt:lpstr>Exploratory Analysis – Item Description</vt:lpstr>
      <vt:lpstr>Exploratory Analysis – Item Description</vt:lpstr>
      <vt:lpstr>Exploratory Analysis – Item Description</vt:lpstr>
      <vt:lpstr>Data Wrangling and Cleaning</vt:lpstr>
      <vt:lpstr>Topic Modelling</vt:lpstr>
      <vt:lpstr>Topic Modelling - LDA</vt:lpstr>
      <vt:lpstr>Topic Modelling – Using LDA</vt:lpstr>
      <vt:lpstr>Training the Model and Predict Price</vt:lpstr>
      <vt:lpstr>Training the Model and Predict Price</vt:lpstr>
      <vt:lpstr>Training the Model and Predict Price</vt:lpstr>
      <vt:lpstr>Acknowledgement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Mercari Price Predictor</dc:title>
  <dc:creator>Manasvi Ramakrishnan</dc:creator>
  <cp:lastModifiedBy>Ram Subramaniam</cp:lastModifiedBy>
  <cp:revision>35</cp:revision>
  <dcterms:created xsi:type="dcterms:W3CDTF">2018-04-01T19:22:19Z</dcterms:created>
  <dcterms:modified xsi:type="dcterms:W3CDTF">2018-04-04T22:50:22Z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