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67" r:id="rId14"/>
    <p:sldId id="269" r:id="rId15"/>
    <p:sldId id="271" r:id="rId16"/>
    <p:sldId id="273" r:id="rId17"/>
    <p:sldId id="276" r:id="rId18"/>
    <p:sldId id="277" r:id="rId19"/>
    <p:sldId id="275" r:id="rId20"/>
    <p:sldId id="280" r:id="rId21"/>
  </p:sldIdLst>
  <p:sldSz cx="9144000" cy="5143500" type="screen16x9"/>
  <p:notesSz cx="6858000" cy="9144000"/>
  <p:embeddedFontLst>
    <p:embeddedFont>
      <p:font typeface="Average" panose="020B0604020202020204" charset="0"/>
      <p:regular r:id="rId24"/>
    </p:embeddedFont>
    <p:embeddedFont>
      <p:font typeface="Oswald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D2FF5F-134C-4422-9524-E7BCBA8933F6}">
  <a:tblStyle styleId="{6BD2FF5F-134C-4422-9524-E7BCBA893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6C1E1-C566-439E-9A5B-8ECA49942716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EDA-Raw House Data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385D9-F4A1-499E-86C7-70B0CAE679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6826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169647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962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29b6e842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29b6e842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085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29b6e84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29b6e84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004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29b6e842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29b6e842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933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29b6e842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29b6e842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500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29b6e842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29b6e842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536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29b6e842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29b6e8427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425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29b6e842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29b6e842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422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76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717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29b6e842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29b6e842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223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29b6e842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29b6e842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324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29b6e842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29b6e842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19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29b6e84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29b6e84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770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29b6e842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29b6e842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930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29b6e842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29b6e842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161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House Data Analysis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By Ram Sunder on March </a:t>
            </a:r>
            <a:r>
              <a:rPr lang="en" dirty="0"/>
              <a:t>24, </a:t>
            </a:r>
            <a:r>
              <a:rPr lang="en" dirty="0" smtClean="0"/>
              <a:t>2025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 b="1"/>
              <a:t>Pandas/Seaborn Future Warning Fix</a:t>
            </a:r>
            <a:endParaRPr sz="4600" b="1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Instead of:  df['lot_acres'].fillna(df['lot_acres'].median(), inplace=True)</a:t>
            </a:r>
            <a:endParaRPr sz="19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</a:t>
            </a:r>
            <a:r>
              <a:rPr lang="en" sz="1900" dirty="0">
                <a:solidFill>
                  <a:schemeClr val="accent5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:  df['lot_acres'] = df['lot_acres'].fillna(df['lot_acres'].median())</a:t>
            </a:r>
            <a:endParaRPr sz="1900" dirty="0">
              <a:solidFill>
                <a:schemeClr val="accent5">
                  <a:lumMod val="60000"/>
                  <a:lumOff val="40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Instead of: sns.kdeplot(df['sold_price'], shade= True, color= 'green')</a:t>
            </a:r>
            <a:endParaRPr sz="19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</a:t>
            </a:r>
            <a:r>
              <a:rPr lang="en" sz="1900" dirty="0">
                <a:solidFill>
                  <a:schemeClr val="accent5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: sns.kdeplot(df['sold_price'], shade= True, color= 'green')</a:t>
            </a:r>
            <a:endParaRPr sz="1900" dirty="0">
              <a:solidFill>
                <a:schemeClr val="accent5">
                  <a:lumMod val="60000"/>
                  <a:lumOff val="40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6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200"/>
              <a:t>Histogram (Frequency Plot)</a:t>
            </a:r>
            <a:endParaRPr sz="4500"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140700" y="1221675"/>
            <a:ext cx="8937600" cy="37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Used for: Checking the distribution of a numerical variable.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X-axis: Value of the variable (e.g., sold_price).</a:t>
            </a:r>
            <a:b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Y-axis: Count (frequency) of how many times a value appears.</a:t>
            </a: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Explanation</a:t>
            </a:r>
            <a:endParaRPr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sns.histplot() → Creates a histogram.</a:t>
            </a:r>
            <a:b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bins=30 → Divides the data into 30 bins (smaller bins mean lower counts).</a:t>
            </a:r>
            <a:b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kde=True → Adds a smooth curve (Kernel Density Estimation) to show distribution shape.</a:t>
            </a:r>
            <a:b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📌 Example:</a:t>
            </a:r>
            <a:b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If sold_price values range from 100K to 1M, this plot shows how many houses fall in each price range.</a:t>
            </a: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750" y="636775"/>
            <a:ext cx="4220424" cy="276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0962"/>
            <a:ext cx="82677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8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295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600" b="1"/>
              <a:t>Distribution Plot</a:t>
            </a:r>
            <a:endParaRPr sz="3900"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063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Used for: Checking if the data follows a normal distribution.</a:t>
            </a: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Similar to a histogram but focuses more on smooth curves.</a:t>
            </a: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Explanation</a:t>
            </a: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sns.kdeplot() → Creates a density plot.</a:t>
            </a: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shade=True → Fills the area under the curve.</a:t>
            </a: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This helps check if the data is skewed (left/right) or normally distributed.</a:t>
            </a: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Example:</a:t>
            </a:r>
            <a:b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If most house prices are between 200K-500K, the curve will peak there.</a:t>
            </a: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800"/>
              </a:spcBef>
              <a:spcAft>
                <a:spcPts val="400"/>
              </a:spcAft>
              <a:buNone/>
            </a:pPr>
            <a:endParaRPr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619" y="1106350"/>
            <a:ext cx="3809580" cy="24450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295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600" b="1"/>
              <a:t>Pair Plot</a:t>
            </a:r>
            <a:endParaRPr sz="3900"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06350"/>
            <a:ext cx="4124569" cy="2887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Used for: Checking relationships between multiple numerical variables.</a:t>
            </a: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It creates scatter plots + histograms for every combination.</a:t>
            </a: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Explanation</a:t>
            </a: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sns.pairplot(df[columns]) → Plots all numerical columns.</a:t>
            </a: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100" dirty="0">
                <a:solidFill>
                  <a:schemeClr val="accent5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Helps detect correlations (e.g., larger houses have higher prices?).</a:t>
            </a:r>
            <a:endParaRPr sz="1100" dirty="0">
              <a:solidFill>
                <a:schemeClr val="accent5">
                  <a:lumMod val="60000"/>
                  <a:lumOff val="40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Example:</a:t>
            </a: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Sold Price vs Bedrooms → Do more bedrooms increase price?</a:t>
            </a: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Sold Price vs sqrt_ft → Bigger houses → Higher price?</a:t>
            </a: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800"/>
              </a:spcBef>
              <a:spcAft>
                <a:spcPts val="400"/>
              </a:spcAft>
              <a:buNone/>
            </a:pPr>
            <a:endParaRPr sz="16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994" y="618659"/>
            <a:ext cx="4469606" cy="38623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400" dirty="0"/>
              <a:t>Box and Whisker Plot (Boxplot)</a:t>
            </a:r>
            <a:endParaRPr sz="3700" dirty="0"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Used for: Identifying outliers in numerical data.</a:t>
            </a:r>
            <a:endParaRPr sz="16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Shows median, quartiles, and extreme values.</a:t>
            </a:r>
            <a:endParaRPr sz="1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Explanation</a:t>
            </a:r>
            <a:endParaRPr sz="16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sns.boxplot() → Creates a box plot.</a:t>
            </a:r>
            <a:endParaRPr sz="1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box shows Q1 (25%), median (50%), and Q3 (75%).</a:t>
            </a:r>
            <a:endParaRPr sz="1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Outliers appear as individual dots beyond whiskers.</a:t>
            </a:r>
            <a:endParaRPr sz="1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Example:</a:t>
            </a:r>
            <a:br>
              <a:rPr lang="en" sz="1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If most houses are under 500K, but some are 5M+, </a:t>
            </a:r>
            <a:endParaRPr lang="en" sz="1400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those </a:t>
            </a:r>
            <a:r>
              <a:rPr lang="en" sz="1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5M+ values will appear as outliers.</a:t>
            </a:r>
            <a:endParaRPr sz="14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769" y="1152475"/>
            <a:ext cx="3869531" cy="29694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Outlier Detection with Boxplot</a:t>
            </a:r>
            <a:endParaRPr sz="3900"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60413" cy="2690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Used for: Identifying extreme values in specific columns.</a:t>
            </a: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Explanation</a:t>
            </a: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05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sns.boxplot(y=df['sold_price']) → Detects extreme price points.</a:t>
            </a:r>
            <a:endParaRPr sz="105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05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Outliers = Dots beyond whiskers (data points far from median).</a:t>
            </a:r>
            <a:br>
              <a:rPr lang="en" sz="105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05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Example:</a:t>
            </a:r>
            <a:endParaRPr sz="105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05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 90% of house prices are below 1M, but some are 10M, those 10M houses are outliers</a:t>
            </a:r>
            <a:endParaRPr sz="105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40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4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494" y="345282"/>
            <a:ext cx="4812506" cy="28122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Correlation Matrix (</a:t>
            </a:r>
            <a:r>
              <a:rPr lang="en-US" sz="3200" b="1" dirty="0" err="1"/>
              <a:t>Heatmap</a:t>
            </a:r>
            <a:r>
              <a:rPr lang="en-US" sz="3200" b="1" dirty="0"/>
              <a:t>)</a:t>
            </a:r>
            <a:br>
              <a:rPr lang="en-US" sz="3200" b="1" dirty="0"/>
            </a:b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1850" y="1334297"/>
            <a:ext cx="8388835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 smtClean="0">
                <a:latin typeface="Oswald" panose="020B0604020202020204" charset="0"/>
              </a:rPr>
              <a:t>Used </a:t>
            </a:r>
            <a:r>
              <a:rPr lang="en-US" sz="1600" b="1" dirty="0">
                <a:latin typeface="Oswald" panose="020B0604020202020204" charset="0"/>
              </a:rPr>
              <a:t>for: Finding relationships between numerical columns.</a:t>
            </a:r>
          </a:p>
          <a:p>
            <a:r>
              <a:rPr lang="en-US" sz="1600" dirty="0">
                <a:latin typeface="Oswald" panose="020B0604020202020204" charset="0"/>
              </a:rPr>
              <a:t>Shows </a:t>
            </a:r>
            <a:r>
              <a:rPr lang="en-US" sz="1600" b="1" dirty="0">
                <a:latin typeface="Oswald" panose="020B0604020202020204" charset="0"/>
              </a:rPr>
              <a:t>which variables affect each other</a:t>
            </a:r>
            <a:r>
              <a:rPr lang="en-US" sz="1600" dirty="0">
                <a:latin typeface="Oswald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 </a:t>
            </a:r>
            <a:endParaRPr lang="en-US" altLang="en-US" sz="1600" b="1" dirty="0">
              <a:solidFill>
                <a:schemeClr val="tx1"/>
              </a:solidFill>
              <a:latin typeface="Oswald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Explanation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df.corr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() → Calculates correlation between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numerical columns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sns.heatmap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() → Displays it as a color-coded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matrix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Closer to +1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 → Strong positive correlation (e.g.,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more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sqft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 → higher price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).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Closer to -1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 → Strong negative correlation.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0 means no relation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Example: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Sold Price &amp; Square Feet = 0.85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 → Bigger houses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cost more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Sold Price &amp; Bedrooms = 0.40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 → Weak relation (more bedrooms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don’t always mean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swald" panose="020B0604020202020204" charset="0"/>
              </a:rPr>
              <a:t> higher price).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swald" panose="020B0604020202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64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" y="575695"/>
            <a:ext cx="5476893" cy="38534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2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244000" y="949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2800" dirty="0"/>
              <a:t>Summary of Exploratory Data Analysis (EDA)</a:t>
            </a:r>
            <a:endParaRPr sz="3500" dirty="0"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1"/>
          </p:nvPr>
        </p:nvSpPr>
        <p:spPr>
          <a:xfrm>
            <a:off x="244000" y="911005"/>
            <a:ext cx="8520600" cy="4163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Key </a:t>
            </a: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Insights &amp; Steps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✔ Understanding Data: Identified numerical &amp; categorical columns</a:t>
            </a:r>
            <a:br>
              <a:rPr lang="en" sz="1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✔ Handling Missing Values: Used Mean/Median/Mode for imputation</a:t>
            </a:r>
            <a:br>
              <a:rPr lang="en" sz="1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✔ Data Distribution: Checked skewness &amp; outliers using histograms &amp; boxplots</a:t>
            </a:r>
            <a:br>
              <a:rPr lang="en" sz="1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✔ Correlation Analysis: Found relationships using heatmaps &amp; pair plots</a:t>
            </a:r>
            <a:br>
              <a:rPr lang="en" sz="1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✔ Outlier Detection: Used boxplots  method to detect extreme </a:t>
            </a:r>
            <a:r>
              <a:rPr lang="en" sz="15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values</a:t>
            </a:r>
            <a:endParaRPr sz="15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Visualizations Used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" sz="15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Histogram , Boxplot, Pairplot,Heatmap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</a:p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dataset has been successfully cleaned and saved as a CSV file, ensuring it is ready for further data analysis and insights.</a:t>
            </a:r>
            <a:endParaRPr lang="en" sz="1500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" sz="15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5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Table of Content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3550"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-US" sz="17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Overview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635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" sz="17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Libraries used for EDA</a:t>
            </a:r>
            <a:endParaRPr lang="en"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635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" sz="17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Understanding Colums</a:t>
            </a:r>
            <a:endParaRPr lang="en"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635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" sz="17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Potential Issues to Address</a:t>
            </a:r>
          </a:p>
          <a:p>
            <a:pPr marL="4635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" sz="17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Final Classification</a:t>
            </a:r>
            <a:endParaRPr lang="en"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635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" sz="17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Challenges(Future Warning)</a:t>
            </a:r>
            <a:endParaRPr lang="en"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635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" sz="17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Visualization</a:t>
            </a:r>
          </a:p>
          <a:p>
            <a:pPr marL="4635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" sz="17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Summary</a:t>
            </a:r>
            <a:endParaRPr lang="en" sz="1700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635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+mj-lt"/>
              <a:buAutoNum type="arabicPeriod"/>
            </a:pPr>
            <a:r>
              <a:rPr lang="en" sz="17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Question and Answers</a:t>
            </a:r>
            <a:endParaRPr lang="en"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342900" lvl="0" algn="l" rtl="0">
              <a:spcBef>
                <a:spcPts val="1200"/>
              </a:spcBef>
              <a:spcAft>
                <a:spcPts val="1600"/>
              </a:spcAft>
              <a:buFont typeface="+mj-lt"/>
              <a:buAutoNum type="arabicPeriod"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400" smtClean="0">
                <a:solidFill>
                  <a:schemeClr val="tx1"/>
                </a:solidFill>
              </a:rPr>
              <a:t>2</a:t>
            </a:fld>
            <a:endParaRPr lang="e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84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131" y="2280968"/>
            <a:ext cx="3474488" cy="572700"/>
          </a:xfrm>
        </p:spPr>
        <p:txBody>
          <a:bodyPr/>
          <a:lstStyle/>
          <a:p>
            <a:r>
              <a:rPr lang="en-US" dirty="0" smtClean="0"/>
              <a:t>Question and Answer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06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Initial Observations from the Dataset</a:t>
            </a:r>
            <a:endParaRPr sz="19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Total Records: 5,000 rows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Columns: 16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●"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Types: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Numerical: MLS, sold_price, zipcode, longitude, latitude, lot_acres, taxes, year_built, bedrooms, fireplaces,bathrooms,garage,sqrt_ft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Categorical (Objects): kitchen_features, floor_covering, HOA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"/>
              <a:buChar char="●"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Missing Values: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lot_acres (10 missing)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fireplaces (25 missing)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sqrt_ft, garage, and HOA have None values (Need conversion to NaN)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400" smtClean="0">
                <a:solidFill>
                  <a:schemeClr val="tx1"/>
                </a:solidFill>
              </a:rPr>
              <a:t>3</a:t>
            </a:fld>
            <a:endParaRPr lang="e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Technology used </a:t>
            </a:r>
            <a:r>
              <a:rPr lang="en" dirty="0"/>
              <a:t>in EDA</a:t>
            </a:r>
            <a:endParaRPr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404569" y="1971675"/>
            <a:ext cx="8520600" cy="1521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21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Libraries</a:t>
            </a:r>
          </a:p>
          <a:p>
            <a:pPr lvl="1" indent="-361950">
              <a:spcBef>
                <a:spcPts val="0"/>
              </a:spcBef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17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Pandas</a:t>
            </a: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Read, clean, and manipulate data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1" indent="-361950">
              <a:spcBef>
                <a:spcPts val="0"/>
              </a:spcBef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NumPy: Handle numerical operations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lvl="1" indent="-361950">
              <a:spcBef>
                <a:spcPts val="0"/>
              </a:spcBef>
              <a:buClr>
                <a:schemeClr val="dk1"/>
              </a:buClr>
              <a:buSzPts val="2100"/>
              <a:buFont typeface="Oswald"/>
              <a:buChar char="●"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Matplotlib &amp; Seaborn: Create </a:t>
            </a:r>
            <a:r>
              <a:rPr lang="en" sz="17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plots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400" b="1" smtClean="0"/>
              <a:t>4</a:t>
            </a:fld>
            <a:endParaRPr lang="en" sz="2400" b="1" dirty="0"/>
          </a:p>
        </p:txBody>
      </p:sp>
      <p:sp>
        <p:nvSpPr>
          <p:cNvPr id="5" name="Google Shape;72;p15"/>
          <p:cNvSpPr txBox="1">
            <a:spLocks/>
          </p:cNvSpPr>
          <p:nvPr/>
        </p:nvSpPr>
        <p:spPr>
          <a:xfrm>
            <a:off x="311700" y="987809"/>
            <a:ext cx="8520600" cy="91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-361950">
              <a:buClr>
                <a:schemeClr val="dk1"/>
              </a:buClr>
              <a:buSzPts val="2100"/>
              <a:buFont typeface="Oswald"/>
              <a:buChar char="●"/>
            </a:pPr>
            <a:r>
              <a:rPr lang="en-US" sz="21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Google Collab</a:t>
            </a:r>
          </a:p>
          <a:p>
            <a:pPr indent="-361950">
              <a:buClr>
                <a:schemeClr val="dk1"/>
              </a:buClr>
              <a:buSzPts val="2100"/>
              <a:buFont typeface="Oswald"/>
              <a:buChar char="●"/>
            </a:pPr>
            <a:r>
              <a:rPr lang="en-US" sz="21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202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Dataset Columns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11700" y="1031950"/>
          <a:ext cx="4540450" cy="3810000"/>
        </p:xfrm>
        <a:graphic>
          <a:graphicData uri="http://schemas.openxmlformats.org/drawingml/2006/table">
            <a:tbl>
              <a:tblPr>
                <a:noFill/>
                <a:tableStyleId>{6BD2FF5F-134C-4422-9524-E7BCBA8933F6}</a:tableStyleId>
              </a:tblPr>
              <a:tblGrid>
                <a:gridCol w="2270225"/>
                <a:gridCol w="2270225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Column Name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MLS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Listing ID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sold_price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Sale price of the house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zipcode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Location identifier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longitude/latitude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Geographic location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lot_acres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Land area in acres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taxes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Annual property tax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year_built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Year house was built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bedrooms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Number of bedrooms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bathrooms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Number of bathrooms</a:t>
                      </a:r>
                      <a:endParaRPr sz="15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79" name="Google Shape;79;p16"/>
          <p:cNvGraphicFramePr/>
          <p:nvPr/>
        </p:nvGraphicFramePr>
        <p:xfrm>
          <a:off x="4954275" y="1031950"/>
          <a:ext cx="4021500" cy="2667000"/>
        </p:xfrm>
        <a:graphic>
          <a:graphicData uri="http://schemas.openxmlformats.org/drawingml/2006/table">
            <a:tbl>
              <a:tblPr>
                <a:noFill/>
                <a:tableStyleId>{6BD2FF5F-134C-4422-9524-E7BCBA8933F6}</a:tableStyleId>
              </a:tblPr>
              <a:tblGrid>
                <a:gridCol w="1618650"/>
                <a:gridCol w="2402850"/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Column Name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Description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sqrt_ft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Total square footage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garage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Number of garage spaces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kitchen_features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Kitchen specifications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fireplaces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Number of fireplaces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floor_covering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Type of flooring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HOA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Homeowners Association fee</a:t>
                      </a:r>
                      <a:endParaRPr sz="15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/>
                </a:solidFill>
              </a:rPr>
              <a:t>5</a:t>
            </a:r>
            <a:endParaRPr lang="en" sz="20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200" b="1"/>
              <a:t>Potential Issues to Address</a:t>
            </a:r>
            <a:endParaRPr sz="3900" b="1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57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Bathrooms, Square Footage (sqrt_ft), and Garage columns are objects</a:t>
            </a:r>
            <a:endParaRPr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○"/>
            </a:pPr>
            <a:r>
              <a:rPr lang="e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Convert them to appropriate numerical types.</a:t>
            </a:r>
            <a:endParaRPr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Missing Values Handling</a:t>
            </a:r>
            <a:endParaRPr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lot_acres and fireplaces can be imputed or removed.</a:t>
            </a:r>
            <a:endParaRPr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HOA contains None, which might indicate missing values</a:t>
            </a:r>
            <a:endParaRPr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Need to check whether None means "No HOA" or a missing value.</a:t>
            </a:r>
            <a:endParaRPr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Kitchen Features and Floor Covering are categorical</a:t>
            </a:r>
            <a:endParaRPr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swald"/>
              <a:buChar char="○"/>
            </a:pPr>
            <a:r>
              <a:rPr lang="en" sz="2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Need to encode or analyze further.</a:t>
            </a:r>
            <a:endParaRPr sz="20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200" b="1"/>
              <a:t>Potential Issues to Address</a:t>
            </a:r>
            <a:endParaRPr sz="3900" b="1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Missing Values Summary:</a:t>
            </a: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lot_acres → 10 missing</a:t>
            </a: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bathrooms → 6 missing</a:t>
            </a: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sqrt_ft → 56 missing</a:t>
            </a: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garage → 7 missing</a:t>
            </a: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fireplaces → 25 missing</a:t>
            </a: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HOA → 580 missing (possibly because many properties don't have HOA fees)</a:t>
            </a: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27" y="1040341"/>
            <a:ext cx="3515741" cy="2717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200" b="1"/>
              <a:t>Potential Issues to Address</a:t>
            </a:r>
            <a:endParaRPr sz="3900" b="1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Handle missing values:</a:t>
            </a: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lot_acres, bathrooms, sqrt_ft, garage, and fireplaces → </a:t>
            </a:r>
            <a:r>
              <a:rPr lang="en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Fill with median or mode.</a:t>
            </a:r>
            <a:endParaRPr sz="2100" dirty="0">
              <a:solidFill>
                <a:schemeClr val="accent5">
                  <a:lumMod val="60000"/>
                  <a:lumOff val="40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HOA → Treat missing values as zero (</a:t>
            </a:r>
            <a:r>
              <a:rPr lang="en" sz="2100" dirty="0">
                <a:solidFill>
                  <a:schemeClr val="accent5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if None means no HOA</a:t>
            </a:r>
            <a:r>
              <a:rPr lang="en" sz="21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).</a:t>
            </a: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200" b="1" dirty="0"/>
              <a:t>Final Classification</a:t>
            </a:r>
            <a:endParaRPr sz="3900" b="1" dirty="0"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700" dirty="0">
                <a:solidFill>
                  <a:schemeClr val="accent5">
                    <a:lumMod val="60000"/>
                    <a:lumOff val="4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Numerical (Continuous &amp; Discrete)</a:t>
            </a:r>
            <a:endParaRPr sz="1700" dirty="0">
              <a:solidFill>
                <a:schemeClr val="accent5">
                  <a:lumMod val="60000"/>
                  <a:lumOff val="40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sold_price, longitude, latitude, lot_acres, taxes, year_built, bedrooms, fireplaces, bathrooms, sqrt_ft, garage, HOA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Categorical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kitchen_features</a:t>
            </a: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floor_covering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Drop / Ignore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MLS (just an ID, not useful for predictions)</a:t>
            </a:r>
            <a:endParaRPr sz="17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 sz="2100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882</Words>
  <Application>Microsoft Office PowerPoint</Application>
  <PresentationFormat>On-screen Show (16:9)</PresentationFormat>
  <Paragraphs>182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Wingdings</vt:lpstr>
      <vt:lpstr>Courier New</vt:lpstr>
      <vt:lpstr>Average</vt:lpstr>
      <vt:lpstr>Oswald</vt:lpstr>
      <vt:lpstr>Slate</vt:lpstr>
      <vt:lpstr>Raw House Data Analysis</vt:lpstr>
      <vt:lpstr>Table of Content</vt:lpstr>
      <vt:lpstr>Overview</vt:lpstr>
      <vt:lpstr>Technology used in EDA</vt:lpstr>
      <vt:lpstr>Understanding Dataset Columns</vt:lpstr>
      <vt:lpstr>Potential Issues to Address</vt:lpstr>
      <vt:lpstr>Potential Issues to Address</vt:lpstr>
      <vt:lpstr>Potential Issues to Address</vt:lpstr>
      <vt:lpstr>Final Classification</vt:lpstr>
      <vt:lpstr>Pandas/Seaborn Future Warning Fix</vt:lpstr>
      <vt:lpstr>Histogram (Frequency Plot)</vt:lpstr>
      <vt:lpstr>PowerPoint Presentation</vt:lpstr>
      <vt:lpstr>Distribution Plot</vt:lpstr>
      <vt:lpstr>Pair Plot</vt:lpstr>
      <vt:lpstr>Box and Whisker Plot (Boxplot)</vt:lpstr>
      <vt:lpstr>Outlier Detection with Boxplot</vt:lpstr>
      <vt:lpstr>Correlation Matrix (Heatmap) </vt:lpstr>
      <vt:lpstr>PowerPoint Presentation</vt:lpstr>
      <vt:lpstr>Summary of Exploratory Data Analysis (EDA)</vt:lpstr>
      <vt:lpstr>Question and 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House Data Analysis</dc:title>
  <dc:creator>Ram</dc:creator>
  <cp:lastModifiedBy>Ram</cp:lastModifiedBy>
  <cp:revision>10</cp:revision>
  <dcterms:modified xsi:type="dcterms:W3CDTF">2025-03-24T16:50:20Z</dcterms:modified>
</cp:coreProperties>
</file>