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84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7" r:id="rId23"/>
    <p:sldId id="274" r:id="rId24"/>
    <p:sldId id="278" r:id="rId25"/>
    <p:sldId id="279" r:id="rId26"/>
    <p:sldId id="281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D7A4B-FC9F-41C9-87E4-FAC3606A66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ED8F4B-B3EE-4DCB-8AB5-310CD7473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</a:t>
          </a:r>
        </a:p>
      </dgm:t>
    </dgm:pt>
    <dgm:pt modelId="{8D4C7329-4C0F-4525-8221-958C87787877}" type="parTrans" cxnId="{227124E4-DD77-4930-AA7A-D18A0E98C230}">
      <dgm:prSet/>
      <dgm:spPr/>
      <dgm:t>
        <a:bodyPr/>
        <a:lstStyle/>
        <a:p>
          <a:endParaRPr lang="en-US"/>
        </a:p>
      </dgm:t>
    </dgm:pt>
    <dgm:pt modelId="{A115BB8F-6620-4FB6-82A4-0C6125001DCB}" type="sibTrans" cxnId="{227124E4-DD77-4930-AA7A-D18A0E98C230}">
      <dgm:prSet/>
      <dgm:spPr/>
      <dgm:t>
        <a:bodyPr/>
        <a:lstStyle/>
        <a:p>
          <a:endParaRPr lang="en-US"/>
        </a:p>
      </dgm:t>
    </dgm:pt>
    <dgm:pt modelId="{2DF7CCDB-B44C-4BB8-8696-DCCD7379D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19F49011-60A7-4956-AAFB-0C76C2F2BFD2}" type="parTrans" cxnId="{1EBA7293-F946-41B4-BA69-84D855FC8BB8}">
      <dgm:prSet/>
      <dgm:spPr/>
      <dgm:t>
        <a:bodyPr/>
        <a:lstStyle/>
        <a:p>
          <a:endParaRPr lang="en-US"/>
        </a:p>
      </dgm:t>
    </dgm:pt>
    <dgm:pt modelId="{08350BC8-1067-44D9-A1EE-7D19DBB1C39B}" type="sibTrans" cxnId="{1EBA7293-F946-41B4-BA69-84D855FC8BB8}">
      <dgm:prSet/>
      <dgm:spPr/>
      <dgm:t>
        <a:bodyPr/>
        <a:lstStyle/>
        <a:p>
          <a:endParaRPr lang="en-US"/>
        </a:p>
      </dgm:t>
    </dgm:pt>
    <dgm:pt modelId="{BCDF628B-2C79-4C2C-85C7-081CB7125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Cleaning and pre-processing</a:t>
          </a:r>
        </a:p>
      </dgm:t>
    </dgm:pt>
    <dgm:pt modelId="{E8631309-0E60-416A-B49F-9E29DC9884FB}" type="parTrans" cxnId="{D3525FC3-3C62-4FC9-8C34-A42214CACD56}">
      <dgm:prSet/>
      <dgm:spPr/>
      <dgm:t>
        <a:bodyPr/>
        <a:lstStyle/>
        <a:p>
          <a:endParaRPr lang="en-US"/>
        </a:p>
      </dgm:t>
    </dgm:pt>
    <dgm:pt modelId="{1BBCC68A-5E34-4C3E-91BC-060801DCCD1C}" type="sibTrans" cxnId="{D3525FC3-3C62-4FC9-8C34-A42214CACD56}">
      <dgm:prSet/>
      <dgm:spPr/>
      <dgm:t>
        <a:bodyPr/>
        <a:lstStyle/>
        <a:p>
          <a:endParaRPr lang="en-US"/>
        </a:p>
      </dgm:t>
    </dgm:pt>
    <dgm:pt modelId="{B8AFBD33-2A33-4D92-BB46-896517F1E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Modelling</a:t>
          </a:r>
        </a:p>
      </dgm:t>
    </dgm:pt>
    <dgm:pt modelId="{A121403B-60E3-49EF-BA31-3671CA7C2B7D}" type="parTrans" cxnId="{2EBA1650-5FA2-46A1-8713-587051850B82}">
      <dgm:prSet/>
      <dgm:spPr/>
      <dgm:t>
        <a:bodyPr/>
        <a:lstStyle/>
        <a:p>
          <a:endParaRPr lang="en-US"/>
        </a:p>
      </dgm:t>
    </dgm:pt>
    <dgm:pt modelId="{945B48FD-0067-4A83-9E1A-DC7715471334}" type="sibTrans" cxnId="{2EBA1650-5FA2-46A1-8713-587051850B82}">
      <dgm:prSet/>
      <dgm:spPr/>
      <dgm:t>
        <a:bodyPr/>
        <a:lstStyle/>
        <a:p>
          <a:endParaRPr lang="en-US"/>
        </a:p>
      </dgm:t>
    </dgm:pt>
    <dgm:pt modelId="{5AF521BA-8B24-4281-849B-CC82150B2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Applications </a:t>
          </a:r>
        </a:p>
      </dgm:t>
    </dgm:pt>
    <dgm:pt modelId="{AE796EE3-50F6-4AF3-A06D-C0F92573B8C9}" type="parTrans" cxnId="{DEC4FBFD-3531-4178-90F2-EC6A57D8DBC9}">
      <dgm:prSet/>
      <dgm:spPr/>
      <dgm:t>
        <a:bodyPr/>
        <a:lstStyle/>
        <a:p>
          <a:endParaRPr lang="en-US"/>
        </a:p>
      </dgm:t>
    </dgm:pt>
    <dgm:pt modelId="{18FF20A1-BCE1-4EC7-80F2-050F92ACFF85}" type="sibTrans" cxnId="{DEC4FBFD-3531-4178-90F2-EC6A57D8DBC9}">
      <dgm:prSet/>
      <dgm:spPr/>
      <dgm:t>
        <a:bodyPr/>
        <a:lstStyle/>
        <a:p>
          <a:endParaRPr lang="en-US"/>
        </a:p>
      </dgm:t>
    </dgm:pt>
    <dgm:pt modelId="{FBAE9E13-D811-4780-870A-2DAD487637D1}" type="pres">
      <dgm:prSet presAssocID="{E59D7A4B-FC9F-41C9-87E4-FAC3606A6613}" presName="root" presStyleCnt="0">
        <dgm:presLayoutVars>
          <dgm:dir/>
          <dgm:resizeHandles val="exact"/>
        </dgm:presLayoutVars>
      </dgm:prSet>
      <dgm:spPr/>
    </dgm:pt>
    <dgm:pt modelId="{4FC32A17-A015-4F64-AF6A-9817A5395B47}" type="pres">
      <dgm:prSet presAssocID="{CFED8F4B-B3EE-4DCB-8AB5-310CD7473606}" presName="compNode" presStyleCnt="0"/>
      <dgm:spPr/>
    </dgm:pt>
    <dgm:pt modelId="{DC200D27-A401-4338-83A4-1D4935DFB5A9}" type="pres">
      <dgm:prSet presAssocID="{CFED8F4B-B3EE-4DCB-8AB5-310CD74736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019FED8-C165-402E-B380-A41080EAE0FD}" type="pres">
      <dgm:prSet presAssocID="{CFED8F4B-B3EE-4DCB-8AB5-310CD7473606}" presName="spaceRect" presStyleCnt="0"/>
      <dgm:spPr/>
    </dgm:pt>
    <dgm:pt modelId="{CD5BC5B7-8D5C-4351-B0EE-87B6F937D20F}" type="pres">
      <dgm:prSet presAssocID="{CFED8F4B-B3EE-4DCB-8AB5-310CD7473606}" presName="textRect" presStyleLbl="revTx" presStyleIdx="0" presStyleCnt="5">
        <dgm:presLayoutVars>
          <dgm:chMax val="1"/>
          <dgm:chPref val="1"/>
        </dgm:presLayoutVars>
      </dgm:prSet>
      <dgm:spPr/>
    </dgm:pt>
    <dgm:pt modelId="{1359B52B-D16C-4E1E-A392-3A5883D67804}" type="pres">
      <dgm:prSet presAssocID="{A115BB8F-6620-4FB6-82A4-0C6125001DCB}" presName="sibTrans" presStyleCnt="0"/>
      <dgm:spPr/>
    </dgm:pt>
    <dgm:pt modelId="{A6E038C3-5D45-4FE5-B9D2-4ECF81B6891C}" type="pres">
      <dgm:prSet presAssocID="{2DF7CCDB-B44C-4BB8-8696-DCCD7379D705}" presName="compNode" presStyleCnt="0"/>
      <dgm:spPr/>
    </dgm:pt>
    <dgm:pt modelId="{6018C18C-7824-486B-87D5-A9D70FA318B2}" type="pres">
      <dgm:prSet presAssocID="{2DF7CCDB-B44C-4BB8-8696-DCCD7379D7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EA9760-390B-403B-B89E-5F975109B351}" type="pres">
      <dgm:prSet presAssocID="{2DF7CCDB-B44C-4BB8-8696-DCCD7379D705}" presName="spaceRect" presStyleCnt="0"/>
      <dgm:spPr/>
    </dgm:pt>
    <dgm:pt modelId="{5DF56EE9-CDDD-4EA6-99D4-3FDD7475AFCC}" type="pres">
      <dgm:prSet presAssocID="{2DF7CCDB-B44C-4BB8-8696-DCCD7379D705}" presName="textRect" presStyleLbl="revTx" presStyleIdx="1" presStyleCnt="5">
        <dgm:presLayoutVars>
          <dgm:chMax val="1"/>
          <dgm:chPref val="1"/>
        </dgm:presLayoutVars>
      </dgm:prSet>
      <dgm:spPr/>
    </dgm:pt>
    <dgm:pt modelId="{327CA76F-96A8-4330-8353-B90FC5286ABF}" type="pres">
      <dgm:prSet presAssocID="{08350BC8-1067-44D9-A1EE-7D19DBB1C39B}" presName="sibTrans" presStyleCnt="0"/>
      <dgm:spPr/>
    </dgm:pt>
    <dgm:pt modelId="{479CDBCD-0A51-4CB6-A2F0-6C17A3022369}" type="pres">
      <dgm:prSet presAssocID="{BCDF628B-2C79-4C2C-85C7-081CB7125ACF}" presName="compNode" presStyleCnt="0"/>
      <dgm:spPr/>
    </dgm:pt>
    <dgm:pt modelId="{BE3F0C4B-9E7D-4D37-8CBC-30C139F42C0B}" type="pres">
      <dgm:prSet presAssocID="{BCDF628B-2C79-4C2C-85C7-081CB7125A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98FD0C9-686C-4CE3-8B4E-CFA9558A1B26}" type="pres">
      <dgm:prSet presAssocID="{BCDF628B-2C79-4C2C-85C7-081CB7125ACF}" presName="spaceRect" presStyleCnt="0"/>
      <dgm:spPr/>
    </dgm:pt>
    <dgm:pt modelId="{AE8D5255-16AD-46B6-91D3-BEB6A1A259FD}" type="pres">
      <dgm:prSet presAssocID="{BCDF628B-2C79-4C2C-85C7-081CB7125ACF}" presName="textRect" presStyleLbl="revTx" presStyleIdx="2" presStyleCnt="5">
        <dgm:presLayoutVars>
          <dgm:chMax val="1"/>
          <dgm:chPref val="1"/>
        </dgm:presLayoutVars>
      </dgm:prSet>
      <dgm:spPr/>
    </dgm:pt>
    <dgm:pt modelId="{43915977-93FA-437F-B2EE-358EE852EA07}" type="pres">
      <dgm:prSet presAssocID="{1BBCC68A-5E34-4C3E-91BC-060801DCCD1C}" presName="sibTrans" presStyleCnt="0"/>
      <dgm:spPr/>
    </dgm:pt>
    <dgm:pt modelId="{BA3B22E2-57CC-401E-AC62-41DAB6F509F2}" type="pres">
      <dgm:prSet presAssocID="{B8AFBD33-2A33-4D92-BB46-896517F1E395}" presName="compNode" presStyleCnt="0"/>
      <dgm:spPr/>
    </dgm:pt>
    <dgm:pt modelId="{2E13B26D-C82B-421B-8D30-CE1792BC36D1}" type="pres">
      <dgm:prSet presAssocID="{B8AFBD33-2A33-4D92-BB46-896517F1E3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4B2CE8-2BF4-4798-973C-8190C1089875}" type="pres">
      <dgm:prSet presAssocID="{B8AFBD33-2A33-4D92-BB46-896517F1E395}" presName="spaceRect" presStyleCnt="0"/>
      <dgm:spPr/>
    </dgm:pt>
    <dgm:pt modelId="{7A8BBC2B-12FE-4A57-907F-B12A9C9E834A}" type="pres">
      <dgm:prSet presAssocID="{B8AFBD33-2A33-4D92-BB46-896517F1E395}" presName="textRect" presStyleLbl="revTx" presStyleIdx="3" presStyleCnt="5">
        <dgm:presLayoutVars>
          <dgm:chMax val="1"/>
          <dgm:chPref val="1"/>
        </dgm:presLayoutVars>
      </dgm:prSet>
      <dgm:spPr/>
    </dgm:pt>
    <dgm:pt modelId="{5EE96F4E-BC36-47D6-9A81-64EF88928492}" type="pres">
      <dgm:prSet presAssocID="{945B48FD-0067-4A83-9E1A-DC7715471334}" presName="sibTrans" presStyleCnt="0"/>
      <dgm:spPr/>
    </dgm:pt>
    <dgm:pt modelId="{7A06FF0F-E8B6-409F-8C44-28B86EBB731E}" type="pres">
      <dgm:prSet presAssocID="{5AF521BA-8B24-4281-849B-CC82150B2E24}" presName="compNode" presStyleCnt="0"/>
      <dgm:spPr/>
    </dgm:pt>
    <dgm:pt modelId="{6739F3F2-0BD4-4977-9208-F9B4399E58FB}" type="pres">
      <dgm:prSet presAssocID="{5AF521BA-8B24-4281-849B-CC82150B2E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CCEC2B-CBC6-43B4-9C16-3E44CDC3CCE4}" type="pres">
      <dgm:prSet presAssocID="{5AF521BA-8B24-4281-849B-CC82150B2E24}" presName="spaceRect" presStyleCnt="0"/>
      <dgm:spPr/>
    </dgm:pt>
    <dgm:pt modelId="{A579D323-3BE8-4FF0-B85D-9D2059A7432E}" type="pres">
      <dgm:prSet presAssocID="{5AF521BA-8B24-4281-849B-CC82150B2E2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AF111E-049B-4B8F-B760-82F3216360F2}" type="presOf" srcId="{2DF7CCDB-B44C-4BB8-8696-DCCD7379D705}" destId="{5DF56EE9-CDDD-4EA6-99D4-3FDD7475AFCC}" srcOrd="0" destOrd="0" presId="urn:microsoft.com/office/officeart/2018/2/layout/IconLabelList"/>
    <dgm:cxn modelId="{0A971421-7C2A-4FCA-9BA1-3F7D7C440DE8}" type="presOf" srcId="{BCDF628B-2C79-4C2C-85C7-081CB7125ACF}" destId="{AE8D5255-16AD-46B6-91D3-BEB6A1A259FD}" srcOrd="0" destOrd="0" presId="urn:microsoft.com/office/officeart/2018/2/layout/IconLabelList"/>
    <dgm:cxn modelId="{2EBA1650-5FA2-46A1-8713-587051850B82}" srcId="{E59D7A4B-FC9F-41C9-87E4-FAC3606A6613}" destId="{B8AFBD33-2A33-4D92-BB46-896517F1E395}" srcOrd="3" destOrd="0" parTransId="{A121403B-60E3-49EF-BA31-3671CA7C2B7D}" sibTransId="{945B48FD-0067-4A83-9E1A-DC7715471334}"/>
    <dgm:cxn modelId="{A3C79052-E267-4D3F-808A-661AF50B1723}" type="presOf" srcId="{E59D7A4B-FC9F-41C9-87E4-FAC3606A6613}" destId="{FBAE9E13-D811-4780-870A-2DAD487637D1}" srcOrd="0" destOrd="0" presId="urn:microsoft.com/office/officeart/2018/2/layout/IconLabelList"/>
    <dgm:cxn modelId="{3CD01D82-DC34-4EFB-9BC7-6A8A249527EE}" type="presOf" srcId="{5AF521BA-8B24-4281-849B-CC82150B2E24}" destId="{A579D323-3BE8-4FF0-B85D-9D2059A7432E}" srcOrd="0" destOrd="0" presId="urn:microsoft.com/office/officeart/2018/2/layout/IconLabelList"/>
    <dgm:cxn modelId="{D8CBA288-BB6B-495A-BA0B-38062983278F}" type="presOf" srcId="{CFED8F4B-B3EE-4DCB-8AB5-310CD7473606}" destId="{CD5BC5B7-8D5C-4351-B0EE-87B6F937D20F}" srcOrd="0" destOrd="0" presId="urn:microsoft.com/office/officeart/2018/2/layout/IconLabelList"/>
    <dgm:cxn modelId="{1EBA7293-F946-41B4-BA69-84D855FC8BB8}" srcId="{E59D7A4B-FC9F-41C9-87E4-FAC3606A6613}" destId="{2DF7CCDB-B44C-4BB8-8696-DCCD7379D705}" srcOrd="1" destOrd="0" parTransId="{19F49011-60A7-4956-AAFB-0C76C2F2BFD2}" sibTransId="{08350BC8-1067-44D9-A1EE-7D19DBB1C39B}"/>
    <dgm:cxn modelId="{06761BC1-0C4C-4566-BF7A-BA13ED046DEB}" type="presOf" srcId="{B8AFBD33-2A33-4D92-BB46-896517F1E395}" destId="{7A8BBC2B-12FE-4A57-907F-B12A9C9E834A}" srcOrd="0" destOrd="0" presId="urn:microsoft.com/office/officeart/2018/2/layout/IconLabelList"/>
    <dgm:cxn modelId="{D3525FC3-3C62-4FC9-8C34-A42214CACD56}" srcId="{E59D7A4B-FC9F-41C9-87E4-FAC3606A6613}" destId="{BCDF628B-2C79-4C2C-85C7-081CB7125ACF}" srcOrd="2" destOrd="0" parTransId="{E8631309-0E60-416A-B49F-9E29DC9884FB}" sibTransId="{1BBCC68A-5E34-4C3E-91BC-060801DCCD1C}"/>
    <dgm:cxn modelId="{227124E4-DD77-4930-AA7A-D18A0E98C230}" srcId="{E59D7A4B-FC9F-41C9-87E4-FAC3606A6613}" destId="{CFED8F4B-B3EE-4DCB-8AB5-310CD7473606}" srcOrd="0" destOrd="0" parTransId="{8D4C7329-4C0F-4525-8221-958C87787877}" sibTransId="{A115BB8F-6620-4FB6-82A4-0C6125001DCB}"/>
    <dgm:cxn modelId="{DEC4FBFD-3531-4178-90F2-EC6A57D8DBC9}" srcId="{E59D7A4B-FC9F-41C9-87E4-FAC3606A6613}" destId="{5AF521BA-8B24-4281-849B-CC82150B2E24}" srcOrd="4" destOrd="0" parTransId="{AE796EE3-50F6-4AF3-A06D-C0F92573B8C9}" sibTransId="{18FF20A1-BCE1-4EC7-80F2-050F92ACFF85}"/>
    <dgm:cxn modelId="{F625908F-70CF-44C3-983C-A80F574DCB40}" type="presParOf" srcId="{FBAE9E13-D811-4780-870A-2DAD487637D1}" destId="{4FC32A17-A015-4F64-AF6A-9817A5395B47}" srcOrd="0" destOrd="0" presId="urn:microsoft.com/office/officeart/2018/2/layout/IconLabelList"/>
    <dgm:cxn modelId="{887ED70B-9D94-44E2-B092-5C5DC732EFC8}" type="presParOf" srcId="{4FC32A17-A015-4F64-AF6A-9817A5395B47}" destId="{DC200D27-A401-4338-83A4-1D4935DFB5A9}" srcOrd="0" destOrd="0" presId="urn:microsoft.com/office/officeart/2018/2/layout/IconLabelList"/>
    <dgm:cxn modelId="{A0554906-59DE-4B69-B8C5-C8A6181719C6}" type="presParOf" srcId="{4FC32A17-A015-4F64-AF6A-9817A5395B47}" destId="{D019FED8-C165-402E-B380-A41080EAE0FD}" srcOrd="1" destOrd="0" presId="urn:microsoft.com/office/officeart/2018/2/layout/IconLabelList"/>
    <dgm:cxn modelId="{896D42DD-5435-44B3-BECC-F0491C6A5039}" type="presParOf" srcId="{4FC32A17-A015-4F64-AF6A-9817A5395B47}" destId="{CD5BC5B7-8D5C-4351-B0EE-87B6F937D20F}" srcOrd="2" destOrd="0" presId="urn:microsoft.com/office/officeart/2018/2/layout/IconLabelList"/>
    <dgm:cxn modelId="{776A7D3F-E0A5-4994-9063-4C2889D9F7FA}" type="presParOf" srcId="{FBAE9E13-D811-4780-870A-2DAD487637D1}" destId="{1359B52B-D16C-4E1E-A392-3A5883D67804}" srcOrd="1" destOrd="0" presId="urn:microsoft.com/office/officeart/2018/2/layout/IconLabelList"/>
    <dgm:cxn modelId="{0FC2F9EE-775D-4A23-BB04-609EF162A4BB}" type="presParOf" srcId="{FBAE9E13-D811-4780-870A-2DAD487637D1}" destId="{A6E038C3-5D45-4FE5-B9D2-4ECF81B6891C}" srcOrd="2" destOrd="0" presId="urn:microsoft.com/office/officeart/2018/2/layout/IconLabelList"/>
    <dgm:cxn modelId="{4E3D9AFD-9FC9-4DA0-BC26-4F587ADB2AE5}" type="presParOf" srcId="{A6E038C3-5D45-4FE5-B9D2-4ECF81B6891C}" destId="{6018C18C-7824-486B-87D5-A9D70FA318B2}" srcOrd="0" destOrd="0" presId="urn:microsoft.com/office/officeart/2018/2/layout/IconLabelList"/>
    <dgm:cxn modelId="{8F512348-AAA9-480F-B4F2-8A64F9A75A14}" type="presParOf" srcId="{A6E038C3-5D45-4FE5-B9D2-4ECF81B6891C}" destId="{F6EA9760-390B-403B-B89E-5F975109B351}" srcOrd="1" destOrd="0" presId="urn:microsoft.com/office/officeart/2018/2/layout/IconLabelList"/>
    <dgm:cxn modelId="{950F60A9-F724-43C9-AA81-FB3CD3558AD3}" type="presParOf" srcId="{A6E038C3-5D45-4FE5-B9D2-4ECF81B6891C}" destId="{5DF56EE9-CDDD-4EA6-99D4-3FDD7475AFCC}" srcOrd="2" destOrd="0" presId="urn:microsoft.com/office/officeart/2018/2/layout/IconLabelList"/>
    <dgm:cxn modelId="{D77999DC-6F13-4396-8C16-A9C54EDFC161}" type="presParOf" srcId="{FBAE9E13-D811-4780-870A-2DAD487637D1}" destId="{327CA76F-96A8-4330-8353-B90FC5286ABF}" srcOrd="3" destOrd="0" presId="urn:microsoft.com/office/officeart/2018/2/layout/IconLabelList"/>
    <dgm:cxn modelId="{9711610A-F69E-4C8E-A50C-DF7CED788214}" type="presParOf" srcId="{FBAE9E13-D811-4780-870A-2DAD487637D1}" destId="{479CDBCD-0A51-4CB6-A2F0-6C17A3022369}" srcOrd="4" destOrd="0" presId="urn:microsoft.com/office/officeart/2018/2/layout/IconLabelList"/>
    <dgm:cxn modelId="{E4771029-FB23-4342-A530-081FC075FA01}" type="presParOf" srcId="{479CDBCD-0A51-4CB6-A2F0-6C17A3022369}" destId="{BE3F0C4B-9E7D-4D37-8CBC-30C139F42C0B}" srcOrd="0" destOrd="0" presId="urn:microsoft.com/office/officeart/2018/2/layout/IconLabelList"/>
    <dgm:cxn modelId="{E53E7B6C-DE7C-46B9-9FC8-7BDF8B3CCDDE}" type="presParOf" srcId="{479CDBCD-0A51-4CB6-A2F0-6C17A3022369}" destId="{B98FD0C9-686C-4CE3-8B4E-CFA9558A1B26}" srcOrd="1" destOrd="0" presId="urn:microsoft.com/office/officeart/2018/2/layout/IconLabelList"/>
    <dgm:cxn modelId="{D55934FA-CC8E-4A49-9695-12C626780160}" type="presParOf" srcId="{479CDBCD-0A51-4CB6-A2F0-6C17A3022369}" destId="{AE8D5255-16AD-46B6-91D3-BEB6A1A259FD}" srcOrd="2" destOrd="0" presId="urn:microsoft.com/office/officeart/2018/2/layout/IconLabelList"/>
    <dgm:cxn modelId="{C18E8F7C-7CEF-452A-9699-E1DD750F33F2}" type="presParOf" srcId="{FBAE9E13-D811-4780-870A-2DAD487637D1}" destId="{43915977-93FA-437F-B2EE-358EE852EA07}" srcOrd="5" destOrd="0" presId="urn:microsoft.com/office/officeart/2018/2/layout/IconLabelList"/>
    <dgm:cxn modelId="{08692433-64A5-4D01-917F-7F1ED83692F0}" type="presParOf" srcId="{FBAE9E13-D811-4780-870A-2DAD487637D1}" destId="{BA3B22E2-57CC-401E-AC62-41DAB6F509F2}" srcOrd="6" destOrd="0" presId="urn:microsoft.com/office/officeart/2018/2/layout/IconLabelList"/>
    <dgm:cxn modelId="{86826925-FE5B-413F-97A0-D55411612C02}" type="presParOf" srcId="{BA3B22E2-57CC-401E-AC62-41DAB6F509F2}" destId="{2E13B26D-C82B-421B-8D30-CE1792BC36D1}" srcOrd="0" destOrd="0" presId="urn:microsoft.com/office/officeart/2018/2/layout/IconLabelList"/>
    <dgm:cxn modelId="{18EAC503-3F90-4500-8CEB-2BE1508C261F}" type="presParOf" srcId="{BA3B22E2-57CC-401E-AC62-41DAB6F509F2}" destId="{C14B2CE8-2BF4-4798-973C-8190C1089875}" srcOrd="1" destOrd="0" presId="urn:microsoft.com/office/officeart/2018/2/layout/IconLabelList"/>
    <dgm:cxn modelId="{EC6CA4AB-0ED6-4098-8ECA-1EA5342ED29B}" type="presParOf" srcId="{BA3B22E2-57CC-401E-AC62-41DAB6F509F2}" destId="{7A8BBC2B-12FE-4A57-907F-B12A9C9E834A}" srcOrd="2" destOrd="0" presId="urn:microsoft.com/office/officeart/2018/2/layout/IconLabelList"/>
    <dgm:cxn modelId="{1EA4D805-0B8C-4F21-8C6F-C31AFDD8B2D0}" type="presParOf" srcId="{FBAE9E13-D811-4780-870A-2DAD487637D1}" destId="{5EE96F4E-BC36-47D6-9A81-64EF88928492}" srcOrd="7" destOrd="0" presId="urn:microsoft.com/office/officeart/2018/2/layout/IconLabelList"/>
    <dgm:cxn modelId="{7E11671F-5D58-4CFE-A154-ABC13966AEF7}" type="presParOf" srcId="{FBAE9E13-D811-4780-870A-2DAD487637D1}" destId="{7A06FF0F-E8B6-409F-8C44-28B86EBB731E}" srcOrd="8" destOrd="0" presId="urn:microsoft.com/office/officeart/2018/2/layout/IconLabelList"/>
    <dgm:cxn modelId="{F023CEE3-C2F0-4917-8DD7-C3CAEBBE78A0}" type="presParOf" srcId="{7A06FF0F-E8B6-409F-8C44-28B86EBB731E}" destId="{6739F3F2-0BD4-4977-9208-F9B4399E58FB}" srcOrd="0" destOrd="0" presId="urn:microsoft.com/office/officeart/2018/2/layout/IconLabelList"/>
    <dgm:cxn modelId="{C2B02723-A9A1-4334-AB0C-931DCC152049}" type="presParOf" srcId="{7A06FF0F-E8B6-409F-8C44-28B86EBB731E}" destId="{F5CCEC2B-CBC6-43B4-9C16-3E44CDC3CCE4}" srcOrd="1" destOrd="0" presId="urn:microsoft.com/office/officeart/2018/2/layout/IconLabelList"/>
    <dgm:cxn modelId="{7F85FA4F-5DEA-4496-9AE5-6401B4CB0ED7}" type="presParOf" srcId="{7A06FF0F-E8B6-409F-8C44-28B86EBB731E}" destId="{A579D323-3BE8-4FF0-B85D-9D2059A743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0D27-A401-4338-83A4-1D4935DFB5A9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BC5B7-8D5C-4351-B0EE-87B6F937D20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</a:t>
          </a:r>
        </a:p>
      </dsp:txBody>
      <dsp:txXfrm>
        <a:off x="241801" y="1997713"/>
        <a:ext cx="1800000" cy="720000"/>
      </dsp:txXfrm>
    </dsp:sp>
    <dsp:sp modelId="{6018C18C-7824-486B-87D5-A9D70FA318B2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56EE9-CDDD-4EA6-99D4-3FDD7475AFCC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2356801" y="1997713"/>
        <a:ext cx="1800000" cy="720000"/>
      </dsp:txXfrm>
    </dsp:sp>
    <dsp:sp modelId="{BE3F0C4B-9E7D-4D37-8CBC-30C139F42C0B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D5255-16AD-46B6-91D3-BEB6A1A259F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 and pre-processing</a:t>
          </a:r>
        </a:p>
      </dsp:txBody>
      <dsp:txXfrm>
        <a:off x="4471802" y="1997713"/>
        <a:ext cx="1800000" cy="720000"/>
      </dsp:txXfrm>
    </dsp:sp>
    <dsp:sp modelId="{2E13B26D-C82B-421B-8D30-CE1792BC36D1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BBC2B-12FE-4A57-907F-B12A9C9E834A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Modelling</a:t>
          </a:r>
        </a:p>
      </dsp:txBody>
      <dsp:txXfrm>
        <a:off x="1299301" y="4330838"/>
        <a:ext cx="1800000" cy="720000"/>
      </dsp:txXfrm>
    </dsp:sp>
    <dsp:sp modelId="{6739F3F2-0BD4-4977-9208-F9B4399E58FB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D323-3BE8-4FF0-B85D-9D2059A7432E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Applications </a:t>
          </a:r>
        </a:p>
      </dsp:txBody>
      <dsp:txXfrm>
        <a:off x="3414302" y="43308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CB3B-9853-4D07-BBAD-EB1AC1968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1A4C-F352-499A-B104-C5A889D6E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F2D1-D6D2-431E-843F-766614DB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B090-DB05-409C-8643-1365349A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F1A2-7CC5-41CC-8632-18F7F46D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84F-2614-467D-B9DB-23B871CC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83CE-6A61-4FEA-AF16-6CBA2C87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34B1-188E-4317-B8B3-46C0718D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FF88-6FCE-4BA0-9685-7BD92CAF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580B-A77E-4154-8152-DC000996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8C07-0863-4049-8412-FE0D9D1BC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8343-9A6E-4FBC-B4A2-A84C02811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C3D-A59C-43EB-A278-73B7188E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6FF-B32A-4BDD-9F08-A1DF1C8F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40D7-0463-45F3-9E06-DCE94A9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3662-85E3-42F0-AB2C-A71C360B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06A6-7730-415F-8C04-B7553F9C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81BC-50EE-46F9-BF11-BFAA26B4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2C9A-4C96-4510-B812-A3790ADE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384F-2A68-4627-892F-F30112C7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DBB5-5A1D-40EE-A961-593D453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12-0F32-4134-8CEE-FA2F5B04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AD5-3E28-4A2F-8D96-CB52CD73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035C-2774-4CD2-96BD-7EFFAA9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DC04-DCF8-4F51-8267-FDEB9F3C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930-D922-41CB-BF00-8E5016F8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38FA-F4F0-460B-9914-BE3E5D14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6DBA-4686-40BF-B97B-3E6F8E24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E5EF-635A-4EE7-8892-0EA97E23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E5B-BA09-48EE-A10E-D32656CD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69BC-CF1C-4BFB-9F83-CB82046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4D7A-CEFC-4C4D-9327-1F8311B5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972F9-AA7C-4EAA-B865-7EEB0326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1AABA-DF49-460C-BE37-649910A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3E251-E4F2-4F50-BC04-AB662831E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693DD-5D90-4345-8598-297AA1B2B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281BC-F7F3-423D-9CEE-0E8BCDDE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1E82-9068-4D92-8922-32AF2AEE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65E4-16EA-41CE-936F-AB0C7A49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0CC3-D061-4FE0-9606-17C8A7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001BD-3374-4FF5-BBA9-DD3669BD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DA597-49A6-4D34-9E92-0380226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FDCEE-62C2-4D04-9635-D212EA9A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47790-431D-4A6F-ADFA-E7BF7383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1C552-1FDF-4022-988E-154329C4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287E1-3DC8-4AB2-AC3A-D8E668B6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497A-D2B9-4634-B4BA-4815080D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1774-8D03-4235-88B2-971D79B9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75D88-1DC2-4379-B533-A61B76538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ACD6-F7C1-4A73-A17C-A26593EB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42D9-D1C0-4F75-B07D-3A08E2FF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6D252-F5B6-4366-AB1E-56B268A2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033B-95E1-4F2E-858A-B53DDCF0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433C2-A8BE-4363-9186-C99D7CB4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DFEFB-A7F5-422A-9039-9C5240482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7A03-B945-45AA-BD0F-3531F124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5735-9B4D-42C3-9980-7CEB1302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A15A-07A0-45F6-BAE2-03200B62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3A02C-BAA7-465C-B1F1-F7963987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C1F0-B09D-464B-B594-B069797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E607-3AF8-4F99-9FAC-85D295EF7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F23F-E559-4B38-AEA1-F52D93F96AE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9E6B-2CA0-4E7D-8061-804C4B473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A772-718B-4701-A98F-FDA3FAB7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DAB0-1FA7-4B90-B527-252D7D321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BC9CA-E8E9-4440-99A7-817C3284A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E5CEC-6106-448E-8FFB-C7292BC39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Ji Wu</a:t>
            </a:r>
          </a:p>
          <a:p>
            <a:pPr algn="l"/>
            <a:r>
              <a:rPr lang="en-US" dirty="0"/>
              <a:t>                                                             Ram Swaroop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8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A814-1136-4E1B-BA68-DA745EB8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B137-5296-4BB3-A0F5-B4D5FD16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cleaning involves following steps:</a:t>
            </a:r>
          </a:p>
          <a:p>
            <a:r>
              <a:rPr lang="en-US" dirty="0"/>
              <a:t>To check if any missing values in the dataset.</a:t>
            </a:r>
          </a:p>
          <a:p>
            <a:r>
              <a:rPr lang="en-US" dirty="0"/>
              <a:t>Encoding the categorical variables with 2 or multiple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Pre-processing involves following steps:</a:t>
            </a:r>
          </a:p>
          <a:p>
            <a:r>
              <a:rPr lang="en-US" dirty="0"/>
              <a:t>Scaling the numerical values.</a:t>
            </a:r>
          </a:p>
          <a:p>
            <a:r>
              <a:rPr lang="en-US" dirty="0"/>
              <a:t>Dividing the dataset into dependent and independent variables.</a:t>
            </a:r>
          </a:p>
          <a:p>
            <a:r>
              <a:rPr lang="en-US" dirty="0"/>
              <a:t>Splitting the dataset into Train and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0CB2-C9BD-43F7-8ED3-536F106E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08FE-30DC-4C63-B968-408120BE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check if there are any missing values in the dataset.</a:t>
            </a:r>
          </a:p>
          <a:p>
            <a:r>
              <a:rPr lang="en-US" dirty="0" err="1"/>
              <a:t>df_isnull</a:t>
            </a:r>
            <a:r>
              <a:rPr lang="en-US" dirty="0"/>
              <a:t> = </a:t>
            </a:r>
            <a:r>
              <a:rPr lang="en-US" dirty="0" err="1"/>
              <a:t>df.isnull</a:t>
            </a:r>
            <a:r>
              <a:rPr lang="en-US" dirty="0"/>
              <a:t>().values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replace missing values in TotalCharges with the mean.</a:t>
            </a:r>
          </a:p>
          <a:p>
            <a:r>
              <a:rPr lang="en-US" dirty="0"/>
              <a:t>df['TotalCharges'] = df["TotalCharges"].replace(" ",</a:t>
            </a:r>
            <a:r>
              <a:rPr lang="en-US" dirty="0" err="1"/>
              <a:t>np.nan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df["TotalCharges"] = df["TotalCharges"].</a:t>
            </a:r>
            <a:r>
              <a:rPr lang="en-US" dirty="0" err="1"/>
              <a:t>astype</a:t>
            </a:r>
            <a:r>
              <a:rPr lang="en-US" dirty="0"/>
              <a:t>(float)</a:t>
            </a:r>
          </a:p>
          <a:p>
            <a:pPr marL="0" indent="0">
              <a:buNone/>
            </a:pPr>
            <a:r>
              <a:rPr lang="en-US" dirty="0"/>
              <a:t>   df['TotalCharges’]=df['TotalCharges'].</a:t>
            </a:r>
            <a:r>
              <a:rPr lang="en-US" dirty="0" err="1"/>
              <a:t>fillna</a:t>
            </a:r>
            <a:r>
              <a:rPr lang="en-US" dirty="0"/>
              <a:t>((df['TotalCharges'].mean()))</a:t>
            </a:r>
          </a:p>
        </p:txBody>
      </p:sp>
    </p:spTree>
    <p:extLst>
      <p:ext uri="{BB962C8B-B14F-4D97-AF65-F5344CB8AC3E}">
        <p14:creationId xmlns:p14="http://schemas.microsoft.com/office/powerpoint/2010/main" val="277293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84BC-E803-42B4-95B4-A23829D9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014-E340-4482-9E49-DA86589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MultipleLines, OnlineSecurity, OnlineBackup, DeviceProtection,</a:t>
            </a:r>
          </a:p>
          <a:p>
            <a:pPr marL="0" indent="0">
              <a:buNone/>
            </a:pPr>
            <a:r>
              <a:rPr lang="en-US" dirty="0"/>
              <a:t>TechSupport, StreamingTV, StreamingMovies have 3 categories each.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service is equal to 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Replacing No service with No.</a:t>
            </a:r>
          </a:p>
          <a:p>
            <a:r>
              <a:rPr lang="en-US" dirty="0"/>
              <a:t>df['StreamingTV'] = df['StreamingTV'].replace(['No internet      service'], 'No’)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the variables have been replaced using the same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64B7-0F6A-4F08-A712-5F0E9533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8204-E7DB-4994-BFD6-F281E442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the map function to map Yes and No values to 1 and 0</a:t>
            </a:r>
          </a:p>
          <a:p>
            <a:r>
              <a:rPr lang="en-US" dirty="0"/>
              <a:t>d = {'Yes':1 , 'No': 0}</a:t>
            </a:r>
          </a:p>
          <a:p>
            <a:pPr marL="0" indent="0">
              <a:buNone/>
            </a:pPr>
            <a:r>
              <a:rPr lang="en-US" dirty="0"/>
              <a:t>   df['Churn'].map(d)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above method is used for all the categorical variables with 2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E06B-E928-49B4-99A3-D07DBC69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55E1-E0A4-4420-A84B-CD3E5FD5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Encoding the columns with two or more values.</a:t>
            </a:r>
          </a:p>
          <a:p>
            <a:r>
              <a:rPr lang="en-US" dirty="0"/>
              <a:t>Label Encoder class from </a:t>
            </a:r>
            <a:r>
              <a:rPr lang="en-US" dirty="0" err="1"/>
              <a:t>sklearn</a:t>
            </a:r>
            <a:r>
              <a:rPr lang="en-US" dirty="0"/>
              <a:t> library is used for columns with two categories.</a:t>
            </a:r>
          </a:p>
          <a:p>
            <a:r>
              <a:rPr lang="en-US" dirty="0" err="1"/>
              <a:t>Pd.get_dummies</a:t>
            </a:r>
            <a:r>
              <a:rPr lang="en-US" dirty="0"/>
              <a:t> method is used for columns with more than two categories.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8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1931-530E-48FD-87A0-6EA7906E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43EB-A8CE-4974-BCBE-06790BD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Scaling the numerical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compare two variables ‘Total charges’ and ‘Monthly charges’ which are measured different scales.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variables are normalized into a range from -1 to +1.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Scaling is done using Standard Scaler available in </a:t>
            </a:r>
            <a:r>
              <a:rPr lang="en-US" dirty="0" err="1"/>
              <a:t>sklearn</a:t>
            </a:r>
            <a:r>
              <a:rPr lang="en-US" dirty="0"/>
              <a:t> library.</a:t>
            </a:r>
          </a:p>
          <a:p>
            <a:r>
              <a:rPr lang="en-US" dirty="0"/>
              <a:t>from sklearn.preprocessing import StandardScaler</a:t>
            </a:r>
          </a:p>
          <a:p>
            <a:pPr marL="0" indent="0">
              <a:buNone/>
            </a:pPr>
            <a:r>
              <a:rPr lang="en-US" dirty="0"/>
              <a:t>   sc = StandardScaler()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79EE-8C77-44B9-A5CA-9B97CE21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0D06-A0E6-47FA-B97F-2FA51D57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Dividing the columns into dependent and independent variable.</a:t>
            </a:r>
          </a:p>
          <a:p>
            <a:r>
              <a:rPr lang="en-US" dirty="0"/>
              <a:t>y = </a:t>
            </a:r>
            <a:r>
              <a:rPr lang="en-US" dirty="0" err="1"/>
              <a:t>df.iloc</a:t>
            </a:r>
            <a:r>
              <a:rPr lang="en-US" dirty="0"/>
              <a:t>[:, 13].values</a:t>
            </a:r>
          </a:p>
          <a:p>
            <a:r>
              <a:rPr lang="en-US" dirty="0"/>
              <a:t>x= </a:t>
            </a:r>
            <a:r>
              <a:rPr lang="en-US" dirty="0" err="1"/>
              <a:t>df.drop</a:t>
            </a:r>
            <a:r>
              <a:rPr lang="en-US" dirty="0"/>
              <a:t>('Churn’,1)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Splitting the data into Test and Train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3281-6343-4969-999C-32E09B27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194" y="753585"/>
            <a:ext cx="7780606" cy="1567583"/>
          </a:xfrm>
        </p:spPr>
        <p:txBody>
          <a:bodyPr>
            <a:normAutofit/>
          </a:bodyPr>
          <a:lstStyle/>
          <a:p>
            <a:r>
              <a:rPr lang="en-US"/>
              <a:t>Classification</a:t>
            </a:r>
            <a:endParaRPr lang="en-US" dirty="0"/>
          </a:p>
        </p:txBody>
      </p:sp>
      <p:pic>
        <p:nvPicPr>
          <p:cNvPr id="2050" name="Picture 2" descr="https://miro.medium.com/max/1400/1*PM4dqcAe6N7kWRpXKwgWag.png">
            <a:extLst>
              <a:ext uri="{FF2B5EF4-FFF2-40B4-BE49-F238E27FC236}">
                <a16:creationId xmlns:a16="http://schemas.microsoft.com/office/drawing/2014/main" id="{63BF3A32-0B7F-4488-A56A-FBC99B35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753585"/>
            <a:ext cx="2612643" cy="156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03D1F61C-F505-4A4E-95EC-FC946F1C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574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Classification is the process of predicting a class of a datapoint.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 our project customer churn is predicted.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We have used Logistic Regression, Decision Tree and Random Forest models to classify the customer churn.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3CA-0418-4757-B44C-B15CA70E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A71656-8166-42B8-9160-627BB784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curve is the fit to the data to predict the probability a customer would churn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Y axis is the probability of the dependent variable from 0 to 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X axis are the independent variables.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7BD19-9E5D-4091-9860-D0C6C584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2" r="22" b="-2"/>
          <a:stretch/>
        </p:blipFill>
        <p:spPr>
          <a:xfrm>
            <a:off x="5022166" y="844062"/>
            <a:ext cx="7169834" cy="53797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256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F29A-F99C-446A-923A-2E9045CD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CD40-66F8-40CE-B5C8-0050D0B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The Y axis in logistic regression is transformed from the probability of churn to the log (odds of churn).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Now Y axis can go from -Infinity to +Infinity(Similar to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This is done using the logit function. Given by log(p/1-p).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Maximum likelihood is used to find the best fitting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8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A183B-88A3-46A6-9A41-67BD3A6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E2D0E66-C480-4413-BD9D-F1269E829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0132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6B0D-D490-4DA9-BF58-F0A0AFA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DADA-E593-4096-AA50-10F21348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code for logistic regression model </a:t>
            </a:r>
          </a:p>
          <a:p>
            <a:pPr marL="0" indent="0">
              <a:buNone/>
            </a:pPr>
            <a:r>
              <a:rPr lang="en-US" dirty="0"/>
              <a:t>  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classifier 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Predicting the Test set results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4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55CE-8B66-4B32-907D-B5B138B5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9A22-2E61-495D-9C95-55C693C0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confusion matrix helps in finding the accuracy and precision of the model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Confusion matrix for Logistic Regression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C16F2-AA0C-44B7-B532-FBB0489C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4487593"/>
            <a:ext cx="4135902" cy="9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FB5E-B190-4CCE-B8F8-5206EF9C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111DF-80AF-402F-BA56-0ECDC2FF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is given by : True Positive + True Negative/ Total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Precision is a measure that tells us what proportion of customers we analyzed as churn customers, actually left the company.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C1CD7-43F8-4116-B03D-DF46AE52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48" y="2321169"/>
            <a:ext cx="4473526" cy="1294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C0325-2429-4DE7-8E26-800F5FBD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53" y="5075584"/>
            <a:ext cx="3949148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4604-2B39-401A-B7E1-147369F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0B65-1234-49B3-869A-790FB141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 forest consists of a large number of individual decision trees that operate as an ensemble.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individual tree in the random forest spits out a class prediction and the class with the most votes becomes our model’s prediction.</a:t>
            </a:r>
          </a:p>
        </p:txBody>
      </p:sp>
    </p:spTree>
    <p:extLst>
      <p:ext uri="{BB962C8B-B14F-4D97-AF65-F5344CB8AC3E}">
        <p14:creationId xmlns:p14="http://schemas.microsoft.com/office/powerpoint/2010/main" val="245613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F75-8ADD-449A-BF2A-FFFA52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94202"/>
            <a:ext cx="3929411" cy="1325563"/>
          </a:xfrm>
        </p:spPr>
        <p:txBody>
          <a:bodyPr/>
          <a:lstStyle/>
          <a:p>
            <a:r>
              <a:rPr lang="en-US" altLang="zh-CN" dirty="0"/>
              <a:t>Tuning 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A0B73-E600-40FC-8071-EEDF5B620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1643403"/>
            <a:ext cx="5424021" cy="1901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1EDEB-6116-456E-A23A-2680227E6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3973102"/>
            <a:ext cx="3929411" cy="14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BE6-7A2E-4DA5-8E89-B51A325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E5868-AFDD-4A92-ABFE-64626AB5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Matric for Random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Random Forest model is 0.8412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CBDAC-2BCD-4BC6-991D-3D1E45AB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62" y="2525030"/>
            <a:ext cx="3060924" cy="9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8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B2A-9CBF-44D8-AEA9-A09173C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EC13C-8A75-4456-A4B8-A50F1DF3E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825625"/>
            <a:ext cx="5697415" cy="4351338"/>
          </a:xfrm>
        </p:spPr>
      </p:pic>
    </p:spTree>
    <p:extLst>
      <p:ext uri="{BB962C8B-B14F-4D97-AF65-F5344CB8AC3E}">
        <p14:creationId xmlns:p14="http://schemas.microsoft.com/office/powerpoint/2010/main" val="397957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E8B-AB81-4ED0-89E0-CAD1ADE4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23" y="681037"/>
            <a:ext cx="2351314" cy="132556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5A36-00D0-45F2-8041-AFEFF03A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24462-9C46-4007-BE7D-93C09C2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1" y="0"/>
            <a:ext cx="917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8246-FDBC-4493-A32A-5CCA92D8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13B8-60BA-4AAA-BDB2-10744D58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Churn prediction is helpful in determining customer lifetime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useful in personalized marketing and CRM.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Churn prediction can help in retaining customers.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conclusion Random Forest model has higher accuracy than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09662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835E-7621-4C10-8262-4A9CA36A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/>
          </a:p>
          <a:p>
            <a:pPr marL="0" indent="0" algn="ctr">
              <a:buNone/>
            </a:pPr>
            <a:r>
              <a:rPr lang="en-US" sz="800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7360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390-1580-48C4-9B2A-0EF616A0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DFEB35-2FE0-4DB0-8A55-38A6D4E1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2057399"/>
            <a:ext cx="6377769" cy="3836723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Goal – The goal of the project is to predict the customer behavior by analyzing appropriate customer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About the Dataset – The dataset is of a telecom company which has </a:t>
            </a:r>
          </a:p>
          <a:p>
            <a:pPr lvl="1"/>
            <a:r>
              <a:rPr lang="en-US" dirty="0"/>
              <a:t>Customer data like their age, gender, number of dependents.</a:t>
            </a:r>
          </a:p>
          <a:p>
            <a:pPr lvl="1"/>
            <a:r>
              <a:rPr lang="en-US" dirty="0"/>
              <a:t>The services used by the customer like phone, internet, tech support.</a:t>
            </a:r>
          </a:p>
          <a:p>
            <a:pPr lvl="1"/>
            <a:r>
              <a:rPr lang="en-US" dirty="0"/>
              <a:t>Customers who left within the last month (churn).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7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81D2B-8A9F-4065-856C-85F50B0F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2E1D-B2F5-4363-B87B-14F9B6543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2057400"/>
            <a:ext cx="6377769" cy="3836722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dataset has 7043 rows and 21 columns.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variables are: </a:t>
            </a:r>
          </a:p>
          <a:p>
            <a:pPr marL="0" indent="0">
              <a:buNone/>
            </a:pPr>
            <a:r>
              <a:rPr lang="en-US" sz="2400" dirty="0"/>
              <a:t>	customerID, gender, SeniorCitizen, 	Partner, Dependents, tenure, PhoneService,   	MultipleLines, InternetService, OnlineSecurity,	OnlineBackup, DeviceProtection, 	TechSupport, StreamingTV	StreamingMovies, Contract,	PaperlessBilling, PaymentMethod, 	MonthlyCharges, TotalCharges, Churn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Churn is a categorical variable with Yes or No value.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57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0F67-5AF8-4E6D-B12D-0AF4214D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A6302F2-3084-431E-9ABF-529F4020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total of 7043 customers.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 of which 1869 (26.54%) have left the service.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CE22681-4297-4E19-9031-B363B01CC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2" b="2"/>
          <a:stretch/>
        </p:blipFill>
        <p:spPr>
          <a:xfrm>
            <a:off x="6798365" y="640083"/>
            <a:ext cx="4753972" cy="4806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85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AA88-E1A2-492C-AFCC-48F7CAE0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Exploratory 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AD3538-F684-4C77-BCF4-E46501CC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customer churn is almost uniform with respect to gender.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Out of 1869 churn customers 930 are male and 939 are female.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3F337-2CCC-4932-AC8F-ECAE2A7E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9" b="2"/>
          <a:stretch/>
        </p:blipFill>
        <p:spPr>
          <a:xfrm>
            <a:off x="7089913" y="781878"/>
            <a:ext cx="4515771" cy="54360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78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A0E-0C8E-4DD4-9B37-4A65CF30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DD972-082B-4766-8987-78E63400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1825625"/>
            <a:ext cx="466578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E136-6E02-4284-996D-B9755925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62" y="1825623"/>
            <a:ext cx="4360985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130-E1C7-4C3C-B9B6-CA63EC4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57114-E03D-4339-8BC5-62F1ECADE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10" y="1885071"/>
            <a:ext cx="3896750" cy="4607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7CC84-75DE-4247-84BB-99AB9905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76" y="1885071"/>
            <a:ext cx="3896750" cy="46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C19F-4A0A-487A-9F03-9DC25DE0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 dirty="0"/>
              <a:t>Exploratory Data </a:t>
            </a:r>
            <a:br>
              <a:rPr lang="en-US" sz="4100" dirty="0"/>
            </a:br>
            <a:r>
              <a:rPr lang="en-US" sz="4100" dirty="0"/>
              <a:t>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B9B823-DE43-4CE8-8E2A-512FFCE7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More than 1000 people who used Electronic check have left the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A8F0B-D2A4-401D-8B26-DF266BDF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7" b="2"/>
          <a:stretch/>
        </p:blipFill>
        <p:spPr>
          <a:xfrm>
            <a:off x="4639056" y="848138"/>
            <a:ext cx="7433674" cy="60098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63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992</Words>
  <Application>Microsoft Office PowerPoint</Application>
  <PresentationFormat>Widescreen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Customer Churn Prediction</vt:lpstr>
      <vt:lpstr>Contents </vt:lpstr>
      <vt:lpstr>Introduction</vt:lpstr>
      <vt:lpstr>Dataset Overview</vt:lpstr>
      <vt:lpstr>Exploratory Data Analysis</vt:lpstr>
      <vt:lpstr>Exploratory Data  Analysis</vt:lpstr>
      <vt:lpstr>Exploratory Data  Analysis</vt:lpstr>
      <vt:lpstr>Exploratory Data  Analysis</vt:lpstr>
      <vt:lpstr>Exploratory Data  Analysis</vt:lpstr>
      <vt:lpstr>Data Cleaning and Pre-Processing</vt:lpstr>
      <vt:lpstr>Data Cleaning and Pre-Processing</vt:lpstr>
      <vt:lpstr>Data Cleaning and Pre-Processing</vt:lpstr>
      <vt:lpstr>Data Cleaning and Pre-Processing</vt:lpstr>
      <vt:lpstr>Data Cleaning and Pre-Processing</vt:lpstr>
      <vt:lpstr>Data Cleaning and Pre-Processing</vt:lpstr>
      <vt:lpstr>Data Cleaning and Pre-Processing</vt:lpstr>
      <vt:lpstr>Classification</vt:lpstr>
      <vt:lpstr>Logistic Regression</vt:lpstr>
      <vt:lpstr>Logistic Regression</vt:lpstr>
      <vt:lpstr>Fitting the Model</vt:lpstr>
      <vt:lpstr>Confusion Matrix</vt:lpstr>
      <vt:lpstr>Confusion Matrix</vt:lpstr>
      <vt:lpstr>Random Forest and Decision Tree</vt:lpstr>
      <vt:lpstr>Tuning the model</vt:lpstr>
      <vt:lpstr>Confusion Matrix</vt:lpstr>
      <vt:lpstr>Total Feature Importance</vt:lpstr>
      <vt:lpstr>Decision Tree</vt:lpstr>
      <vt:lpstr>Applications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ramsw</dc:creator>
  <cp:lastModifiedBy> </cp:lastModifiedBy>
  <cp:revision>14</cp:revision>
  <dcterms:created xsi:type="dcterms:W3CDTF">2019-12-06T07:16:15Z</dcterms:created>
  <dcterms:modified xsi:type="dcterms:W3CDTF">2019-12-12T21:00:14Z</dcterms:modified>
</cp:coreProperties>
</file>