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7" r:id="rId12"/>
    <p:sldId id="278" r:id="rId13"/>
    <p:sldId id="269" r:id="rId14"/>
    <p:sldId id="270" r:id="rId15"/>
    <p:sldId id="276" r:id="rId16"/>
    <p:sldId id="277" r:id="rId17"/>
    <p:sldId id="271" r:id="rId18"/>
    <p:sldId id="275" r:id="rId19"/>
    <p:sldId id="279"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0467-F5C0-4694-B162-CD2574409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1B0D52-B62C-45E5-BDE8-2322A8041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EE3AA-8B30-4140-8EB3-3DB79A88576A}"/>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5" name="Footer Placeholder 4">
            <a:extLst>
              <a:ext uri="{FF2B5EF4-FFF2-40B4-BE49-F238E27FC236}">
                <a16:creationId xmlns:a16="http://schemas.microsoft.com/office/drawing/2014/main" id="{5AE43E5E-A97F-47A3-AE69-38CD25E77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9D4EA-7BC5-40B1-AB01-E916BC032E8A}"/>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341833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DE0C-14E5-40E4-88A0-A506B46381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F24E32-7032-434B-9715-3C86C79FC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F6254-3BB0-4088-8C26-E5FEAFF381B4}"/>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5" name="Footer Placeholder 4">
            <a:extLst>
              <a:ext uri="{FF2B5EF4-FFF2-40B4-BE49-F238E27FC236}">
                <a16:creationId xmlns:a16="http://schemas.microsoft.com/office/drawing/2014/main" id="{6A061B75-149D-4C77-AF48-AD71532F6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7A48F-AC4B-445C-BEF4-DAE489091F52}"/>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3607803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9C2A-AB37-4E26-B774-0261A1217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F15BBA-F4F6-4F1F-8CB2-8EBAC0A6E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90BC1-BFE9-4E86-A411-30119E80AEED}"/>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5" name="Footer Placeholder 4">
            <a:extLst>
              <a:ext uri="{FF2B5EF4-FFF2-40B4-BE49-F238E27FC236}">
                <a16:creationId xmlns:a16="http://schemas.microsoft.com/office/drawing/2014/main" id="{B7E7F9CF-65B2-4483-A9FB-3DB2D8826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0C592-33F9-458D-B25F-05F510B9E5E9}"/>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314558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9834-6973-43CA-840C-862941DE8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E4830E-C30B-4E7C-AFC7-A4C1BFAE4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41C87-BDE6-49F5-A7BA-0F66BC0DAB4D}"/>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5" name="Footer Placeholder 4">
            <a:extLst>
              <a:ext uri="{FF2B5EF4-FFF2-40B4-BE49-F238E27FC236}">
                <a16:creationId xmlns:a16="http://schemas.microsoft.com/office/drawing/2014/main" id="{AC57E7BE-2B47-47B1-A6EF-133C280F9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7D243-6B13-4F87-B3BC-4DF375C12F06}"/>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237796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A9D2-27FB-49D6-A97C-E1D92556C3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F2FB3-797F-4EB6-B150-0ACC0648F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0144F-CEE6-4978-B984-0523A8A951BB}"/>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5" name="Footer Placeholder 4">
            <a:extLst>
              <a:ext uri="{FF2B5EF4-FFF2-40B4-BE49-F238E27FC236}">
                <a16:creationId xmlns:a16="http://schemas.microsoft.com/office/drawing/2014/main" id="{A7984EB2-9824-4243-8771-31CD7EAC1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F591E-BBE8-4D9A-BCBD-975E79B66C25}"/>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206012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EEA5-54AE-4518-9152-4A5550621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4BB91-0B03-4B09-8B07-4A355568C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BA4F50-FFA0-4015-8C89-D41C7B3BF7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FFC57-8CAA-4BE1-94BC-E92D046F895D}"/>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6" name="Footer Placeholder 5">
            <a:extLst>
              <a:ext uri="{FF2B5EF4-FFF2-40B4-BE49-F238E27FC236}">
                <a16:creationId xmlns:a16="http://schemas.microsoft.com/office/drawing/2014/main" id="{737ECE81-67A0-43F5-8EFB-3D8DF36BC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61651-B05F-447B-856A-6A21177CC26E}"/>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46861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E7E6-6813-44BF-B661-0F04FBBB3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DB512B-3642-4655-810B-EFB24FAA6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1F6BDB-2B1A-4132-B124-7A4A68DA4B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EAABC-C247-42A4-915A-61FF7FCE0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47CE5-0770-490A-8977-9DB148C01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54958-D135-4AE7-8117-170371C01D18}"/>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8" name="Footer Placeholder 7">
            <a:extLst>
              <a:ext uri="{FF2B5EF4-FFF2-40B4-BE49-F238E27FC236}">
                <a16:creationId xmlns:a16="http://schemas.microsoft.com/office/drawing/2014/main" id="{1B6D2896-08ED-4459-8152-310051DBF6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C67E0-4C9E-4780-B63B-449ACAAFA49E}"/>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348022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770F-9CD2-49D4-8371-D8F89ABB5A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0E51B-A86D-4C9C-ACF7-77EA723BE74A}"/>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4" name="Footer Placeholder 3">
            <a:extLst>
              <a:ext uri="{FF2B5EF4-FFF2-40B4-BE49-F238E27FC236}">
                <a16:creationId xmlns:a16="http://schemas.microsoft.com/office/drawing/2014/main" id="{8CFFDD19-3614-4843-A1B9-D33F2EF8A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D52EF5-78CC-4D53-BF38-D63DB26E29F8}"/>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46922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E90EA-C2C9-4A2B-935A-3A67CED0C28F}"/>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3" name="Footer Placeholder 2">
            <a:extLst>
              <a:ext uri="{FF2B5EF4-FFF2-40B4-BE49-F238E27FC236}">
                <a16:creationId xmlns:a16="http://schemas.microsoft.com/office/drawing/2014/main" id="{E803567D-88DE-4CEA-A9DB-957ED677C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4BBC28-E6F7-4C50-B06F-57A4B12298C9}"/>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242307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913-D9F8-47B5-9B58-2D19C7DA3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9C173A-F8E7-4710-ABDD-6CB126826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867AC-3674-4AF8-9E2D-15A9AFF81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CDDDE-BA71-4670-89BA-09460C93EA21}"/>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6" name="Footer Placeholder 5">
            <a:extLst>
              <a:ext uri="{FF2B5EF4-FFF2-40B4-BE49-F238E27FC236}">
                <a16:creationId xmlns:a16="http://schemas.microsoft.com/office/drawing/2014/main" id="{E702294B-8B70-4D77-AC97-13299847E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3CE83-4E50-4EF3-B38F-E435DBA65158}"/>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282566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BC91-5900-44BE-B2BE-E02423A0A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D490E-2363-4D61-A6B4-4CAFCC369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9B2ED0-E4A4-4287-946B-BB66F352F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24FD9-3B11-4E20-8BF5-FA086E5EFE60}"/>
              </a:ext>
            </a:extLst>
          </p:cNvPr>
          <p:cNvSpPr>
            <a:spLocks noGrp="1"/>
          </p:cNvSpPr>
          <p:nvPr>
            <p:ph type="dt" sz="half" idx="10"/>
          </p:nvPr>
        </p:nvSpPr>
        <p:spPr/>
        <p:txBody>
          <a:bodyPr/>
          <a:lstStyle/>
          <a:p>
            <a:fld id="{1CAAB026-F3EC-4B43-87D9-506D22BB720A}" type="datetimeFigureOut">
              <a:rPr lang="en-US" smtClean="0"/>
              <a:t>12/15/2019</a:t>
            </a:fld>
            <a:endParaRPr lang="en-US"/>
          </a:p>
        </p:txBody>
      </p:sp>
      <p:sp>
        <p:nvSpPr>
          <p:cNvPr id="6" name="Footer Placeholder 5">
            <a:extLst>
              <a:ext uri="{FF2B5EF4-FFF2-40B4-BE49-F238E27FC236}">
                <a16:creationId xmlns:a16="http://schemas.microsoft.com/office/drawing/2014/main" id="{CFBC1AA4-872B-453D-BC62-AF1DFD9FA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6C593-D3F1-4350-9CA2-9CAB8A592397}"/>
              </a:ext>
            </a:extLst>
          </p:cNvPr>
          <p:cNvSpPr>
            <a:spLocks noGrp="1"/>
          </p:cNvSpPr>
          <p:nvPr>
            <p:ph type="sldNum" sz="quarter" idx="12"/>
          </p:nvPr>
        </p:nvSpPr>
        <p:spPr/>
        <p:txBody>
          <a:bodyPr/>
          <a:lstStyle/>
          <a:p>
            <a:fld id="{8A9EE4EB-E5E2-4EC1-996D-69F73F67CCE4}" type="slidenum">
              <a:rPr lang="en-US" smtClean="0"/>
              <a:t>‹#›</a:t>
            </a:fld>
            <a:endParaRPr lang="en-US"/>
          </a:p>
        </p:txBody>
      </p:sp>
    </p:spTree>
    <p:extLst>
      <p:ext uri="{BB962C8B-B14F-4D97-AF65-F5344CB8AC3E}">
        <p14:creationId xmlns:p14="http://schemas.microsoft.com/office/powerpoint/2010/main" val="263774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9043E-98B3-47A2-80FB-AB4059CC9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023F80-5EC9-45AF-BC5D-1A3D4196E6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F2312-4659-4FC8-8E46-832A0EC7A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AB026-F3EC-4B43-87D9-506D22BB720A}" type="datetimeFigureOut">
              <a:rPr lang="en-US" smtClean="0"/>
              <a:t>12/15/2019</a:t>
            </a:fld>
            <a:endParaRPr lang="en-US"/>
          </a:p>
        </p:txBody>
      </p:sp>
      <p:sp>
        <p:nvSpPr>
          <p:cNvPr id="5" name="Footer Placeholder 4">
            <a:extLst>
              <a:ext uri="{FF2B5EF4-FFF2-40B4-BE49-F238E27FC236}">
                <a16:creationId xmlns:a16="http://schemas.microsoft.com/office/drawing/2014/main" id="{14C2641A-64CC-4558-B952-D6AB1C2C2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0D9D7D-0519-493F-94A4-E7AEEFEDA4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EE4EB-E5E2-4EC1-996D-69F73F67CCE4}" type="slidenum">
              <a:rPr lang="en-US" smtClean="0"/>
              <a:t>‹#›</a:t>
            </a:fld>
            <a:endParaRPr lang="en-US"/>
          </a:p>
        </p:txBody>
      </p:sp>
    </p:spTree>
    <p:extLst>
      <p:ext uri="{BB962C8B-B14F-4D97-AF65-F5344CB8AC3E}">
        <p14:creationId xmlns:p14="http://schemas.microsoft.com/office/powerpoint/2010/main" val="223536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miro.medium.com/max/1600/1*uqGCNvyRdxtkNMxJRbyntA.jpeg">
            <a:extLst>
              <a:ext uri="{FF2B5EF4-FFF2-40B4-BE49-F238E27FC236}">
                <a16:creationId xmlns:a16="http://schemas.microsoft.com/office/drawing/2014/main" id="{57E7DE8C-1F9E-48DA-98F7-8D745E6D0B4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5549" r="6674"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47EA41-E5E9-418E-9210-CAD71AA8A2DF}"/>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Image Classification using Convolutional Neural Networks</a:t>
            </a:r>
          </a:p>
        </p:txBody>
      </p:sp>
      <p:sp>
        <p:nvSpPr>
          <p:cNvPr id="3" name="Subtitle 2">
            <a:extLst>
              <a:ext uri="{FF2B5EF4-FFF2-40B4-BE49-F238E27FC236}">
                <a16:creationId xmlns:a16="http://schemas.microsoft.com/office/drawing/2014/main" id="{66EB59CD-0C96-4FFD-8712-7ED58EDD2813}"/>
              </a:ext>
            </a:extLst>
          </p:cNvPr>
          <p:cNvSpPr>
            <a:spLocks noGrp="1"/>
          </p:cNvSpPr>
          <p:nvPr>
            <p:ph type="subTitle" idx="1"/>
          </p:nvPr>
        </p:nvSpPr>
        <p:spPr>
          <a:xfrm>
            <a:off x="1524000" y="4159404"/>
            <a:ext cx="9144000" cy="1098395"/>
          </a:xfrm>
        </p:spPr>
        <p:txBody>
          <a:bodyPr>
            <a:normAutofit/>
          </a:bodyPr>
          <a:lstStyle/>
          <a:p>
            <a:r>
              <a:rPr lang="en-US" sz="1700" dirty="0">
                <a:solidFill>
                  <a:srgbClr val="FFFFFF"/>
                </a:solidFill>
              </a:rPr>
              <a:t>							Ram Swaroop</a:t>
            </a:r>
          </a:p>
          <a:p>
            <a:r>
              <a:rPr lang="en-US" sz="1700" dirty="0">
                <a:solidFill>
                  <a:srgbClr val="FFFFFF"/>
                </a:solidFill>
              </a:rPr>
              <a:t>							Ramya Shetty</a:t>
            </a:r>
          </a:p>
          <a:p>
            <a:r>
              <a:rPr lang="en-US" sz="1700" dirty="0">
                <a:solidFill>
                  <a:srgbClr val="FFFFFF"/>
                </a:solidFill>
              </a:rPr>
              <a:t>							</a:t>
            </a:r>
            <a:r>
              <a:rPr lang="en-US" sz="1700" dirty="0" err="1">
                <a:solidFill>
                  <a:srgbClr val="FFFFFF"/>
                </a:solidFill>
              </a:rPr>
              <a:t>Remya</a:t>
            </a:r>
            <a:r>
              <a:rPr lang="en-US" sz="1700" dirty="0">
                <a:solidFill>
                  <a:srgbClr val="FFFFFF"/>
                </a:solidFill>
              </a:rPr>
              <a:t> Prabha</a:t>
            </a:r>
          </a:p>
        </p:txBody>
      </p:sp>
    </p:spTree>
    <p:extLst>
      <p:ext uri="{BB962C8B-B14F-4D97-AF65-F5344CB8AC3E}">
        <p14:creationId xmlns:p14="http://schemas.microsoft.com/office/powerpoint/2010/main" val="11311218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7C504-5E7D-4FB7-9F84-73F17AC74E4C}"/>
              </a:ext>
            </a:extLst>
          </p:cNvPr>
          <p:cNvSpPr>
            <a:spLocks noGrp="1"/>
          </p:cNvSpPr>
          <p:nvPr>
            <p:ph type="title"/>
          </p:nvPr>
        </p:nvSpPr>
        <p:spPr>
          <a:xfrm>
            <a:off x="429768" y="411480"/>
            <a:ext cx="11201400" cy="1106424"/>
          </a:xfrm>
        </p:spPr>
        <p:txBody>
          <a:bodyPr>
            <a:normAutofit/>
          </a:bodyPr>
          <a:lstStyle/>
          <a:p>
            <a:r>
              <a:rPr lang="en-US" sz="4000" dirty="0"/>
              <a:t>Rectified Linear Unit (</a:t>
            </a:r>
            <a:r>
              <a:rPr lang="en-US" sz="4000" dirty="0" err="1"/>
              <a:t>ReLU</a:t>
            </a:r>
            <a:r>
              <a:rPr lang="en-US" sz="4000" dirty="0"/>
              <a:t>)</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A2D04744-B68B-4142-A1F2-111009DFC5F3}"/>
              </a:ext>
            </a:extLst>
          </p:cNvPr>
          <p:cNvPicPr>
            <a:picLocks noChangeAspect="1"/>
          </p:cNvPicPr>
          <p:nvPr/>
        </p:nvPicPr>
        <p:blipFill>
          <a:blip r:embed="rId2"/>
          <a:stretch>
            <a:fillRect/>
          </a:stretch>
        </p:blipFill>
        <p:spPr>
          <a:xfrm>
            <a:off x="429768" y="2578482"/>
            <a:ext cx="6702552" cy="2798315"/>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0E57BDE-0FDB-4871-B51F-DC6803B82920}"/>
              </a:ext>
            </a:extLst>
          </p:cNvPr>
          <p:cNvSpPr>
            <a:spLocks noGrp="1"/>
          </p:cNvSpPr>
          <p:nvPr>
            <p:ph idx="1"/>
          </p:nvPr>
        </p:nvSpPr>
        <p:spPr>
          <a:xfrm>
            <a:off x="7938752" y="2020824"/>
            <a:ext cx="3455097" cy="3959352"/>
          </a:xfrm>
        </p:spPr>
        <p:txBody>
          <a:bodyPr anchor="ctr">
            <a:normAutofit/>
          </a:bodyPr>
          <a:lstStyle/>
          <a:p>
            <a:r>
              <a:rPr lang="en-US" sz="2000" dirty="0"/>
              <a:t>The rectifier function is applied to increase the non-linearity in our images. This is done because the images are non linear.</a:t>
            </a:r>
          </a:p>
          <a:p>
            <a:r>
              <a:rPr lang="en-US" sz="2000" dirty="0"/>
              <a:t>The </a:t>
            </a:r>
            <a:r>
              <a:rPr lang="en-US" sz="2000" dirty="0" err="1"/>
              <a:t>ReLU</a:t>
            </a:r>
            <a:r>
              <a:rPr lang="en-US" sz="2000" dirty="0"/>
              <a:t> clips negative values to zero while keeping positive values unchanged.</a:t>
            </a:r>
          </a:p>
          <a:p>
            <a:endParaRPr lang="en-US" sz="1800" dirty="0"/>
          </a:p>
        </p:txBody>
      </p:sp>
    </p:spTree>
    <p:extLst>
      <p:ext uri="{BB962C8B-B14F-4D97-AF65-F5344CB8AC3E}">
        <p14:creationId xmlns:p14="http://schemas.microsoft.com/office/powerpoint/2010/main" val="145159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86CFE-C5E3-40D1-86E6-A21341B03445}"/>
              </a:ext>
            </a:extLst>
          </p:cNvPr>
          <p:cNvSpPr>
            <a:spLocks noGrp="1"/>
          </p:cNvSpPr>
          <p:nvPr>
            <p:ph type="title"/>
          </p:nvPr>
        </p:nvSpPr>
        <p:spPr>
          <a:xfrm>
            <a:off x="429768" y="411480"/>
            <a:ext cx="11201400" cy="1106424"/>
          </a:xfrm>
        </p:spPr>
        <p:txBody>
          <a:bodyPr>
            <a:normAutofit/>
          </a:bodyPr>
          <a:lstStyle/>
          <a:p>
            <a:r>
              <a:rPr lang="en-US" sz="4000" dirty="0"/>
              <a:t>Max Pooling</a:t>
            </a:r>
          </a:p>
        </p:txBody>
      </p:sp>
      <p:sp>
        <p:nvSpPr>
          <p:cNvPr id="32" name="Rectangle 3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Picture 7">
            <a:extLst>
              <a:ext uri="{FF2B5EF4-FFF2-40B4-BE49-F238E27FC236}">
                <a16:creationId xmlns:a16="http://schemas.microsoft.com/office/drawing/2014/main" id="{BD5A478B-B31F-437B-A95B-66A18B7A03C3}"/>
              </a:ext>
            </a:extLst>
          </p:cNvPr>
          <p:cNvPicPr>
            <a:picLocks noChangeAspect="1"/>
          </p:cNvPicPr>
          <p:nvPr/>
        </p:nvPicPr>
        <p:blipFill>
          <a:blip r:embed="rId2"/>
          <a:stretch>
            <a:fillRect/>
          </a:stretch>
        </p:blipFill>
        <p:spPr>
          <a:xfrm>
            <a:off x="429768" y="2494701"/>
            <a:ext cx="6702552" cy="2965878"/>
          </a:xfrm>
          <a:prstGeom prst="rect">
            <a:avLst/>
          </a:prstGeom>
        </p:spPr>
      </p:pic>
      <p:sp useBgFill="1">
        <p:nvSpPr>
          <p:cNvPr id="34" name="Rectangle 3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D0E7F6F-7702-4C8B-959C-A89C85B6BEDE}"/>
              </a:ext>
            </a:extLst>
          </p:cNvPr>
          <p:cNvSpPr>
            <a:spLocks noGrp="1"/>
          </p:cNvSpPr>
          <p:nvPr>
            <p:ph idx="1"/>
          </p:nvPr>
        </p:nvSpPr>
        <p:spPr>
          <a:xfrm>
            <a:off x="7938752" y="2020824"/>
            <a:ext cx="3455097" cy="3959352"/>
          </a:xfrm>
        </p:spPr>
        <p:txBody>
          <a:bodyPr anchor="ctr">
            <a:normAutofit/>
          </a:bodyPr>
          <a:lstStyle/>
          <a:p>
            <a:pPr marL="0" indent="0">
              <a:buNone/>
            </a:pPr>
            <a:r>
              <a:rPr lang="en-US" sz="2000" dirty="0"/>
              <a:t>The value of  the corresponding node in pooling layer is calculated by taking the maximum of pixels contained in the particular window.</a:t>
            </a:r>
          </a:p>
          <a:p>
            <a:pPr marL="0" indent="0">
              <a:buNone/>
            </a:pPr>
            <a:endParaRPr lang="en-US" sz="1700" dirty="0"/>
          </a:p>
        </p:txBody>
      </p:sp>
    </p:spTree>
    <p:extLst>
      <p:ext uri="{BB962C8B-B14F-4D97-AF65-F5344CB8AC3E}">
        <p14:creationId xmlns:p14="http://schemas.microsoft.com/office/powerpoint/2010/main" val="313177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4564-1143-4162-94C3-0CA95732B449}"/>
              </a:ext>
            </a:extLst>
          </p:cNvPr>
          <p:cNvSpPr>
            <a:spLocks noGrp="1"/>
          </p:cNvSpPr>
          <p:nvPr>
            <p:ph type="title"/>
          </p:nvPr>
        </p:nvSpPr>
        <p:spPr/>
        <p:txBody>
          <a:bodyPr>
            <a:normAutofit/>
          </a:bodyPr>
          <a:lstStyle/>
          <a:p>
            <a:r>
              <a:rPr lang="en-US" sz="4000" dirty="0"/>
              <a:t>Max Pooling</a:t>
            </a:r>
          </a:p>
        </p:txBody>
      </p:sp>
      <p:sp>
        <p:nvSpPr>
          <p:cNvPr id="3" name="Content Placeholder 2">
            <a:extLst>
              <a:ext uri="{FF2B5EF4-FFF2-40B4-BE49-F238E27FC236}">
                <a16:creationId xmlns:a16="http://schemas.microsoft.com/office/drawing/2014/main" id="{9DD87420-8EA6-463E-A07F-323E10780170}"/>
              </a:ext>
            </a:extLst>
          </p:cNvPr>
          <p:cNvSpPr>
            <a:spLocks noGrp="1"/>
          </p:cNvSpPr>
          <p:nvPr>
            <p:ph idx="1"/>
          </p:nvPr>
        </p:nvSpPr>
        <p:spPr/>
        <p:txBody>
          <a:bodyPr>
            <a:normAutofit/>
          </a:bodyPr>
          <a:lstStyle/>
          <a:p>
            <a:r>
              <a:rPr lang="en-US" sz="2000" dirty="0"/>
              <a:t>There can be complex dataset with numerous image categories, which require large number of feature detectors each of which are responsible for finding a pattern in the image.</a:t>
            </a:r>
          </a:p>
          <a:p>
            <a:r>
              <a:rPr lang="en-US" sz="2000" dirty="0"/>
              <a:t>As a result the dimensionality of the convolution layer becomes large and can lead to overfitting.</a:t>
            </a:r>
          </a:p>
          <a:p>
            <a:pPr fontAlgn="base"/>
            <a:r>
              <a:rPr lang="en-US" sz="2000" dirty="0"/>
              <a:t>Pooling minimizes the size of the images.</a:t>
            </a:r>
          </a:p>
          <a:p>
            <a:pPr fontAlgn="base"/>
            <a:r>
              <a:rPr lang="en-US" sz="2000" dirty="0"/>
              <a:t>Also the property of spatial variance makes the network capable of detecting the object in the image without being confused by the differences in the image's textures, the distances from where they are shot, their angles, or otherwise.</a:t>
            </a:r>
          </a:p>
          <a:p>
            <a:pPr fontAlgn="base"/>
            <a:r>
              <a:rPr lang="en-US" sz="2000" dirty="0"/>
              <a:t>Python code for pooling</a:t>
            </a:r>
          </a:p>
          <a:p>
            <a:pPr marL="0" indent="0" fontAlgn="base">
              <a:buNone/>
            </a:pPr>
            <a:r>
              <a:rPr lang="en-US" sz="2000" dirty="0"/>
              <a:t>    </a:t>
            </a:r>
            <a:r>
              <a:rPr lang="en-US" sz="2000" dirty="0" err="1"/>
              <a:t>classifier.add</a:t>
            </a:r>
            <a:r>
              <a:rPr lang="en-US" sz="2000" dirty="0"/>
              <a:t>(MaxPooling2D(</a:t>
            </a:r>
            <a:r>
              <a:rPr lang="en-US" sz="2000" dirty="0" err="1"/>
              <a:t>pool_size</a:t>
            </a:r>
            <a:r>
              <a:rPr lang="en-US" sz="2000" dirty="0"/>
              <a:t> = (2, 2)))</a:t>
            </a:r>
          </a:p>
        </p:txBody>
      </p:sp>
    </p:spTree>
    <p:extLst>
      <p:ext uri="{BB962C8B-B14F-4D97-AF65-F5344CB8AC3E}">
        <p14:creationId xmlns:p14="http://schemas.microsoft.com/office/powerpoint/2010/main" val="140686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D5E18-80C1-4B29-8715-FCE12F94561E}"/>
              </a:ext>
            </a:extLst>
          </p:cNvPr>
          <p:cNvSpPr>
            <a:spLocks noGrp="1"/>
          </p:cNvSpPr>
          <p:nvPr>
            <p:ph type="title"/>
          </p:nvPr>
        </p:nvSpPr>
        <p:spPr>
          <a:xfrm>
            <a:off x="429768" y="411480"/>
            <a:ext cx="11201400" cy="1106424"/>
          </a:xfrm>
        </p:spPr>
        <p:txBody>
          <a:bodyPr>
            <a:normAutofit/>
          </a:bodyPr>
          <a:lstStyle/>
          <a:p>
            <a:r>
              <a:rPr lang="en-US" sz="4000" dirty="0"/>
              <a:t>Flattening </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AEDECB6D-1E18-4508-95AA-C53A71796CE9}"/>
              </a:ext>
            </a:extLst>
          </p:cNvPr>
          <p:cNvPicPr>
            <a:picLocks noChangeAspect="1"/>
          </p:cNvPicPr>
          <p:nvPr/>
        </p:nvPicPr>
        <p:blipFill>
          <a:blip r:embed="rId2"/>
          <a:stretch>
            <a:fillRect/>
          </a:stretch>
        </p:blipFill>
        <p:spPr>
          <a:xfrm>
            <a:off x="429768" y="2469566"/>
            <a:ext cx="6702552" cy="3016147"/>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B20D64-756F-4758-B4D5-35C01DF31F1E}"/>
              </a:ext>
            </a:extLst>
          </p:cNvPr>
          <p:cNvSpPr>
            <a:spLocks noGrp="1"/>
          </p:cNvSpPr>
          <p:nvPr>
            <p:ph idx="1"/>
          </p:nvPr>
        </p:nvSpPr>
        <p:spPr>
          <a:xfrm>
            <a:off x="7938752" y="2020824"/>
            <a:ext cx="3455097" cy="3959352"/>
          </a:xfrm>
        </p:spPr>
        <p:txBody>
          <a:bodyPr anchor="ctr">
            <a:normAutofit/>
          </a:bodyPr>
          <a:lstStyle/>
          <a:p>
            <a:r>
              <a:rPr lang="en-US" sz="2000" dirty="0"/>
              <a:t>The reason for flattening is that we need to insert this data into an artificial neural network.</a:t>
            </a:r>
          </a:p>
          <a:p>
            <a:r>
              <a:rPr lang="en-US" sz="2000" dirty="0"/>
              <a:t>Our pooled feature map is flattened into a column.</a:t>
            </a:r>
          </a:p>
          <a:p>
            <a:r>
              <a:rPr lang="en-US" sz="2000" dirty="0"/>
              <a:t>Python Code for flattening</a:t>
            </a:r>
          </a:p>
          <a:p>
            <a:pPr marL="0" indent="0">
              <a:buNone/>
            </a:pPr>
            <a:r>
              <a:rPr lang="en-US" sz="2000" dirty="0"/>
              <a:t>     classifier.add(Flatten())</a:t>
            </a:r>
          </a:p>
          <a:p>
            <a:pPr marL="0" indent="0">
              <a:buNone/>
            </a:pPr>
            <a:endParaRPr lang="en-US" sz="1800" dirty="0"/>
          </a:p>
          <a:p>
            <a:endParaRPr lang="en-US" sz="1800" dirty="0"/>
          </a:p>
        </p:txBody>
      </p:sp>
    </p:spTree>
    <p:extLst>
      <p:ext uri="{BB962C8B-B14F-4D97-AF65-F5344CB8AC3E}">
        <p14:creationId xmlns:p14="http://schemas.microsoft.com/office/powerpoint/2010/main" val="89746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8174A-26D7-41D5-A57B-C966BEAE90FF}"/>
              </a:ext>
            </a:extLst>
          </p:cNvPr>
          <p:cNvSpPr>
            <a:spLocks noGrp="1"/>
          </p:cNvSpPr>
          <p:nvPr>
            <p:ph type="title"/>
          </p:nvPr>
        </p:nvSpPr>
        <p:spPr>
          <a:xfrm>
            <a:off x="429768" y="411480"/>
            <a:ext cx="11201400" cy="1106424"/>
          </a:xfrm>
        </p:spPr>
        <p:txBody>
          <a:bodyPr>
            <a:normAutofit/>
          </a:bodyPr>
          <a:lstStyle/>
          <a:p>
            <a:r>
              <a:rPr lang="en-US" sz="4000" dirty="0"/>
              <a:t>Full Connection</a:t>
            </a:r>
          </a:p>
        </p:txBody>
      </p:sp>
      <p:sp>
        <p:nvSpPr>
          <p:cNvPr id="20" name="Rectangle 19">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91C11923-FE69-4A14-82D4-15EEB8E27937}"/>
              </a:ext>
            </a:extLst>
          </p:cNvPr>
          <p:cNvPicPr>
            <a:picLocks noChangeAspect="1"/>
          </p:cNvPicPr>
          <p:nvPr/>
        </p:nvPicPr>
        <p:blipFill>
          <a:blip r:embed="rId2"/>
          <a:stretch>
            <a:fillRect/>
          </a:stretch>
        </p:blipFill>
        <p:spPr>
          <a:xfrm>
            <a:off x="429768" y="2427675"/>
            <a:ext cx="6702552" cy="3099930"/>
          </a:xfrm>
          <a:prstGeom prst="rect">
            <a:avLst/>
          </a:prstGeom>
        </p:spPr>
      </p:pic>
      <p:sp useBgFill="1">
        <p:nvSpPr>
          <p:cNvPr id="22" name="Rectangle 21">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F95B7D-0575-4979-856E-907BDEF9DC8C}"/>
              </a:ext>
            </a:extLst>
          </p:cNvPr>
          <p:cNvSpPr>
            <a:spLocks noGrp="1"/>
          </p:cNvSpPr>
          <p:nvPr>
            <p:ph idx="1"/>
          </p:nvPr>
        </p:nvSpPr>
        <p:spPr>
          <a:xfrm>
            <a:off x="7938752" y="2020824"/>
            <a:ext cx="3455097" cy="3959352"/>
          </a:xfrm>
        </p:spPr>
        <p:txBody>
          <a:bodyPr anchor="ctr">
            <a:normAutofit fontScale="85000" lnSpcReduction="20000"/>
          </a:bodyPr>
          <a:lstStyle/>
          <a:p>
            <a:endParaRPr lang="en-US" sz="1700" dirty="0"/>
          </a:p>
          <a:p>
            <a:r>
              <a:rPr lang="en-US" sz="2200" dirty="0"/>
              <a:t>After the flattening step, the image is passed through an ANN.</a:t>
            </a:r>
          </a:p>
          <a:p>
            <a:r>
              <a:rPr lang="en-US" sz="2200" dirty="0"/>
              <a:t>The fully connected layer takes as inputs the output from the last convolution layer and does the computations in its hidden layers and produces class probability outputs in its output layer</a:t>
            </a:r>
          </a:p>
          <a:p>
            <a:r>
              <a:rPr lang="en-US" sz="2200" dirty="0"/>
              <a:t>By the end of this step, the neural network gives predictions for the image class.</a:t>
            </a:r>
          </a:p>
          <a:p>
            <a:r>
              <a:rPr lang="en-US" sz="2200" dirty="0"/>
              <a:t>The weights in the network are altered for optimization.</a:t>
            </a:r>
          </a:p>
          <a:p>
            <a:endParaRPr lang="en-US" sz="2200" dirty="0"/>
          </a:p>
          <a:p>
            <a:pPr marL="0" indent="0">
              <a:buNone/>
            </a:pPr>
            <a:endParaRPr lang="en-US" sz="1700" dirty="0"/>
          </a:p>
        </p:txBody>
      </p:sp>
    </p:spTree>
    <p:extLst>
      <p:ext uri="{BB962C8B-B14F-4D97-AF65-F5344CB8AC3E}">
        <p14:creationId xmlns:p14="http://schemas.microsoft.com/office/powerpoint/2010/main" val="274824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D5B5-B38B-4C6B-8FE3-FC26B3B7682F}"/>
              </a:ext>
            </a:extLst>
          </p:cNvPr>
          <p:cNvSpPr>
            <a:spLocks noGrp="1"/>
          </p:cNvSpPr>
          <p:nvPr>
            <p:ph type="title"/>
          </p:nvPr>
        </p:nvSpPr>
        <p:spPr/>
        <p:txBody>
          <a:bodyPr>
            <a:normAutofit/>
          </a:bodyPr>
          <a:lstStyle/>
          <a:p>
            <a:r>
              <a:rPr lang="en-US" sz="4000" dirty="0"/>
              <a:t>Full Connection</a:t>
            </a:r>
          </a:p>
        </p:txBody>
      </p:sp>
      <p:sp>
        <p:nvSpPr>
          <p:cNvPr id="3" name="Content Placeholder 2">
            <a:extLst>
              <a:ext uri="{FF2B5EF4-FFF2-40B4-BE49-F238E27FC236}">
                <a16:creationId xmlns:a16="http://schemas.microsoft.com/office/drawing/2014/main" id="{18222C96-268C-472D-8727-16ABC7FD0486}"/>
              </a:ext>
            </a:extLst>
          </p:cNvPr>
          <p:cNvSpPr>
            <a:spLocks noGrp="1"/>
          </p:cNvSpPr>
          <p:nvPr>
            <p:ph idx="1"/>
          </p:nvPr>
        </p:nvSpPr>
        <p:spPr/>
        <p:txBody>
          <a:bodyPr>
            <a:normAutofit/>
          </a:bodyPr>
          <a:lstStyle/>
          <a:p>
            <a:r>
              <a:rPr lang="en-US" sz="2000" dirty="0"/>
              <a:t>In the fully connected network each neuron in one layer is connected to each neuron in another layer.</a:t>
            </a:r>
          </a:p>
          <a:p>
            <a:r>
              <a:rPr lang="en-US" sz="2000" dirty="0"/>
              <a:t>If we look at a single neuron’s operation it looks like the following</a:t>
            </a:r>
          </a:p>
          <a:p>
            <a:pPr marL="0" indent="0">
              <a:buNone/>
            </a:pPr>
            <a:endParaRPr lang="en-US" dirty="0"/>
          </a:p>
          <a:p>
            <a:pPr marL="0" indent="0">
              <a:buNone/>
            </a:pPr>
            <a:endParaRPr lang="en-US" sz="1800" dirty="0"/>
          </a:p>
          <a:p>
            <a:r>
              <a:rPr lang="en-US" sz="1800" dirty="0"/>
              <a:t>Where X is the inputs</a:t>
            </a:r>
          </a:p>
          <a:p>
            <a:pPr marL="0" indent="0">
              <a:buNone/>
            </a:pPr>
            <a:r>
              <a:rPr lang="en-US" sz="1800" dirty="0"/>
              <a:t>    W are the weights</a:t>
            </a:r>
          </a:p>
          <a:p>
            <a:pPr marL="0" indent="0">
              <a:buNone/>
            </a:pPr>
            <a:r>
              <a:rPr lang="en-US" sz="1800" dirty="0"/>
              <a:t>    g is the activation function</a:t>
            </a:r>
          </a:p>
          <a:p>
            <a:r>
              <a:rPr lang="en-US" sz="1800" dirty="0"/>
              <a:t>Each neuron performs the above operation taking as inputs, the output of the previous neuron.</a:t>
            </a:r>
          </a:p>
          <a:p>
            <a:r>
              <a:rPr lang="en-US" sz="1800" dirty="0"/>
              <a:t>The last layer is </a:t>
            </a:r>
            <a:r>
              <a:rPr lang="en-US" sz="1800" dirty="0" err="1"/>
              <a:t>softmax</a:t>
            </a:r>
            <a:r>
              <a:rPr lang="en-US" sz="1800" dirty="0"/>
              <a:t> layer which outputs the probabilities of each image category.</a:t>
            </a:r>
          </a:p>
          <a:p>
            <a:pPr marL="0" indent="0">
              <a:buNone/>
            </a:pPr>
            <a:endParaRPr lang="en-US" dirty="0"/>
          </a:p>
        </p:txBody>
      </p:sp>
      <p:pic>
        <p:nvPicPr>
          <p:cNvPr id="4" name="Picture 3">
            <a:extLst>
              <a:ext uri="{FF2B5EF4-FFF2-40B4-BE49-F238E27FC236}">
                <a16:creationId xmlns:a16="http://schemas.microsoft.com/office/drawing/2014/main" id="{6169EFB8-91D7-47AF-9E09-615C189E765C}"/>
              </a:ext>
            </a:extLst>
          </p:cNvPr>
          <p:cNvPicPr>
            <a:picLocks noChangeAspect="1"/>
          </p:cNvPicPr>
          <p:nvPr/>
        </p:nvPicPr>
        <p:blipFill>
          <a:blip r:embed="rId2"/>
          <a:stretch>
            <a:fillRect/>
          </a:stretch>
        </p:blipFill>
        <p:spPr>
          <a:xfrm>
            <a:off x="1306286" y="3008243"/>
            <a:ext cx="2017485" cy="596348"/>
          </a:xfrm>
          <a:prstGeom prst="rect">
            <a:avLst/>
          </a:prstGeom>
        </p:spPr>
      </p:pic>
    </p:spTree>
    <p:extLst>
      <p:ext uri="{BB962C8B-B14F-4D97-AF65-F5344CB8AC3E}">
        <p14:creationId xmlns:p14="http://schemas.microsoft.com/office/powerpoint/2010/main" val="93834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4BA1-1DD6-4E93-AD06-C70E7338D61F}"/>
              </a:ext>
            </a:extLst>
          </p:cNvPr>
          <p:cNvSpPr>
            <a:spLocks noGrp="1"/>
          </p:cNvSpPr>
          <p:nvPr>
            <p:ph type="title"/>
          </p:nvPr>
        </p:nvSpPr>
        <p:spPr/>
        <p:txBody>
          <a:bodyPr>
            <a:normAutofit/>
          </a:bodyPr>
          <a:lstStyle/>
          <a:p>
            <a:r>
              <a:rPr lang="en-US" sz="4000" dirty="0"/>
              <a:t>Loss and Backpropagation</a:t>
            </a:r>
          </a:p>
        </p:txBody>
      </p:sp>
      <p:sp>
        <p:nvSpPr>
          <p:cNvPr id="3" name="Content Placeholder 2">
            <a:extLst>
              <a:ext uri="{FF2B5EF4-FFF2-40B4-BE49-F238E27FC236}">
                <a16:creationId xmlns:a16="http://schemas.microsoft.com/office/drawing/2014/main" id="{0737FF04-EAD9-4CF9-873B-AD20DA8AA9E1}"/>
              </a:ext>
            </a:extLst>
          </p:cNvPr>
          <p:cNvSpPr>
            <a:spLocks noGrp="1"/>
          </p:cNvSpPr>
          <p:nvPr>
            <p:ph idx="1"/>
          </p:nvPr>
        </p:nvSpPr>
        <p:spPr/>
        <p:txBody>
          <a:bodyPr/>
          <a:lstStyle/>
          <a:p>
            <a:r>
              <a:rPr lang="en-US" sz="2000" dirty="0"/>
              <a:t>After the class prediction, it is compared with the true value and see how far is the predicted value away from real value.</a:t>
            </a:r>
          </a:p>
          <a:p>
            <a:r>
              <a:rPr lang="en-US" sz="2000" dirty="0"/>
              <a:t>The weights in the network at first are initialized to random values. </a:t>
            </a:r>
          </a:p>
          <a:p>
            <a:r>
              <a:rPr lang="en-US" sz="2000" dirty="0"/>
              <a:t>Backpropagation allows us to adjust weights to increase the efficiency.</a:t>
            </a:r>
          </a:p>
          <a:p>
            <a:r>
              <a:rPr lang="en-US" sz="2000" dirty="0"/>
              <a:t> The mathematical operation partial derivatives is used since we calculate weight contributions when everything else is held constant.</a:t>
            </a:r>
          </a:p>
          <a:p>
            <a:r>
              <a:rPr lang="en-US" sz="2000" dirty="0"/>
              <a:t>Next gradient descent which helps in optimization finding the global minimum. </a:t>
            </a:r>
          </a:p>
          <a:p>
            <a:endParaRPr lang="en-US" dirty="0"/>
          </a:p>
        </p:txBody>
      </p:sp>
    </p:spTree>
    <p:extLst>
      <p:ext uri="{BB962C8B-B14F-4D97-AF65-F5344CB8AC3E}">
        <p14:creationId xmlns:p14="http://schemas.microsoft.com/office/powerpoint/2010/main" val="140766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47B945-53DB-42C1-A28A-5369A33C7211}"/>
              </a:ext>
            </a:extLst>
          </p:cNvPr>
          <p:cNvSpPr>
            <a:spLocks noGrp="1"/>
          </p:cNvSpPr>
          <p:nvPr>
            <p:ph type="title"/>
          </p:nvPr>
        </p:nvSpPr>
        <p:spPr>
          <a:xfrm>
            <a:off x="429768" y="411480"/>
            <a:ext cx="11201400" cy="1106424"/>
          </a:xfrm>
        </p:spPr>
        <p:txBody>
          <a:bodyPr>
            <a:normAutofit/>
          </a:bodyPr>
          <a:lstStyle/>
          <a:p>
            <a:r>
              <a:rPr lang="en-US" sz="4000" dirty="0"/>
              <a:t>SoftMax function </a:t>
            </a:r>
          </a:p>
        </p:txBody>
      </p:sp>
      <p:sp>
        <p:nvSpPr>
          <p:cNvPr id="21" name="Rectangle 2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21194591-4B30-4337-BBE4-3119EF745BCE}"/>
              </a:ext>
            </a:extLst>
          </p:cNvPr>
          <p:cNvPicPr>
            <a:picLocks noChangeAspect="1"/>
          </p:cNvPicPr>
          <p:nvPr/>
        </p:nvPicPr>
        <p:blipFill>
          <a:blip r:embed="rId2"/>
          <a:stretch>
            <a:fillRect/>
          </a:stretch>
        </p:blipFill>
        <p:spPr>
          <a:xfrm>
            <a:off x="429768" y="2771181"/>
            <a:ext cx="4118800" cy="1482767"/>
          </a:xfrm>
          <a:prstGeom prst="rect">
            <a:avLst/>
          </a:prstGeom>
        </p:spPr>
      </p:pic>
      <p:sp useBgFill="1">
        <p:nvSpPr>
          <p:cNvPr id="23" name="Rectangle 2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E0BA91-EAD6-4F01-A527-160C595D5D74}"/>
              </a:ext>
            </a:extLst>
          </p:cNvPr>
          <p:cNvSpPr>
            <a:spLocks noGrp="1"/>
          </p:cNvSpPr>
          <p:nvPr>
            <p:ph idx="1"/>
          </p:nvPr>
        </p:nvSpPr>
        <p:spPr>
          <a:xfrm>
            <a:off x="7938752" y="2020824"/>
            <a:ext cx="3455097" cy="3959352"/>
          </a:xfrm>
        </p:spPr>
        <p:txBody>
          <a:bodyPr anchor="ctr">
            <a:normAutofit/>
          </a:bodyPr>
          <a:lstStyle/>
          <a:p>
            <a:pPr marL="0" indent="0">
              <a:buNone/>
            </a:pPr>
            <a:r>
              <a:rPr lang="en-US" sz="2000" dirty="0"/>
              <a:t>Without the Softmax function the handbag and footwear classes will have probability which will not add up to 1.</a:t>
            </a:r>
          </a:p>
          <a:p>
            <a:pPr marL="0" indent="0">
              <a:buNone/>
            </a:pPr>
            <a:r>
              <a:rPr lang="en-US" sz="1800" dirty="0"/>
              <a:t> </a:t>
            </a:r>
          </a:p>
        </p:txBody>
      </p:sp>
    </p:spTree>
    <p:extLst>
      <p:ext uri="{BB962C8B-B14F-4D97-AF65-F5344CB8AC3E}">
        <p14:creationId xmlns:p14="http://schemas.microsoft.com/office/powerpoint/2010/main" val="141488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E0BD7A-5674-48CB-9243-BA2845C08892}"/>
              </a:ext>
            </a:extLst>
          </p:cNvPr>
          <p:cNvSpPr>
            <a:spLocks noGrp="1"/>
          </p:cNvSpPr>
          <p:nvPr>
            <p:ph type="title"/>
          </p:nvPr>
        </p:nvSpPr>
        <p:spPr>
          <a:xfrm>
            <a:off x="1046746" y="641850"/>
            <a:ext cx="3611880" cy="1535865"/>
          </a:xfrm>
        </p:spPr>
        <p:txBody>
          <a:bodyPr>
            <a:normAutofit/>
          </a:bodyPr>
          <a:lstStyle/>
          <a:p>
            <a:r>
              <a:rPr lang="en-US" sz="4000" dirty="0"/>
              <a:t>Fitting the CNN to the images.</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25867B-7E29-4226-BA3E-A1C4DF2E2E3D}"/>
              </a:ext>
            </a:extLst>
          </p:cNvPr>
          <p:cNvSpPr>
            <a:spLocks noGrp="1"/>
          </p:cNvSpPr>
          <p:nvPr>
            <p:ph idx="1"/>
          </p:nvPr>
        </p:nvSpPr>
        <p:spPr>
          <a:xfrm>
            <a:off x="5300640" y="641850"/>
            <a:ext cx="6053160" cy="1535865"/>
          </a:xfrm>
        </p:spPr>
        <p:txBody>
          <a:bodyPr anchor="ctr">
            <a:normAutofit/>
          </a:bodyPr>
          <a:lstStyle/>
          <a:p>
            <a:r>
              <a:rPr lang="en-US" sz="2000" dirty="0"/>
              <a:t>Data Augmentation is done using the </a:t>
            </a:r>
            <a:r>
              <a:rPr lang="en-US" sz="2000" dirty="0" err="1"/>
              <a:t>keras</a:t>
            </a:r>
            <a:r>
              <a:rPr lang="en-US" sz="2000" dirty="0"/>
              <a:t> ImageDataGenerator class. </a:t>
            </a:r>
          </a:p>
          <a:p>
            <a:r>
              <a:rPr lang="en-US" sz="2000" dirty="0"/>
              <a:t>It allows us to enrich our dataset without adding much images.</a:t>
            </a:r>
          </a:p>
          <a:p>
            <a:pPr marL="0" indent="0">
              <a:buNone/>
            </a:pPr>
            <a:endParaRPr lang="en-US" sz="1800" dirty="0"/>
          </a:p>
        </p:txBody>
      </p:sp>
      <p:pic>
        <p:nvPicPr>
          <p:cNvPr id="4" name="Picture 3">
            <a:extLst>
              <a:ext uri="{FF2B5EF4-FFF2-40B4-BE49-F238E27FC236}">
                <a16:creationId xmlns:a16="http://schemas.microsoft.com/office/drawing/2014/main" id="{8A951F2A-AA7E-45F7-837F-AB84D6C4F1AB}"/>
              </a:ext>
            </a:extLst>
          </p:cNvPr>
          <p:cNvPicPr>
            <a:picLocks noChangeAspect="1"/>
          </p:cNvPicPr>
          <p:nvPr/>
        </p:nvPicPr>
        <p:blipFill rotWithShape="1">
          <a:blip r:embed="rId2"/>
          <a:srcRect t="3397"/>
          <a:stretch/>
        </p:blipFill>
        <p:spPr>
          <a:xfrm>
            <a:off x="856342" y="2731167"/>
            <a:ext cx="10101943" cy="3484983"/>
          </a:xfrm>
          <a:prstGeom prst="rect">
            <a:avLst/>
          </a:prstGeom>
        </p:spPr>
      </p:pic>
    </p:spTree>
    <p:extLst>
      <p:ext uri="{BB962C8B-B14F-4D97-AF65-F5344CB8AC3E}">
        <p14:creationId xmlns:p14="http://schemas.microsoft.com/office/powerpoint/2010/main" val="260041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0E29-C627-49BF-B547-DAB817CE9955}"/>
              </a:ext>
            </a:extLst>
          </p:cNvPr>
          <p:cNvSpPr>
            <a:spLocks noGrp="1"/>
          </p:cNvSpPr>
          <p:nvPr>
            <p:ph type="title"/>
          </p:nvPr>
        </p:nvSpPr>
        <p:spPr/>
        <p:txBody>
          <a:bodyPr/>
          <a:lstStyle/>
          <a:p>
            <a:r>
              <a:rPr lang="en-US" dirty="0"/>
              <a:t>Summary of the CNN model</a:t>
            </a:r>
          </a:p>
        </p:txBody>
      </p:sp>
      <p:sp>
        <p:nvSpPr>
          <p:cNvPr id="3" name="Content Placeholder 2">
            <a:extLst>
              <a:ext uri="{FF2B5EF4-FFF2-40B4-BE49-F238E27FC236}">
                <a16:creationId xmlns:a16="http://schemas.microsoft.com/office/drawing/2014/main" id="{02EBD23E-C11B-4189-80F0-7D75038AA1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834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6980BE-A244-4D22-B582-952892A87ED0}"/>
              </a:ext>
            </a:extLst>
          </p:cNvPr>
          <p:cNvSpPr>
            <a:spLocks noGrp="1"/>
          </p:cNvSpPr>
          <p:nvPr>
            <p:ph type="title"/>
          </p:nvPr>
        </p:nvSpPr>
        <p:spPr>
          <a:xfrm>
            <a:off x="1115568" y="548640"/>
            <a:ext cx="10168128" cy="1179576"/>
          </a:xfrm>
        </p:spPr>
        <p:txBody>
          <a:bodyPr>
            <a:normAutofit/>
          </a:bodyPr>
          <a:lstStyle/>
          <a:p>
            <a:r>
              <a:rPr lang="en-US" sz="4000" dirty="0"/>
              <a:t>Contents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0A51714-486F-42E2-94BA-80159ACAAD68}"/>
              </a:ext>
            </a:extLst>
          </p:cNvPr>
          <p:cNvSpPr>
            <a:spLocks noGrp="1"/>
          </p:cNvSpPr>
          <p:nvPr>
            <p:ph idx="1"/>
          </p:nvPr>
        </p:nvSpPr>
        <p:spPr>
          <a:xfrm>
            <a:off x="1115568" y="2481943"/>
            <a:ext cx="10168128" cy="3695020"/>
          </a:xfrm>
        </p:spPr>
        <p:txBody>
          <a:bodyPr>
            <a:normAutofit/>
          </a:bodyPr>
          <a:lstStyle/>
          <a:p>
            <a:r>
              <a:rPr lang="en-US" sz="2000" dirty="0"/>
              <a:t>Introduction to CNN</a:t>
            </a:r>
          </a:p>
          <a:p>
            <a:r>
              <a:rPr lang="en-US" sz="2000" dirty="0"/>
              <a:t>About the Dataset</a:t>
            </a:r>
          </a:p>
          <a:p>
            <a:r>
              <a:rPr lang="en-US" sz="2000" dirty="0"/>
              <a:t>Steps involved in CNN</a:t>
            </a:r>
          </a:p>
          <a:p>
            <a:pPr lvl="1"/>
            <a:r>
              <a:rPr lang="en-US" sz="2000" dirty="0"/>
              <a:t>Convolution</a:t>
            </a:r>
          </a:p>
          <a:p>
            <a:pPr lvl="1"/>
            <a:r>
              <a:rPr lang="en-US" sz="2000" dirty="0"/>
              <a:t>Activation </a:t>
            </a:r>
          </a:p>
          <a:p>
            <a:pPr lvl="1"/>
            <a:r>
              <a:rPr lang="en-US" sz="2000" dirty="0"/>
              <a:t>Max pooling</a:t>
            </a:r>
          </a:p>
          <a:p>
            <a:pPr lvl="1"/>
            <a:r>
              <a:rPr lang="en-US" sz="2000" dirty="0"/>
              <a:t>Flattening</a:t>
            </a:r>
          </a:p>
          <a:p>
            <a:pPr lvl="1"/>
            <a:r>
              <a:rPr lang="en-US" sz="2000" dirty="0"/>
              <a:t>Full connection</a:t>
            </a:r>
          </a:p>
          <a:p>
            <a:r>
              <a:rPr lang="en-US" sz="2000" dirty="0"/>
              <a:t>Data Modelling and Evaluation </a:t>
            </a:r>
          </a:p>
          <a:p>
            <a:r>
              <a:rPr lang="en-US" sz="2000" dirty="0"/>
              <a:t>Conclusion</a:t>
            </a:r>
          </a:p>
          <a:p>
            <a:endParaRPr lang="en-US" sz="2000" dirty="0"/>
          </a:p>
        </p:txBody>
      </p:sp>
    </p:spTree>
    <p:extLst>
      <p:ext uri="{BB962C8B-B14F-4D97-AF65-F5344CB8AC3E}">
        <p14:creationId xmlns:p14="http://schemas.microsoft.com/office/powerpoint/2010/main" val="3398402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2D70-0BE2-4EC3-8F5C-65308B8318A1}"/>
              </a:ext>
            </a:extLst>
          </p:cNvPr>
          <p:cNvSpPr>
            <a:spLocks noGrp="1"/>
          </p:cNvSpPr>
          <p:nvPr>
            <p:ph type="title"/>
          </p:nvPr>
        </p:nvSpPr>
        <p:spPr/>
        <p:txBody>
          <a:bodyPr/>
          <a:lstStyle/>
          <a:p>
            <a:r>
              <a:rPr lang="en-US" dirty="0"/>
              <a:t>Evaluating results </a:t>
            </a:r>
          </a:p>
        </p:txBody>
      </p:sp>
      <p:sp>
        <p:nvSpPr>
          <p:cNvPr id="3" name="Content Placeholder 2">
            <a:extLst>
              <a:ext uri="{FF2B5EF4-FFF2-40B4-BE49-F238E27FC236}">
                <a16:creationId xmlns:a16="http://schemas.microsoft.com/office/drawing/2014/main" id="{5B294480-D686-4DA7-9BFD-27F02928DAA9}"/>
              </a:ext>
            </a:extLst>
          </p:cNvPr>
          <p:cNvSpPr>
            <a:spLocks noGrp="1"/>
          </p:cNvSpPr>
          <p:nvPr>
            <p:ph idx="1"/>
          </p:nvPr>
        </p:nvSpPr>
        <p:spPr/>
        <p:txBody>
          <a:bodyPr/>
          <a:lstStyle/>
          <a:p>
            <a:r>
              <a:rPr lang="en-US" dirty="0"/>
              <a:t>#Add the image and code for testing image classes.</a:t>
            </a:r>
          </a:p>
          <a:p>
            <a:r>
              <a:rPr lang="en-US" dirty="0"/>
              <a:t>#Add the efficiency of our model.</a:t>
            </a:r>
          </a:p>
          <a:p>
            <a:pPr marL="0" indent="0">
              <a:buNone/>
            </a:pPr>
            <a:endParaRPr lang="en-US" dirty="0"/>
          </a:p>
        </p:txBody>
      </p:sp>
    </p:spTree>
    <p:extLst>
      <p:ext uri="{BB962C8B-B14F-4D97-AF65-F5344CB8AC3E}">
        <p14:creationId xmlns:p14="http://schemas.microsoft.com/office/powerpoint/2010/main" val="2252087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3F1C-1871-49E9-8247-EAF908DEFC2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07CA834-9187-448B-B356-68C4E890BB23}"/>
              </a:ext>
            </a:extLst>
          </p:cNvPr>
          <p:cNvSpPr>
            <a:spLocks noGrp="1"/>
          </p:cNvSpPr>
          <p:nvPr>
            <p:ph idx="1"/>
          </p:nvPr>
        </p:nvSpPr>
        <p:spPr/>
        <p:txBody>
          <a:bodyPr>
            <a:normAutofit/>
          </a:bodyPr>
          <a:lstStyle/>
          <a:p>
            <a:r>
              <a:rPr lang="en-US" sz="2000" dirty="0"/>
              <a:t>The CNN have high efficiency in image recognition and classification problems.</a:t>
            </a:r>
          </a:p>
          <a:p>
            <a:r>
              <a:rPr lang="en-US" sz="2000" dirty="0"/>
              <a:t>CNN models are computationally expensive.</a:t>
            </a:r>
          </a:p>
          <a:p>
            <a:r>
              <a:rPr lang="en-US" sz="2000" dirty="0"/>
              <a:t>Computer hardware like Gpu’s are required for quick processing.</a:t>
            </a:r>
          </a:p>
        </p:txBody>
      </p:sp>
    </p:spTree>
    <p:extLst>
      <p:ext uri="{BB962C8B-B14F-4D97-AF65-F5344CB8AC3E}">
        <p14:creationId xmlns:p14="http://schemas.microsoft.com/office/powerpoint/2010/main" val="112546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376E19-9677-41A1-A46B-161FCC026818}"/>
              </a:ext>
            </a:extLst>
          </p:cNvPr>
          <p:cNvSpPr>
            <a:spLocks noGrp="1"/>
          </p:cNvSpPr>
          <p:nvPr>
            <p:ph type="title"/>
          </p:nvPr>
        </p:nvSpPr>
        <p:spPr>
          <a:xfrm>
            <a:off x="1115568" y="548640"/>
            <a:ext cx="10168128" cy="1179576"/>
          </a:xfrm>
        </p:spPr>
        <p:txBody>
          <a:bodyPr>
            <a:normAutofit/>
          </a:bodyPr>
          <a:lstStyle/>
          <a:p>
            <a:r>
              <a:rPr lang="en-US" sz="4000" dirty="0"/>
              <a:t>Convolutional Neural Networks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795DDD9-2AC8-4D41-9069-38FDBBB90205}"/>
              </a:ext>
            </a:extLst>
          </p:cNvPr>
          <p:cNvSpPr>
            <a:spLocks noGrp="1"/>
          </p:cNvSpPr>
          <p:nvPr>
            <p:ph idx="1"/>
          </p:nvPr>
        </p:nvSpPr>
        <p:spPr>
          <a:xfrm>
            <a:off x="1115568" y="2481943"/>
            <a:ext cx="10168128" cy="3695020"/>
          </a:xfrm>
        </p:spPr>
        <p:txBody>
          <a:bodyPr>
            <a:normAutofit/>
          </a:bodyPr>
          <a:lstStyle/>
          <a:p>
            <a:r>
              <a:rPr lang="en-US" sz="2000" dirty="0"/>
              <a:t>Convolutional neural network is a class of deep neural networks, most commonly applied to analyzing visual images.</a:t>
            </a:r>
          </a:p>
          <a:p>
            <a:r>
              <a:rPr lang="en-US" sz="2000" dirty="0"/>
              <a:t>CNNs are particularly useful for finding patterns in images to recognize objects, faces, and scenes. </a:t>
            </a:r>
          </a:p>
          <a:p>
            <a:r>
              <a:rPr lang="en-US" sz="2000" dirty="0"/>
              <a:t>They learn directly from image data, using patterns to classify images and eliminating the need for manual feature extraction.</a:t>
            </a:r>
          </a:p>
        </p:txBody>
      </p:sp>
    </p:spTree>
    <p:extLst>
      <p:ext uri="{BB962C8B-B14F-4D97-AF65-F5344CB8AC3E}">
        <p14:creationId xmlns:p14="http://schemas.microsoft.com/office/powerpoint/2010/main" val="110095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7DC36-3678-4511-B46F-3A1BA74B2B2C}"/>
              </a:ext>
            </a:extLst>
          </p:cNvPr>
          <p:cNvSpPr>
            <a:spLocks noGrp="1"/>
          </p:cNvSpPr>
          <p:nvPr>
            <p:ph type="title"/>
          </p:nvPr>
        </p:nvSpPr>
        <p:spPr>
          <a:xfrm>
            <a:off x="429768" y="411480"/>
            <a:ext cx="11201400" cy="1106424"/>
          </a:xfrm>
        </p:spPr>
        <p:txBody>
          <a:bodyPr>
            <a:normAutofit/>
          </a:bodyPr>
          <a:lstStyle/>
          <a:p>
            <a:r>
              <a:rPr lang="en-US" sz="4000" dirty="0"/>
              <a:t>Convolutional Neural Networks</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A933BCA-5271-4BAA-9F61-A82DD729B5E5}"/>
              </a:ext>
            </a:extLst>
          </p:cNvPr>
          <p:cNvPicPr>
            <a:picLocks noChangeAspect="1"/>
          </p:cNvPicPr>
          <p:nvPr/>
        </p:nvPicPr>
        <p:blipFill rotWithShape="1">
          <a:blip r:embed="rId2"/>
          <a:srcRect l="12915" r="14408"/>
          <a:stretch/>
        </p:blipFill>
        <p:spPr>
          <a:xfrm>
            <a:off x="429768" y="1721922"/>
            <a:ext cx="6704891" cy="4520559"/>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7A7131-9757-4609-B84A-202D2E79E0E0}"/>
              </a:ext>
            </a:extLst>
          </p:cNvPr>
          <p:cNvSpPr>
            <a:spLocks noGrp="1"/>
          </p:cNvSpPr>
          <p:nvPr>
            <p:ph idx="1"/>
          </p:nvPr>
        </p:nvSpPr>
        <p:spPr>
          <a:xfrm>
            <a:off x="7938752" y="2020824"/>
            <a:ext cx="3455097" cy="3959352"/>
          </a:xfrm>
        </p:spPr>
        <p:txBody>
          <a:bodyPr anchor="ctr">
            <a:normAutofit/>
          </a:bodyPr>
          <a:lstStyle/>
          <a:p>
            <a:r>
              <a:rPr lang="en-US" sz="2000" dirty="0"/>
              <a:t>CNN is composed of an input layer, an output layer, and many hidden layers in between.</a:t>
            </a:r>
          </a:p>
          <a:p>
            <a:pPr marL="0" indent="0">
              <a:buNone/>
            </a:pPr>
            <a:endParaRPr lang="en-US" sz="1800" dirty="0"/>
          </a:p>
        </p:txBody>
      </p:sp>
    </p:spTree>
    <p:extLst>
      <p:ext uri="{BB962C8B-B14F-4D97-AF65-F5344CB8AC3E}">
        <p14:creationId xmlns:p14="http://schemas.microsoft.com/office/powerpoint/2010/main" val="272456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E372B-3729-4111-99C2-C024951A567C}"/>
              </a:ext>
            </a:extLst>
          </p:cNvPr>
          <p:cNvSpPr>
            <a:spLocks noGrp="1"/>
          </p:cNvSpPr>
          <p:nvPr>
            <p:ph type="title"/>
          </p:nvPr>
        </p:nvSpPr>
        <p:spPr>
          <a:xfrm>
            <a:off x="429768" y="411480"/>
            <a:ext cx="11201400" cy="1106424"/>
          </a:xfrm>
        </p:spPr>
        <p:txBody>
          <a:bodyPr>
            <a:normAutofit/>
          </a:bodyPr>
          <a:lstStyle/>
          <a:p>
            <a:r>
              <a:rPr lang="en-US" sz="4000" dirty="0"/>
              <a:t>How CNN scan images ?</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D2F80F5B-DCAD-4734-8957-28A1131B92AA}"/>
              </a:ext>
            </a:extLst>
          </p:cNvPr>
          <p:cNvPicPr>
            <a:picLocks noChangeAspect="1"/>
          </p:cNvPicPr>
          <p:nvPr/>
        </p:nvPicPr>
        <p:blipFill>
          <a:blip r:embed="rId2"/>
          <a:stretch>
            <a:fillRect/>
          </a:stretch>
        </p:blipFill>
        <p:spPr>
          <a:xfrm>
            <a:off x="429768" y="3022526"/>
            <a:ext cx="6702552" cy="1910227"/>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C5E9D6-983D-42E6-9884-9DD7EA91C9EA}"/>
              </a:ext>
            </a:extLst>
          </p:cNvPr>
          <p:cNvSpPr>
            <a:spLocks noGrp="1"/>
          </p:cNvSpPr>
          <p:nvPr>
            <p:ph idx="1"/>
          </p:nvPr>
        </p:nvSpPr>
        <p:spPr>
          <a:xfrm>
            <a:off x="7938752" y="2020824"/>
            <a:ext cx="3455097" cy="3959352"/>
          </a:xfrm>
        </p:spPr>
        <p:txBody>
          <a:bodyPr anchor="ctr">
            <a:noAutofit/>
          </a:bodyPr>
          <a:lstStyle/>
          <a:p>
            <a:r>
              <a:rPr lang="en-US" sz="2000" dirty="0"/>
              <a:t>Black &amp; white images are two-dimensional, whereas colored images are three-dimensional.</a:t>
            </a:r>
          </a:p>
          <a:p>
            <a:r>
              <a:rPr lang="en-US" sz="2000" dirty="0"/>
              <a:t>Each pixel inside a colored image is represented on three levels.</a:t>
            </a:r>
          </a:p>
          <a:p>
            <a:r>
              <a:rPr lang="en-US" sz="2000" dirty="0"/>
              <a:t>Since any color is a combination of red, green, and blue at different levels of concentration, a single pixel in a colored image is assigned a separate value for each of these layers.</a:t>
            </a:r>
          </a:p>
        </p:txBody>
      </p:sp>
    </p:spTree>
    <p:extLst>
      <p:ext uri="{BB962C8B-B14F-4D97-AF65-F5344CB8AC3E}">
        <p14:creationId xmlns:p14="http://schemas.microsoft.com/office/powerpoint/2010/main" val="198425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529A2-0AFE-4903-91EE-6AF7FA69DE99}"/>
              </a:ext>
            </a:extLst>
          </p:cNvPr>
          <p:cNvSpPr>
            <a:spLocks noGrp="1"/>
          </p:cNvSpPr>
          <p:nvPr>
            <p:ph type="title"/>
          </p:nvPr>
        </p:nvSpPr>
        <p:spPr>
          <a:xfrm>
            <a:off x="429768" y="411480"/>
            <a:ext cx="11201400" cy="1106424"/>
          </a:xfrm>
        </p:spPr>
        <p:txBody>
          <a:bodyPr>
            <a:normAutofit/>
          </a:bodyPr>
          <a:lstStyle/>
          <a:p>
            <a:r>
              <a:rPr lang="en-US" sz="4000" dirty="0"/>
              <a:t>CNN over Feed- Forward Neural Networks</a:t>
            </a:r>
          </a:p>
        </p:txBody>
      </p:sp>
      <p:sp>
        <p:nvSpPr>
          <p:cNvPr id="32" name="Rectangle 3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068953F8-41AD-4361-93CC-01942D8188AC}"/>
              </a:ext>
            </a:extLst>
          </p:cNvPr>
          <p:cNvPicPr>
            <a:picLocks noChangeAspect="1"/>
          </p:cNvPicPr>
          <p:nvPr/>
        </p:nvPicPr>
        <p:blipFill rotWithShape="1">
          <a:blip r:embed="rId2"/>
          <a:srcRect t="6053" r="-1" b="10709"/>
          <a:stretch/>
        </p:blipFill>
        <p:spPr>
          <a:xfrm>
            <a:off x="429768" y="1721922"/>
            <a:ext cx="6704891" cy="4520559"/>
          </a:xfrm>
          <a:prstGeom prst="rect">
            <a:avLst/>
          </a:prstGeom>
        </p:spPr>
      </p:pic>
      <p:sp useBgFill="1">
        <p:nvSpPr>
          <p:cNvPr id="34" name="Rectangle 3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EE0B4A-872C-4F33-81F9-9CB9A1ED6F27}"/>
              </a:ext>
            </a:extLst>
          </p:cNvPr>
          <p:cNvSpPr>
            <a:spLocks noGrp="1"/>
          </p:cNvSpPr>
          <p:nvPr>
            <p:ph idx="1"/>
          </p:nvPr>
        </p:nvSpPr>
        <p:spPr>
          <a:xfrm>
            <a:off x="7938752" y="2020824"/>
            <a:ext cx="3455097" cy="3959352"/>
          </a:xfrm>
        </p:spPr>
        <p:txBody>
          <a:bodyPr anchor="ctr">
            <a:normAutofit/>
          </a:bodyPr>
          <a:lstStyle/>
          <a:p>
            <a:r>
              <a:rPr lang="en-US" sz="2000" dirty="0"/>
              <a:t>The accuracy of this prediction is very low.</a:t>
            </a:r>
          </a:p>
          <a:p>
            <a:r>
              <a:rPr lang="en-US" sz="2000" dirty="0"/>
              <a:t>CNN captures spatial arrangement of features unlike feed forward neural networks</a:t>
            </a:r>
          </a:p>
          <a:p>
            <a:r>
              <a:rPr lang="en-US" sz="2000" dirty="0"/>
              <a:t>The network can be trained to understand the sophistication of the image better.</a:t>
            </a:r>
          </a:p>
          <a:p>
            <a:pPr marL="0" indent="0">
              <a:buNone/>
            </a:pPr>
            <a:endParaRPr lang="en-US" sz="1800" dirty="0"/>
          </a:p>
        </p:txBody>
      </p:sp>
    </p:spTree>
    <p:extLst>
      <p:ext uri="{BB962C8B-B14F-4D97-AF65-F5344CB8AC3E}">
        <p14:creationId xmlns:p14="http://schemas.microsoft.com/office/powerpoint/2010/main" val="205607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80701C-96BC-42AC-B4BC-623DA071CC8E}"/>
              </a:ext>
            </a:extLst>
          </p:cNvPr>
          <p:cNvSpPr>
            <a:spLocks noGrp="1"/>
          </p:cNvSpPr>
          <p:nvPr>
            <p:ph type="title"/>
          </p:nvPr>
        </p:nvSpPr>
        <p:spPr>
          <a:xfrm>
            <a:off x="1046746" y="586822"/>
            <a:ext cx="3560252" cy="1645920"/>
          </a:xfrm>
        </p:spPr>
        <p:txBody>
          <a:bodyPr>
            <a:normAutofit/>
          </a:bodyPr>
          <a:lstStyle/>
          <a:p>
            <a:r>
              <a:rPr lang="en-US" sz="4000" dirty="0"/>
              <a:t>About Data</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EEEA2E3-9D09-472C-AA13-BFDABB5E0A2D}"/>
              </a:ext>
            </a:extLst>
          </p:cNvPr>
          <p:cNvSpPr>
            <a:spLocks noGrp="1"/>
          </p:cNvSpPr>
          <p:nvPr>
            <p:ph idx="1"/>
          </p:nvPr>
        </p:nvSpPr>
        <p:spPr>
          <a:xfrm>
            <a:off x="5351164" y="586822"/>
            <a:ext cx="6002636" cy="1645920"/>
          </a:xfrm>
        </p:spPr>
        <p:txBody>
          <a:bodyPr anchor="ctr">
            <a:normAutofit/>
          </a:bodyPr>
          <a:lstStyle/>
          <a:p>
            <a:r>
              <a:rPr lang="en-US" sz="2000" dirty="0"/>
              <a:t>Images of Handbags and Footwear are scraped from the web using python beautiful soup class.</a:t>
            </a:r>
          </a:p>
          <a:p>
            <a:r>
              <a:rPr lang="en-US" sz="2000" dirty="0"/>
              <a:t>Around 500 images are used for training and 100 images are used to test.</a:t>
            </a:r>
          </a:p>
          <a:p>
            <a:pPr marL="0" indent="0">
              <a:buNone/>
            </a:pPr>
            <a:endParaRPr lang="en-US" sz="1800" dirty="0"/>
          </a:p>
        </p:txBody>
      </p:sp>
      <p:pic>
        <p:nvPicPr>
          <p:cNvPr id="4" name="Picture 3">
            <a:extLst>
              <a:ext uri="{FF2B5EF4-FFF2-40B4-BE49-F238E27FC236}">
                <a16:creationId xmlns:a16="http://schemas.microsoft.com/office/drawing/2014/main" id="{BD3F1A2A-5041-4497-9060-D955BFC4B45E}"/>
              </a:ext>
            </a:extLst>
          </p:cNvPr>
          <p:cNvPicPr>
            <a:picLocks noChangeAspect="1"/>
          </p:cNvPicPr>
          <p:nvPr/>
        </p:nvPicPr>
        <p:blipFill>
          <a:blip r:embed="rId2"/>
          <a:stretch>
            <a:fillRect/>
          </a:stretch>
        </p:blipFill>
        <p:spPr>
          <a:xfrm>
            <a:off x="806873" y="2734056"/>
            <a:ext cx="10666645" cy="3483864"/>
          </a:xfrm>
          <a:prstGeom prst="rect">
            <a:avLst/>
          </a:prstGeom>
        </p:spPr>
      </p:pic>
    </p:spTree>
    <p:extLst>
      <p:ext uri="{BB962C8B-B14F-4D97-AF65-F5344CB8AC3E}">
        <p14:creationId xmlns:p14="http://schemas.microsoft.com/office/powerpoint/2010/main" val="248398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C3E060-A016-44B4-A5C5-30C8A3608BED}"/>
              </a:ext>
            </a:extLst>
          </p:cNvPr>
          <p:cNvSpPr>
            <a:spLocks noGrp="1"/>
          </p:cNvSpPr>
          <p:nvPr>
            <p:ph type="title"/>
          </p:nvPr>
        </p:nvSpPr>
        <p:spPr>
          <a:xfrm>
            <a:off x="841247" y="978619"/>
            <a:ext cx="3410712" cy="1106424"/>
          </a:xfrm>
        </p:spPr>
        <p:txBody>
          <a:bodyPr>
            <a:normAutofit/>
          </a:bodyPr>
          <a:lstStyle/>
          <a:p>
            <a:r>
              <a:rPr lang="en-US" sz="4000" dirty="0"/>
              <a:t>Convolution</a:t>
            </a:r>
            <a:r>
              <a:rPr lang="en-US" sz="2800" dirty="0"/>
              <a:t> </a:t>
            </a:r>
          </a:p>
        </p:txBody>
      </p:sp>
      <p:sp>
        <p:nvSpPr>
          <p:cNvPr id="18"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B3D0B2-B492-4470-AF05-01661F29DE3E}"/>
              </a:ext>
            </a:extLst>
          </p:cNvPr>
          <p:cNvSpPr>
            <a:spLocks noGrp="1"/>
          </p:cNvSpPr>
          <p:nvPr>
            <p:ph idx="1"/>
          </p:nvPr>
        </p:nvSpPr>
        <p:spPr>
          <a:xfrm>
            <a:off x="841248" y="2252870"/>
            <a:ext cx="3412219" cy="3560251"/>
          </a:xfrm>
        </p:spPr>
        <p:txBody>
          <a:bodyPr>
            <a:normAutofit/>
          </a:bodyPr>
          <a:lstStyle/>
          <a:p>
            <a:pPr marL="0" indent="0">
              <a:buNone/>
            </a:pPr>
            <a:r>
              <a:rPr lang="en-US" sz="2000" dirty="0"/>
              <a:t>T</a:t>
            </a:r>
            <a:r>
              <a:rPr lang="en-US" sz="2000" dirty="0">
                <a:effectLst/>
              </a:rPr>
              <a:t>he three elements in the convolution operation</a:t>
            </a:r>
          </a:p>
          <a:p>
            <a:r>
              <a:rPr lang="en-US" sz="2000" dirty="0"/>
              <a:t>Input image</a:t>
            </a:r>
          </a:p>
          <a:p>
            <a:r>
              <a:rPr lang="en-US" sz="2000" dirty="0"/>
              <a:t>Feature detector</a:t>
            </a:r>
          </a:p>
          <a:p>
            <a:r>
              <a:rPr lang="en-US" sz="2000" dirty="0"/>
              <a:t>Feature map</a:t>
            </a:r>
          </a:p>
          <a:p>
            <a:endParaRPr lang="en-US" sz="1700" dirty="0">
              <a:effectLst/>
            </a:endParaRPr>
          </a:p>
          <a:p>
            <a:pPr marL="0" indent="0">
              <a:buNone/>
            </a:pPr>
            <a:br>
              <a:rPr lang="en-US" sz="1700" dirty="0">
                <a:effectLst/>
              </a:rPr>
            </a:br>
            <a:endParaRPr lang="en-US" sz="1700" dirty="0"/>
          </a:p>
        </p:txBody>
      </p:sp>
      <p:pic>
        <p:nvPicPr>
          <p:cNvPr id="4" name="Picture 3">
            <a:extLst>
              <a:ext uri="{FF2B5EF4-FFF2-40B4-BE49-F238E27FC236}">
                <a16:creationId xmlns:a16="http://schemas.microsoft.com/office/drawing/2014/main" id="{C2B722B1-9A76-4715-8A66-DA55D9574107}"/>
              </a:ext>
            </a:extLst>
          </p:cNvPr>
          <p:cNvPicPr>
            <a:picLocks noChangeAspect="1"/>
          </p:cNvPicPr>
          <p:nvPr/>
        </p:nvPicPr>
        <p:blipFill>
          <a:blip r:embed="rId2"/>
          <a:stretch>
            <a:fillRect/>
          </a:stretch>
        </p:blipFill>
        <p:spPr>
          <a:xfrm>
            <a:off x="5056622" y="1531831"/>
            <a:ext cx="6656832" cy="3596760"/>
          </a:xfrm>
          <a:prstGeom prst="rect">
            <a:avLst/>
          </a:prstGeom>
        </p:spPr>
      </p:pic>
    </p:spTree>
    <p:extLst>
      <p:ext uri="{BB962C8B-B14F-4D97-AF65-F5344CB8AC3E}">
        <p14:creationId xmlns:p14="http://schemas.microsoft.com/office/powerpoint/2010/main" val="327853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CF03-0001-4907-B4B8-ACFB0EDA9F2F}"/>
              </a:ext>
            </a:extLst>
          </p:cNvPr>
          <p:cNvSpPr>
            <a:spLocks noGrp="1"/>
          </p:cNvSpPr>
          <p:nvPr>
            <p:ph type="title"/>
          </p:nvPr>
        </p:nvSpPr>
        <p:spPr/>
        <p:txBody>
          <a:bodyPr>
            <a:normAutofit/>
          </a:bodyPr>
          <a:lstStyle/>
          <a:p>
            <a:r>
              <a:rPr lang="en-US" sz="4000" dirty="0"/>
              <a:t>Convolution </a:t>
            </a:r>
          </a:p>
        </p:txBody>
      </p:sp>
      <p:sp>
        <p:nvSpPr>
          <p:cNvPr id="3" name="Content Placeholder 2">
            <a:extLst>
              <a:ext uri="{FF2B5EF4-FFF2-40B4-BE49-F238E27FC236}">
                <a16:creationId xmlns:a16="http://schemas.microsoft.com/office/drawing/2014/main" id="{73E1F778-95E9-47C0-9AC4-B71C083F0284}"/>
              </a:ext>
            </a:extLst>
          </p:cNvPr>
          <p:cNvSpPr>
            <a:spLocks noGrp="1"/>
          </p:cNvSpPr>
          <p:nvPr>
            <p:ph idx="1"/>
          </p:nvPr>
        </p:nvSpPr>
        <p:spPr/>
        <p:txBody>
          <a:bodyPr/>
          <a:lstStyle/>
          <a:p>
            <a:r>
              <a:rPr lang="en-US" sz="2000" dirty="0"/>
              <a:t>Convolution is the first layer to extract features from an input image.</a:t>
            </a:r>
          </a:p>
          <a:p>
            <a:r>
              <a:rPr lang="en-US" sz="2000" dirty="0"/>
              <a:t>Convolution preserves the relationship between pixels by learning image features using small squares of input data.</a:t>
            </a:r>
          </a:p>
          <a:p>
            <a:r>
              <a:rPr lang="en-US" sz="2000" dirty="0"/>
              <a:t>The filters may have extracted features like the edges object or the color that distinguish different classes of images.</a:t>
            </a:r>
          </a:p>
          <a:p>
            <a:r>
              <a:rPr lang="en-US" sz="2000" dirty="0"/>
              <a:t>The feature map reduces the size of input images and larger the strides smaller the feature map.</a:t>
            </a:r>
          </a:p>
          <a:p>
            <a:r>
              <a:rPr lang="en-US" sz="2000" dirty="0"/>
              <a:t>There maybe some loss of information, However the purpose of the feature detector is to filter the parts of the information that are prominent.</a:t>
            </a:r>
          </a:p>
          <a:p>
            <a:r>
              <a:rPr lang="en-US" sz="2000" dirty="0"/>
              <a:t>Python code for Convolution</a:t>
            </a:r>
          </a:p>
          <a:p>
            <a:pPr marL="0" indent="0">
              <a:buNone/>
            </a:pPr>
            <a:r>
              <a:rPr lang="en-US" sz="2000" dirty="0"/>
              <a:t>    </a:t>
            </a:r>
            <a:r>
              <a:rPr lang="en-US" sz="2000" dirty="0" err="1"/>
              <a:t>classifier.add</a:t>
            </a:r>
            <a:r>
              <a:rPr lang="en-US" sz="2000" dirty="0"/>
              <a:t>(Conv2D(32, (3, 3), </a:t>
            </a:r>
            <a:r>
              <a:rPr lang="en-US" sz="2000" dirty="0" err="1"/>
              <a:t>input_shape</a:t>
            </a:r>
            <a:r>
              <a:rPr lang="en-US" sz="2000" dirty="0"/>
              <a:t> = (64, 64, 3)</a:t>
            </a:r>
          </a:p>
          <a:p>
            <a:endParaRPr lang="en-US" dirty="0"/>
          </a:p>
        </p:txBody>
      </p:sp>
    </p:spTree>
    <p:extLst>
      <p:ext uri="{BB962C8B-B14F-4D97-AF65-F5344CB8AC3E}">
        <p14:creationId xmlns:p14="http://schemas.microsoft.com/office/powerpoint/2010/main" val="3287820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Words>
  <Application>Microsoft Office PowerPoint</Application>
  <PresentationFormat>Widescreen</PresentationFormat>
  <Paragraphs>100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Image Classification using Convolutional Neural Networks</vt:lpstr>
      <vt:lpstr>Contents</vt:lpstr>
      <vt:lpstr>Convolutional Neural Networks</vt:lpstr>
      <vt:lpstr>Convolutional Neural Networks</vt:lpstr>
      <vt:lpstr>How CNN scan images ?</vt:lpstr>
      <vt:lpstr>CNN over Feed- Forward Neural Networks</vt:lpstr>
      <vt:lpstr>About Data</vt:lpstr>
      <vt:lpstr>Convolution </vt:lpstr>
      <vt:lpstr>Convolution </vt:lpstr>
      <vt:lpstr>Rectified Linear Unit (ReLU)</vt:lpstr>
      <vt:lpstr>Max Pooling</vt:lpstr>
      <vt:lpstr>Max Pooling</vt:lpstr>
      <vt:lpstr>Flattening </vt:lpstr>
      <vt:lpstr>Full Connection</vt:lpstr>
      <vt:lpstr>Full Connection</vt:lpstr>
      <vt:lpstr>Loss and Backpropagation</vt:lpstr>
      <vt:lpstr>SoftMax function </vt:lpstr>
      <vt:lpstr>Fitting the CNN to the images.</vt:lpstr>
      <vt:lpstr>Summary of the CNN model</vt:lpstr>
      <vt:lpstr>Evaluating 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Convolutional Neural Networks</dc:title>
  <dc:creator> </dc:creator>
  <cp:lastModifiedBy> </cp:lastModifiedBy>
  <cp:revision>1</cp:revision>
  <dcterms:created xsi:type="dcterms:W3CDTF">2019-12-16T04:29:14Z</dcterms:created>
  <dcterms:modified xsi:type="dcterms:W3CDTF">2019-12-16T04:30:09Z</dcterms:modified>
</cp:coreProperties>
</file>