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1" r:id="rId4"/>
    <p:sldId id="259" r:id="rId5"/>
    <p:sldId id="270" r:id="rId6"/>
    <p:sldId id="272" r:id="rId7"/>
    <p:sldId id="278" r:id="rId8"/>
    <p:sldId id="258" r:id="rId9"/>
    <p:sldId id="273" r:id="rId10"/>
    <p:sldId id="276" r:id="rId11"/>
    <p:sldId id="279" r:id="rId12"/>
    <p:sldId id="280" r:id="rId13"/>
    <p:sldId id="288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77" r:id="rId22"/>
    <p:sldId id="275" r:id="rId23"/>
    <p:sldId id="290" r:id="rId24"/>
    <p:sldId id="260" r:id="rId25"/>
    <p:sldId id="261" r:id="rId26"/>
    <p:sldId id="262" r:id="rId27"/>
    <p:sldId id="274" r:id="rId28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3" autoAdjust="0"/>
    <p:restoredTop sz="94660"/>
  </p:normalViewPr>
  <p:slideViewPr>
    <p:cSldViewPr snapToGrid="0">
      <p:cViewPr varScale="1">
        <p:scale>
          <a:sx n="86" d="100"/>
          <a:sy n="86" d="100"/>
        </p:scale>
        <p:origin x="1085" y="67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E7ECD-E3D2-43B3-9EAF-4A2F5E6CDF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4642FD-4D7C-4A55-ACFC-5C2789C095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6B1B7-771E-4160-B58B-2C30A2067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B6E1C-38DD-46E8-A430-598A6E87007F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AFA322-76AA-45DC-B292-613B35762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95AA1-3E95-41E5-9E60-BB8FEC129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7401D-0610-4016-88E6-C5F092B1F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162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20C5C-3CF9-44F9-ACCD-1749732EF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C94805-5B71-4D20-AA8F-38F318B91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5D615-D4DC-40B8-AE91-1BA52A4AD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B6E1C-38DD-46E8-A430-598A6E87007F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CF95F-86C8-42F7-A530-026246DE6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BA80C-91EE-4D39-9D90-BC6E31FE5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7401D-0610-4016-88E6-C5F092B1F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68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CA1B68-D7F6-472D-8B3A-B770770548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88981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866AA6-6FA2-4798-A8C3-43BE377460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1037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3ED01B-4A3E-46EA-B09D-4F68C7BB3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B6E1C-38DD-46E8-A430-598A6E87007F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208E4-65C6-490D-B91A-C8278F2BC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87B078-D3AF-408E-A0C2-93CB9564A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7401D-0610-4016-88E6-C5F092B1F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113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D0024-A853-4C7A-9515-CB24BCA3A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B3C6E-559E-47D1-BD92-E6B6B0A52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14E929-2174-4C8F-86A8-0376EBE74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B6E1C-38DD-46E8-A430-598A6E87007F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DA8AB-A542-439B-B510-0B295D66F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D780D-AB96-463B-96F4-291E8EC8E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7401D-0610-4016-88E6-C5F092B1F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856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0E93E-0507-461C-A796-6FE9F54E0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878" y="1709739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442791-3CC5-4053-8C16-EAC05EF63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878" y="4589464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B4634B-3FF6-45DB-9CDD-6DF3A20CE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B6E1C-38DD-46E8-A430-598A6E87007F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D64CC-4EA7-48EB-8010-620E783C0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A29198-454A-45E3-973E-FE6341D2E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7401D-0610-4016-88E6-C5F092B1F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973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DCA6C-A47B-43B3-AFFA-D3CC7DA12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A66CE-5A48-491C-9E66-8E5B3E2C8D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D4C224-A098-4516-A042-DBEB7EB131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123B5F-8CE9-4FFB-BBAB-EE42F19BE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B6E1C-38DD-46E8-A430-598A6E87007F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2392B9-D365-4B2C-AA05-B7EB46B7D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D27319-90B4-4E72-ABD5-A98598DE1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7401D-0610-4016-88E6-C5F092B1F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116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D516D-5393-4C09-BA7B-4BF97DB3B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8" y="365126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B29F6A-2D91-4FA1-B1C3-438ABB18E1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2328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6AD223-AF21-44AA-AB0A-6C096908C3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2328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39098A-4A1D-47D5-94FE-B13F8840A9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EB208D-0706-49D5-9DEB-F7CF9BE423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91786-4FD2-4374-A8E7-28A218BF9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B6E1C-38DD-46E8-A430-598A6E87007F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E89FC0-7E8D-4640-9501-C61A28957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E53452-3E80-4DF2-9404-E0D9D5EDC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7401D-0610-4016-88E6-C5F092B1F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981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6EF40-F0BA-47A7-8B78-E3DED03F7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35B811-BA93-4B0F-AEDB-1090906B3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B6E1C-38DD-46E8-A430-598A6E87007F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C0B50B-DDDE-41D2-857C-3C04F5296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D116FB-C152-4517-8DDB-C071252CC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7401D-0610-4016-88E6-C5F092B1F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229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AEF4DC-F96C-4C77-8422-D9C5726A7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B6E1C-38DD-46E8-A430-598A6E87007F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A76742-4B3C-4883-9949-28800E08F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EDACEA-7A04-4BA2-BC9F-7E029A478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7401D-0610-4016-88E6-C5F092B1F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38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46623-CA58-4982-87B3-05886436A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88800-E44E-481F-91A4-90C029612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5BDB73-CCA3-46BC-9270-AED02374BE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8C2743-043B-458A-B8E8-C7BACF75D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B6E1C-38DD-46E8-A430-598A6E87007F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546E9A-247C-4E86-BE7D-BC0DC677F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9318AA-2F57-413B-A71A-E6970B583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7401D-0610-4016-88E6-C5F092B1F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938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2670B-887D-439C-A341-B508EBD99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3E3F02-694F-413C-A97B-9FF0E9A927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976514-D1B4-4152-938D-D4C90D817D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A68A21-4CDB-4E47-9E72-335D4FA23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B6E1C-38DD-46E8-A430-598A6E87007F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0AC5BB-B22B-4083-9D1B-858AEF9C0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D328BC-5E31-4B9D-8B9F-0E7DAE492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7401D-0610-4016-88E6-C5F092B1F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958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4313DB-0659-43CC-9EBA-CC71D925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0E5363-3D96-49BF-A011-A4214E69C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EC897-D44E-4C2E-8998-C30E3F447E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B6E1C-38DD-46E8-A430-598A6E87007F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354AA-A8D2-4FEB-A530-1E578DE776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85905-A38B-4BD4-BB41-62D5D9685F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7401D-0610-4016-88E6-C5F092B1F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498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ramsyagha/tutorial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E30C5-16AF-4E15-94B7-B778E050CE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9765" y="562965"/>
            <a:ext cx="7429500" cy="2387600"/>
          </a:xfrm>
        </p:spPr>
        <p:txBody>
          <a:bodyPr/>
          <a:lstStyle/>
          <a:p>
            <a:r>
              <a:rPr lang="de-DE" dirty="0"/>
              <a:t>Introduction to 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381DAC-9290-4F68-B6B6-E74F620D39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Ramsy Agha</a:t>
            </a:r>
          </a:p>
          <a:p>
            <a:r>
              <a:rPr lang="en-US" dirty="0"/>
              <a:t>Feb 2020</a:t>
            </a:r>
          </a:p>
          <a:p>
            <a:endParaRPr lang="de-DE" dirty="0"/>
          </a:p>
          <a:p>
            <a:r>
              <a:rPr lang="de-DE" dirty="0"/>
              <a:t>Disease Eco-Evo 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113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Try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now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8" y="1825625"/>
            <a:ext cx="3376057" cy="4351338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Type in your console: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12+13+14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(5+2)*2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12^2</a:t>
            </a:r>
          </a:p>
        </p:txBody>
      </p:sp>
      <p:pic>
        <p:nvPicPr>
          <p:cNvPr id="4" name="Shape 84">
            <a:extLst>
              <a:ext uri="{FF2B5EF4-FFF2-40B4-BE49-F238E27FC236}">
                <a16:creationId xmlns:a16="http://schemas.microsoft.com/office/drawing/2014/main" id="{17B676F2-A107-45D0-BE9D-8BD2BE42E50C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24000" y="0"/>
            <a:ext cx="1440000" cy="100363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075F70E-7936-4876-86F9-0538995BB18F}"/>
              </a:ext>
            </a:extLst>
          </p:cNvPr>
          <p:cNvSpPr/>
          <p:nvPr/>
        </p:nvSpPr>
        <p:spPr>
          <a:xfrm>
            <a:off x="2369066" y="5942567"/>
            <a:ext cx="56426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These are Arithmetic operators (basic math): +, -, *, /, ^, …</a:t>
            </a:r>
          </a:p>
        </p:txBody>
      </p:sp>
    </p:spTree>
    <p:extLst>
      <p:ext uri="{BB962C8B-B14F-4D97-AF65-F5344CB8AC3E}">
        <p14:creationId xmlns:p14="http://schemas.microsoft.com/office/powerpoint/2010/main" val="2588586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Try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now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7" y="1553592"/>
            <a:ext cx="8214387" cy="4623371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Assignment:</a:t>
            </a:r>
          </a:p>
          <a:p>
            <a:pPr marL="0" indent="0">
              <a:buNone/>
            </a:pPr>
            <a:r>
              <a:rPr lang="de-DE" dirty="0"/>
              <a:t> Type the following in your console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pl-PL" dirty="0"/>
              <a:t>x &lt;- 12</a:t>
            </a:r>
          </a:p>
          <a:p>
            <a:pPr marL="0" indent="0">
              <a:buNone/>
            </a:pPr>
            <a:r>
              <a:rPr lang="pl-PL" dirty="0"/>
              <a:t>y &lt;- 13</a:t>
            </a:r>
          </a:p>
          <a:p>
            <a:pPr marL="0" indent="0">
              <a:buNone/>
            </a:pPr>
            <a:r>
              <a:rPr lang="pl-PL" dirty="0"/>
              <a:t>z &lt;- 14</a:t>
            </a:r>
            <a:endParaRPr lang="de-DE" dirty="0"/>
          </a:p>
          <a:p>
            <a:pPr marL="0" indent="0">
              <a:buNone/>
            </a:pPr>
            <a:r>
              <a:rPr lang="de-DE" i="1" dirty="0"/>
              <a:t>Look at your environment pane. What happened?</a:t>
            </a:r>
            <a:br>
              <a:rPr lang="de-DE" i="1" dirty="0"/>
            </a:br>
            <a:r>
              <a:rPr lang="de-DE" dirty="0"/>
              <a:t>Now type in your console:</a:t>
            </a:r>
          </a:p>
          <a:p>
            <a:pPr marL="0" indent="0">
              <a:buNone/>
            </a:pPr>
            <a:r>
              <a:rPr lang="de-DE" dirty="0"/>
              <a:t>x+y+z </a:t>
            </a:r>
          </a:p>
        </p:txBody>
      </p:sp>
      <p:pic>
        <p:nvPicPr>
          <p:cNvPr id="4" name="Shape 84">
            <a:extLst>
              <a:ext uri="{FF2B5EF4-FFF2-40B4-BE49-F238E27FC236}">
                <a16:creationId xmlns:a16="http://schemas.microsoft.com/office/drawing/2014/main" id="{17B676F2-A107-45D0-BE9D-8BD2BE42E50C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24000" y="0"/>
            <a:ext cx="1440000" cy="100363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075F70E-7936-4876-86F9-0538995BB18F}"/>
              </a:ext>
            </a:extLst>
          </p:cNvPr>
          <p:cNvSpPr/>
          <p:nvPr/>
        </p:nvSpPr>
        <p:spPr>
          <a:xfrm>
            <a:off x="2298044" y="6308208"/>
            <a:ext cx="60547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This is an assignment operator  &lt;-  You define R-objects with it </a:t>
            </a:r>
          </a:p>
        </p:txBody>
      </p:sp>
    </p:spTree>
    <p:extLst>
      <p:ext uri="{BB962C8B-B14F-4D97-AF65-F5344CB8AC3E}">
        <p14:creationId xmlns:p14="http://schemas.microsoft.com/office/powerpoint/2010/main" val="3852400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A78E1-ADC3-448F-B75B-53E42FD8F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Objects and functions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1D75D-D97B-4194-8AF1-4AA9E6B97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 revolves around 2 things: </a:t>
            </a:r>
            <a:r>
              <a:rPr lang="de-DE" b="1" dirty="0"/>
              <a:t>Objects</a:t>
            </a:r>
            <a:r>
              <a:rPr lang="de-DE" dirty="0"/>
              <a:t> and </a:t>
            </a:r>
            <a:r>
              <a:rPr lang="de-DE" b="1" dirty="0"/>
              <a:t>Functions</a:t>
            </a:r>
          </a:p>
          <a:p>
            <a:endParaRPr lang="de-DE" b="1" dirty="0"/>
          </a:p>
          <a:p>
            <a:pPr marL="0" indent="0">
              <a:buNone/>
            </a:pPr>
            <a:r>
              <a:rPr lang="de-DE" dirty="0"/>
              <a:t>I will define an </a:t>
            </a:r>
            <a:r>
              <a:rPr lang="de-DE" b="1" dirty="0"/>
              <a:t>object</a:t>
            </a:r>
            <a:r>
              <a:rPr lang="de-DE" dirty="0"/>
              <a:t> called tattoos using the </a:t>
            </a:r>
            <a:r>
              <a:rPr lang="de-DE" b="1" dirty="0"/>
              <a:t>function</a:t>
            </a:r>
            <a:r>
              <a:rPr lang="de-DE" dirty="0"/>
              <a:t> c()</a:t>
            </a:r>
            <a:br>
              <a:rPr lang="de-DE" dirty="0"/>
            </a:br>
            <a:r>
              <a:rPr lang="de-DE" dirty="0"/>
              <a:t>and then compute it mean using the </a:t>
            </a:r>
            <a:r>
              <a:rPr lang="de-DE" b="1" dirty="0"/>
              <a:t>function</a:t>
            </a:r>
            <a:r>
              <a:rPr lang="de-DE" dirty="0"/>
              <a:t> mean()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8406BF-15B4-448B-86B6-551F76B3D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639" y="3968749"/>
            <a:ext cx="5591175" cy="2343150"/>
          </a:xfrm>
          <a:prstGeom prst="rect">
            <a:avLst/>
          </a:prstGeom>
        </p:spPr>
      </p:pic>
      <p:pic>
        <p:nvPicPr>
          <p:cNvPr id="6" name="Shape 85">
            <a:extLst>
              <a:ext uri="{FF2B5EF4-FFF2-40B4-BE49-F238E27FC236}">
                <a16:creationId xmlns:a16="http://schemas.microsoft.com/office/drawing/2014/main" id="{4F52E07E-A517-4C28-825F-CAD0D8C8CCC0}"/>
              </a:ext>
            </a:extLst>
          </p:cNvPr>
          <p:cNvPicPr preferRelativeResize="0"/>
          <p:nvPr/>
        </p:nvPicPr>
        <p:blipFill>
          <a:blip r:embed="rId3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81025" y="0"/>
            <a:ext cx="1918855" cy="12909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200904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3AFAA-4DED-45DA-9DF9-A9C268F7B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49D15-7921-487C-8EBD-A2E32AEAF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function (object, arguments)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You can always type ?function() is your console to get information about what the function does and which aeguments it accepts 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Try typing in your console: </a:t>
            </a:r>
          </a:p>
          <a:p>
            <a:pPr marL="0" indent="0">
              <a:buNone/>
            </a:pPr>
            <a:r>
              <a:rPr lang="de-DE" dirty="0"/>
              <a:t>?str()</a:t>
            </a:r>
            <a:endParaRPr lang="en-US" dirty="0"/>
          </a:p>
        </p:txBody>
      </p:sp>
      <p:pic>
        <p:nvPicPr>
          <p:cNvPr id="4" name="Shape 85">
            <a:extLst>
              <a:ext uri="{FF2B5EF4-FFF2-40B4-BE49-F238E27FC236}">
                <a16:creationId xmlns:a16="http://schemas.microsoft.com/office/drawing/2014/main" id="{FDCFD03C-B165-46B0-8B60-EFE07F51CD22}"/>
              </a:ext>
            </a:extLst>
          </p:cNvPr>
          <p:cNvPicPr preferRelativeResize="0"/>
          <p:nvPr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81025" y="0"/>
            <a:ext cx="1918855" cy="12909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770373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Try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now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7" y="1553592"/>
            <a:ext cx="8214387" cy="4623371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Create a vector object called k consisting of the numbers 12, 13 and 14.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Compute the sum of the vector k using the function sum()</a:t>
            </a:r>
          </a:p>
        </p:txBody>
      </p:sp>
      <p:pic>
        <p:nvPicPr>
          <p:cNvPr id="4" name="Shape 84">
            <a:extLst>
              <a:ext uri="{FF2B5EF4-FFF2-40B4-BE49-F238E27FC236}">
                <a16:creationId xmlns:a16="http://schemas.microsoft.com/office/drawing/2014/main" id="{17B676F2-A107-45D0-BE9D-8BD2BE42E50C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24000" y="0"/>
            <a:ext cx="1440000" cy="100363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B92837E-A06A-489F-8B3B-5B526BB41E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036" y="4552952"/>
            <a:ext cx="3608850" cy="929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483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59638-3411-459F-89A2-DB0B23161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527" y="382881"/>
            <a:ext cx="8543925" cy="1325563"/>
          </a:xfrm>
        </p:spPr>
        <p:txBody>
          <a:bodyPr/>
          <a:lstStyle/>
          <a:p>
            <a:r>
              <a:rPr lang="de-DE" dirty="0"/>
              <a:t>Data structures in R: Object types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1BD89-38F8-46BB-87C1-2A2C01EDA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3DA634-0643-4585-9EA8-65B80445B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052" y="1825625"/>
            <a:ext cx="8658225" cy="4333875"/>
          </a:xfrm>
          <a:prstGeom prst="rect">
            <a:avLst/>
          </a:prstGeom>
        </p:spPr>
      </p:pic>
      <p:pic>
        <p:nvPicPr>
          <p:cNvPr id="5" name="Shape 85">
            <a:extLst>
              <a:ext uri="{FF2B5EF4-FFF2-40B4-BE49-F238E27FC236}">
                <a16:creationId xmlns:a16="http://schemas.microsoft.com/office/drawing/2014/main" id="{47C0EBB2-E5F8-46B2-88FC-9A8B5F27C5FA}"/>
              </a:ext>
            </a:extLst>
          </p:cNvPr>
          <p:cNvPicPr preferRelativeResize="0"/>
          <p:nvPr/>
        </p:nvPicPr>
        <p:blipFill>
          <a:blip r:embed="rId3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81025" y="0"/>
            <a:ext cx="1918855" cy="129091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A3D0F23-8239-408B-9039-57D2A88B5DDF}"/>
              </a:ext>
            </a:extLst>
          </p:cNvPr>
          <p:cNvSpPr txBox="1"/>
          <p:nvPr/>
        </p:nvSpPr>
        <p:spPr>
          <a:xfrm>
            <a:off x="2166151" y="6320901"/>
            <a:ext cx="5379868" cy="373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What type of object did you just create?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0345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85CC0-F7B7-44B9-B89A-79E61D985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Inspecting objects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A63FC-28CC-489D-A1E7-238FC96B4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Lets create another vector called animals on top of the vector k we created earlier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Lets inspect them. What do you see?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What are we doing with this?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BF6A8F-6E9B-4309-AC1C-E80B06C54A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7986"/>
          <a:stretch/>
        </p:blipFill>
        <p:spPr>
          <a:xfrm>
            <a:off x="949032" y="2944935"/>
            <a:ext cx="7607853" cy="2155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90C31E5-485C-48EF-AEEE-2E37A58719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235"/>
          <a:stretch/>
        </p:blipFill>
        <p:spPr>
          <a:xfrm>
            <a:off x="949031" y="4429957"/>
            <a:ext cx="7607853" cy="8004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F67561-9ADF-43C5-A2C9-1E3573EF987A}"/>
              </a:ext>
            </a:extLst>
          </p:cNvPr>
          <p:cNvSpPr txBox="1"/>
          <p:nvPr/>
        </p:nvSpPr>
        <p:spPr>
          <a:xfrm>
            <a:off x="4003829" y="4598633"/>
            <a:ext cx="3835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(Remember </a:t>
            </a:r>
            <a:r>
              <a:rPr lang="de-DE" b="1" dirty="0">
                <a:solidFill>
                  <a:schemeClr val="bg1"/>
                </a:solidFill>
              </a:rPr>
              <a:t>str() </a:t>
            </a:r>
            <a:r>
              <a:rPr lang="de-DE" dirty="0">
                <a:solidFill>
                  <a:schemeClr val="bg1"/>
                </a:solidFill>
              </a:rPr>
              <a:t>you will use it a lot!)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Shape 84">
            <a:extLst>
              <a:ext uri="{FF2B5EF4-FFF2-40B4-BE49-F238E27FC236}">
                <a16:creationId xmlns:a16="http://schemas.microsoft.com/office/drawing/2014/main" id="{959663E0-DF48-469E-B1BA-B62BC55119C9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3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24000" y="0"/>
            <a:ext cx="1440000" cy="10036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425796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02EA4-D82D-454C-8F6F-35667CAEF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Modifying vectors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6C41E-9FFB-490D-8B53-D140A3324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400" dirty="0"/>
              <a:t>Lets modify those vectors. Try this code and think about R is doing </a:t>
            </a:r>
          </a:p>
          <a:p>
            <a:endParaRPr lang="de-DE" sz="2400" dirty="0"/>
          </a:p>
          <a:p>
            <a:pPr marL="0" indent="0">
              <a:buNone/>
            </a:pPr>
            <a:endParaRPr lang="de-DE" sz="2400" dirty="0"/>
          </a:p>
          <a:p>
            <a:r>
              <a:rPr lang="de-DE" sz="2400" dirty="0"/>
              <a:t>Remember the [] can be used to refer to elements of an object. The referal can be coordinate (e.g. first element k[1], or logical operations k[k&lt;4]). </a:t>
            </a:r>
          </a:p>
          <a:p>
            <a:r>
              <a:rPr lang="de-DE" sz="2400" dirty="0"/>
              <a:t>Try this now. Can you figure out what´s going on?</a:t>
            </a:r>
          </a:p>
          <a:p>
            <a:endParaRPr lang="de-DE" sz="2400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515493-A7EB-4D3F-8A0B-E24679325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7050" y="2373020"/>
            <a:ext cx="2571622" cy="10559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29BE450-B1B1-46DB-AFE6-364572455A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286" y="5246149"/>
            <a:ext cx="4977040" cy="497704"/>
          </a:xfrm>
          <a:prstGeom prst="rect">
            <a:avLst/>
          </a:prstGeom>
        </p:spPr>
      </p:pic>
      <p:pic>
        <p:nvPicPr>
          <p:cNvPr id="6" name="Shape 84">
            <a:extLst>
              <a:ext uri="{FF2B5EF4-FFF2-40B4-BE49-F238E27FC236}">
                <a16:creationId xmlns:a16="http://schemas.microsoft.com/office/drawing/2014/main" id="{D7F99D25-9FF0-4BDD-9356-61DB4A7BFF6F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4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24000" y="0"/>
            <a:ext cx="1440000" cy="10036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818221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0AED3-655B-46B0-9EAC-B0D87AF03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frames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4A87F-2FBD-40DB-9214-2BE89F45D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Lets create some more compex objects </a:t>
            </a:r>
          </a:p>
          <a:p>
            <a:endParaRPr lang="de-DE" dirty="0"/>
          </a:p>
          <a:p>
            <a:r>
              <a:rPr lang="de-DE" dirty="0"/>
              <a:t>Inspect it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Modify it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E85325-2C22-4663-A7D2-50490B3B5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0578" y="3558680"/>
            <a:ext cx="2066925" cy="31908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6B96A48-5A0B-4C09-BA44-C7989FEC04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712" y="2467522"/>
            <a:ext cx="8477250" cy="3143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0D8817D-0369-46A7-B440-DCD5C5E15E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279" y="3423744"/>
            <a:ext cx="1152849" cy="5884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4F6175-8260-47B2-99A9-654D5DE86B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927" y="4810773"/>
            <a:ext cx="3733800" cy="876300"/>
          </a:xfrm>
          <a:prstGeom prst="rect">
            <a:avLst/>
          </a:prstGeom>
        </p:spPr>
      </p:pic>
      <p:pic>
        <p:nvPicPr>
          <p:cNvPr id="8" name="Shape 84">
            <a:extLst>
              <a:ext uri="{FF2B5EF4-FFF2-40B4-BE49-F238E27FC236}">
                <a16:creationId xmlns:a16="http://schemas.microsoft.com/office/drawing/2014/main" id="{5C5C14AA-D6D6-4B9C-83E9-2A9CA3D4F39D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6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24000" y="0"/>
            <a:ext cx="1440000" cy="10036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544726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92707-145F-43EB-B577-5BDE57171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frames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D5499-3769-4735-832B-972460409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Selecting data within a data frame is similar as we saw with vectors. We use [] as well, but now w have 2 coordinates. 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 Use dataframe[row, column] </a:t>
            </a:r>
          </a:p>
          <a:p>
            <a:pPr marL="0" indent="0">
              <a:buNone/>
            </a:pPr>
            <a:r>
              <a:rPr lang="de-DE" sz="1800" dirty="0"/>
              <a:t>(</a:t>
            </a:r>
            <a:r>
              <a:rPr lang="de-DE" sz="1800" i="1" dirty="0"/>
              <a:t>omission of any of the coordinates means select all)</a:t>
            </a:r>
          </a:p>
          <a:p>
            <a:pPr marL="0" indent="0">
              <a:buNone/>
            </a:pPr>
            <a:endParaRPr lang="en-US" i="1" dirty="0"/>
          </a:p>
        </p:txBody>
      </p:sp>
      <p:pic>
        <p:nvPicPr>
          <p:cNvPr id="4" name="Shape 85">
            <a:extLst>
              <a:ext uri="{FF2B5EF4-FFF2-40B4-BE49-F238E27FC236}">
                <a16:creationId xmlns:a16="http://schemas.microsoft.com/office/drawing/2014/main" id="{FF4CC65B-2BB7-47CC-AE67-BDF7949D8404}"/>
              </a:ext>
            </a:extLst>
          </p:cNvPr>
          <p:cNvPicPr preferRelativeResize="0"/>
          <p:nvPr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81025" y="0"/>
            <a:ext cx="1918855" cy="12909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0514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36327-65A7-4B55-9308-23AE74268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Content (what we are going to do)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81D1B-37B4-4D3F-8085-26342C7FD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 on R and RStudio</a:t>
            </a:r>
          </a:p>
          <a:p>
            <a:r>
              <a:rPr lang="en-US" dirty="0"/>
              <a:t>data handling: </a:t>
            </a:r>
          </a:p>
          <a:p>
            <a:pPr lvl="1"/>
            <a:r>
              <a:rPr lang="en-US" dirty="0"/>
              <a:t>data collection and quality check</a:t>
            </a:r>
          </a:p>
          <a:p>
            <a:pPr lvl="1"/>
            <a:r>
              <a:rPr lang="en-US" dirty="0"/>
              <a:t>manipulation and summary statistics</a:t>
            </a:r>
          </a:p>
          <a:p>
            <a:r>
              <a:rPr lang="en-US" dirty="0"/>
              <a:t>Visualization using ggplot2 </a:t>
            </a:r>
          </a:p>
          <a:p>
            <a:pPr lvl="1"/>
            <a:r>
              <a:rPr lang="en-US" dirty="0"/>
              <a:t>interpretation and presentation</a:t>
            </a:r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328E435-8028-4BC6-81D6-7BEA06795A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0594367"/>
              </p:ext>
            </p:extLst>
          </p:nvPr>
        </p:nvGraphicFramePr>
        <p:xfrm>
          <a:off x="1216241" y="1201054"/>
          <a:ext cx="6977848" cy="5076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2417">
                  <a:extLst>
                    <a:ext uri="{9D8B030D-6E8A-4147-A177-3AD203B41FA5}">
                      <a16:colId xmlns:a16="http://schemas.microsoft.com/office/drawing/2014/main" val="2634341366"/>
                    </a:ext>
                  </a:extLst>
                </a:gridCol>
                <a:gridCol w="1303515">
                  <a:extLst>
                    <a:ext uri="{9D8B030D-6E8A-4147-A177-3AD203B41FA5}">
                      <a16:colId xmlns:a16="http://schemas.microsoft.com/office/drawing/2014/main" val="3815064481"/>
                    </a:ext>
                  </a:extLst>
                </a:gridCol>
                <a:gridCol w="4201916">
                  <a:extLst>
                    <a:ext uri="{9D8B030D-6E8A-4147-A177-3AD203B41FA5}">
                      <a16:colId xmlns:a16="http://schemas.microsoft.com/office/drawing/2014/main" val="1164892729"/>
                    </a:ext>
                  </a:extLst>
                </a:gridCol>
              </a:tblGrid>
              <a:tr h="337352">
                <a:tc>
                  <a:txBody>
                    <a:bodyPr/>
                    <a:lstStyle/>
                    <a:p>
                      <a:r>
                        <a:rPr lang="de-DE" dirty="0"/>
                        <a:t>Day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523646"/>
                  </a:ext>
                </a:extLst>
              </a:tr>
              <a:tr h="439539">
                <a:tc>
                  <a:txBody>
                    <a:bodyPr/>
                    <a:lstStyle/>
                    <a:p>
                      <a:r>
                        <a:rPr lang="de-DE" dirty="0"/>
                        <a:t>Thu 6.2.20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9h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Intro to R and RStudio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772601"/>
                  </a:ext>
                </a:extLst>
              </a:tr>
              <a:tr h="43326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10.30h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Data import and quality check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6692820"/>
                  </a:ext>
                </a:extLst>
              </a:tr>
              <a:tr h="33822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Lunch break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273036"/>
                  </a:ext>
                </a:extLst>
              </a:tr>
              <a:tr h="6543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13h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Data manipulation (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4049722"/>
                  </a:ext>
                </a:extLst>
              </a:tr>
              <a:tr h="6543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Visualization with ggplot2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215090"/>
                  </a:ext>
                </a:extLst>
              </a:tr>
              <a:tr h="6543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ggplot2 challenge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476726"/>
                  </a:ext>
                </a:extLst>
              </a:tr>
              <a:tr h="654340">
                <a:tc>
                  <a:txBody>
                    <a:bodyPr/>
                    <a:lstStyle/>
                    <a:p>
                      <a:r>
                        <a:rPr lang="de-DE" dirty="0"/>
                        <a:t>Fri 14.2.20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Statistical analyses using 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658970"/>
                  </a:ext>
                </a:extLst>
              </a:tr>
              <a:tr h="6543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Open lab (work with your data)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60322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33997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A1265-E299-49E3-A784-25DA66D9C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frames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61D87-750D-40E3-95B6-FDA0D4CC6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/>
              <a:t>Challenge</a:t>
            </a:r>
            <a:r>
              <a:rPr lang="de-DE" dirty="0"/>
              <a:t>: What do these commands do?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A68C46-09D9-461F-AA14-30B851489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286" y="4274122"/>
            <a:ext cx="2447365" cy="2313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19193E-67E7-4C58-8BB8-ED84EBDA3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286" y="2814081"/>
            <a:ext cx="1773702" cy="2403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8DA2E67-CA70-42AC-8C5E-9CF666BC44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3285" y="5625185"/>
            <a:ext cx="2447365" cy="200025"/>
          </a:xfrm>
          <a:prstGeom prst="rect">
            <a:avLst/>
          </a:prstGeom>
        </p:spPr>
      </p:pic>
      <p:pic>
        <p:nvPicPr>
          <p:cNvPr id="9" name="Shape 85">
            <a:extLst>
              <a:ext uri="{FF2B5EF4-FFF2-40B4-BE49-F238E27FC236}">
                <a16:creationId xmlns:a16="http://schemas.microsoft.com/office/drawing/2014/main" id="{6A1BA77A-1CE9-4D8D-91F0-2BE73E80188C}"/>
              </a:ext>
            </a:extLst>
          </p:cNvPr>
          <p:cNvPicPr preferRelativeResize="0"/>
          <p:nvPr/>
        </p:nvPicPr>
        <p:blipFill>
          <a:blip r:embed="rId5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81025" y="0"/>
            <a:ext cx="1918855" cy="12909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75691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If You’re Typing too much, </a:t>
            </a:r>
            <a:br>
              <a:rPr lang="en-US" dirty="0">
                <a:solidFill>
                  <a:prstClr val="black"/>
                </a:solidFill>
                <a:latin typeface="Calibri"/>
              </a:rPr>
            </a:br>
            <a:r>
              <a:rPr lang="en-US" dirty="0">
                <a:solidFill>
                  <a:prstClr val="black"/>
                </a:solidFill>
                <a:latin typeface="Calibri"/>
              </a:rPr>
              <a:t>You’re Doing Something Wrong!</a:t>
            </a:r>
            <a:br>
              <a:rPr lang="en-US" dirty="0">
                <a:solidFill>
                  <a:prstClr val="black"/>
                </a:solidFill>
                <a:latin typeface="Calibri"/>
              </a:rPr>
            </a:b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8" y="2849731"/>
            <a:ext cx="8543925" cy="3327231"/>
          </a:xfrm>
        </p:spPr>
        <p:txBody>
          <a:bodyPr/>
          <a:lstStyle/>
          <a:p>
            <a:pPr algn="ctr" defTabSz="457200">
              <a:buClrTx/>
              <a:buFontTx/>
              <a:buNone/>
            </a:pPr>
            <a:r>
              <a:rPr lang="en-US" b="1" dirty="0">
                <a:solidFill>
                  <a:prstClr val="black"/>
                </a:solidFill>
              </a:rPr>
              <a:t>Tab complete </a:t>
            </a:r>
            <a:r>
              <a:rPr lang="en-US" dirty="0">
                <a:solidFill>
                  <a:prstClr val="black"/>
                </a:solidFill>
              </a:rPr>
              <a:t>is a nice trick to save you typing, functions, dataset names, variables etc. that have been defined in the R environment will be autocompleted.</a:t>
            </a:r>
          </a:p>
          <a:p>
            <a:pPr algn="ctr" defTabSz="457200">
              <a:buClrTx/>
              <a:buFontTx/>
              <a:buNone/>
            </a:pPr>
            <a:endParaRPr lang="en-US" dirty="0">
              <a:solidFill>
                <a:prstClr val="black"/>
              </a:solidFill>
            </a:endParaRPr>
          </a:p>
          <a:p>
            <a:pPr algn="ctr" defTabSz="457200">
              <a:buClrTx/>
              <a:buFontTx/>
              <a:buNone/>
            </a:pP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4" name="Shape 85">
            <a:extLst>
              <a:ext uri="{FF2B5EF4-FFF2-40B4-BE49-F238E27FC236}">
                <a16:creationId xmlns:a16="http://schemas.microsoft.com/office/drawing/2014/main" id="{6330A854-B8BF-49D9-BCFC-4E2D24BED510}"/>
              </a:ext>
            </a:extLst>
          </p:cNvPr>
          <p:cNvPicPr preferRelativeResize="0"/>
          <p:nvPr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81025" y="0"/>
            <a:ext cx="1918855" cy="12909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312035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Questions?</a:t>
            </a:r>
            <a:endParaRPr lang="fr-F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279" y="1777886"/>
            <a:ext cx="2857500" cy="4076700"/>
          </a:xfrm>
        </p:spPr>
      </p:pic>
    </p:spTree>
    <p:extLst>
      <p:ext uri="{BB962C8B-B14F-4D97-AF65-F5344CB8AC3E}">
        <p14:creationId xmlns:p14="http://schemas.microsoft.com/office/powerpoint/2010/main" val="33323271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04835-9C90-42F6-A300-A70B7095A1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Data collecting quality check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B0168F-D427-4A6E-B879-DC278EE2BB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2982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F1121-1F4F-422E-BD7B-D35B30BF7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Data handling: collecting and </a:t>
            </a:r>
            <a:r>
              <a:rPr lang="en-US" b="1" dirty="0" err="1"/>
              <a:t>organisation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2CE81-2CA3-4E6C-B2E7-F7D510097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Conventions about data format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Observations are entered in </a:t>
            </a:r>
            <a:r>
              <a:rPr lang="en-US" b="1" dirty="0"/>
              <a:t>rows</a:t>
            </a:r>
            <a:endParaRPr lang="en-US" dirty="0"/>
          </a:p>
          <a:p>
            <a:r>
              <a:rPr lang="en-US" dirty="0"/>
              <a:t>Variables are entered in </a:t>
            </a:r>
            <a:r>
              <a:rPr lang="en-US" b="1" dirty="0"/>
              <a:t>columns</a:t>
            </a:r>
            <a:endParaRPr lang="en-US" dirty="0"/>
          </a:p>
          <a:p>
            <a:r>
              <a:rPr lang="en-US" dirty="0"/>
              <a:t>A column of data should contain only one data type</a:t>
            </a:r>
          </a:p>
          <a:p>
            <a:endParaRPr lang="en-US" dirty="0"/>
          </a:p>
        </p:txBody>
      </p:sp>
      <p:pic>
        <p:nvPicPr>
          <p:cNvPr id="4" name="Shape 85">
            <a:extLst>
              <a:ext uri="{FF2B5EF4-FFF2-40B4-BE49-F238E27FC236}">
                <a16:creationId xmlns:a16="http://schemas.microsoft.com/office/drawing/2014/main" id="{EE26D649-A0EB-492E-B1A2-EFDCD0EB7F9B}"/>
              </a:ext>
            </a:extLst>
          </p:cNvPr>
          <p:cNvPicPr preferRelativeResize="0"/>
          <p:nvPr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81025" y="0"/>
            <a:ext cx="1918855" cy="12909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045814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B7C4A-FC9A-437C-928F-6D7D7B1EF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Data handling: collecting and </a:t>
            </a:r>
            <a:r>
              <a:rPr lang="en-US" b="1" dirty="0" err="1"/>
              <a:t>organisation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E47C8-C36E-4C63-8EC5-8195EA8CF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Best practice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Store a copy of data in nonproprietary formats</a:t>
            </a:r>
          </a:p>
          <a:p>
            <a:r>
              <a:rPr lang="en-US" dirty="0"/>
              <a:t>Leave an uncorrected file when doing analyses</a:t>
            </a:r>
          </a:p>
          <a:p>
            <a:r>
              <a:rPr lang="en-US" dirty="0"/>
              <a:t>Create folders for relevant task to keep the overview over your analyses</a:t>
            </a:r>
          </a:p>
          <a:p>
            <a:endParaRPr lang="en-US" dirty="0"/>
          </a:p>
        </p:txBody>
      </p:sp>
      <p:pic>
        <p:nvPicPr>
          <p:cNvPr id="4" name="Shape 85">
            <a:extLst>
              <a:ext uri="{FF2B5EF4-FFF2-40B4-BE49-F238E27FC236}">
                <a16:creationId xmlns:a16="http://schemas.microsoft.com/office/drawing/2014/main" id="{C98A0A08-0962-4D21-AAEB-1F0D52B79CE3}"/>
              </a:ext>
            </a:extLst>
          </p:cNvPr>
          <p:cNvPicPr preferRelativeResize="0"/>
          <p:nvPr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81025" y="0"/>
            <a:ext cx="1918855" cy="12909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019335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11B0D-355F-4F89-B62B-A4305405F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Error messages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D7006-C7AE-484B-9D6C-F037A5503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Warnings should be acknowledged but can be ignored.</a:t>
            </a:r>
          </a:p>
          <a:p>
            <a:r>
              <a:rPr lang="en-US" dirty="0"/>
              <a:t>Specific hint? e.g.  </a:t>
            </a:r>
          </a:p>
          <a:p>
            <a:pPr lvl="1"/>
            <a:r>
              <a:rPr lang="en-US" dirty="0"/>
              <a:t>wrong data format, characters/factors instead of numbers</a:t>
            </a:r>
          </a:p>
          <a:p>
            <a:pPr lvl="1"/>
            <a:r>
              <a:rPr lang="en-US" dirty="0"/>
              <a:t>library not loaded, package not installed</a:t>
            </a:r>
          </a:p>
          <a:p>
            <a:r>
              <a:rPr lang="en-US" dirty="0"/>
              <a:t>Try running example code, and check the example input</a:t>
            </a:r>
          </a:p>
          <a:p>
            <a:r>
              <a:rPr lang="en-US" dirty="0"/>
              <a:t>Google is your friend – cheating is allowed</a:t>
            </a:r>
          </a:p>
          <a:p>
            <a:endParaRPr lang="en-US" dirty="0"/>
          </a:p>
        </p:txBody>
      </p:sp>
      <p:pic>
        <p:nvPicPr>
          <p:cNvPr id="4" name="Shape 85">
            <a:extLst>
              <a:ext uri="{FF2B5EF4-FFF2-40B4-BE49-F238E27FC236}">
                <a16:creationId xmlns:a16="http://schemas.microsoft.com/office/drawing/2014/main" id="{948293B7-9CB6-4D5C-A617-36CE10A55B62}"/>
              </a:ext>
            </a:extLst>
          </p:cNvPr>
          <p:cNvPicPr preferRelativeResize="0"/>
          <p:nvPr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81025" y="0"/>
            <a:ext cx="1918855" cy="12909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691081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729343" y="1807030"/>
            <a:ext cx="8318599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cs typeface="Calibri"/>
              </a:rPr>
              <a:t>Your task before we get started!</a:t>
            </a:r>
          </a:p>
          <a:p>
            <a:pPr algn="ctr"/>
            <a:endParaRPr lang="en-US" dirty="0">
              <a:cs typeface="Calibri"/>
            </a:endParaRPr>
          </a:p>
          <a:p>
            <a:pPr algn="ctr"/>
            <a:r>
              <a:rPr lang="en-US" dirty="0">
                <a:cs typeface="Calibri"/>
              </a:rPr>
              <a:t>Make sure that:</a:t>
            </a:r>
          </a:p>
          <a:p>
            <a:pPr algn="ctr"/>
            <a:endParaRPr lang="en-US" dirty="0">
              <a:cs typeface="Calibri"/>
            </a:endParaRPr>
          </a:p>
          <a:p>
            <a:pPr algn="ctr"/>
            <a:r>
              <a:rPr lang="en-US" dirty="0" err="1">
                <a:cs typeface="Calibri"/>
              </a:rPr>
              <a:t>Rstudio</a:t>
            </a:r>
            <a:r>
              <a:rPr lang="en-US" dirty="0">
                <a:cs typeface="Calibri"/>
              </a:rPr>
              <a:t> is installed properly in your computer </a:t>
            </a:r>
          </a:p>
          <a:p>
            <a:pPr algn="ctr"/>
            <a:endParaRPr lang="en-US" dirty="0">
              <a:cs typeface="Calibri"/>
            </a:endParaRPr>
          </a:p>
          <a:p>
            <a:pPr algn="ctr"/>
            <a:r>
              <a:rPr lang="en-US" dirty="0">
                <a:cs typeface="Calibri"/>
              </a:rPr>
              <a:t>The following packages have been installed:</a:t>
            </a:r>
          </a:p>
          <a:p>
            <a:pPr algn="ctr"/>
            <a:endParaRPr lang="en-US" dirty="0">
              <a:cs typeface="Calibri"/>
            </a:endParaRPr>
          </a:p>
          <a:p>
            <a:pPr algn="ctr"/>
            <a:r>
              <a:rPr lang="en-US" dirty="0" err="1">
                <a:cs typeface="Calibri"/>
              </a:rPr>
              <a:t>tidyverse</a:t>
            </a:r>
            <a:endParaRPr lang="en-US" dirty="0">
              <a:cs typeface="Calibri"/>
            </a:endParaRPr>
          </a:p>
          <a:p>
            <a:pPr algn="ctr"/>
            <a:r>
              <a:rPr lang="en-US" dirty="0" err="1">
                <a:cs typeface="Calibri"/>
              </a:rPr>
              <a:t>dplyr</a:t>
            </a:r>
            <a:endParaRPr lang="en-US" dirty="0">
              <a:cs typeface="Calibri"/>
            </a:endParaRPr>
          </a:p>
          <a:p>
            <a:pPr algn="ctr"/>
            <a:endParaRPr lang="en-US" dirty="0">
              <a:cs typeface="Calibri"/>
            </a:endParaRPr>
          </a:p>
          <a:p>
            <a:pPr algn="ctr"/>
            <a:endParaRPr lang="en-US" dirty="0">
              <a:cs typeface="Calibri"/>
            </a:endParaRPr>
          </a:p>
          <a:p>
            <a:pPr algn="ctr"/>
            <a:r>
              <a:rPr lang="en-US" dirty="0">
                <a:cs typeface="Calibri"/>
              </a:rPr>
              <a:t>use </a:t>
            </a:r>
            <a:r>
              <a:rPr lang="en-US" dirty="0" err="1">
                <a:cs typeface="Calibri"/>
              </a:rPr>
              <a:t>install.packages</a:t>
            </a:r>
            <a:r>
              <a:rPr lang="en-US" dirty="0">
                <a:cs typeface="Calibri"/>
              </a:rPr>
              <a:t>() function to install them</a:t>
            </a:r>
          </a:p>
        </p:txBody>
      </p:sp>
      <p:pic>
        <p:nvPicPr>
          <p:cNvPr id="5" name="Shape 84">
            <a:extLst>
              <a:ext uri="{FF2B5EF4-FFF2-40B4-BE49-F238E27FC236}">
                <a16:creationId xmlns:a16="http://schemas.microsoft.com/office/drawing/2014/main" id="{17B676F2-A107-45D0-BE9D-8BD2BE42E50C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27943" y="49997"/>
            <a:ext cx="1440000" cy="10036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39681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Good Practice during this tutorial</a:t>
            </a:r>
            <a:br>
              <a:rPr lang="en-GB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8" y="1761079"/>
            <a:ext cx="8543925" cy="4351338"/>
          </a:xfrm>
        </p:spPr>
        <p:txBody>
          <a:bodyPr/>
          <a:lstStyle/>
          <a:p>
            <a:pPr marL="342900" lvl="0" indent="-342900">
              <a:spcBef>
                <a:spcPts val="640"/>
              </a:spcBef>
              <a:buClr>
                <a:srgbClr val="000000"/>
              </a:buClr>
              <a:buSzPts val="3200"/>
            </a:pPr>
            <a:r>
              <a:rPr lang="en-US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PowerPoint interspersed with Challenges</a:t>
            </a:r>
          </a:p>
          <a:p>
            <a:pPr marL="342900" lvl="0" indent="-342900">
              <a:spcBef>
                <a:spcPts val="640"/>
              </a:spcBef>
              <a:buClr>
                <a:srgbClr val="000000"/>
              </a:buClr>
              <a:buSzPts val="3200"/>
            </a:pPr>
            <a:r>
              <a:rPr lang="en-US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Ask lots of questions!</a:t>
            </a:r>
          </a:p>
          <a:p>
            <a:pPr marL="342900" lvl="0" indent="-342900">
              <a:spcBef>
                <a:spcPts val="640"/>
              </a:spcBef>
              <a:buClr>
                <a:srgbClr val="000000"/>
              </a:buClr>
              <a:buSzPts val="3200"/>
            </a:pPr>
            <a:r>
              <a:rPr lang="en-US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Work together</a:t>
            </a:r>
          </a:p>
          <a:p>
            <a:pPr marL="342900" lvl="0" indent="-342900">
              <a:spcBef>
                <a:spcPts val="640"/>
              </a:spcBef>
              <a:buClr>
                <a:srgbClr val="000000"/>
              </a:buClr>
              <a:buSzPts val="3200"/>
            </a:pPr>
            <a:r>
              <a:rPr lang="en-US" dirty="0">
                <a:ea typeface="Calibri"/>
                <a:cs typeface="Calibri"/>
                <a:sym typeface="Calibri"/>
              </a:rPr>
              <a:t>Take breaks</a:t>
            </a:r>
            <a:endParaRPr lang="en-US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  <a:p>
            <a:pPr marL="342900" lvl="0" indent="-342900">
              <a:spcBef>
                <a:spcPts val="640"/>
              </a:spcBef>
              <a:buClr>
                <a:srgbClr val="000000"/>
              </a:buClr>
              <a:buSzPts val="3200"/>
            </a:pPr>
            <a:r>
              <a:rPr lang="en-US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Cheat!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14230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2EEAE-0295-4454-A1F6-78BA99131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Cheating is allowed </a:t>
            </a:r>
            <a:br>
              <a:rPr lang="en-US" b="1" dirty="0"/>
            </a:b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7E5CA50-0F12-483F-B3B8-7AE1598B338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1037" y="1154339"/>
            <a:ext cx="8207696" cy="2092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Stackoverflow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>
                <a:latin typeface="Arial Unicode MS"/>
              </a:rPr>
              <a:t> ?function()  (takes you to documentation pages)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cheatsheets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(see folder in the course repository!)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7767F92-79BD-4F2F-87FD-EA34D0CA1D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063" y="3247219"/>
            <a:ext cx="7804583" cy="3245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8232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hlinkClick r:id="rId2"/>
              </a:rPr>
              <a:t>https://github.com/ramsyagha/tutorials</a:t>
            </a:r>
            <a:endParaRPr lang="fr-FR" dirty="0"/>
          </a:p>
          <a:p>
            <a:endParaRPr lang="de-DE" dirty="0"/>
          </a:p>
          <a:p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38" y="2423769"/>
            <a:ext cx="5310103" cy="4190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33438" y="517526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All materials are available</a:t>
            </a:r>
            <a:endParaRPr lang="fr-F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17C01B-C85E-43A7-8BF7-55D22E8A4835}"/>
              </a:ext>
            </a:extLst>
          </p:cNvPr>
          <p:cNvSpPr txBox="1"/>
          <p:nvPr/>
        </p:nvSpPr>
        <p:spPr>
          <a:xfrm>
            <a:off x="6646112" y="2752078"/>
            <a:ext cx="29861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Remember the path where you download the zip file:</a:t>
            </a:r>
          </a:p>
          <a:p>
            <a:endParaRPr lang="de-DE" dirty="0"/>
          </a:p>
          <a:p>
            <a:r>
              <a:rPr lang="de-DE" dirty="0"/>
              <a:t>This will be your working directory!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FD31ED-9ED4-4680-BDE3-EEDD4F93C3B7}"/>
              </a:ext>
            </a:extLst>
          </p:cNvPr>
          <p:cNvSpPr txBox="1"/>
          <p:nvPr/>
        </p:nvSpPr>
        <p:spPr>
          <a:xfrm>
            <a:off x="6995604" y="5168173"/>
            <a:ext cx="1988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If havent already,</a:t>
            </a:r>
          </a:p>
          <a:p>
            <a:r>
              <a:rPr lang="de-DE" b="1" dirty="0"/>
              <a:t>Pls do this now!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40469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3"/>
          <p:cNvSpPr txBox="1"/>
          <p:nvPr/>
        </p:nvSpPr>
        <p:spPr>
          <a:xfrm>
            <a:off x="576300" y="231475"/>
            <a:ext cx="7991400" cy="9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 dirty="0">
                <a:latin typeface="Calibri"/>
                <a:ea typeface="Calibri"/>
                <a:cs typeface="Calibri"/>
                <a:sym typeface="Calibri"/>
              </a:rPr>
              <a:t>Watching vs Doing</a:t>
            </a:r>
            <a:endParaRPr sz="4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Shape 84"/>
          <p:cNvPicPr preferRelativeResize="0"/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33837" y="2140693"/>
            <a:ext cx="2793225" cy="193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85"/>
          <p:cNvPicPr preferRelativeResize="0"/>
          <p:nvPr/>
        </p:nvPicPr>
        <p:blipFill>
          <a:blip r:embed="rId3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6937" y="2140693"/>
            <a:ext cx="2979675" cy="198412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86"/>
          <p:cNvSpPr txBox="1"/>
          <p:nvPr/>
        </p:nvSpPr>
        <p:spPr>
          <a:xfrm>
            <a:off x="985375" y="4245418"/>
            <a:ext cx="2877000" cy="4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Listen when you see this cat</a:t>
            </a:r>
            <a:endParaRPr sz="1600"/>
          </a:p>
        </p:txBody>
      </p:sp>
      <p:sp>
        <p:nvSpPr>
          <p:cNvPr id="8" name="Shape 87"/>
          <p:cNvSpPr txBox="1"/>
          <p:nvPr/>
        </p:nvSpPr>
        <p:spPr>
          <a:xfrm>
            <a:off x="5579700" y="4245418"/>
            <a:ext cx="2701500" cy="4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Do when you see this cat</a:t>
            </a:r>
            <a:endParaRPr sz="1600"/>
          </a:p>
        </p:txBody>
      </p:sp>
    </p:spTree>
    <p:extLst>
      <p:ext uri="{BB962C8B-B14F-4D97-AF65-F5344CB8AC3E}">
        <p14:creationId xmlns:p14="http://schemas.microsoft.com/office/powerpoint/2010/main" val="2656301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7083E-7566-4235-8D64-70E0E86AF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 and RStudio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C87AF-FCCE-41B9-9E5F-2855CAB08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R: free software environment for statistical computing and graphics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- RStudio: integrated development environment (IDE) for R</a:t>
            </a:r>
          </a:p>
        </p:txBody>
      </p:sp>
      <p:pic>
        <p:nvPicPr>
          <p:cNvPr id="4" name="Shape 85">
            <a:extLst>
              <a:ext uri="{FF2B5EF4-FFF2-40B4-BE49-F238E27FC236}">
                <a16:creationId xmlns:a16="http://schemas.microsoft.com/office/drawing/2014/main" id="{FE6CF498-397A-4710-8C33-D9094B926218}"/>
              </a:ext>
            </a:extLst>
          </p:cNvPr>
          <p:cNvPicPr preferRelativeResize="0"/>
          <p:nvPr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81025" y="0"/>
            <a:ext cx="1918855" cy="12909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19764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07FD9-35BF-4590-9A52-07791015F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R? 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C0165-4AAC-4E0F-B9DE-2721E351E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powerful, flexible/customizable</a:t>
            </a:r>
          </a:p>
          <a:p>
            <a:r>
              <a:rPr lang="en-US" dirty="0"/>
              <a:t>easy for sharing and developing</a:t>
            </a:r>
          </a:p>
          <a:p>
            <a:r>
              <a:rPr lang="en-US" b="1" dirty="0"/>
              <a:t>reproducible science</a:t>
            </a:r>
            <a:r>
              <a:rPr lang="en-US" dirty="0"/>
              <a:t>: scripts and markdowns</a:t>
            </a:r>
          </a:p>
          <a:p>
            <a:endParaRPr lang="en-US" dirty="0"/>
          </a:p>
        </p:txBody>
      </p:sp>
      <p:pic>
        <p:nvPicPr>
          <p:cNvPr id="4" name="Shape 85"/>
          <p:cNvPicPr preferRelativeResize="0"/>
          <p:nvPr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81025" y="0"/>
            <a:ext cx="1918855" cy="12909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71829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665" y="164931"/>
            <a:ext cx="8543925" cy="1325563"/>
          </a:xfrm>
        </p:spPr>
        <p:txBody>
          <a:bodyPr/>
          <a:lstStyle/>
          <a:p>
            <a:r>
              <a:rPr lang="de-DE" dirty="0"/>
              <a:t>What is RStudio</a:t>
            </a:r>
            <a:endParaRPr lang="fr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DEE0CA-A87C-4CB6-8442-36A9321B9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519" y="1286566"/>
            <a:ext cx="9224962" cy="52224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249FA46-E419-4EA7-A947-1022B5AD131E}"/>
              </a:ext>
            </a:extLst>
          </p:cNvPr>
          <p:cNvSpPr txBox="1"/>
          <p:nvPr/>
        </p:nvSpPr>
        <p:spPr>
          <a:xfrm>
            <a:off x="1882066" y="1926448"/>
            <a:ext cx="3320249" cy="258532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de-DE" b="1" dirty="0">
                <a:solidFill>
                  <a:schemeClr val="bg1"/>
                </a:solidFill>
              </a:rPr>
              <a:t>SOURCE (</a:t>
            </a:r>
            <a:r>
              <a:rPr lang="en-US" b="1" dirty="0">
                <a:solidFill>
                  <a:schemeClr val="bg1"/>
                </a:solidFill>
              </a:rPr>
              <a:t>Your notepad for code)</a:t>
            </a:r>
            <a:endParaRPr lang="de-DE" b="1" dirty="0">
              <a:solidFill>
                <a:schemeClr val="bg1"/>
              </a:solidFill>
            </a:endParaRPr>
          </a:p>
          <a:p>
            <a:r>
              <a:rPr lang="de-DE" dirty="0">
                <a:solidFill>
                  <a:schemeClr val="bg1"/>
                </a:solidFill>
              </a:rPr>
              <a:t>This is where  you write your code</a:t>
            </a:r>
          </a:p>
          <a:p>
            <a:endParaRPr lang="de-DE" dirty="0">
              <a:solidFill>
                <a:schemeClr val="bg1"/>
              </a:solidFill>
            </a:endParaRPr>
          </a:p>
          <a:p>
            <a:r>
              <a:rPr lang="de-DE" dirty="0">
                <a:solidFill>
                  <a:schemeClr val="bg1"/>
                </a:solidFill>
              </a:rPr>
              <a:t>Your code will not be evaluated until you run it</a:t>
            </a:r>
          </a:p>
          <a:p>
            <a:r>
              <a:rPr lang="de-DE" dirty="0">
                <a:solidFill>
                  <a:schemeClr val="bg1"/>
                </a:solidFill>
              </a:rPr>
              <a:t>(use „run“ button or Ctrl+Enter to run individual lines of code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9C7FD8-B787-4BF5-85BD-9862447BDD7D}"/>
              </a:ext>
            </a:extLst>
          </p:cNvPr>
          <p:cNvSpPr txBox="1"/>
          <p:nvPr/>
        </p:nvSpPr>
        <p:spPr>
          <a:xfrm>
            <a:off x="681038" y="4901952"/>
            <a:ext cx="4350059" cy="147732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bg1"/>
                </a:solidFill>
              </a:rPr>
              <a:t>2. CONSOLE (R´s heart)</a:t>
            </a:r>
          </a:p>
          <a:p>
            <a:r>
              <a:rPr lang="de-DE" dirty="0">
                <a:solidFill>
                  <a:schemeClr val="bg1"/>
                </a:solidFill>
              </a:rPr>
              <a:t>This is where your code from the source will be evaluated by R</a:t>
            </a:r>
          </a:p>
          <a:p>
            <a:r>
              <a:rPr lang="de-DE" dirty="0">
                <a:solidFill>
                  <a:schemeClr val="bg1"/>
                </a:solidFill>
              </a:rPr>
              <a:t>You can also perform quick calculations that you dont need to save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3BE99D-1563-4DB0-ACAC-E1162E7D5660}"/>
              </a:ext>
            </a:extLst>
          </p:cNvPr>
          <p:cNvSpPr txBox="1"/>
          <p:nvPr/>
        </p:nvSpPr>
        <p:spPr>
          <a:xfrm>
            <a:off x="6257277" y="1951672"/>
            <a:ext cx="3107185" cy="147732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3. ENVIRONMENT / HISTORY</a:t>
            </a:r>
          </a:p>
          <a:p>
            <a:r>
              <a:rPr lang="de-DE" dirty="0">
                <a:solidFill>
                  <a:schemeClr val="bg1"/>
                </a:solidFill>
              </a:rPr>
              <a:t>Here you can see what objects are loaded into your working space and see your command history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2CDE30-5E84-4AD4-9886-CC07CD26D000}"/>
              </a:ext>
            </a:extLst>
          </p:cNvPr>
          <p:cNvSpPr txBox="1"/>
          <p:nvPr/>
        </p:nvSpPr>
        <p:spPr>
          <a:xfrm>
            <a:off x="5810851" y="4527735"/>
            <a:ext cx="3543253" cy="147732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4. FILES/PLOTS/PACKAGES/HELP</a:t>
            </a:r>
          </a:p>
          <a:p>
            <a:endParaRPr lang="de-DE" dirty="0">
              <a:solidFill>
                <a:schemeClr val="bg1"/>
              </a:solidFill>
            </a:endParaRPr>
          </a:p>
          <a:p>
            <a:r>
              <a:rPr lang="de-DE" dirty="0">
                <a:solidFill>
                  <a:schemeClr val="bg1"/>
                </a:solidFill>
              </a:rPr>
              <a:t>Here you can see file, directories, packages and help documentation (R help).</a:t>
            </a:r>
          </a:p>
        </p:txBody>
      </p:sp>
      <p:pic>
        <p:nvPicPr>
          <p:cNvPr id="9" name="Shape 85">
            <a:extLst>
              <a:ext uri="{FF2B5EF4-FFF2-40B4-BE49-F238E27FC236}">
                <a16:creationId xmlns:a16="http://schemas.microsoft.com/office/drawing/2014/main" id="{4EE92382-0D9D-4474-92DD-A738889990D2}"/>
              </a:ext>
            </a:extLst>
          </p:cNvPr>
          <p:cNvPicPr preferRelativeResize="0"/>
          <p:nvPr/>
        </p:nvPicPr>
        <p:blipFill>
          <a:blip r:embed="rId3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81025" y="0"/>
            <a:ext cx="1918855" cy="12909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75522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946</Words>
  <Application>Microsoft Office PowerPoint</Application>
  <PresentationFormat>A4 Paper (210x297 mm)</PresentationFormat>
  <Paragraphs>175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Arial Unicode MS</vt:lpstr>
      <vt:lpstr>Calibri</vt:lpstr>
      <vt:lpstr>Calibri Light</vt:lpstr>
      <vt:lpstr>Office Theme</vt:lpstr>
      <vt:lpstr>Introduction to R</vt:lpstr>
      <vt:lpstr>Content (what we are going to do) </vt:lpstr>
      <vt:lpstr>Good Practice during this tutorial </vt:lpstr>
      <vt:lpstr>Cheating is allowed  </vt:lpstr>
      <vt:lpstr>PowerPoint Presentation</vt:lpstr>
      <vt:lpstr>PowerPoint Presentation</vt:lpstr>
      <vt:lpstr>R and RStudio</vt:lpstr>
      <vt:lpstr>Why R?  </vt:lpstr>
      <vt:lpstr>What is RStudio</vt:lpstr>
      <vt:lpstr>Try it now</vt:lpstr>
      <vt:lpstr>Try it now</vt:lpstr>
      <vt:lpstr>Objects and functions</vt:lpstr>
      <vt:lpstr>Functions</vt:lpstr>
      <vt:lpstr>Try it now</vt:lpstr>
      <vt:lpstr>Data structures in R: Object types</vt:lpstr>
      <vt:lpstr>Inspecting objects</vt:lpstr>
      <vt:lpstr>Modifying vectors</vt:lpstr>
      <vt:lpstr>Data frames</vt:lpstr>
      <vt:lpstr>Data frames</vt:lpstr>
      <vt:lpstr>Data frames</vt:lpstr>
      <vt:lpstr>If You’re Typing too much,  You’re Doing Something Wrong! </vt:lpstr>
      <vt:lpstr>Questions?</vt:lpstr>
      <vt:lpstr>Data collecting quality check</vt:lpstr>
      <vt:lpstr>Data handling: collecting and organisation </vt:lpstr>
      <vt:lpstr>Data handling: collecting and organisation </vt:lpstr>
      <vt:lpstr>Error messages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</dc:title>
  <dc:creator>Ramsy Agha</dc:creator>
  <cp:lastModifiedBy>Ramsy Agha</cp:lastModifiedBy>
  <cp:revision>29</cp:revision>
  <dcterms:created xsi:type="dcterms:W3CDTF">2020-01-22T12:56:13Z</dcterms:created>
  <dcterms:modified xsi:type="dcterms:W3CDTF">2020-01-29T15:24:47Z</dcterms:modified>
</cp:coreProperties>
</file>