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7" r:id="rId3"/>
    <p:sldId id="271" r:id="rId4"/>
    <p:sldId id="259" r:id="rId5"/>
    <p:sldId id="277" r:id="rId6"/>
    <p:sldId id="272" r:id="rId7"/>
    <p:sldId id="270" r:id="rId8"/>
    <p:sldId id="293" r:id="rId9"/>
    <p:sldId id="256" r:id="rId10"/>
    <p:sldId id="278" r:id="rId11"/>
    <p:sldId id="258" r:id="rId12"/>
    <p:sldId id="273" r:id="rId13"/>
    <p:sldId id="296" r:id="rId14"/>
    <p:sldId id="262" r:id="rId15"/>
    <p:sldId id="276" r:id="rId16"/>
    <p:sldId id="298" r:id="rId17"/>
    <p:sldId id="279" r:id="rId18"/>
    <p:sldId id="297" r:id="rId19"/>
    <p:sldId id="299" r:id="rId20"/>
    <p:sldId id="300" r:id="rId21"/>
    <p:sldId id="288" r:id="rId22"/>
    <p:sldId id="280" r:id="rId23"/>
    <p:sldId id="281" r:id="rId24"/>
    <p:sldId id="283" r:id="rId25"/>
    <p:sldId id="284" r:id="rId26"/>
    <p:sldId id="285" r:id="rId27"/>
    <p:sldId id="286" r:id="rId28"/>
    <p:sldId id="294" r:id="rId29"/>
    <p:sldId id="287" r:id="rId30"/>
    <p:sldId id="301" r:id="rId31"/>
    <p:sldId id="275" r:id="rId32"/>
    <p:sldId id="290" r:id="rId33"/>
    <p:sldId id="260" r:id="rId34"/>
    <p:sldId id="261" r:id="rId35"/>
    <p:sldId id="295" r:id="rId36"/>
    <p:sldId id="302" r:id="rId37"/>
    <p:sldId id="304" r:id="rId38"/>
    <p:sldId id="306" r:id="rId39"/>
    <p:sldId id="307" r:id="rId40"/>
    <p:sldId id="308" r:id="rId41"/>
    <p:sldId id="310" r:id="rId42"/>
    <p:sldId id="305" r:id="rId43"/>
    <p:sldId id="311" r:id="rId44"/>
    <p:sldId id="312" r:id="rId45"/>
    <p:sldId id="313" r:id="rId46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75" d="100"/>
          <a:sy n="75" d="100"/>
        </p:scale>
        <p:origin x="-210" y="-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0E7ECD-E3D2-43B3-9EAF-4A2F5E6CD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D4642FD-4D7C-4A55-ACFC-5C2789C09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16B1B7-771E-4160-B58B-2C30A206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AAFA322-76AA-45DC-B292-613B35762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795AA1-3E95-41E5-9E60-BB8FEC12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6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A20C5C-3CF9-44F9-ACCD-1749732E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6C94805-5B71-4D20-AA8F-38F318B91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0F5D615-D4DC-40B8-AE91-1BA52A4A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0CF95F-86C8-42F7-A530-026246DE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DFBA80C-91EE-4D39-9D90-BC6E31FE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8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2CA1B68-D7F6-472D-8B3A-B77077054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9866AA6-6FA2-4798-A8C3-43BE37746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33ED01B-4A3E-46EA-B09D-4F68C7BB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12208E4-65C6-490D-B91A-C8278F2B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587B078-D3AF-408E-A0C2-93CB9564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1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ED0024-A853-4C7A-9515-CB24BCA3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CB3C6E-559E-47D1-BD92-E6B6B0A5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14E929-2174-4C8F-86A8-0376EBE7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20DA8AB-A542-439B-B510-0B295D66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AAD780D-AB96-463B-96F4-291E8EC8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5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E0E93E-0507-461C-A796-6FE9F54E0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9442791-3CC5-4053-8C16-EAC05EF63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B4634B-3FF6-45DB-9CDD-6DF3A20C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F8D64CC-4EA7-48EB-8010-620E783C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8A29198-454A-45E3-973E-FE6341D2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7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4DCA6C-A47B-43B3-AFFA-D3CC7DA1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3A66CE-5A48-491C-9E66-8E5B3E2C8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ED4C224-A098-4516-A042-DBEB7EB13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7123B5F-8CE9-4FFB-BBAB-EE42F19BE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F2392B9-D365-4B2C-AA05-B7EB46B7D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ED27319-90B4-4E72-ABD5-A98598DE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1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ED516D-5393-4C09-BA7B-4BF97DB3B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7B29F6A-2D91-4FA1-B1C3-438ABB18E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36AD223-AF21-44AA-AB0A-6C096908C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639098A-4A1D-47D5-94FE-B13F8840A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3EB208D-0706-49D5-9DEB-F7CF9BE42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E391786-4FD2-4374-A8E7-28A218BF9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9E89FC0-7E8D-4640-9501-C61A2895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FE53452-3E80-4DF2-9404-E0D9D5ED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8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A6EF40-F0BA-47A7-8B78-E3DED03F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A35B811-BA93-4B0F-AEDB-1090906B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2C0B50B-DDDE-41D2-857C-3C04F5296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AD116FB-C152-4517-8DDB-C071252C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2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1AEF4DC-F96C-4C77-8422-D9C5726A7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DA76742-4B3C-4883-9949-28800E08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FEDACEA-7A04-4BA2-BC9F-7E029A47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8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946623-CA58-4982-87B3-05886436A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688800-E44E-481F-91A4-90C029612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45BDB73-CCA3-46BC-9270-AED02374B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E8C2743-043B-458A-B8E8-C7BACF75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2546E9A-247C-4E86-BE7D-BC0DC677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A9318AA-2F57-413B-A71A-E6970B583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3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12670B-887D-439C-A341-B508EBD99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53E3F02-694F-413C-A97B-9FF0E9A92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2976514-D1B4-4152-938D-D4C90D817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1A68A21-4CDB-4E47-9E72-335D4FA2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6E1C-38DD-46E8-A430-598A6E87007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F0AC5BB-B22B-4083-9D1B-858AEF9C0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BD328BC-5E31-4B9D-8B9F-0E7DAE49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5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24313DB-0659-43CC-9EBA-CC71D925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60E5363-3D96-49BF-A011-A4214E69C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DEC897-D44E-4C2E-8998-C30E3F447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B6E1C-38DD-46E8-A430-598A6E87007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D0354AA-A8D2-4FEB-A530-1E578DE77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CE85905-A38B-4BD4-BB41-62D5D9685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7401D-0610-4016-88E6-C5F092B1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9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rep3503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rep3503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rep3503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ramsyagha/tutorial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ramsyagha/tutorial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4E30C5-16AF-4E15-94B7-B778E050C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765" y="562965"/>
            <a:ext cx="7429500" cy="2387600"/>
          </a:xfrm>
        </p:spPr>
        <p:txBody>
          <a:bodyPr/>
          <a:lstStyle/>
          <a:p>
            <a:r>
              <a:rPr lang="de-DE" b="1" dirty="0"/>
              <a:t>R and Rstudio 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9381DAC-9290-4F68-B6B6-E74F620D39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Ramsy Agha</a:t>
            </a:r>
          </a:p>
          <a:p>
            <a:r>
              <a:rPr lang="en-US" dirty="0"/>
              <a:t>Feb 2020</a:t>
            </a:r>
          </a:p>
          <a:p>
            <a:endParaRPr lang="de-DE" dirty="0"/>
          </a:p>
          <a:p>
            <a:r>
              <a:rPr lang="de-DE" dirty="0"/>
              <a:t>Disease Eco-Evo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8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B7083E-7566-4235-8D64-70E0E86A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 and RStudio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9C87AF-FCCE-41B9-9E5F-2855CAB08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dirty="0"/>
              <a:t>: free software environment for statistical computing and graphics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RStudio</a:t>
            </a:r>
            <a:r>
              <a:rPr lang="en-US" dirty="0"/>
              <a:t>: integrated development environment (IDE) for R</a:t>
            </a:r>
          </a:p>
        </p:txBody>
      </p:sp>
      <p:pic>
        <p:nvPicPr>
          <p:cNvPr id="4" name="Shape 85">
            <a:extLst>
              <a:ext uri="{FF2B5EF4-FFF2-40B4-BE49-F238E27FC236}">
                <a16:creationId xmlns="" xmlns:a16="http://schemas.microsoft.com/office/drawing/2014/main" id="{FE6CF498-397A-4710-8C33-D9094B926218}"/>
              </a:ext>
            </a:extLst>
          </p:cNvPr>
          <p:cNvPicPr preferRelativeResize="0"/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976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F07FD9-35BF-4590-9A52-07791015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R?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EC0165-4AAC-4E0F-B9DE-2721E351E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powerful, flexible/customizable</a:t>
            </a:r>
          </a:p>
          <a:p>
            <a:r>
              <a:rPr lang="en-US" dirty="0"/>
              <a:t>easy for sharing and developing</a:t>
            </a:r>
          </a:p>
          <a:p>
            <a:r>
              <a:rPr lang="en-US" b="1" dirty="0"/>
              <a:t>reproducible science</a:t>
            </a:r>
            <a:r>
              <a:rPr lang="en-US" dirty="0"/>
              <a:t>: scripts and markdowns</a:t>
            </a:r>
          </a:p>
          <a:p>
            <a:endParaRPr lang="en-US" dirty="0"/>
          </a:p>
        </p:txBody>
      </p:sp>
      <p:pic>
        <p:nvPicPr>
          <p:cNvPr id="4" name="Shape 85"/>
          <p:cNvPicPr preferRelativeResize="0"/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182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CE295A3F-3ACA-47A6-9D3E-CDC3F5453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0919"/>
            <a:ext cx="9906000" cy="55411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665" y="164931"/>
            <a:ext cx="8543925" cy="1325563"/>
          </a:xfrm>
        </p:spPr>
        <p:txBody>
          <a:bodyPr/>
          <a:lstStyle/>
          <a:p>
            <a:r>
              <a:rPr lang="de-DE" b="1" dirty="0"/>
              <a:t>What is RStudio</a:t>
            </a:r>
            <a:endParaRPr lang="fr-FR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249FA46-E419-4EA7-A947-1022B5AD131E}"/>
              </a:ext>
            </a:extLst>
          </p:cNvPr>
          <p:cNvSpPr txBox="1"/>
          <p:nvPr/>
        </p:nvSpPr>
        <p:spPr>
          <a:xfrm>
            <a:off x="1882066" y="1926448"/>
            <a:ext cx="3320249" cy="258532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de-DE" b="1" dirty="0">
                <a:solidFill>
                  <a:schemeClr val="bg1"/>
                </a:solidFill>
              </a:rPr>
              <a:t>SOURCE (</a:t>
            </a:r>
            <a:r>
              <a:rPr lang="en-US" b="1" dirty="0">
                <a:solidFill>
                  <a:schemeClr val="bg1"/>
                </a:solidFill>
              </a:rPr>
              <a:t>Your notepad for code)</a:t>
            </a:r>
            <a:endParaRPr lang="de-DE" b="1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This is where  you write your code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Your code will not be evaluated until you run it</a:t>
            </a:r>
          </a:p>
          <a:p>
            <a:r>
              <a:rPr lang="de-DE" dirty="0">
                <a:solidFill>
                  <a:schemeClr val="bg1"/>
                </a:solidFill>
              </a:rPr>
              <a:t>(use „run“ button or Ctrl+Enter to run individual lines of </a:t>
            </a:r>
            <a:r>
              <a:rPr lang="de-DE" dirty="0" smtClean="0">
                <a:solidFill>
                  <a:schemeClr val="bg1"/>
                </a:solidFill>
              </a:rPr>
              <a:t>code)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89C7FD8-B787-4BF5-85BD-9862447BDD7D}"/>
              </a:ext>
            </a:extLst>
          </p:cNvPr>
          <p:cNvSpPr txBox="1"/>
          <p:nvPr/>
        </p:nvSpPr>
        <p:spPr>
          <a:xfrm>
            <a:off x="681038" y="4901952"/>
            <a:ext cx="4350059" cy="14773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2. CONSOLE (R´s heart)</a:t>
            </a:r>
          </a:p>
          <a:p>
            <a:r>
              <a:rPr lang="de-DE" dirty="0">
                <a:solidFill>
                  <a:schemeClr val="bg1"/>
                </a:solidFill>
              </a:rPr>
              <a:t>This is where your code from the source will be evaluated by R</a:t>
            </a:r>
          </a:p>
          <a:p>
            <a:r>
              <a:rPr lang="de-DE" dirty="0">
                <a:solidFill>
                  <a:schemeClr val="bg1"/>
                </a:solidFill>
              </a:rPr>
              <a:t>You can also perform quick calculations that you dont need to save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13BE99D-1563-4DB0-ACAC-E1162E7D5660}"/>
              </a:ext>
            </a:extLst>
          </p:cNvPr>
          <p:cNvSpPr txBox="1"/>
          <p:nvPr/>
        </p:nvSpPr>
        <p:spPr>
          <a:xfrm>
            <a:off x="6257277" y="1951672"/>
            <a:ext cx="3107185" cy="14773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3. ENVIRONMENT / HISTORY</a:t>
            </a:r>
          </a:p>
          <a:p>
            <a:r>
              <a:rPr lang="de-DE" dirty="0">
                <a:solidFill>
                  <a:schemeClr val="bg1"/>
                </a:solidFill>
              </a:rPr>
              <a:t>Here you can see what objects are loaded into your working space and see your command history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82CDE30-5E84-4AD4-9886-CC07CD26D000}"/>
              </a:ext>
            </a:extLst>
          </p:cNvPr>
          <p:cNvSpPr txBox="1"/>
          <p:nvPr/>
        </p:nvSpPr>
        <p:spPr>
          <a:xfrm>
            <a:off x="5810851" y="4527735"/>
            <a:ext cx="3543253" cy="14773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4. FILES/PLOTS/PACKAGES/HELP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Here you can see file, directories, packages and help documentation (R help).</a:t>
            </a:r>
          </a:p>
        </p:txBody>
      </p:sp>
      <p:pic>
        <p:nvPicPr>
          <p:cNvPr id="9" name="Shape 85">
            <a:extLst>
              <a:ext uri="{FF2B5EF4-FFF2-40B4-BE49-F238E27FC236}">
                <a16:creationId xmlns="" xmlns:a16="http://schemas.microsoft.com/office/drawing/2014/main" id="{4EE92382-0D9D-4474-92DD-A738889990D2}"/>
              </a:ext>
            </a:extLst>
          </p:cNvPr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552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FE06BA-426D-49E4-A61D-D50734BB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Try it now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9DED24-40FA-4811-BF5C-7411E41D2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E94A680-9104-42CC-B243-BE5D76D44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9"/>
            <a:ext cx="9906000" cy="5141415"/>
          </a:xfrm>
          <a:prstGeom prst="rect">
            <a:avLst/>
          </a:prstGeom>
        </p:spPr>
      </p:pic>
      <p:pic>
        <p:nvPicPr>
          <p:cNvPr id="5" name="Shape 84">
            <a:extLst>
              <a:ext uri="{FF2B5EF4-FFF2-40B4-BE49-F238E27FC236}">
                <a16:creationId xmlns="" xmlns:a16="http://schemas.microsoft.com/office/drawing/2014/main" id="{1B5A26E2-40F3-49EA-8478-BDEC4452E69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4105" y="0"/>
            <a:ext cx="1901895" cy="132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831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E11B0D-355F-4F89-B62B-A4305405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Error messages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AD7006-C7AE-484B-9D6C-F037A5503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Warnings should be acknowledged but can be ignored.</a:t>
            </a:r>
          </a:p>
          <a:p>
            <a:r>
              <a:rPr lang="en-US" dirty="0"/>
              <a:t>Specific hint? e.g.  </a:t>
            </a:r>
          </a:p>
          <a:p>
            <a:pPr lvl="1"/>
            <a:r>
              <a:rPr lang="en-US" dirty="0"/>
              <a:t>wrong data format, characters/factors instead of numbers</a:t>
            </a:r>
          </a:p>
          <a:p>
            <a:pPr lvl="1"/>
            <a:r>
              <a:rPr lang="en-US" dirty="0"/>
              <a:t>library not loaded, package not installed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Google is your friend – cheating is allowed</a:t>
            </a:r>
          </a:p>
          <a:p>
            <a:endParaRPr lang="en-US" dirty="0"/>
          </a:p>
        </p:txBody>
      </p:sp>
      <p:pic>
        <p:nvPicPr>
          <p:cNvPr id="4" name="Shape 85">
            <a:extLst>
              <a:ext uri="{FF2B5EF4-FFF2-40B4-BE49-F238E27FC236}">
                <a16:creationId xmlns="" xmlns:a16="http://schemas.microsoft.com/office/drawing/2014/main" id="{948293B7-9CB6-4D5C-A617-36CE10A55B62}"/>
              </a:ext>
            </a:extLst>
          </p:cNvPr>
          <p:cNvPicPr preferRelativeResize="0"/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910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Operators</a:t>
            </a:r>
            <a:r>
              <a:rPr lang="fr-FR" b="1" dirty="0" smtClean="0"/>
              <a:t> in R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685589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Arithmetic operators</a:t>
            </a:r>
          </a:p>
          <a:p>
            <a:pPr marL="0" indent="0">
              <a:buNone/>
            </a:pPr>
            <a:r>
              <a:rPr lang="de-DE" dirty="0" smtClean="0"/>
              <a:t>Type </a:t>
            </a:r>
            <a:r>
              <a:rPr lang="de-DE" dirty="0"/>
              <a:t>in your </a:t>
            </a:r>
            <a:r>
              <a:rPr lang="de-DE" b="1" dirty="0"/>
              <a:t>console </a:t>
            </a:r>
            <a:r>
              <a:rPr lang="de-DE" dirty="0"/>
              <a:t> (and press enter):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12+13+14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(5+2)*2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12^2</a:t>
            </a:r>
          </a:p>
        </p:txBody>
      </p:sp>
      <p:pic>
        <p:nvPicPr>
          <p:cNvPr id="4" name="Shape 84">
            <a:extLst>
              <a:ext uri="{FF2B5EF4-FFF2-40B4-BE49-F238E27FC236}">
                <a16:creationId xmlns="" xmlns:a16="http://schemas.microsoft.com/office/drawing/2014/main" id="{17B676F2-A107-45D0-BE9D-8BD2BE42E50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4000" y="0"/>
            <a:ext cx="1440000" cy="10036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075F70E-7936-4876-86F9-0538995BB18F}"/>
              </a:ext>
            </a:extLst>
          </p:cNvPr>
          <p:cNvSpPr/>
          <p:nvPr/>
        </p:nvSpPr>
        <p:spPr>
          <a:xfrm>
            <a:off x="2369066" y="5942567"/>
            <a:ext cx="5642699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These are </a:t>
            </a:r>
            <a:r>
              <a:rPr lang="en-US" b="1" dirty="0"/>
              <a:t>Arithmetic operators </a:t>
            </a:r>
            <a:r>
              <a:rPr lang="en-US" dirty="0"/>
              <a:t>(basic math): +, -, *, /, ^, …</a:t>
            </a:r>
          </a:p>
        </p:txBody>
      </p:sp>
      <p:pic>
        <p:nvPicPr>
          <p:cNvPr id="6" name="Shape 84">
            <a:extLst>
              <a:ext uri="{FF2B5EF4-FFF2-40B4-BE49-F238E27FC236}">
                <a16:creationId xmlns="" xmlns:a16="http://schemas.microsoft.com/office/drawing/2014/main" id="{A76D6EE7-749F-42F3-A45A-B17E5FDD4004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105" y="-1"/>
            <a:ext cx="1901895" cy="132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858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Operators</a:t>
            </a:r>
            <a:r>
              <a:rPr lang="fr-FR" b="1" dirty="0" smtClean="0"/>
              <a:t> in R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7" y="1553592"/>
            <a:ext cx="8214387" cy="4623371"/>
          </a:xfrm>
        </p:spPr>
        <p:txBody>
          <a:bodyPr/>
          <a:lstStyle/>
          <a:p>
            <a:pPr marL="0" indent="0">
              <a:buNone/>
            </a:pPr>
            <a:r>
              <a:rPr lang="de-DE" b="1" dirty="0" smtClean="0"/>
              <a:t>Assigment operators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Shape 84">
            <a:extLst>
              <a:ext uri="{FF2B5EF4-FFF2-40B4-BE49-F238E27FC236}">
                <a16:creationId xmlns="" xmlns:a16="http://schemas.microsoft.com/office/drawing/2014/main" id="{17B676F2-A107-45D0-BE9D-8BD2BE42E50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4000" y="0"/>
            <a:ext cx="1440000" cy="1003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85">
            <a:extLst>
              <a:ext uri="{FF2B5EF4-FFF2-40B4-BE49-F238E27FC236}">
                <a16:creationId xmlns="" xmlns:a16="http://schemas.microsoft.com/office/drawing/2014/main" id="{4F52E07E-A517-4C28-825F-CAD0D8C8CCC0}"/>
              </a:ext>
            </a:extLst>
          </p:cNvPr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075F70E-7936-4876-86F9-0538995BB18F}"/>
              </a:ext>
            </a:extLst>
          </p:cNvPr>
          <p:cNvSpPr/>
          <p:nvPr/>
        </p:nvSpPr>
        <p:spPr>
          <a:xfrm>
            <a:off x="2369066" y="5942567"/>
            <a:ext cx="5965929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These are </a:t>
            </a:r>
            <a:r>
              <a:rPr lang="en-US" b="1" dirty="0" err="1" smtClean="0"/>
              <a:t>assigment</a:t>
            </a:r>
            <a:r>
              <a:rPr lang="en-US" b="1" dirty="0" smtClean="0"/>
              <a:t> operators: </a:t>
            </a:r>
            <a:r>
              <a:rPr lang="en-US" dirty="0"/>
              <a:t> </a:t>
            </a:r>
            <a:r>
              <a:rPr lang="en-US" dirty="0" smtClean="0"/>
              <a:t>assign </a:t>
            </a:r>
            <a:r>
              <a:rPr lang="en-US" dirty="0"/>
              <a:t>a value to the variable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571750"/>
            <a:ext cx="932497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580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Operators</a:t>
            </a:r>
            <a:r>
              <a:rPr lang="fr-FR" b="1" dirty="0" smtClean="0"/>
              <a:t> in R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7" y="1553592"/>
            <a:ext cx="8214387" cy="4623371"/>
          </a:xfrm>
        </p:spPr>
        <p:txBody>
          <a:bodyPr/>
          <a:lstStyle/>
          <a:p>
            <a:pPr marL="0" indent="0">
              <a:buNone/>
            </a:pPr>
            <a:r>
              <a:rPr lang="de-DE" b="1" dirty="0" smtClean="0"/>
              <a:t>Relational operators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Shape 84">
            <a:extLst>
              <a:ext uri="{FF2B5EF4-FFF2-40B4-BE49-F238E27FC236}">
                <a16:creationId xmlns="" xmlns:a16="http://schemas.microsoft.com/office/drawing/2014/main" id="{17B676F2-A107-45D0-BE9D-8BD2BE42E50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4000" y="0"/>
            <a:ext cx="1440000" cy="1003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407976"/>
            <a:ext cx="925830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Shape 85">
            <a:extLst>
              <a:ext uri="{FF2B5EF4-FFF2-40B4-BE49-F238E27FC236}">
                <a16:creationId xmlns="" xmlns:a16="http://schemas.microsoft.com/office/drawing/2014/main" id="{4F52E07E-A517-4C28-825F-CAD0D8C8CCC0}"/>
              </a:ext>
            </a:extLst>
          </p:cNvPr>
          <p:cNvPicPr preferRelativeResize="0"/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075F70E-7936-4876-86F9-0538995BB18F}"/>
              </a:ext>
            </a:extLst>
          </p:cNvPr>
          <p:cNvSpPr/>
          <p:nvPr/>
        </p:nvSpPr>
        <p:spPr>
          <a:xfrm>
            <a:off x="2369066" y="5942567"/>
            <a:ext cx="6682535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These are </a:t>
            </a:r>
            <a:r>
              <a:rPr lang="en-US" b="1" dirty="0" smtClean="0"/>
              <a:t>relational operators: </a:t>
            </a:r>
            <a:r>
              <a:rPr lang="en-US" dirty="0"/>
              <a:t>relation between the two operands</a:t>
            </a:r>
          </a:p>
        </p:txBody>
      </p:sp>
    </p:spTree>
    <p:extLst>
      <p:ext uri="{BB962C8B-B14F-4D97-AF65-F5344CB8AC3E}">
        <p14:creationId xmlns:p14="http://schemas.microsoft.com/office/powerpoint/2010/main" val="38524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Operators</a:t>
            </a:r>
            <a:r>
              <a:rPr lang="fr-FR" b="1" dirty="0" smtClean="0"/>
              <a:t> in R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7" y="1553592"/>
            <a:ext cx="8214387" cy="4623371"/>
          </a:xfrm>
        </p:spPr>
        <p:txBody>
          <a:bodyPr/>
          <a:lstStyle/>
          <a:p>
            <a:pPr marL="0" indent="0" fontAlgn="base">
              <a:buNone/>
            </a:pPr>
            <a:r>
              <a:rPr lang="fr-FR" b="1" dirty="0" err="1" smtClean="0"/>
              <a:t>Logical</a:t>
            </a:r>
            <a:r>
              <a:rPr lang="fr-FR" b="1" dirty="0" smtClean="0"/>
              <a:t> </a:t>
            </a:r>
            <a:r>
              <a:rPr lang="fr-FR" b="1" dirty="0" err="1"/>
              <a:t>Operators</a:t>
            </a:r>
            <a:endParaRPr lang="fr-FR" b="1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Shape 84">
            <a:extLst>
              <a:ext uri="{FF2B5EF4-FFF2-40B4-BE49-F238E27FC236}">
                <a16:creationId xmlns="" xmlns:a16="http://schemas.microsoft.com/office/drawing/2014/main" id="{17B676F2-A107-45D0-BE9D-8BD2BE42E50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4000" y="0"/>
            <a:ext cx="1440000" cy="1003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85">
            <a:extLst>
              <a:ext uri="{FF2B5EF4-FFF2-40B4-BE49-F238E27FC236}">
                <a16:creationId xmlns="" xmlns:a16="http://schemas.microsoft.com/office/drawing/2014/main" id="{4F52E07E-A517-4C28-825F-CAD0D8C8CCC0}"/>
              </a:ext>
            </a:extLst>
          </p:cNvPr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" y="2551915"/>
            <a:ext cx="926782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116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A78E1-ADC3-448F-B75B-53E42FD8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Objects and functions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71D75D-D97B-4194-8AF1-4AA9E6B97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788483"/>
          </a:xfrm>
        </p:spPr>
        <p:txBody>
          <a:bodyPr/>
          <a:lstStyle/>
          <a:p>
            <a:r>
              <a:rPr lang="de-DE" dirty="0"/>
              <a:t>R is all about 2 things: </a:t>
            </a:r>
          </a:p>
          <a:p>
            <a:endParaRPr lang="de-DE" b="1" dirty="0" smtClean="0"/>
          </a:p>
          <a:p>
            <a:endParaRPr lang="de-DE" b="1" dirty="0"/>
          </a:p>
          <a:p>
            <a:endParaRPr lang="de-DE" b="1" dirty="0"/>
          </a:p>
        </p:txBody>
      </p:sp>
      <p:pic>
        <p:nvPicPr>
          <p:cNvPr id="6" name="Shape 85">
            <a:extLst>
              <a:ext uri="{FF2B5EF4-FFF2-40B4-BE49-F238E27FC236}">
                <a16:creationId xmlns="" xmlns:a16="http://schemas.microsoft.com/office/drawing/2014/main" id="{4F52E07E-A517-4C28-825F-CAD0D8C8CCC0}"/>
              </a:ext>
            </a:extLst>
          </p:cNvPr>
          <p:cNvPicPr preferRelativeResize="0"/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2442074" y="3330395"/>
            <a:ext cx="48718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000" b="1" dirty="0"/>
              <a:t>Objects</a:t>
            </a:r>
            <a:r>
              <a:rPr lang="de-DE" sz="4000" dirty="0"/>
              <a:t> and </a:t>
            </a:r>
            <a:r>
              <a:rPr lang="de-DE" sz="4000" b="1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08287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636327-65A7-4B55-9308-23AE7426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Timetable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8328E435-8028-4BC6-81D6-7BEA06795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504112"/>
              </p:ext>
            </p:extLst>
          </p:nvPr>
        </p:nvGraphicFramePr>
        <p:xfrm>
          <a:off x="681037" y="1600549"/>
          <a:ext cx="8194089" cy="5076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9060">
                  <a:extLst>
                    <a:ext uri="{9D8B030D-6E8A-4147-A177-3AD203B41FA5}">
                      <a16:colId xmlns="" xmlns:a16="http://schemas.microsoft.com/office/drawing/2014/main" val="2634341366"/>
                    </a:ext>
                  </a:extLst>
                </a:gridCol>
                <a:gridCol w="1530718">
                  <a:extLst>
                    <a:ext uri="{9D8B030D-6E8A-4147-A177-3AD203B41FA5}">
                      <a16:colId xmlns="" xmlns:a16="http://schemas.microsoft.com/office/drawing/2014/main" val="3815064481"/>
                    </a:ext>
                  </a:extLst>
                </a:gridCol>
                <a:gridCol w="4934311">
                  <a:extLst>
                    <a:ext uri="{9D8B030D-6E8A-4147-A177-3AD203B41FA5}">
                      <a16:colId xmlns="" xmlns:a16="http://schemas.microsoft.com/office/drawing/2014/main" val="1164892729"/>
                    </a:ext>
                  </a:extLst>
                </a:gridCol>
              </a:tblGrid>
              <a:tr h="337352">
                <a:tc>
                  <a:txBody>
                    <a:bodyPr/>
                    <a:lstStyle/>
                    <a:p>
                      <a:r>
                        <a:rPr lang="de-DE" dirty="0"/>
                        <a:t>Day / (who?)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47523646"/>
                  </a:ext>
                </a:extLst>
              </a:tr>
              <a:tr h="439539">
                <a:tc>
                  <a:txBody>
                    <a:bodyPr/>
                    <a:lstStyle/>
                    <a:p>
                      <a:r>
                        <a:rPr lang="de-DE" dirty="0"/>
                        <a:t>Thu 6.2.20</a:t>
                      </a:r>
                      <a:br>
                        <a:rPr lang="de-DE" dirty="0"/>
                      </a:br>
                      <a:r>
                        <a:rPr lang="de-DE" dirty="0"/>
                        <a:t>(Ramsy)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Intro to R and Rstudio (</a:t>
                      </a:r>
                      <a:r>
                        <a:rPr lang="de-DE" i="1" dirty="0"/>
                        <a:t>Lecture w/ exercises</a:t>
                      </a:r>
                      <a:r>
                        <a:rPr lang="de-DE" dirty="0"/>
                        <a:t>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10772601"/>
                  </a:ext>
                </a:extLst>
              </a:tr>
              <a:tr h="4332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10.30h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Data import and quality check (</a:t>
                      </a:r>
                      <a:r>
                        <a:rPr lang="de-DE" i="1" dirty="0"/>
                        <a:t>Exercise</a:t>
                      </a:r>
                      <a:r>
                        <a:rPr lang="de-DE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26692820"/>
                  </a:ext>
                </a:extLst>
              </a:tr>
              <a:tr h="3382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i="1" dirty="0"/>
                        <a:t>Lunch break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1273036"/>
                  </a:ext>
                </a:extLst>
              </a:tr>
              <a:tr h="6543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Data </a:t>
                      </a:r>
                      <a:r>
                        <a:rPr lang="de-DE" dirty="0" smtClean="0"/>
                        <a:t>manipulation –</a:t>
                      </a:r>
                      <a:r>
                        <a:rPr lang="de-DE" baseline="0" dirty="0" smtClean="0"/>
                        <a:t> Apply functions</a:t>
                      </a:r>
                      <a:r>
                        <a:rPr lang="de-DE" dirty="0" smtClean="0"/>
                        <a:t> </a:t>
                      </a:r>
                    </a:p>
                    <a:p>
                      <a:r>
                        <a:rPr lang="de-DE" dirty="0" smtClean="0"/>
                        <a:t>(</a:t>
                      </a:r>
                      <a:r>
                        <a:rPr lang="de-DE" i="1" dirty="0" smtClean="0"/>
                        <a:t>Mini-Lecture and</a:t>
                      </a:r>
                      <a:r>
                        <a:rPr lang="de-DE" i="1" baseline="0" dirty="0" smtClean="0"/>
                        <a:t> </a:t>
                      </a:r>
                      <a:r>
                        <a:rPr lang="de-DE" i="1" dirty="0" smtClean="0"/>
                        <a:t>Exercise</a:t>
                      </a:r>
                      <a:r>
                        <a:rPr lang="de-DE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74049722"/>
                  </a:ext>
                </a:extLst>
              </a:tr>
              <a:tr h="6543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Visualization with ggplot2 (</a:t>
                      </a:r>
                      <a:r>
                        <a:rPr lang="de-DE" i="1" dirty="0"/>
                        <a:t>Guided tutorial)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3215090"/>
                  </a:ext>
                </a:extLst>
              </a:tr>
              <a:tr h="6543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15.30 – 17.30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ggplot2 challenge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35476726"/>
                  </a:ext>
                </a:extLst>
              </a:tr>
              <a:tr h="654340">
                <a:tc>
                  <a:txBody>
                    <a:bodyPr/>
                    <a:lstStyle/>
                    <a:p>
                      <a:r>
                        <a:rPr lang="de-DE" dirty="0"/>
                        <a:t>Fri 14.2.20</a:t>
                      </a:r>
                    </a:p>
                    <a:p>
                      <a:r>
                        <a:rPr lang="de-DE" dirty="0"/>
                        <a:t>(Florent)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Statistical analyses using 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07658970"/>
                  </a:ext>
                </a:extLst>
              </a:tr>
              <a:tr h="6543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Open lab (work with your data)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16032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39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D59638-3411-459F-89A2-DB0B23161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27" y="382881"/>
            <a:ext cx="8543925" cy="1325563"/>
          </a:xfrm>
        </p:spPr>
        <p:txBody>
          <a:bodyPr/>
          <a:lstStyle/>
          <a:p>
            <a:r>
              <a:rPr lang="de-DE" b="1" dirty="0"/>
              <a:t>Object </a:t>
            </a:r>
            <a:r>
              <a:rPr lang="de-DE" b="1" dirty="0" smtClean="0"/>
              <a:t>types: Data structure in 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571BD89-38F8-46BB-87C1-2A2C01EDA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73DA634-0643-4585-9EA8-65B80445B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52" y="1825625"/>
            <a:ext cx="8658225" cy="4333875"/>
          </a:xfrm>
          <a:prstGeom prst="rect">
            <a:avLst/>
          </a:prstGeom>
        </p:spPr>
      </p:pic>
      <p:pic>
        <p:nvPicPr>
          <p:cNvPr id="5" name="Shape 85">
            <a:extLst>
              <a:ext uri="{FF2B5EF4-FFF2-40B4-BE49-F238E27FC236}">
                <a16:creationId xmlns="" xmlns:a16="http://schemas.microsoft.com/office/drawing/2014/main" id="{47C0EBB2-E5F8-46B2-88FC-9A8B5F27C5FA}"/>
              </a:ext>
            </a:extLst>
          </p:cNvPr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8832028" y="3840480"/>
            <a:ext cx="106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Other....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884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13AFAA-4DED-45DA-9DF9-A9C268F7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Functions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249D15-7921-487C-8EBD-A2E32AEAF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function (object, arguments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Performs actions of objects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You can always type ?function() is your console to get information about what the function does and which aeguments it accepts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Try typing in your console: </a:t>
            </a:r>
          </a:p>
          <a:p>
            <a:pPr marL="0" indent="0">
              <a:buNone/>
            </a:pPr>
            <a:r>
              <a:rPr lang="de-DE" dirty="0"/>
              <a:t>?str()</a:t>
            </a:r>
            <a:endParaRPr lang="en-US" dirty="0"/>
          </a:p>
        </p:txBody>
      </p:sp>
      <p:pic>
        <p:nvPicPr>
          <p:cNvPr id="4" name="Shape 85">
            <a:extLst>
              <a:ext uri="{FF2B5EF4-FFF2-40B4-BE49-F238E27FC236}">
                <a16:creationId xmlns="" xmlns:a16="http://schemas.microsoft.com/office/drawing/2014/main" id="{FDCFD03C-B165-46B0-8B60-EFE07F51CD22}"/>
              </a:ext>
            </a:extLst>
          </p:cNvPr>
          <p:cNvPicPr preferRelativeResize="0"/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703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A78E1-ADC3-448F-B75B-53E42FD8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Objects and functions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71D75D-D97B-4194-8AF1-4AA9E6B97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Repeat with me: R </a:t>
            </a:r>
            <a:r>
              <a:rPr lang="de-DE" dirty="0"/>
              <a:t>is all about 2 things: </a:t>
            </a:r>
          </a:p>
          <a:p>
            <a:endParaRPr lang="de-DE" b="1" dirty="0" smtClean="0"/>
          </a:p>
          <a:p>
            <a:pPr marL="0" indent="0">
              <a:buNone/>
            </a:pPr>
            <a:r>
              <a:rPr lang="de-DE" b="1" dirty="0"/>
              <a:t>	</a:t>
            </a:r>
            <a:r>
              <a:rPr lang="de-DE" b="1" dirty="0" smtClean="0"/>
              <a:t>		Objects</a:t>
            </a:r>
            <a:r>
              <a:rPr lang="de-DE" dirty="0" smtClean="0"/>
              <a:t> </a:t>
            </a:r>
            <a:r>
              <a:rPr lang="de-DE" dirty="0"/>
              <a:t>and </a:t>
            </a:r>
            <a:r>
              <a:rPr lang="de-DE" b="1" dirty="0"/>
              <a:t>Functions</a:t>
            </a:r>
          </a:p>
          <a:p>
            <a:pPr marL="0" indent="0">
              <a:buNone/>
            </a:pPr>
            <a:r>
              <a:rPr lang="de-DE" dirty="0" smtClean="0"/>
              <a:t>Lets define </a:t>
            </a:r>
            <a:r>
              <a:rPr lang="de-DE" dirty="0"/>
              <a:t>an </a:t>
            </a:r>
            <a:r>
              <a:rPr lang="de-DE" b="1" dirty="0"/>
              <a:t>object</a:t>
            </a:r>
            <a:r>
              <a:rPr lang="de-DE" dirty="0"/>
              <a:t> called tattoos using the </a:t>
            </a:r>
            <a:r>
              <a:rPr lang="de-DE" b="1" dirty="0"/>
              <a:t>function</a:t>
            </a:r>
            <a:r>
              <a:rPr lang="de-DE" dirty="0"/>
              <a:t> c()</a:t>
            </a:r>
            <a:br>
              <a:rPr lang="de-DE" dirty="0"/>
            </a:br>
            <a:r>
              <a:rPr lang="de-DE" dirty="0"/>
              <a:t>and then compute it mean using the </a:t>
            </a:r>
            <a:r>
              <a:rPr lang="de-DE" b="1" dirty="0"/>
              <a:t>function</a:t>
            </a:r>
            <a:r>
              <a:rPr lang="de-DE" dirty="0"/>
              <a:t> mean()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98406BF-15B4-448B-86B6-551F76B3D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556" y="4353485"/>
            <a:ext cx="5591175" cy="2343150"/>
          </a:xfrm>
          <a:prstGeom prst="rect">
            <a:avLst/>
          </a:prstGeom>
        </p:spPr>
      </p:pic>
      <p:pic>
        <p:nvPicPr>
          <p:cNvPr id="6" name="Shape 85">
            <a:extLst>
              <a:ext uri="{FF2B5EF4-FFF2-40B4-BE49-F238E27FC236}">
                <a16:creationId xmlns="" xmlns:a16="http://schemas.microsoft.com/office/drawing/2014/main" id="{4F52E07E-A517-4C28-825F-CAD0D8C8CCC0}"/>
              </a:ext>
            </a:extLst>
          </p:cNvPr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84">
            <a:extLst>
              <a:ext uri="{FF2B5EF4-FFF2-40B4-BE49-F238E27FC236}">
                <a16:creationId xmlns="" xmlns:a16="http://schemas.microsoft.com/office/drawing/2014/main" id="{855BE2EA-54F9-45EC-A72E-F13AF793EBF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105" y="-1"/>
            <a:ext cx="1901895" cy="132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009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Challenge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7" y="1553592"/>
            <a:ext cx="8214387" cy="4623371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Create a </a:t>
            </a:r>
            <a:r>
              <a:rPr lang="de-DE" b="1" dirty="0"/>
              <a:t>vector </a:t>
            </a:r>
            <a:r>
              <a:rPr lang="de-DE" dirty="0"/>
              <a:t>object called k consisting of the numbers 12, 13 and 14.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Compute the sum of the vector k using the function sum()</a:t>
            </a:r>
          </a:p>
        </p:txBody>
      </p:sp>
      <p:pic>
        <p:nvPicPr>
          <p:cNvPr id="4" name="Shape 84">
            <a:extLst>
              <a:ext uri="{FF2B5EF4-FFF2-40B4-BE49-F238E27FC236}">
                <a16:creationId xmlns="" xmlns:a16="http://schemas.microsoft.com/office/drawing/2014/main" id="{17B676F2-A107-45D0-BE9D-8BD2BE42E50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4000" y="0"/>
            <a:ext cx="1440000" cy="1003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B92837E-A06A-489F-8B3B-5B526BB41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6" y="4552952"/>
            <a:ext cx="3608850" cy="929011"/>
          </a:xfrm>
          <a:prstGeom prst="rect">
            <a:avLst/>
          </a:prstGeom>
        </p:spPr>
      </p:pic>
      <p:pic>
        <p:nvPicPr>
          <p:cNvPr id="7" name="Shape 84">
            <a:extLst>
              <a:ext uri="{FF2B5EF4-FFF2-40B4-BE49-F238E27FC236}">
                <a16:creationId xmlns="" xmlns:a16="http://schemas.microsoft.com/office/drawing/2014/main" id="{855BE2EA-54F9-45EC-A72E-F13AF793EBF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105" y="-1"/>
            <a:ext cx="1901895" cy="132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948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485CC0-F7B7-44B9-B89A-79E61D985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Inspecting objects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CA63FC-28CC-489D-A1E7-238FC96B4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Lets create another vector called animals on top of the vector k we created earlier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Let´s </a:t>
            </a:r>
            <a:r>
              <a:rPr lang="de-DE" dirty="0"/>
              <a:t>inspect </a:t>
            </a:r>
            <a:r>
              <a:rPr lang="de-DE" dirty="0" smtClean="0"/>
              <a:t> the vector k and the new vector animal. 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What do you see? What are we doing with this?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90C31E5-485C-48EF-AEEE-2E37A5871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35"/>
          <a:stretch/>
        </p:blipFill>
        <p:spPr>
          <a:xfrm>
            <a:off x="957322" y="3837551"/>
            <a:ext cx="7607853" cy="8004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2F67561-9ADF-43C5-A2C9-1E3573EF987A}"/>
              </a:ext>
            </a:extLst>
          </p:cNvPr>
          <p:cNvSpPr txBox="1"/>
          <p:nvPr/>
        </p:nvSpPr>
        <p:spPr>
          <a:xfrm>
            <a:off x="4145131" y="4114708"/>
            <a:ext cx="383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Remember </a:t>
            </a:r>
            <a:r>
              <a:rPr lang="de-DE" b="1" dirty="0">
                <a:solidFill>
                  <a:schemeClr val="bg1"/>
                </a:solidFill>
              </a:rPr>
              <a:t>str() </a:t>
            </a:r>
            <a:r>
              <a:rPr lang="de-DE" dirty="0">
                <a:solidFill>
                  <a:schemeClr val="bg1"/>
                </a:solidFill>
              </a:rPr>
              <a:t>you will use it a lot!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Shape 84">
            <a:extLst>
              <a:ext uri="{FF2B5EF4-FFF2-40B4-BE49-F238E27FC236}">
                <a16:creationId xmlns="" xmlns:a16="http://schemas.microsoft.com/office/drawing/2014/main" id="{959663E0-DF48-469E-B1BA-B62BC55119C9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4000" y="0"/>
            <a:ext cx="1440000" cy="1003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84">
            <a:extLst>
              <a:ext uri="{FF2B5EF4-FFF2-40B4-BE49-F238E27FC236}">
                <a16:creationId xmlns="" xmlns:a16="http://schemas.microsoft.com/office/drawing/2014/main" id="{C9747CE6-CF5C-46AC-8738-0CD629E8B34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105" y="-1"/>
            <a:ext cx="1901895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794D7591-7C69-4C58-BDDC-FB09382A2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499" y="5259921"/>
            <a:ext cx="7325501" cy="15980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4CFA9DDB-41D3-4574-A88D-9CE39E927F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865" y="2777101"/>
            <a:ext cx="8360522" cy="21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7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402EA4-D82D-454C-8F6F-35667CAE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Modifying vectors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26C41E-9FFB-490D-8B53-D140A3324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Lets modify those vectors. Try this code chunks and think </a:t>
            </a:r>
            <a:r>
              <a:rPr lang="de-DE" sz="2400" dirty="0" smtClean="0"/>
              <a:t>about what </a:t>
            </a:r>
            <a:r>
              <a:rPr lang="de-DE" sz="2400" dirty="0"/>
              <a:t>R is doing </a:t>
            </a:r>
          </a:p>
          <a:p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/>
              <a:t>Remember the </a:t>
            </a:r>
            <a:r>
              <a:rPr lang="de-DE" sz="2400" b="1" dirty="0"/>
              <a:t>[] can be used to refer to elements of an object</a:t>
            </a:r>
            <a:r>
              <a:rPr lang="de-DE" sz="2400" dirty="0"/>
              <a:t>. The referal can be a coordinate (e.g. first element k[1], or logical operations k[k&lt;4]). </a:t>
            </a:r>
          </a:p>
          <a:p>
            <a:r>
              <a:rPr lang="de-DE" sz="2400" dirty="0"/>
              <a:t>Can you figure out what´s going </a:t>
            </a:r>
            <a:r>
              <a:rPr lang="de-DE" sz="2400" dirty="0" smtClean="0"/>
              <a:t>on below?</a:t>
            </a:r>
            <a:endParaRPr lang="de-DE" sz="2400" dirty="0"/>
          </a:p>
          <a:p>
            <a:endParaRPr lang="de-DE" sz="24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3515493-A7EB-4D3F-8A0B-E246793256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40458"/>
          <a:stretch/>
        </p:blipFill>
        <p:spPr>
          <a:xfrm>
            <a:off x="6805326" y="2441093"/>
            <a:ext cx="2571622" cy="6287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29BE450-B1B1-46DB-AFE6-364572455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286" y="5246149"/>
            <a:ext cx="4977040" cy="497704"/>
          </a:xfrm>
          <a:prstGeom prst="rect">
            <a:avLst/>
          </a:prstGeom>
        </p:spPr>
      </p:pic>
      <p:pic>
        <p:nvPicPr>
          <p:cNvPr id="6" name="Shape 84">
            <a:extLst>
              <a:ext uri="{FF2B5EF4-FFF2-40B4-BE49-F238E27FC236}">
                <a16:creationId xmlns="" xmlns:a16="http://schemas.microsoft.com/office/drawing/2014/main" id="{D7F99D25-9FF0-4BDD-9356-61DB4A7BFF6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4000" y="0"/>
            <a:ext cx="1440000" cy="1003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84">
            <a:extLst>
              <a:ext uri="{FF2B5EF4-FFF2-40B4-BE49-F238E27FC236}">
                <a16:creationId xmlns="" xmlns:a16="http://schemas.microsoft.com/office/drawing/2014/main" id="{BD81C08F-0A54-4D66-842D-5C7903122B3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105" y="-1"/>
            <a:ext cx="1901895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03F58C3-6F1C-4E6E-A252-BAE321C434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136"/>
          <a:stretch/>
        </p:blipFill>
        <p:spPr>
          <a:xfrm>
            <a:off x="2255250" y="2653851"/>
            <a:ext cx="2571622" cy="420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9A3D33C-D769-41D2-B719-D5A0616389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3677" b="16760"/>
          <a:stretch/>
        </p:blipFill>
        <p:spPr>
          <a:xfrm>
            <a:off x="8244930" y="4310109"/>
            <a:ext cx="1609678" cy="254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2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90AED3-655B-46B0-9EAC-B0D87AF03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B4A87F-2FBD-40DB-9214-2BE89F45D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Let´s </a:t>
            </a:r>
            <a:r>
              <a:rPr lang="de-DE" dirty="0"/>
              <a:t>create </a:t>
            </a:r>
            <a:r>
              <a:rPr lang="de-DE" dirty="0" smtClean="0"/>
              <a:t>a </a:t>
            </a:r>
            <a:r>
              <a:rPr lang="de-DE" dirty="0"/>
              <a:t>more compex </a:t>
            </a:r>
            <a:r>
              <a:rPr lang="de-DE" dirty="0" smtClean="0"/>
              <a:t>object: a </a:t>
            </a:r>
            <a:r>
              <a:rPr lang="de-DE" b="1" dirty="0" smtClean="0"/>
              <a:t>data frame</a:t>
            </a:r>
            <a:r>
              <a:rPr lang="de-DE" dirty="0" smtClean="0"/>
              <a:t> </a:t>
            </a:r>
            <a:endParaRPr lang="de-DE" dirty="0"/>
          </a:p>
          <a:p>
            <a:endParaRPr lang="de-DE" dirty="0"/>
          </a:p>
          <a:p>
            <a:r>
              <a:rPr lang="de-DE" dirty="0"/>
              <a:t>Inspect it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Modify it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EE85325-2C22-4663-A7D2-50490B3B5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578" y="3558680"/>
            <a:ext cx="2066925" cy="3190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6B96A48-5A0B-4C09-BA44-C7989FEC0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" y="2467522"/>
            <a:ext cx="8477250" cy="314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0D8817D-0369-46A7-B440-DCD5C5E15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279" y="3423744"/>
            <a:ext cx="1152849" cy="588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D4F6175-8260-47B2-99A9-654D5DE86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927" y="4810773"/>
            <a:ext cx="3733800" cy="876300"/>
          </a:xfrm>
          <a:prstGeom prst="rect">
            <a:avLst/>
          </a:prstGeom>
        </p:spPr>
      </p:pic>
      <p:pic>
        <p:nvPicPr>
          <p:cNvPr id="8" name="Shape 84">
            <a:extLst>
              <a:ext uri="{FF2B5EF4-FFF2-40B4-BE49-F238E27FC236}">
                <a16:creationId xmlns="" xmlns:a16="http://schemas.microsoft.com/office/drawing/2014/main" id="{5C5C14AA-D6D6-4B9C-83E9-2A9CA3D4F39D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6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4000" y="0"/>
            <a:ext cx="1440000" cy="1003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84">
            <a:extLst>
              <a:ext uri="{FF2B5EF4-FFF2-40B4-BE49-F238E27FC236}">
                <a16:creationId xmlns="" xmlns:a16="http://schemas.microsoft.com/office/drawing/2014/main" id="{9BB582A4-39CA-43D7-A067-347BE264703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6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105" y="-1"/>
            <a:ext cx="1901895" cy="132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447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392707-145F-43EB-B577-5BDE57171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Data frames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DD5499-3769-4735-832B-972460409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Selecting data within a data frame is similar as we saw with vectors. We use [] as well, but now we have 2 coordinates.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i="1" dirty="0"/>
              <a:t>dataframe[row, column] 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to select rows and columns of a dataframe</a:t>
            </a:r>
          </a:p>
          <a:p>
            <a:pPr marL="0" indent="0">
              <a:buNone/>
            </a:pPr>
            <a:r>
              <a:rPr lang="de-DE" sz="1800" dirty="0"/>
              <a:t>(</a:t>
            </a:r>
            <a:r>
              <a:rPr lang="de-DE" sz="1800" i="1" dirty="0"/>
              <a:t>omission of any of the coordinates means select all)</a:t>
            </a:r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4" name="Shape 85">
            <a:extLst>
              <a:ext uri="{FF2B5EF4-FFF2-40B4-BE49-F238E27FC236}">
                <a16:creationId xmlns="" xmlns:a16="http://schemas.microsoft.com/office/drawing/2014/main" id="{FF4CC65B-2BB7-47CC-AE67-BDF7949D8404}"/>
              </a:ext>
            </a:extLst>
          </p:cNvPr>
          <p:cNvPicPr preferRelativeResize="0"/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1B72E5E-E125-4286-8AFB-FB3B9BD6DA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86" t="13593" r="49068" b="15121"/>
          <a:stretch/>
        </p:blipFill>
        <p:spPr>
          <a:xfrm>
            <a:off x="7847860" y="3768570"/>
            <a:ext cx="1908699" cy="308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5B80E4-1A83-4532-B638-28617418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Data 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8277B2F-8111-4A34-B8BC-0E7F5D310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Create the following dataset (called „data“) typing this code: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Visualize to understand what we just created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D7BD274-9A8D-4D4A-B5B4-A1B9B7B5D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09" y="2769278"/>
            <a:ext cx="9684781" cy="3822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AC566D6-D340-4AC4-B0ED-EA4CDC939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81" y="4521878"/>
            <a:ext cx="1219596" cy="653804"/>
          </a:xfrm>
          <a:prstGeom prst="rect">
            <a:avLst/>
          </a:prstGeom>
        </p:spPr>
      </p:pic>
      <p:pic>
        <p:nvPicPr>
          <p:cNvPr id="6" name="Shape 84">
            <a:extLst>
              <a:ext uri="{FF2B5EF4-FFF2-40B4-BE49-F238E27FC236}">
                <a16:creationId xmlns="" xmlns:a16="http://schemas.microsoft.com/office/drawing/2014/main" id="{59552FB0-C386-4840-9353-529AD8E00A2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105" y="-1"/>
            <a:ext cx="1901895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94BF1A4-2677-443E-80A7-37E83E01DA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886" t="13593" r="49068" b="15121"/>
          <a:stretch/>
        </p:blipFill>
        <p:spPr>
          <a:xfrm>
            <a:off x="7847860" y="3768570"/>
            <a:ext cx="1908699" cy="308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BA1265-E299-49E3-A784-25DA66D9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Challenge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A61D87-750D-40E3-95B6-FDA0D4CC6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What </a:t>
            </a:r>
            <a:r>
              <a:rPr lang="de-DE" dirty="0"/>
              <a:t>do these commands do?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8DA2E67-CA70-42AC-8C5E-9CF666BC4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39" y="3177601"/>
            <a:ext cx="2447365" cy="200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9D4D32E8-F2FD-4424-8842-BCD90DB0E1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86" t="13593" r="49068" b="69404"/>
          <a:stretch/>
        </p:blipFill>
        <p:spPr>
          <a:xfrm>
            <a:off x="7847860" y="3768570"/>
            <a:ext cx="1908699" cy="736895"/>
          </a:xfrm>
          <a:prstGeom prst="rect">
            <a:avLst/>
          </a:prstGeom>
        </p:spPr>
      </p:pic>
      <p:pic>
        <p:nvPicPr>
          <p:cNvPr id="11" name="Shape 84">
            <a:extLst>
              <a:ext uri="{FF2B5EF4-FFF2-40B4-BE49-F238E27FC236}">
                <a16:creationId xmlns="" xmlns:a16="http://schemas.microsoft.com/office/drawing/2014/main" id="{7C5D6470-EFF3-4F80-B706-B72F349DB9F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105" y="-1"/>
            <a:ext cx="1901895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A1DB0D0-DF94-462B-8AF6-95D5ACCD3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5394" y="4445278"/>
            <a:ext cx="1781175" cy="1495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32B3DD9-3CCF-46CC-B80E-716E3A7DA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139" y="5401961"/>
            <a:ext cx="1862920" cy="2313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FCEB4EF-B8E1-4E7A-B0F5-723BAB2A4C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138" y="4137017"/>
            <a:ext cx="1953555" cy="23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Good Practice during this tutorial</a:t>
            </a:r>
            <a:r>
              <a:rPr lang="en-GB" b="1" dirty="0">
                <a:solidFill>
                  <a:srgbClr val="000000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/>
            </a:r>
            <a:br>
              <a:rPr lang="en-GB" b="1" dirty="0">
                <a:solidFill>
                  <a:srgbClr val="000000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</a:br>
            <a:endParaRPr lang="fr-FR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761079"/>
            <a:ext cx="8543925" cy="4351338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000000"/>
              </a:buClr>
              <a:buSzPts val="3200"/>
            </a:pPr>
            <a:r>
              <a:rPr lang="en-US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Mind the Cats!</a:t>
            </a:r>
            <a:endParaRPr lang="en-US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 marL="342900" lvl="0" indent="-342900">
              <a:spcBef>
                <a:spcPts val="640"/>
              </a:spcBef>
              <a:buClr>
                <a:srgbClr val="000000"/>
              </a:buClr>
              <a:buSzPts val="3200"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Try </a:t>
            </a:r>
            <a:r>
              <a:rPr lang="en-US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challenges</a:t>
            </a:r>
            <a:r>
              <a:rPr lang="en-US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out</a:t>
            </a:r>
          </a:p>
          <a:p>
            <a:pPr marL="342900" lvl="0" indent="-342900">
              <a:spcBef>
                <a:spcPts val="640"/>
              </a:spcBef>
              <a:buClr>
                <a:srgbClr val="000000"/>
              </a:buClr>
              <a:buSzPts val="3200"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Ask lots of questions</a:t>
            </a:r>
          </a:p>
          <a:p>
            <a:pPr marL="342900" lvl="0" indent="-342900">
              <a:spcBef>
                <a:spcPts val="640"/>
              </a:spcBef>
              <a:buClr>
                <a:srgbClr val="000000"/>
              </a:buClr>
              <a:buSzPts val="3200"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Help your neighbor</a:t>
            </a:r>
          </a:p>
          <a:p>
            <a:pPr marL="342900" lvl="0" indent="-342900">
              <a:spcBef>
                <a:spcPts val="640"/>
              </a:spcBef>
              <a:buClr>
                <a:srgbClr val="000000"/>
              </a:buClr>
              <a:buSzPts val="3200"/>
            </a:pPr>
            <a:r>
              <a:rPr lang="en-US" dirty="0">
                <a:ea typeface="Calibri"/>
                <a:cs typeface="Calibri"/>
                <a:sym typeface="Calibri"/>
              </a:rPr>
              <a:t>Take breaks if needed</a:t>
            </a:r>
            <a:endParaRPr lang="en-US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 marL="342900" lvl="0" indent="-342900">
              <a:spcBef>
                <a:spcPts val="640"/>
              </a:spcBef>
              <a:buClr>
                <a:srgbClr val="000000"/>
              </a:buClr>
              <a:buSzPts val="3200"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Cheat!</a:t>
            </a:r>
          </a:p>
          <a:p>
            <a:pPr marL="342900" lvl="0" indent="-342900">
              <a:spcBef>
                <a:spcPts val="640"/>
              </a:spcBef>
              <a:buClr>
                <a:srgbClr val="000000"/>
              </a:buClr>
              <a:buSzPts val="3200"/>
            </a:pPr>
            <a:endParaRPr lang="en-US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 marL="342900" lvl="0" indent="-342900">
              <a:spcBef>
                <a:spcPts val="640"/>
              </a:spcBef>
              <a:buClr>
                <a:srgbClr val="000000"/>
              </a:buClr>
              <a:buSzPts val="3200"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But</a:t>
            </a:r>
            <a:r>
              <a:rPr lang="de-DE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: </a:t>
            </a:r>
            <a:r>
              <a:rPr lang="de-DE" b="1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NO COPY PASTE ALLOWED</a:t>
            </a:r>
            <a:endParaRPr lang="en-US" b="1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423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R is all about what?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442074" y="3330395"/>
            <a:ext cx="48718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000" b="1" dirty="0"/>
              <a:t>Objects</a:t>
            </a:r>
            <a:r>
              <a:rPr lang="de-DE" sz="4000" dirty="0"/>
              <a:t> and </a:t>
            </a:r>
            <a:r>
              <a:rPr lang="de-DE" sz="4000" b="1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4337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Questions?</a:t>
            </a:r>
            <a:endParaRPr lang="fr-FR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222" y="1698057"/>
            <a:ext cx="2857500" cy="4076700"/>
          </a:xfrm>
        </p:spPr>
      </p:pic>
    </p:spTree>
    <p:extLst>
      <p:ext uri="{BB962C8B-B14F-4D97-AF65-F5344CB8AC3E}">
        <p14:creationId xmlns:p14="http://schemas.microsoft.com/office/powerpoint/2010/main" val="333232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804835-9C90-42F6-A300-A70B7095A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/>
              <a:t>Tutorial 2: </a:t>
            </a:r>
            <a:br>
              <a:rPr lang="de-DE" b="1" dirty="0" smtClean="0"/>
            </a:br>
            <a:r>
              <a:rPr lang="de-DE" b="1" dirty="0" smtClean="0"/>
              <a:t>Data </a:t>
            </a:r>
            <a:r>
              <a:rPr lang="de-DE" b="1" dirty="0" smtClean="0"/>
              <a:t>collecting &amp;</a:t>
            </a:r>
            <a:br>
              <a:rPr lang="de-DE" b="1" dirty="0" smtClean="0"/>
            </a:br>
            <a:r>
              <a:rPr lang="de-DE" b="1" dirty="0" smtClean="0"/>
              <a:t> </a:t>
            </a:r>
            <a:r>
              <a:rPr lang="de-DE" b="1" dirty="0"/>
              <a:t>quality check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5B0168F-D427-4A6E-B879-DC278EE2B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Importing your data into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29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8F1121-1F4F-422E-BD7B-D35B30BF7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handling: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collecting </a:t>
            </a:r>
            <a:r>
              <a:rPr lang="en-US" b="1" dirty="0"/>
              <a:t>and </a:t>
            </a:r>
            <a:r>
              <a:rPr lang="en-US" b="1" dirty="0" smtClean="0"/>
              <a:t>organizing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D2CE81-2CA3-4E6C-B2E7-F7D510097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Conventions about data format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Observations are entered in </a:t>
            </a:r>
            <a:r>
              <a:rPr lang="en-US" b="1" dirty="0"/>
              <a:t>rows</a:t>
            </a:r>
            <a:endParaRPr lang="en-US" dirty="0"/>
          </a:p>
          <a:p>
            <a:r>
              <a:rPr lang="en-US" dirty="0"/>
              <a:t>Variables are entered in </a:t>
            </a:r>
            <a:r>
              <a:rPr lang="en-US" b="1" dirty="0"/>
              <a:t>columns</a:t>
            </a:r>
            <a:endParaRPr lang="en-US" dirty="0"/>
          </a:p>
          <a:p>
            <a:r>
              <a:rPr lang="en-US" dirty="0"/>
              <a:t>A column of data should contain only one data type</a:t>
            </a:r>
          </a:p>
          <a:p>
            <a:endParaRPr lang="en-US" dirty="0"/>
          </a:p>
        </p:txBody>
      </p:sp>
      <p:pic>
        <p:nvPicPr>
          <p:cNvPr id="4" name="Shape 85">
            <a:extLst>
              <a:ext uri="{FF2B5EF4-FFF2-40B4-BE49-F238E27FC236}">
                <a16:creationId xmlns="" xmlns:a16="http://schemas.microsoft.com/office/drawing/2014/main" id="{EE26D649-A0EB-492E-B1A2-EFDCD0EB7F9B}"/>
              </a:ext>
            </a:extLst>
          </p:cNvPr>
          <p:cNvPicPr preferRelativeResize="0"/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458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DB7C4A-FC9A-437C-928F-6D7D7B1E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handling: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collection </a:t>
            </a:r>
            <a:r>
              <a:rPr lang="en-US" b="1" dirty="0"/>
              <a:t>and </a:t>
            </a:r>
            <a:r>
              <a:rPr lang="en-US" b="1" dirty="0" smtClean="0"/>
              <a:t>organization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2E47C8-C36E-4C63-8EC5-8195EA8CF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Best practice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Store a copy of data in </a:t>
            </a:r>
            <a:r>
              <a:rPr lang="en-US" dirty="0" smtClean="0"/>
              <a:t>non-proprietary </a:t>
            </a:r>
            <a:r>
              <a:rPr lang="en-US" dirty="0"/>
              <a:t>formats</a:t>
            </a:r>
          </a:p>
          <a:p>
            <a:r>
              <a:rPr lang="en-US" dirty="0"/>
              <a:t>Leave an uncorrected file when doing analyses</a:t>
            </a:r>
          </a:p>
          <a:p>
            <a:r>
              <a:rPr lang="en-US" dirty="0"/>
              <a:t>Create folders for relevant task to keep the overview over your analyses</a:t>
            </a:r>
          </a:p>
          <a:p>
            <a:endParaRPr lang="en-US" dirty="0"/>
          </a:p>
        </p:txBody>
      </p:sp>
      <p:pic>
        <p:nvPicPr>
          <p:cNvPr id="4" name="Shape 85">
            <a:extLst>
              <a:ext uri="{FF2B5EF4-FFF2-40B4-BE49-F238E27FC236}">
                <a16:creationId xmlns="" xmlns:a16="http://schemas.microsoft.com/office/drawing/2014/main" id="{C98A0A08-0962-4D21-AAEB-1F0D52B79CE3}"/>
              </a:ext>
            </a:extLst>
          </p:cNvPr>
          <p:cNvPicPr preferRelativeResize="0"/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193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handling: </a:t>
            </a:r>
            <a:br>
              <a:rPr lang="en-US" b="1" dirty="0"/>
            </a:br>
            <a:r>
              <a:rPr lang="en-US" b="1" dirty="0"/>
              <a:t>Tutorial</a:t>
            </a:r>
            <a:endParaRPr lang="fr-FR" dirty="0"/>
          </a:p>
        </p:txBody>
      </p:sp>
      <p:pic>
        <p:nvPicPr>
          <p:cNvPr id="5" name="Shape 84">
            <a:extLst>
              <a:ext uri="{FF2B5EF4-FFF2-40B4-BE49-F238E27FC236}">
                <a16:creationId xmlns="" xmlns:a16="http://schemas.microsoft.com/office/drawing/2014/main" id="{17B676F2-A107-45D0-BE9D-8BD2BE42E50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7943" y="49997"/>
            <a:ext cx="1440000" cy="1003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84">
            <a:extLst>
              <a:ext uri="{FF2B5EF4-FFF2-40B4-BE49-F238E27FC236}">
                <a16:creationId xmlns="" xmlns:a16="http://schemas.microsoft.com/office/drawing/2014/main" id="{2DA40785-C47F-4925-BF03-FEA831E617E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105" y="-1"/>
            <a:ext cx="1901895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A88B4B2A-E93B-476F-848A-60E4E64DB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825625"/>
            <a:ext cx="894235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Open </a:t>
            </a:r>
            <a:r>
              <a:rPr lang="en-US" dirty="0"/>
              <a:t>tutorial file: </a:t>
            </a:r>
          </a:p>
          <a:p>
            <a:pPr marL="0" indent="0">
              <a:buNone/>
            </a:pPr>
            <a:r>
              <a:rPr lang="en-US" dirty="0"/>
              <a:t>./Tutorials/ 1_Intro_to_Data_Manipulation_EXERCISE.</a:t>
            </a:r>
            <a:r>
              <a:rPr lang="en-US" b="1" dirty="0"/>
              <a:t>html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000" dirty="0" smtClean="0"/>
              <a:t>Dataset from Agha et al. 2016</a:t>
            </a:r>
          </a:p>
          <a:p>
            <a:pPr marL="0" indent="0">
              <a:buNone/>
            </a:pPr>
            <a:r>
              <a:rPr lang="fr-FR" sz="1400" dirty="0">
                <a:hlinkClick r:id="rId3"/>
              </a:rPr>
              <a:t>https://www.nature.com/articles/srep35039</a:t>
            </a:r>
            <a:endParaRPr lang="en-US" sz="1400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Daphnia fed with 4 different diets (i.e. treatments)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4 files </a:t>
            </a:r>
            <a:r>
              <a:rPr lang="en-US" sz="2000" dirty="0"/>
              <a:t>(treatment1.csv, treatment2.csv, treatment3.txt, treatment4.csv)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Objective: </a:t>
            </a:r>
            <a:r>
              <a:rPr lang="en-US" sz="2000" dirty="0"/>
              <a:t>Import them in R, quality-inspect them and merge them into a master file</a:t>
            </a:r>
            <a:endParaRPr lang="en-US" sz="2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288" y="2996066"/>
            <a:ext cx="3108655" cy="1641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159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handling: </a:t>
            </a:r>
            <a:br>
              <a:rPr lang="en-US" b="1" dirty="0"/>
            </a:br>
            <a:r>
              <a:rPr lang="en-US" b="1" dirty="0"/>
              <a:t>Tutorial</a:t>
            </a:r>
            <a:endParaRPr lang="fr-FR" dirty="0"/>
          </a:p>
        </p:txBody>
      </p:sp>
      <p:pic>
        <p:nvPicPr>
          <p:cNvPr id="5" name="Shape 84">
            <a:extLst>
              <a:ext uri="{FF2B5EF4-FFF2-40B4-BE49-F238E27FC236}">
                <a16:creationId xmlns="" xmlns:a16="http://schemas.microsoft.com/office/drawing/2014/main" id="{17B676F2-A107-45D0-BE9D-8BD2BE42E50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7943" y="49997"/>
            <a:ext cx="1440000" cy="1003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84">
            <a:extLst>
              <a:ext uri="{FF2B5EF4-FFF2-40B4-BE49-F238E27FC236}">
                <a16:creationId xmlns="" xmlns:a16="http://schemas.microsoft.com/office/drawing/2014/main" id="{2DA40785-C47F-4925-BF03-FEA831E617E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105" y="-1"/>
            <a:ext cx="1901895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A88B4B2A-E93B-476F-848A-60E4E64DB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825625"/>
            <a:ext cx="894235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Open </a:t>
            </a:r>
            <a:r>
              <a:rPr lang="en-US" dirty="0"/>
              <a:t>tutorial file: </a:t>
            </a:r>
          </a:p>
          <a:p>
            <a:pPr marL="0" indent="0">
              <a:buNone/>
            </a:pPr>
            <a:r>
              <a:rPr lang="en-US" dirty="0"/>
              <a:t>./Tutorials/ 1_Intro_to_Data_Manipulation_EXERCISE.</a:t>
            </a:r>
            <a:r>
              <a:rPr lang="en-US" b="1" dirty="0"/>
              <a:t>html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Rules for this tutorial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Guided </a:t>
            </a:r>
            <a:r>
              <a:rPr lang="en-US" dirty="0" smtClean="0"/>
              <a:t>tutorial: </a:t>
            </a:r>
            <a:r>
              <a:rPr lang="en-US" sz="2400" dirty="0" smtClean="0"/>
              <a:t>Hints and solutions allowed - Run </a:t>
            </a:r>
            <a:r>
              <a:rPr lang="en-US" sz="2400" dirty="0"/>
              <a:t>all the </a:t>
            </a:r>
            <a:r>
              <a:rPr lang="en-US" sz="2400" dirty="0" smtClean="0"/>
              <a:t>			         code </a:t>
            </a:r>
            <a:r>
              <a:rPr lang="en-US" sz="2400" dirty="0"/>
              <a:t>on your laptop</a:t>
            </a:r>
          </a:p>
          <a:p>
            <a:pPr marL="0" indent="0">
              <a:buNone/>
            </a:pPr>
            <a:r>
              <a:rPr lang="en-US" sz="2400" b="1" dirty="0"/>
              <a:t>	NO COPY PASTING ALLOWED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4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Tutorial 3: </a:t>
            </a:r>
            <a:br>
              <a:rPr lang="de-DE" dirty="0" smtClean="0"/>
            </a:br>
            <a:r>
              <a:rPr lang="de-DE" dirty="0" smtClean="0"/>
              <a:t>Data manipulation – the apply funtions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777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Apply functions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r>
              <a:rPr lang="fr-FR" dirty="0" err="1" smtClean="0"/>
              <a:t>Sometime</a:t>
            </a:r>
            <a:r>
              <a:rPr lang="fr-FR" dirty="0" err="1" smtClean="0"/>
              <a:t>s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/>
              <a:t>s</a:t>
            </a:r>
            <a:r>
              <a:rPr lang="fr-FR" dirty="0" err="1" smtClean="0"/>
              <a:t>ummarize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data: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6" y="2444296"/>
            <a:ext cx="5932488" cy="4020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2600" y="2806700"/>
            <a:ext cx="2743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Summary statistics: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Mean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Median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Standard deviation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Stardard</a:t>
            </a:r>
            <a:r>
              <a:rPr lang="en-US" dirty="0" smtClean="0"/>
              <a:t> Error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smtClean="0"/>
              <a:t>By groups (e.g. treatment)</a:t>
            </a:r>
            <a:endParaRPr lang="en-US" dirty="0"/>
          </a:p>
        </p:txBody>
      </p:sp>
      <p:pic>
        <p:nvPicPr>
          <p:cNvPr id="6" name="Shape 85">
            <a:extLst>
              <a:ext uri="{FF2B5EF4-FFF2-40B4-BE49-F238E27FC236}">
                <a16:creationId xmlns="" xmlns:a16="http://schemas.microsoft.com/office/drawing/2014/main" id="{AA5CC3CA-672D-4ADA-BAF6-59136568E279}"/>
              </a:ext>
            </a:extLst>
          </p:cNvPr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30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666162" cy="4351338"/>
          </a:xfrm>
        </p:spPr>
        <p:txBody>
          <a:bodyPr/>
          <a:lstStyle/>
          <a:p>
            <a:r>
              <a:rPr lang="en-US" dirty="0" smtClean="0"/>
              <a:t>R is a very powerful tool to do this kind of computations</a:t>
            </a:r>
          </a:p>
          <a:p>
            <a:r>
              <a:rPr lang="en-US" dirty="0" smtClean="0"/>
              <a:t>Using a family of functions  </a:t>
            </a:r>
            <a:r>
              <a:rPr lang="en-US" dirty="0" smtClean="0">
                <a:sym typeface="Wingdings" panose="05000000000000000000" pitchFamily="2" charset="2"/>
              </a:rPr>
              <a:t> The apply family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b="1" i="1" dirty="0" err="1" smtClean="0">
                <a:sym typeface="Wingdings" panose="05000000000000000000" pitchFamily="2" charset="2"/>
              </a:rPr>
              <a:t>plyr</a:t>
            </a:r>
            <a:r>
              <a:rPr lang="en-US" dirty="0" smtClean="0">
                <a:sym typeface="Wingdings" panose="05000000000000000000" pitchFamily="2" charset="2"/>
              </a:rPr>
              <a:t> package)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Allows you to perform several operations, incl.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Summarise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Mutate (i.e. transform, </a:t>
            </a:r>
            <a:r>
              <a:rPr lang="en-US" dirty="0" err="1" smtClean="0">
                <a:sym typeface="Wingdings" panose="05000000000000000000" pitchFamily="2" charset="2"/>
              </a:rPr>
              <a:t>etc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….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See documentation and get familiar with them (they are very useful!)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55638" y="3524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Apply functions</a:t>
            </a:r>
            <a:endParaRPr lang="fr-FR" dirty="0"/>
          </a:p>
        </p:txBody>
      </p:sp>
      <p:pic>
        <p:nvPicPr>
          <p:cNvPr id="5" name="Shape 85">
            <a:extLst>
              <a:ext uri="{FF2B5EF4-FFF2-40B4-BE49-F238E27FC236}">
                <a16:creationId xmlns="" xmlns:a16="http://schemas.microsoft.com/office/drawing/2014/main" id="{AA5CC3CA-672D-4ADA-BAF6-59136568E279}"/>
              </a:ext>
            </a:extLst>
          </p:cNvPr>
          <p:cNvPicPr preferRelativeResize="0"/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103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82EEAE-0295-4454-A1F6-78BA9913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Cheating is allowed 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67E5CA50-0F12-483F-B3B8-7AE1598B33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1037" y="1185117"/>
            <a:ext cx="654698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Stackoverflow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 Unicode MS"/>
              </a:rPr>
              <a:t> ?function()  </a:t>
            </a:r>
            <a:r>
              <a:rPr lang="en-US" altLang="en-US" sz="2000" dirty="0">
                <a:latin typeface="Arial Unicode MS"/>
              </a:rPr>
              <a:t>(takes you to documentation pages)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cheatsheets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(see folder in the course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repository)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27767F92-79BD-4F2F-87FD-EA34D0CA1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63" y="3247219"/>
            <a:ext cx="7804583" cy="324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23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“Split - </a:t>
            </a:r>
            <a:r>
              <a:rPr lang="es-ES" b="1" dirty="0" err="1" smtClean="0"/>
              <a:t>Apply</a:t>
            </a:r>
            <a:r>
              <a:rPr lang="es-ES" b="1" dirty="0"/>
              <a:t>-</a:t>
            </a:r>
            <a:r>
              <a:rPr lang="es-ES" b="1" dirty="0" smtClean="0"/>
              <a:t> Combine” </a:t>
            </a:r>
            <a:r>
              <a:rPr lang="es-ES" b="1" dirty="0" err="1" smtClean="0"/>
              <a:t>strategy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496"/>
          <a:stretch/>
        </p:blipFill>
        <p:spPr bwMode="auto">
          <a:xfrm>
            <a:off x="475611" y="2125663"/>
            <a:ext cx="1556389" cy="423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9" r="58803"/>
          <a:stretch/>
        </p:blipFill>
        <p:spPr bwMode="auto">
          <a:xfrm>
            <a:off x="2032000" y="2125663"/>
            <a:ext cx="2273300" cy="409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97" r="33497"/>
          <a:stretch/>
        </p:blipFill>
        <p:spPr bwMode="auto">
          <a:xfrm>
            <a:off x="4305300" y="2068512"/>
            <a:ext cx="2400300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38" r="982"/>
          <a:stretch/>
        </p:blipFill>
        <p:spPr bwMode="auto">
          <a:xfrm>
            <a:off x="6731000" y="2068512"/>
            <a:ext cx="3035300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Shape 85">
            <a:extLst>
              <a:ext uri="{FF2B5EF4-FFF2-40B4-BE49-F238E27FC236}">
                <a16:creationId xmlns="" xmlns:a16="http://schemas.microsoft.com/office/drawing/2014/main" id="{AA5CC3CA-672D-4ADA-BAF6-59136568E279}"/>
              </a:ext>
            </a:extLst>
          </p:cNvPr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231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38057" y="365126"/>
            <a:ext cx="99060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sz="2800" b="1" dirty="0" err="1" smtClean="0"/>
              <a:t>ply</a:t>
            </a:r>
            <a:r>
              <a:rPr lang="en-US" sz="2800" b="1" dirty="0" smtClean="0"/>
              <a:t>(</a:t>
            </a:r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</a:rPr>
              <a:t>DataFrame</a:t>
            </a:r>
            <a:r>
              <a:rPr lang="en-US" sz="2800" b="1" dirty="0" smtClean="0"/>
              <a:t>, </a:t>
            </a:r>
            <a:r>
              <a:rPr lang="en-US" sz="2800" b="1" dirty="0" smtClean="0">
                <a:solidFill>
                  <a:schemeClr val="accent4"/>
                </a:solidFill>
              </a:rPr>
              <a:t>“Col_1”</a:t>
            </a:r>
            <a:r>
              <a:rPr lang="en-US" sz="2800" b="1" dirty="0" smtClean="0"/>
              <a:t>, </a:t>
            </a:r>
            <a:r>
              <a:rPr lang="en-US" sz="2800" b="1" dirty="0" err="1" smtClean="0">
                <a:solidFill>
                  <a:srgbClr val="FF0000"/>
                </a:solidFill>
              </a:rPr>
              <a:t>summarise</a:t>
            </a:r>
            <a:r>
              <a:rPr lang="en-US" sz="2800" b="1" dirty="0" smtClean="0">
                <a:solidFill>
                  <a:srgbClr val="FF0000"/>
                </a:solidFill>
              </a:rPr>
              <a:t>, sum(Col_2)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496"/>
          <a:stretch/>
        </p:blipFill>
        <p:spPr bwMode="auto">
          <a:xfrm>
            <a:off x="475611" y="2125663"/>
            <a:ext cx="1556389" cy="423703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9" r="58803"/>
          <a:stretch/>
        </p:blipFill>
        <p:spPr bwMode="auto">
          <a:xfrm>
            <a:off x="2032000" y="2125663"/>
            <a:ext cx="2273300" cy="4237037"/>
          </a:xfrm>
          <a:prstGeom prst="rect">
            <a:avLst/>
          </a:prstGeom>
          <a:noFill/>
          <a:ln w="38100">
            <a:solidFill>
              <a:schemeClr val="accent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97" r="33497"/>
          <a:stretch/>
        </p:blipFill>
        <p:spPr bwMode="auto">
          <a:xfrm>
            <a:off x="4305300" y="2068512"/>
            <a:ext cx="2400300" cy="42941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38" r="982"/>
          <a:stretch/>
        </p:blipFill>
        <p:spPr bwMode="auto">
          <a:xfrm>
            <a:off x="6731000" y="2068512"/>
            <a:ext cx="3035300" cy="4294188"/>
          </a:xfrm>
          <a:prstGeom prst="rect">
            <a:avLst/>
          </a:prstGeom>
          <a:noFill/>
          <a:ln w="3810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Shape 85">
            <a:extLst>
              <a:ext uri="{FF2B5EF4-FFF2-40B4-BE49-F238E27FC236}">
                <a16:creationId xmlns="" xmlns:a16="http://schemas.microsoft.com/office/drawing/2014/main" id="{AA5CC3CA-672D-4ADA-BAF6-59136568E279}"/>
              </a:ext>
            </a:extLst>
          </p:cNvPr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790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Apply functions: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Tutorial</a:t>
            </a:r>
            <a:endParaRPr lang="fr-FR" dirty="0"/>
          </a:p>
        </p:txBody>
      </p:sp>
      <p:pic>
        <p:nvPicPr>
          <p:cNvPr id="5" name="Shape 84">
            <a:extLst>
              <a:ext uri="{FF2B5EF4-FFF2-40B4-BE49-F238E27FC236}">
                <a16:creationId xmlns="" xmlns:a16="http://schemas.microsoft.com/office/drawing/2014/main" id="{17B676F2-A107-45D0-BE9D-8BD2BE42E50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7943" y="49997"/>
            <a:ext cx="1440000" cy="1003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84">
            <a:extLst>
              <a:ext uri="{FF2B5EF4-FFF2-40B4-BE49-F238E27FC236}">
                <a16:creationId xmlns="" xmlns:a16="http://schemas.microsoft.com/office/drawing/2014/main" id="{2DA40785-C47F-4925-BF03-FEA831E617E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105" y="-1"/>
            <a:ext cx="1901895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A88B4B2A-E93B-476F-848A-60E4E64DB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825625"/>
            <a:ext cx="8942356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Open </a:t>
            </a:r>
            <a:r>
              <a:rPr lang="en-US" dirty="0"/>
              <a:t>tutorial file: </a:t>
            </a:r>
          </a:p>
          <a:p>
            <a:pPr marL="0" indent="0">
              <a:buNone/>
            </a:pPr>
            <a:r>
              <a:rPr lang="en-US" dirty="0"/>
              <a:t>./Tutorials/ </a:t>
            </a:r>
            <a:r>
              <a:rPr lang="en-US" dirty="0" smtClean="0"/>
              <a:t>4_Apply_functions.</a:t>
            </a:r>
            <a:r>
              <a:rPr lang="en-US" b="1" dirty="0" smtClean="0"/>
              <a:t>html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000" dirty="0" smtClean="0"/>
              <a:t>Dataset from Agha et al. 2016 </a:t>
            </a:r>
            <a:br>
              <a:rPr lang="en-US" sz="2000" dirty="0" smtClean="0"/>
            </a:br>
            <a:r>
              <a:rPr lang="fr-FR" sz="1400" dirty="0" smtClean="0">
                <a:hlinkClick r:id="rId3"/>
              </a:rPr>
              <a:t>https</a:t>
            </a:r>
            <a:r>
              <a:rPr lang="fr-FR" sz="1400" dirty="0">
                <a:hlinkClick r:id="rId3"/>
              </a:rPr>
              <a:t>://www.nature.com/articles/srep35039</a:t>
            </a:r>
            <a:endParaRPr lang="en-US" sz="1400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Daphnia fed with 4 different diets (i.e. treatments)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Rules for this tutorial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	Guided tutorial: Hints </a:t>
            </a:r>
            <a:r>
              <a:rPr lang="en-US" sz="2000" dirty="0" smtClean="0"/>
              <a:t>allowed (solutions only as last resort!)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</a:t>
            </a:r>
            <a:r>
              <a:rPr lang="en-US" sz="2000" dirty="0"/>
              <a:t>Run all the </a:t>
            </a:r>
            <a:r>
              <a:rPr lang="en-US" sz="2000" dirty="0" smtClean="0"/>
              <a:t> </a:t>
            </a:r>
            <a:r>
              <a:rPr lang="en-US" sz="2000" dirty="0"/>
              <a:t>code on your laptop</a:t>
            </a:r>
          </a:p>
          <a:p>
            <a:pPr marL="0" indent="0">
              <a:buNone/>
            </a:pPr>
            <a:r>
              <a:rPr lang="en-US" sz="2000" b="1" dirty="0"/>
              <a:t>	NO COPY PASTING ALLOWED</a:t>
            </a:r>
            <a:endParaRPr lang="en-US" sz="2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288" y="2996066"/>
            <a:ext cx="3108655" cy="1641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553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Tutorial </a:t>
            </a:r>
            <a:r>
              <a:rPr lang="de-DE" dirty="0" smtClean="0"/>
              <a:t>4: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Data </a:t>
            </a:r>
            <a:r>
              <a:rPr lang="de-DE" dirty="0" smtClean="0"/>
              <a:t>visualization using ggplot2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740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666162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 has several graphic packages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Base R graphics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Lattice</a:t>
            </a:r>
          </a:p>
          <a:p>
            <a:pPr lvl="1"/>
            <a:r>
              <a:rPr lang="en-US" b="1" dirty="0" smtClean="0">
                <a:sym typeface="Wingdings" panose="05000000000000000000" pitchFamily="2" charset="2"/>
              </a:rPr>
              <a:t>ggplot2</a:t>
            </a:r>
            <a:endParaRPr lang="en-US" b="1" dirty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The most powerful of them is ggplot2 - Why</a:t>
            </a:r>
            <a:r>
              <a:rPr lang="en-US" dirty="0">
                <a:sym typeface="Wingdings" panose="05000000000000000000" pitchFamily="2" charset="2"/>
              </a:rPr>
              <a:t>?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Uses an intuitive grammar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Hierarchical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Additive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Coding efficient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Very versatile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Beautiful results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55638" y="3524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Intro to ggplot2</a:t>
            </a:r>
            <a:endParaRPr lang="fr-FR" dirty="0"/>
          </a:p>
        </p:txBody>
      </p:sp>
      <p:pic>
        <p:nvPicPr>
          <p:cNvPr id="5" name="Shape 85">
            <a:extLst>
              <a:ext uri="{FF2B5EF4-FFF2-40B4-BE49-F238E27FC236}">
                <a16:creationId xmlns="" xmlns:a16="http://schemas.microsoft.com/office/drawing/2014/main" id="{AA5CC3CA-672D-4ADA-BAF6-59136568E279}"/>
              </a:ext>
            </a:extLst>
          </p:cNvPr>
          <p:cNvPicPr preferRelativeResize="0"/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272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Apply functions: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Tutorial</a:t>
            </a:r>
            <a:endParaRPr lang="fr-FR" dirty="0"/>
          </a:p>
        </p:txBody>
      </p:sp>
      <p:pic>
        <p:nvPicPr>
          <p:cNvPr id="5" name="Shape 84">
            <a:extLst>
              <a:ext uri="{FF2B5EF4-FFF2-40B4-BE49-F238E27FC236}">
                <a16:creationId xmlns="" xmlns:a16="http://schemas.microsoft.com/office/drawing/2014/main" id="{17B676F2-A107-45D0-BE9D-8BD2BE42E50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7943" y="49997"/>
            <a:ext cx="1440000" cy="1003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84">
            <a:extLst>
              <a:ext uri="{FF2B5EF4-FFF2-40B4-BE49-F238E27FC236}">
                <a16:creationId xmlns="" xmlns:a16="http://schemas.microsoft.com/office/drawing/2014/main" id="{2DA40785-C47F-4925-BF03-FEA831E617E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105" y="-1"/>
            <a:ext cx="1901895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A88B4B2A-E93B-476F-848A-60E4E64DB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825625"/>
            <a:ext cx="89423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Open </a:t>
            </a:r>
            <a:r>
              <a:rPr lang="en-US" dirty="0"/>
              <a:t>tutorial file: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./Tutorials/ 3_Intro_to_ggplot2_EXERCISE.</a:t>
            </a:r>
            <a:r>
              <a:rPr lang="en-US" b="1" dirty="0" smtClean="0"/>
              <a:t>html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000" dirty="0" smtClean="0"/>
              <a:t>Dataset from Agha et al. 2016 </a:t>
            </a:r>
            <a:br>
              <a:rPr lang="en-US" sz="2000" dirty="0" smtClean="0"/>
            </a:br>
            <a:r>
              <a:rPr lang="fr-FR" sz="1400" dirty="0" smtClean="0">
                <a:hlinkClick r:id="rId3"/>
              </a:rPr>
              <a:t>https</a:t>
            </a:r>
            <a:r>
              <a:rPr lang="fr-FR" sz="1400" dirty="0">
                <a:hlinkClick r:id="rId3"/>
              </a:rPr>
              <a:t>://www.nature.com/articles/srep35039</a:t>
            </a:r>
            <a:endParaRPr lang="en-US" sz="1400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Rules for this tutorial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	Read the text, reveal </a:t>
            </a:r>
            <a:r>
              <a:rPr lang="en-US" sz="2000" dirty="0" smtClean="0"/>
              <a:t>code fi needed, </a:t>
            </a:r>
            <a:r>
              <a:rPr lang="en-US" sz="2000" dirty="0"/>
              <a:t>type code </a:t>
            </a:r>
            <a:r>
              <a:rPr lang="en-US" sz="2000" dirty="0" smtClean="0"/>
              <a:t>in </a:t>
            </a:r>
            <a:r>
              <a:rPr lang="en-US" sz="2000" dirty="0"/>
              <a:t>your </a:t>
            </a:r>
            <a:r>
              <a:rPr lang="en-US" sz="2000" dirty="0" err="1"/>
              <a:t>RStudio</a:t>
            </a:r>
            <a:r>
              <a:rPr lang="en-US" sz="2000" dirty="0"/>
              <a:t>, understand </a:t>
            </a:r>
            <a:r>
              <a:rPr lang="en-US" sz="2000" dirty="0" smtClean="0"/>
              <a:t>	what </a:t>
            </a:r>
            <a:r>
              <a:rPr lang="en-US" sz="2000" dirty="0"/>
              <a:t>is happening. </a:t>
            </a:r>
            <a:r>
              <a:rPr lang="en-US" sz="2000" dirty="0" smtClean="0"/>
              <a:t>Make questions if you don’t!</a:t>
            </a:r>
          </a:p>
          <a:p>
            <a:pPr marL="0" indent="0">
              <a:buNone/>
            </a:pPr>
            <a:r>
              <a:rPr lang="en-US" sz="2000" b="1" dirty="0"/>
              <a:t>	NO COPY PASTING ALLOWED</a:t>
            </a:r>
            <a:endParaRPr lang="en-US" sz="2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288" y="2996066"/>
            <a:ext cx="3108655" cy="1641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526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270654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Are You Typing too much? 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You’re Doing Something Wrong!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/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/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2581835"/>
            <a:ext cx="8543925" cy="3595127"/>
          </a:xfrm>
        </p:spPr>
        <p:txBody>
          <a:bodyPr>
            <a:normAutofit fontScale="92500" lnSpcReduction="20000"/>
          </a:bodyPr>
          <a:lstStyle/>
          <a:p>
            <a:pPr algn="ctr" defTabSz="457200">
              <a:buClrTx/>
              <a:buFontTx/>
              <a:buNone/>
            </a:pPr>
            <a:r>
              <a:rPr lang="en-US" sz="3600" b="1" dirty="0">
                <a:solidFill>
                  <a:prstClr val="black"/>
                </a:solidFill>
              </a:rPr>
              <a:t>Tab </a:t>
            </a:r>
            <a:r>
              <a:rPr lang="en-US" sz="3600" b="1" dirty="0" smtClean="0">
                <a:solidFill>
                  <a:prstClr val="black"/>
                </a:solidFill>
              </a:rPr>
              <a:t>complete</a:t>
            </a:r>
          </a:p>
          <a:p>
            <a:pPr algn="ctr" defTabSz="457200">
              <a:buClrTx/>
              <a:buFontTx/>
              <a:buNone/>
            </a:pPr>
            <a:r>
              <a:rPr lang="en-US" sz="3600" b="1" dirty="0" smtClean="0">
                <a:solidFill>
                  <a:prstClr val="black"/>
                </a:solidFill>
              </a:rPr>
              <a:t> </a:t>
            </a:r>
            <a:br>
              <a:rPr lang="en-US" sz="3600" b="1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is </a:t>
            </a:r>
            <a:r>
              <a:rPr lang="en-US" dirty="0">
                <a:solidFill>
                  <a:prstClr val="black"/>
                </a:solidFill>
              </a:rPr>
              <a:t>a nice trick to save you typing, functions, dataset names, variables etc. that have been defined in the R environment will be autocompleted.</a:t>
            </a:r>
          </a:p>
          <a:p>
            <a:pPr algn="ctr" defTabSz="457200">
              <a:buClr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  <a:p>
            <a:pPr algn="ctr" defTabSz="457200">
              <a:buClr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  <a:p>
            <a:pPr algn="ctr" defTabSz="457200">
              <a:buClrTx/>
              <a:buFontTx/>
              <a:buNone/>
            </a:pPr>
            <a:r>
              <a:rPr lang="en-US" dirty="0">
                <a:solidFill>
                  <a:prstClr val="black"/>
                </a:solidFill>
              </a:rPr>
              <a:t>Get used to it and use it always, it will make you faster and you will avoid typos!</a:t>
            </a:r>
          </a:p>
          <a:p>
            <a:pPr algn="ctr" defTabSz="457200">
              <a:buClr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  <a:p>
            <a:pPr algn="ctr" defTabSz="457200">
              <a:buClrTx/>
              <a:buFontTx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20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3"/>
          <p:cNvSpPr txBox="1"/>
          <p:nvPr/>
        </p:nvSpPr>
        <p:spPr>
          <a:xfrm>
            <a:off x="576300" y="231475"/>
            <a:ext cx="7991400" cy="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 smtClean="0">
                <a:latin typeface="Calibri"/>
                <a:ea typeface="Calibri"/>
                <a:cs typeface="Calibri"/>
                <a:sym typeface="Calibri"/>
              </a:rPr>
              <a:t>Mind the cats: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 smtClean="0">
                <a:latin typeface="Calibri"/>
                <a:ea typeface="Calibri"/>
                <a:cs typeface="Calibri"/>
                <a:sym typeface="Calibri"/>
              </a:rPr>
              <a:t>Watching </a:t>
            </a:r>
            <a:r>
              <a:rPr lang="en-GB" sz="4400" i="1" dirty="0">
                <a:latin typeface="Calibri"/>
                <a:ea typeface="Calibri"/>
                <a:cs typeface="Calibri"/>
                <a:sym typeface="Calibri"/>
              </a:rPr>
              <a:t>vs.</a:t>
            </a:r>
            <a:r>
              <a:rPr lang="en-GB" sz="4400" dirty="0">
                <a:latin typeface="Calibri"/>
                <a:ea typeface="Calibri"/>
                <a:cs typeface="Calibri"/>
                <a:sym typeface="Calibri"/>
              </a:rPr>
              <a:t> Doing</a:t>
            </a:r>
            <a:endParaRPr sz="4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Shape 84"/>
          <p:cNvPicPr preferRelativeResize="0"/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3837" y="2140693"/>
            <a:ext cx="2793225" cy="19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85"/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937" y="2140693"/>
            <a:ext cx="2979675" cy="198412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86"/>
          <p:cNvSpPr txBox="1"/>
          <p:nvPr/>
        </p:nvSpPr>
        <p:spPr>
          <a:xfrm>
            <a:off x="985375" y="4245418"/>
            <a:ext cx="28770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/>
              <a:t>Listen</a:t>
            </a:r>
            <a:r>
              <a:rPr lang="en-GB" dirty="0"/>
              <a:t> when you see this cat</a:t>
            </a:r>
            <a:endParaRPr dirty="0"/>
          </a:p>
        </p:txBody>
      </p:sp>
      <p:sp>
        <p:nvSpPr>
          <p:cNvPr id="8" name="Shape 87"/>
          <p:cNvSpPr txBox="1"/>
          <p:nvPr/>
        </p:nvSpPr>
        <p:spPr>
          <a:xfrm>
            <a:off x="5579700" y="4245418"/>
            <a:ext cx="27015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/>
              <a:t>Do</a:t>
            </a:r>
            <a:r>
              <a:rPr lang="en-GB" dirty="0"/>
              <a:t> when you see this cat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630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https://github.com/ramsyagha/tutorials</a:t>
            </a:r>
            <a:endParaRPr lang="fr-FR" dirty="0"/>
          </a:p>
          <a:p>
            <a:endParaRPr lang="de-DE" dirty="0"/>
          </a:p>
          <a:p>
            <a:endParaRPr lang="fr-FR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6527" y="500062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All course materials are available</a:t>
            </a:r>
            <a:endParaRPr lang="fr-FR" dirty="0"/>
          </a:p>
        </p:txBody>
      </p:sp>
      <p:pic>
        <p:nvPicPr>
          <p:cNvPr id="8" name="Shape 85">
            <a:extLst>
              <a:ext uri="{FF2B5EF4-FFF2-40B4-BE49-F238E27FC236}">
                <a16:creationId xmlns="" xmlns:a16="http://schemas.microsoft.com/office/drawing/2014/main" id="{AA5CC3CA-672D-4ADA-BAF6-59136568E279}"/>
              </a:ext>
            </a:extLst>
          </p:cNvPr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025" y="0"/>
            <a:ext cx="1918855" cy="1290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046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https://github.com/ramsyagha/tutorials</a:t>
            </a:r>
            <a:endParaRPr lang="fr-FR" dirty="0"/>
          </a:p>
          <a:p>
            <a:endParaRPr lang="de-DE" dirty="0"/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2423769"/>
            <a:ext cx="5310103" cy="4190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017C01B-C85E-43A7-8BF7-55D22E8A4835}"/>
              </a:ext>
            </a:extLst>
          </p:cNvPr>
          <p:cNvSpPr txBox="1"/>
          <p:nvPr/>
        </p:nvSpPr>
        <p:spPr>
          <a:xfrm>
            <a:off x="6646112" y="2752078"/>
            <a:ext cx="2986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Remember the PATH where you extract the zip file:</a:t>
            </a:r>
          </a:p>
          <a:p>
            <a:endParaRPr lang="de-DE" dirty="0"/>
          </a:p>
          <a:p>
            <a:r>
              <a:rPr lang="de-DE" b="1" dirty="0"/>
              <a:t>This will be your working directory in RStudio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AFD31ED-9ED4-4680-BDE3-EEDD4F93C3B7}"/>
              </a:ext>
            </a:extLst>
          </p:cNvPr>
          <p:cNvSpPr txBox="1"/>
          <p:nvPr/>
        </p:nvSpPr>
        <p:spPr>
          <a:xfrm>
            <a:off x="6995604" y="5168173"/>
            <a:ext cx="1988597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b="1" dirty="0"/>
              <a:t>If haven´t already,</a:t>
            </a:r>
          </a:p>
          <a:p>
            <a:r>
              <a:rPr lang="de-DE" b="1" dirty="0"/>
              <a:t>Pls do this now!</a:t>
            </a:r>
            <a:endParaRPr lang="en-US" b="1" dirty="0"/>
          </a:p>
        </p:txBody>
      </p:sp>
      <p:pic>
        <p:nvPicPr>
          <p:cNvPr id="9" name="Shape 84">
            <a:extLst>
              <a:ext uri="{FF2B5EF4-FFF2-40B4-BE49-F238E27FC236}">
                <a16:creationId xmlns="" xmlns:a16="http://schemas.microsoft.com/office/drawing/2014/main" id="{58A5ABF9-89CC-49FF-9B06-2050E3253BE4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105" y="-1"/>
            <a:ext cx="1901895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1">
            <a:extLst>
              <a:ext uri="{FF2B5EF4-FFF2-40B4-BE49-F238E27FC236}">
                <a16:creationId xmlns="" xmlns:a16="http://schemas.microsoft.com/office/drawing/2014/main" id="{E51A275C-FA78-4351-A832-AAA22B63D752}"/>
              </a:ext>
            </a:extLst>
          </p:cNvPr>
          <p:cNvSpPr txBox="1">
            <a:spLocks/>
          </p:cNvSpPr>
          <p:nvPr/>
        </p:nvSpPr>
        <p:spPr>
          <a:xfrm>
            <a:off x="396527" y="500062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All course materials are available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309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4E30C5-16AF-4E15-94B7-B778E050C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765" y="562965"/>
            <a:ext cx="7429500" cy="2387600"/>
          </a:xfrm>
        </p:spPr>
        <p:txBody>
          <a:bodyPr/>
          <a:lstStyle/>
          <a:p>
            <a:r>
              <a:rPr lang="de-DE" b="1" dirty="0"/>
              <a:t>Tutorial 1:</a:t>
            </a:r>
            <a:br>
              <a:rPr lang="de-DE" b="1" dirty="0"/>
            </a:br>
            <a:r>
              <a:rPr lang="de-DE" b="1" dirty="0"/>
              <a:t>Introduction to R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9381DAC-9290-4F68-B6B6-E74F620D39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Ramsy Agha</a:t>
            </a:r>
          </a:p>
          <a:p>
            <a:r>
              <a:rPr lang="en-US" dirty="0"/>
              <a:t>Feb 2020</a:t>
            </a:r>
          </a:p>
          <a:p>
            <a:endParaRPr lang="de-DE" dirty="0"/>
          </a:p>
          <a:p>
            <a:r>
              <a:rPr lang="de-DE" dirty="0"/>
              <a:t>Disease Eco-Evo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1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1050</Words>
  <Application>Microsoft Office PowerPoint</Application>
  <PresentationFormat>A4 Paper (210x297 mm)</PresentationFormat>
  <Paragraphs>274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R and Rstudio </vt:lpstr>
      <vt:lpstr>Timetable</vt:lpstr>
      <vt:lpstr>Good Practice during this tutorial </vt:lpstr>
      <vt:lpstr>Cheating is allowed  </vt:lpstr>
      <vt:lpstr>  Are You Typing too much?  You’re Doing Something Wrong!   </vt:lpstr>
      <vt:lpstr>PowerPoint Presentation</vt:lpstr>
      <vt:lpstr>PowerPoint Presentation</vt:lpstr>
      <vt:lpstr>PowerPoint Presentation</vt:lpstr>
      <vt:lpstr>Tutorial 1: Introduction to R</vt:lpstr>
      <vt:lpstr>R and RStudio</vt:lpstr>
      <vt:lpstr>Why R?  </vt:lpstr>
      <vt:lpstr>What is RStudio</vt:lpstr>
      <vt:lpstr>Try it now</vt:lpstr>
      <vt:lpstr>Error messages </vt:lpstr>
      <vt:lpstr>Operators in R</vt:lpstr>
      <vt:lpstr>Operators in R</vt:lpstr>
      <vt:lpstr>Operators in R</vt:lpstr>
      <vt:lpstr>Operators in R</vt:lpstr>
      <vt:lpstr>Objects and functions</vt:lpstr>
      <vt:lpstr>Object types: Data structure in R</vt:lpstr>
      <vt:lpstr>Functions</vt:lpstr>
      <vt:lpstr>Objects and functions</vt:lpstr>
      <vt:lpstr>Challenge</vt:lpstr>
      <vt:lpstr>Inspecting objects</vt:lpstr>
      <vt:lpstr>Modifying vectors</vt:lpstr>
      <vt:lpstr>Data frames</vt:lpstr>
      <vt:lpstr>Data frames</vt:lpstr>
      <vt:lpstr>Data frames</vt:lpstr>
      <vt:lpstr>Challenge</vt:lpstr>
      <vt:lpstr>R is all about what?</vt:lpstr>
      <vt:lpstr>Questions?</vt:lpstr>
      <vt:lpstr>Tutorial 2:  Data collecting &amp;  quality check</vt:lpstr>
      <vt:lpstr>Data handling:  collecting and organizing </vt:lpstr>
      <vt:lpstr>Data handling:  collection and organization </vt:lpstr>
      <vt:lpstr>Data handling:  Tutorial</vt:lpstr>
      <vt:lpstr>Data handling:  Tutorial</vt:lpstr>
      <vt:lpstr>Tutorial 3:  Data manipulation – the apply funtions</vt:lpstr>
      <vt:lpstr>Apply functions</vt:lpstr>
      <vt:lpstr>PowerPoint Presentation</vt:lpstr>
      <vt:lpstr>“Split - Apply- Combine” strategy</vt:lpstr>
      <vt:lpstr>ddply(DataFrame, “Col_1”, summarise, sum(Col_2))</vt:lpstr>
      <vt:lpstr>Apply functions:  Tutorial</vt:lpstr>
      <vt:lpstr>Tutorial 4:  Data visualization using ggplot2</vt:lpstr>
      <vt:lpstr>PowerPoint Presentation</vt:lpstr>
      <vt:lpstr>Apply functions:  Tutorial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Ramsy Agha</dc:creator>
  <cp:lastModifiedBy>Ramsy</cp:lastModifiedBy>
  <cp:revision>60</cp:revision>
  <dcterms:created xsi:type="dcterms:W3CDTF">2020-01-22T12:56:13Z</dcterms:created>
  <dcterms:modified xsi:type="dcterms:W3CDTF">2020-02-03T10:02:29Z</dcterms:modified>
</cp:coreProperties>
</file>