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1" r:id="rId6"/>
    <p:sldId id="262" r:id="rId7"/>
    <p:sldId id="263" r:id="rId8"/>
    <p:sldId id="260" r:id="rId9"/>
    <p:sldId id="265" r:id="rId10"/>
    <p:sldId id="270" r:id="rId11"/>
    <p:sldId id="267" r:id="rId12"/>
    <p:sldId id="268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71109-4B2D-4FA3-949F-1B35C100BFC5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8E4F7-2544-4724-B1E5-CC6BA9F23FF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536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8E4F7-2544-4724-B1E5-CC6BA9F23FF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194347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8E4F7-2544-4724-B1E5-CC6BA9F23FF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182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7C2B2-BC65-ED02-B9AB-D0605BD64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7B08037-7F05-0E84-2C48-789865CCA9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9A5818C-338D-E9BD-680C-2D6F61031C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C4F09B-15CE-40C6-C680-2A07B4D861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8E4F7-2544-4724-B1E5-CC6BA9F23FF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9041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5208F2-4FE2-3873-6BC8-FDE31641E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811850FB-78BE-F451-5BC0-B003C5B84C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EA152558-DA47-6951-E377-E4031CFE3E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E1D9F17-8EDC-13A3-22D2-9FD5D56E3A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8E4F7-2544-4724-B1E5-CC6BA9F23FF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2749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1565E7-7A61-06BE-66D1-33E5B7737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4E194779-6408-86FF-97BC-E3180960BE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48A1E0E6-328D-B536-44B7-050B4A9EA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DA9EDE8-CBB3-7F11-C8A5-FB916B473C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8E4F7-2544-4724-B1E5-CC6BA9F23FF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666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9330F-7E6D-6F62-2403-8E9A3C78B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065DA4AB-4CB6-C4CB-FA7F-65EC051FEC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7186D6D-6FAD-B534-F15A-64A809A8C5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14C1B2D-71AC-32A2-2BE3-30695DB8DA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8E4F7-2544-4724-B1E5-CC6BA9F23FF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24412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D14DE-F34A-AD43-8CA4-4D0975976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031C8C45-DC9D-6368-72E2-EA53D627CA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4530BA3-4B8D-1B43-0D34-9CC0C4111A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F6D5FF3-E86C-B31C-CD87-58EEAD8957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8E4F7-2544-4724-B1E5-CC6BA9F23FF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0511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6F46B-46F8-61C0-7E59-A1356F750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43036BA3-003A-3805-8B06-3E0979C50A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9445F3B0-96DC-12F7-8D27-AFB7109F8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337399-24EA-D93E-0E07-E847A681D8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D8E4F7-2544-4724-B1E5-CC6BA9F23FF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76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B18B-4708-4259-9C3B-88DC9E5FCBF2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BBAD-E026-42F0-87AD-2CB1732F6B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47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B18B-4708-4259-9C3B-88DC9E5FCBF2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BBAD-E026-42F0-87AD-2CB1732F6B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9456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B18B-4708-4259-9C3B-88DC9E5FCBF2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BBAD-E026-42F0-87AD-2CB1732F6B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034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B18B-4708-4259-9C3B-88DC9E5FCBF2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BBAD-E026-42F0-87AD-2CB1732F6B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6699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B18B-4708-4259-9C3B-88DC9E5FCBF2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BBAD-E026-42F0-87AD-2CB1732F6B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705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B18B-4708-4259-9C3B-88DC9E5FCBF2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BBAD-E026-42F0-87AD-2CB1732F6B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7467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B18B-4708-4259-9C3B-88DC9E5FCBF2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BBAD-E026-42F0-87AD-2CB1732F6B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1648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B18B-4708-4259-9C3B-88DC9E5FCBF2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BBAD-E026-42F0-87AD-2CB1732F6B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8501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B18B-4708-4259-9C3B-88DC9E5FCBF2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BBAD-E026-42F0-87AD-2CB1732F6B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422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B18B-4708-4259-9C3B-88DC9E5FCBF2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BBAD-E026-42F0-87AD-2CB1732F6B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462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BB18B-4708-4259-9C3B-88DC9E5FCBF2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DBBAD-E026-42F0-87AD-2CB1732F6B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158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BB18B-4708-4259-9C3B-88DC9E5FCBF2}" type="datetimeFigureOut">
              <a:rPr lang="ru-RU" smtClean="0"/>
              <a:t>18.02.2025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DBBAD-E026-42F0-87AD-2CB1732F6B6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764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gif"/><Relationship Id="rId4" Type="http://schemas.openxmlformats.org/officeDocument/2006/relationships/image" Target="../media/image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FFEFEE-D6DC-EE78-5FDF-D43E9BF11C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046306"/>
            <a:ext cx="12192000" cy="1274424"/>
          </a:xfrm>
        </p:spPr>
        <p:txBody>
          <a:bodyPr>
            <a:normAutofit/>
          </a:bodyPr>
          <a:lstStyle/>
          <a:p>
            <a:r>
              <a:rPr lang="ru-RU" sz="4000" b="1" dirty="0">
                <a:latin typeface="Bahnschrift SemiBold" panose="020B0502040204020203" pitchFamily="34" charset="0"/>
              </a:rPr>
              <a:t>Сайт для симуляции орбит </a:t>
            </a:r>
            <a:br>
              <a:rPr lang="ru-RU" sz="4000" b="1" dirty="0">
                <a:latin typeface="Bahnschrift SemiBold" panose="020B0502040204020203" pitchFamily="34" charset="0"/>
              </a:rPr>
            </a:br>
            <a:r>
              <a:rPr lang="ru-RU" sz="4000" b="1" dirty="0">
                <a:latin typeface="Bahnschrift SemiBold" panose="020B0502040204020203" pitchFamily="34" charset="0"/>
              </a:rPr>
              <a:t>и орбитальных движений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AB4CDF-D4B4-A2CE-D2A5-E2D10C098D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1983" y="2658566"/>
            <a:ext cx="7294352" cy="1707755"/>
          </a:xfrm>
        </p:spPr>
        <p:txBody>
          <a:bodyPr>
            <a:normAutofit/>
          </a:bodyPr>
          <a:lstStyle/>
          <a:p>
            <a:pPr algn="l"/>
            <a:r>
              <a:rPr lang="ru-RU" sz="2000" i="1" dirty="0">
                <a:latin typeface="Bahnschrift SemiBold" panose="020B0502040204020203" pitchFamily="34" charset="0"/>
              </a:rPr>
              <a:t>Участники: </a:t>
            </a:r>
            <a:r>
              <a:rPr lang="ru-RU" sz="2000" i="1" dirty="0">
                <a:latin typeface="Bahnschrift SemiLight" panose="020B0502040204020203" pitchFamily="34" charset="0"/>
              </a:rPr>
              <a:t>учащиеся 10 «Т» класса ГБОУ «Школа №</a:t>
            </a:r>
            <a:r>
              <a:rPr lang="en-US" sz="2000" i="1" dirty="0">
                <a:latin typeface="Bahnschrift SemiLight" panose="020B0502040204020203" pitchFamily="34" charset="0"/>
              </a:rPr>
              <a:t>2033</a:t>
            </a:r>
            <a:r>
              <a:rPr lang="ru-RU" sz="2000" i="1" dirty="0">
                <a:latin typeface="Bahnschrift SemiLight" panose="020B0502040204020203" pitchFamily="34" charset="0"/>
              </a:rPr>
              <a:t>»</a:t>
            </a:r>
            <a:endParaRPr lang="ru-RU" sz="2000" i="1" dirty="0">
              <a:latin typeface="Bahnschrift SemiBold" panose="020B0502040204020203" pitchFamily="34" charset="0"/>
            </a:endParaRPr>
          </a:p>
          <a:p>
            <a:pPr algn="l"/>
            <a:r>
              <a:rPr lang="ru-RU" sz="2000" i="1" dirty="0">
                <a:latin typeface="Bahnschrift SemiLight" panose="020B0502040204020203" pitchFamily="34" charset="0"/>
              </a:rPr>
              <a:t>Калашников Алексей Дмитриевич</a:t>
            </a:r>
          </a:p>
          <a:p>
            <a:pPr algn="l"/>
            <a:r>
              <a:rPr lang="ru-RU" sz="2000" i="1" dirty="0">
                <a:latin typeface="Bahnschrift SemiLight" panose="020B0502040204020203" pitchFamily="34" charset="0"/>
              </a:rPr>
              <a:t>Киселёв Илья Алексеевич</a:t>
            </a:r>
          </a:p>
          <a:p>
            <a:pPr algn="l"/>
            <a:r>
              <a:rPr lang="ru-RU" sz="2000" i="1" dirty="0">
                <a:latin typeface="Bahnschrift SemiLight" panose="020B0502040204020203" pitchFamily="34" charset="0"/>
              </a:rPr>
              <a:t>Толкунова Елена Михайловна </a:t>
            </a:r>
          </a:p>
          <a:p>
            <a:pPr algn="l"/>
            <a:endParaRPr lang="ru-RU" dirty="0">
              <a:latin typeface="Bahnschrift SemiLight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E366D0-2D84-96FE-8C22-1B346E6AA150}"/>
              </a:ext>
            </a:extLst>
          </p:cNvPr>
          <p:cNvSpPr txBox="1"/>
          <p:nvPr/>
        </p:nvSpPr>
        <p:spPr>
          <a:xfrm>
            <a:off x="701983" y="5402080"/>
            <a:ext cx="811794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000" i="1" dirty="0">
                <a:latin typeface="Bahnschrift SemiBold" panose="020B0502040204020203" pitchFamily="34" charset="0"/>
              </a:rPr>
              <a:t>Куратор от МГТУ им. Баумана: </a:t>
            </a:r>
            <a:r>
              <a:rPr lang="ru-RU" sz="2000" i="1" dirty="0">
                <a:latin typeface="Bahnschrift SemiLight" panose="020B0502040204020203" pitchFamily="34" charset="0"/>
              </a:rPr>
              <a:t>Гришина Арина Александровна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26DFB3E-8D1D-FD05-C381-2659DC41F6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9285" y="2580478"/>
            <a:ext cx="3622715" cy="34293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09025D8-C0CA-5C63-D0D4-A64E7FD27081}"/>
              </a:ext>
            </a:extLst>
          </p:cNvPr>
          <p:cNvSpPr txBox="1"/>
          <p:nvPr/>
        </p:nvSpPr>
        <p:spPr>
          <a:xfrm>
            <a:off x="701983" y="4535009"/>
            <a:ext cx="811794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ru-RU" sz="2000" i="1" dirty="0">
                <a:latin typeface="Bahnschrift SemiBold" panose="020B0502040204020203" pitchFamily="34" charset="0"/>
              </a:rPr>
              <a:t>Руководитель: </a:t>
            </a:r>
            <a:r>
              <a:rPr lang="ru-RU" sz="2000" i="1" dirty="0">
                <a:latin typeface="Bahnschrift SemiLight" panose="020B0502040204020203" pitchFamily="34" charset="0"/>
              </a:rPr>
              <a:t>педагог ГБОУ «Школа 2033» </a:t>
            </a:r>
          </a:p>
          <a:p>
            <a:pPr algn="l"/>
            <a:r>
              <a:rPr lang="ru-RU" sz="2000" i="1" dirty="0">
                <a:latin typeface="Bahnschrift SemiLight" panose="020B0502040204020203" pitchFamily="34" charset="0"/>
              </a:rPr>
              <a:t>Коняшкин Дмитрий Александрович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2D94B6-BB07-07EA-285D-710FE4098536}"/>
              </a:ext>
            </a:extLst>
          </p:cNvPr>
          <p:cNvSpPr txBox="1"/>
          <p:nvPr/>
        </p:nvSpPr>
        <p:spPr>
          <a:xfrm>
            <a:off x="0" y="478781"/>
            <a:ext cx="1219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400" i="1" dirty="0">
                <a:latin typeface="Bahnschrift SemiLight" panose="020B0502040204020203" pitchFamily="34" charset="0"/>
              </a:rPr>
              <a:t>Государственное бюджетное общеобразовательное учреждение города Москвы «Школа № 2033»</a:t>
            </a:r>
          </a:p>
        </p:txBody>
      </p:sp>
    </p:spTree>
    <p:extLst>
      <p:ext uri="{BB962C8B-B14F-4D97-AF65-F5344CB8AC3E}">
        <p14:creationId xmlns:p14="http://schemas.microsoft.com/office/powerpoint/2010/main" val="14470519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77A25-CF61-5B24-1716-D598E2AB0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7815A8-0B2E-8499-3005-2675E1520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ahnschrift SemiBold" panose="020B0502040204020203" pitchFamily="34" charset="0"/>
              </a:rPr>
              <a:t>Результаты тестирования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2AE158D-D0EC-37D5-7627-9418470AD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93" y="1793494"/>
            <a:ext cx="11009014" cy="3271011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F700C67E-7CFC-2FBB-0B85-E7BAFA1EE39C}"/>
              </a:ext>
            </a:extLst>
          </p:cNvPr>
          <p:cNvSpPr txBox="1">
            <a:spLocks/>
          </p:cNvSpPr>
          <p:nvPr/>
        </p:nvSpPr>
        <p:spPr>
          <a:xfrm>
            <a:off x="591493" y="5335570"/>
            <a:ext cx="11009014" cy="6632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dirty="0">
                <a:latin typeface="Bahnschrift SemiLight" panose="020B0502040204020203" pitchFamily="34" charset="0"/>
              </a:rPr>
              <a:t>В ходе тестирования было выяснено, что работа кода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>
                <a:latin typeface="Bahnschrift SemiLight" panose="020B0502040204020203" pitchFamily="34" charset="0"/>
              </a:rPr>
              <a:t>симулятора занимает в среднем 40 секунд.</a:t>
            </a:r>
          </a:p>
        </p:txBody>
      </p:sp>
    </p:spTree>
    <p:extLst>
      <p:ext uri="{BB962C8B-B14F-4D97-AF65-F5344CB8AC3E}">
        <p14:creationId xmlns:p14="http://schemas.microsoft.com/office/powerpoint/2010/main" val="1811891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79707-5C81-C012-AE5F-F48BD3FA1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E73E6C-AFB5-C3D5-44A6-55ED5C54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ahnschrift SemiBold" panose="020B0502040204020203" pitchFamily="34" charset="0"/>
              </a:rPr>
              <a:t>Выводы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C787309-0C64-7108-52C2-A5BB904BF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959" y="2221117"/>
            <a:ext cx="2415766" cy="24157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C88F47-E534-FE7C-6E44-1E4B4776678C}"/>
              </a:ext>
            </a:extLst>
          </p:cNvPr>
          <p:cNvSpPr txBox="1"/>
          <p:nvPr/>
        </p:nvSpPr>
        <p:spPr>
          <a:xfrm>
            <a:off x="838200" y="1690688"/>
            <a:ext cx="609750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ru-RU" sz="2000" dirty="0">
                <a:latin typeface="Bahnschrift SemiLight" panose="020B0502040204020203" pitchFamily="34" charset="0"/>
              </a:rPr>
              <a:t>Данный проект был сделан для того, чтобы имелась возможность моделировать орбиты в разных плоскостях и изучать изменения траектории тела, летящего вокруг Солнца, в зависимости от значений Кеплеровых элементов орбит.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C18A48C-07EB-C6DA-CD76-326F628E3854}"/>
              </a:ext>
            </a:extLst>
          </p:cNvPr>
          <p:cNvSpPr txBox="1"/>
          <p:nvPr/>
        </p:nvSpPr>
        <p:spPr>
          <a:xfrm>
            <a:off x="838200" y="3865845"/>
            <a:ext cx="60975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ru-RU" sz="2000" dirty="0">
                <a:latin typeface="Bahnschrift SemiLight" panose="020B0502040204020203" pitchFamily="34" charset="0"/>
              </a:rPr>
              <a:t>Данный симулятор можно назвать новинкой, так как до этого программы, которая делает симуляцию орбиты в трёх плоскостях, не было.</a:t>
            </a:r>
          </a:p>
        </p:txBody>
      </p:sp>
    </p:spTree>
    <p:extLst>
      <p:ext uri="{BB962C8B-B14F-4D97-AF65-F5344CB8AC3E}">
        <p14:creationId xmlns:p14="http://schemas.microsoft.com/office/powerpoint/2010/main" val="2709549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F4270-1C5D-5B5E-D836-264DC252A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7DC53A-7B52-EBF2-ACF1-41C932103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ahnschrift SemiBold" panose="020B0502040204020203" pitchFamily="34" charset="0"/>
              </a:rPr>
              <a:t>Будущее проекта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B604A44-B944-56E9-2935-2E8D49294E5D}"/>
              </a:ext>
            </a:extLst>
          </p:cNvPr>
          <p:cNvSpPr txBox="1"/>
          <p:nvPr/>
        </p:nvSpPr>
        <p:spPr>
          <a:xfrm>
            <a:off x="838200" y="1763116"/>
            <a:ext cx="60975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ru-RU" sz="2000" dirty="0">
                <a:latin typeface="Bahnschrift SemiLight" panose="020B0502040204020203" pitchFamily="34" charset="0"/>
              </a:rPr>
              <a:t>Проект продолжит своё развитие. В будущем добавится 3D-моделирование орбиты при помощи языка программирования Java Script, работа над алгоритмом которого уже завершена.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B8AA3C-8024-1F4C-119D-56BB72A84A9A}"/>
              </a:ext>
            </a:extLst>
          </p:cNvPr>
          <p:cNvSpPr txBox="1"/>
          <p:nvPr/>
        </p:nvSpPr>
        <p:spPr>
          <a:xfrm>
            <a:off x="838200" y="3429000"/>
            <a:ext cx="60975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ru-RU" sz="2000" dirty="0">
                <a:latin typeface="Bahnschrift SemiLight" panose="020B0502040204020203" pitchFamily="34" charset="0"/>
              </a:rPr>
              <a:t>Также планируется создание алгоритма для вычисления особенностей орбит и моделирования графиков на их основе. 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6E81131-1A91-E033-F351-F50C0298C4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6395" y="1514176"/>
            <a:ext cx="4045605" cy="3829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77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B840025-EA65-FBA6-B505-900C5522C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67898"/>
            <a:ext cx="12192000" cy="2923884"/>
          </a:xfrm>
        </p:spPr>
        <p:txBody>
          <a:bodyPr>
            <a:normAutofit/>
          </a:bodyPr>
          <a:lstStyle/>
          <a:p>
            <a:pPr algn="ctr"/>
            <a:r>
              <a:rPr lang="ru-RU" sz="4000" dirty="0">
                <a:latin typeface="Bahnschrift SemiBold" panose="020B0502040204020203" pitchFamily="34" charset="0"/>
              </a:rPr>
              <a:t>Спасибо за внимание!</a:t>
            </a:r>
          </a:p>
        </p:txBody>
      </p:sp>
      <p:pic>
        <p:nvPicPr>
          <p:cNvPr id="6148" name="Picture 4" descr="Picture background">
            <a:extLst>
              <a:ext uri="{FF2B5EF4-FFF2-40B4-BE49-F238E27FC236}">
                <a16:creationId xmlns:a16="http://schemas.microsoft.com/office/drawing/2014/main" id="{F5891B1B-7B7B-509C-72E0-575D37D0C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773" y="2677555"/>
            <a:ext cx="2828453" cy="2828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1022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0E62CF-C65D-CADD-E060-336F32205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Bold" panose="020B0502040204020203" pitchFamily="34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C781D09-FF6A-FE2E-BAC4-A8C5AF967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10743" cy="664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Bahnschrift SemiLight" panose="020B0502040204020203" pitchFamily="34" charset="0"/>
              </a:rPr>
              <a:t>Астрофизика занимается изучением физических и химических процессов астрономических объектов.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42690F-065B-59B0-A3CB-022D940CEB1E}"/>
              </a:ext>
            </a:extLst>
          </p:cNvPr>
          <p:cNvSpPr txBox="1"/>
          <p:nvPr/>
        </p:nvSpPr>
        <p:spPr>
          <a:xfrm>
            <a:off x="838200" y="4702531"/>
            <a:ext cx="609750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000" dirty="0">
                <a:latin typeface="Bahnschrift SemiLight" panose="020B0502040204020203" pitchFamily="34" charset="0"/>
              </a:rPr>
              <a:t>Проект затрагивает как WEB-разработку, так и изучение физики, астрономии и астрофизики с программированием на нескольких языках программирования.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B51E21-0B5A-C557-8C5A-E31E3648D69F}"/>
              </a:ext>
            </a:extLst>
          </p:cNvPr>
          <p:cNvSpPr txBox="1"/>
          <p:nvPr/>
        </p:nvSpPr>
        <p:spPr>
          <a:xfrm>
            <a:off x="838200" y="2780509"/>
            <a:ext cx="609750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000" dirty="0">
                <a:latin typeface="Bahnschrift SemiLight" panose="020B0502040204020203" pitchFamily="34" charset="0"/>
              </a:rPr>
              <a:t>Астрофизика также занимается изучением орбит и движений тел по ним, в том числе с использованием компьютерного моделирования. Оно позволяет создавать теоретические модели орбит, опираясь на множество факторов.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21D9B2F1-97D3-63AA-4A8F-3C1329D6A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3539" y="1579984"/>
            <a:ext cx="3600261" cy="36980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1146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67C76-1EEB-4577-97D1-100A12F43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6D92D9A-5844-6F5E-FAFB-5EF1A02C2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Bold" panose="020B0502040204020203" pitchFamily="34" charset="0"/>
              </a:rPr>
              <a:t>Цель проекта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1396ED0-CDAB-906E-6FE0-A6647C9BF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6766711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Bahnschrift SemiLight" panose="020B0502040204020203" pitchFamily="34" charset="0"/>
              </a:rPr>
              <a:t>Создание сайта с онлайн-симулятором орбит и орбитальных движений при различных значениях Кеплеровых элементов орбиты, которые пользователь сможет самостоятельно указывать.</a:t>
            </a:r>
          </a:p>
        </p:txBody>
      </p:sp>
      <p:pic>
        <p:nvPicPr>
          <p:cNvPr id="2054" name="Picture 6" descr="Picture background">
            <a:extLst>
              <a:ext uri="{FF2B5EF4-FFF2-40B4-BE49-F238E27FC236}">
                <a16:creationId xmlns:a16="http://schemas.microsoft.com/office/drawing/2014/main" id="{B3BCE1CF-C061-279E-335D-F4B1A48F3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8557" y="1810067"/>
            <a:ext cx="3425243" cy="3237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Объект 2">
            <a:extLst>
              <a:ext uri="{FF2B5EF4-FFF2-40B4-BE49-F238E27FC236}">
                <a16:creationId xmlns:a16="http://schemas.microsoft.com/office/drawing/2014/main" id="{8E78A605-AEE7-45AF-A002-55F184B624BF}"/>
              </a:ext>
            </a:extLst>
          </p:cNvPr>
          <p:cNvSpPr txBox="1">
            <a:spLocks/>
          </p:cNvSpPr>
          <p:nvPr/>
        </p:nvSpPr>
        <p:spPr>
          <a:xfrm>
            <a:off x="858570" y="3841750"/>
            <a:ext cx="6766711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dirty="0">
                <a:latin typeface="Bahnschrift SemiLight" panose="020B0502040204020203" pitchFamily="34" charset="0"/>
              </a:rPr>
              <a:t>Языки: </a:t>
            </a:r>
            <a:r>
              <a:rPr lang="en-US" sz="2000" dirty="0">
                <a:latin typeface="Bahnschrift SemiLight" panose="020B0502040204020203" pitchFamily="34" charset="0"/>
              </a:rPr>
              <a:t>HTML, CSS, JS, Python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>
                <a:latin typeface="Bahnschrift SemiLight" panose="020B0502040204020203" pitchFamily="34" charset="0"/>
              </a:rPr>
              <a:t>Редакторы кода и </a:t>
            </a:r>
            <a:r>
              <a:rPr lang="en-US" sz="2000" dirty="0">
                <a:latin typeface="Bahnschrift SemiLight" panose="020B0502040204020203" pitchFamily="34" charset="0"/>
              </a:rPr>
              <a:t>IDE</a:t>
            </a:r>
            <a:r>
              <a:rPr lang="ru-RU" sz="2000" dirty="0">
                <a:latin typeface="Bahnschrift SemiLight" panose="020B0502040204020203" pitchFamily="34" charset="0"/>
              </a:rPr>
              <a:t>: </a:t>
            </a:r>
            <a:r>
              <a:rPr lang="en-US" sz="2000" dirty="0">
                <a:latin typeface="Bahnschrift SemiLight" panose="020B0502040204020203" pitchFamily="34" charset="0"/>
              </a:rPr>
              <a:t>PyCharm, VSC</a:t>
            </a:r>
            <a:r>
              <a:rPr lang="ru-RU" sz="2000" dirty="0">
                <a:latin typeface="Bahnschrift SemiLight" panose="020B0502040204020203" pitchFamily="34" charset="0"/>
              </a:rPr>
              <a:t>, </a:t>
            </a:r>
            <a:r>
              <a:rPr lang="en-US" sz="2000" dirty="0">
                <a:latin typeface="Bahnschrift SemiLight" panose="020B0502040204020203" pitchFamily="34" charset="0"/>
              </a:rPr>
              <a:t>WebStorm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000" dirty="0">
              <a:latin typeface="Bahnschrift SemiLight" panose="020B0502040204020203" pitchFamily="34" charset="0"/>
            </a:endParaRPr>
          </a:p>
        </p:txBody>
      </p:sp>
      <p:sp>
        <p:nvSpPr>
          <p:cNvPr id="22" name="Объект 2">
            <a:extLst>
              <a:ext uri="{FF2B5EF4-FFF2-40B4-BE49-F238E27FC236}">
                <a16:creationId xmlns:a16="http://schemas.microsoft.com/office/drawing/2014/main" id="{A3EEF520-16C9-2BCF-E38A-20D1AAFDFE9A}"/>
              </a:ext>
            </a:extLst>
          </p:cNvPr>
          <p:cNvSpPr txBox="1">
            <a:spLocks/>
          </p:cNvSpPr>
          <p:nvPr/>
        </p:nvSpPr>
        <p:spPr>
          <a:xfrm>
            <a:off x="858570" y="3325508"/>
            <a:ext cx="6766711" cy="5162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latin typeface="Bahnschrift SemiBold" panose="020B0502040204020203" pitchFamily="34" charset="0"/>
              </a:rPr>
              <a:t>Системы программирования:</a:t>
            </a:r>
          </a:p>
        </p:txBody>
      </p:sp>
    </p:spTree>
    <p:extLst>
      <p:ext uri="{BB962C8B-B14F-4D97-AF65-F5344CB8AC3E}">
        <p14:creationId xmlns:p14="http://schemas.microsoft.com/office/powerpoint/2010/main" val="862303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A8F89A-21C0-486F-1D2F-8A5C75B0E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Bold" panose="020B0502040204020203" pitchFamily="34" charset="0"/>
              </a:rPr>
              <a:t>Задачи проекта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613C714-9DDD-792E-3D38-B2DB6721B034}"/>
              </a:ext>
            </a:extLst>
          </p:cNvPr>
          <p:cNvSpPr txBox="1"/>
          <p:nvPr/>
        </p:nvSpPr>
        <p:spPr>
          <a:xfrm>
            <a:off x="838200" y="1690688"/>
            <a:ext cx="884900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Bahnschrift SemiLight" panose="020B0502040204020203" pitchFamily="34" charset="0"/>
              </a:rPr>
              <a:t>1. Изучить необходимый теоретический материал из печатных литературных изданий и онлайн-ресурсов для создания симулятора орбит и орбитальных движений.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74F21D-2B25-8E04-2FE0-0D6C8909B25B}"/>
              </a:ext>
            </a:extLst>
          </p:cNvPr>
          <p:cNvSpPr txBox="1"/>
          <p:nvPr/>
        </p:nvSpPr>
        <p:spPr>
          <a:xfrm>
            <a:off x="1318599" y="2797855"/>
            <a:ext cx="939184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Bahnschrift SemiLight" panose="020B0502040204020203" pitchFamily="34" charset="0"/>
              </a:rPr>
              <a:t>2. Написать программу на языке программирования Python, которая будет производить расчёты на основе вводимых пользователем данных и симулировать орбиты и орбитальные движения тел на их основе.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B3997C-FF9C-B5FB-B653-5E31DA2E5CCF}"/>
              </a:ext>
            </a:extLst>
          </p:cNvPr>
          <p:cNvSpPr txBox="1"/>
          <p:nvPr/>
        </p:nvSpPr>
        <p:spPr>
          <a:xfrm>
            <a:off x="1792492" y="3905022"/>
            <a:ext cx="88392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Bahnschrift SemiLight" panose="020B0502040204020203" pitchFamily="34" charset="0"/>
              </a:rPr>
              <a:t>3. Создание сайта для симулятора при помощи программы «Figma», языка программирования Java Script, языка CSS и языка разметки HTML.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7A8128-E4AE-536D-F50F-2900CAE3B051}"/>
              </a:ext>
            </a:extLst>
          </p:cNvPr>
          <p:cNvSpPr txBox="1"/>
          <p:nvPr/>
        </p:nvSpPr>
        <p:spPr>
          <a:xfrm>
            <a:off x="2197164" y="4725817"/>
            <a:ext cx="8839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latin typeface="Bahnschrift SemiLight" panose="020B0502040204020203" pitchFamily="34" charset="0"/>
              </a:rPr>
              <a:t>4. Провести тестирование сайта и сделать выводы о его создании и работе, сделать предположения касательно его дальнейшего развития и разработки в будущем.</a:t>
            </a:r>
          </a:p>
        </p:txBody>
      </p:sp>
    </p:spTree>
    <p:extLst>
      <p:ext uri="{BB962C8B-B14F-4D97-AF65-F5344CB8AC3E}">
        <p14:creationId xmlns:p14="http://schemas.microsoft.com/office/powerpoint/2010/main" val="2544557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9D2E1-C5ED-C64F-C943-71CA2F36B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C0BD76-6847-FC52-02E6-A355AACAB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 SemiBold" panose="020B0502040204020203" pitchFamily="34" charset="0"/>
              </a:rPr>
              <a:t>Теоретическая часть</a:t>
            </a:r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4ADBA29C-A3C5-9422-5473-1701E1B1C2AB}"/>
              </a:ext>
            </a:extLst>
          </p:cNvPr>
          <p:cNvSpPr txBox="1">
            <a:spLocks/>
          </p:cNvSpPr>
          <p:nvPr/>
        </p:nvSpPr>
        <p:spPr>
          <a:xfrm>
            <a:off x="858570" y="1690688"/>
            <a:ext cx="10495230" cy="11158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dirty="0">
                <a:latin typeface="Bahnschrift SemiLight" panose="020B0502040204020203" pitchFamily="34" charset="0"/>
              </a:rPr>
              <a:t>Построение и симуляция орбиты происходит на основе Кеплеровых элементов орбиты: большой полуоси, эксцентриситета, наклонения, долготы восходящего узла, аргумента перицентра и средней аномалии.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2069736-6E7B-7CA7-0813-32CAFEFFA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7031" y="2668484"/>
            <a:ext cx="4773210" cy="2498828"/>
          </a:xfrm>
          <a:prstGeom prst="rect">
            <a:avLst/>
          </a:prstGeom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AA8D02A7-DBEC-7DB0-AFB0-91362F1209E3}"/>
              </a:ext>
            </a:extLst>
          </p:cNvPr>
          <p:cNvSpPr txBox="1">
            <a:spLocks/>
          </p:cNvSpPr>
          <p:nvPr/>
        </p:nvSpPr>
        <p:spPr>
          <a:xfrm>
            <a:off x="858570" y="2806574"/>
            <a:ext cx="5574902" cy="1593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dirty="0">
                <a:latin typeface="Bahnschrift SemiLight" panose="020B0502040204020203" pitchFamily="34" charset="0"/>
              </a:rPr>
              <a:t>Сама же симуляция орбиты основана на законе всемирного тяготения Ньютона, законах сохранения импульса и энергии, на законах Кеплера и множестве формул, связанных с небесной механикой.</a:t>
            </a:r>
          </a:p>
        </p:txBody>
      </p:sp>
      <p:sp>
        <p:nvSpPr>
          <p:cNvPr id="8" name="Объект 2">
            <a:extLst>
              <a:ext uri="{FF2B5EF4-FFF2-40B4-BE49-F238E27FC236}">
                <a16:creationId xmlns:a16="http://schemas.microsoft.com/office/drawing/2014/main" id="{A205D408-10AD-42C8-EF7C-74ED440E2F20}"/>
              </a:ext>
            </a:extLst>
          </p:cNvPr>
          <p:cNvSpPr txBox="1">
            <a:spLocks/>
          </p:cNvSpPr>
          <p:nvPr/>
        </p:nvSpPr>
        <p:spPr>
          <a:xfrm>
            <a:off x="858570" y="4399984"/>
            <a:ext cx="5574902" cy="1593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dirty="0">
                <a:latin typeface="Bahnschrift SemiLight" panose="020B0502040204020203" pitchFamily="34" charset="0"/>
              </a:rPr>
              <a:t>В процессе изучения теории было изучено множество печатных и электронных источников.</a:t>
            </a:r>
          </a:p>
        </p:txBody>
      </p:sp>
    </p:spTree>
    <p:extLst>
      <p:ext uri="{BB962C8B-B14F-4D97-AF65-F5344CB8AC3E}">
        <p14:creationId xmlns:p14="http://schemas.microsoft.com/office/powerpoint/2010/main" val="4221250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82564-389E-FE57-08A9-EB82092C4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C28D94-6E54-720C-05F6-1612434B4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ahnschrift SemiBold" panose="020B0502040204020203" pitchFamily="34" charset="0"/>
              </a:rPr>
              <a:t>Симулятор</a:t>
            </a:r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7A8080E1-7C93-4C27-5F7C-C76C0C4210C3}"/>
              </a:ext>
            </a:extLst>
          </p:cNvPr>
          <p:cNvSpPr txBox="1">
            <a:spLocks/>
          </p:cNvSpPr>
          <p:nvPr/>
        </p:nvSpPr>
        <p:spPr>
          <a:xfrm>
            <a:off x="858570" y="1690688"/>
            <a:ext cx="10495230" cy="1514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dirty="0">
                <a:latin typeface="Bahnschrift SemiLight" panose="020B0502040204020203" pitchFamily="34" charset="0"/>
              </a:rPr>
              <a:t>Код симулятора написан на языке программирования Python.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>
                <a:latin typeface="Bahnschrift SemiLight" panose="020B0502040204020203" pitchFamily="34" charset="0"/>
              </a:rPr>
              <a:t>Код позволяет отобразить движение объекта на орбите в различных проекциях </a:t>
            </a:r>
            <a:br>
              <a:rPr lang="en-US" sz="2000" dirty="0">
                <a:latin typeface="Bahnschrift SemiLight" panose="020B0502040204020203" pitchFamily="34" charset="0"/>
              </a:rPr>
            </a:br>
            <a:r>
              <a:rPr lang="ru-RU" sz="2000" dirty="0">
                <a:latin typeface="Bahnschrift SemiLight" panose="020B0502040204020203" pitchFamily="34" charset="0"/>
              </a:rPr>
              <a:t>(XY, YZ и XZ), создавая анимации (в виде </a:t>
            </a:r>
            <a:r>
              <a:rPr lang="en-US" sz="2000" dirty="0">
                <a:latin typeface="Bahnschrift SemiLight" panose="020B0502040204020203" pitchFamily="34" charset="0"/>
              </a:rPr>
              <a:t>GIF</a:t>
            </a:r>
            <a:r>
              <a:rPr lang="ru-RU" sz="2000" dirty="0">
                <a:latin typeface="Bahnschrift SemiLight" panose="020B0502040204020203" pitchFamily="34" charset="0"/>
              </a:rPr>
              <a:t>-файлов), которые отображают изменения положения объекта во времени.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262F143-9F68-8A7E-EF11-E28B8A32D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204927"/>
            <a:ext cx="3036683" cy="3036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4BA27D3E-73AC-FD29-60A2-ADECF1E99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9010" y="3215112"/>
            <a:ext cx="3016313" cy="301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1385F06-9FB7-58F6-C8B3-3B8C02160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9450" y="3204927"/>
            <a:ext cx="3016313" cy="3016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151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6710A-CFB0-302B-E49E-E287B25BC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DF9712-6C1C-D18A-DE75-35514DA91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ahnschrift SemiBold" panose="020B0502040204020203" pitchFamily="34" charset="0"/>
              </a:rPr>
              <a:t>Сайт проекта</a:t>
            </a:r>
          </a:p>
        </p:txBody>
      </p:sp>
      <p:sp>
        <p:nvSpPr>
          <p:cNvPr id="7" name="Объект 2">
            <a:extLst>
              <a:ext uri="{FF2B5EF4-FFF2-40B4-BE49-F238E27FC236}">
                <a16:creationId xmlns:a16="http://schemas.microsoft.com/office/drawing/2014/main" id="{CD9F2237-F9CB-6B7A-A393-0F1C2585D4E1}"/>
              </a:ext>
            </a:extLst>
          </p:cNvPr>
          <p:cNvSpPr txBox="1">
            <a:spLocks/>
          </p:cNvSpPr>
          <p:nvPr/>
        </p:nvSpPr>
        <p:spPr>
          <a:xfrm>
            <a:off x="838200" y="1474945"/>
            <a:ext cx="10431101" cy="28337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dirty="0">
                <a:latin typeface="Bahnschrift SemiLight" panose="020B0502040204020203" pitchFamily="34" charset="0"/>
              </a:rPr>
              <a:t>На первой (главной) странице представлен сам симулятор орбит и орбитальных движений. На второй находится вырезка с теорией, касающейся астрофизики.</a:t>
            </a:r>
            <a:r>
              <a:rPr lang="en-US" sz="2000" dirty="0">
                <a:latin typeface="Bahnschrift SemiLight" panose="020B0502040204020203" pitchFamily="34" charset="0"/>
              </a:rPr>
              <a:t> </a:t>
            </a:r>
            <a:r>
              <a:rPr lang="ru-RU" sz="2000" dirty="0">
                <a:latin typeface="Bahnschrift SemiLight" panose="020B0502040204020203" pitchFamily="34" charset="0"/>
              </a:rPr>
              <a:t>На третьей – информация о проекте и его участниках. На четвёртой – ссылки на использованные картинки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DFA51D5-0AEB-7DA4-B48E-FD934B7B1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724" y="2664655"/>
            <a:ext cx="9570551" cy="3828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255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F197DB-31AA-8074-B928-0BF31F42A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338"/>
            <a:ext cx="10515600" cy="1239300"/>
          </a:xfrm>
        </p:spPr>
        <p:txBody>
          <a:bodyPr>
            <a:normAutofit/>
          </a:bodyPr>
          <a:lstStyle/>
          <a:p>
            <a:r>
              <a:rPr lang="ru-RU" sz="3200" dirty="0">
                <a:latin typeface="Bahnschrift SemiBold" panose="020B0502040204020203" pitchFamily="34" charset="0"/>
              </a:rPr>
              <a:t>Схема навигации между страницами сайта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FC108AD-5A65-DCA3-4805-857636E665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000" y="1646707"/>
            <a:ext cx="8111999" cy="4488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3215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F46D1-5839-E26C-327B-C85702C091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A5B96C-74FF-AD52-0DC3-B6181C6E5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>
                <a:latin typeface="Bahnschrift SemiBold" panose="020B0502040204020203" pitchFamily="34" charset="0"/>
              </a:rPr>
              <a:t>Тестирование</a:t>
            </a:r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17FFE263-5DC2-79BF-09D9-447312FFD72D}"/>
              </a:ext>
            </a:extLst>
          </p:cNvPr>
          <p:cNvSpPr txBox="1">
            <a:spLocks/>
          </p:cNvSpPr>
          <p:nvPr/>
        </p:nvSpPr>
        <p:spPr>
          <a:xfrm>
            <a:off x="838200" y="1542168"/>
            <a:ext cx="5933792" cy="663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dirty="0">
                <a:latin typeface="Bahnschrift SemiLight" panose="020B0502040204020203" pitchFamily="34" charset="0"/>
              </a:rPr>
              <a:t>Тестирование сайта проходило по методам «чёрного» и «белого» ящиков.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000" dirty="0">
              <a:latin typeface="Bahnschrift SemiLight" panose="020B050204020402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008641-8E15-FD6B-EF21-21D0F98E80A4}"/>
              </a:ext>
            </a:extLst>
          </p:cNvPr>
          <p:cNvSpPr txBox="1"/>
          <p:nvPr/>
        </p:nvSpPr>
        <p:spPr>
          <a:xfrm>
            <a:off x="838200" y="2425531"/>
            <a:ext cx="569840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ru-RU" sz="2000" dirty="0">
                <a:latin typeface="Bahnschrift SemiLight" panose="020B0502040204020203" pitchFamily="34" charset="0"/>
              </a:rPr>
              <a:t>В ходе тестирования ошибок не было выявлено, а интерфейс сайта понятен для среднестатистического пользователя.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dirty="0">
                <a:latin typeface="Bahnschrift SemiLight" panose="020B0502040204020203" pitchFamily="34" charset="0"/>
              </a:rPr>
              <a:t>Это может говорить о хорошей реализации кода и </a:t>
            </a:r>
            <a:r>
              <a:rPr lang="en-US" sz="2000" dirty="0">
                <a:latin typeface="Bahnschrift SemiLight" panose="020B0502040204020203" pitchFamily="34" charset="0"/>
              </a:rPr>
              <a:t>UX/UI</a:t>
            </a:r>
            <a:r>
              <a:rPr lang="ru-RU" sz="2000" dirty="0">
                <a:latin typeface="Bahnschrift SemiLight" panose="020B0502040204020203" pitchFamily="34" charset="0"/>
              </a:rPr>
              <a:t> элементов сайта.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80D6936-9A0D-D702-0CC9-97D64D927C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6757" y="4434646"/>
            <a:ext cx="8678486" cy="176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3259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272</TotalTime>
  <Words>605</Words>
  <Application>Microsoft Office PowerPoint</Application>
  <PresentationFormat>Широкоэкранный</PresentationFormat>
  <Paragraphs>55</Paragraphs>
  <Slides>13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Bahnschrift SemiBold</vt:lpstr>
      <vt:lpstr>Bahnschrift SemiLight</vt:lpstr>
      <vt:lpstr>Calibri</vt:lpstr>
      <vt:lpstr>Calibri Light</vt:lpstr>
      <vt:lpstr>Тема Office</vt:lpstr>
      <vt:lpstr>Сайт для симуляции орбит  и орбитальных движений</vt:lpstr>
      <vt:lpstr>Введение</vt:lpstr>
      <vt:lpstr>Цель проекта</vt:lpstr>
      <vt:lpstr>Задачи проекта</vt:lpstr>
      <vt:lpstr>Теоретическая часть</vt:lpstr>
      <vt:lpstr>Симулятор</vt:lpstr>
      <vt:lpstr>Сайт проекта</vt:lpstr>
      <vt:lpstr>Схема навигации между страницами сайта</vt:lpstr>
      <vt:lpstr>Тестирование</vt:lpstr>
      <vt:lpstr>Результаты тестирования</vt:lpstr>
      <vt:lpstr>Выводы</vt:lpstr>
      <vt:lpstr>Будущее проекта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Алексей Калашников</dc:creator>
  <cp:lastModifiedBy>Алексей Калашников</cp:lastModifiedBy>
  <cp:revision>4</cp:revision>
  <dcterms:created xsi:type="dcterms:W3CDTF">2024-12-21T12:04:50Z</dcterms:created>
  <dcterms:modified xsi:type="dcterms:W3CDTF">2025-02-18T10:59:37Z</dcterms:modified>
</cp:coreProperties>
</file>