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70" r:id="rId8"/>
    <p:sldId id="268" r:id="rId9"/>
    <p:sldId id="271" r:id="rId10"/>
    <p:sldId id="274" r:id="rId11"/>
    <p:sldId id="269" r:id="rId12"/>
    <p:sldId id="272" r:id="rId13"/>
    <p:sldId id="276" r:id="rId14"/>
    <p:sldId id="275" r:id="rId15"/>
    <p:sldId id="267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5"/>
    <p:restoredTop sz="96405"/>
  </p:normalViewPr>
  <p:slideViewPr>
    <p:cSldViewPr snapToGrid="0" snapToObjects="1">
      <p:cViewPr varScale="1">
        <p:scale>
          <a:sx n="63" d="100"/>
          <a:sy n="63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0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2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69638-F8E0-E043-A1CD-34F3D5E34EB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E7E9-58E6-F54A-AD74-02D35A35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28B22-78D6-1DFC-2470-C45B437B2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1" r="19960"/>
          <a:stretch/>
        </p:blipFill>
        <p:spPr>
          <a:xfrm>
            <a:off x="5273" y="0"/>
            <a:ext cx="410507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493B9-6FDC-C7FC-3FDB-9F85EA1EE2DF}"/>
              </a:ext>
            </a:extLst>
          </p:cNvPr>
          <p:cNvSpPr txBox="1"/>
          <p:nvPr/>
        </p:nvSpPr>
        <p:spPr>
          <a:xfrm>
            <a:off x="97536" y="292608"/>
            <a:ext cx="3511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Privacy-Oriented Pastebin with Encrypted Snippets and Auto-Expiration</a:t>
            </a:r>
            <a:endParaRPr lang="en-US" sz="3200" b="1" dirty="0">
              <a:solidFill>
                <a:schemeClr val="bg1"/>
              </a:solidFill>
              <a:latin typeface="Baskerville SemiBold" panose="02020502070401020303" pitchFamily="18" charset="0"/>
              <a:ea typeface="Baskerville SemiBold" panose="02020502070401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FE94B-9292-C534-BB95-2BFC8F1C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92" y="1400830"/>
            <a:ext cx="3941846" cy="4056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CEAD0F-356E-88CF-5469-019E89A0ED17}"/>
              </a:ext>
            </a:extLst>
          </p:cNvPr>
          <p:cNvSpPr txBox="1"/>
          <p:nvPr/>
        </p:nvSpPr>
        <p:spPr>
          <a:xfrm>
            <a:off x="-1" y="4669536"/>
            <a:ext cx="3755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(Body)"/>
                <a:ea typeface="Baskerville SemiBold" panose="02020502070401020303" pitchFamily="18" charset="0"/>
              </a:rPr>
              <a:t>Ramteja Baliji- Y00873150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 (Body)"/>
                <a:ea typeface="Baskerville SemiBold" panose="02020502070401020303" pitchFamily="18" charset="0"/>
              </a:rPr>
              <a:t>Yashwanth Kumar </a:t>
            </a:r>
            <a:r>
              <a:rPr lang="en-US" dirty="0" err="1">
                <a:solidFill>
                  <a:schemeClr val="bg1"/>
                </a:solidFill>
                <a:latin typeface="Calibri (Body)"/>
                <a:ea typeface="Baskerville SemiBold" panose="02020502070401020303" pitchFamily="18" charset="0"/>
              </a:rPr>
              <a:t>Daargupalli</a:t>
            </a:r>
            <a:r>
              <a:rPr lang="en-US" dirty="0">
                <a:solidFill>
                  <a:schemeClr val="bg1"/>
                </a:solidFill>
                <a:latin typeface="Calibri (Body)"/>
                <a:ea typeface="Baskerville SemiBold" panose="02020502070401020303" pitchFamily="18" charset="0"/>
              </a:rPr>
              <a:t> - Y00871599)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 (Body)"/>
                <a:ea typeface="Baskerville SemiBold" panose="02020502070401020303" pitchFamily="18" charset="0"/>
              </a:rPr>
              <a:t>Sudheer Kumar Chava - Y00867446</a:t>
            </a:r>
          </a:p>
        </p:txBody>
      </p:sp>
    </p:spTree>
    <p:extLst>
      <p:ext uri="{BB962C8B-B14F-4D97-AF65-F5344CB8AC3E}">
        <p14:creationId xmlns:p14="http://schemas.microsoft.com/office/powerpoint/2010/main" val="219381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E730A-14C5-19FF-A1E1-D522D1709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189E8-F09E-C751-B7F4-1593B35B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FE48-CE54-CD85-BFE4-B0C1E8E0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"/>
            <a:ext cx="7886700" cy="6055043"/>
          </a:xfrm>
        </p:spPr>
        <p:txBody>
          <a:bodyPr>
            <a:noAutofit/>
          </a:bodyPr>
          <a:lstStyle/>
          <a:p>
            <a:r>
              <a:rPr lang="en-US" dirty="0"/>
              <a:t>Encryption Routine:</a:t>
            </a:r>
          </a:p>
          <a:p>
            <a:pPr lvl="1"/>
            <a:r>
              <a:rPr lang="en-US" sz="2800" dirty="0"/>
              <a:t>Fernet (AES) with secure, auto-generated key.</a:t>
            </a:r>
          </a:p>
          <a:p>
            <a:pPr lvl="1"/>
            <a:r>
              <a:rPr lang="en-US" sz="2800" dirty="0"/>
              <a:t>Master key loaded on server startup.</a:t>
            </a:r>
          </a:p>
          <a:p>
            <a:r>
              <a:rPr lang="en-US" dirty="0"/>
              <a:t>Snippet Cleanup:</a:t>
            </a:r>
          </a:p>
          <a:p>
            <a:pPr lvl="1"/>
            <a:r>
              <a:rPr lang="en-US" sz="2800" dirty="0" err="1"/>
              <a:t>APScheduler</a:t>
            </a:r>
            <a:r>
              <a:rPr lang="en-US" sz="2800" dirty="0"/>
              <a:t> triggers </a:t>
            </a:r>
            <a:r>
              <a:rPr lang="en-US" sz="2800" dirty="0" err="1"/>
              <a:t>cleanup_expired_snippets</a:t>
            </a:r>
            <a:r>
              <a:rPr lang="en-US" sz="2800" dirty="0"/>
              <a:t>() every 5 minutes.</a:t>
            </a:r>
          </a:p>
          <a:p>
            <a:pPr lvl="1"/>
            <a:r>
              <a:rPr lang="en-US" sz="2800" dirty="0"/>
              <a:t>Expired records are fetched, deleted, and committed.</a:t>
            </a:r>
          </a:p>
          <a:p>
            <a:r>
              <a:rPr lang="en-US" dirty="0"/>
              <a:t>Testing:</a:t>
            </a:r>
          </a:p>
          <a:p>
            <a:pPr lvl="1"/>
            <a:r>
              <a:rPr lang="en-US" sz="2800" dirty="0"/>
              <a:t>Functional testing of snippet creation, retrieval, and expiration.</a:t>
            </a:r>
          </a:p>
          <a:p>
            <a:pPr lvl="1"/>
            <a:r>
              <a:rPr lang="en-US" sz="2800" dirty="0"/>
              <a:t>Security testing to validate encryption and access control.</a:t>
            </a:r>
          </a:p>
          <a:p>
            <a:pPr lvl="1"/>
            <a:r>
              <a:rPr lang="en-US" sz="2800" dirty="0"/>
              <a:t>Performance testing to ensure responsiveness.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6270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96908-1CB6-9333-A207-7BF67FAF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7BEAB1-D403-D4F2-ED23-8166A262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2A915-342E-84A1-DFE1-EB23DADA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Backend Architecture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FDD4-162B-0E4D-D227-0FB81ABC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Modular and RESTful backend design.</a:t>
            </a:r>
          </a:p>
          <a:p>
            <a:r>
              <a:rPr lang="en-IN" sz="2400" b="1" dirty="0"/>
              <a:t>Core API Endpoints</a:t>
            </a:r>
            <a:r>
              <a:rPr lang="en-IN" sz="2400" dirty="0"/>
              <a:t>:</a:t>
            </a:r>
          </a:p>
          <a:p>
            <a:pPr lvl="1"/>
            <a:r>
              <a:rPr lang="en-IN" sz="2000" dirty="0"/>
              <a:t>POST /</a:t>
            </a:r>
            <a:r>
              <a:rPr lang="en-IN" sz="2000" dirty="0" err="1"/>
              <a:t>api</a:t>
            </a:r>
            <a:r>
              <a:rPr lang="en-IN" sz="2000" dirty="0"/>
              <a:t>/snippets: Accepts text and expiration, validates, encrypts, stores, returns unique ID and expiration timestamp. </a:t>
            </a:r>
          </a:p>
          <a:p>
            <a:pPr lvl="1"/>
            <a:r>
              <a:rPr lang="en-IN" sz="2000" dirty="0"/>
              <a:t>GET /</a:t>
            </a:r>
            <a:r>
              <a:rPr lang="en-IN" sz="2000" dirty="0" err="1"/>
              <a:t>api</a:t>
            </a:r>
            <a:r>
              <a:rPr lang="en-IN" sz="2000" dirty="0"/>
              <a:t>/snippets/&lt;id&gt;: Retrieves snippet if not expired, decrypts, and returns content with expiration timestamp</a:t>
            </a:r>
          </a:p>
          <a:p>
            <a:r>
              <a:rPr lang="en-US" sz="2400" b="1" dirty="0"/>
              <a:t>Security Highlights:</a:t>
            </a:r>
          </a:p>
          <a:p>
            <a:pPr lvl="1"/>
            <a:r>
              <a:rPr lang="en-US" sz="2000" dirty="0"/>
              <a:t>Fernet encryption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Timestamps handled in UTC, converted to EST on return.   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 for invalid requests and expired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Job Scheduler: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APScheduler</a:t>
            </a:r>
            <a:r>
              <a:rPr lang="en-US" sz="2000" dirty="0"/>
              <a:t> runs every 5 minutes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deletion of expired records.</a:t>
            </a:r>
            <a:endParaRPr lang="en-IN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17D8516-2399-61FC-3DCA-53509E66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2C40EE2-17C4-A65D-C2D7-82BAAF40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774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0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694-D12C-E431-836E-01644DC5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B91-E7C9-1F99-5BAC-6E5CF2B7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Functional Outcomes:</a:t>
            </a:r>
          </a:p>
          <a:p>
            <a:pPr lvl="1"/>
            <a:r>
              <a:rPr lang="en-US" dirty="0"/>
              <a:t>Successful end-to-end encrypted text sharing.</a:t>
            </a:r>
          </a:p>
          <a:p>
            <a:pPr lvl="1"/>
            <a:r>
              <a:rPr lang="en-US" dirty="0"/>
              <a:t>Reliable snippet expiration and removal.</a:t>
            </a:r>
          </a:p>
          <a:p>
            <a:pPr lvl="1"/>
            <a:r>
              <a:rPr lang="en-US" dirty="0"/>
              <a:t>Responsive and secure application under test conditions.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Lightweight and portable (SQLite + Flask).</a:t>
            </a:r>
          </a:p>
          <a:p>
            <a:pPr lvl="1"/>
            <a:r>
              <a:rPr lang="en-US" dirty="0"/>
              <a:t>Quick installation and simple API.</a:t>
            </a:r>
          </a:p>
          <a:p>
            <a:pPr lvl="1"/>
            <a:r>
              <a:rPr lang="en-US" dirty="0"/>
              <a:t>Easy-to-use UI.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No persistent user accounts; ownership is hard to enforce.</a:t>
            </a:r>
          </a:p>
          <a:p>
            <a:pPr lvl="1"/>
            <a:r>
              <a:rPr lang="en-US" dirty="0"/>
              <a:t>Key management is not externalized (requires backup).</a:t>
            </a:r>
          </a:p>
          <a:p>
            <a:pPr lvl="1"/>
            <a:r>
              <a:rPr lang="en-US" dirty="0"/>
              <a:t>Scalability is limited by SQLite concurrency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79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A7FB1-2432-EFF7-AFF1-6B1133D0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A217-D8FF-7672-21C8-CB5279B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D39-0248-FF6B-87DD-3BD9534D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 development of a functional and secure </a:t>
            </a:r>
            <a:r>
              <a:rPr lang="en-US" dirty="0" err="1"/>
              <a:t>pastebin</a:t>
            </a:r>
            <a:r>
              <a:rPr lang="en-US" dirty="0"/>
              <a:t> solution.</a:t>
            </a:r>
          </a:p>
          <a:p>
            <a:r>
              <a:rPr lang="en-US" dirty="0"/>
              <a:t>Achievement of temporary, encrypted data exchange.</a:t>
            </a:r>
          </a:p>
          <a:p>
            <a:r>
              <a:rPr lang="en-US" dirty="0"/>
              <a:t>Effective balance of technical feasibility and real-world need for secure communication.</a:t>
            </a:r>
          </a:p>
          <a:p>
            <a:r>
              <a:rPr lang="en-US" dirty="0"/>
              <a:t>Summary of Achievements: </a:t>
            </a:r>
          </a:p>
          <a:p>
            <a:pPr lvl="1"/>
            <a:r>
              <a:rPr lang="en-US" dirty="0"/>
              <a:t>AES-encrypted secure text snippet processing.</a:t>
            </a:r>
          </a:p>
          <a:p>
            <a:pPr lvl="1"/>
            <a:r>
              <a:rPr lang="en-US" dirty="0"/>
              <a:t>Time-based expiration and cleanup.</a:t>
            </a:r>
          </a:p>
          <a:p>
            <a:pPr lvl="1"/>
            <a:r>
              <a:rPr lang="en-US" dirty="0"/>
              <a:t>Simple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04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469C0-3A79-A26D-9EF9-29872154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7F94-EC81-712A-C8BD-7F43B3BE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Contribution of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0CA1-5D33-AEBE-E25F-9AA3C59B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4272"/>
            <a:ext cx="7886700" cy="5279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Ramteja Baliji</a:t>
            </a:r>
          </a:p>
          <a:p>
            <a:r>
              <a:rPr lang="en-IN" dirty="0"/>
              <a:t>Backend development (Flask, </a:t>
            </a:r>
            <a:r>
              <a:rPr lang="en-IN" dirty="0" err="1"/>
              <a:t>SQLAlchemy</a:t>
            </a:r>
            <a:r>
              <a:rPr lang="en-IN" dirty="0"/>
              <a:t>)</a:t>
            </a:r>
          </a:p>
          <a:p>
            <a:r>
              <a:rPr lang="en-IN" dirty="0"/>
              <a:t>Database design and implementation</a:t>
            </a:r>
          </a:p>
          <a:p>
            <a:r>
              <a:rPr lang="en-IN" dirty="0"/>
              <a:t>API endpoint development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US" b="1" dirty="0">
                <a:latin typeface="Calibri (Body)"/>
                <a:ea typeface="Baskerville SemiBold" panose="02020502070401020303" pitchFamily="18" charset="0"/>
              </a:rPr>
              <a:t>Yashwanth Kumar </a:t>
            </a:r>
            <a:r>
              <a:rPr lang="en-US" b="1" dirty="0" err="1">
                <a:latin typeface="Calibri (Body)"/>
                <a:ea typeface="Baskerville SemiBold" panose="02020502070401020303" pitchFamily="18" charset="0"/>
              </a:rPr>
              <a:t>Daargupalli</a:t>
            </a:r>
            <a:r>
              <a:rPr lang="en-US" b="1" dirty="0">
                <a:latin typeface="Calibri (Body)"/>
                <a:ea typeface="Baskerville SemiBold" panose="02020502070401020303" pitchFamily="18" charset="0"/>
              </a:rPr>
              <a:t> </a:t>
            </a:r>
          </a:p>
          <a:p>
            <a:r>
              <a:rPr lang="en-IN" dirty="0"/>
              <a:t>Frontend development (HTML, CSS, JavaScript)</a:t>
            </a:r>
          </a:p>
          <a:p>
            <a:r>
              <a:rPr lang="en-IN" dirty="0"/>
              <a:t>UI/UX design</a:t>
            </a:r>
          </a:p>
          <a:p>
            <a:r>
              <a:rPr lang="en-IN" dirty="0"/>
              <a:t>Testing and validation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Sudheer Kumar Chava</a:t>
            </a:r>
          </a:p>
          <a:p>
            <a:r>
              <a:rPr lang="en-IN" dirty="0"/>
              <a:t>Encryption implementation (Fernet)</a:t>
            </a:r>
          </a:p>
          <a:p>
            <a:r>
              <a:rPr lang="en-IN" dirty="0"/>
              <a:t>Job scheduling (</a:t>
            </a:r>
            <a:r>
              <a:rPr lang="en-IN" dirty="0" err="1"/>
              <a:t>APScheduler</a:t>
            </a:r>
            <a:r>
              <a:rPr lang="en-IN" dirty="0"/>
              <a:t>)</a:t>
            </a:r>
          </a:p>
          <a:p>
            <a:r>
              <a:rPr lang="en-IN" dirty="0"/>
              <a:t>Deployment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01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D3B54-7B17-63A4-1A27-5B02B4136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B00EE6-8725-D14C-A075-71EEF622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57E5154-E931-A6CD-6E72-DB4936644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6171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FE47F8-0E26-22A9-444D-0C2F574C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5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B6643-F99C-9B7B-2ABB-6BDF3F1A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067104-DC8B-CFE4-F43C-29953DBC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87CC-F3B4-EC97-9EE6-2FFF6395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The rapid development of online communication has introduced novel problems in information security.</a:t>
            </a:r>
          </a:p>
          <a:p>
            <a:r>
              <a:rPr lang="en-US" dirty="0"/>
              <a:t>Privacy-preserving sharing of transient but sensitive information remains an open problem.</a:t>
            </a:r>
          </a:p>
          <a:p>
            <a:r>
              <a:rPr lang="en-US" dirty="0"/>
              <a:t>Pastebin utilities are widely used for temporary text sharing.</a:t>
            </a:r>
          </a:p>
          <a:p>
            <a:r>
              <a:rPr lang="en-US" dirty="0"/>
              <a:t>Existing sites often lack encryption and auto-expiration, posing security risks.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3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EDC68-5DA8-AC1A-4D59-3C9795F49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28E1E-78E7-CC28-615D-FB7FCD6D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DFCE-707C-FCCF-4015-4811CD6F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536"/>
            <a:ext cx="7886700" cy="6079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Goal</a:t>
            </a:r>
          </a:p>
          <a:p>
            <a:r>
              <a:rPr lang="en-US" dirty="0"/>
              <a:t>To develop a secure Pastebin solution with automatic encryption and adjustable expiration.</a:t>
            </a:r>
          </a:p>
          <a:p>
            <a:r>
              <a:rPr lang="en-US" dirty="0"/>
              <a:t>Expired snippets are automatically removed, preventing long-term storage.</a:t>
            </a:r>
          </a:p>
          <a:p>
            <a:r>
              <a:rPr lang="en-US" dirty="0"/>
              <a:t>The system enhances confidentiality and usability through encryption and automation.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Primary Objectives</a:t>
            </a:r>
            <a:endParaRPr lang="en-US" dirty="0"/>
          </a:p>
          <a:p>
            <a:r>
              <a:rPr lang="en-US" dirty="0"/>
              <a:t>Allow secure temporary sharing of text.</a:t>
            </a:r>
          </a:p>
          <a:p>
            <a:r>
              <a:rPr lang="en-US" dirty="0"/>
              <a:t>Store material only after encryption.</a:t>
            </a:r>
          </a:p>
        </p:txBody>
      </p:sp>
    </p:spTree>
    <p:extLst>
      <p:ext uri="{BB962C8B-B14F-4D97-AF65-F5344CB8AC3E}">
        <p14:creationId xmlns:p14="http://schemas.microsoft.com/office/powerpoint/2010/main" val="146138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34758-59FA-4BB2-A222-D3F66EAD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3B09F-19E6-7CF8-3BB9-24ECA2FB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D989-10AD-04CE-EF1C-01F661F4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1376"/>
            <a:ext cx="7886700" cy="5835587"/>
          </a:xfrm>
        </p:spPr>
        <p:txBody>
          <a:bodyPr/>
          <a:lstStyle/>
          <a:p>
            <a:r>
              <a:rPr lang="en-US" dirty="0"/>
              <a:t>Offer automatic deletion with user-defined expiration. </a:t>
            </a:r>
          </a:p>
          <a:p>
            <a:r>
              <a:rPr lang="en-US" dirty="0"/>
              <a:t>Provide a minimal, clean web interface with no data logging.</a:t>
            </a:r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 Cases</a:t>
            </a:r>
          </a:p>
          <a:p>
            <a:r>
              <a:rPr lang="en-US" dirty="0"/>
              <a:t>Securely sharing server credentials.</a:t>
            </a:r>
          </a:p>
          <a:p>
            <a:r>
              <a:rPr lang="en-US" dirty="0"/>
              <a:t>Exchanging sensitive quotes/notes.</a:t>
            </a:r>
          </a:p>
          <a:p>
            <a:r>
              <a:rPr lang="en-US" dirty="0"/>
              <a:t>Sharing config files or API keys with expiration.</a:t>
            </a:r>
          </a:p>
          <a:p>
            <a:r>
              <a:rPr lang="en-US" dirty="0"/>
              <a:t>Temporary sharing of exam keys/configurations.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9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A8CE3-275C-3A32-A665-0A705E3E4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281C8-783F-1FCC-3D44-83181647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D98CE-861B-ABC2-7216-817E923D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B386-9E53-2AD7-09E7-41B26C26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768"/>
            <a:ext cx="7886700" cy="460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Background and Related Work</a:t>
            </a:r>
          </a:p>
          <a:p>
            <a:r>
              <a:rPr lang="en-US" dirty="0"/>
              <a:t>Traditional </a:t>
            </a:r>
            <a:r>
              <a:rPr lang="en-US" dirty="0" err="1"/>
              <a:t>pastebin</a:t>
            </a:r>
            <a:r>
              <a:rPr lang="en-US" dirty="0"/>
              <a:t> utilities and their widespread use.</a:t>
            </a:r>
          </a:p>
          <a:p>
            <a:r>
              <a:rPr lang="en-US" dirty="0"/>
              <a:t>Inherent security risks of plaintext storage and indefinite retention.</a:t>
            </a:r>
          </a:p>
          <a:p>
            <a:r>
              <a:rPr lang="en-US" dirty="0"/>
              <a:t>Emergence of security-conscious Pastebin alternatives.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E524-55B4-0135-945D-2208C6E3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6C056-F6A3-A51E-41D8-7C3095A4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2F7F-82DE-14F4-162E-D96025C1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5518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Comparison with Existing Solutions:</a:t>
            </a:r>
          </a:p>
          <a:p>
            <a:r>
              <a:rPr lang="en-US" dirty="0" err="1"/>
              <a:t>PrivateBin</a:t>
            </a:r>
            <a:r>
              <a:rPr lang="en-US" dirty="0"/>
              <a:t>: Client-side encryption, but less intuitive interface and lacks automated expiration.</a:t>
            </a:r>
          </a:p>
          <a:p>
            <a:r>
              <a:rPr lang="en-US" dirty="0" err="1"/>
              <a:t>ZeroBin</a:t>
            </a:r>
            <a:r>
              <a:rPr lang="en-US" dirty="0"/>
              <a:t>: Strong on anonymity, weak on server-side deletion control. </a:t>
            </a:r>
          </a:p>
          <a:p>
            <a:r>
              <a:rPr lang="en-US" dirty="0" err="1"/>
              <a:t>Ghostbin</a:t>
            </a:r>
            <a:r>
              <a:rPr lang="en-US" dirty="0"/>
              <a:t>: Offers syntax highlighting and expiry time, but limited server-side control.</a:t>
            </a:r>
          </a:p>
          <a:p>
            <a:r>
              <a:rPr lang="en-US" b="1" dirty="0"/>
              <a:t>Our Solution’s Advantages:</a:t>
            </a:r>
          </a:p>
          <a:p>
            <a:pPr lvl="1"/>
            <a:r>
              <a:rPr lang="en-US" dirty="0"/>
              <a:t>Server-side encryption.</a:t>
            </a:r>
          </a:p>
          <a:p>
            <a:pPr lvl="1"/>
            <a:r>
              <a:rPr lang="en-US" dirty="0"/>
              <a:t>Absolute control of expiration and removal.</a:t>
            </a:r>
          </a:p>
          <a:p>
            <a:pPr lvl="1"/>
            <a:r>
              <a:rPr lang="en-US" dirty="0"/>
              <a:t>Ease of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3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A0B44-E819-CFC5-47F1-1C284BB8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387488-3BF9-2123-8669-1F0E6E5C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68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AA69C-360D-48C6-7E47-C3462A85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4113"/>
            <a:ext cx="7886700" cy="1024128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EB04-E97A-16D6-0C75-AC86D566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241"/>
            <a:ext cx="7886700" cy="5018722"/>
          </a:xfrm>
        </p:spPr>
        <p:txBody>
          <a:bodyPr>
            <a:normAutofit/>
          </a:bodyPr>
          <a:lstStyle/>
          <a:p>
            <a:r>
              <a:rPr lang="en-US" dirty="0"/>
              <a:t>Inadequacy of traditional </a:t>
            </a:r>
            <a:r>
              <a:rPr lang="en-US" dirty="0" err="1"/>
              <a:t>pastebins</a:t>
            </a:r>
            <a:r>
              <a:rPr lang="en-US" dirty="0"/>
              <a:t> for secure sharing of sensitive data. </a:t>
            </a:r>
          </a:p>
          <a:p>
            <a:r>
              <a:rPr lang="en-US" dirty="0"/>
              <a:t>Vulnerabilities due to lack of encryption:</a:t>
            </a:r>
          </a:p>
          <a:p>
            <a:pPr lvl="1"/>
            <a:r>
              <a:rPr lang="en-US" sz="2800" dirty="0"/>
              <a:t>Data interception during transmission.</a:t>
            </a:r>
          </a:p>
          <a:p>
            <a:pPr lvl="1"/>
            <a:r>
              <a:rPr lang="en-US" sz="2800" dirty="0"/>
              <a:t>Unauthorized access to stored data.</a:t>
            </a:r>
          </a:p>
          <a:p>
            <a:r>
              <a:rPr lang="en-US" dirty="0"/>
              <a:t>Risks associated with prolonged data retention:</a:t>
            </a:r>
          </a:p>
          <a:p>
            <a:pPr lvl="1"/>
            <a:r>
              <a:rPr lang="en-US" sz="2800" dirty="0"/>
              <a:t>Increased exposure to data breaches.</a:t>
            </a:r>
          </a:p>
          <a:p>
            <a:pPr lvl="1"/>
            <a:r>
              <a:rPr lang="en-US" sz="2800" dirty="0"/>
              <a:t>Potential for misuse of old data.</a:t>
            </a:r>
          </a:p>
          <a:p>
            <a:r>
              <a:rPr lang="en-US" dirty="0"/>
              <a:t>The need for a solution addressing these privacy and security gaps.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935A-7074-0AD6-8EFE-F98F86D79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0231D3-4741-1A46-07C2-886669A8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A66C6F-01C1-5861-2318-3B0B3B90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DF29-3337-C1A2-E07C-19E54CDF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System design principles: security, privacy, and usability.</a:t>
            </a:r>
          </a:p>
          <a:p>
            <a:r>
              <a:rPr lang="en-IN" dirty="0"/>
              <a:t>Technology Stack:</a:t>
            </a:r>
          </a:p>
          <a:p>
            <a:pPr lvl="1"/>
            <a:r>
              <a:rPr lang="en-IN" dirty="0"/>
              <a:t>Backend: Python 3.12, Flask 3.0.2, Flask-</a:t>
            </a:r>
            <a:r>
              <a:rPr lang="en-IN" dirty="0" err="1"/>
              <a:t>SQLAlchemy</a:t>
            </a:r>
            <a:r>
              <a:rPr lang="en-IN" dirty="0"/>
              <a:t> 3.1.1, Cryptography 42.0.5 (Fernet), </a:t>
            </a:r>
            <a:r>
              <a:rPr lang="en-IN" dirty="0" err="1"/>
              <a:t>APScheduler</a:t>
            </a:r>
            <a:r>
              <a:rPr lang="en-IN" dirty="0"/>
              <a:t> 3.10.4, Python-</a:t>
            </a:r>
            <a:r>
              <a:rPr lang="en-IN" dirty="0" err="1"/>
              <a:t>dotenv</a:t>
            </a:r>
            <a:r>
              <a:rPr lang="en-IN" dirty="0"/>
              <a:t> 1.0.1.</a:t>
            </a:r>
          </a:p>
          <a:p>
            <a:pPr lvl="1"/>
            <a:r>
              <a:rPr lang="en-IN" dirty="0"/>
              <a:t>Frontend: HTML5, Vanilla JavaScript, </a:t>
            </a:r>
            <a:r>
              <a:rPr lang="en-IN" dirty="0" err="1"/>
              <a:t>TailwindCSS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Development Environment: Ubuntu 22.04 / Windows 10, </a:t>
            </a:r>
            <a:r>
              <a:rPr lang="en-IN" dirty="0" err="1"/>
              <a:t>VSCode</a:t>
            </a:r>
            <a:r>
              <a:rPr lang="en-IN" dirty="0"/>
              <a:t> / PyCharm, Firefox / Chrome.</a:t>
            </a:r>
          </a:p>
          <a:p>
            <a:r>
              <a:rPr lang="en-US" dirty="0"/>
              <a:t>Database Design:</a:t>
            </a:r>
          </a:p>
          <a:p>
            <a:pPr lvl="1"/>
            <a:r>
              <a:rPr lang="en-US" dirty="0"/>
              <a:t>SQLite for local storage.</a:t>
            </a:r>
          </a:p>
          <a:p>
            <a:pPr lvl="1"/>
            <a:r>
              <a:rPr lang="en-US" dirty="0"/>
              <a:t>Schema: id (unique ID), </a:t>
            </a:r>
            <a:r>
              <a:rPr lang="en-US" dirty="0" err="1"/>
              <a:t>encrypted_text</a:t>
            </a:r>
            <a:r>
              <a:rPr lang="en-US" dirty="0"/>
              <a:t>, </a:t>
            </a:r>
            <a:r>
              <a:rPr lang="en-US" dirty="0" err="1"/>
              <a:t>expiration_time</a:t>
            </a:r>
            <a:r>
              <a:rPr lang="en-US" dirty="0"/>
              <a:t>, </a:t>
            </a:r>
            <a:r>
              <a:rPr lang="en-US" dirty="0" err="1"/>
              <a:t>created_at</a:t>
            </a:r>
            <a:r>
              <a:rPr lang="en-US" dirty="0"/>
              <a:t>.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11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2308-F265-A2BA-FA4A-FFDE1A77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ACB6D3-B301-5950-3F77-A719B9C3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BD632-AF52-EF8D-D51B-627F8E5C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Experiments and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CC63-8C69-0159-EAB1-B5797986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Emphasis on strict data handling and validation.</a:t>
            </a:r>
          </a:p>
          <a:p>
            <a:r>
              <a:rPr lang="en-IN" dirty="0"/>
              <a:t>Input Validation:</a:t>
            </a:r>
          </a:p>
          <a:p>
            <a:pPr lvl="1"/>
            <a:r>
              <a:rPr lang="en-IN" sz="2800" dirty="0"/>
              <a:t>text field: Non-empty validation.</a:t>
            </a:r>
          </a:p>
          <a:p>
            <a:pPr lvl="1"/>
            <a:r>
              <a:rPr lang="en-IN" sz="2800" dirty="0" err="1"/>
              <a:t>expiration_seconds</a:t>
            </a:r>
            <a:r>
              <a:rPr lang="en-IN" sz="2800" dirty="0"/>
              <a:t>: Integer within 1 to 604800 seconds (7 days).</a:t>
            </a:r>
          </a:p>
          <a:p>
            <a:r>
              <a:rPr lang="en-IN" dirty="0"/>
              <a:t>Data Sanitization:</a:t>
            </a:r>
          </a:p>
          <a:p>
            <a:pPr lvl="1"/>
            <a:r>
              <a:rPr lang="en-IN" sz="2800" dirty="0"/>
              <a:t>Trimming of inputs.</a:t>
            </a:r>
          </a:p>
          <a:p>
            <a:pPr lvl="1"/>
            <a:r>
              <a:rPr lang="en-IN" sz="2800" dirty="0"/>
              <a:t>Normalization of times to UTC.</a:t>
            </a:r>
          </a:p>
        </p:txBody>
      </p:sp>
    </p:spTree>
    <p:extLst>
      <p:ext uri="{BB962C8B-B14F-4D97-AF65-F5344CB8AC3E}">
        <p14:creationId xmlns:p14="http://schemas.microsoft.com/office/powerpoint/2010/main" val="87284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817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Baskerville SemiBold</vt:lpstr>
      <vt:lpstr>Calibri</vt:lpstr>
      <vt:lpstr>Calibri (Body)</vt:lpstr>
      <vt:lpstr>Calibri Light</vt:lpstr>
      <vt:lpstr>Office Theme</vt:lpstr>
      <vt:lpstr>PowerPoint Presentation</vt:lpstr>
      <vt:lpstr>Introduction</vt:lpstr>
      <vt:lpstr>PowerPoint Presentation</vt:lpstr>
      <vt:lpstr>PowerPoint Presentation</vt:lpstr>
      <vt:lpstr>Background</vt:lpstr>
      <vt:lpstr>PowerPoint Presentation</vt:lpstr>
      <vt:lpstr>Problem Statement</vt:lpstr>
      <vt:lpstr>Methodology</vt:lpstr>
      <vt:lpstr>Experiments and Data Handling</vt:lpstr>
      <vt:lpstr>PowerPoint Presentation</vt:lpstr>
      <vt:lpstr>Backend Architecture and Security</vt:lpstr>
      <vt:lpstr>Results and Discussion</vt:lpstr>
      <vt:lpstr>Conclusion</vt:lpstr>
      <vt:lpstr>Contribution of Team Members</vt:lpstr>
      <vt:lpstr>THANK YOU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Ramteja Baliji</cp:lastModifiedBy>
  <cp:revision>39</cp:revision>
  <cp:lastPrinted>2023-04-25T13:51:44Z</cp:lastPrinted>
  <dcterms:created xsi:type="dcterms:W3CDTF">2022-04-13T17:18:33Z</dcterms:created>
  <dcterms:modified xsi:type="dcterms:W3CDTF">2025-04-26T21:09:45Z</dcterms:modified>
</cp:coreProperties>
</file>