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Summary of your final findings:</a:t>
            </a:r>
          </a:p>
          <a:p>
            <a:r>
              <a:t>- Duplicates handled carefully</a:t>
            </a:r>
          </a:p>
          <a:p>
            <a:r>
              <a:t>- Observation patterns normalized and compared</a:t>
            </a:r>
          </a:p>
          <a:p>
            <a:r>
              <a:t>- Statistically significant differences across parks</a:t>
            </a:r>
          </a:p>
          <a:p>
            <a:r>
              <a:t>- Doves and beaver as top non-endangered species; bats as top endangered</a:t>
            </a:r>
          </a:p>
          <a:p>
            <a:r>
              <a:t>- Discuss artificial nature and time-bound scope of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### Observations</a:t>
            </a:r>
          </a:p>
          <a:p/>
          <a:p>
            <a:r>
              <a:t>* The graphs for the four parks look very similar, even suspiciously so. The absolute number of observation are different, but the distributions look very similar.</a:t>
            </a:r>
          </a:p>
          <a:p>
            <a:r>
              <a:t>* This can be the result of a bug in the code, but it can also indicate the the data is repeated and duplicated. </a:t>
            </a:r>
          </a:p>
          <a:p>
            <a:r>
              <a:t>* I will check the last 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### Observations</a:t>
            </a:r>
          </a:p>
          <a:p/>
          <a:p>
            <a:r>
              <a:t>* The graphs for the four parks look very similar, even suspiciously so. The absolute number of observation are different, but the distributions look very similar.</a:t>
            </a:r>
          </a:p>
          <a:p>
            <a:r>
              <a:t>* This can be the result of a bug in the code, but it can also indicate the the data is repeated and duplicated. </a:t>
            </a:r>
          </a:p>
          <a:p>
            <a:r>
              <a:t>* I will check the last 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### Observations</a:t>
            </a:r>
          </a:p>
          <a:p/>
          <a:p>
            <a:r>
              <a:t>* Perfect correlation between parks, in the combined parks/catgories dataset!</a:t>
            </a:r>
          </a:p>
          <a:p>
            <a:r>
              <a:t>* Although we did not find such a correlation between parks in the observations dataset before the combinination.</a:t>
            </a:r>
          </a:p>
          <a:p>
            <a:r>
              <a:t>* Let's do several more checks.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### Observations</a:t>
            </a:r>
          </a:p>
          <a:p/>
          <a:p>
            <a:r>
              <a:t>* We have seen the comparing total observations by species categories did not reveal differences between the parks, after scaling.</a:t>
            </a:r>
          </a:p>
          <a:p>
            <a:r>
              <a:t>* But now we can se that maximual cases analysis does reveal differences between the parks. Different species are most-observed in different parks, at least in some of the cases. And even when the species are the same, the (normalized) observation counts are different.</a:t>
            </a:r>
          </a:p>
          <a:p>
            <a:r>
              <a:t>* We have also applied a Chi-Square test for each of the graphs, to numerically verify that the differences between the normalized observations counts are significant, in the sense of deviating from a uniform (equal for all the parks)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### Observations</a:t>
            </a:r>
          </a:p>
          <a:p/>
          <a:p>
            <a:r>
              <a:t>* We have seen the comparing total observations by species categories did not reveal differences between the parks, after scaling.</a:t>
            </a:r>
          </a:p>
          <a:p>
            <a:r>
              <a:t>* But now we can se that maximual cases analysis does reveal differences between the parks. Different species are most-observed in different parks, at least in some of the cases. And even when the species are the same, the (normalized) observation counts are different.</a:t>
            </a:r>
          </a:p>
          <a:p>
            <a:r>
              <a:t>* We have also applied a Chi-Square test for each of the graphs, to numerically verify that the differences between the normalized observations counts are significant, in the sense of deviating from a uniform (equal for all the parks)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### Observations</a:t>
            </a:r>
          </a:p>
          <a:p/>
          <a:p>
            <a:r>
              <a:t>* We have seen the comparing total observations by species categories did not reveal differences between the parks, after scaling.</a:t>
            </a:r>
          </a:p>
          <a:p>
            <a:r>
              <a:t>* But now we can se that maximual cases analysis does reveal differences between the parks. Different species are most-observed in different parks, at least in some of the cases. And even when the species are the same, the (normalized) observation counts are different.</a:t>
            </a:r>
          </a:p>
          <a:p>
            <a:r>
              <a:t>* We have also applied a Chi-Square test for each of the graphs, to numerically verify that the differences between the normalized observations counts are significant, in the sense of deviating from a uniform (equal for all the parks)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### Observations</a:t>
            </a:r>
          </a:p>
          <a:p/>
          <a:p>
            <a:r>
              <a:t>* We have seen the comparing total observations by species categories did not reveal differences between the parks, after scaling.</a:t>
            </a:r>
          </a:p>
          <a:p>
            <a:r>
              <a:t>* But now we can se that maximual cases analysis does reveal differences between the parks. Different species are most-observed in different parks, at least in some of the cases. And even when the species are the same, the (normalized) observation counts are different.</a:t>
            </a:r>
          </a:p>
          <a:p>
            <a:r>
              <a:t>* We have also applied a Chi-Square test for each of the graphs, to numerically verify that the differences between the normalized observations counts are significant, in the sense of deviating from a uniform (equal for all the parks)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Invite the audience to ask questions.</a:t>
            </a:r>
          </a:p>
          <a:p>
            <a:r>
              <a:t>Be ready to revisit the project motivation or methodology if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### Observations</a:t>
            </a:r>
          </a:p>
          <a:p/>
          <a:p>
            <a:r>
              <a:t>The missing values in conservation status seem nearly evenly distributed amoung the species categories.  </a:t>
            </a:r>
          </a:p>
          <a:p>
            <a:r>
              <a:t>There is no visible correlations between missing values and species category.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### Observations</a:t>
            </a:r>
          </a:p>
          <a:p/>
          <a:p>
            <a:r>
              <a:t>* The Vascular Plant category is by far the most populated category in the dataset. In has about 10 times more species than the next category in size, which is Birds.</a:t>
            </a:r>
          </a:p>
          <a:p>
            <a:r>
              <a:t>* Categories which have visible percentages of endangered species are: Bird, Mammal, Fish.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### Observations</a:t>
            </a:r>
          </a:p>
          <a:p/>
          <a:p>
            <a:r>
              <a:t>We can see that most species that are indicated as endangered in the dataset are either mammals or birds.  </a:t>
            </a:r>
          </a:p>
          <a:p>
            <a:r>
              <a:t>Relatively few of the plants species are considered endangered.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### Observations</a:t>
            </a:r>
          </a:p>
          <a:p/>
          <a:p>
            <a:r>
              <a:t>* The graphs for the four parks look very similar, even suspiciously so. The absolute number of observation are different, but the distributions look very similar.</a:t>
            </a:r>
          </a:p>
          <a:p>
            <a:r>
              <a:t>* This can be the result of a bug in the code, but it can also indicate the the data is repeated and duplicated. </a:t>
            </a:r>
          </a:p>
          <a:p>
            <a:r>
              <a:t>* I will check the last 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### Observations</a:t>
            </a:r>
          </a:p>
          <a:p/>
          <a:p>
            <a:r>
              <a:t>* The graphs for the four parks look very similar, even suspiciously so. The absolute number of observation are different, but the distributions look very similar.</a:t>
            </a:r>
          </a:p>
          <a:p>
            <a:r>
              <a:t>* This can be the result of a bug in the code, but it can also indicate the the data is repeated and duplicated. </a:t>
            </a:r>
          </a:p>
          <a:p>
            <a:r>
              <a:t>* I will check the last 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### Observations</a:t>
            </a:r>
          </a:p>
          <a:p/>
          <a:p>
            <a:r>
              <a:t>* The graphs for the four parks look very similar, even suspiciously so. The absolute number of observation are different, but the distributions look very similar.</a:t>
            </a:r>
          </a:p>
          <a:p>
            <a:r>
              <a:t>* This can be the result of a bug in the code, but it can also indicate the the data is repeated and duplicated. </a:t>
            </a:r>
          </a:p>
          <a:p>
            <a:r>
              <a:t>* I will check the last 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notesSlide" Target="../notesSlides/notesSlide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notesSlide" Target="../notesSlides/notes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notesSlide" Target="../notesSlides/notesSlide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notesSlide" Target="../notesSlides/notesSlide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1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notesSlide" Target="../notesSlides/notesSlide1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notesSlide" Target="../notesSlides/notesSlide15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notesSlide" Target="../notesSlides/notesSlide1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notesSlide" Target="../notesSlides/notesSlide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4000">
                <a:solidFill>
                  <a:srgbClr val="FFFFFF"/>
                </a:solidFill>
                <a:latin typeface="Calibri"/>
              </a:rPr>
              <a:t>Biodiversity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Auto-generated summary presentation with visualizations and documentation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Figure 6</a:t>
            </a:r>
          </a:p>
        </p:txBody>
      </p:sp>
      <p:pic>
        <p:nvPicPr>
          <p:cNvPr id="4" name="Picture 3" descr="plot_3363658e82764896afb71494efd5078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10360152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Figure 7</a:t>
            </a:r>
          </a:p>
        </p:txBody>
      </p:sp>
      <p:pic>
        <p:nvPicPr>
          <p:cNvPr id="4" name="Picture 3" descr="plot_7977655731ec49adae27c8e0c01a118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10360152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Figure 8</a:t>
            </a:r>
          </a:p>
        </p:txBody>
      </p:sp>
      <p:pic>
        <p:nvPicPr>
          <p:cNvPr id="4" name="Picture 3" descr="plot_196af8bc1edf4e5891024d1b1c91c6f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10360152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Figure 9</a:t>
            </a:r>
          </a:p>
        </p:txBody>
      </p:sp>
      <p:pic>
        <p:nvPicPr>
          <p:cNvPr id="4" name="Picture 3" descr="plot_e89fc3b1781748eda32f3de48933831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10360152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Figure 10</a:t>
            </a:r>
          </a:p>
        </p:txBody>
      </p:sp>
      <p:pic>
        <p:nvPicPr>
          <p:cNvPr id="4" name="Picture 3" descr="plot_4e85babff929455591f40fb110b77ee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10360152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Figure 11</a:t>
            </a:r>
          </a:p>
        </p:txBody>
      </p:sp>
      <p:pic>
        <p:nvPicPr>
          <p:cNvPr id="4" name="Picture 3" descr="plot_af4245337ddb4213b8432bb727670e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10360152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Figure 12</a:t>
            </a:r>
          </a:p>
        </p:txBody>
      </p:sp>
      <p:pic>
        <p:nvPicPr>
          <p:cNvPr id="4" name="Picture 3" descr="plot_21f95cd161384a949b8853c2325569c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10360152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Figure 13</a:t>
            </a:r>
          </a:p>
        </p:txBody>
      </p:sp>
      <p:pic>
        <p:nvPicPr>
          <p:cNvPr id="4" name="Picture 3" descr="plot_099d5edd8cae42e293284d8f032f286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10360152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Figure 14</a:t>
            </a:r>
          </a:p>
        </p:txBody>
      </p:sp>
      <p:pic>
        <p:nvPicPr>
          <p:cNvPr id="4" name="Picture 3" descr="plot_3c469e89d9ee4105aede39927e5ed5f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10360152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4000">
                <a:solidFill>
                  <a:srgbClr val="FFFFFF"/>
                </a:solidFill>
                <a:latin typeface="Calibri"/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• Duplicate rows were resolved by grouping species and summing observations.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• Observation counts across parks were nearly identical by category.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• Normalized data was used to identify and compare most observed species per park.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• Statistical tests confirmed significant differences between parks.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• Endangered bat species was most observed in Bryce, least in Great Smoky Mountains.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4000">
                <a:solidFill>
                  <a:srgbClr val="FFFFFF"/>
                </a:solidFill>
                <a:latin typeface="Calibri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This project is part of the Codecademy Data Science path. It focuses on data cleaning, analysis, and visualization using species data from the US National Parks Service.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3200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4000">
                <a:solidFill>
                  <a:srgbClr val="FFFFFF"/>
                </a:solidFill>
                <a:latin typeface="Calibri"/>
              </a:rPr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- species_info.csv: animal category, scientific name, common name, conservation status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- observations.csv: observations of each species in several parks over 7 days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4000">
                <a:solidFill>
                  <a:srgbClr val="FFFFFF"/>
                </a:solidFill>
                <a:latin typeface="Calibri"/>
              </a:rP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1. Explore and clean the datasets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2. Merge the datasets and analyze patterns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3. Focus on endangered species and compare species across parks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Figure 1</a:t>
            </a:r>
          </a:p>
        </p:txBody>
      </p:sp>
      <p:pic>
        <p:nvPicPr>
          <p:cNvPr id="4" name="Picture 3" descr="plot_eeb2681981884c5f99232f9fc6a29a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10360152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Figure 2</a:t>
            </a:r>
          </a:p>
        </p:txBody>
      </p:sp>
      <p:pic>
        <p:nvPicPr>
          <p:cNvPr id="4" name="Picture 3" descr="plot_8c4d9b35ec554205b25cb6499dda2b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10360152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Figure 3</a:t>
            </a:r>
          </a:p>
        </p:txBody>
      </p:sp>
      <p:pic>
        <p:nvPicPr>
          <p:cNvPr id="4" name="Picture 3" descr="plot_28d80418b33d487eafc0da6f3b5be88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10360152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Figure 4</a:t>
            </a:r>
          </a:p>
        </p:txBody>
      </p:sp>
      <p:pic>
        <p:nvPicPr>
          <p:cNvPr id="4" name="Picture 3" descr="plot_c1c5dfbec45241bab4a1708b7a6a838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10360152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800">
                <a:solidFill>
                  <a:srgbClr val="FFFFFF"/>
                </a:solidFill>
                <a:latin typeface="Calibri"/>
              </a:rPr>
              <a:t>Figure 5</a:t>
            </a:r>
          </a:p>
        </p:txBody>
      </p:sp>
      <p:pic>
        <p:nvPicPr>
          <p:cNvPr id="4" name="Picture 3" descr="plot_a45e5dcab09b48349a201ff0cca3ad9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10360152" cy="5303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