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75" r:id="rId5"/>
    <p:sldId id="258" r:id="rId6"/>
    <p:sldId id="274" r:id="rId7"/>
    <p:sldId id="270" r:id="rId8"/>
    <p:sldId id="273" r:id="rId9"/>
    <p:sldId id="267" r:id="rId10"/>
    <p:sldId id="276" r:id="rId11"/>
    <p:sldId id="259" r:id="rId12"/>
    <p:sldId id="277" r:id="rId13"/>
    <p:sldId id="260" r:id="rId14"/>
    <p:sldId id="261" r:id="rId15"/>
    <p:sldId id="280" r:id="rId16"/>
    <p:sldId id="271" r:id="rId17"/>
    <p:sldId id="263" r:id="rId18"/>
    <p:sldId id="272" r:id="rId19"/>
    <p:sldId id="264" r:id="rId20"/>
    <p:sldId id="265" r:id="rId21"/>
    <p:sldId id="278" r:id="rId22"/>
    <p:sldId id="26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irmalgaud/crop-recommendation-system-using-machine-learning" TargetMode="External"/><Relationship Id="rId7" Type="http://schemas.openxmlformats.org/officeDocument/2006/relationships/hyperlink" Target="https://www.researchgate.net/publication/349444668_Review_on_Crop_Prediction_Using_Deep_Learning_Techniques" TargetMode="External"/><Relationship Id="rId2" Type="http://schemas.openxmlformats.org/officeDocument/2006/relationships/hyperlink" Target="https://pubmed.ncbi.nlm.nih.gov/341683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77266222200011X" TargetMode="External"/><Relationship Id="rId5" Type="http://schemas.openxmlformats.org/officeDocument/2006/relationships/hyperlink" Target="https://bmcmedinformdecismak.biomedcentral.com/articles/10.1186/s12911-019-1004-8" TargetMode="External"/><Relationship Id="rId4" Type="http://schemas.openxmlformats.org/officeDocument/2006/relationships/hyperlink" Target="https://www.ijert.org/crop-recommendation-using-machine-learning-techniq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4.05314" TargetMode="External"/><Relationship Id="rId7" Type="http://schemas.openxmlformats.org/officeDocument/2006/relationships/hyperlink" Target="https://www.frontiersin.org/articles/10.3389/fpls.2023.1234555/full" TargetMode="External"/><Relationship Id="rId2" Type="http://schemas.openxmlformats.org/officeDocument/2006/relationships/hyperlink" Target="https://www.researchgate.net/publication/359918228_Comparison_Analysis_of_Traditional_Machine_Learning_and_Deep_Learning_Techniques_for_Data_and_Image_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5.10826" TargetMode="External"/><Relationship Id="rId5" Type="http://schemas.openxmlformats.org/officeDocument/2006/relationships/hyperlink" Target="https://arxiv.org/abs/2108.01063" TargetMode="External"/><Relationship Id="rId4" Type="http://schemas.openxmlformats.org/officeDocument/2006/relationships/hyperlink" Target="https://www.researchgate.net/publication/227612766_An_Empirical_Comparison_of_Machine_Learning_Models_for_Time_Series_Forecast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342" y="1489697"/>
            <a:ext cx="10363200" cy="989892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Crop Recommendation And </a:t>
            </a:r>
            <a:b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Protection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3" y="2721957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Number:CST21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84040"/>
              </p:ext>
            </p:extLst>
          </p:nvPr>
        </p:nvGraphicFramePr>
        <p:xfrm>
          <a:off x="630903" y="3274141"/>
          <a:ext cx="10860511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919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6681592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RollNumber:20201CST0182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Student Name:Pattabhi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Ramanjuneyulu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RollNumber:20201CST0180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Student Name: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</a:rPr>
                        <a:t>Abhichandra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RollNumber:20201CST0177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Student Name: V Nikhil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Koushik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581223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790468" y="277076"/>
            <a:ext cx="10700946" cy="1091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+mj-lt"/>
              </a:rPr>
              <a:t>PIP104 PROFESSIONAL PRACTICE-II</a:t>
            </a:r>
            <a:br>
              <a:rPr lang="en-GB" sz="3600" dirty="0">
                <a:latin typeface="+mj-lt"/>
              </a:rPr>
            </a:br>
            <a:r>
              <a:rPr lang="en-GB" sz="3600" dirty="0">
                <a:latin typeface="+mj-lt"/>
              </a:rPr>
              <a:t>VIVA-VOCE</a:t>
            </a:r>
            <a:endParaRPr lang="en-GB" sz="36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63A150-C873-86BB-3546-AF929F6E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01615"/>
              </p:ext>
            </p:extLst>
          </p:nvPr>
        </p:nvGraphicFramePr>
        <p:xfrm>
          <a:off x="630902" y="4645741"/>
          <a:ext cx="1086051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919">
                  <a:extLst>
                    <a:ext uri="{9D8B030D-6E8A-4147-A177-3AD203B41FA5}">
                      <a16:colId xmlns:a16="http://schemas.microsoft.com/office/drawing/2014/main" val="2133750515"/>
                    </a:ext>
                  </a:extLst>
                </a:gridCol>
                <a:gridCol w="6681592">
                  <a:extLst>
                    <a:ext uri="{9D8B030D-6E8A-4147-A177-3AD203B41FA5}">
                      <a16:colId xmlns:a16="http://schemas.microsoft.com/office/drawing/2014/main" val="319824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RollNumber:20201CST0164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Student Name:Chinna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>
                          <a:solidFill>
                            <a:schemeClr val="tx1"/>
                          </a:solidFill>
                        </a:rPr>
                        <a:t>Nagi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Reddy </a:t>
                      </a:r>
                      <a:r>
                        <a:rPr lang="en-GB" sz="2400" b="1" baseline="0" dirty="0" err="1">
                          <a:solidFill>
                            <a:schemeClr val="tx1"/>
                          </a:solidFill>
                        </a:rPr>
                        <a:t>Bhanu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Prakash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9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RollNumber:20211LCT0001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 Student Name: </a:t>
                      </a:r>
                      <a:r>
                        <a:rPr lang="en-GB" sz="2400" b="1" baseline="0" dirty="0" err="1">
                          <a:solidFill>
                            <a:schemeClr val="tx1"/>
                          </a:solidFill>
                        </a:rPr>
                        <a:t>Yellari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</a:rPr>
                        <a:t>Pavan</a:t>
                      </a:r>
                      <a:r>
                        <a:rPr lang="en-GB" sz="2400" b="1" baseline="0" dirty="0">
                          <a:solidFill>
                            <a:schemeClr val="tx1"/>
                          </a:solidFill>
                        </a:rPr>
                        <a:t> Kumar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60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pPr algn="just"/>
            <a:r>
              <a:rPr lang="en-GB" b="1" dirty="0"/>
              <a:t>Research Gaps Identified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64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Deep Learning-Based Approaches:</a:t>
            </a:r>
            <a:endParaRPr lang="en-US" sz="2200" dirty="0"/>
          </a:p>
          <a:p>
            <a:pPr lvl="1" algn="just"/>
            <a:r>
              <a:rPr lang="en-US" sz="1900" dirty="0"/>
              <a:t>Despite high accuracy (e.g., CNN achieving 97%), deep learning models require specific application focus and implementation strategies.</a:t>
            </a:r>
          </a:p>
          <a:p>
            <a:pPr lvl="1" algn="just"/>
            <a:r>
              <a:rPr lang="en-US" sz="1900" dirty="0"/>
              <a:t>Further attention is needed on RNN and hybrid models alongside DL models like CNN and ANN.</a:t>
            </a:r>
          </a:p>
          <a:p>
            <a:pPr algn="just"/>
            <a:r>
              <a:rPr lang="en-US" sz="2200" b="1" dirty="0"/>
              <a:t>Comparative Analysis of Techniques:</a:t>
            </a:r>
            <a:endParaRPr lang="en-US" sz="2200" dirty="0"/>
          </a:p>
          <a:p>
            <a:pPr lvl="1" algn="just"/>
            <a:r>
              <a:rPr lang="en-US" sz="1900" dirty="0"/>
              <a:t>Comparative analysis lacks depth by focusing solely on ML models, without considering DL models or discussing their comparative advantages.</a:t>
            </a:r>
          </a:p>
          <a:p>
            <a:pPr lvl="1" algn="just"/>
            <a:r>
              <a:rPr lang="en-US" sz="1900" dirty="0"/>
              <a:t>Supervised learning algorithm comparison lacks analysis between different SVM variants, like least-square and sparse SVMs.</a:t>
            </a:r>
          </a:p>
          <a:p>
            <a:pPr algn="just"/>
            <a:r>
              <a:rPr lang="en-US" sz="2200" b="1" dirty="0"/>
              <a:t>Performance Evaluation of Techniques in Specific Domains:</a:t>
            </a:r>
            <a:endParaRPr lang="en-US" sz="2200" dirty="0"/>
          </a:p>
          <a:p>
            <a:pPr lvl="1" algn="just"/>
            <a:r>
              <a:rPr lang="en-US" sz="1900" dirty="0"/>
              <a:t>Exploration of complex temporal dependencies and scalability issues in both ML and DL models is insufficient.</a:t>
            </a:r>
          </a:p>
          <a:p>
            <a:pPr lvl="1" algn="just"/>
            <a:r>
              <a:rPr lang="en-US" sz="1900" dirty="0"/>
              <a:t>While DL shows promise in NLP, challenges persist in handling semantic nuances and increased computational demands.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95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362"/>
            <a:ext cx="10515600" cy="845837"/>
          </a:xfrm>
        </p:spPr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814"/>
            <a:ext cx="10515600" cy="3987115"/>
          </a:xfrm>
        </p:spPr>
        <p:txBody>
          <a:bodyPr>
            <a:normAutofit/>
          </a:bodyPr>
          <a:lstStyle/>
          <a:p>
            <a:r>
              <a:rPr lang="en-US" sz="2000" b="1" dirty="0"/>
              <a:t>Data Acquisition and Preprocessing:</a:t>
            </a:r>
            <a:endParaRPr lang="en-US" sz="2000" dirty="0"/>
          </a:p>
          <a:p>
            <a:pPr lvl="1"/>
            <a:r>
              <a:rPr lang="en-US" sz="1800" dirty="0"/>
              <a:t>Source data from </a:t>
            </a:r>
            <a:r>
              <a:rPr lang="en-US" sz="1800" dirty="0" err="1"/>
              <a:t>Kaggle's</a:t>
            </a:r>
            <a:r>
              <a:rPr lang="en-US" sz="1800" dirty="0"/>
              <a:t> Crop Production dataset, clean, and select relevant attributes for analysis.</a:t>
            </a:r>
          </a:p>
          <a:p>
            <a:r>
              <a:rPr lang="en-US" sz="2000" b="1" dirty="0"/>
              <a:t>Data Encoding and Standardization:</a:t>
            </a:r>
            <a:endParaRPr lang="en-US" sz="2000" dirty="0"/>
          </a:p>
          <a:p>
            <a:pPr lvl="1"/>
            <a:r>
              <a:rPr lang="en-US" sz="1800" dirty="0"/>
              <a:t>Encode categorical variables and standardize features for compatibility across models.</a:t>
            </a:r>
          </a:p>
          <a:p>
            <a:r>
              <a:rPr lang="en-US" sz="2000" b="1" dirty="0"/>
              <a:t>Machine Learning Model Training:</a:t>
            </a:r>
            <a:endParaRPr lang="en-US" sz="2000" dirty="0"/>
          </a:p>
          <a:p>
            <a:pPr lvl="1"/>
            <a:r>
              <a:rPr lang="en-US" sz="1800" dirty="0"/>
              <a:t>Train various ML algorithms, optimize </a:t>
            </a:r>
            <a:r>
              <a:rPr lang="en-US" sz="1800" dirty="0" err="1"/>
              <a:t>hyperparameters</a:t>
            </a:r>
            <a:r>
              <a:rPr lang="en-US" sz="1800" dirty="0"/>
              <a:t>, and split data for training/testing.</a:t>
            </a:r>
          </a:p>
          <a:p>
            <a:r>
              <a:rPr lang="en-US" sz="2000" b="1" dirty="0"/>
              <a:t>Deep Learning Model Training:</a:t>
            </a:r>
            <a:endParaRPr lang="en-US" sz="2000" dirty="0"/>
          </a:p>
          <a:p>
            <a:pPr lvl="1"/>
            <a:r>
              <a:rPr lang="en-US" sz="1800" dirty="0"/>
              <a:t>Experiment with diverse DL architectures, reshape data accordingly, and perform the train-test split.</a:t>
            </a:r>
          </a:p>
          <a:p>
            <a:r>
              <a:rPr lang="en-US" sz="2000" b="1" dirty="0"/>
              <a:t>Ensemble Model Development:</a:t>
            </a:r>
            <a:endParaRPr lang="en-US" sz="2000" dirty="0"/>
          </a:p>
          <a:p>
            <a:pPr lvl="1"/>
            <a:r>
              <a:rPr lang="en-US" sz="1800" dirty="0"/>
              <a:t>Integrate top-performing ML and DL models into an ensemble for enhanced prediction accuracy.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216"/>
          </a:xfrm>
        </p:spPr>
        <p:txBody>
          <a:bodyPr/>
          <a:lstStyle/>
          <a:p>
            <a:r>
              <a:rPr lang="en-GB" b="1" dirty="0"/>
              <a:t>Research Gaps Identified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Streamlight</a:t>
            </a:r>
            <a:r>
              <a:rPr lang="en-US" sz="2000" b="1" dirty="0"/>
              <a:t> Interface Development:</a:t>
            </a:r>
            <a:endParaRPr lang="en-US" sz="2000" dirty="0"/>
          </a:p>
          <a:p>
            <a:pPr lvl="1"/>
            <a:r>
              <a:rPr lang="en-US" sz="1800" dirty="0"/>
              <a:t>Create user-friendly webpages for Crop Recommendation and Crop Protection using </a:t>
            </a:r>
            <a:r>
              <a:rPr lang="en-US" sz="1800" dirty="0" err="1"/>
              <a:t>Streamlit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Design interfaces for capturing environmental parameters and integrate models for real-time predictions.</a:t>
            </a:r>
          </a:p>
          <a:p>
            <a:r>
              <a:rPr lang="en-US" sz="2000" b="1" dirty="0"/>
              <a:t>Crop Recommendation:</a:t>
            </a:r>
            <a:endParaRPr lang="en-US" sz="2000" dirty="0"/>
          </a:p>
          <a:p>
            <a:pPr lvl="1"/>
            <a:r>
              <a:rPr lang="en-US" sz="1800" dirty="0"/>
              <a:t>Process user inputs through the ensemble model to predict suitable crops and display top recommendations.</a:t>
            </a:r>
          </a:p>
          <a:p>
            <a:r>
              <a:rPr lang="en-US" sz="2000" b="1" dirty="0"/>
              <a:t>Crop Protection:</a:t>
            </a:r>
            <a:endParaRPr lang="en-US" sz="2000" dirty="0"/>
          </a:p>
          <a:p>
            <a:pPr lvl="1"/>
            <a:r>
              <a:rPr lang="en-US" sz="1800" dirty="0"/>
              <a:t>Utilize a pre-trained CNN model for disease detection based on user-uploaded images.</a:t>
            </a:r>
          </a:p>
          <a:p>
            <a:pPr lvl="1"/>
            <a:r>
              <a:rPr lang="en-US" sz="1800" dirty="0"/>
              <a:t>Predict diseases and provide detailed information, symptoms, and management strategies using a reference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274510"/>
            <a:ext cx="10515600" cy="779933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35" y="1224263"/>
            <a:ext cx="10515600" cy="3693726"/>
          </a:xfrm>
        </p:spPr>
        <p:txBody>
          <a:bodyPr>
            <a:normAutofit/>
          </a:bodyPr>
          <a:lstStyle/>
          <a:p>
            <a:r>
              <a:rPr lang="en-US" sz="1800" b="1" dirty="0"/>
              <a:t>Enhanced Yield Optimization:</a:t>
            </a:r>
            <a:r>
              <a:rPr lang="en-US" sz="1800" dirty="0"/>
              <a:t> Use hybrid ML and DL techniques to suggest optimal crop choices by analyzing soil, climate, and geographical data.</a:t>
            </a:r>
          </a:p>
          <a:p>
            <a:r>
              <a:rPr lang="en-US" sz="1800" b="1" dirty="0"/>
              <a:t>Sustainable Agricultural Practices:</a:t>
            </a:r>
            <a:r>
              <a:rPr lang="en-US" sz="1800" dirty="0"/>
              <a:t> Promote eco-friendly farming by recommending diverse crops and resource-efficient cultivation methods.</a:t>
            </a:r>
          </a:p>
          <a:p>
            <a:r>
              <a:rPr lang="en-US" sz="1800" b="1" dirty="0"/>
              <a:t>Crop Protection Management Module:</a:t>
            </a:r>
            <a:endParaRPr lang="en-US" sz="1800" dirty="0"/>
          </a:p>
          <a:p>
            <a:r>
              <a:rPr lang="en-US" sz="1800" b="1" dirty="0"/>
              <a:t>Early Disease and Pest Detection:</a:t>
            </a:r>
            <a:r>
              <a:rPr lang="en-US" sz="1800" dirty="0"/>
              <a:t> Implement deep learning for timely identification of crop diseases and pests, minimizing their impact.</a:t>
            </a:r>
          </a:p>
          <a:p>
            <a:r>
              <a:rPr lang="en-US" sz="1800" b="1" dirty="0"/>
              <a:t>Precision Pest Management:</a:t>
            </a:r>
            <a:r>
              <a:rPr lang="en-US" sz="1800" dirty="0"/>
              <a:t> Develop targeted strategies, emphasizing Integrated Pest Management, to minimize chemical use and ensure sustainable pest control.</a:t>
            </a:r>
          </a:p>
          <a:p>
            <a:r>
              <a:rPr lang="en-US" sz="1800" b="1" dirty="0"/>
              <a:t>Data-Driven Decision Support:</a:t>
            </a:r>
            <a:r>
              <a:rPr lang="en-US" sz="1800" dirty="0"/>
              <a:t> Empower farmers with data insights for informed decisions in crop protection, optimizing resource usage and overall crop health.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73" y="266271"/>
            <a:ext cx="10515600" cy="862312"/>
          </a:xfrm>
        </p:spPr>
        <p:txBody>
          <a:bodyPr>
            <a:normAutofit/>
          </a:bodyPr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850" y="1375118"/>
            <a:ext cx="4237165" cy="3584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73" y="881449"/>
            <a:ext cx="6532605" cy="48108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Preparation: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Used a </a:t>
            </a: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 dataset on crop production, refined it for analysis.</a:t>
            </a:r>
          </a:p>
          <a:p>
            <a:r>
              <a:rPr lang="en-US" b="1" dirty="0">
                <a:solidFill>
                  <a:schemeClr val="tx1"/>
                </a:solidFill>
              </a:rPr>
              <a:t>Model Training: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Trained various machine learning and deep learning models for crop recommendation.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Achieved accuracies ranging from 29.08% to 94.82%.</a:t>
            </a:r>
          </a:p>
          <a:p>
            <a:r>
              <a:rPr lang="en-US" b="1" dirty="0">
                <a:solidFill>
                  <a:schemeClr val="tx1"/>
                </a:solidFill>
              </a:rPr>
              <a:t>Disease Detection: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Built a system to identify crop diseases using a CNN model.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Achieved a detection accuracy of 78.69%.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Streamlit</a:t>
            </a:r>
            <a:r>
              <a:rPr lang="en-US" b="1" dirty="0">
                <a:solidFill>
                  <a:schemeClr val="tx1"/>
                </a:solidFill>
              </a:rPr>
              <a:t> Interface: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Created a user-friendly interface showcasing crop recommendations and disease identification.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Enabled users to upload images for disease prediction.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en-US" b="1" dirty="0"/>
              <a:t>System Design &amp;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485" y="1912419"/>
            <a:ext cx="4143953" cy="281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68" y="1669498"/>
            <a:ext cx="231489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8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010594"/>
          </a:xfrm>
        </p:spPr>
        <p:txBody>
          <a:bodyPr/>
          <a:lstStyle/>
          <a:p>
            <a:r>
              <a:rPr lang="en-GB" b="1" dirty="0"/>
              <a:t>Timeline of Project</a:t>
            </a:r>
            <a:endParaRPr lang="en-IN" dirty="0"/>
          </a:p>
        </p:txBody>
      </p:sp>
      <p:sp>
        <p:nvSpPr>
          <p:cNvPr id="3" name="AutoShape 2" descr="Selected image presented in a lightbox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99" y="1170932"/>
            <a:ext cx="662079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461"/>
            <a:ext cx="10515600" cy="919978"/>
          </a:xfrm>
        </p:spPr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70" y="1227440"/>
            <a:ext cx="6040395" cy="4661200"/>
          </a:xfrm>
        </p:spPr>
        <p:txBody>
          <a:bodyPr>
            <a:normAutofit fontScale="32500" lnSpcReduction="20000"/>
          </a:bodyPr>
          <a:lstStyle/>
          <a:p>
            <a:r>
              <a:rPr lang="en-US" sz="8600" b="1" dirty="0"/>
              <a:t>Outcomes of Agricultural System:</a:t>
            </a:r>
            <a:endParaRPr lang="en-US" sz="8600" dirty="0"/>
          </a:p>
          <a:p>
            <a:r>
              <a:rPr lang="en-US" sz="4900" b="1" dirty="0"/>
              <a:t>Increased Productivity:</a:t>
            </a:r>
            <a:r>
              <a:rPr lang="en-US" sz="4900" dirty="0"/>
              <a:t> Suggested suitable crops, boosting harvest yield through data-backed decisions.</a:t>
            </a:r>
          </a:p>
          <a:p>
            <a:r>
              <a:rPr lang="en-US" sz="4900" b="1" dirty="0"/>
              <a:t>Sustainability Focus:</a:t>
            </a:r>
            <a:r>
              <a:rPr lang="en-US" sz="4900" dirty="0"/>
              <a:t> Promoted eco-friendly agriculture and precise disease management strategies.</a:t>
            </a:r>
          </a:p>
          <a:p>
            <a:r>
              <a:rPr lang="en-US" sz="4900" b="1" dirty="0"/>
              <a:t>Analytical Insights:</a:t>
            </a:r>
            <a:endParaRPr lang="en-US" sz="4900" dirty="0"/>
          </a:p>
          <a:p>
            <a:r>
              <a:rPr lang="en-US" sz="4900" b="1" dirty="0"/>
              <a:t>Informed Decisions:</a:t>
            </a:r>
            <a:r>
              <a:rPr lang="en-US" sz="4900" dirty="0"/>
              <a:t> Equipped farmers with data-driven insights for smarter agricultural practices.</a:t>
            </a:r>
          </a:p>
          <a:p>
            <a:r>
              <a:rPr lang="en-US" sz="4900" b="1" dirty="0"/>
              <a:t>Model Evaluation:</a:t>
            </a:r>
            <a:r>
              <a:rPr lang="en-US" sz="4900" dirty="0"/>
              <a:t> Comprehensive analysis of ML/DL models for future advancements.</a:t>
            </a:r>
          </a:p>
          <a:p>
            <a:endParaRPr lang="en-US" sz="4900" dirty="0"/>
          </a:p>
          <a:p>
            <a:r>
              <a:rPr lang="en-US" sz="8600" b="1" dirty="0"/>
              <a:t>System Utility:</a:t>
            </a:r>
            <a:endParaRPr lang="en-US" sz="8600" dirty="0"/>
          </a:p>
          <a:p>
            <a:r>
              <a:rPr lang="en-US" sz="4900" b="1" dirty="0"/>
              <a:t>Enhanced User Experience:</a:t>
            </a:r>
            <a:r>
              <a:rPr lang="en-US" sz="4900" dirty="0"/>
              <a:t> User-friendly web interface for easy access to recommendations and disease diagnoses.</a:t>
            </a:r>
          </a:p>
          <a:p>
            <a:r>
              <a:rPr lang="en-US" sz="4900" b="1" dirty="0"/>
              <a:t>Integrated Operations:</a:t>
            </a:r>
            <a:r>
              <a:rPr lang="en-US" sz="4900" dirty="0"/>
              <a:t> Streamlined integration of ML/DL models for efficient predictions.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5" y="1787612"/>
            <a:ext cx="5257930" cy="33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47"/>
            <a:ext cx="10515600" cy="1051783"/>
          </a:xfrm>
        </p:spPr>
        <p:txBody>
          <a:bodyPr/>
          <a:lstStyle/>
          <a:p>
            <a:r>
              <a:rPr lang="en-GB" b="1" dirty="0"/>
              <a:t>Outcomes / Results Obtained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971"/>
            <a:ext cx="5653216" cy="4196234"/>
          </a:xfrm>
        </p:spPr>
        <p:txBody>
          <a:bodyPr>
            <a:normAutofit/>
          </a:bodyPr>
          <a:lstStyle/>
          <a:p>
            <a:r>
              <a:rPr lang="en-US" sz="2600" b="1" dirty="0"/>
              <a:t>Technical Achievements:</a:t>
            </a:r>
            <a:endParaRPr lang="en-US" sz="2600" dirty="0"/>
          </a:p>
          <a:p>
            <a:r>
              <a:rPr lang="en-US" sz="1800" b="1" dirty="0"/>
              <a:t>Model Accuracy:</a:t>
            </a:r>
            <a:r>
              <a:rPr lang="en-US" sz="1800" dirty="0"/>
              <a:t> Achieved high accuracy rates in both ML and DL models, exceeding 94%.</a:t>
            </a:r>
          </a:p>
          <a:p>
            <a:r>
              <a:rPr lang="en-US" sz="1800" b="1" dirty="0"/>
              <a:t>Ensemble Model:</a:t>
            </a:r>
            <a:r>
              <a:rPr lang="en-US" sz="1800" dirty="0"/>
              <a:t> Created a reliable model combining ML and DL strengths for better results.</a:t>
            </a:r>
          </a:p>
          <a:p>
            <a:r>
              <a:rPr lang="en-US" sz="1800" b="1" dirty="0"/>
              <a:t>Disease Detection:</a:t>
            </a:r>
            <a:r>
              <a:rPr lang="en-US" sz="1800" dirty="0"/>
              <a:t> CNN model achieved 78.69% accuracy, aiding early disease identification.</a:t>
            </a:r>
          </a:p>
          <a:p>
            <a:r>
              <a:rPr lang="en-US" sz="2600" b="1" dirty="0"/>
              <a:t>User-Centric Outcomes:</a:t>
            </a:r>
            <a:endParaRPr lang="en-US" sz="2600" dirty="0"/>
          </a:p>
          <a:p>
            <a:r>
              <a:rPr lang="en-US" sz="1800" b="1" dirty="0"/>
              <a:t>Crop Recommendation:</a:t>
            </a:r>
            <a:r>
              <a:rPr lang="en-US" sz="1800" dirty="0"/>
              <a:t> Intuitive interface for personalized crop suggestions based on user inputs.</a:t>
            </a:r>
          </a:p>
          <a:p>
            <a:r>
              <a:rPr lang="en-US" sz="1800" b="1" dirty="0"/>
              <a:t>Crop Protection:</a:t>
            </a:r>
            <a:r>
              <a:rPr lang="en-US" sz="1800" dirty="0"/>
              <a:t> User-friendly disease identification system providing detailed management strategies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79" y="1334530"/>
            <a:ext cx="539190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6"/>
            <a:ext cx="10515600" cy="928216"/>
          </a:xfrm>
        </p:spPr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021"/>
            <a:ext cx="10515600" cy="3874958"/>
          </a:xfrm>
        </p:spPr>
        <p:txBody>
          <a:bodyPr>
            <a:normAutofit/>
          </a:bodyPr>
          <a:lstStyle/>
          <a:p>
            <a:r>
              <a:rPr lang="en-US" sz="1800" dirty="0"/>
              <a:t>Our project is a significant stride in transforming agriculture via technology. We've developed a comprehensive system that recommends crops and detects diseases, empowering informed decision-making for enhanced productivity and sustainability.</a:t>
            </a:r>
          </a:p>
          <a:p>
            <a:r>
              <a:rPr lang="en-US" sz="1800" dirty="0"/>
              <a:t>Our blend of machine and deep learning models ensures unbiased, robust predictions that prioritize sustainable farming practices. The disease detection module, powered by a CNN model, promotes proactive measures, potentially reducing reliance on harmful chemicals.</a:t>
            </a:r>
          </a:p>
          <a:p>
            <a:r>
              <a:rPr lang="en-US" sz="1800" dirty="0"/>
              <a:t>The user-friendly web platform offers personalized insights, enabling quick decisions based on valuable data. Looking ahead, we aim to incorporate real-time data and advanced models for wider accessibility and improved adaptability.</a:t>
            </a:r>
          </a:p>
          <a:p>
            <a:r>
              <a:rPr lang="en-US" sz="1800" dirty="0"/>
              <a:t>Our commitment is to bridge data science and farming for a sustainable future, enabling smarter, data-driven decisions in agriculture for generations to come."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65" y="150941"/>
            <a:ext cx="10515600" cy="1480152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PIP104 PROFESSIONAL PRACTICE-II</a:t>
            </a:r>
            <a:br>
              <a:rPr lang="en-GB" b="1" dirty="0"/>
            </a:br>
            <a:r>
              <a:rPr lang="en-GB" b="1" dirty="0"/>
              <a:t>VIVA-VOCE</a:t>
            </a:r>
            <a:endParaRPr lang="en-IN" b="1" dirty="0"/>
          </a:p>
        </p:txBody>
      </p:sp>
      <p:sp>
        <p:nvSpPr>
          <p:cNvPr id="4" name="Subtit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Mrs. </a:t>
            </a:r>
            <a:r>
              <a:rPr lang="en-GB" sz="1700" dirty="0" err="1">
                <a:solidFill>
                  <a:schemeClr val="tx1"/>
                </a:solidFill>
              </a:rPr>
              <a:t>Ramyavathsala</a:t>
            </a:r>
            <a:r>
              <a:rPr lang="en-GB" sz="1700" dirty="0">
                <a:solidFill>
                  <a:schemeClr val="tx1"/>
                </a:solidFill>
              </a:rPr>
              <a:t> C V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Assistant Professor(G1)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77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026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832"/>
            <a:ext cx="10933670" cy="3842006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Steinmetz et al. (2020) conducted a meta-analysis on AI's impact on crop production, emphasizing its significance in agricultural advancements. </a:t>
            </a:r>
            <a:r>
              <a:rPr lang="en-US" sz="1800" dirty="0">
                <a:hlinkClick r:id="rId2"/>
              </a:rPr>
              <a:t>Journal of Agricultural Science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Patel et al. (2020) proposed a machine learning-based crop recommendation system leveraging soil and climate data. </a:t>
            </a:r>
            <a:r>
              <a:rPr lang="en-US" sz="1800" dirty="0">
                <a:hlinkClick r:id="rId3"/>
              </a:rPr>
              <a:t>International Journal of Agricultural and Biological Engineering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Patel, D., et al. (2021) reviewed various machine learning techniques for crop recommendation. </a:t>
            </a:r>
            <a:r>
              <a:rPr lang="en-US" sz="1800" dirty="0">
                <a:hlinkClick r:id="rId4"/>
              </a:rPr>
              <a:t>International Journal of Engineering Research &amp; Technology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Uddin (2019) compared supervised machine learning algorithms for disease risk prediction. </a:t>
            </a:r>
            <a:r>
              <a:rPr lang="en-US" sz="1800" dirty="0">
                <a:hlinkClick r:id="rId5"/>
              </a:rPr>
              <a:t>BMC Medical Informatics and Decision Making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Shamili</a:t>
            </a:r>
            <a:r>
              <a:rPr lang="en-US" sz="1800" dirty="0"/>
              <a:t> (2022) explored smart farming utilizing machine learning and deep learning techniques. </a:t>
            </a:r>
            <a:r>
              <a:rPr lang="en-US" sz="1800" dirty="0">
                <a:hlinkClick r:id="rId6"/>
              </a:rPr>
              <a:t>Computers and Electronics in Agriculture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Sharma et al. (2019) employed a deep learning approach for crop recommendation. </a:t>
            </a:r>
            <a:r>
              <a:rPr lang="en-US" sz="1800" dirty="0">
                <a:hlinkClick r:id="rId7"/>
              </a:rPr>
              <a:t>Journal of Agriculture Science and Technology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Dharani (2021) focused on crop prediction using deep learning techniques. </a:t>
            </a:r>
            <a:r>
              <a:rPr lang="en-US" sz="1800" dirty="0">
                <a:hlinkClick r:id="rId7"/>
              </a:rPr>
              <a:t>Frontiers in Plant Science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3"/>
            <a:ext cx="10515600" cy="936453"/>
          </a:xfrm>
        </p:spPr>
        <p:txBody>
          <a:bodyPr/>
          <a:lstStyle/>
          <a:p>
            <a:r>
              <a:rPr lang="en-GB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592"/>
            <a:ext cx="10515600" cy="3899673"/>
          </a:xfrm>
        </p:spPr>
        <p:txBody>
          <a:bodyPr>
            <a:normAutofit/>
          </a:bodyPr>
          <a:lstStyle/>
          <a:p>
            <a:r>
              <a:rPr lang="en-US" sz="1800" dirty="0"/>
              <a:t>Smith &amp; Chen (2019) provided a comprehensive comparison of machine learning and deep learning in predictive analytics. </a:t>
            </a:r>
            <a:r>
              <a:rPr lang="en-US" sz="1800" dirty="0">
                <a:hlinkClick r:id="rId2"/>
              </a:rPr>
              <a:t>Expert Systems with Applications</a:t>
            </a:r>
            <a:r>
              <a:rPr lang="en-US" sz="1800" dirty="0"/>
              <a:t>.</a:t>
            </a:r>
          </a:p>
          <a:p>
            <a:r>
              <a:rPr lang="en-US" sz="1800" dirty="0"/>
              <a:t>Wang &amp; Patel (2017) conducted an empirical study comparing machine learning and deep learning for image classification. </a:t>
            </a:r>
            <a:r>
              <a:rPr lang="en-US" sz="1800" dirty="0" err="1">
                <a:hlinkClick r:id="rId3"/>
              </a:rPr>
              <a:t>arXiv</a:t>
            </a:r>
            <a:r>
              <a:rPr lang="en-US" sz="1800" dirty="0">
                <a:hlinkClick r:id="rId3"/>
              </a:rPr>
              <a:t> preprint</a:t>
            </a:r>
            <a:r>
              <a:rPr lang="en-US" sz="1800" dirty="0"/>
              <a:t>.</a:t>
            </a:r>
          </a:p>
          <a:p>
            <a:r>
              <a:rPr lang="en-US" sz="1800" dirty="0"/>
              <a:t>Liu &amp; Rodriguez (2020) compared machine learning and deep learning performance in time series prediction. </a:t>
            </a:r>
            <a:r>
              <a:rPr lang="en-US" sz="1800" dirty="0">
                <a:hlinkClick r:id="rId4"/>
              </a:rPr>
              <a:t>Journal of Computational Science</a:t>
            </a:r>
            <a:r>
              <a:rPr lang="en-US" sz="1800" dirty="0"/>
              <a:t>.</a:t>
            </a:r>
          </a:p>
          <a:p>
            <a:r>
              <a:rPr lang="en-US" sz="1800" dirty="0"/>
              <a:t>Gupta &amp; Kim (2018) evaluated trade-offs between machine learning and deep learning in natural language processing. </a:t>
            </a:r>
            <a:r>
              <a:rPr lang="en-US" sz="1800" dirty="0" err="1">
                <a:hlinkClick r:id="rId5"/>
              </a:rPr>
              <a:t>arXiv</a:t>
            </a:r>
            <a:r>
              <a:rPr lang="en-US" sz="1800" dirty="0">
                <a:hlinkClick r:id="rId5"/>
              </a:rPr>
              <a:t> preprint</a:t>
            </a:r>
            <a:r>
              <a:rPr lang="en-US" sz="1800" dirty="0"/>
              <a:t>.</a:t>
            </a:r>
          </a:p>
          <a:p>
            <a:r>
              <a:rPr lang="en-US" sz="1800" dirty="0"/>
              <a:t>Zhang et al. (2020) proposed ensemble learning for crop recommendation in precision agriculture. </a:t>
            </a:r>
            <a:r>
              <a:rPr lang="en-US" sz="1800" dirty="0" err="1">
                <a:hlinkClick r:id="rId6"/>
              </a:rPr>
              <a:t>arXiv</a:t>
            </a:r>
            <a:r>
              <a:rPr lang="en-US" sz="1800" dirty="0">
                <a:hlinkClick r:id="rId6"/>
              </a:rPr>
              <a:t> preprint</a:t>
            </a:r>
            <a:r>
              <a:rPr lang="en-US" sz="1800" dirty="0"/>
              <a:t>.</a:t>
            </a:r>
          </a:p>
          <a:p>
            <a:r>
              <a:rPr lang="en-US" sz="1800" dirty="0"/>
              <a:t>Hasan (2023) developed an ensemble machine learning-based recommendation system for effective crop cultivation prediction. </a:t>
            </a:r>
            <a:r>
              <a:rPr lang="en-US" sz="1800" dirty="0">
                <a:hlinkClick r:id="rId7"/>
              </a:rPr>
              <a:t>Frontiers in Plant Science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56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4C9FF-39B2-F7AE-04B1-EF3590F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063"/>
            <a:ext cx="7149995" cy="4351338"/>
          </a:xfrm>
        </p:spPr>
      </p:pic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Modules</a:t>
            </a:r>
            <a:r>
              <a:rPr lang="en-IN" sz="2000" dirty="0"/>
              <a:t>:</a:t>
            </a:r>
          </a:p>
          <a:p>
            <a:pPr lvl="1" algn="just"/>
            <a:r>
              <a:rPr lang="en-IN" sz="1800" dirty="0"/>
              <a:t>Crop Recommendation: Uses 10 ML and 5 DL models for unbiased crop selection.</a:t>
            </a:r>
          </a:p>
          <a:p>
            <a:pPr lvl="1" algn="just"/>
            <a:r>
              <a:rPr lang="en-IN" sz="1800" dirty="0"/>
              <a:t>Crop Protection: Diagnoses plant diseases using CNN for effective management.</a:t>
            </a:r>
          </a:p>
          <a:p>
            <a:pPr algn="just"/>
            <a:r>
              <a:rPr lang="en-IN" sz="2000" b="1" dirty="0"/>
              <a:t>Dataset</a:t>
            </a:r>
            <a:r>
              <a:rPr lang="en-IN" sz="2000" dirty="0"/>
              <a:t>: Curated dataset from </a:t>
            </a:r>
            <a:r>
              <a:rPr lang="en-IN" sz="2000" dirty="0" err="1"/>
              <a:t>Kaggle</a:t>
            </a:r>
            <a:r>
              <a:rPr lang="en-IN" sz="2000" dirty="0"/>
              <a:t> for accurate predictions (78.69% - 94.82%).</a:t>
            </a:r>
          </a:p>
          <a:p>
            <a:pPr algn="just"/>
            <a:r>
              <a:rPr lang="en-IN" sz="2000" b="1" dirty="0"/>
              <a:t>Approach</a:t>
            </a:r>
            <a:r>
              <a:rPr lang="en-IN" sz="2000" dirty="0"/>
              <a:t>:</a:t>
            </a:r>
          </a:p>
          <a:p>
            <a:pPr lvl="1" algn="just"/>
            <a:r>
              <a:rPr lang="en-IN" sz="1800" dirty="0"/>
              <a:t>Ensemble of ML and DL models.</a:t>
            </a:r>
          </a:p>
          <a:p>
            <a:pPr lvl="1" algn="just"/>
            <a:r>
              <a:rPr lang="en-IN" sz="1800" dirty="0" err="1"/>
              <a:t>Preprocessing</a:t>
            </a:r>
            <a:r>
              <a:rPr lang="en-IN" sz="1800" dirty="0"/>
              <a:t> of environmental parameters (N, P, K, pH, etc.).</a:t>
            </a:r>
          </a:p>
          <a:p>
            <a:pPr lvl="1" algn="just"/>
            <a:r>
              <a:rPr lang="en-IN" sz="1800" dirty="0"/>
              <a:t>Models: Logistic Regression, SVM, ANN, CNN, LSTM, GRU.</a:t>
            </a:r>
          </a:p>
          <a:p>
            <a:pPr lvl="1" algn="just"/>
            <a:r>
              <a:rPr lang="en-IN" sz="1800" dirty="0"/>
              <a:t>Techniques: </a:t>
            </a:r>
            <a:r>
              <a:rPr lang="en-IN" sz="1800" dirty="0" err="1"/>
              <a:t>Hyperparameter</a:t>
            </a:r>
            <a:r>
              <a:rPr lang="en-IN" sz="1800" dirty="0"/>
              <a:t> optimization, </a:t>
            </a:r>
            <a:r>
              <a:rPr lang="en-IN" sz="1800" dirty="0" err="1"/>
              <a:t>GridSearchCV</a:t>
            </a:r>
            <a:r>
              <a:rPr lang="en-IN" sz="18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en-GB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8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Interface</a:t>
            </a:r>
            <a:r>
              <a:rPr lang="en-IN" sz="2000" dirty="0"/>
              <a:t>:</a:t>
            </a:r>
          </a:p>
          <a:p>
            <a:pPr lvl="1" algn="just"/>
            <a:r>
              <a:rPr lang="en-IN" sz="1800" dirty="0"/>
              <a:t>User-friendly </a:t>
            </a:r>
            <a:r>
              <a:rPr lang="en-IN" sz="1800" dirty="0" err="1"/>
              <a:t>Streamlit</a:t>
            </a:r>
            <a:r>
              <a:rPr lang="en-IN" sz="1800" dirty="0"/>
              <a:t> platform.</a:t>
            </a:r>
          </a:p>
          <a:p>
            <a:pPr lvl="1" algn="just"/>
            <a:r>
              <a:rPr lang="en-IN" sz="1800" dirty="0"/>
              <a:t>Crop Recommendation Page: Input environmental parameters for unbiased crop recommendations.</a:t>
            </a:r>
          </a:p>
          <a:p>
            <a:pPr lvl="1" algn="just"/>
            <a:r>
              <a:rPr lang="en-IN" sz="1800" dirty="0"/>
              <a:t>Crop Protection Page: Diagnose plant diseases from images and provide management strategies.</a:t>
            </a:r>
          </a:p>
          <a:p>
            <a:pPr algn="just"/>
            <a:r>
              <a:rPr lang="en-IN" sz="2000" b="1" dirty="0"/>
              <a:t>Key Features</a:t>
            </a:r>
            <a:r>
              <a:rPr lang="en-IN" sz="2000" dirty="0"/>
              <a:t>:</a:t>
            </a:r>
          </a:p>
          <a:p>
            <a:pPr lvl="1" algn="just"/>
            <a:r>
              <a:rPr lang="en-IN" sz="1800" dirty="0"/>
              <a:t>Diverse ML and DL models for robust recommendations.</a:t>
            </a:r>
          </a:p>
          <a:p>
            <a:pPr lvl="1" algn="just"/>
            <a:r>
              <a:rPr lang="en-IN" sz="1800" dirty="0"/>
              <a:t>Detailed disease diagnosis and management strategies.</a:t>
            </a:r>
          </a:p>
          <a:p>
            <a:pPr algn="just"/>
            <a:r>
              <a:rPr lang="en-IN" sz="2000" b="1" dirty="0"/>
              <a:t>Impact</a:t>
            </a:r>
            <a:r>
              <a:rPr lang="en-IN" sz="2000" dirty="0"/>
              <a:t>:</a:t>
            </a:r>
          </a:p>
          <a:p>
            <a:pPr lvl="1" algn="just"/>
            <a:r>
              <a:rPr lang="en-IN" sz="1800" dirty="0"/>
              <a:t>Empowers farmers with data-driven recommendations.</a:t>
            </a:r>
          </a:p>
          <a:p>
            <a:pPr lvl="1" algn="just"/>
            <a:r>
              <a:rPr lang="en-IN" sz="1800" dirty="0"/>
              <a:t>Innovative approach for informed decision-making in agriculture.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91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943"/>
            <a:ext cx="10515600" cy="1139224"/>
          </a:xfrm>
        </p:spPr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394"/>
            <a:ext cx="10515600" cy="340540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Impact of Artificial Intelligence on Crop Production: A Meta-Analysis</a:t>
            </a:r>
            <a:endParaRPr lang="en-US" sz="2000" dirty="0"/>
          </a:p>
          <a:p>
            <a:pPr lvl="1" algn="just"/>
            <a:r>
              <a:rPr lang="en-US" sz="1800" b="1" dirty="0"/>
              <a:t>Existing Methods:</a:t>
            </a:r>
            <a:r>
              <a:rPr lang="en-US" sz="1800" dirty="0"/>
              <a:t> General assessment of AI's impact on crop yield.</a:t>
            </a:r>
          </a:p>
          <a:p>
            <a:pPr lvl="1" algn="just"/>
            <a:r>
              <a:rPr lang="en-US" sz="1800" b="1" dirty="0"/>
              <a:t>Advantages:</a:t>
            </a:r>
            <a:r>
              <a:rPr lang="en-US" sz="1800" dirty="0"/>
              <a:t> Highlights AI's potential to increase crop yield by an average of 10.7%.</a:t>
            </a:r>
          </a:p>
          <a:p>
            <a:pPr lvl="1" algn="just"/>
            <a:r>
              <a:rPr lang="en-US" sz="1800" b="1" dirty="0"/>
              <a:t>Limitations:</a:t>
            </a:r>
            <a:r>
              <a:rPr lang="en-US" sz="1800" dirty="0"/>
              <a:t> Lacks detailed analysis of specific AI techniques employed.</a:t>
            </a:r>
          </a:p>
          <a:p>
            <a:pPr algn="just"/>
            <a:r>
              <a:rPr lang="en-US" sz="2000" b="1" dirty="0"/>
              <a:t>A Machine Learning Approach to Crop Recommendation Based on Soil and Climate Data</a:t>
            </a:r>
            <a:endParaRPr lang="en-US" sz="2000" dirty="0"/>
          </a:p>
          <a:p>
            <a:pPr lvl="1" algn="just"/>
            <a:r>
              <a:rPr lang="en-US" sz="1800" b="1" dirty="0"/>
              <a:t>Existing Methods:</a:t>
            </a:r>
            <a:r>
              <a:rPr lang="en-US" sz="1800" dirty="0"/>
              <a:t> Utilizes Random Forest with 95% accuracy in predicting suitable crops.</a:t>
            </a:r>
          </a:p>
          <a:p>
            <a:pPr lvl="1" algn="just"/>
            <a:r>
              <a:rPr lang="en-US" sz="1800" b="1" dirty="0"/>
              <a:t>Advantages:</a:t>
            </a:r>
            <a:r>
              <a:rPr lang="en-US" sz="1800" dirty="0"/>
              <a:t> High accuracy in predictions.</a:t>
            </a:r>
          </a:p>
          <a:p>
            <a:pPr lvl="1" algn="just"/>
            <a:r>
              <a:rPr lang="en-US" sz="1800" b="1" dirty="0"/>
              <a:t>Limitations:</a:t>
            </a:r>
            <a:r>
              <a:rPr lang="en-US" sz="1800" dirty="0"/>
              <a:t> Lacks specificity in applications and implementation guidelines</a:t>
            </a:r>
            <a:r>
              <a:rPr lang="en-US" sz="20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GB" b="1" dirty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398"/>
            <a:ext cx="10515600" cy="4031478"/>
          </a:xfrm>
        </p:spPr>
        <p:txBody>
          <a:bodyPr>
            <a:normAutofit/>
          </a:bodyPr>
          <a:lstStyle/>
          <a:p>
            <a:r>
              <a:rPr lang="en-US" sz="2000" b="1" dirty="0"/>
              <a:t>Machine Learning for Crop Recommendation: A Review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Discusses Decision Trees (88%), Random Forests (90%), SVM (92%).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Comprehensive review covering factors and challenges.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Lack of focus on specific applications and implementation details.</a:t>
            </a:r>
          </a:p>
          <a:p>
            <a:r>
              <a:rPr lang="en-US" sz="2000" b="1" dirty="0"/>
              <a:t>Smart Farming using Machine Learning and Deep Learning Technique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Utilizes multiple ML classification algorithms.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Identifies the best model for predicting crops using 10 ML models.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Focuses solely on ML models.</a:t>
            </a:r>
          </a:p>
          <a:p>
            <a:r>
              <a:rPr lang="en-US" sz="2000" b="1" dirty="0"/>
              <a:t>A Deep Learning Approach to Crop Recommendation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Employs Convolutional Neural Network (CNN) with 97% accuracy.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Develops a DL model with high accuracy.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Similar to other studies, lacks specific application focus.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9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GB" b="1" dirty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195"/>
            <a:ext cx="10515600" cy="3361037"/>
          </a:xfrm>
        </p:spPr>
        <p:txBody>
          <a:bodyPr>
            <a:normAutofit/>
          </a:bodyPr>
          <a:lstStyle/>
          <a:p>
            <a:r>
              <a:rPr lang="en-US" sz="2200" b="1" dirty="0"/>
              <a:t>Crop Prediction Using Deep Learning Techniques</a:t>
            </a:r>
            <a:endParaRPr lang="en-US" sz="2200" dirty="0"/>
          </a:p>
          <a:p>
            <a:pPr lvl="1"/>
            <a:r>
              <a:rPr lang="en-US" sz="1900" b="1" dirty="0"/>
              <a:t>Existing Methods:</a:t>
            </a:r>
            <a:r>
              <a:rPr lang="en-US" sz="1900" dirty="0"/>
              <a:t> Employs various DL techniques (ANN, CNN, RNN-LSTM, Hybrid networks).</a:t>
            </a:r>
          </a:p>
          <a:p>
            <a:pPr lvl="1"/>
            <a:r>
              <a:rPr lang="en-US" sz="1900" b="1" dirty="0"/>
              <a:t>Advantages:</a:t>
            </a:r>
            <a:r>
              <a:rPr lang="en-US" sz="1900" dirty="0"/>
              <a:t> Focuses on DL and hybrid techniques.</a:t>
            </a:r>
          </a:p>
          <a:p>
            <a:pPr lvl="1"/>
            <a:r>
              <a:rPr lang="en-US" sz="1900" b="1" dirty="0"/>
              <a:t>Limitations:</a:t>
            </a:r>
            <a:r>
              <a:rPr lang="en-US" sz="1900" dirty="0"/>
              <a:t> Needs more emphasis on RNN and hybrid networks.</a:t>
            </a:r>
          </a:p>
          <a:p>
            <a:r>
              <a:rPr lang="en-US" sz="2200" b="1" dirty="0"/>
              <a:t>To Compare the Performance of Different Supervised Machine Learning Algorithms for Disease Risk Prediction</a:t>
            </a:r>
            <a:endParaRPr lang="en-US" sz="2200" dirty="0"/>
          </a:p>
          <a:p>
            <a:pPr lvl="1"/>
            <a:r>
              <a:rPr lang="en-US" sz="1900" b="1" dirty="0"/>
              <a:t>Existing Methods:</a:t>
            </a:r>
            <a:r>
              <a:rPr lang="en-US" sz="1900" dirty="0"/>
              <a:t> Studies RF, DT, LR, SVM, ANN, GB for disease risk prediction.</a:t>
            </a:r>
          </a:p>
          <a:p>
            <a:pPr lvl="1"/>
            <a:r>
              <a:rPr lang="en-US" sz="1900" b="1" dirty="0"/>
              <a:t>Advantages:</a:t>
            </a:r>
            <a:r>
              <a:rPr lang="en-US" sz="1900" dirty="0"/>
              <a:t> Focuses on comparing different models.</a:t>
            </a:r>
          </a:p>
          <a:p>
            <a:pPr lvl="1"/>
            <a:r>
              <a:rPr lang="en-US" sz="1900" b="1" dirty="0"/>
              <a:t>Limitations:</a:t>
            </a:r>
            <a:r>
              <a:rPr lang="en-US" sz="1900" dirty="0"/>
              <a:t> No comparison between least-square and sparse SVMs</a:t>
            </a:r>
            <a:r>
              <a:rPr lang="en-US" sz="2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361"/>
          </a:xfrm>
        </p:spPr>
        <p:txBody>
          <a:bodyPr/>
          <a:lstStyle/>
          <a:p>
            <a:r>
              <a:rPr lang="en-GB" b="1" dirty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544"/>
            <a:ext cx="10515600" cy="4031478"/>
          </a:xfrm>
        </p:spPr>
        <p:txBody>
          <a:bodyPr>
            <a:normAutofit/>
          </a:bodyPr>
          <a:lstStyle/>
          <a:p>
            <a:r>
              <a:rPr lang="en-US" sz="2000" b="1" dirty="0"/>
              <a:t>A Comprehensive Comparison of Machine Learning and Deep Learning in Predictive Analytics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Compares traditional ML with DL.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Compares models and discusses their strengths.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ML's limited capacity for complex patterns, feature engineering necessary.</a:t>
            </a:r>
          </a:p>
          <a:p>
            <a:r>
              <a:rPr lang="en-US" sz="2000" b="1" dirty="0"/>
              <a:t>Machine Learning vs. Deep Learning: An Empirical Study on Image Classification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Compares SVM, k-NN, DNN for image classification.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Highlights versatility and less training data requirement.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Dependency on feature engineering, limited performance on large datasets.</a:t>
            </a:r>
          </a:p>
          <a:p>
            <a:r>
              <a:rPr lang="en-US" sz="2000" b="1" dirty="0"/>
              <a:t>Comparing the Performance of Machine Learning and Deep Learning in Time Series Prediction</a:t>
            </a:r>
            <a:endParaRPr lang="en-US" sz="2000" dirty="0"/>
          </a:p>
          <a:p>
            <a:pPr lvl="1"/>
            <a:r>
              <a:rPr lang="en-US" sz="1800" b="1" dirty="0"/>
              <a:t>Existing Methods:</a:t>
            </a:r>
            <a:r>
              <a:rPr lang="en-US" sz="1800" dirty="0"/>
              <a:t> Compares ARIMA, </a:t>
            </a:r>
            <a:r>
              <a:rPr lang="en-US" sz="1800" dirty="0" err="1"/>
              <a:t>XGBoost</a:t>
            </a:r>
            <a:r>
              <a:rPr lang="en-US" sz="1800" dirty="0"/>
              <a:t>, LSTM for time series prediction.</a:t>
            </a:r>
          </a:p>
          <a:p>
            <a:pPr lvl="1"/>
            <a:r>
              <a:rPr lang="en-US" sz="1800" b="1" dirty="0"/>
              <a:t>Advantages:</a:t>
            </a:r>
            <a:r>
              <a:rPr lang="en-US" sz="1800" dirty="0"/>
              <a:t> Emphasizes model interpretability and faster training times.</a:t>
            </a:r>
          </a:p>
          <a:p>
            <a:pPr lvl="1"/>
            <a:r>
              <a:rPr lang="en-US" sz="1800" b="1" dirty="0"/>
              <a:t>Limitations:</a:t>
            </a:r>
            <a:r>
              <a:rPr lang="en-US" sz="1800" dirty="0"/>
              <a:t> May not capture complex temporal dependencies, scalability limitations.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42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562833"/>
            <a:ext cx="10515600" cy="788172"/>
          </a:xfrm>
        </p:spPr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8" y="1713469"/>
            <a:ext cx="10515600" cy="2594920"/>
          </a:xfrm>
        </p:spPr>
        <p:txBody>
          <a:bodyPr>
            <a:normAutofit/>
          </a:bodyPr>
          <a:lstStyle/>
          <a:p>
            <a:r>
              <a:rPr lang="en-US" sz="2000" b="1" dirty="0"/>
              <a:t>Artificial Intelligence-Based Approaches:</a:t>
            </a:r>
            <a:endParaRPr lang="en-US" sz="2000" dirty="0"/>
          </a:p>
          <a:p>
            <a:pPr lvl="1"/>
            <a:r>
              <a:rPr lang="en-US" sz="1800" dirty="0"/>
              <a:t>A meta-analysis of AI's impact on crop production lacks detailed insights into specific AI techniques, necessitating comprehensive strategies.</a:t>
            </a:r>
          </a:p>
          <a:p>
            <a:r>
              <a:rPr lang="en-US" sz="2000" b="1" dirty="0"/>
              <a:t>Machine Learning-Based Approaches:</a:t>
            </a:r>
            <a:endParaRPr lang="en-US" sz="2000" dirty="0"/>
          </a:p>
          <a:p>
            <a:pPr lvl="1"/>
            <a:r>
              <a:rPr lang="en-US" sz="1800" dirty="0"/>
              <a:t>While achieving high accuracies, the models lack focused implementation strategies and application-centric discussions.</a:t>
            </a:r>
          </a:p>
          <a:p>
            <a:pPr lvl="1"/>
            <a:r>
              <a:rPr lang="en-US" sz="1800" dirty="0"/>
              <a:t>Reviews on machine learning models don't provide specific implementation roadmaps despite comprehensive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482</TotalTime>
  <Words>1939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Presidency University 45 Yrs</vt:lpstr>
      <vt:lpstr>Crop Recommendation And  Protection Management</vt:lpstr>
      <vt:lpstr>PIP104 PROFESSIONAL PRACTICE-II VIVA-VOCE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Research Gaps Identified</vt:lpstr>
      <vt:lpstr>Research Gaps Identified</vt:lpstr>
      <vt:lpstr>Proposed Methodology</vt:lpstr>
      <vt:lpstr>Research Gaps Identified</vt:lpstr>
      <vt:lpstr>Objectives</vt:lpstr>
      <vt:lpstr>System Design &amp; Implementation</vt:lpstr>
      <vt:lpstr>System Design &amp; Implementation</vt:lpstr>
      <vt:lpstr>Timeline of Project</vt:lpstr>
      <vt:lpstr>Outcomes / Results Obtained</vt:lpstr>
      <vt:lpstr>Outcomes / Results Obtained</vt:lpstr>
      <vt:lpstr>Conclusion</vt:lpstr>
      <vt:lpstr>References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PATTABHI RAMANJANEYULU</cp:lastModifiedBy>
  <cp:revision>36</cp:revision>
  <dcterms:created xsi:type="dcterms:W3CDTF">2023-03-16T03:26:27Z</dcterms:created>
  <dcterms:modified xsi:type="dcterms:W3CDTF">2024-01-13T13:09:19Z</dcterms:modified>
</cp:coreProperties>
</file>