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handoutMasterIdLst>
    <p:handoutMasterId r:id="rId15"/>
  </p:handoutMasterIdLst>
  <p:sldIdLst>
    <p:sldId id="256" r:id="rId2"/>
    <p:sldId id="257" r:id="rId3"/>
    <p:sldId id="266" r:id="rId4"/>
    <p:sldId id="261" r:id="rId5"/>
    <p:sldId id="262" r:id="rId6"/>
    <p:sldId id="263" r:id="rId7"/>
    <p:sldId id="264" r:id="rId8"/>
    <p:sldId id="265" r:id="rId9"/>
    <p:sldId id="267" r:id="rId10"/>
    <p:sldId id="269" r:id="rId11"/>
    <p:sldId id="258" r:id="rId12"/>
    <p:sldId id="259" r:id="rId13"/>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06jo" initials="d" lastIdx="4" clrIdx="0"/>
  <p:cmAuthor id="1" name="Gregory Erhardt" initials="GE" lastIdx="2" clrIdx="1">
    <p:extLst>
      <p:ext uri="{19B8F6BF-5375-455C-9EA6-DF929625EA0E}">
        <p15:presenceInfo xmlns:p15="http://schemas.microsoft.com/office/powerpoint/2012/main" userId="37d1e3cd14f6f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AB7"/>
    <a:srgbClr val="02339E"/>
    <a:srgbClr val="0033A1"/>
    <a:srgbClr val="0032A1"/>
    <a:srgbClr val="002E9C"/>
    <a:srgbClr val="4682B4"/>
    <a:srgbClr val="605270"/>
    <a:srgbClr val="669900"/>
    <a:srgbClr val="7267B5"/>
    <a:srgbClr val="564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6" autoAdjust="0"/>
    <p:restoredTop sz="91759" autoAdjust="0"/>
  </p:normalViewPr>
  <p:slideViewPr>
    <p:cSldViewPr>
      <p:cViewPr varScale="1">
        <p:scale>
          <a:sx n="59" d="100"/>
          <a:sy n="59" d="100"/>
        </p:scale>
        <p:origin x="1208" y="64"/>
      </p:cViewPr>
      <p:guideLst>
        <p:guide orient="horz" pos="578"/>
        <p:guide orient="horz" pos="1706"/>
        <p:guide orient="horz" pos="2840"/>
        <p:guide orient="horz" pos="3884"/>
        <p:guide pos="208"/>
        <p:guide pos="2018"/>
        <p:guide pos="5556"/>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4" d="100"/>
          <a:sy n="44" d="100"/>
        </p:scale>
        <p:origin x="2740" y="40"/>
      </p:cViewPr>
      <p:guideLst>
        <p:guide orient="horz" pos="3224"/>
        <p:guide pos="22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r>
              <a:rPr lang="en-US" dirty="0"/>
              <a:t>Erhardt</a:t>
            </a:r>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A687106D-EF57-4844-84DC-8E2ED9541D6E}" type="slidenum">
              <a:rPr lang="en-US" smtClean="0"/>
              <a:t>‹#›</a:t>
            </a:fld>
            <a:endParaRPr lang="en-US"/>
          </a:p>
        </p:txBody>
      </p:sp>
    </p:spTree>
    <p:extLst>
      <p:ext uri="{BB962C8B-B14F-4D97-AF65-F5344CB8AC3E}">
        <p14:creationId xmlns:p14="http://schemas.microsoft.com/office/powerpoint/2010/main" val="3381456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0"/>
          </a:xfrm>
          <a:prstGeom prst="rect">
            <a:avLst/>
          </a:prstGeom>
        </p:spPr>
        <p:txBody>
          <a:bodyPr vert="horz" lIns="95491" tIns="47745" rIns="95491" bIns="47745" rtlCol="0"/>
          <a:lstStyle>
            <a:lvl1pPr algn="l">
              <a:defRPr sz="1300"/>
            </a:lvl1pPr>
          </a:lstStyle>
          <a:p>
            <a:endParaRPr lang="en-GB" dirty="0"/>
          </a:p>
        </p:txBody>
      </p:sp>
      <p:sp>
        <p:nvSpPr>
          <p:cNvPr id="3" name="Date Placeholder 2"/>
          <p:cNvSpPr>
            <a:spLocks noGrp="1"/>
          </p:cNvSpPr>
          <p:nvPr>
            <p:ph type="dt" idx="1"/>
          </p:nvPr>
        </p:nvSpPr>
        <p:spPr>
          <a:xfrm>
            <a:off x="4021294" y="1"/>
            <a:ext cx="3076363" cy="511730"/>
          </a:xfrm>
          <a:prstGeom prst="rect">
            <a:avLst/>
          </a:prstGeom>
        </p:spPr>
        <p:txBody>
          <a:bodyPr vert="horz" lIns="95491" tIns="47745" rIns="95491" bIns="47745" rtlCol="0"/>
          <a:lstStyle>
            <a:lvl1pPr algn="r">
              <a:defRPr sz="1300"/>
            </a:lvl1pPr>
          </a:lstStyle>
          <a:p>
            <a:fld id="{B1986778-4955-48BF-B9A5-723767A6F1B2}" type="datetimeFigureOut">
              <a:rPr lang="en-US" smtClean="0"/>
              <a:pPr/>
              <a:t>3/20/2017</a:t>
            </a:fld>
            <a:endParaRPr lang="en-GB" dirty="0"/>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5491" tIns="47745" rIns="95491" bIns="47745" rtlCol="0" anchor="ctr"/>
          <a:lstStyle/>
          <a:p>
            <a:endParaRPr lang="en-GB" dirty="0"/>
          </a:p>
        </p:txBody>
      </p:sp>
      <p:sp>
        <p:nvSpPr>
          <p:cNvPr id="5" name="Notes Placeholder 4"/>
          <p:cNvSpPr>
            <a:spLocks noGrp="1"/>
          </p:cNvSpPr>
          <p:nvPr>
            <p:ph type="body" sz="quarter" idx="3"/>
          </p:nvPr>
        </p:nvSpPr>
        <p:spPr>
          <a:xfrm>
            <a:off x="709930" y="4861442"/>
            <a:ext cx="5679440" cy="4605576"/>
          </a:xfrm>
          <a:prstGeom prst="rect">
            <a:avLst/>
          </a:prstGeom>
        </p:spPr>
        <p:txBody>
          <a:bodyPr vert="horz" lIns="95491" tIns="47745" rIns="95491" bIns="4774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1730"/>
          </a:xfrm>
          <a:prstGeom prst="rect">
            <a:avLst/>
          </a:prstGeom>
        </p:spPr>
        <p:txBody>
          <a:bodyPr vert="horz" lIns="95491" tIns="47745" rIns="95491" bIns="47745"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7"/>
            <a:ext cx="3076363" cy="511730"/>
          </a:xfrm>
          <a:prstGeom prst="rect">
            <a:avLst/>
          </a:prstGeom>
        </p:spPr>
        <p:txBody>
          <a:bodyPr vert="horz" lIns="95491" tIns="47745" rIns="95491" bIns="47745" rtlCol="0" anchor="b"/>
          <a:lstStyle>
            <a:lvl1pPr algn="r">
              <a:defRPr sz="1300"/>
            </a:lvl1pPr>
          </a:lstStyle>
          <a:p>
            <a:fld id="{5A667B8F-CD95-4BB3-B09F-6C28F666D66D}" type="slidenum">
              <a:rPr lang="en-GB" smtClean="0"/>
              <a:pPr/>
              <a:t>‹#›</a:t>
            </a:fld>
            <a:endParaRPr lang="en-GB" dirty="0"/>
          </a:p>
        </p:txBody>
      </p:sp>
    </p:spTree>
    <p:extLst>
      <p:ext uri="{BB962C8B-B14F-4D97-AF65-F5344CB8AC3E}">
        <p14:creationId xmlns:p14="http://schemas.microsoft.com/office/powerpoint/2010/main" val="412058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A667B8F-CD95-4BB3-B09F-6C28F666D66D}" type="slidenum">
              <a:rPr lang="en-GB" smtClean="0"/>
              <a:pPr/>
              <a:t>1</a:t>
            </a:fld>
            <a:endParaRPr lang="en-GB" dirty="0"/>
          </a:p>
        </p:txBody>
      </p:sp>
    </p:spTree>
    <p:extLst>
      <p:ext uri="{BB962C8B-B14F-4D97-AF65-F5344CB8AC3E}">
        <p14:creationId xmlns:p14="http://schemas.microsoft.com/office/powerpoint/2010/main" val="3206732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follow the Required Content structure</a:t>
            </a:r>
          </a:p>
          <a:p>
            <a:r>
              <a:rPr lang="en-US" dirty="0"/>
              <a:t>Clear and concise purpose</a:t>
            </a:r>
          </a:p>
          <a:p>
            <a:pPr lvl="1"/>
            <a:r>
              <a:rPr lang="en-US" dirty="0"/>
              <a:t>Should fit into the overall training program</a:t>
            </a:r>
          </a:p>
          <a:p>
            <a:r>
              <a:rPr lang="en-US" dirty="0"/>
              <a:t>Determine level of training and adhere to it throughout</a:t>
            </a:r>
          </a:p>
          <a:p>
            <a:pPr lvl="1"/>
            <a:r>
              <a:rPr lang="en-US" dirty="0"/>
              <a:t>Beginner, Intermediate, Advanced</a:t>
            </a:r>
          </a:p>
          <a:p>
            <a:r>
              <a:rPr lang="en-US" dirty="0"/>
              <a:t>Introduce concepts in an easy to follow manner</a:t>
            </a:r>
          </a:p>
          <a:p>
            <a:r>
              <a:rPr lang="en-US" dirty="0"/>
              <a:t>Provide text and audio </a:t>
            </a:r>
          </a:p>
          <a:p>
            <a:r>
              <a:rPr lang="en-US" dirty="0"/>
              <a:t>Product trainings should include hands-on video examples</a:t>
            </a:r>
          </a:p>
        </p:txBody>
      </p:sp>
      <p:sp>
        <p:nvSpPr>
          <p:cNvPr id="4" name="Slide Number Placeholder 3"/>
          <p:cNvSpPr>
            <a:spLocks noGrp="1"/>
          </p:cNvSpPr>
          <p:nvPr>
            <p:ph type="sldNum" sz="quarter" idx="10"/>
          </p:nvPr>
        </p:nvSpPr>
        <p:spPr/>
        <p:txBody>
          <a:bodyPr/>
          <a:lstStyle/>
          <a:p>
            <a:fld id="{2CD5F562-2E1C-4DA3-A11B-1F54CBDD21A0}" type="slidenum">
              <a:rPr lang="en-US" smtClean="0"/>
              <a:pPr/>
              <a:t>6</a:t>
            </a:fld>
            <a:endParaRPr lang="en-US" dirty="0"/>
          </a:p>
        </p:txBody>
      </p:sp>
    </p:spTree>
    <p:extLst>
      <p:ext uri="{BB962C8B-B14F-4D97-AF65-F5344CB8AC3E}">
        <p14:creationId xmlns:p14="http://schemas.microsoft.com/office/powerpoint/2010/main" val="58449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Answers to the Exercises:</a:t>
            </a:r>
          </a:p>
          <a:p>
            <a:pPr marL="228600" indent="-228600">
              <a:buAutoNum type="arabicPeriod"/>
            </a:pPr>
            <a:r>
              <a:rPr lang="en-US" dirty="0"/>
              <a:t>Stencils</a:t>
            </a:r>
          </a:p>
          <a:p>
            <a:pPr marL="228600" indent="-228600">
              <a:buAutoNum type="arabicPeriod"/>
            </a:pPr>
            <a:r>
              <a:rPr lang="en-US" dirty="0"/>
              <a:t>Fruits</a:t>
            </a:r>
          </a:p>
          <a:p>
            <a:pPr marL="228600" indent="-228600">
              <a:buAutoNum type="arabicPeriod"/>
            </a:pPr>
            <a:r>
              <a:rPr lang="en-US" dirty="0"/>
              <a:t>People/Humans/Names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CD5F562-2E1C-4DA3-A11B-1F54CBDD21A0}" type="slidenum">
              <a:rPr lang="en-US" smtClean="0"/>
              <a:pPr/>
              <a:t>7</a:t>
            </a:fld>
            <a:endParaRPr lang="en-US" dirty="0"/>
          </a:p>
        </p:txBody>
      </p:sp>
    </p:spTree>
    <p:extLst>
      <p:ext uri="{BB962C8B-B14F-4D97-AF65-F5344CB8AC3E}">
        <p14:creationId xmlns:p14="http://schemas.microsoft.com/office/powerpoint/2010/main" val="2129836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484313"/>
            <a:ext cx="8496300" cy="1368425"/>
          </a:xfrm>
        </p:spPr>
        <p:txBody>
          <a:bodyPr/>
          <a:lstStyle>
            <a:lvl1pPr>
              <a:defRPr/>
            </a:lvl1pPr>
          </a:lstStyle>
          <a:p>
            <a:r>
              <a:rPr lang="en-US" dirty="0"/>
              <a:t>Click to edit Master title style</a:t>
            </a:r>
          </a:p>
        </p:txBody>
      </p:sp>
      <p:sp>
        <p:nvSpPr>
          <p:cNvPr id="409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r>
              <a:rPr lang="en-US"/>
              <a:t>Click to edit Master subtitle style</a:t>
            </a:r>
          </a:p>
        </p:txBody>
      </p:sp>
      <p:sp>
        <p:nvSpPr>
          <p:cNvPr id="4" name="Rectangle 3"/>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Standard-Slide-9.jpg"/>
          <p:cNvPicPr>
            <a:picLocks noChangeAspect="1"/>
          </p:cNvPicPr>
          <p:nvPr userDrawn="1"/>
        </p:nvPicPr>
        <p:blipFill rotWithShape="1">
          <a:blip r:embed="rId2">
            <a:extLst>
              <a:ext uri="{28A0092B-C50C-407E-A947-70E740481C1C}">
                <a14:useLocalDpi xmlns:a14="http://schemas.microsoft.com/office/drawing/2010/main" val="0"/>
              </a:ext>
            </a:extLst>
          </a:blip>
          <a:srcRect l="25948" t="93599" r="41942"/>
          <a:stretch/>
        </p:blipFill>
        <p:spPr>
          <a:xfrm>
            <a:off x="1" y="-19077"/>
            <a:ext cx="9143999" cy="1134895"/>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15" y="-110656"/>
            <a:ext cx="3543106" cy="124221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1640" y="5139190"/>
            <a:ext cx="6480448" cy="566738"/>
          </a:xfrm>
        </p:spPr>
        <p:txBody>
          <a:bodyPr anchor="b"/>
          <a:lstStyle>
            <a:lvl1pPr algn="ctr">
              <a:defRPr sz="3200" b="1"/>
            </a:lvl1pPr>
          </a:lstStyle>
          <a:p>
            <a:r>
              <a:rPr lang="en-US" dirty="0"/>
              <a:t>Click to edit Master title style</a:t>
            </a:r>
            <a:endParaRPr lang="en-GB" dirty="0"/>
          </a:p>
        </p:txBody>
      </p:sp>
      <p:sp>
        <p:nvSpPr>
          <p:cNvPr id="3" name="Picture Placeholder 2"/>
          <p:cNvSpPr>
            <a:spLocks noGrp="1"/>
          </p:cNvSpPr>
          <p:nvPr>
            <p:ph type="pic" idx="1"/>
          </p:nvPr>
        </p:nvSpPr>
        <p:spPr>
          <a:xfrm>
            <a:off x="1331640" y="728699"/>
            <a:ext cx="6480448" cy="4269836"/>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Rectangle 5"/>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p:cNvSpPr>
            <a:spLocks noGrp="1"/>
          </p:cNvSpPr>
          <p:nvPr>
            <p:ph type="body" sz="half" idx="2"/>
          </p:nvPr>
        </p:nvSpPr>
        <p:spPr>
          <a:xfrm>
            <a:off x="1331640" y="5846583"/>
            <a:ext cx="6480448" cy="804862"/>
          </a:xfrm>
        </p:spPr>
        <p:txBody>
          <a:bodyPr/>
          <a:lstStyle>
            <a:lvl1pPr marL="0" indent="0" algn="ctr">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p:cNvSpPr/>
          <p:nvPr userDrawn="1"/>
        </p:nvSpPr>
        <p:spPr>
          <a:xfrm>
            <a:off x="-25875" y="0"/>
            <a:ext cx="9169876" cy="58142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txBox="1">
            <a:spLocks/>
          </p:cNvSpPr>
          <p:nvPr userDrawn="1"/>
        </p:nvSpPr>
        <p:spPr bwMode="auto">
          <a:xfrm>
            <a:off x="-16552" y="5679250"/>
            <a:ext cx="9186429" cy="1178750"/>
          </a:xfrm>
          <a:prstGeom prst="rect">
            <a:avLst/>
          </a:prstGeom>
          <a:solidFill>
            <a:srgbClr val="002E9C"/>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2" name="Title 1"/>
          <p:cNvSpPr>
            <a:spLocks noGrp="1"/>
          </p:cNvSpPr>
          <p:nvPr>
            <p:ph type="title"/>
          </p:nvPr>
        </p:nvSpPr>
        <p:spPr>
          <a:xfrm>
            <a:off x="769331" y="5814265"/>
            <a:ext cx="7403069" cy="1043736"/>
          </a:xfrm>
        </p:spPr>
        <p:txBody>
          <a:bodyPr anchor="ctr"/>
          <a:lstStyle>
            <a:lvl1pPr algn="ctr">
              <a:defRPr>
                <a:solidFill>
                  <a:schemeClr val="bg1"/>
                </a:solidFill>
              </a:defRPr>
            </a:lvl1pPr>
          </a:lstStyle>
          <a:p>
            <a:r>
              <a:rPr lang="en-US" dirty="0"/>
              <a:t>Click to edit Master title style</a:t>
            </a:r>
            <a:endParaRPr lang="en-GB" dirty="0"/>
          </a:p>
        </p:txBody>
      </p:sp>
      <p:sp>
        <p:nvSpPr>
          <p:cNvPr id="23" name="Title 1"/>
          <p:cNvSpPr txBox="1">
            <a:spLocks/>
          </p:cNvSpPr>
          <p:nvPr userDrawn="1"/>
        </p:nvSpPr>
        <p:spPr bwMode="auto">
          <a:xfrm>
            <a:off x="-25875" y="0"/>
            <a:ext cx="9186429" cy="1043735"/>
          </a:xfrm>
          <a:prstGeom prst="rect">
            <a:avLst/>
          </a:prstGeom>
          <a:solidFill>
            <a:srgbClr val="02339E"/>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8" name="Text Placeholder 7"/>
          <p:cNvSpPr>
            <a:spLocks noGrp="1"/>
          </p:cNvSpPr>
          <p:nvPr>
            <p:ph type="body" sz="quarter" idx="10"/>
          </p:nvPr>
        </p:nvSpPr>
        <p:spPr>
          <a:xfrm>
            <a:off x="566738" y="0"/>
            <a:ext cx="7875587" cy="1042988"/>
          </a:xfrm>
        </p:spPr>
        <p:txBody>
          <a:bodyPr anchor="ctr"/>
          <a:lstStyle>
            <a:lvl1pPr marL="0" indent="0" algn="ctr">
              <a:buNone/>
              <a:defRPr sz="3200" b="1">
                <a:solidFill>
                  <a:schemeClr val="accent3"/>
                </a:solidFill>
                <a:latin typeface="+mj-lt"/>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7497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30200" y="144878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530" y="5839268"/>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41530" y="72870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9063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4782" y="728700"/>
            <a:ext cx="8489950" cy="54006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sz="half" idx="1"/>
          </p:nvPr>
        </p:nvSpPr>
        <p:spPr>
          <a:xfrm>
            <a:off x="330200" y="1448780"/>
            <a:ext cx="4168775" cy="48605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1448781"/>
            <a:ext cx="4168775" cy="4860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8229600" cy="540060"/>
          </a:xfrm>
        </p:spPr>
        <p:txBody>
          <a:bodyPr/>
          <a:lstStyle>
            <a:lvl1pPr algn="ct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410001"/>
            <a:ext cx="4040188" cy="5788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p:cNvSpPr>
            <a:spLocks noGrp="1"/>
          </p:cNvSpPr>
          <p:nvPr>
            <p:ph sz="half" idx="2"/>
          </p:nvPr>
        </p:nvSpPr>
        <p:spPr>
          <a:xfrm>
            <a:off x="457200" y="2174874"/>
            <a:ext cx="4040188" cy="41344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4" y="1441890"/>
            <a:ext cx="4041775" cy="5469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p:cNvSpPr>
            <a:spLocks noGrp="1"/>
          </p:cNvSpPr>
          <p:nvPr>
            <p:ph sz="quarter" idx="4"/>
          </p:nvPr>
        </p:nvSpPr>
        <p:spPr>
          <a:xfrm>
            <a:off x="4645025" y="2174875"/>
            <a:ext cx="4041775" cy="41344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060"/>
          </a:xfrm>
        </p:spPr>
        <p:txBody>
          <a:bodyPr/>
          <a:lstStyle>
            <a:lvl1pPr algn="ctr">
              <a:defRPr/>
            </a:lvl1pPr>
          </a:lstStyle>
          <a:p>
            <a:r>
              <a:rPr lang="en-US" dirty="0"/>
              <a:t>Click to edit Master title style</a:t>
            </a:r>
            <a:endParaRPr lang="en-GB" dirty="0"/>
          </a:p>
        </p:txBody>
      </p:sp>
      <p:sp>
        <p:nvSpPr>
          <p:cNvPr id="3" name="Slide Number Placeholder 2"/>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3008313" cy="540060"/>
          </a:xfrm>
        </p:spPr>
        <p:txBody>
          <a:bodyPr anchor="b"/>
          <a:lstStyle>
            <a:lvl1pPr algn="l">
              <a:defRPr sz="2000" b="1"/>
            </a:lvl1pPr>
          </a:lstStyle>
          <a:p>
            <a:r>
              <a:rPr lang="en-US" dirty="0"/>
              <a:t>Click to edit Master</a:t>
            </a:r>
            <a:endParaRPr lang="en-GB" dirty="0"/>
          </a:p>
        </p:txBody>
      </p:sp>
      <p:sp>
        <p:nvSpPr>
          <p:cNvPr id="3" name="Content Placeholder 2"/>
          <p:cNvSpPr>
            <a:spLocks noGrp="1"/>
          </p:cNvSpPr>
          <p:nvPr>
            <p:ph idx="1"/>
          </p:nvPr>
        </p:nvSpPr>
        <p:spPr>
          <a:xfrm>
            <a:off x="3575050" y="728700"/>
            <a:ext cx="5111750" cy="55806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48780"/>
            <a:ext cx="3008313" cy="48605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7125" y="729431"/>
            <a:ext cx="3008313" cy="540060"/>
          </a:xfrm>
        </p:spPr>
        <p:txBody>
          <a:bodyPr anchor="b"/>
          <a:lstStyle>
            <a:lvl1pPr algn="l">
              <a:defRPr sz="2800" b="1"/>
            </a:lvl1pPr>
          </a:lstStyle>
          <a:p>
            <a:r>
              <a:rPr lang="en-US" dirty="0"/>
              <a:t>Click to edit</a:t>
            </a:r>
            <a:endParaRPr lang="en-GB" dirty="0"/>
          </a:p>
        </p:txBody>
      </p:sp>
      <p:sp>
        <p:nvSpPr>
          <p:cNvPr id="3" name="Content Placeholder 2"/>
          <p:cNvSpPr>
            <a:spLocks noGrp="1"/>
          </p:cNvSpPr>
          <p:nvPr>
            <p:ph idx="1"/>
          </p:nvPr>
        </p:nvSpPr>
        <p:spPr>
          <a:xfrm>
            <a:off x="476545" y="729431"/>
            <a:ext cx="4995555" cy="5580620"/>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5697125" y="1449511"/>
            <a:ext cx="3008313" cy="4860539"/>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292061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30200" y="908050"/>
            <a:ext cx="8489950" cy="1296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3075" name="Rectangle 3"/>
          <p:cNvSpPr>
            <a:spLocks noGrp="1" noChangeArrowheads="1"/>
          </p:cNvSpPr>
          <p:nvPr>
            <p:ph type="body" idx="1"/>
          </p:nvPr>
        </p:nvSpPr>
        <p:spPr bwMode="auto">
          <a:xfrm>
            <a:off x="330200" y="2708275"/>
            <a:ext cx="8489950" cy="3457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3" name="TextBox 12"/>
          <p:cNvSpPr txBox="1"/>
          <p:nvPr userDrawn="1"/>
        </p:nvSpPr>
        <p:spPr>
          <a:xfrm>
            <a:off x="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4" name="TextBox 13"/>
          <p:cNvSpPr txBox="1"/>
          <p:nvPr userDrawn="1"/>
        </p:nvSpPr>
        <p:spPr>
          <a:xfrm>
            <a:off x="2880000" y="6578492"/>
            <a:ext cx="2880000" cy="288147"/>
          </a:xfrm>
          <a:prstGeom prst="rect">
            <a:avLst/>
          </a:prstGeom>
          <a:solidFill>
            <a:srgbClr val="002E9C"/>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5" name="TextBox 14"/>
          <p:cNvSpPr txBox="1"/>
          <p:nvPr/>
        </p:nvSpPr>
        <p:spPr>
          <a:xfrm>
            <a:off x="576000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2" name="TextBox 11"/>
          <p:cNvSpPr txBox="1"/>
          <p:nvPr/>
        </p:nvSpPr>
        <p:spPr>
          <a:xfrm>
            <a:off x="8640000" y="6579350"/>
            <a:ext cx="523610" cy="288149"/>
          </a:xfrm>
          <a:prstGeom prst="rect">
            <a:avLst/>
          </a:prstGeom>
          <a:solidFill>
            <a:srgbClr val="605270"/>
          </a:solidFill>
          <a:ln w="3175">
            <a:noFill/>
          </a:ln>
        </p:spPr>
        <p:txBody>
          <a:bodyPr wrap="square" lIns="36000" tIns="36000" rIns="36000" bIns="36000" rtlCol="0">
            <a:spAutoFit/>
          </a:bodyPr>
          <a:lstStyle/>
          <a:p>
            <a:pPr algn="ctr"/>
            <a:endParaRPr lang="en-GB" sz="1400" dirty="0">
              <a:solidFill>
                <a:schemeClr val="bg1"/>
              </a:solidFill>
            </a:endParaRPr>
          </a:p>
        </p:txBody>
      </p:sp>
      <p:sp>
        <p:nvSpPr>
          <p:cNvPr id="2" name="Slide Number Placeholder 1"/>
          <p:cNvSpPr>
            <a:spLocks noGrp="1"/>
          </p:cNvSpPr>
          <p:nvPr>
            <p:ph type="sldNum" sz="quarter" idx="4"/>
          </p:nvPr>
        </p:nvSpPr>
        <p:spPr>
          <a:xfrm>
            <a:off x="8640000" y="6578492"/>
            <a:ext cx="502224" cy="279508"/>
          </a:xfrm>
          <a:prstGeom prst="rect">
            <a:avLst/>
          </a:prstGeom>
          <a:solidFill>
            <a:srgbClr val="002E9C"/>
          </a:solidFill>
        </p:spPr>
        <p:txBody>
          <a:bodyPr vert="horz" lIns="91440" tIns="45720" rIns="91440" bIns="45720" rtlCol="0" anchor="ctr"/>
          <a:lstStyle>
            <a:lvl1pPr algn="ctr">
              <a:defRPr sz="1400">
                <a:solidFill>
                  <a:schemeClr val="bg1"/>
                </a:solidFill>
              </a:defRPr>
            </a:lvl1pPr>
          </a:lstStyle>
          <a:p>
            <a:fld id="{DB5A3A47-29A7-45E5-923E-10FF85749154}" type="slidenum">
              <a:rPr lang="en-GB" smtClean="0"/>
              <a:pPr/>
              <a:t>‹#›</a:t>
            </a:fld>
            <a:endParaRPr lang="en-GB" dirty="0"/>
          </a:p>
        </p:txBody>
      </p:sp>
      <p:pic>
        <p:nvPicPr>
          <p:cNvPr id="11" name="Picture 10" descr="Standard-Slide-9.jpg"/>
          <p:cNvPicPr>
            <a:picLocks noChangeAspect="1"/>
          </p:cNvPicPr>
          <p:nvPr userDrawn="1"/>
        </p:nvPicPr>
        <p:blipFill rotWithShape="1">
          <a:blip r:embed="rId13">
            <a:extLst>
              <a:ext uri="{28A0092B-C50C-407E-A947-70E740481C1C}">
                <a14:useLocalDpi xmlns:a14="http://schemas.microsoft.com/office/drawing/2010/main" val="0"/>
              </a:ext>
            </a:extLst>
          </a:blip>
          <a:srcRect l="14518" t="93599" r="11298"/>
          <a:stretch/>
        </p:blipFill>
        <p:spPr>
          <a:xfrm>
            <a:off x="-18509" y="0"/>
            <a:ext cx="9182120" cy="59419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3" r:id="rId4"/>
    <p:sldLayoutId id="2147483654" r:id="rId5"/>
    <p:sldLayoutId id="2147483655" r:id="rId6"/>
    <p:sldLayoutId id="2147483656" r:id="rId7"/>
    <p:sldLayoutId id="2147483657" r:id="rId8"/>
    <p:sldLayoutId id="2147483660" r:id="rId9"/>
    <p:sldLayoutId id="2147483658" r:id="rId10"/>
    <p:sldLayoutId id="2147483661" r:id="rId11"/>
  </p:sldLayoutIdLst>
  <p:hf hdr="0" ft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reg.Erhardt@uky.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greenteapress.com/thinkpython/thinkpython.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fcta/d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491" r="3905"/>
          <a:stretch/>
        </p:blipFill>
        <p:spPr>
          <a:xfrm>
            <a:off x="-18509" y="1088740"/>
            <a:ext cx="9181020" cy="4995555"/>
          </a:xfrm>
          <a:prstGeom prst="rect">
            <a:avLst/>
          </a:prstGeom>
        </p:spPr>
      </p:pic>
      <p:sp>
        <p:nvSpPr>
          <p:cNvPr id="2" name="Title 1"/>
          <p:cNvSpPr>
            <a:spLocks noGrp="1"/>
          </p:cNvSpPr>
          <p:nvPr>
            <p:ph type="ctrTitle"/>
          </p:nvPr>
        </p:nvSpPr>
        <p:spPr>
          <a:xfrm>
            <a:off x="1196625" y="1178749"/>
            <a:ext cx="7515835" cy="1080121"/>
          </a:xfrm>
          <a:effectLst>
            <a:outerShdw blurRad="50800" dist="38100" dir="2700000" algn="tl" rotWithShape="0">
              <a:prstClr val="black">
                <a:alpha val="40000"/>
              </a:prstClr>
            </a:outerShdw>
          </a:effectLst>
        </p:spPr>
        <p:txBody>
          <a:bodyPr/>
          <a:lstStyle/>
          <a:p>
            <a:r>
              <a:rPr lang="en-GB" b="0" dirty="0">
                <a:solidFill>
                  <a:schemeClr val="bg1"/>
                </a:solidFill>
              </a:rPr>
              <a:t>Beyond Notebooks: Software Design and Classes</a:t>
            </a:r>
            <a:endParaRPr lang="en-GB" b="0" dirty="0"/>
          </a:p>
        </p:txBody>
      </p:sp>
      <p:sp>
        <p:nvSpPr>
          <p:cNvPr id="4" name="Rectangle 3"/>
          <p:cNvSpPr/>
          <p:nvPr/>
        </p:nvSpPr>
        <p:spPr>
          <a:xfrm>
            <a:off x="-10510" y="6077794"/>
            <a:ext cx="9154510" cy="795470"/>
          </a:xfrm>
          <a:prstGeom prst="rect">
            <a:avLst/>
          </a:prstGeom>
          <a:solidFill>
            <a:srgbClr val="003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err="1"/>
              <a:t>Dr.</a:t>
            </a:r>
            <a:r>
              <a:rPr lang="en-GB" dirty="0"/>
              <a:t> Greg Erhardt</a:t>
            </a:r>
          </a:p>
          <a:p>
            <a:r>
              <a:rPr lang="en-GB" dirty="0">
                <a:hlinkClick r:id="rId4"/>
              </a:rPr>
              <a:t>greg.erhardt@uky.edu</a:t>
            </a:r>
            <a:r>
              <a:rPr lang="en-GB" dirty="0"/>
              <a:t> 					CE599-002 Spring 2017</a:t>
            </a:r>
          </a:p>
        </p:txBody>
      </p:sp>
      <p:sp>
        <p:nvSpPr>
          <p:cNvPr id="12" name="Title 1"/>
          <p:cNvSpPr txBox="1">
            <a:spLocks/>
          </p:cNvSpPr>
          <p:nvPr/>
        </p:nvSpPr>
        <p:spPr bwMode="auto">
          <a:xfrm>
            <a:off x="7137285" y="683695"/>
            <a:ext cx="1931479" cy="436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r"/>
            <a:r>
              <a:rPr lang="en-GB" sz="2000" kern="0" dirty="0">
                <a:solidFill>
                  <a:schemeClr val="bg1"/>
                </a:solidFill>
              </a:rPr>
              <a:t>21 March 2017</a:t>
            </a:r>
          </a:p>
        </p:txBody>
      </p:sp>
    </p:spTree>
    <p:extLst>
      <p:ext uri="{BB962C8B-B14F-4D97-AF65-F5344CB8AC3E}">
        <p14:creationId xmlns:p14="http://schemas.microsoft.com/office/powerpoint/2010/main" val="340166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Template</a:t>
            </a:r>
          </a:p>
        </p:txBody>
      </p:sp>
      <p:sp>
        <p:nvSpPr>
          <p:cNvPr id="3" name="Content Placeholder 2"/>
          <p:cNvSpPr>
            <a:spLocks noGrp="1"/>
          </p:cNvSpPr>
          <p:nvPr>
            <p:ph idx="1"/>
          </p:nvPr>
        </p:nvSpPr>
        <p:spPr/>
        <p:txBody>
          <a:bodyPr/>
          <a:lstStyle/>
          <a:p>
            <a:pPr marL="0" indent="0">
              <a:buNone/>
            </a:pPr>
            <a:r>
              <a:rPr lang="en-US" dirty="0"/>
              <a:t>In: </a:t>
            </a:r>
          </a:p>
          <a:p>
            <a:pPr marL="0" indent="0">
              <a:buNone/>
            </a:pPr>
            <a:endParaRPr lang="en-US" dirty="0"/>
          </a:p>
          <a:p>
            <a:pPr marL="0" indent="0">
              <a:buNone/>
            </a:pPr>
            <a:r>
              <a:rPr lang="en-US" dirty="0"/>
              <a:t>18-Design and Classes</a:t>
            </a: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10</a:t>
            </a:fld>
            <a:endParaRPr lang="en-GB" dirty="0"/>
          </a:p>
        </p:txBody>
      </p:sp>
    </p:spTree>
    <p:extLst>
      <p:ext uri="{BB962C8B-B14F-4D97-AF65-F5344CB8AC3E}">
        <p14:creationId xmlns:p14="http://schemas.microsoft.com/office/powerpoint/2010/main" val="2750854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pPr marL="0" indent="0">
              <a:buNone/>
            </a:pPr>
            <a:r>
              <a:rPr lang="en-US" sz="2400" dirty="0"/>
              <a:t>1. Read (and understand) chapters 14, 15 and 16 of Think Python: </a:t>
            </a:r>
          </a:p>
          <a:p>
            <a:pPr marL="0" indent="0">
              <a:buNone/>
            </a:pPr>
            <a:r>
              <a:rPr lang="en-US" sz="2400" dirty="0"/>
              <a:t>	</a:t>
            </a:r>
            <a:r>
              <a:rPr lang="en-US" sz="2400" dirty="0">
                <a:hlinkClick r:id="rId2"/>
              </a:rPr>
              <a:t>http://greenteapress.com/thinkpython/thinkpython.pdf</a:t>
            </a:r>
            <a:endParaRPr lang="en-US" sz="2400" dirty="0"/>
          </a:p>
          <a:p>
            <a:pPr marL="0" indent="0">
              <a:buNone/>
            </a:pPr>
            <a:endParaRPr lang="en-US" sz="2400" dirty="0"/>
          </a:p>
          <a:p>
            <a:pPr marL="0" indent="0">
              <a:buNone/>
            </a:pPr>
            <a:r>
              <a:rPr lang="en-US" sz="2400" dirty="0"/>
              <a:t>2. Do the exercise on the next page. You can test your solution in a notebook, but should implement the final solution in scripts. </a:t>
            </a:r>
          </a:p>
          <a:p>
            <a:pPr marL="0" indent="0">
              <a:buNone/>
            </a:pPr>
            <a:endParaRPr lang="en-US" sz="24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11</a:t>
            </a:fld>
            <a:endParaRPr lang="en-GB" dirty="0"/>
          </a:p>
        </p:txBody>
      </p:sp>
    </p:spTree>
    <p:extLst>
      <p:ext uri="{BB962C8B-B14F-4D97-AF65-F5344CB8AC3E}">
        <p14:creationId xmlns:p14="http://schemas.microsoft.com/office/powerpoint/2010/main" val="392418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pPr marL="457200" indent="-457200">
              <a:buAutoNum type="arabicPeriod"/>
            </a:pPr>
            <a:r>
              <a:rPr lang="en-US" sz="2400" dirty="0"/>
              <a:t>Create a class called car, with the attributes: color, location (x, y coordinates), and direction.  </a:t>
            </a:r>
          </a:p>
          <a:p>
            <a:pPr marL="457200" indent="-457200">
              <a:buAutoNum type="arabicPeriod"/>
            </a:pPr>
            <a:r>
              <a:rPr lang="en-US" sz="2400" dirty="0"/>
              <a:t>Write methods for: go(), </a:t>
            </a:r>
            <a:r>
              <a:rPr lang="en-US" sz="2400" dirty="0" err="1"/>
              <a:t>turn_left</a:t>
            </a:r>
            <a:r>
              <a:rPr lang="en-US" sz="2400" dirty="0"/>
              <a:t>(), and </a:t>
            </a:r>
            <a:r>
              <a:rPr lang="en-US" sz="2400" dirty="0" err="1"/>
              <a:t>turn_right</a:t>
            </a:r>
            <a:r>
              <a:rPr lang="en-US" sz="2400" dirty="0"/>
              <a:t>(). </a:t>
            </a:r>
          </a:p>
          <a:p>
            <a:pPr marL="457200" indent="-457200">
              <a:buAutoNum type="arabicPeriod"/>
            </a:pPr>
            <a:r>
              <a:rPr lang="en-US" sz="2400" dirty="0"/>
              <a:t>Add a print() method that prints the current attributes of the car. </a:t>
            </a:r>
          </a:p>
          <a:p>
            <a:pPr marL="457200" indent="-457200">
              <a:buAutoNum type="arabicPeriod"/>
            </a:pPr>
            <a:r>
              <a:rPr lang="en-US" sz="2400" dirty="0"/>
              <a:t>Write a script to: </a:t>
            </a:r>
          </a:p>
          <a:p>
            <a:pPr marL="857250" lvl="1" indent="-457200">
              <a:buAutoNum type="arabicPeriod"/>
            </a:pPr>
            <a:r>
              <a:rPr lang="en-US" sz="2000" dirty="0"/>
              <a:t>Create a yellow car.  Move the yellow car forward two units, turn left, move forward one space. </a:t>
            </a:r>
          </a:p>
          <a:p>
            <a:pPr marL="857250" lvl="1" indent="-457200">
              <a:buAutoNum type="arabicPeriod"/>
            </a:pPr>
            <a:r>
              <a:rPr lang="en-US" sz="2000" dirty="0"/>
              <a:t>Create a green car.  Turn left.  Move forward one space.  Turn right.  Move forward two spaces. </a:t>
            </a:r>
          </a:p>
          <a:p>
            <a:pPr marL="857250" lvl="1" indent="-457200">
              <a:buAutoNum type="arabicPeriod"/>
            </a:pPr>
            <a:r>
              <a:rPr lang="en-US" sz="2000" dirty="0"/>
              <a:t>Print both cars.  </a:t>
            </a:r>
          </a:p>
          <a:p>
            <a:pPr marL="457200" indent="-457200">
              <a:buAutoNum type="arabicPeriod"/>
            </a:pPr>
            <a:endParaRPr lang="en-US" sz="2400" dirty="0"/>
          </a:p>
          <a:p>
            <a:pPr marL="0" indent="0">
              <a:buNone/>
            </a:pPr>
            <a:endParaRPr lang="en-US" sz="24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12</a:t>
            </a:fld>
            <a:endParaRPr lang="en-GB" dirty="0"/>
          </a:p>
        </p:txBody>
      </p:sp>
      <p:sp>
        <p:nvSpPr>
          <p:cNvPr id="5"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__str__(self)</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575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a:t>
            </a:r>
          </a:p>
        </p:txBody>
      </p:sp>
      <p:sp>
        <p:nvSpPr>
          <p:cNvPr id="3" name="Content Placeholder 2"/>
          <p:cNvSpPr>
            <a:spLocks noGrp="1"/>
          </p:cNvSpPr>
          <p:nvPr>
            <p:ph idx="1"/>
          </p:nvPr>
        </p:nvSpPr>
        <p:spPr/>
        <p:txBody>
          <a:bodyPr/>
          <a:lstStyle/>
          <a:p>
            <a:r>
              <a:rPr lang="en-US" dirty="0"/>
              <a:t>So far we have worked in notebooks.  They are nice for their interactivity, but get messy as they get big.  </a:t>
            </a:r>
          </a:p>
          <a:p>
            <a:r>
              <a:rPr lang="en-US" dirty="0"/>
              <a:t>Scripts are cleaner, so let’s look at how to set things up when writing code in scripts.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a:t>
            </a:fld>
            <a:endParaRPr lang="en-GB" dirty="0"/>
          </a:p>
        </p:txBody>
      </p:sp>
    </p:spTree>
    <p:extLst>
      <p:ext uri="{BB962C8B-B14F-4D97-AF65-F5344CB8AC3E}">
        <p14:creationId xmlns:p14="http://schemas.microsoft.com/office/powerpoint/2010/main" val="281337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dirty="0"/>
              <a:t>Procedural vs. Object-Oriented Programming</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4042645"/>
              </p:ext>
            </p:extLst>
          </p:nvPr>
        </p:nvGraphicFramePr>
        <p:xfrm>
          <a:off x="431540" y="2213865"/>
          <a:ext cx="8229600" cy="230251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POP</a:t>
                      </a:r>
                    </a:p>
                  </a:txBody>
                  <a:tcPr/>
                </a:tc>
                <a:tc>
                  <a:txBody>
                    <a:bodyPr/>
                    <a:lstStyle/>
                    <a:p>
                      <a:r>
                        <a:rPr lang="en-US" dirty="0"/>
                        <a:t>OOP</a:t>
                      </a:r>
                    </a:p>
                  </a:txBody>
                  <a:tcPr/>
                </a:tc>
                <a:extLst>
                  <a:ext uri="{0D108BD9-81ED-4DB2-BD59-A6C34878D82A}">
                    <a16:rowId xmlns:a16="http://schemas.microsoft.com/office/drawing/2014/main" val="10000"/>
                  </a:ext>
                </a:extLst>
              </a:tr>
              <a:tr h="370840">
                <a:tc>
                  <a:txBody>
                    <a:bodyPr/>
                    <a:lstStyle/>
                    <a:p>
                      <a:r>
                        <a:rPr lang="en-US" dirty="0"/>
                        <a:t>In POP, program is divided into small parts called </a:t>
                      </a:r>
                      <a:r>
                        <a:rPr lang="en-US" b="1" dirty="0"/>
                        <a:t>functions</a:t>
                      </a:r>
                      <a:r>
                        <a:rPr lang="en-US" dirty="0"/>
                        <a:t>.</a:t>
                      </a:r>
                    </a:p>
                  </a:txBody>
                  <a:tcPr marL="47625" marR="47625" marT="47625" marB="47625" anchor="ctr"/>
                </a:tc>
                <a:tc>
                  <a:txBody>
                    <a:bodyPr/>
                    <a:lstStyle/>
                    <a:p>
                      <a:r>
                        <a:rPr lang="en-US" dirty="0"/>
                        <a:t>In OOP, program is divided into parts called </a:t>
                      </a:r>
                      <a:r>
                        <a:rPr lang="en-US" b="1" dirty="0"/>
                        <a:t>objects</a:t>
                      </a:r>
                      <a:r>
                        <a:rPr lang="en-US" dirty="0"/>
                        <a:t>.</a:t>
                      </a:r>
                    </a:p>
                  </a:txBody>
                  <a:tcPr marL="47625" marR="47625" marT="47625" marB="47625" anchor="ctr"/>
                </a:tc>
                <a:extLst>
                  <a:ext uri="{0D108BD9-81ED-4DB2-BD59-A6C34878D82A}">
                    <a16:rowId xmlns:a16="http://schemas.microsoft.com/office/drawing/2014/main" val="10001"/>
                  </a:ext>
                </a:extLst>
              </a:tr>
              <a:tr h="370840">
                <a:tc>
                  <a:txBody>
                    <a:bodyPr/>
                    <a:lstStyle/>
                    <a:p>
                      <a:r>
                        <a:rPr lang="en-US" dirty="0"/>
                        <a:t>POP does not have any proper way for hiding data so it is </a:t>
                      </a:r>
                      <a:r>
                        <a:rPr lang="en-US" b="1" dirty="0"/>
                        <a:t>less secure</a:t>
                      </a:r>
                      <a:r>
                        <a:rPr lang="en-US" dirty="0"/>
                        <a:t>.</a:t>
                      </a:r>
                    </a:p>
                  </a:txBody>
                  <a:tcPr marL="47625" marR="47625" marT="47625" marB="47625" anchor="ctr"/>
                </a:tc>
                <a:tc>
                  <a:txBody>
                    <a:bodyPr/>
                    <a:lstStyle/>
                    <a:p>
                      <a:r>
                        <a:rPr lang="en-US" dirty="0"/>
                        <a:t>OOP provides Data Hiding so provides </a:t>
                      </a:r>
                      <a:r>
                        <a:rPr lang="en-US" b="1" dirty="0"/>
                        <a:t>more security</a:t>
                      </a:r>
                      <a:r>
                        <a:rPr lang="en-US" dirty="0"/>
                        <a:t>.</a:t>
                      </a:r>
                    </a:p>
                  </a:txBody>
                  <a:tcPr marL="47625" marR="47625" marT="47625" marB="47625" anchor="ctr"/>
                </a:tc>
                <a:extLst>
                  <a:ext uri="{0D108BD9-81ED-4DB2-BD59-A6C34878D82A}">
                    <a16:rowId xmlns:a16="http://schemas.microsoft.com/office/drawing/2014/main" val="10002"/>
                  </a:ext>
                </a:extLst>
              </a:tr>
              <a:tr h="370840">
                <a:tc>
                  <a:txBody>
                    <a:bodyPr/>
                    <a:lstStyle/>
                    <a:p>
                      <a:r>
                        <a:rPr lang="en-US" dirty="0"/>
                        <a:t>Example of POP are : C, VB, FORTRAN, Pascal.</a:t>
                      </a:r>
                    </a:p>
                  </a:txBody>
                  <a:tcPr marL="47625" marR="47625" marT="47625" marB="47625" anchor="ctr"/>
                </a:tc>
                <a:tc>
                  <a:txBody>
                    <a:bodyPr/>
                    <a:lstStyle/>
                    <a:p>
                      <a:r>
                        <a:rPr lang="en-US" dirty="0"/>
                        <a:t>Example of OOP are : C++, JAVA, VB.NET, C#.NET.</a:t>
                      </a:r>
                    </a:p>
                  </a:txBody>
                  <a:tcPr marL="47625" marR="47625" marT="47625" marB="47625" anchor="ctr"/>
                </a:tc>
                <a:extLst>
                  <a:ext uri="{0D108BD9-81ED-4DB2-BD59-A6C34878D82A}">
                    <a16:rowId xmlns:a16="http://schemas.microsoft.com/office/drawing/2014/main" val="10003"/>
                  </a:ext>
                </a:extLst>
              </a:tr>
            </a:tbl>
          </a:graphicData>
        </a:graphic>
      </p:graphicFrame>
      <p:sp>
        <p:nvSpPr>
          <p:cNvPr id="3" name="TextBox 2"/>
          <p:cNvSpPr txBox="1"/>
          <p:nvPr/>
        </p:nvSpPr>
        <p:spPr>
          <a:xfrm>
            <a:off x="431540" y="6219310"/>
            <a:ext cx="8280920" cy="276999"/>
          </a:xfrm>
          <a:prstGeom prst="rect">
            <a:avLst/>
          </a:prstGeom>
          <a:noFill/>
        </p:spPr>
        <p:txBody>
          <a:bodyPr wrap="square" rtlCol="0">
            <a:spAutoFit/>
          </a:bodyPr>
          <a:lstStyle/>
          <a:p>
            <a:r>
              <a:rPr lang="en-US" sz="1200" dirty="0">
                <a:solidFill>
                  <a:schemeClr val="bg2"/>
                </a:solidFill>
              </a:rPr>
              <a:t>https://www.slideshare.net/HarisBinZahid/procedural-vs-object-oriented-programming</a:t>
            </a:r>
            <a:endParaRPr lang="en-US" sz="1200" dirty="0">
              <a:solidFill>
                <a:schemeClr val="bg2"/>
              </a:solidFill>
            </a:endParaRPr>
          </a:p>
        </p:txBody>
      </p:sp>
    </p:spTree>
    <p:extLst>
      <p:ext uri="{BB962C8B-B14F-4D97-AF65-F5344CB8AC3E}">
        <p14:creationId xmlns:p14="http://schemas.microsoft.com/office/powerpoint/2010/main" val="190516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Procedure Oriented Programming</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It means “</a:t>
            </a:r>
            <a:r>
              <a:rPr lang="en-US" b="1" i="1" dirty="0"/>
              <a:t>a set of procedures</a:t>
            </a:r>
            <a:r>
              <a:rPr lang="en-US" dirty="0"/>
              <a:t>” which is a “</a:t>
            </a:r>
            <a:r>
              <a:rPr lang="en-US" b="1" i="1" dirty="0"/>
              <a:t>set of subroutines</a:t>
            </a:r>
            <a:r>
              <a:rPr lang="en-US" dirty="0"/>
              <a:t>” or a “</a:t>
            </a:r>
            <a:r>
              <a:rPr lang="en-US" b="1" i="1" dirty="0"/>
              <a:t>set of functions</a:t>
            </a:r>
            <a:r>
              <a:rPr lang="en-US" dirty="0"/>
              <a:t>“.</a:t>
            </a:r>
          </a:p>
          <a:p>
            <a:r>
              <a:rPr lang="en-US" dirty="0"/>
              <a:t>functions are called repeatedly in a program to execute tasks performed by them. For </a:t>
            </a:r>
            <a:r>
              <a:rPr lang="en-US" dirty="0">
                <a:solidFill>
                  <a:srgbClr val="00B050"/>
                </a:solidFill>
              </a:rPr>
              <a:t>example</a:t>
            </a:r>
            <a:r>
              <a:rPr lang="en-US" dirty="0"/>
              <a:t>, a program may involve collecting data from user (reading), performing some kind of calculations on the collected data (calculation), and finally displaying the result to the user when requested (printing). All the 3 tasks of reading, calculating and printing can be written in a program with the help of 3 different functions which performs these 3 different tasks. </a:t>
            </a:r>
          </a:p>
        </p:txBody>
      </p:sp>
      <p:sp>
        <p:nvSpPr>
          <p:cNvPr id="4" name="TextBox 3"/>
          <p:cNvSpPr txBox="1"/>
          <p:nvPr/>
        </p:nvSpPr>
        <p:spPr>
          <a:xfrm>
            <a:off x="431540" y="6219310"/>
            <a:ext cx="8280920" cy="276999"/>
          </a:xfrm>
          <a:prstGeom prst="rect">
            <a:avLst/>
          </a:prstGeom>
          <a:noFill/>
        </p:spPr>
        <p:txBody>
          <a:bodyPr wrap="square" rtlCol="0">
            <a:spAutoFit/>
          </a:bodyPr>
          <a:lstStyle/>
          <a:p>
            <a:r>
              <a:rPr lang="en-US" sz="1200" dirty="0">
                <a:solidFill>
                  <a:schemeClr val="bg2"/>
                </a:solidFill>
              </a:rPr>
              <a:t>https://www.slideshare.net/HarisBinZahid/procedural-vs-object-oriented-programming</a:t>
            </a:r>
            <a:endParaRPr lang="en-US" sz="1200" dirty="0">
              <a:solidFill>
                <a:schemeClr val="bg2"/>
              </a:solidFill>
            </a:endParaRPr>
          </a:p>
        </p:txBody>
      </p:sp>
    </p:spTree>
    <p:extLst>
      <p:ext uri="{BB962C8B-B14F-4D97-AF65-F5344CB8AC3E}">
        <p14:creationId xmlns:p14="http://schemas.microsoft.com/office/powerpoint/2010/main" val="284414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1"/>
            <a:ext cx="7543800" cy="4524315"/>
          </a:xfrm>
          <a:prstGeom prst="rect">
            <a:avLst/>
          </a:prstGeom>
        </p:spPr>
        <p:txBody>
          <a:bodyPr wrap="square">
            <a:spAutoFit/>
          </a:bodyPr>
          <a:lstStyle/>
          <a:p>
            <a:r>
              <a:rPr lang="en-US" sz="3200" b="1" u="sng" dirty="0"/>
              <a:t>Object Oriented Methodology </a:t>
            </a:r>
            <a:r>
              <a:rPr lang="en-US" sz="3200" dirty="0"/>
              <a:t>is a certain </a:t>
            </a:r>
            <a:r>
              <a:rPr lang="en-US" sz="3200" b="1" dirty="0"/>
              <a:t>process</a:t>
            </a:r>
            <a:r>
              <a:rPr lang="en-US" sz="3200" dirty="0"/>
              <a:t> through which software can be developed. The </a:t>
            </a:r>
            <a:r>
              <a:rPr lang="en-US" sz="3200" b="1" dirty="0"/>
              <a:t>goals</a:t>
            </a:r>
            <a:r>
              <a:rPr lang="en-US" sz="3200" dirty="0"/>
              <a:t> of this methodology are to achieve Software Systems that are </a:t>
            </a:r>
            <a:r>
              <a:rPr lang="en-US" sz="3200" b="1" dirty="0"/>
              <a:t>reliable</a:t>
            </a:r>
            <a:r>
              <a:rPr lang="en-US" sz="3200" dirty="0"/>
              <a:t>, </a:t>
            </a:r>
            <a:r>
              <a:rPr lang="en-US" sz="3200" b="1" dirty="0"/>
              <a:t>reusable</a:t>
            </a:r>
            <a:r>
              <a:rPr lang="en-US" sz="3200" dirty="0"/>
              <a:t>, </a:t>
            </a:r>
            <a:r>
              <a:rPr lang="en-US" sz="3200" b="1" dirty="0"/>
              <a:t>extensible</a:t>
            </a:r>
            <a:r>
              <a:rPr lang="en-US" sz="3200" dirty="0"/>
              <a:t>; hence, more useful in the long run. The methodology achieves its goals by the help of a </a:t>
            </a:r>
            <a:r>
              <a:rPr lang="en-US" sz="3200" i="1" dirty="0"/>
              <a:t>collection of objects that communicate by exchanging messages</a:t>
            </a:r>
            <a:r>
              <a:rPr lang="en-US" sz="3200" dirty="0"/>
              <a:t>.</a:t>
            </a:r>
          </a:p>
        </p:txBody>
      </p:sp>
      <p:sp>
        <p:nvSpPr>
          <p:cNvPr id="3" name="TextBox 2"/>
          <p:cNvSpPr txBox="1"/>
          <p:nvPr/>
        </p:nvSpPr>
        <p:spPr>
          <a:xfrm>
            <a:off x="431540" y="6219310"/>
            <a:ext cx="8280920" cy="276999"/>
          </a:xfrm>
          <a:prstGeom prst="rect">
            <a:avLst/>
          </a:prstGeom>
          <a:noFill/>
        </p:spPr>
        <p:txBody>
          <a:bodyPr wrap="square" rtlCol="0">
            <a:spAutoFit/>
          </a:bodyPr>
          <a:lstStyle/>
          <a:p>
            <a:r>
              <a:rPr lang="en-US" sz="1200" dirty="0">
                <a:solidFill>
                  <a:schemeClr val="bg2"/>
                </a:solidFill>
              </a:rPr>
              <a:t>https://www.slideshare.net/HarisBinZahid/procedural-vs-object-oriented-programming</a:t>
            </a:r>
            <a:endParaRPr lang="en-US" sz="1200" dirty="0">
              <a:solidFill>
                <a:schemeClr val="bg2"/>
              </a:solidFill>
            </a:endParaRPr>
          </a:p>
        </p:txBody>
      </p:sp>
    </p:spTree>
    <p:extLst>
      <p:ext uri="{BB962C8B-B14F-4D97-AF65-F5344CB8AC3E}">
        <p14:creationId xmlns:p14="http://schemas.microsoft.com/office/powerpoint/2010/main" val="347296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Objects </a:t>
            </a:r>
            <a:br>
              <a:rPr lang="en-US" dirty="0"/>
            </a:br>
            <a:r>
              <a:rPr lang="en-US" sz="2000" dirty="0">
                <a:solidFill>
                  <a:srgbClr val="40528F"/>
                </a:solidFill>
              </a:rPr>
              <a:t>Towards a higher level of abstraction</a:t>
            </a:r>
            <a:endParaRPr lang="en-US" dirty="0"/>
          </a:p>
        </p:txBody>
      </p:sp>
      <p:sp>
        <p:nvSpPr>
          <p:cNvPr id="3" name="Content Placeholder 2"/>
          <p:cNvSpPr>
            <a:spLocks noGrp="1"/>
          </p:cNvSpPr>
          <p:nvPr>
            <p:ph idx="1"/>
          </p:nvPr>
        </p:nvSpPr>
        <p:spPr>
          <a:xfrm>
            <a:off x="341530" y="1538790"/>
            <a:ext cx="8229600" cy="5029201"/>
          </a:xfrm>
        </p:spPr>
        <p:txBody>
          <a:bodyPr>
            <a:normAutofit fontScale="77500" lnSpcReduction="20000"/>
          </a:bodyPr>
          <a:lstStyle/>
          <a:p>
            <a:r>
              <a:rPr lang="en-US" dirty="0"/>
              <a:t>Hence, every object has 3 important features</a:t>
            </a:r>
          </a:p>
          <a:p>
            <a:endParaRPr lang="en-US" dirty="0"/>
          </a:p>
          <a:p>
            <a:pPr lvl="1"/>
            <a:r>
              <a:rPr lang="en-US" dirty="0"/>
              <a:t>1. </a:t>
            </a:r>
            <a:r>
              <a:rPr lang="en-US" i="1" dirty="0"/>
              <a:t>Characteristics</a:t>
            </a:r>
            <a:r>
              <a:rPr lang="en-US" dirty="0"/>
              <a:t> (e.g. Name, Designation, Job description etc.)</a:t>
            </a:r>
          </a:p>
          <a:p>
            <a:pPr lvl="1"/>
            <a:endParaRPr lang="en-US" dirty="0"/>
          </a:p>
          <a:p>
            <a:pPr lvl="1"/>
            <a:r>
              <a:rPr lang="en-US" dirty="0"/>
              <a:t>2. </a:t>
            </a:r>
            <a:r>
              <a:rPr lang="en-US" i="1" dirty="0"/>
              <a:t>Responsibilities</a:t>
            </a:r>
            <a:r>
              <a:rPr lang="en-US" dirty="0"/>
              <a:t> (e.g. drive bus, fly plane etc.) – these are assigned on the basis of the object’s characteristics – A manager object would have different responsibilities than a developer, since their job descriptions (a characteristic) would be different:</a:t>
            </a:r>
          </a:p>
          <a:p>
            <a:pPr lvl="1"/>
            <a:endParaRPr lang="en-US" dirty="0"/>
          </a:p>
          <a:p>
            <a:pPr lvl="1"/>
            <a:endParaRPr lang="en-US" dirty="0"/>
          </a:p>
          <a:p>
            <a:pPr lvl="1"/>
            <a:endParaRPr lang="en-US" dirty="0"/>
          </a:p>
          <a:p>
            <a:pPr lvl="1"/>
            <a:endParaRPr lang="en-US" dirty="0"/>
          </a:p>
          <a:p>
            <a:pPr lvl="1"/>
            <a:endParaRPr lang="en-US" dirty="0"/>
          </a:p>
          <a:p>
            <a:pPr lvl="1"/>
            <a:r>
              <a:rPr lang="en-US" dirty="0"/>
              <a:t>3. </a:t>
            </a:r>
            <a:r>
              <a:rPr lang="en-US" i="1" dirty="0"/>
              <a:t>Relationships with other objects </a:t>
            </a:r>
            <a:r>
              <a:rPr lang="en-US" dirty="0"/>
              <a:t>(explained in detail later) – in order to send requests/messages to each other, objects need to have some relationship/connection. E.g. A bus driver needs to have access/connection to a bus in order to drive it.</a:t>
            </a:r>
          </a:p>
        </p:txBody>
      </p:sp>
      <p:sp>
        <p:nvSpPr>
          <p:cNvPr id="4" name="AutoShape 2" descr="data:image/jpeg;base64,/9j/4AAQSkZJRgABAQAAAQABAAD/2wCEAAkGBhISEBUUEhQUFRQVFRgXGBgWFxcYGhUXGRYVGBoVFxQYHCYeGhokGRgYIC8gJScpLCwtGB4xNTAqNSYrLCkBCQoKDgwOGg8PGiwkHyQsKSwpLCwsLCwsLCwsLCwsLC0sKSwsLCwsLCwsLCwsLCwpLCwsLCwsLCwpLCwsLCwsLP/AABEIAOEA4QMBIgACEQEDEQH/xAAcAAEAAgMBAQEAAAAAAAAAAAAABQYDBAcIAgH/xABKEAACAQIDBQUEBQgHBgcAAAABAgADEQQSIQUGMUFREyJhcYEHQpGhMlKxwfAUIzNicoKS0UNTc6Kz4fEINDV0ssIVJFRjg9LT/8QAGQEBAQEBAQEAAAAAAAAAAAAAAAIDAQQF/8QALBEAAgICAgIBAgMJAAAAAAAAAAECEQMhEjEEQTJRsSKhwRMUFSNhcYGR8P/aAAwDAQACEQMRAD8A7jERAEREAREQBETBjcalGm1SowREBZmOgAHOAZmYDUzn+8/tiw2HJTDj8oqDiQbU1/fsc37ot4yjb47+4vaLtSwyVRh+GRFYtUH1qmUXsfq8Ot5WqG7dZjrlXqCbsPAooLj1WbwWKO5v/BD5P4osWP8Aa/tGp9F6dIa6JTH2vm+6VTF7bxFRialesxPG9R/svabo3bP5TTos4/OBTnUOcoa9rqwU8RztbjNyjuohtpWbThZltpzC03+R8pq/KxQ+KIWKcu2Rmy97MXhzeliKgH1S2dT5o91+Utmzfa/UFhWV1P18O9vjQrZ6Z9Msr20sBhMOLOC1S1wpapr5r2VMqPMk+crteoGcsFVByVb2HLiSSfUmTHIsr+OvqdcXD2ehN1/aHTxNlWotY21AU0qwHU0CSKluZpsf2ZcqNZXUMpuCLg+E8jLXIIIJBBuCDYgjmCOBnUtzPa6wUUsQyh/dqPcJU8KpXWmx/rACPrDmZni+h2M/qdqiVLAe0rCmqKOJzYWseAq27N7+9TrjuMp5E28pbAbzBqjQ/YiJwCIiAIiIAiIgCIiAIiIAiIgCIiAIiIAnEvbLve1Wv+R02/N0rGpb36nEA+Cgj1PgJ2qq9lJ6AmeU9r401cRWqNqXqu3xYmejAlytmc3oyYTbNWmAqtmUe44FRBrc2RwQt+osZKrviSLNSFx9GzvYD9lywHoBK4Gn0JvLx8c90Qsko+zoOC2otSiXzVVYIgpdnUy00qDMztWIAyDOLEsdVcWsASKntrb71HqBGHZlmtZF1BPu3GYA+c0KWCzkaD1m3W2VlGrD0ElYILth5X6InL008Z8lJuPQmFqPjKcoE0zWIE+SZnfDHlrNZpDkvRVExs7eRkp9hXQV8P8A1bGxpn61KpxQ+HDwlr3a3txWDGfA1TisKur4ar+kpL4AcB+sl16rOclplwWJdHD02KuuoI0I/HSQ6eij1Fufvzhto081FrOo79JrZ0/+y/rDTyOksM82bC26BXp11y4bFDvBxfsat9CtVB9ENzI8+k9D7K2h21JXtlJAuL3sbcmGjDoecynDiXGVm5ERMyhERAEREAREQBERAEREAREQBERAMeIp5kYdQR8RPKm2cA1DEVabizI7D5m3ynq+c79qPs7/ACtTiaA/PoveX+tUdP1hy6zbFNJ0yJq0cJXWSGFwRIvwE1MJTOQvyzEfDLf5ESQXF5RYa/ZIzZZt8YHccY9yM2zUHaLce9b59JanoBW0+y1ufGU+jj8puGIP6o+8kT8q4kvc99uZub2HU6G3xnlyeLPJ8p/qbxzxh1Eub4hBxdf4h/OfGzVSpXRSyEFtdVPSUZj+Lj+UxOLa6+omH8OSWpfkW/Lb9He8RsLDVfp0KLA8+zX/AKgLzz5tKllqMLcGI+clMIMUAzURVGT6RQspXzy6yJr1yxJY3J4k638zO+L4ssDf47X2+5nlyKaWqNbITw1mfA2zWYcQb+Vr3+UYbFFMwABDDKQRyuG0PI3Uay3bubrNixTRBarmWzfq5hnv+rkzHzE+nibu2eaa1o2fZhuW+0MR2tRSMLTazE+8QL9mvUm4ueQPW09DogAAAAAFgBwA6ATS2HsWlhMOlCiuWnTFh1PVmPNidSfGb8ic3LsuMUhERIKEREAREQBERAEREAREQBERAEREAREQDhvtC3P/ACavkoKSuIqvVRQPokhQ6X4ABrEdAfCVvGbApUReriEaotj2KAnNqLrnB7unMiWn2ub7E4rsKTZRQurMtsxdrFlDclFl8cy+AnPqYAOtvx5w7btul+bEYp6Sv7IkcBtGhTQh6AqMWvqbADko0LEDjxHHW9gZuHfEopFGmlFiCMyWuASDa2XXh+NJq4aln0A+4fAaSTobtluQ+AmM3ibuS/7+x7IePlrTRrJvsSR2tKi452BQsQDa7A9T068DrNt/aBSyZFw1Kmp45AnxyhRm0vxMyVt1VUa0ySeHdtc8gCbCQe1dmJRYrVWnTbozqTqPqoS3ykqGKfSJnHJj7kjfbf5VZj2WYlMoN8oNtVuutgCzaA8/GUzE4tnIvbQWFhb7OZOp6kk85JZMNf8ASU/hW/8Azm/hMLTAzU8hH1l1seh5g+BAlxhDFuKM1yyumyAGFYasLHodJ2H2RurVKbDjZwfMKRac52oAUmfYVF6akio6q/EAkBrgXuAfT0miy1G2d/dXLJxienonOvZJtd2Fag5JCEMg1so4EC/AaqbeJnRZyLtWRlxvHJxYiIlGYiIgCIiAIiIAiIgCIiAIiIAiIgCaG3RXOGqDDWFYrZCbd0kgZtdLgXIvpcCb8QDj+1twsJgNnVXxx7SvXYd+92pt3mApHiWvqxP0r66TnOx9oYFapOLp4h1sAOyZF1HVTy8m9J0n241KjGgrIVpqalmuCHbLSN7A3Frka9DOTVcAXNlHmeQnUivVolMdvfRWqThcLTSnaw7YvVfxYnPlB8ANOplh3X3vFS5qZ1VAM+twuZgq5bW0udQeHVuAqa7EpqO8Sx+A+A1+cnN0djI9XLl0Z6fjomaow18EA9ZOXGuNsvBllzSRI7/V6lOkpQWLvlL8GClScoPEZtdeikczKAmzKjC6qbdeA9Lzre89BahKuLgjXS9jcEPbnYjhzBYc5SseGQ5W4j5jkQeYI4GT43Fxo08xSUr+pVXwFQcR8LH7Ju7ArlK6XBKsQjgG11YgHUggEaEEjQgTbqPM+x8OHxFIEgDOCxPAKpzMTbooM2klR5YXejf2lSVgQq5RyBNzfqTPyrmRVsbAD48JnrUibn1M+6mGDlb8APo24nrPA5H3sUalZdfZNVz4t2Gg7DXz7RAPsM6vKR7LdhtRoPVcWNYjL/Zrex8iSfgDLvPRjVRPl+VJSyuhERNDzCIiAIiIAiIgCIiAIiIAiIgCIiAIiIBXt+t2fy7BtTFu0U56ZP1xfQnkCCV9b8pwetTNP82ylXQ5WUixVhxuJ6ZlX3y3Zw9ZRVqUkZlsCxAvl/aGuhtznefFWVGPL8P1ODrTZ2CoCWPAD8aDx4CX/c3Y4QXtcrdQ3Ik2NRgPRFB6JyuZsndumCFpgKG1a1gLDqQLtrwBvJWnRNMKKegXl1nmyZv2nXR7sXjrHtvZGbw4ZlYNwMg8SKdZxSrDMLHKw0ZT4HoehuPCTO3cHXr2UC4B5XHHrImjs1aBzVGAYcvDoBPP07R7lFSjxezUr+zoXutbToUBPxzD7I/8DXD0yFGp+kx1Y+F9LLfWw9b2FpfBbwI9daNMMzG/BTYDqSeAmXeVMgQniwII8baGVPJN6bMIYccJaWyFwGGIrBeNx8R/pLTuPu7QrV661EzClksLm1ze9xfUXHDhNPdvAdpXufcpqvmxsPsuZYfZ1/vOOI/rAPg1SXjjaTZGbI48lF+v1LyqgCwFgNAByn7ET1nyxERAEREAREQBERAEREAREQBERAEREAREQBMeIoB0KngwIPrMkxYrFJTRnqMFRQSzE2AA5kwOik4rBspamdGHzHIiRi4GpTr3qVqjUWXQKFBR9NbhbkWvp5SB2/7YqVXGqqJbDrde1N85N/p2+oNe7x1J8JcUqComs8cocGfTxZea+5+h8GQM1WoRm1U9qLiw7pULe1+fpI7HigEYUqX0ldS7CxsxBuL66DTW03yCo0CnxKgmaVbDlrluP45RKSo2gle2/wDZqbNRUzPYAtxPU/jlIjb2P7WqBypi3rzkjtSoKaW9ZVO0Jv4zFWzTV2Teyd6xh1fKmaoQcp5AnS58hym9uDvXh8GaxxLsvaFdQjvqM5JbIpsNeJ6yrLh7CR21VZQLcbr8zb75vjltI8+XH+Fv6nofZG3sPikz4etTqqOORgbeDDip85vzzhidpVdnY6liaHdLqCy+6xGjKw6NofMk8Z3rdneSjjsOtaidCO8vNG5q3j9vGe1qj5NkrERJOiIiAIiIAiIgCIiAIiIAiIgCIiAIiYMdjqdGm1SqwREF2Y8h+OXOAfmP2hToU2qVWCIouWPL+Z6AamcD9o3tEq45+xpXShfurza3v1LfJeA8TPnf3fypjKh4rRQ/m6f/AHN1c/LgOZNTwVBicxF3bQDz0AHraacaM+VkruFueMZimaoP/LUCDUP1z7tIeLEG/gD4TruDqBlDgZQ3IcB4enCY8DsNNn7MWjoXylqh+tVIuzelgo8FE09zsX2uEpseef8AxHH2Tx53tI+h48ai2Tgt10mljKijW8xVsAWJCuyn4iROK2PW5sSJ53JUeuMd9kNtrFmo9hwHGa1LD2EkGwBHKEwZMhy9I3Ua2a6JeYH2Ua1VEHvMAfAA3J9ACfSS64SwktsPZuVTXbTMCtMeF+8587WHr1E0wRcppIz8iShjbZRPaaoD01HIfeP5Svbm76V9n189M90kZ0P0XXoR8bHl9sr7Q8UHrgDleUgz6k/kfBWz13u7vFRxuHWvQa6toRzRuaMORH8jwMk55P3S3xxGz6ueixsfpKblXHRl5+fEcp6Z3W3lpY/DJXpaA6Mp4o44ofiDfmCDzmbLTJeIicOiIiAIiIAiIgCIiAIiIAifjMALnQCcu369rAW9HBG5+iaw114ZaQ5n9fh0voZ1KzjdF13k3zw2CH51s1Qi4ppYufEjgo8Tb1nGd8/aLUx5ynLTpKbhASdeRdvePTQCVzHlyT2jEudWF83H67g3zdRx15cJGVU6a/jkJrSj0ZW32fNaoCful19muyTiMfSLAZKV6rA9Utl/vlZRRL57M9pdnjKQv+kz0/UrnX+8gHrJRZ0feisWp1Le6rW+BlW9muJvhMv1Gb4E3+8y6VatGszZCM6sVdf1gbXI6HrwlRp7OOBxLELahWOZOgPNPCxvbwt4zxZovbPqYJJriWSq1jcTDicd3fGZUcMumoMwOgnlN1V7I+qlxefuEoC15naly4nlJLZ2z1UXq6D6vvHzHIRCDm6Rc8ihG2Ydm7B7U5qmlIf3/Dy8fwMO9G1AiG1tBYAcAOQA6SR2ztmwyroB+LTnW8m1wRqZ9jBhWNWfGz53keykbcrFqzE8tPU6mQhEka5zFj1YmabrJezJGJRJ7drebEYOoGoVGQnQgHutbkynRhbqOUhUWfR5+h+EA77uv7aMPVsmMtRfhnFzTY+PNPW48ROi0K6uoZGDKRcFSCCOoI0M8h3FuEm93t9MZgzfDOVW+qHvI3mh09ePjDSCZ6liUrcX2nUMeBTqWo4n6hPdqeNMnj+zxHjxl1kFiIiAIiIAiIgCRO3d6sLgxevVVTlLBeLMB0Ua8dL8Jg3y3qp7PwrVn1b6NNPrueA8hxJ6ek807W21VxFRqlVyzubsT8h4ADQDgJSRLZct9fapVxl6dO9LD/VB7z/tsOP7I08+Mjt0sLRrVlDuFLEC7MEFspLWckZQLZeNzc6+6alQTMwHjMgxALkDhylpklp2ttKgbpTRFVSQCgABAOh/F/OV6uRCnSYXadcrJSMXOTO7eJKVqbjTs6tN/wCFhIYib+xz3yv1lI9bafMSV2Wdy3Rw98VjH4jtSo/jf7hJ7a2yErUmpsLqfih5MvkZCbiVQadY8zUufUXltpmTWjaTalaOVbNx7UKjUqhvlYqfQ8ZYKlQEXEjvaBsvs661VHdqj+8ulvgRI/ZO0uRny5rjJo+1FftIKaLZsvKVa3da9ieeUjkeQ48J9gqLknugEnyAufkJoKcq35toPv8AukfvLtYUMMR7zWFh46n5C3rPpYF/LVnys+ptogd5tvWuebEm3nylBxWMLG7Hj8pn2hjGqMWJ/wApGO1zabylZ4zI+IpAZWZlcaaJcHxL573/AHZqHKTob+X8jrG08P3Fe3VT5j/IiaCzNs6kbvZGSCbJBw/bB1JDFWS6gqvdAYgtfUtpYcj0NodarDgT+PAzIMSeYvFg2KY7o8NPhPsVSBpPhal7mxF+vWfmeDh+5mtfpr4jynUfZp7Y3V1w2PfMhIVK7HvIeS1TzX9fiOdxqOW4qvZco5zQJM4zqPaAMTnXsP3iOI2f2TsWfDtk1Nz2ZF0v5WYDwWdFkliIiAIiRu8u0hh8HXq3tkpOQf1spy28c1oBw32ubx/lW0Gpo16WHtTFuBckZ2+Nl/clHrYbLa/MSSxYQ0KWh7QhmZvrqajqfUZZpV8RnpkH6SsT53OvzvNaRlZjwpsHboLfGamFXM/mZnp60nGubusLcwCc1/Qg+hn5syleoo6kTndHSQr0ipIPK/xHH7j5GaTtLDWfPiatEDvM16Wg/SLeyG3J1JW3XLICvTsdOB1Hkf5cPMGVLs4j5MzbOqZaqnxmGnPw91h5yf6nTuPs0xH5qtfjmH2Wl9paCcw9n+JsjtyYA/j1nTsNUvbynZKi7sht8MF22BqG3ep/nF/dvf4pmnMNiYd3q2HAaseg+89B/ImdpxBUI2f6OU38iLESh7O2UEXIn0RxY8zzZj+LATB4Fklb6Pbi8p4sbiu/R9YnEKiF2OVEXUk8APvP3gTle8G8L4mqTchb6DwkhvxvP2zdjRP5lDx/rG+sfDoPXnpVVNhczd0tI8Tm2ftWrymXC7OdrWUm/D/UzHhaGY5jwk9s6rWDLWRkpIlwrPY0+YI1B7RtPooG16WnaIvZB44OqPSYWs2Yhl7wa1rX5aSFprLLjXVqmcl6lMEGo7jLfW7AWNzm5XOb7oHBpmJ5CRLs6jLQw82MgE+sw5T8LTpJr1m1sJ9UqPeAOpJAA8SbC9p9ZSozdZubOpKO1qP/AEVLT+1qkIP4ULsPGnB00a9IGoANRYfO59NLTTxdEq1ptUa12J6n4Af5T42poVHhf4mcfR1EhubvbV2dilr09RwqJfSoh4qfHmDyIE9VbL2lTxFGnWpHNTqKHU+BF9RyPIjkZ45TjPUfspwT0tkYdamhIZwOivUZ1+TA+sgpFtiIg6JzX26bb7LBU6CnvV6gv+xTsx/v9n850qecvbBt78p2m6qbphwKI/aFy5/jJX90TqOMrlFL0C4/oXAbxWoDY+jIw83WR1apZz4/MESW3YXtKlTD/wDqKL01/tFtVpfGpTVf3jIRO8Le8OHj4SiDPgT3gORJHxBEz7IOWoXPuWA8/D4TVwbWqLc2AYXPTUXPwnQN2twKtQvnACLdiwsQ5Yd3IRodNZUEJFawdTPii/Cylr34HTnG16YqXqLbvF2Nrd1x+kFvEWqDpdhyNtIOKZqg8b5RbwJn5s/GsCVuLMykX4B1vlPrcqfBvhTfo4jUV59YnhPmsoVjbQHUeR5enD0nwz8pB06h7OqhbDuvMafFVb7TOn7ExJZRfiJyP2a40BqyHqhH8FvunWtjLYec0fxKRk2y9yEHgT9w+/4Tn3tB3kWlTOGpNa/6Vh/hD/u+HWT+/W9C4Kne969S+QfVHAufLgPHynGaiNXLVa1QJTHFjcjrbS92PGwux425yekcZpVGzHThNkbPJygjU2KrrmfyVQTY9TYHkZjfbuHp6UqTVP1qhKA/uIcx/jHlNWvvNiGBVXFJTxWiop38yveb1JkWhRZDSFFR2pp0WGt6xzMOmTCrc8LauG4e7IzF7wYcG6JUxD8M1Y5E8hSQlrXPDMPKV6lRufeJ8ANZdN0t2q7uGp4aqwHO9BeXEGpSYD4TquRzSIH8kxeLIuDlB7qquVF8kGnrx8ZLncqpTUAg3PGXjLtBFOWhX010/IqhHolNG5cjK/jd7cSue6G4N7PQK21tqRUIB16TSKiuyW2VNsIUqZWFpYKG7dMgVSQKYsWPK3P14zTx+1DXqXqPRJ62emBdiPqaGwB6WI53tq19ru+G7G4Chu8R71uGvSdTijmyMxOMz1C1rKCSB06CYquLIoimP6R+0bxsCqD0u5/fmLEgAWmTB0jUa/IcfAAfy0mPbL6RlwNLvAHzPgBwHxmljKud2blym/TuKbtzY2HlNXICMo8yfuhhEluXsH8rxdOkQchJZ7cRSQFnI8coIHiRPV+HVQihAAoAygcAttLeFp5W3d3l/IjisovUqUDRpke4WZCzfwgjztPR24W0O22bhn60lB817v3Sa0WmT8RE4dIvejba4PB1sQ39GhIHVjoi+rED1nlGrVLMWY3ZiST1JNyfjO4e3bGsaWFwq/01VnYDiRTUAD+Jwf3ZwyohUlTxGkpIlm1snGGlXpVBxp1EcfusDPrefDCljKwT6PaMV/ZJuPkRNAVLEGS28GMFcpWCgZlAIHVRaV2mT7NBnDqDztr5yQ2JvLXoEZKjra3vG3laQrArqOBn1T4zltM7SM+IrksxPFiSfMkmfnad0ecxMZ+rwMA28R3lDfjx+evrNa2s2cKbqR6/z+K3+AmI07TrOInN1doCniXubAqp+H+s6kN91o0y7/QRLgDi7HQKPM/ZOH4Otat5gj7/ALpN7R2kKYUVO+6Du0zwQn3qvj0T+K3A1GSrYo2dr7XatUbF4tiM/wBBVNmax0Wnfgg4ZuA/WPdlU2jtJ6zAtYAaIgvlQdFB+ZOpOpJmPF4p6rl3Ysx5n5ADkByA0EzbKwRqVkQe8wHzmduToroz1NklFpZiA1Rc2ugA9255Xt85KbJqYY92srqdTmD5Rw0BXsnPqOo85g3ir58U1vor3V8l0En6exaVTBlyvfS2oNr9b3+0a+cvhdpEcq2ySobtYcqGUM2axBWrc668exUWt11FvSZtobtBaF6WZXzi2fEUwpUIxY65RocvPS+ttL0nDYiol2o1GBA1ykq6i4+lYi44cCeXOW/Zu+FNKIFUl2NJqbF6YrWUtVOemTwYllBWpYHswOYIxjjkpW5aNXKLXRIVNzlWwviA2Vc1qo0fKMwyrSJsGJAIvcC95pbQ3ZSmuZ69akp0/OZdTxtdnp+OltJB4zeLFVizUnqJRAVAM2gVEVBmfRAxC3NuZPCQNSonv1M5HJe8PVj3R6BpCx5E/kU5wr4mxtR6II7Ko1S1ySyBALdLM1+fTlIunjDa0Y7HlgFUBVHIak+LMdT9g5ATTvNbM6M5OZteAlpx+GShs6hoO3xANRuq0sxWmPDNYt43EquCpF3AHPj5c5PbSxIYWJubAC/JQLD0AEuPVkyIx8TdQi8ZnwtEA26anxM+cPQCi/M8J9UXsYBG4k98+c9J+xbFh9j0QOKNUQ+BzlvsYTzfjB3jO5/7PWMvg8RT+pWDD99B96yC0dXiInDpyLfHEitvLhaR1XD0rsP1stSqflknKN5LNWdwLBiWt66/OWzYW2xiN42rX7tWrWVT+qUamn90LK7tBPpow1pu1+XdJsRNkvwmbeyvTZRrJrwJvNa1iR0+6KuJuMvThM7KMlevdbT6LKKYtxPymiWn0GnLFGbNM+FW5I8JqgzNh6mVp1Bm5h0K6ifuNGQsOFvxaSKUA9LMPKatbD9rWUG9mKs37DLnfXwIf4TSSohOzVonsFFT+mcXT/21PCpb6593oO9xKkYKeDLanhzJ5nrNitd3ztoWNwOQvwA8AoAHgJ97SxAChB+Ot5KXtnWyLqW5S3+z7ZV3esRpSQkftWNpXNl7LetUVFFyxt/nOx0N3hhNnmmNKjLdiON7cJWNbs5J6o5BUbNVY9SZfNiUycK68e7b5SlYjC5Khv1l23ZqXpHoBbXpa32TTH2yJFU3awgbHopAIzG4IuCNQbjymKrUArVECp3XaxK5j9I8Q11NvKWHczCA7Tv7oDt8AZUsTivz9R+rN8yZm9ItbMeLxr1Dao7NbQXOijoq8FHgJH2sZnq1btcTC7XmTLPmrPgGfrGKYnDpuYWoEHiZlpMWNzNRU1kl2iqoA9ZcSGZAdJgbQzJRe8+a6zrBqY0Tq3+zvjbVsVS+tTRx+6xB0/fnKcUOEvvsKxWTagX+spVF+AD/APbJKR6LiIklHlXcL/ieF/tRN3b/APvuK/ab7Yibw6Mn2VU/SPl9006vH0iJiy0fjT9SIknTLPqInUGWTYP6Cr+z/OfGB/SD/l3/AOrExE3fSMl7NWr7n/x/4SzRxv0/QfZESH0Uuy6+yr/ej5feJ07b/A+X3xE1j6OM4/vJ+mP7Mnd1P0LekRLXZmYN0v09X/lq32NOf4zl5mfkTHJ0XAwGfiREwNT5aKfGIgG7zHlPt/5RE0JMmFmevETvo57NPE8BLf7H/wDi2H83/wAKpESSj0vERJKP/9k="/>
          <p:cNvSpPr>
            <a:spLocks noChangeAspect="1" noChangeArrowheads="1"/>
          </p:cNvSpPr>
          <p:nvPr/>
        </p:nvSpPr>
        <p:spPr bwMode="auto">
          <a:xfrm>
            <a:off x="63500" y="-155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hISEBUUEhQUFRQVFRgXGBgWFxcYGhUXGRYVGBoVFxQYHCYeGhokGRgYIC8gJScpLCwtGB4xNTAqNSYrLCkBCQoKDgwOGg8PGiwkHyQsKSwpLCwsLCwsLCwsLCwsLC0sKSwsLCwsLCwsLCwsLCwpLCwsLCwsLCwpLCwsLCwsLP/AABEIAOEA4QMBIgACEQEDEQH/xAAcAAEAAgMBAQEAAAAAAAAAAAAABQYDBAcIAgH/xABKEAACAQIDBQUEBQgHBgcAAAABAgADEQQSIQUGMUFREyJhcYEHQpGhMlKxwfAUIzNicoKS0UNTc6Kz4fEINDV0ssIVJFRjg9LT/8QAGQEBAQEBAQEAAAAAAAAAAAAAAAIDAQQF/8QALBEAAgICAgIBAgMJAAAAAAAAAAECEQMhEjEEQTJRsSKhwRMUFSNhcYGR8P/aAAwDAQACEQMRAD8A7jERAEREAREQBETBjcalGm1SowREBZmOgAHOAZmYDUzn+8/tiw2HJTDj8oqDiQbU1/fsc37ot4yjb47+4vaLtSwyVRh+GRFYtUH1qmUXsfq8Ot5WqG7dZjrlXqCbsPAooLj1WbwWKO5v/BD5P4osWP8Aa/tGp9F6dIa6JTH2vm+6VTF7bxFRialesxPG9R/svabo3bP5TTos4/OBTnUOcoa9rqwU8RztbjNyjuohtpWbThZltpzC03+R8pq/KxQ+KIWKcu2Rmy97MXhzeliKgH1S2dT5o91+Utmzfa/UFhWV1P18O9vjQrZ6Z9Msr20sBhMOLOC1S1wpapr5r2VMqPMk+crteoGcsFVByVb2HLiSSfUmTHIsr+OvqdcXD2ehN1/aHTxNlWotY21AU0qwHU0CSKluZpsf2ZcqNZXUMpuCLg+E8jLXIIIJBBuCDYgjmCOBnUtzPa6wUUsQyh/dqPcJU8KpXWmx/rACPrDmZni+h2M/qdqiVLAe0rCmqKOJzYWseAq27N7+9TrjuMp5E28pbAbzBqjQ/YiJwCIiAIiIAiIgCIiAIiIAiIgCIiAIiIAnEvbLve1Wv+R02/N0rGpb36nEA+Cgj1PgJ2qq9lJ6AmeU9r401cRWqNqXqu3xYmejAlytmc3oyYTbNWmAqtmUe44FRBrc2RwQt+osZKrviSLNSFx9GzvYD9lywHoBK4Gn0JvLx8c90Qsko+zoOC2otSiXzVVYIgpdnUy00qDMztWIAyDOLEsdVcWsASKntrb71HqBGHZlmtZF1BPu3GYA+c0KWCzkaD1m3W2VlGrD0ElYILth5X6InL008Z8lJuPQmFqPjKcoE0zWIE+SZnfDHlrNZpDkvRVExs7eRkp9hXQV8P8A1bGxpn61KpxQ+HDwlr3a3txWDGfA1TisKur4ar+kpL4AcB+sl16rOclplwWJdHD02KuuoI0I/HSQ6eij1Fufvzhto081FrOo79JrZ0/+y/rDTyOksM82bC26BXp11y4bFDvBxfsat9CtVB9ENzI8+k9D7K2h21JXtlJAuL3sbcmGjDoecynDiXGVm5ERMyhERAEREAREQBERAEREAREQBERAMeIp5kYdQR8RPKm2cA1DEVabizI7D5m3ynq+c79qPs7/ACtTiaA/PoveX+tUdP1hy6zbFNJ0yJq0cJXWSGFwRIvwE1MJTOQvyzEfDLf5ESQXF5RYa/ZIzZZt8YHccY9yM2zUHaLce9b59JanoBW0+y1ufGU+jj8puGIP6o+8kT8q4kvc99uZub2HU6G3xnlyeLPJ8p/qbxzxh1Eub4hBxdf4h/OfGzVSpXRSyEFtdVPSUZj+Lj+UxOLa6+omH8OSWpfkW/Lb9He8RsLDVfp0KLA8+zX/AKgLzz5tKllqMLcGI+clMIMUAzURVGT6RQspXzy6yJr1yxJY3J4k638zO+L4ssDf47X2+5nlyKaWqNbITw1mfA2zWYcQb+Vr3+UYbFFMwABDDKQRyuG0PI3Uay3bubrNixTRBarmWzfq5hnv+rkzHzE+nibu2eaa1o2fZhuW+0MR2tRSMLTazE+8QL9mvUm4ueQPW09DogAAAAAFgBwA6ATS2HsWlhMOlCiuWnTFh1PVmPNidSfGb8ic3LsuMUhERIKEREAREQBERAEREAREQBERAEREAREQDhvtC3P/ACavkoKSuIqvVRQPokhQ6X4ABrEdAfCVvGbApUReriEaotj2KAnNqLrnB7unMiWn2ub7E4rsKTZRQurMtsxdrFlDclFl8cy+AnPqYAOtvx5w7btul+bEYp6Sv7IkcBtGhTQh6AqMWvqbADko0LEDjxHHW9gZuHfEopFGmlFiCMyWuASDa2XXh+NJq4aln0A+4fAaSTobtluQ+AmM3ibuS/7+x7IePlrTRrJvsSR2tKi452BQsQDa7A9T068DrNt/aBSyZFw1Kmp45AnxyhRm0vxMyVt1VUa0ySeHdtc8gCbCQe1dmJRYrVWnTbozqTqPqoS3ykqGKfSJnHJj7kjfbf5VZj2WYlMoN8oNtVuutgCzaA8/GUzE4tnIvbQWFhb7OZOp6kk85JZMNf8ASU/hW/8Azm/hMLTAzU8hH1l1seh5g+BAlxhDFuKM1yyumyAGFYasLHodJ2H2RurVKbDjZwfMKRac52oAUmfYVF6akio6q/EAkBrgXuAfT0miy1G2d/dXLJxienonOvZJtd2Fag5JCEMg1so4EC/AaqbeJnRZyLtWRlxvHJxYiIlGYiIgCIiAIiIAiIgCIiAIiIAiIgCaG3RXOGqDDWFYrZCbd0kgZtdLgXIvpcCb8QDj+1twsJgNnVXxx7SvXYd+92pt3mApHiWvqxP0r66TnOx9oYFapOLp4h1sAOyZF1HVTy8m9J0n241KjGgrIVpqalmuCHbLSN7A3Frka9DOTVcAXNlHmeQnUivVolMdvfRWqThcLTSnaw7YvVfxYnPlB8ANOplh3X3vFS5qZ1VAM+twuZgq5bW0udQeHVuAqa7EpqO8Sx+A+A1+cnN0djI9XLl0Z6fjomaow18EA9ZOXGuNsvBllzSRI7/V6lOkpQWLvlL8GClScoPEZtdeikczKAmzKjC6qbdeA9Lzre89BahKuLgjXS9jcEPbnYjhzBYc5SseGQ5W4j5jkQeYI4GT43Fxo08xSUr+pVXwFQcR8LH7Ju7ArlK6XBKsQjgG11YgHUggEaEEjQgTbqPM+x8OHxFIEgDOCxPAKpzMTbooM2klR5YXejf2lSVgQq5RyBNzfqTPyrmRVsbAD48JnrUibn1M+6mGDlb8APo24nrPA5H3sUalZdfZNVz4t2Gg7DXz7RAPsM6vKR7LdhtRoPVcWNYjL/Zrex8iSfgDLvPRjVRPl+VJSyuhERNDzCIiAIiIAiIgCIiAIiIAiIgCIiAIiIBXt+t2fy7BtTFu0U56ZP1xfQnkCCV9b8pwetTNP82ylXQ5WUixVhxuJ6ZlX3y3Zw9ZRVqUkZlsCxAvl/aGuhtznefFWVGPL8P1ODrTZ2CoCWPAD8aDx4CX/c3Y4QXtcrdQ3Ik2NRgPRFB6JyuZsndumCFpgKG1a1gLDqQLtrwBvJWnRNMKKegXl1nmyZv2nXR7sXjrHtvZGbw4ZlYNwMg8SKdZxSrDMLHKw0ZT4HoehuPCTO3cHXr2UC4B5XHHrImjs1aBzVGAYcvDoBPP07R7lFSjxezUr+zoXutbToUBPxzD7I/8DXD0yFGp+kx1Y+F9LLfWw9b2FpfBbwI9daNMMzG/BTYDqSeAmXeVMgQniwII8baGVPJN6bMIYccJaWyFwGGIrBeNx8R/pLTuPu7QrV661EzClksLm1ze9xfUXHDhNPdvAdpXufcpqvmxsPsuZYfZ1/vOOI/rAPg1SXjjaTZGbI48lF+v1LyqgCwFgNAByn7ET1nyxERAEREAREQBERAEREAREQBERAEREAREQBMeIoB0KngwIPrMkxYrFJTRnqMFRQSzE2AA5kwOik4rBspamdGHzHIiRi4GpTr3qVqjUWXQKFBR9NbhbkWvp5SB2/7YqVXGqqJbDrde1N85N/p2+oNe7x1J8JcUqComs8cocGfTxZea+5+h8GQM1WoRm1U9qLiw7pULe1+fpI7HigEYUqX0ldS7CxsxBuL66DTW03yCo0CnxKgmaVbDlrluP45RKSo2gle2/wDZqbNRUzPYAtxPU/jlIjb2P7WqBypi3rzkjtSoKaW9ZVO0Jv4zFWzTV2Teyd6xh1fKmaoQcp5AnS58hym9uDvXh8GaxxLsvaFdQjvqM5JbIpsNeJ6yrLh7CR21VZQLcbr8zb75vjltI8+XH+Fv6nofZG3sPikz4etTqqOORgbeDDip85vzzhidpVdnY6liaHdLqCy+6xGjKw6NofMk8Z3rdneSjjsOtaidCO8vNG5q3j9vGe1qj5NkrERJOiIiAIiIAiIgCIiAIiIAiIgCIiAIiYMdjqdGm1SqwREF2Y8h+OXOAfmP2hToU2qVWCIouWPL+Z6AamcD9o3tEq45+xpXShfurza3v1LfJeA8TPnf3fypjKh4rRQ/m6f/AHN1c/LgOZNTwVBicxF3bQDz0AHraacaM+VkruFueMZimaoP/LUCDUP1z7tIeLEG/gD4TruDqBlDgZQ3IcB4enCY8DsNNn7MWjoXylqh+tVIuzelgo8FE09zsX2uEpseef8AxHH2Tx53tI+h48ai2Tgt10mljKijW8xVsAWJCuyn4iROK2PW5sSJ53JUeuMd9kNtrFmo9hwHGa1LD2EkGwBHKEwZMhy9I3Ua2a6JeYH2Ua1VEHvMAfAA3J9ACfSS64SwktsPZuVTXbTMCtMeF+8587WHr1E0wRcppIz8iShjbZRPaaoD01HIfeP5Svbm76V9n189M90kZ0P0XXoR8bHl9sr7Q8UHrgDleUgz6k/kfBWz13u7vFRxuHWvQa6toRzRuaMORH8jwMk55P3S3xxGz6ueixsfpKblXHRl5+fEcp6Z3W3lpY/DJXpaA6Mp4o44ofiDfmCDzmbLTJeIicOiIiAIiIAiIgCIiAIiIAifjMALnQCcu369rAW9HBG5+iaw114ZaQ5n9fh0voZ1KzjdF13k3zw2CH51s1Qi4ppYufEjgo8Tb1nGd8/aLUx5ynLTpKbhASdeRdvePTQCVzHlyT2jEudWF83H67g3zdRx15cJGVU6a/jkJrSj0ZW32fNaoCful19muyTiMfSLAZKV6rA9Utl/vlZRRL57M9pdnjKQv+kz0/UrnX+8gHrJRZ0feisWp1Le6rW+BlW9muJvhMv1Gb4E3+8y6VatGszZCM6sVdf1gbXI6HrwlRp7OOBxLELahWOZOgPNPCxvbwt4zxZovbPqYJJriWSq1jcTDicd3fGZUcMumoMwOgnlN1V7I+qlxefuEoC15naly4nlJLZ2z1UXq6D6vvHzHIRCDm6Rc8ihG2Ydm7B7U5qmlIf3/Dy8fwMO9G1AiG1tBYAcAOQA6SR2ztmwyroB+LTnW8m1wRqZ9jBhWNWfGz53keykbcrFqzE8tPU6mQhEka5zFj1YmabrJezJGJRJ7drebEYOoGoVGQnQgHutbkynRhbqOUhUWfR5+h+EA77uv7aMPVsmMtRfhnFzTY+PNPW48ROi0K6uoZGDKRcFSCCOoI0M8h3FuEm93t9MZgzfDOVW+qHvI3mh09ePjDSCZ6liUrcX2nUMeBTqWo4n6hPdqeNMnj+zxHjxl1kFiIiAIiIAiIgCRO3d6sLgxevVVTlLBeLMB0Ua8dL8Jg3y3qp7PwrVn1b6NNPrueA8hxJ6ek807W21VxFRqlVyzubsT8h4ADQDgJSRLZct9fapVxl6dO9LD/VB7z/tsOP7I08+Mjt0sLRrVlDuFLEC7MEFspLWckZQLZeNzc6+6alQTMwHjMgxALkDhylpklp2ttKgbpTRFVSQCgABAOh/F/OV6uRCnSYXadcrJSMXOTO7eJKVqbjTs6tN/wCFhIYib+xz3yv1lI9bafMSV2Wdy3Rw98VjH4jtSo/jf7hJ7a2yErUmpsLqfih5MvkZCbiVQadY8zUufUXltpmTWjaTalaOVbNx7UKjUqhvlYqfQ8ZYKlQEXEjvaBsvs661VHdqj+8ulvgRI/ZO0uRny5rjJo+1FftIKaLZsvKVa3da9ieeUjkeQ48J9gqLknugEnyAufkJoKcq35toPv8AukfvLtYUMMR7zWFh46n5C3rPpYF/LVnys+ptogd5tvWuebEm3nylBxWMLG7Hj8pn2hjGqMWJ/wApGO1zabylZ4zI+IpAZWZlcaaJcHxL573/AHZqHKTob+X8jrG08P3Fe3VT5j/IiaCzNs6kbvZGSCbJBw/bB1JDFWS6gqvdAYgtfUtpYcj0NodarDgT+PAzIMSeYvFg2KY7o8NPhPsVSBpPhal7mxF+vWfmeDh+5mtfpr4jynUfZp7Y3V1w2PfMhIVK7HvIeS1TzX9fiOdxqOW4qvZco5zQJM4zqPaAMTnXsP3iOI2f2TsWfDtk1Nz2ZF0v5WYDwWdFkliIiAIiRu8u0hh8HXq3tkpOQf1spy28c1oBw32ubx/lW0Gpo16WHtTFuBckZ2+Nl/clHrYbLa/MSSxYQ0KWh7QhmZvrqajqfUZZpV8RnpkH6SsT53OvzvNaRlZjwpsHboLfGamFXM/mZnp60nGubusLcwCc1/Qg+hn5syleoo6kTndHSQr0ipIPK/xHH7j5GaTtLDWfPiatEDvM16Wg/SLeyG3J1JW3XLICvTsdOB1Hkf5cPMGVLs4j5MzbOqZaqnxmGnPw91h5yf6nTuPs0xH5qtfjmH2Wl9paCcw9n+JsjtyYA/j1nTsNUvbynZKi7sht8MF22BqG3ep/nF/dvf4pmnMNiYd3q2HAaseg+89B/ImdpxBUI2f6OU38iLESh7O2UEXIn0RxY8zzZj+LATB4Fklb6Pbi8p4sbiu/R9YnEKiF2OVEXUk8APvP3gTle8G8L4mqTchb6DwkhvxvP2zdjRP5lDx/rG+sfDoPXnpVVNhczd0tI8Tm2ftWrymXC7OdrWUm/D/UzHhaGY5jwk9s6rWDLWRkpIlwrPY0+YI1B7RtPooG16WnaIvZB44OqPSYWs2Yhl7wa1rX5aSFprLLjXVqmcl6lMEGo7jLfW7AWNzm5XOb7oHBpmJ5CRLs6jLQw82MgE+sw5T8LTpJr1m1sJ9UqPeAOpJAA8SbC9p9ZSozdZubOpKO1qP/AEVLT+1qkIP4ULsPGnB00a9IGoANRYfO59NLTTxdEq1ptUa12J6n4Af5T42poVHhf4mcfR1EhubvbV2dilr09RwqJfSoh4qfHmDyIE9VbL2lTxFGnWpHNTqKHU+BF9RyPIjkZ45TjPUfspwT0tkYdamhIZwOivUZ1+TA+sgpFtiIg6JzX26bb7LBU6CnvV6gv+xTsx/v9n850qecvbBt78p2m6qbphwKI/aFy5/jJX90TqOMrlFL0C4/oXAbxWoDY+jIw83WR1apZz4/MESW3YXtKlTD/wDqKL01/tFtVpfGpTVf3jIRO8Le8OHj4SiDPgT3gORJHxBEz7IOWoXPuWA8/D4TVwbWqLc2AYXPTUXPwnQN2twKtQvnACLdiwsQ5Yd3IRodNZUEJFawdTPii/Cylr34HTnG16YqXqLbvF2Nrd1x+kFvEWqDpdhyNtIOKZqg8b5RbwJn5s/GsCVuLMykX4B1vlPrcqfBvhTfo4jUV59YnhPmsoVjbQHUeR5enD0nwz8pB06h7OqhbDuvMafFVb7TOn7ExJZRfiJyP2a40BqyHqhH8FvunWtjLYec0fxKRk2y9yEHgT9w+/4Tn3tB3kWlTOGpNa/6Vh/hD/u+HWT+/W9C4Kne969S+QfVHAufLgPHynGaiNXLVa1QJTHFjcjrbS92PGwux425yekcZpVGzHThNkbPJygjU2KrrmfyVQTY9TYHkZjfbuHp6UqTVP1qhKA/uIcx/jHlNWvvNiGBVXFJTxWiop38yveb1JkWhRZDSFFR2pp0WGt6xzMOmTCrc8LauG4e7IzF7wYcG6JUxD8M1Y5E8hSQlrXPDMPKV6lRufeJ8ANZdN0t2q7uGp4aqwHO9BeXEGpSYD4TquRzSIH8kxeLIuDlB7qquVF8kGnrx8ZLncqpTUAg3PGXjLtBFOWhX010/IqhHolNG5cjK/jd7cSue6G4N7PQK21tqRUIB16TSKiuyW2VNsIUqZWFpYKG7dMgVSQKYsWPK3P14zTx+1DXqXqPRJ62emBdiPqaGwB6WI53tq19ru+G7G4Chu8R71uGvSdTijmyMxOMz1C1rKCSB06CYquLIoimP6R+0bxsCqD0u5/fmLEgAWmTB0jUa/IcfAAfy0mPbL6RlwNLvAHzPgBwHxmljKud2blym/TuKbtzY2HlNXICMo8yfuhhEluXsH8rxdOkQchJZ7cRSQFnI8coIHiRPV+HVQihAAoAygcAttLeFp5W3d3l/IjisovUqUDRpke4WZCzfwgjztPR24W0O22bhn60lB817v3Sa0WmT8RE4dIvejba4PB1sQ39GhIHVjoi+rED1nlGrVLMWY3ZiST1JNyfjO4e3bGsaWFwq/01VnYDiRTUAD+Jwf3ZwyohUlTxGkpIlm1snGGlXpVBxp1EcfusDPrefDCljKwT6PaMV/ZJuPkRNAVLEGS28GMFcpWCgZlAIHVRaV2mT7NBnDqDztr5yQ2JvLXoEZKjra3vG3laQrArqOBn1T4zltM7SM+IrksxPFiSfMkmfnad0ecxMZ+rwMA28R3lDfjx+evrNa2s2cKbqR6/z+K3+AmI07TrOInN1doCniXubAqp+H+s6kN91o0y7/QRLgDi7HQKPM/ZOH4Otat5gj7/ALpN7R2kKYUVO+6Du0zwQn3qvj0T+K3A1GSrYo2dr7XatUbF4tiM/wBBVNmax0Wnfgg4ZuA/WPdlU2jtJ6zAtYAaIgvlQdFB+ZOpOpJmPF4p6rl3Ysx5n5ADkByA0EzbKwRqVkQe8wHzmduToroz1NklFpZiA1Rc2ugA9255Xt85KbJqYY92srqdTmD5Rw0BXsnPqOo85g3ir58U1vor3V8l0En6exaVTBlyvfS2oNr9b3+0a+cvhdpEcq2ySobtYcqGUM2axBWrc668exUWt11FvSZtobtBaF6WZXzi2fEUwpUIxY65RocvPS+ttL0nDYiol2o1GBA1ykq6i4+lYi44cCeXOW/Zu+FNKIFUl2NJqbF6YrWUtVOemTwYllBWpYHswOYIxjjkpW5aNXKLXRIVNzlWwviA2Vc1qo0fKMwyrSJsGJAIvcC95pbQ3ZSmuZ69akp0/OZdTxtdnp+OltJB4zeLFVizUnqJRAVAM2gVEVBmfRAxC3NuZPCQNSonv1M5HJe8PVj3R6BpCx5E/kU5wr4mxtR6II7Ko1S1ySyBALdLM1+fTlIunjDa0Y7HlgFUBVHIak+LMdT9g5ATTvNbM6M5OZteAlpx+GShs6hoO3xANRuq0sxWmPDNYt43EquCpF3AHPj5c5PbSxIYWJubAC/JQLD0AEuPVkyIx8TdQi8ZnwtEA26anxM+cPQCi/M8J9UXsYBG4k98+c9J+xbFh9j0QOKNUQ+BzlvsYTzfjB3jO5/7PWMvg8RT+pWDD99B96yC0dXiInDpyLfHEitvLhaR1XD0rsP1stSqflknKN5LNWdwLBiWt66/OWzYW2xiN42rX7tWrWVT+qUamn90LK7tBPpow1pu1+XdJsRNkvwmbeyvTZRrJrwJvNa1iR0+6KuJuMvThM7KMlevdbT6LKKYtxPymiWn0GnLFGbNM+FW5I8JqgzNh6mVp1Bm5h0K6ifuNGQsOFvxaSKUA9LMPKatbD9rWUG9mKs37DLnfXwIf4TSSohOzVonsFFT+mcXT/21PCpb6593oO9xKkYKeDLanhzJ5nrNitd3ztoWNwOQvwA8AoAHgJ97SxAChB+Ot5KXtnWyLqW5S3+z7ZV3esRpSQkftWNpXNl7LetUVFFyxt/nOx0N3hhNnmmNKjLdiON7cJWNbs5J6o5BUbNVY9SZfNiUycK68e7b5SlYjC5Khv1l23ZqXpHoBbXpa32TTH2yJFU3awgbHopAIzG4IuCNQbjymKrUArVECp3XaxK5j9I8Q11NvKWHczCA7Tv7oDt8AZUsTivz9R+rN8yZm9ItbMeLxr1Dao7NbQXOijoq8FHgJH2sZnq1btcTC7XmTLPmrPgGfrGKYnDpuYWoEHiZlpMWNzNRU1kl2iqoA9ZcSGZAdJgbQzJRe8+a6zrBqY0Tq3+zvjbVsVS+tTRx+6xB0/fnKcUOEvvsKxWTagX+spVF+AD/APbJKR6LiIklHlXcL/ieF/tRN3b/APvuK/ab7Yibw6Mn2VU/SPl9006vH0iJiy0fjT9SIknTLPqInUGWTYP6Cr+z/OfGB/SD/l3/AOrExE3fSMl7NWr7n/x/4SzRxv0/QfZESH0Uuy6+yr/ej5feJ07b/A+X3xE1j6OM4/vJ+mP7Mnd1P0LekRLXZmYN0v09X/lq32NOf4zl5mfkTHJ0XAwGfiREwNT5aKfGIgG7zHlPt/5RE0JMmFmevETvo57NPE8BLf7H/wDi2H83/wAKpESSj0vERJKP/9k="/>
          <p:cNvSpPr>
            <a:spLocks noChangeAspect="1" noChangeArrowheads="1"/>
          </p:cNvSpPr>
          <p:nvPr/>
        </p:nvSpPr>
        <p:spPr bwMode="auto">
          <a:xfrm>
            <a:off x="215900" y="-3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3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733800"/>
            <a:ext cx="3561648" cy="1161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3800"/>
            <a:ext cx="3733800" cy="1161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31540" y="6219310"/>
            <a:ext cx="8280920" cy="276999"/>
          </a:xfrm>
          <a:prstGeom prst="rect">
            <a:avLst/>
          </a:prstGeom>
          <a:noFill/>
        </p:spPr>
        <p:txBody>
          <a:bodyPr wrap="square" rtlCol="0">
            <a:spAutoFit/>
          </a:bodyPr>
          <a:lstStyle/>
          <a:p>
            <a:r>
              <a:rPr lang="en-US" sz="1200" dirty="0">
                <a:solidFill>
                  <a:schemeClr val="bg2"/>
                </a:solidFill>
              </a:rPr>
              <a:t>https://www.slideshare.net/HarisBinZahid/procedural-vs-object-oriented-programming</a:t>
            </a:r>
            <a:endParaRPr lang="en-US" sz="1200" dirty="0">
              <a:solidFill>
                <a:schemeClr val="bg2"/>
              </a:solidFill>
            </a:endParaRPr>
          </a:p>
        </p:txBody>
      </p:sp>
    </p:spTree>
    <p:extLst>
      <p:ext uri="{BB962C8B-B14F-4D97-AF65-F5344CB8AC3E}">
        <p14:creationId xmlns:p14="http://schemas.microsoft.com/office/powerpoint/2010/main" val="256421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sz="half" idx="1"/>
          </p:nvPr>
        </p:nvSpPr>
        <p:spPr>
          <a:xfrm>
            <a:off x="381000" y="1371600"/>
            <a:ext cx="8001000" cy="4805363"/>
          </a:xfrm>
        </p:spPr>
        <p:txBody>
          <a:bodyPr>
            <a:normAutofit/>
          </a:bodyPr>
          <a:lstStyle/>
          <a:p>
            <a:r>
              <a:rPr lang="en-US" dirty="0">
                <a:solidFill>
                  <a:schemeClr val="tx2"/>
                </a:solidFill>
              </a:rPr>
              <a:t>Exercise: What class/category do these objects belong to?</a:t>
            </a:r>
          </a:p>
          <a:p>
            <a:endParaRPr lang="en-US" dirty="0">
              <a:solidFill>
                <a:schemeClr val="tx2"/>
              </a:solidFill>
            </a:endParaRPr>
          </a:p>
          <a:p>
            <a:pPr lvl="1"/>
            <a:r>
              <a:rPr lang="en-US" dirty="0">
                <a:solidFill>
                  <a:schemeClr val="tx2"/>
                </a:solidFill>
              </a:rPr>
              <a:t>Pencils, erasers, pens, rulers, sharpeners?</a:t>
            </a:r>
          </a:p>
          <a:p>
            <a:pPr lvl="1"/>
            <a:r>
              <a:rPr lang="en-US" dirty="0">
                <a:solidFill>
                  <a:schemeClr val="tx2"/>
                </a:solidFill>
              </a:rPr>
              <a:t>Bananas, apples, oranges, peaches, grapes?</a:t>
            </a:r>
          </a:p>
          <a:p>
            <a:pPr lvl="1"/>
            <a:r>
              <a:rPr lang="en-US" dirty="0">
                <a:solidFill>
                  <a:schemeClr val="tx2"/>
                </a:solidFill>
              </a:rPr>
              <a:t>Alice, Bob, Mark, Fahd, Ali, Brian?</a:t>
            </a:r>
          </a:p>
          <a:p>
            <a:pPr lvl="1"/>
            <a:endParaRPr lang="en-US" dirty="0">
              <a:solidFill>
                <a:schemeClr val="tx2"/>
              </a:solidFill>
            </a:endParaRPr>
          </a:p>
          <a:p>
            <a:pPr lvl="1"/>
            <a:endParaRPr lang="en-US" dirty="0">
              <a:solidFill>
                <a:schemeClr val="tx2"/>
              </a:solidFill>
            </a:endParaRPr>
          </a:p>
          <a:p>
            <a:r>
              <a:rPr lang="en-US" dirty="0">
                <a:solidFill>
                  <a:schemeClr val="tx2"/>
                </a:solidFill>
              </a:rPr>
              <a:t>Guideline: A class usually represents a noun</a:t>
            </a:r>
          </a:p>
          <a:p>
            <a:endParaRPr lang="en-US" dirty="0"/>
          </a:p>
          <a:p>
            <a:endParaRPr lang="en-US" dirty="0"/>
          </a:p>
          <a:p>
            <a:endParaRPr lang="en-US" dirty="0"/>
          </a:p>
        </p:txBody>
      </p:sp>
      <p:sp>
        <p:nvSpPr>
          <p:cNvPr id="4" name="TextBox 3"/>
          <p:cNvSpPr txBox="1"/>
          <p:nvPr/>
        </p:nvSpPr>
        <p:spPr>
          <a:xfrm>
            <a:off x="431540" y="6219310"/>
            <a:ext cx="8280920" cy="276999"/>
          </a:xfrm>
          <a:prstGeom prst="rect">
            <a:avLst/>
          </a:prstGeom>
          <a:noFill/>
        </p:spPr>
        <p:txBody>
          <a:bodyPr wrap="square" rtlCol="0">
            <a:spAutoFit/>
          </a:bodyPr>
          <a:lstStyle/>
          <a:p>
            <a:r>
              <a:rPr lang="en-US" sz="1200" dirty="0">
                <a:solidFill>
                  <a:schemeClr val="bg2"/>
                </a:solidFill>
              </a:rPr>
              <a:t>https://www.slideshare.net/HarisBinZahid/procedural-vs-object-oriented-programming</a:t>
            </a:r>
            <a:endParaRPr lang="en-US" sz="1200" dirty="0">
              <a:solidFill>
                <a:schemeClr val="bg2"/>
              </a:solidFill>
            </a:endParaRPr>
          </a:p>
        </p:txBody>
      </p:sp>
    </p:spTree>
    <p:extLst>
      <p:ext uri="{BB962C8B-B14F-4D97-AF65-F5344CB8AC3E}">
        <p14:creationId xmlns:p14="http://schemas.microsoft.com/office/powerpoint/2010/main" val="5177916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Classes vs. Objects</a:t>
            </a:r>
            <a:br>
              <a:rPr lang="en-US" dirty="0"/>
            </a:br>
            <a:r>
              <a:rPr lang="en-US" sz="1800" dirty="0"/>
              <a:t>some pictorial examples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6694"/>
            <a:ext cx="316511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descr="http://t0.gstatic.com/images?q=tbn:ANd9GcRSPAyB2dBO1ltdOw-QUP_m8mSdQvVD-mQzcrZAV0Nw8BTo-rp0Q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26694"/>
            <a:ext cx="2971800" cy="326342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t2.gstatic.com/images?q=tbn:ANd9GcSqzCx9VE2K3MQLrhm5a0327Uyd82LpWeY6O5i11bEXTh-KqZG_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782" y="5090120"/>
            <a:ext cx="234315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1540" y="6219310"/>
            <a:ext cx="8280920" cy="276999"/>
          </a:xfrm>
          <a:prstGeom prst="rect">
            <a:avLst/>
          </a:prstGeom>
          <a:noFill/>
        </p:spPr>
        <p:txBody>
          <a:bodyPr wrap="square" rtlCol="0">
            <a:spAutoFit/>
          </a:bodyPr>
          <a:lstStyle/>
          <a:p>
            <a:r>
              <a:rPr lang="en-US" sz="1200" dirty="0">
                <a:solidFill>
                  <a:schemeClr val="bg2"/>
                </a:solidFill>
              </a:rPr>
              <a:t>https://www.slideshare.net/HarisBinZahid/procedural-vs-object-oriented-programming</a:t>
            </a:r>
            <a:endParaRPr lang="en-US" sz="1200" dirty="0">
              <a:solidFill>
                <a:schemeClr val="bg2"/>
              </a:solidFill>
            </a:endParaRPr>
          </a:p>
        </p:txBody>
      </p:sp>
    </p:spTree>
    <p:extLst>
      <p:ext uri="{BB962C8B-B14F-4D97-AF65-F5344CB8AC3E}">
        <p14:creationId xmlns:p14="http://schemas.microsoft.com/office/powerpoint/2010/main" val="128833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3" name="Content Placeholder 2"/>
          <p:cNvSpPr>
            <a:spLocks noGrp="1"/>
          </p:cNvSpPr>
          <p:nvPr>
            <p:ph idx="1"/>
          </p:nvPr>
        </p:nvSpPr>
        <p:spPr>
          <a:xfrm>
            <a:off x="330200" y="1538790"/>
            <a:ext cx="8489950" cy="4798510"/>
          </a:xfrm>
        </p:spPr>
        <p:txBody>
          <a:bodyPr/>
          <a:lstStyle/>
          <a:p>
            <a:pPr marL="0" indent="0">
              <a:buNone/>
            </a:pPr>
            <a:r>
              <a:rPr lang="en-US" dirty="0"/>
              <a:t>DTA (Dynamic Traffic Assignment) Anyway</a:t>
            </a:r>
          </a:p>
          <a:p>
            <a:pPr marL="0" indent="0">
              <a:buNone/>
            </a:pPr>
            <a:endParaRPr lang="en-US" dirty="0"/>
          </a:p>
          <a:p>
            <a:pPr marL="0" indent="0">
              <a:buNone/>
            </a:pPr>
            <a:r>
              <a:rPr lang="en-US" dirty="0">
                <a:hlinkClick r:id="rId2"/>
              </a:rPr>
              <a:t>https://github.com/sfcta/dta</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9</a:t>
            </a:fld>
            <a:endParaRPr lang="en-GB" dirty="0"/>
          </a:p>
        </p:txBody>
      </p:sp>
    </p:spTree>
    <p:extLst>
      <p:ext uri="{BB962C8B-B14F-4D97-AF65-F5344CB8AC3E}">
        <p14:creationId xmlns:p14="http://schemas.microsoft.com/office/powerpoint/2010/main" val="3643902399"/>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16364</TotalTime>
  <Words>785</Words>
  <Application>Microsoft Office PowerPoint</Application>
  <PresentationFormat>On-screen Show (4:3)</PresentationFormat>
  <Paragraphs>91</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 Unicode MS</vt:lpstr>
      <vt:lpstr>Arial</vt:lpstr>
      <vt:lpstr>Calibri</vt:lpstr>
      <vt:lpstr>Custom Design</vt:lpstr>
      <vt:lpstr>Beyond Notebooks: Software Design and Classes</vt:lpstr>
      <vt:lpstr>The Goal</vt:lpstr>
      <vt:lpstr>Procedural vs. Object-Oriented Programming </vt:lpstr>
      <vt:lpstr>Procedure Oriented Programming </vt:lpstr>
      <vt:lpstr>PowerPoint Presentation</vt:lpstr>
      <vt:lpstr>Objects  Towards a higher level of abstraction</vt:lpstr>
      <vt:lpstr>Classes</vt:lpstr>
      <vt:lpstr>Classes vs. Objects some pictorial examples</vt:lpstr>
      <vt:lpstr>An Example</vt:lpstr>
      <vt:lpstr>A Simple Template</vt:lpstr>
      <vt:lpstr>Homework</vt:lpstr>
      <vt:lpstr>Homework</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greg.erhardt.13@ucl.ac.uk</dc:creator>
  <cp:lastModifiedBy>Erhardt, Greg</cp:lastModifiedBy>
  <cp:revision>3024</cp:revision>
  <cp:lastPrinted>2017-01-08T15:57:22Z</cp:lastPrinted>
  <dcterms:created xsi:type="dcterms:W3CDTF">2005-07-13T12:26:50Z</dcterms:created>
  <dcterms:modified xsi:type="dcterms:W3CDTF">2017-03-21T03:40:11Z</dcterms:modified>
</cp:coreProperties>
</file>