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62" r:id="rId4"/>
    <p:sldId id="263" r:id="rId5"/>
    <p:sldId id="264" r:id="rId6"/>
    <p:sldId id="265" r:id="rId7"/>
    <p:sldId id="258" r:id="rId8"/>
    <p:sldId id="261" r:id="rId9"/>
    <p:sldId id="260" r:id="rId10"/>
    <p:sldId id="271" r:id="rId11"/>
    <p:sldId id="276" r:id="rId12"/>
    <p:sldId id="275" r:id="rId13"/>
    <p:sldId id="277" r:id="rId14"/>
    <p:sldId id="279" r:id="rId15"/>
    <p:sldId id="280" r:id="rId16"/>
    <p:sldId id="278" r:id="rId17"/>
    <p:sldId id="281" r:id="rId18"/>
    <p:sldId id="270" r:id="rId19"/>
    <p:sldId id="273" r:id="rId20"/>
    <p:sldId id="267" r:id="rId21"/>
    <p:sldId id="268" r:id="rId22"/>
    <p:sldId id="284" r:id="rId23"/>
    <p:sldId id="269" r:id="rId24"/>
    <p:sldId id="285" r:id="rId2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8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orient="horz" pos="2840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pos="208">
          <p15:clr>
            <a:srgbClr val="A4A3A4"/>
          </p15:clr>
        </p15:guide>
        <p15:guide id="6" pos="2018">
          <p15:clr>
            <a:srgbClr val="A4A3A4"/>
          </p15:clr>
        </p15:guide>
        <p15:guide id="7" pos="5556">
          <p15:clr>
            <a:srgbClr val="A4A3A4"/>
          </p15:clr>
        </p15:guide>
        <p15:guide id="8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06jo" initials="d" lastIdx="4" clrIdx="0"/>
  <p:cmAuthor id="1" name="Gregory Erhardt" initials="GE" lastIdx="2" clrIdx="1">
    <p:extLst>
      <p:ext uri="{19B8F6BF-5375-455C-9EA6-DF929625EA0E}">
        <p15:presenceInfo xmlns:p15="http://schemas.microsoft.com/office/powerpoint/2012/main" userId="37d1e3cd14f6f2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7AB7"/>
    <a:srgbClr val="02339E"/>
    <a:srgbClr val="0033A1"/>
    <a:srgbClr val="0032A1"/>
    <a:srgbClr val="002E9C"/>
    <a:srgbClr val="4682B4"/>
    <a:srgbClr val="605270"/>
    <a:srgbClr val="669900"/>
    <a:srgbClr val="7267B5"/>
    <a:srgbClr val="564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76" autoAdjust="0"/>
    <p:restoredTop sz="91759" autoAdjust="0"/>
  </p:normalViewPr>
  <p:slideViewPr>
    <p:cSldViewPr>
      <p:cViewPr varScale="1">
        <p:scale>
          <a:sx n="59" d="100"/>
          <a:sy n="59" d="100"/>
        </p:scale>
        <p:origin x="1208" y="64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2740" y="40"/>
      </p:cViewPr>
      <p:guideLst>
        <p:guide orient="horz" pos="3224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Erhardt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7106D-EF57-4844-84DC-8E2ED9541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56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/>
            </a:lvl1pPr>
          </a:lstStyle>
          <a:p>
            <a:fld id="{B1986778-4955-48BF-B9A5-723767A6F1B2}" type="datetimeFigureOut">
              <a:rPr lang="en-US" smtClean="0"/>
              <a:pPr/>
              <a:t>2/8/2017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91" tIns="47745" rIns="95491" bIns="47745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5491" tIns="47745" rIns="95491" bIns="4774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/>
            </a:lvl1pPr>
          </a:lstStyle>
          <a:p>
            <a:fld id="{5A667B8F-CD95-4BB3-B09F-6C28F666D66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058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7B8F-CD95-4BB3-B09F-6C28F666D66D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73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534345"/>
            <a:ext cx="9144000" cy="323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Standard-Slide-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8" t="93599" r="41942"/>
          <a:stretch/>
        </p:blipFill>
        <p:spPr>
          <a:xfrm>
            <a:off x="1" y="-19077"/>
            <a:ext cx="9143999" cy="11348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15" y="-110656"/>
            <a:ext cx="3543106" cy="12422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5139190"/>
            <a:ext cx="6480448" cy="566738"/>
          </a:xfrm>
        </p:spPr>
        <p:txBody>
          <a:bodyPr anchor="b"/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31640" y="728699"/>
            <a:ext cx="6480448" cy="4269836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534345"/>
            <a:ext cx="9144000" cy="323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1640" y="5846583"/>
            <a:ext cx="6480448" cy="8048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5875" y="0"/>
            <a:ext cx="9169876" cy="58142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-16552" y="5679250"/>
            <a:ext cx="9186429" cy="1178750"/>
          </a:xfrm>
          <a:prstGeom prst="rect">
            <a:avLst/>
          </a:prstGeom>
          <a:solidFill>
            <a:srgbClr val="002E9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kern="0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31" y="5814265"/>
            <a:ext cx="7403069" cy="1043736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itle 1"/>
          <p:cNvSpPr txBox="1">
            <a:spLocks/>
          </p:cNvSpPr>
          <p:nvPr userDrawn="1"/>
        </p:nvSpPr>
        <p:spPr bwMode="auto">
          <a:xfrm>
            <a:off x="-25875" y="0"/>
            <a:ext cx="9186429" cy="1043735"/>
          </a:xfrm>
          <a:prstGeom prst="rect">
            <a:avLst/>
          </a:prstGeom>
          <a:solidFill>
            <a:srgbClr val="02339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kern="0" dirty="0">
              <a:solidFill>
                <a:schemeClr val="accent3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66738" y="0"/>
            <a:ext cx="7875587" cy="1042988"/>
          </a:xfr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accent3"/>
                </a:solidFill>
                <a:latin typeface="+mj-lt"/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97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7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48780"/>
            <a:ext cx="8489950" cy="4888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30" y="5839268"/>
            <a:ext cx="8489950" cy="5407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728700"/>
            <a:ext cx="8489950" cy="4888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33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782" y="728700"/>
            <a:ext cx="848995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1448780"/>
            <a:ext cx="4168775" cy="48605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448781"/>
            <a:ext cx="4168775" cy="486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700"/>
            <a:ext cx="822960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0001"/>
            <a:ext cx="4040188" cy="5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344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441890"/>
            <a:ext cx="4041775" cy="546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41344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700"/>
            <a:ext cx="3008313" cy="5400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28700"/>
            <a:ext cx="5111750" cy="55806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48780"/>
            <a:ext cx="3008313" cy="48605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7125" y="729431"/>
            <a:ext cx="3008313" cy="5400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/>
              <a:t>Click to edit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5" y="729431"/>
            <a:ext cx="4995555" cy="558062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97125" y="1449511"/>
            <a:ext cx="3008313" cy="4860539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61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6578492"/>
            <a:ext cx="2880000" cy="288147"/>
          </a:xfrm>
          <a:prstGeom prst="rect">
            <a:avLst/>
          </a:prstGeom>
          <a:solidFill>
            <a:srgbClr val="02339E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880000" y="6578492"/>
            <a:ext cx="2880000" cy="288147"/>
          </a:xfrm>
          <a:prstGeom prst="rect">
            <a:avLst/>
          </a:prstGeom>
          <a:solidFill>
            <a:srgbClr val="002E9C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60000" y="6578492"/>
            <a:ext cx="2880000" cy="288147"/>
          </a:xfrm>
          <a:prstGeom prst="rect">
            <a:avLst/>
          </a:prstGeom>
          <a:solidFill>
            <a:srgbClr val="02339E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40000" y="6579350"/>
            <a:ext cx="523610" cy="288149"/>
          </a:xfrm>
          <a:prstGeom prst="rect">
            <a:avLst/>
          </a:prstGeom>
          <a:solidFill>
            <a:srgbClr val="605270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40000" y="6578492"/>
            <a:ext cx="502224" cy="279508"/>
          </a:xfrm>
          <a:prstGeom prst="rect">
            <a:avLst/>
          </a:prstGeom>
          <a:solidFill>
            <a:srgbClr val="002E9C"/>
          </a:solidFill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10" descr="Standard-Slide-9.jp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8" t="93599" r="11298"/>
          <a:stretch/>
        </p:blipFill>
        <p:spPr>
          <a:xfrm>
            <a:off x="-18509" y="0"/>
            <a:ext cx="9182120" cy="5941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9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0" r:id="rId9"/>
    <p:sldLayoutId id="2147483658" r:id="rId10"/>
    <p:sldLayoutId id="214748366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Greg.Erhardt@uky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source.com/resources/what-open-sourc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og/1530-choosing-an-open-source-licens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numfocu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zephyrtransport.org/" TargetMode="Externa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ydata.org/downloads.html" TargetMode="External"/><Relationship Id="rId2" Type="http://schemas.openxmlformats.org/officeDocument/2006/relationships/hyperlink" Target="https://docs.python.org/3/libra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continuum.io/anaconda/pkg-doc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pypi.python.org/pyp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boeing/urban-data-science" TargetMode="External"/><Relationship Id="rId7" Type="http://schemas.openxmlformats.org/officeDocument/2006/relationships/hyperlink" Target="https://github.com/sfcta" TargetMode="External"/><Relationship Id="rId2" Type="http://schemas.openxmlformats.org/officeDocument/2006/relationships/hyperlink" Target="https://github.com/waddell/urban-informatics-and-visualiz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etropolitanTransportationCommission" TargetMode="External"/><Relationship Id="rId5" Type="http://schemas.openxmlformats.org/officeDocument/2006/relationships/hyperlink" Target="https://github.com/osPlanning" TargetMode="External"/><Relationship Id="rId4" Type="http://schemas.openxmlformats.org/officeDocument/2006/relationships/hyperlink" Target="https://github.com/UDST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ibguides.uky.edu/transportatio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blogs.nytimes.com/2014/10/08/guest-post-practical-tools-for-teaching-news-literacy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allingbullshit.org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opendatahandbook.org/guide/en/what-is-open-dat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alkscore.com/professional/walk-score-apis.php" TargetMode="External"/><Relationship Id="rId3" Type="http://schemas.openxmlformats.org/officeDocument/2006/relationships/hyperlink" Target="https://www.openstreetmap.org/" TargetMode="External"/><Relationship Id="rId7" Type="http://schemas.openxmlformats.org/officeDocument/2006/relationships/hyperlink" Target="http://ao.umn.edu/data/" TargetMode="External"/><Relationship Id="rId12" Type="http://schemas.openxmlformats.org/officeDocument/2006/relationships/hyperlink" Target="http://www.gtfs-data-exchange.com/" TargetMode="External"/><Relationship Id="rId2" Type="http://schemas.openxmlformats.org/officeDocument/2006/relationships/hyperlink" Target="http://faf.ornl.gov/fafweb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oddwschneider.com/posts/analyzing-1-1-billion-nyc-taxi-and-uber-trips-with-a-vengeance/#taxi-data" TargetMode="External"/><Relationship Id="rId11" Type="http://schemas.openxmlformats.org/officeDocument/2006/relationships/hyperlink" Target="https://developers.google.com/transit/gtfs/" TargetMode="External"/><Relationship Id="rId5" Type="http://schemas.openxmlformats.org/officeDocument/2006/relationships/hyperlink" Target="http://www.nyc.gov/html/tlc/html/about/trip_record_data.shtml" TargetMode="External"/><Relationship Id="rId10" Type="http://schemas.openxmlformats.org/officeDocument/2006/relationships/hyperlink" Target="http://onebusaway.org/" TargetMode="External"/><Relationship Id="rId4" Type="http://schemas.openxmlformats.org/officeDocument/2006/relationships/hyperlink" Target="https://www.stb.gov/stb/industry/econ_waybill.html" TargetMode="External"/><Relationship Id="rId9" Type="http://schemas.openxmlformats.org/officeDocument/2006/relationships/hyperlink" Target="https://movement.uber.com/cities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lery.com/blog/the-best-travel-apis-discover-contribute/" TargetMode="External"/><Relationship Id="rId3" Type="http://schemas.openxmlformats.org/officeDocument/2006/relationships/hyperlink" Target="https://developers.google.com/maps/web-services/" TargetMode="External"/><Relationship Id="rId7" Type="http://schemas.openxmlformats.org/officeDocument/2006/relationships/hyperlink" Target="https://www.programmableweb.com/news/how-smart-cities-are-using-apis-public-transport-apis/2014/05/22" TargetMode="External"/><Relationship Id="rId2" Type="http://schemas.openxmlformats.org/officeDocument/2006/relationships/hyperlink" Target="https://www.waze.com/about/de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irsage.com/" TargetMode="External"/><Relationship Id="rId5" Type="http://schemas.openxmlformats.org/officeDocument/2006/relationships/hyperlink" Target="http://inrix.com/" TargetMode="External"/><Relationship Id="rId4" Type="http://schemas.openxmlformats.org/officeDocument/2006/relationships/hyperlink" Target="https://developer.here.com/" TargetMode="External"/><Relationship Id="rId9" Type="http://schemas.openxmlformats.org/officeDocument/2006/relationships/hyperlink" Target="https://www.programmableweb.com/category/transportation/api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datamart.business.transportation.ky.gov/" TargetMode="External"/><Relationship Id="rId3" Type="http://schemas.openxmlformats.org/officeDocument/2006/relationships/hyperlink" Target="https://www.data.gov/" TargetMode="External"/><Relationship Id="rId7" Type="http://schemas.openxmlformats.org/officeDocument/2006/relationships/hyperlink" Target="http://data.lexingtonky.gov/" TargetMode="External"/><Relationship Id="rId12" Type="http://schemas.openxmlformats.org/officeDocument/2006/relationships/hyperlink" Target="http://www.scribblelive.com/blog/2012/03/30/data-sources/" TargetMode="External"/><Relationship Id="rId2" Type="http://schemas.openxmlformats.org/officeDocument/2006/relationships/hyperlink" Target="http://www.census.gov/data/developers/data-se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ivicdata.io/" TargetMode="External"/><Relationship Id="rId11" Type="http://schemas.openxmlformats.org/officeDocument/2006/relationships/hyperlink" Target="http://www.forbes.com/sites/bernardmarr/2016/02/12/big-data-35-brilliant-and-free-data-sources-for-2016/#7b8a78bb6796" TargetMode="External"/><Relationship Id="rId5" Type="http://schemas.openxmlformats.org/officeDocument/2006/relationships/hyperlink" Target="http://theodi.org/" TargetMode="External"/><Relationship Id="rId10" Type="http://schemas.openxmlformats.org/officeDocument/2006/relationships/hyperlink" Target="https://511.org/developers/list/apis/" TargetMode="External"/><Relationship Id="rId4" Type="http://schemas.openxmlformats.org/officeDocument/2006/relationships/hyperlink" Target="https://www.opendatanetwork.com/" TargetMode="External"/><Relationship Id="rId9" Type="http://schemas.openxmlformats.org/officeDocument/2006/relationships/hyperlink" Target="https://data.sfgov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" r="3905"/>
          <a:stretch/>
        </p:blipFill>
        <p:spPr>
          <a:xfrm>
            <a:off x="-18509" y="1088740"/>
            <a:ext cx="9181020" cy="4995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625" y="1178749"/>
            <a:ext cx="8545830" cy="10801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b="0" dirty="0">
                <a:solidFill>
                  <a:schemeClr val="bg1"/>
                </a:solidFill>
              </a:rPr>
              <a:t>Resources: Open Data and Open-Source Software</a:t>
            </a:r>
            <a:endParaRPr lang="en-GB" b="0" dirty="0"/>
          </a:p>
        </p:txBody>
      </p:sp>
      <p:sp>
        <p:nvSpPr>
          <p:cNvPr id="4" name="Rectangle 3"/>
          <p:cNvSpPr/>
          <p:nvPr/>
        </p:nvSpPr>
        <p:spPr>
          <a:xfrm>
            <a:off x="-10510" y="6077794"/>
            <a:ext cx="9154510" cy="795470"/>
          </a:xfrm>
          <a:prstGeom prst="rect">
            <a:avLst/>
          </a:prstGeom>
          <a:solidFill>
            <a:srgbClr val="003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/>
              <a:t>Dr.</a:t>
            </a:r>
            <a:r>
              <a:rPr lang="en-GB" dirty="0"/>
              <a:t> Greg Erhardt</a:t>
            </a:r>
          </a:p>
          <a:p>
            <a:r>
              <a:rPr lang="en-GB" dirty="0">
                <a:hlinkClick r:id="rId4"/>
              </a:rPr>
              <a:t>greg.erhardt@uky.edu</a:t>
            </a:r>
            <a:r>
              <a:rPr lang="en-GB" dirty="0"/>
              <a:t> 					CE599-002 Spring 2017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7137285" y="683695"/>
            <a:ext cx="1931479" cy="4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/>
            <a:r>
              <a:rPr lang="en-GB" sz="2000" kern="0" dirty="0">
                <a:solidFill>
                  <a:schemeClr val="bg1"/>
                </a:solidFill>
              </a:rPr>
              <a:t>7 Feb 2017</a:t>
            </a:r>
          </a:p>
        </p:txBody>
      </p:sp>
    </p:spTree>
    <p:extLst>
      <p:ext uri="{BB962C8B-B14F-4D97-AF65-F5344CB8AC3E}">
        <p14:creationId xmlns:p14="http://schemas.microsoft.com/office/powerpoint/2010/main" val="3401660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Open-Source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10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1358770"/>
            <a:ext cx="7746209" cy="17458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978950"/>
            <a:ext cx="7065785" cy="34777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4776" y="6197280"/>
            <a:ext cx="5670630" cy="6580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hlinkClick r:id="rId4"/>
              </a:rPr>
              <a:t>https://opensource.com/resources/what-open-source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185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publishes software and why?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48780"/>
            <a:ext cx="8489950" cy="513057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Commercial Software: </a:t>
            </a:r>
            <a:r>
              <a:rPr lang="en-US" dirty="0"/>
              <a:t>From a company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Why?  </a:t>
            </a:r>
          </a:p>
          <a:p>
            <a:r>
              <a:rPr lang="en-US" dirty="0"/>
              <a:t>Profit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Notes</a:t>
            </a:r>
          </a:p>
          <a:p>
            <a:r>
              <a:rPr lang="en-US" dirty="0"/>
              <a:t>Sometimes a “free sample”</a:t>
            </a:r>
          </a:p>
          <a:p>
            <a:r>
              <a:rPr lang="en-US" dirty="0"/>
              <a:t>Pay attention to licensing agreements</a:t>
            </a:r>
          </a:p>
          <a:p>
            <a:r>
              <a:rPr lang="en-US" dirty="0"/>
              <a:t>Someone gets paid to improve and maintain this stuff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9856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publishes software and why?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Open Source: </a:t>
            </a:r>
            <a:r>
              <a:rPr lang="en-US" dirty="0"/>
              <a:t>Could be anyone.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Why?  </a:t>
            </a:r>
          </a:p>
          <a:p>
            <a:r>
              <a:rPr lang="en-US" dirty="0"/>
              <a:t>Transparency</a:t>
            </a:r>
          </a:p>
          <a:p>
            <a:r>
              <a:rPr lang="en-US" dirty="0"/>
              <a:t>Serve public good</a:t>
            </a:r>
          </a:p>
          <a:p>
            <a:r>
              <a:rPr lang="en-US" dirty="0"/>
              <a:t>Share effort of development</a:t>
            </a:r>
          </a:p>
          <a:p>
            <a:r>
              <a:rPr lang="en-US" dirty="0"/>
              <a:t>Not worth fighting about</a:t>
            </a:r>
          </a:p>
          <a:p>
            <a:pPr marL="0" indent="0">
              <a:buNone/>
            </a:pPr>
            <a:r>
              <a:rPr lang="en-US" b="1" dirty="0"/>
              <a:t>Notes</a:t>
            </a:r>
          </a:p>
          <a:p>
            <a:r>
              <a:rPr lang="en-US" dirty="0"/>
              <a:t>Someone still needs to get paid to work on it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often someone who gets paid anyway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6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Licensing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Commercial Licenses</a:t>
            </a:r>
          </a:p>
          <a:p>
            <a:r>
              <a:rPr lang="en-US" dirty="0"/>
              <a:t>Permanent use</a:t>
            </a:r>
          </a:p>
          <a:p>
            <a:r>
              <a:rPr lang="en-US" dirty="0"/>
              <a:t>Software as a service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Open-Source Licenses</a:t>
            </a:r>
          </a:p>
          <a:p>
            <a:r>
              <a:rPr lang="en-US" dirty="0"/>
              <a:t>Permissive -- do what you want, just attribute</a:t>
            </a:r>
          </a:p>
          <a:p>
            <a:r>
              <a:rPr lang="en-US" dirty="0"/>
              <a:t>Copy-Left – must share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13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5365882"/>
            <a:ext cx="88209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Choosing and use a license: </a:t>
            </a:r>
          </a:p>
          <a:p>
            <a:endParaRPr lang="en-US" sz="2400" dirty="0"/>
          </a:p>
          <a:p>
            <a:r>
              <a:rPr lang="en-US" sz="2400" dirty="0">
                <a:hlinkClick r:id="rId2"/>
              </a:rPr>
              <a:t>https://github.com/blog/1530-choosing-an-open-source-license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0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home for collaborative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635" y="2933945"/>
            <a:ext cx="6057165" cy="47803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hlinkClick r:id="rId2"/>
              </a:rPr>
              <a:t>http://www.numfocus.org/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14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705" y="1403775"/>
            <a:ext cx="4770530" cy="16808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700" y="3879050"/>
            <a:ext cx="5534722" cy="202594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421650" y="5994285"/>
            <a:ext cx="6057165" cy="478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 dirty="0">
                <a:hlinkClick r:id="rId5"/>
              </a:rPr>
              <a:t>http://zephyrtransport.org/</a:t>
            </a:r>
            <a:r>
              <a:rPr lang="en-US" sz="2000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857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Open-Source Software Resources</a:t>
            </a:r>
            <a:br>
              <a:rPr lang="en-US" dirty="0"/>
            </a:br>
            <a:r>
              <a:rPr lang="en-US" dirty="0"/>
              <a:t>(start from the top)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033845"/>
            <a:ext cx="8489950" cy="4303455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1. Python Standard Library</a:t>
            </a:r>
          </a:p>
          <a:p>
            <a:pPr marL="0" indent="0">
              <a:buNone/>
            </a:pPr>
            <a:r>
              <a:rPr lang="en-GB" sz="2000" dirty="0">
                <a:hlinkClick r:id="rId2"/>
              </a:rPr>
              <a:t>https://docs.python.org/3/library/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2. Python Open Data Science Stack</a:t>
            </a:r>
          </a:p>
          <a:p>
            <a:pPr marL="0" indent="0">
              <a:buNone/>
            </a:pPr>
            <a:r>
              <a:rPr lang="en-GB" sz="2000" dirty="0">
                <a:hlinkClick r:id="rId3"/>
              </a:rPr>
              <a:t>http://pydata.org/downloads.html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3. Anaconda Packages</a:t>
            </a:r>
          </a:p>
          <a:p>
            <a:pPr marL="0" indent="0">
              <a:buNone/>
            </a:pPr>
            <a:r>
              <a:rPr lang="en-GB" sz="2000" dirty="0">
                <a:hlinkClick r:id="rId4"/>
              </a:rPr>
              <a:t>https://docs.continuum.io/anaconda/pkg-docs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	- Anaconda Navigator installed on your computer</a:t>
            </a:r>
          </a:p>
          <a:p>
            <a:pPr marL="0" indent="0">
              <a:buNone/>
            </a:pPr>
            <a:r>
              <a:rPr lang="en-GB" sz="2000" dirty="0"/>
              <a:t>	- From command prompt: </a:t>
            </a:r>
            <a:r>
              <a:rPr lang="en-GB" sz="2000" dirty="0" err="1"/>
              <a:t>conda</a:t>
            </a:r>
            <a:r>
              <a:rPr lang="en-GB" sz="2000" dirty="0"/>
              <a:t> install &lt;package name&gt;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9667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Open-Source Software Resources</a:t>
            </a:r>
            <a:br>
              <a:rPr lang="en-US" dirty="0"/>
            </a:br>
            <a:r>
              <a:rPr lang="en-US" dirty="0"/>
              <a:t>(start from the top)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033845"/>
            <a:ext cx="8489950" cy="4303455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4.  </a:t>
            </a:r>
            <a:r>
              <a:rPr lang="en-GB" sz="2000" dirty="0" err="1"/>
              <a:t>PyPI</a:t>
            </a:r>
            <a:r>
              <a:rPr lang="en-GB" sz="2000" dirty="0"/>
              <a:t> - the Python Package Index</a:t>
            </a:r>
          </a:p>
          <a:p>
            <a:pPr marL="0" indent="0">
              <a:buNone/>
            </a:pPr>
            <a:r>
              <a:rPr lang="en-GB" sz="2000" dirty="0">
                <a:hlinkClick r:id="rId2"/>
              </a:rPr>
              <a:t>https://pypi.python.org/pypi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	- From command prompt: pip install &lt;package name&gt;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5. </a:t>
            </a:r>
            <a:r>
              <a:rPr lang="en-GB" sz="2000" dirty="0" err="1"/>
              <a:t>Github</a:t>
            </a:r>
            <a:endParaRPr lang="en-GB" sz="2000" dirty="0"/>
          </a:p>
          <a:p>
            <a:pPr marL="0" indent="0">
              <a:buNone/>
            </a:pPr>
            <a:r>
              <a:rPr lang="en-GB" sz="2000" dirty="0">
                <a:hlinkClick r:id="rId3"/>
              </a:rPr>
              <a:t>https://github.com/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6. Specific people or organizations you are familiar with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9948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30" y="593685"/>
            <a:ext cx="8489950" cy="540730"/>
          </a:xfrm>
        </p:spPr>
        <p:txBody>
          <a:bodyPr/>
          <a:lstStyle/>
          <a:p>
            <a:r>
              <a:rPr lang="en-US" dirty="0"/>
              <a:t>A few I like or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043735"/>
            <a:ext cx="8489950" cy="5580620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The starting point for this course: </a:t>
            </a:r>
          </a:p>
          <a:p>
            <a:pPr marL="0" indent="0">
              <a:buNone/>
            </a:pPr>
            <a:r>
              <a:rPr lang="en-GB" sz="2000" dirty="0">
                <a:hlinkClick r:id="rId2"/>
              </a:rPr>
              <a:t>https://github.com/waddell/urban-informatics-and-visualization</a:t>
            </a:r>
            <a:r>
              <a:rPr lang="en-GB" sz="2000" dirty="0"/>
              <a:t>   </a:t>
            </a:r>
          </a:p>
          <a:p>
            <a:pPr marL="0" indent="0">
              <a:buNone/>
            </a:pPr>
            <a:r>
              <a:rPr lang="en-GB" sz="2000" dirty="0">
                <a:hlinkClick r:id="rId3"/>
              </a:rPr>
              <a:t>https://github.com/gboeing/urban-data-science</a:t>
            </a:r>
            <a:r>
              <a:rPr lang="en-GB" sz="2000" dirty="0"/>
              <a:t> 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Urban Data Science Toolkit</a:t>
            </a:r>
          </a:p>
          <a:p>
            <a:pPr marL="0" indent="0">
              <a:buNone/>
            </a:pPr>
            <a:r>
              <a:rPr lang="en-GB" sz="2000" dirty="0">
                <a:hlinkClick r:id="rId4"/>
              </a:rPr>
              <a:t>https://github.com/UDST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err="1"/>
              <a:t>osPlanning</a:t>
            </a:r>
            <a:endParaRPr lang="en-GB" sz="2000" dirty="0"/>
          </a:p>
          <a:p>
            <a:pPr marL="0" indent="0">
              <a:buNone/>
            </a:pPr>
            <a:r>
              <a:rPr lang="en-GB" sz="2000" dirty="0">
                <a:hlinkClick r:id="rId5"/>
              </a:rPr>
              <a:t>https://github.com/osPlanning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Metropolitan Transportation Commission (MTC)</a:t>
            </a:r>
          </a:p>
          <a:p>
            <a:pPr marL="0" indent="0">
              <a:buNone/>
            </a:pPr>
            <a:r>
              <a:rPr lang="en-GB" sz="2000" dirty="0">
                <a:hlinkClick r:id="rId6"/>
              </a:rPr>
              <a:t>https://github.com/MetropolitanTransportationCommission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San Francisco County Transportation Authority (SFCTA)</a:t>
            </a:r>
          </a:p>
          <a:p>
            <a:pPr marL="0" indent="0">
              <a:buNone/>
            </a:pPr>
            <a:r>
              <a:rPr lang="en-GB" sz="2000" dirty="0">
                <a:hlinkClick r:id="rId7"/>
              </a:rPr>
              <a:t>https://github.com/sfcta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664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Through the Noise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313765"/>
            <a:ext cx="8489950" cy="50235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That’s a lot of stuff!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Welcome to the 21</a:t>
            </a:r>
            <a:r>
              <a:rPr lang="en-US" baseline="30000" dirty="0">
                <a:solidFill>
                  <a:schemeClr val="accent2"/>
                </a:solidFill>
              </a:rPr>
              <a:t>st</a:t>
            </a:r>
            <a:r>
              <a:rPr lang="en-US" dirty="0">
                <a:solidFill>
                  <a:schemeClr val="accent2"/>
                </a:solidFill>
              </a:rPr>
              <a:t> Century.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don’t you just tell us what’s good and what’s junk?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Sorry, that’s hard…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…but I’ll try to give you some help sorting through the noise.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9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through the noise…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/>
              <a:t>Questions to ask</a:t>
            </a:r>
          </a:p>
          <a:p>
            <a:r>
              <a:rPr lang="en-US" dirty="0"/>
              <a:t>Who is providing data/software and why?</a:t>
            </a:r>
          </a:p>
          <a:p>
            <a:pPr lvl="1"/>
            <a:r>
              <a:rPr lang="en-US" dirty="0"/>
              <a:t>Read the ‘About’ page!</a:t>
            </a:r>
          </a:p>
          <a:p>
            <a:r>
              <a:rPr lang="en-US" dirty="0"/>
              <a:t>Where do the data come from?  What are the potential biases/limitations of these data? </a:t>
            </a:r>
          </a:p>
          <a:p>
            <a:r>
              <a:rPr lang="en-US" dirty="0"/>
              <a:t>How are they processed? Can I trace back to the original source?  </a:t>
            </a:r>
          </a:p>
          <a:p>
            <a:r>
              <a:rPr lang="en-US" dirty="0"/>
              <a:t>Is it vetted? How many users? User reviews? Peer reviewed?  </a:t>
            </a:r>
          </a:p>
          <a:p>
            <a:r>
              <a:rPr lang="en-US" dirty="0"/>
              <a:t>What testing has the software undergone?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90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Open Data &amp; Available Data</a:t>
            </a:r>
          </a:p>
          <a:p>
            <a:pPr marL="514350" indent="-514350">
              <a:buAutoNum type="arabicPeriod"/>
            </a:pPr>
            <a:r>
              <a:rPr lang="en-US" dirty="0"/>
              <a:t>Open Source Software</a:t>
            </a:r>
          </a:p>
          <a:p>
            <a:pPr marL="514350" indent="-514350">
              <a:buAutoNum type="arabicPeriod"/>
            </a:pPr>
            <a:r>
              <a:rPr lang="en-US" dirty="0"/>
              <a:t>Sorting Through the Noise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0363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through the noise…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 Verification and Validation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Verification: </a:t>
            </a:r>
            <a:r>
              <a:rPr lang="en-US" dirty="0"/>
              <a:t>Check that the software/data does what it says it does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Validation: </a:t>
            </a:r>
            <a:r>
              <a:rPr lang="en-US" dirty="0"/>
              <a:t>Check against an independent data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64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through the noise…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48780"/>
            <a:ext cx="8489950" cy="504056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3. External Evidence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Data are one form of evidence.  There are others as well.  What else can I bring to the table?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Start with a literature review.  Some resources: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http://libguides.uky.edu/transportation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Focus on peer-reviewed academic literature.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Consider a systematic literature review. 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702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51297"/>
            <a:ext cx="8489950" cy="5407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IMVAIN Source Reliability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583794"/>
            <a:ext cx="8489950" cy="4994698"/>
          </a:xfrm>
        </p:spPr>
        <p:txBody>
          <a:bodyPr/>
          <a:lstStyle/>
          <a:p>
            <a:r>
              <a:rPr lang="en-US" sz="2400" b="1" dirty="0"/>
              <a:t>Independent</a:t>
            </a:r>
            <a:r>
              <a:rPr lang="en-US" sz="2400" dirty="0"/>
              <a:t> sources are preferable to self-interested sources.</a:t>
            </a:r>
          </a:p>
          <a:p>
            <a:r>
              <a:rPr lang="en-US" sz="2400" b="1" dirty="0"/>
              <a:t>Multiple</a:t>
            </a:r>
            <a:r>
              <a:rPr lang="en-US" sz="2400" dirty="0"/>
              <a:t> sources are preferable to a report based on a single source.</a:t>
            </a:r>
          </a:p>
          <a:p>
            <a:r>
              <a:rPr lang="en-US" sz="2400" dirty="0"/>
              <a:t>Sources who </a:t>
            </a:r>
            <a:r>
              <a:rPr lang="en-US" sz="2400" b="1" dirty="0"/>
              <a:t>Verify</a:t>
            </a:r>
            <a:r>
              <a:rPr lang="en-US" sz="2400" dirty="0"/>
              <a:t> or provide verifiable information are preferable to those who merely assert.</a:t>
            </a:r>
          </a:p>
          <a:p>
            <a:r>
              <a:rPr lang="en-US" sz="2400" b="1" dirty="0"/>
              <a:t>Authoritative</a:t>
            </a:r>
            <a:r>
              <a:rPr lang="en-US" sz="2400" dirty="0"/>
              <a:t> and/or </a:t>
            </a:r>
            <a:r>
              <a:rPr lang="en-US" sz="2400" b="1" dirty="0"/>
              <a:t>Informed</a:t>
            </a:r>
            <a:r>
              <a:rPr lang="en-US" sz="2400" dirty="0"/>
              <a:t> sources are preferable to sources who are uninformed or lack authoritative background.</a:t>
            </a:r>
          </a:p>
          <a:p>
            <a:r>
              <a:rPr lang="en-US" sz="2400" b="1" dirty="0"/>
              <a:t>Named</a:t>
            </a:r>
            <a:r>
              <a:rPr lang="en-US" sz="2400" dirty="0"/>
              <a:t> sources are better than anonymous 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22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30200" y="5800392"/>
            <a:ext cx="8489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R. O’Connor, “Practical Tools for Teaching News Literacy,” </a:t>
            </a:r>
            <a:r>
              <a:rPr lang="en-US" sz="1400" i="1" dirty="0"/>
              <a:t>The Learning Network - Teaching and Learning with the New York Times</a:t>
            </a:r>
            <a:r>
              <a:rPr lang="en-US" sz="1400" dirty="0"/>
              <a:t>, 08-Oct-2014. </a:t>
            </a:r>
            <a:r>
              <a:rPr lang="en-US" sz="1400" u="sng" dirty="0">
                <a:hlinkClick r:id="rId2"/>
              </a:rPr>
              <a:t>https://learning.blogs.nytimes.com/2014/10/08/guest-post-practical-tools-for-teaching-news-literacy/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584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history…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30" y="1538790"/>
            <a:ext cx="3645405" cy="462855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23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256965" y="1493785"/>
            <a:ext cx="45905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Galileo </a:t>
            </a:r>
            <a:r>
              <a:rPr lang="en-US" sz="2400" i="1" dirty="0"/>
              <a:t>Two New Sciences</a:t>
            </a:r>
          </a:p>
          <a:p>
            <a:endParaRPr lang="en-US" sz="2400" i="1" dirty="0"/>
          </a:p>
          <a:p>
            <a:r>
              <a:rPr lang="en-GB" sz="2400" dirty="0"/>
              <a:t>Even with a strong scientific process, additional community-level components are required to ensure the validity and credibility of science. These include: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Data recording and sharing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Reproducibility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External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198, University of Washington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278" y="1359104"/>
            <a:ext cx="6285793" cy="51297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24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552220" y="6209159"/>
            <a:ext cx="2782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http://callingbullshit.org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878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i="1" dirty="0"/>
              <a:t>Open data is data that can be freely used, re-used and redistributed by anyone - subject only, at most, to the requirement to attribute and </a:t>
            </a:r>
            <a:r>
              <a:rPr lang="en-GB" i="1" dirty="0" err="1"/>
              <a:t>sharealike</a:t>
            </a:r>
            <a:r>
              <a:rPr lang="en-GB" i="1" dirty="0"/>
              <a:t>.</a:t>
            </a:r>
            <a:r>
              <a:rPr lang="en-GB" sz="1600" i="1" dirty="0"/>
              <a:t>	</a:t>
            </a:r>
          </a:p>
          <a:p>
            <a:pPr marL="0" indent="0">
              <a:buNone/>
            </a:pPr>
            <a:r>
              <a:rPr lang="en-GB" sz="1600" i="1" dirty="0"/>
              <a:t>-- Open Data Handbook: </a:t>
            </a:r>
            <a:r>
              <a:rPr lang="en-US" sz="1600" dirty="0">
                <a:hlinkClick r:id="rId2"/>
              </a:rPr>
              <a:t>http://opendatahandbook.org/guide/en/what-is-open-data/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3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56565" y="4419110"/>
            <a:ext cx="76508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We do not restrict ourselves to open data in this course, but it is worth knowing about because open data are often both valuable and available.   </a:t>
            </a:r>
          </a:p>
        </p:txBody>
      </p:sp>
    </p:spTree>
    <p:extLst>
      <p:ext uri="{BB962C8B-B14F-4D97-AF65-F5344CB8AC3E}">
        <p14:creationId xmlns:p14="http://schemas.microsoft.com/office/powerpoint/2010/main" val="311334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publishes data and why?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Open Data: </a:t>
            </a:r>
            <a:r>
              <a:rPr lang="en-US" dirty="0"/>
              <a:t>Usually from a government, university or non-profit.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Why?  </a:t>
            </a:r>
          </a:p>
          <a:p>
            <a:r>
              <a:rPr lang="en-US" dirty="0"/>
              <a:t>Transparency</a:t>
            </a:r>
          </a:p>
          <a:p>
            <a:r>
              <a:rPr lang="en-US" dirty="0"/>
              <a:t>Serve public good</a:t>
            </a:r>
          </a:p>
          <a:p>
            <a:r>
              <a:rPr lang="en-US" dirty="0"/>
              <a:t>Often subject to Freedom of Information Act (FOIA) anyway. </a:t>
            </a:r>
          </a:p>
          <a:p>
            <a:pPr marL="0" indent="0">
              <a:buNone/>
            </a:pPr>
            <a:r>
              <a:rPr lang="en-US" b="1" dirty="0"/>
              <a:t>Notes</a:t>
            </a:r>
          </a:p>
          <a:p>
            <a:r>
              <a:rPr lang="en-US" dirty="0"/>
              <a:t>What is the transparency of the processing?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182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publishes data and why?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48780"/>
            <a:ext cx="8489950" cy="513057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Commercial Data: </a:t>
            </a:r>
            <a:r>
              <a:rPr lang="en-US" dirty="0"/>
              <a:t>From a company</a:t>
            </a:r>
          </a:p>
          <a:p>
            <a:pPr marL="0" indent="0">
              <a:buNone/>
            </a:pPr>
            <a:r>
              <a:rPr lang="en-US" b="1" dirty="0"/>
              <a:t>Why?  </a:t>
            </a:r>
          </a:p>
          <a:p>
            <a:r>
              <a:rPr lang="en-US" dirty="0"/>
              <a:t>Profit</a:t>
            </a:r>
          </a:p>
          <a:p>
            <a:r>
              <a:rPr lang="en-US" dirty="0"/>
              <a:t>Sometimes community service or regulation</a:t>
            </a:r>
          </a:p>
          <a:p>
            <a:pPr marL="0" indent="0">
              <a:buNone/>
            </a:pPr>
            <a:r>
              <a:rPr lang="en-US" b="1" dirty="0"/>
              <a:t>Notes</a:t>
            </a:r>
          </a:p>
          <a:p>
            <a:r>
              <a:rPr lang="en-US" dirty="0"/>
              <a:t>What is the transparency of the processing?</a:t>
            </a:r>
          </a:p>
          <a:p>
            <a:r>
              <a:rPr lang="en-US" dirty="0"/>
              <a:t>Sometimes a “free sample”</a:t>
            </a:r>
          </a:p>
          <a:p>
            <a:r>
              <a:rPr lang="en-US" dirty="0"/>
              <a:t>Pay attention to data use agreements</a:t>
            </a:r>
          </a:p>
          <a:p>
            <a:r>
              <a:rPr lang="en-US" dirty="0"/>
              <a:t>Need to pay someone to work on this stuff</a:t>
            </a:r>
          </a:p>
          <a:p>
            <a:r>
              <a:rPr lang="en-US" dirty="0"/>
              <a:t>Pay for value added or for a ‘data monopoly’?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876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Ownership &amp; Data 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owns data about YOU?</a:t>
            </a:r>
          </a:p>
          <a:p>
            <a:r>
              <a:rPr lang="en-US" dirty="0"/>
              <a:t>Example of Cubic, </a:t>
            </a:r>
            <a:r>
              <a:rPr lang="en-US" dirty="0" err="1"/>
              <a:t>AirSage</a:t>
            </a:r>
            <a:r>
              <a:rPr lang="en-US" dirty="0"/>
              <a:t>, etc.</a:t>
            </a:r>
          </a:p>
          <a:p>
            <a:endParaRPr lang="en-US" dirty="0"/>
          </a:p>
          <a:p>
            <a:r>
              <a:rPr lang="en-US" dirty="0"/>
              <a:t>Need to protect personally identifiable information (PII).  </a:t>
            </a:r>
          </a:p>
          <a:p>
            <a:r>
              <a:rPr lang="en-US" dirty="0"/>
              <a:t>What are valid uses of personal data?</a:t>
            </a:r>
          </a:p>
          <a:p>
            <a:r>
              <a:rPr lang="en-US" dirty="0"/>
              <a:t>Value of a ‘firewall’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31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Transportation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Freight Analysis Framework: </a:t>
            </a:r>
            <a:r>
              <a:rPr lang="en-GB" sz="2000" dirty="0">
                <a:hlinkClick r:id="rId2"/>
              </a:rPr>
              <a:t>http://faf.ornl.gov/fafweb/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 err="1"/>
              <a:t>OpenStreetMap</a:t>
            </a:r>
            <a:r>
              <a:rPr lang="en-GB" sz="2000" dirty="0"/>
              <a:t>: </a:t>
            </a:r>
            <a:r>
              <a:rPr lang="en-GB" sz="2000" dirty="0">
                <a:hlinkClick r:id="rId3"/>
              </a:rPr>
              <a:t>https://www.openstreetmap.org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Rail Waybill: </a:t>
            </a:r>
            <a:r>
              <a:rPr lang="en-GB" sz="2000" dirty="0">
                <a:hlinkClick r:id="rId4"/>
              </a:rPr>
              <a:t>https://www.stb.gov/stb/industry/econ_waybill.html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NYC Taxi Trips: </a:t>
            </a:r>
            <a:r>
              <a:rPr lang="en-US" sz="2000" dirty="0">
                <a:hlinkClick r:id="rId5"/>
              </a:rPr>
              <a:t>http://www.nyc.gov/html/tlc/html/about/trip_record_data.shtml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>
                <a:hlinkClick r:id="rId6"/>
              </a:rPr>
              <a:t>http://toddwschneider.com/posts/analyzing-1-1-billion-nyc-taxi-and-uber-trips-with-a-vengeance/#taxi-data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Accessibility Observatory: </a:t>
            </a:r>
            <a:r>
              <a:rPr lang="en-US" sz="2000" dirty="0">
                <a:hlinkClick r:id="rId7"/>
              </a:rPr>
              <a:t>http://ao.umn.edu/data/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 err="1"/>
              <a:t>WalkScore</a:t>
            </a:r>
            <a:r>
              <a:rPr lang="en-US" sz="2000" dirty="0"/>
              <a:t>: </a:t>
            </a:r>
            <a:r>
              <a:rPr lang="en-US" sz="2000" dirty="0">
                <a:hlinkClick r:id="rId8"/>
              </a:rPr>
              <a:t>https://www.walkscore.com/professional/walk-score-apis.php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Uber Movement: </a:t>
            </a:r>
            <a:r>
              <a:rPr lang="en-US" sz="2000" dirty="0">
                <a:hlinkClick r:id="rId9"/>
              </a:rPr>
              <a:t>https://movement.uber.com/cities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 err="1"/>
              <a:t>OneBusAway</a:t>
            </a:r>
            <a:r>
              <a:rPr lang="en-US" sz="2000" dirty="0"/>
              <a:t>: </a:t>
            </a:r>
            <a:r>
              <a:rPr lang="en-US" sz="2000" dirty="0">
                <a:hlinkClick r:id="rId10"/>
              </a:rPr>
              <a:t>http://onebusaway.org/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GTFS: </a:t>
            </a:r>
            <a:r>
              <a:rPr lang="en-US" sz="2000" dirty="0">
                <a:hlinkClick r:id="rId11"/>
              </a:rPr>
              <a:t>https://developers.google.com/transit/gtfs/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>
                <a:hlinkClick r:id="rId12"/>
              </a:rPr>
              <a:t>http://www.gtfs-data-exchange.com/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601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Transportation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Waze: </a:t>
            </a:r>
            <a:r>
              <a:rPr lang="en-US" sz="2000" dirty="0">
                <a:hlinkClick r:id="rId2"/>
              </a:rPr>
              <a:t>https://www.</a:t>
            </a:r>
            <a:r>
              <a:rPr lang="en-US" sz="2000" b="1" dirty="0">
                <a:hlinkClick r:id="rId2"/>
              </a:rPr>
              <a:t>waze</a:t>
            </a:r>
            <a:r>
              <a:rPr lang="en-US" sz="2000" dirty="0">
                <a:hlinkClick r:id="rId2"/>
              </a:rPr>
              <a:t>.com/about/dev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Google Maps Distance Matrix API: 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https://developers.google.com/maps/web-services/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Here: </a:t>
            </a:r>
            <a:r>
              <a:rPr lang="en-US" sz="2000" dirty="0">
                <a:hlinkClick r:id="rId4"/>
              </a:rPr>
              <a:t>https://developer.here.com/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INRIX: </a:t>
            </a:r>
            <a:r>
              <a:rPr lang="en-US" sz="2000" dirty="0">
                <a:hlinkClick r:id="rId5"/>
              </a:rPr>
              <a:t>http://inrix.com/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AirSage</a:t>
            </a:r>
            <a:r>
              <a:rPr lang="en-US" sz="2000" dirty="0"/>
              <a:t>: </a:t>
            </a:r>
            <a:r>
              <a:rPr lang="en-US" sz="2000" dirty="0">
                <a:hlinkClick r:id="rId6"/>
              </a:rPr>
              <a:t>http://www.airsage.com/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As noted previously: </a:t>
            </a:r>
          </a:p>
          <a:p>
            <a:pPr marL="0" indent="0">
              <a:buNone/>
            </a:pPr>
            <a:r>
              <a:rPr lang="en-US" sz="2000" dirty="0"/>
              <a:t>Public Transit: </a:t>
            </a:r>
            <a:r>
              <a:rPr lang="en-US" sz="2000" dirty="0">
                <a:hlinkClick r:id="rId7"/>
              </a:rPr>
              <a:t>https://www.programmableweb.com/news/how-smart-cities-are-using-apis-public-transport-apis/2014/05/22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Long-Distance Travel: </a:t>
            </a:r>
            <a:r>
              <a:rPr lang="en-US" sz="2000" dirty="0">
                <a:hlinkClick r:id="rId8"/>
              </a:rPr>
              <a:t>http://www.olery.com/blog/the-best-travel-apis-discover-contribute/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Transportation: </a:t>
            </a:r>
            <a:r>
              <a:rPr lang="en-US" sz="2000" dirty="0">
                <a:hlinkClick r:id="rId9"/>
              </a:rPr>
              <a:t>https://www.programmableweb.com/category/transportation/api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34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Open Data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US Census: </a:t>
            </a:r>
            <a:r>
              <a:rPr lang="en-GB" sz="2000" dirty="0">
                <a:hlinkClick r:id="rId2"/>
              </a:rPr>
              <a:t>http://www.census.gov/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Federal Open Data: </a:t>
            </a:r>
            <a:r>
              <a:rPr lang="en-GB" sz="2000" dirty="0">
                <a:hlinkClick r:id="rId3"/>
              </a:rPr>
              <a:t>https://www.data.gov/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Open Data Network: </a:t>
            </a:r>
            <a:r>
              <a:rPr lang="en-GB" sz="2000" dirty="0">
                <a:hlinkClick r:id="rId4"/>
              </a:rPr>
              <a:t>https://www.opendatanetwork.com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Open Data Institute: </a:t>
            </a:r>
            <a:r>
              <a:rPr lang="en-GB" sz="2000" dirty="0">
                <a:hlinkClick r:id="rId5"/>
              </a:rPr>
              <a:t>http://theodi.org/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Civic Data: </a:t>
            </a:r>
            <a:r>
              <a:rPr lang="en-GB" sz="2000" dirty="0">
                <a:hlinkClick r:id="rId6"/>
              </a:rPr>
              <a:t>http://www.civicdata.io/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Lexington: </a:t>
            </a:r>
            <a:r>
              <a:rPr lang="en-GB" sz="2000" dirty="0">
                <a:hlinkClick r:id="rId7"/>
              </a:rPr>
              <a:t>http://data.lexingtonky.gov/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 err="1"/>
              <a:t>KyTC</a:t>
            </a:r>
            <a:r>
              <a:rPr lang="en-GB" sz="2000" dirty="0"/>
              <a:t>: </a:t>
            </a:r>
            <a:r>
              <a:rPr lang="en-GB" sz="2000" dirty="0">
                <a:hlinkClick r:id="rId8"/>
              </a:rPr>
              <a:t>http://datamart.business.transportation.ky.gov/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San Francisco: </a:t>
            </a:r>
            <a:r>
              <a:rPr lang="en-GB" sz="2000" dirty="0">
                <a:hlinkClick r:id="rId9"/>
              </a:rPr>
              <a:t>https://data.sfgov.org/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MTC (Bay Area transport): </a:t>
            </a:r>
            <a:r>
              <a:rPr lang="en-GB" sz="2000" dirty="0">
                <a:hlinkClick r:id="rId10"/>
              </a:rPr>
              <a:t>https://511.org/developers/list/apis/</a:t>
            </a: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Third-Party Lists</a:t>
            </a:r>
          </a:p>
          <a:p>
            <a:pPr marL="0" indent="0">
              <a:buNone/>
            </a:pPr>
            <a:r>
              <a:rPr lang="en-US" sz="2000" dirty="0">
                <a:hlinkClick r:id="rId11"/>
              </a:rPr>
              <a:t>http://www.forbes.com/sites/bernardmarr/2016/02/12/big-data-35-brilliant-and-free-data-sources-for-2016/#7b8a78bb6796</a:t>
            </a:r>
            <a:r>
              <a:rPr lang="en-US" sz="2000" dirty="0"/>
              <a:t> </a:t>
            </a:r>
            <a:endParaRPr lang="en-GB" sz="2000" dirty="0"/>
          </a:p>
          <a:p>
            <a:pPr marL="0" indent="0">
              <a:buNone/>
            </a:pPr>
            <a:r>
              <a:rPr lang="en-GB" sz="2000" dirty="0">
                <a:hlinkClick r:id="rId12"/>
              </a:rPr>
              <a:t>http://www.scribblelive.com/blog/2012/03/30/data-sources/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7185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459CBD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3E8DAB"/>
        </a:accent6>
        <a:hlink>
          <a:srgbClr val="A8C0D1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16169</TotalTime>
  <Words>1316</Words>
  <Application>Microsoft Office PowerPoint</Application>
  <PresentationFormat>On-screen Show (4:3)</PresentationFormat>
  <Paragraphs>230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Custom Design</vt:lpstr>
      <vt:lpstr>Resources: Open Data and Open-Source Software</vt:lpstr>
      <vt:lpstr>Today’s Topics</vt:lpstr>
      <vt:lpstr>Open Data</vt:lpstr>
      <vt:lpstr>Who publishes data and why? </vt:lpstr>
      <vt:lpstr>Who publishes data and why? </vt:lpstr>
      <vt:lpstr>Data Ownership &amp; Data Privacy</vt:lpstr>
      <vt:lpstr>Some Transportation Sources</vt:lpstr>
      <vt:lpstr>Some Transportation Sources</vt:lpstr>
      <vt:lpstr>General Open Data Resources</vt:lpstr>
      <vt:lpstr>Open-Source Software</vt:lpstr>
      <vt:lpstr>Who publishes software and why? </vt:lpstr>
      <vt:lpstr>Who publishes software and why? </vt:lpstr>
      <vt:lpstr>Software Licensing</vt:lpstr>
      <vt:lpstr>Finding a home for collaborative projects</vt:lpstr>
      <vt:lpstr>Some Open-Source Software Resources (start from the top)</vt:lpstr>
      <vt:lpstr>Some Open-Source Software Resources (start from the top)</vt:lpstr>
      <vt:lpstr>A few I like or use</vt:lpstr>
      <vt:lpstr>Sorting Through the Noise</vt:lpstr>
      <vt:lpstr>Sorting through the noise…</vt:lpstr>
      <vt:lpstr>Sorting through the noise…</vt:lpstr>
      <vt:lpstr>Sorting through the noise…</vt:lpstr>
      <vt:lpstr>IMVAIN Source Reliability Checklist</vt:lpstr>
      <vt:lpstr>Some history…</vt:lpstr>
      <vt:lpstr>INFO 198, University of Washington</vt:lpstr>
    </vt:vector>
  </TitlesOfParts>
  <Company>UCL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greg.erhardt.13@ucl.ac.uk</dc:creator>
  <cp:lastModifiedBy>Erhardt, Greg</cp:lastModifiedBy>
  <cp:revision>2981</cp:revision>
  <cp:lastPrinted>2017-01-08T15:57:22Z</cp:lastPrinted>
  <dcterms:created xsi:type="dcterms:W3CDTF">2005-07-13T12:26:50Z</dcterms:created>
  <dcterms:modified xsi:type="dcterms:W3CDTF">2017-02-09T04:37:46Z</dcterms:modified>
</cp:coreProperties>
</file>