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257" r:id="rId3"/>
    <p:sldId id="262" r:id="rId4"/>
    <p:sldId id="263" r:id="rId5"/>
    <p:sldId id="264" r:id="rId6"/>
    <p:sldId id="265" r:id="rId7"/>
    <p:sldId id="258" r:id="rId8"/>
    <p:sldId id="261" r:id="rId9"/>
    <p:sldId id="260" r:id="rId10"/>
    <p:sldId id="271" r:id="rId11"/>
    <p:sldId id="276" r:id="rId12"/>
    <p:sldId id="275" r:id="rId13"/>
    <p:sldId id="277" r:id="rId14"/>
    <p:sldId id="279" r:id="rId15"/>
    <p:sldId id="280" r:id="rId16"/>
    <p:sldId id="278" r:id="rId17"/>
    <p:sldId id="281" r:id="rId18"/>
    <p:sldId id="270" r:id="rId19"/>
    <p:sldId id="273" r:id="rId20"/>
    <p:sldId id="267" r:id="rId21"/>
    <p:sldId id="268" r:id="rId22"/>
    <p:sldId id="284" r:id="rId23"/>
    <p:sldId id="269" r:id="rId24"/>
    <p:sldId id="285" r:id="rId25"/>
    <p:sldId id="283" r:id="rId2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6" autoAdjust="0"/>
    <p:restoredTop sz="91759" autoAdjust="0"/>
  </p:normalViewPr>
  <p:slideViewPr>
    <p:cSldViewPr>
      <p:cViewPr varScale="1">
        <p:scale>
          <a:sx n="89" d="100"/>
          <a:sy n="89" d="100"/>
        </p:scale>
        <p:origin x="102" y="84"/>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2/3/2017</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opensource.com/resources/what-open-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log/1530-choosing-an-open-source-licen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numfocus.org/" TargetMode="External"/><Relationship Id="rId1" Type="http://schemas.openxmlformats.org/officeDocument/2006/relationships/slideLayout" Target="../slideLayouts/slideLayout2.xml"/><Relationship Id="rId5" Type="http://schemas.openxmlformats.org/officeDocument/2006/relationships/hyperlink" Target="http://zephyrtransport.org/"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pydata.org/downloads.html" TargetMode="External"/><Relationship Id="rId2" Type="http://schemas.openxmlformats.org/officeDocument/2006/relationships/hyperlink" Target="https://docs.python.org/3/library/" TargetMode="External"/><Relationship Id="rId1" Type="http://schemas.openxmlformats.org/officeDocument/2006/relationships/slideLayout" Target="../slideLayouts/slideLayout2.xml"/><Relationship Id="rId4" Type="http://schemas.openxmlformats.org/officeDocument/2006/relationships/hyperlink" Target="https://docs.continuum.io/anaconda/pkg-doc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boeing/urban-data-science" TargetMode="External"/><Relationship Id="rId7" Type="http://schemas.openxmlformats.org/officeDocument/2006/relationships/hyperlink" Target="https://github.com/sfcta" TargetMode="External"/><Relationship Id="rId2" Type="http://schemas.openxmlformats.org/officeDocument/2006/relationships/hyperlink" Target="https://github.com/waddell/urban-informatics-and-visualization" TargetMode="External"/><Relationship Id="rId1" Type="http://schemas.openxmlformats.org/officeDocument/2006/relationships/slideLayout" Target="../slideLayouts/slideLayout2.xml"/><Relationship Id="rId6" Type="http://schemas.openxmlformats.org/officeDocument/2006/relationships/hyperlink" Target="https://github.com/MetropolitanTransportationCommission" TargetMode="External"/><Relationship Id="rId5" Type="http://schemas.openxmlformats.org/officeDocument/2006/relationships/hyperlink" Target="https://github.com/osPlanning" TargetMode="External"/><Relationship Id="rId4" Type="http://schemas.openxmlformats.org/officeDocument/2006/relationships/hyperlink" Target="https://github.com/UDS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ibguides.uky.edu/transpor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arning.blogs.nytimes.com/2014/10/08/guest-post-practical-tools-for-teaching-news-literac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allingbullshit.or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opendatahandbook.org/guide/en/what-is-ope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walkscore.com/professional/walk-score-apis.php" TargetMode="External"/><Relationship Id="rId3" Type="http://schemas.openxmlformats.org/officeDocument/2006/relationships/hyperlink" Target="https://www.openstreetmap.org/" TargetMode="External"/><Relationship Id="rId7" Type="http://schemas.openxmlformats.org/officeDocument/2006/relationships/hyperlink" Target="http://ao.umn.edu/data/" TargetMode="External"/><Relationship Id="rId12" Type="http://schemas.openxmlformats.org/officeDocument/2006/relationships/hyperlink" Target="http://www.gtfs-data-exchange.com/" TargetMode="External"/><Relationship Id="rId2" Type="http://schemas.openxmlformats.org/officeDocument/2006/relationships/hyperlink" Target="http://faf.ornl.gov/fafweb/" TargetMode="External"/><Relationship Id="rId1" Type="http://schemas.openxmlformats.org/officeDocument/2006/relationships/slideLayout" Target="../slideLayouts/slideLayout2.xml"/><Relationship Id="rId6" Type="http://schemas.openxmlformats.org/officeDocument/2006/relationships/hyperlink" Target="http://toddwschneider.com/posts/analyzing-1-1-billion-nyc-taxi-and-uber-trips-with-a-vengeance/#taxi-data" TargetMode="External"/><Relationship Id="rId11" Type="http://schemas.openxmlformats.org/officeDocument/2006/relationships/hyperlink" Target="https://developers.google.com/transit/gtfs/" TargetMode="External"/><Relationship Id="rId5" Type="http://schemas.openxmlformats.org/officeDocument/2006/relationships/hyperlink" Target="http://www.nyc.gov/html/tlc/html/about/trip_record_data.shtml" TargetMode="External"/><Relationship Id="rId10" Type="http://schemas.openxmlformats.org/officeDocument/2006/relationships/hyperlink" Target="http://onebusaway.org/" TargetMode="External"/><Relationship Id="rId4" Type="http://schemas.openxmlformats.org/officeDocument/2006/relationships/hyperlink" Target="https://www.stb.gov/stb/industry/econ_waybill.html" TargetMode="External"/><Relationship Id="rId9" Type="http://schemas.openxmlformats.org/officeDocument/2006/relationships/hyperlink" Target="https://movement.uber.com/citie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olery.com/blog/the-best-travel-apis-discover-contribute/" TargetMode="External"/><Relationship Id="rId3" Type="http://schemas.openxmlformats.org/officeDocument/2006/relationships/hyperlink" Target="https://developers.google.com/maps/web-services/" TargetMode="External"/><Relationship Id="rId7" Type="http://schemas.openxmlformats.org/officeDocument/2006/relationships/hyperlink" Target="https://www.programmableweb.com/news/how-smart-cities-are-using-apis-public-transport-apis/2014/05/22" TargetMode="External"/><Relationship Id="rId2" Type="http://schemas.openxmlformats.org/officeDocument/2006/relationships/hyperlink" Target="https://www.waze.com/about/dev" TargetMode="External"/><Relationship Id="rId1" Type="http://schemas.openxmlformats.org/officeDocument/2006/relationships/slideLayout" Target="../slideLayouts/slideLayout2.xml"/><Relationship Id="rId6" Type="http://schemas.openxmlformats.org/officeDocument/2006/relationships/hyperlink" Target="http://www.airsage.com/" TargetMode="External"/><Relationship Id="rId5" Type="http://schemas.openxmlformats.org/officeDocument/2006/relationships/hyperlink" Target="http://inrix.com/" TargetMode="External"/><Relationship Id="rId4" Type="http://schemas.openxmlformats.org/officeDocument/2006/relationships/hyperlink" Target="https://developer.here.com/" TargetMode="External"/><Relationship Id="rId9" Type="http://schemas.openxmlformats.org/officeDocument/2006/relationships/hyperlink" Target="https://www.programmableweb.com/category/transportation/api"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datamart.business.transportation.ky.gov/" TargetMode="External"/><Relationship Id="rId3" Type="http://schemas.openxmlformats.org/officeDocument/2006/relationships/hyperlink" Target="https://www.data.gov/" TargetMode="External"/><Relationship Id="rId7" Type="http://schemas.openxmlformats.org/officeDocument/2006/relationships/hyperlink" Target="http://data.lexingtonky.gov/" TargetMode="External"/><Relationship Id="rId12" Type="http://schemas.openxmlformats.org/officeDocument/2006/relationships/hyperlink" Target="http://www.scribblelive.com/blog/2012/03/30/data-sources/" TargetMode="External"/><Relationship Id="rId2" Type="http://schemas.openxmlformats.org/officeDocument/2006/relationships/hyperlink" Target="http://www.census.gov/data/developers/data-sets.html" TargetMode="External"/><Relationship Id="rId1" Type="http://schemas.openxmlformats.org/officeDocument/2006/relationships/slideLayout" Target="../slideLayouts/slideLayout2.xml"/><Relationship Id="rId6" Type="http://schemas.openxmlformats.org/officeDocument/2006/relationships/hyperlink" Target="http://www.civicdata.io/" TargetMode="External"/><Relationship Id="rId11" Type="http://schemas.openxmlformats.org/officeDocument/2006/relationships/hyperlink" Target="http://www.forbes.com/sites/bernardmarr/2016/02/12/big-data-35-brilliant-and-free-data-sources-for-2016/#7b8a78bb6796" TargetMode="External"/><Relationship Id="rId5" Type="http://schemas.openxmlformats.org/officeDocument/2006/relationships/hyperlink" Target="http://theodi.org/" TargetMode="External"/><Relationship Id="rId10" Type="http://schemas.openxmlformats.org/officeDocument/2006/relationships/hyperlink" Target="https://511.org/developers/list/apis/" TargetMode="External"/><Relationship Id="rId4" Type="http://schemas.openxmlformats.org/officeDocument/2006/relationships/hyperlink" Target="https://www.opendatanetwork.com/" TargetMode="External"/><Relationship Id="rId9" Type="http://schemas.openxmlformats.org/officeDocument/2006/relationships/hyperlink" Target="https://data.sfgov.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8545830" cy="1080121"/>
          </a:xfrm>
          <a:effectLst>
            <a:outerShdw blurRad="50800" dist="38100" dir="2700000" algn="tl" rotWithShape="0">
              <a:prstClr val="black">
                <a:alpha val="40000"/>
              </a:prstClr>
            </a:outerShdw>
          </a:effectLst>
        </p:spPr>
        <p:txBody>
          <a:bodyPr/>
          <a:lstStyle/>
          <a:p>
            <a:r>
              <a:rPr lang="en-GB" b="0" dirty="0">
                <a:solidFill>
                  <a:schemeClr val="bg1"/>
                </a:solidFill>
              </a:rPr>
              <a:t>Resources: Open Data and Open-Source Software</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 Spring 2017</a:t>
            </a:r>
          </a:p>
        </p:txBody>
      </p:sp>
      <p:sp>
        <p:nvSpPr>
          <p:cNvPr id="12" name="Title 1"/>
          <p:cNvSpPr txBox="1">
            <a:spLocks/>
          </p:cNvSpPr>
          <p:nvPr/>
        </p:nvSpPr>
        <p:spPr bwMode="auto">
          <a:xfrm>
            <a:off x="7137285" y="683695"/>
            <a:ext cx="1931479" cy="436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r"/>
            <a:r>
              <a:rPr lang="en-GB" sz="2000" kern="0" dirty="0">
                <a:solidFill>
                  <a:schemeClr val="bg1"/>
                </a:solidFill>
              </a:rPr>
              <a:t>7 Feb 2017</a:t>
            </a:r>
          </a:p>
        </p:txBody>
      </p:sp>
    </p:spTree>
    <p:extLst>
      <p:ext uri="{BB962C8B-B14F-4D97-AF65-F5344CB8AC3E}">
        <p14:creationId xmlns:p14="http://schemas.microsoft.com/office/powerpoint/2010/main" val="3401660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Software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pic>
        <p:nvPicPr>
          <p:cNvPr id="5" name="Picture 4"/>
          <p:cNvPicPr>
            <a:picLocks noChangeAspect="1"/>
          </p:cNvPicPr>
          <p:nvPr/>
        </p:nvPicPr>
        <p:blipFill>
          <a:blip r:embed="rId2"/>
          <a:stretch>
            <a:fillRect/>
          </a:stretch>
        </p:blipFill>
        <p:spPr>
          <a:xfrm>
            <a:off x="566555" y="1358770"/>
            <a:ext cx="7746209" cy="1745846"/>
          </a:xfrm>
          <a:prstGeom prst="rect">
            <a:avLst/>
          </a:prstGeom>
        </p:spPr>
      </p:pic>
      <p:pic>
        <p:nvPicPr>
          <p:cNvPr id="6" name="Picture 5"/>
          <p:cNvPicPr>
            <a:picLocks noChangeAspect="1"/>
          </p:cNvPicPr>
          <p:nvPr/>
        </p:nvPicPr>
        <p:blipFill>
          <a:blip r:embed="rId3"/>
          <a:stretch>
            <a:fillRect/>
          </a:stretch>
        </p:blipFill>
        <p:spPr>
          <a:xfrm>
            <a:off x="611560" y="2978950"/>
            <a:ext cx="7065785" cy="3477799"/>
          </a:xfrm>
          <a:prstGeom prst="rect">
            <a:avLst/>
          </a:prstGeom>
        </p:spPr>
      </p:pic>
      <p:sp>
        <p:nvSpPr>
          <p:cNvPr id="3" name="Content Placeholder 2"/>
          <p:cNvSpPr>
            <a:spLocks noGrp="1"/>
          </p:cNvSpPr>
          <p:nvPr>
            <p:ph idx="1"/>
          </p:nvPr>
        </p:nvSpPr>
        <p:spPr>
          <a:xfrm>
            <a:off x="3464776" y="6197280"/>
            <a:ext cx="5670630" cy="658050"/>
          </a:xfrm>
        </p:spPr>
        <p:txBody>
          <a:bodyPr/>
          <a:lstStyle/>
          <a:p>
            <a:pPr marL="0" indent="0">
              <a:buNone/>
            </a:pPr>
            <a:r>
              <a:rPr lang="en-US" sz="1800" dirty="0">
                <a:hlinkClick r:id="rId4"/>
              </a:rPr>
              <a:t>https://opensource.com/resources/what-open-source</a:t>
            </a:r>
            <a:r>
              <a:rPr lang="en-US" sz="1800" dirty="0"/>
              <a:t> </a:t>
            </a:r>
          </a:p>
        </p:txBody>
      </p:sp>
    </p:spTree>
    <p:extLst>
      <p:ext uri="{BB962C8B-B14F-4D97-AF65-F5344CB8AC3E}">
        <p14:creationId xmlns:p14="http://schemas.microsoft.com/office/powerpoint/2010/main" val="8618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Software: </a:t>
            </a:r>
            <a:r>
              <a:rPr lang="en-US" dirty="0"/>
              <a:t>From a company</a:t>
            </a:r>
          </a:p>
          <a:p>
            <a:pPr marL="0" indent="0">
              <a:buNone/>
            </a:pPr>
            <a:endParaRPr lang="en-US" dirty="0"/>
          </a:p>
          <a:p>
            <a:pPr marL="0" indent="0">
              <a:buNone/>
            </a:pPr>
            <a:r>
              <a:rPr lang="en-US" b="1" dirty="0"/>
              <a:t>Why?  </a:t>
            </a:r>
          </a:p>
          <a:p>
            <a:r>
              <a:rPr lang="en-US" dirty="0"/>
              <a:t>Profit</a:t>
            </a:r>
          </a:p>
          <a:p>
            <a:endParaRPr lang="en-US" dirty="0"/>
          </a:p>
          <a:p>
            <a:pPr marL="0" indent="0">
              <a:buNone/>
            </a:pPr>
            <a:r>
              <a:rPr lang="en-US" b="1" dirty="0"/>
              <a:t>Notes</a:t>
            </a:r>
          </a:p>
          <a:p>
            <a:r>
              <a:rPr lang="en-US" dirty="0"/>
              <a:t>Sometimes a “free sample”</a:t>
            </a:r>
          </a:p>
          <a:p>
            <a:r>
              <a:rPr lang="en-US" dirty="0"/>
              <a:t>Pay attention to licensing agreements</a:t>
            </a:r>
          </a:p>
          <a:p>
            <a:r>
              <a:rPr lang="en-US" dirty="0"/>
              <a:t>Someone gets paid to improve and maintain this stuff</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154985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software and why? </a:t>
            </a:r>
          </a:p>
        </p:txBody>
      </p:sp>
      <p:sp>
        <p:nvSpPr>
          <p:cNvPr id="3" name="Content Placeholder 2"/>
          <p:cNvSpPr>
            <a:spLocks noGrp="1"/>
          </p:cNvSpPr>
          <p:nvPr>
            <p:ph idx="1"/>
          </p:nvPr>
        </p:nvSpPr>
        <p:spPr/>
        <p:txBody>
          <a:bodyPr/>
          <a:lstStyle/>
          <a:p>
            <a:pPr marL="0" indent="0">
              <a:buNone/>
            </a:pPr>
            <a:r>
              <a:rPr lang="en-US" b="1" dirty="0"/>
              <a:t>Open Source: </a:t>
            </a:r>
            <a:r>
              <a:rPr lang="en-US" dirty="0"/>
              <a:t>Could be anyone.</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Share effort of development</a:t>
            </a:r>
          </a:p>
          <a:p>
            <a:r>
              <a:rPr lang="en-US" dirty="0"/>
              <a:t>Not worth fighting about</a:t>
            </a:r>
          </a:p>
          <a:p>
            <a:pPr marL="0" indent="0">
              <a:buNone/>
            </a:pPr>
            <a:r>
              <a:rPr lang="en-US" b="1" dirty="0"/>
              <a:t>Notes</a:t>
            </a:r>
          </a:p>
          <a:p>
            <a:r>
              <a:rPr lang="en-US" dirty="0"/>
              <a:t>Someone still needs to get paid to work on it</a:t>
            </a:r>
          </a:p>
          <a:p>
            <a:pPr marL="0" indent="0">
              <a:buNone/>
            </a:pPr>
            <a:r>
              <a:rPr lang="en-US" dirty="0">
                <a:sym typeface="Wingdings" panose="05000000000000000000" pitchFamily="2" charset="2"/>
              </a:rPr>
              <a:t>	 often someone who gets paid anyway</a:t>
            </a: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Tree>
    <p:extLst>
      <p:ext uri="{BB962C8B-B14F-4D97-AF65-F5344CB8AC3E}">
        <p14:creationId xmlns:p14="http://schemas.microsoft.com/office/powerpoint/2010/main" val="34636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Licensing</a:t>
            </a:r>
          </a:p>
        </p:txBody>
      </p:sp>
      <p:sp>
        <p:nvSpPr>
          <p:cNvPr id="3" name="Content Placeholder 2"/>
          <p:cNvSpPr>
            <a:spLocks noGrp="1"/>
          </p:cNvSpPr>
          <p:nvPr>
            <p:ph idx="1"/>
          </p:nvPr>
        </p:nvSpPr>
        <p:spPr/>
        <p:txBody>
          <a:bodyPr/>
          <a:lstStyle/>
          <a:p>
            <a:pPr marL="0" indent="0">
              <a:buNone/>
            </a:pPr>
            <a:r>
              <a:rPr lang="en-US" b="1" dirty="0"/>
              <a:t>Commercial Licenses</a:t>
            </a:r>
          </a:p>
          <a:p>
            <a:r>
              <a:rPr lang="en-US" dirty="0"/>
              <a:t>Permanent use</a:t>
            </a:r>
          </a:p>
          <a:p>
            <a:r>
              <a:rPr lang="en-US" dirty="0"/>
              <a:t>Software as a service</a:t>
            </a:r>
          </a:p>
          <a:p>
            <a:pPr marL="0" indent="0">
              <a:buNone/>
            </a:pPr>
            <a:endParaRPr lang="en-US" dirty="0"/>
          </a:p>
          <a:p>
            <a:pPr marL="0" indent="0">
              <a:buNone/>
            </a:pPr>
            <a:r>
              <a:rPr lang="en-US" b="1" dirty="0"/>
              <a:t>Open-Source Licenses</a:t>
            </a:r>
          </a:p>
          <a:p>
            <a:r>
              <a:rPr lang="en-US" dirty="0"/>
              <a:t>Permissive -- do what you want, just attribute</a:t>
            </a:r>
          </a:p>
          <a:p>
            <a:r>
              <a:rPr lang="en-US" dirty="0"/>
              <a:t>Copy-Left – must share back</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13</a:t>
            </a:fld>
            <a:endParaRPr lang="en-GB" dirty="0"/>
          </a:p>
        </p:txBody>
      </p:sp>
      <p:sp>
        <p:nvSpPr>
          <p:cNvPr id="6" name="TextBox 5"/>
          <p:cNvSpPr txBox="1"/>
          <p:nvPr/>
        </p:nvSpPr>
        <p:spPr>
          <a:xfrm>
            <a:off x="251520" y="5365882"/>
            <a:ext cx="8820980" cy="1477328"/>
          </a:xfrm>
          <a:prstGeom prst="rect">
            <a:avLst/>
          </a:prstGeom>
          <a:noFill/>
        </p:spPr>
        <p:txBody>
          <a:bodyPr wrap="square" rtlCol="0">
            <a:spAutoFit/>
          </a:bodyPr>
          <a:lstStyle/>
          <a:p>
            <a:r>
              <a:rPr lang="en-US" sz="2400" dirty="0"/>
              <a:t>Choosing and use a license: </a:t>
            </a:r>
          </a:p>
          <a:p>
            <a:endParaRPr lang="en-US" sz="2400" dirty="0"/>
          </a:p>
          <a:p>
            <a:r>
              <a:rPr lang="en-US" sz="2400" dirty="0">
                <a:hlinkClick r:id="rId2"/>
              </a:rPr>
              <a:t>https://github.com/blog/1530-choosing-an-open-source-license</a:t>
            </a:r>
            <a:r>
              <a:rPr lang="en-US" sz="2400" dirty="0"/>
              <a:t> </a:t>
            </a:r>
          </a:p>
          <a:p>
            <a:endParaRPr lang="en-US" dirty="0"/>
          </a:p>
        </p:txBody>
      </p:sp>
    </p:spTree>
    <p:extLst>
      <p:ext uri="{BB962C8B-B14F-4D97-AF65-F5344CB8AC3E}">
        <p14:creationId xmlns:p14="http://schemas.microsoft.com/office/powerpoint/2010/main" val="388000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home for collaborative projects</a:t>
            </a:r>
          </a:p>
        </p:txBody>
      </p:sp>
      <p:sp>
        <p:nvSpPr>
          <p:cNvPr id="3" name="Content Placeholder 2"/>
          <p:cNvSpPr>
            <a:spLocks noGrp="1"/>
          </p:cNvSpPr>
          <p:nvPr>
            <p:ph idx="1"/>
          </p:nvPr>
        </p:nvSpPr>
        <p:spPr>
          <a:xfrm>
            <a:off x="1286635" y="2933945"/>
            <a:ext cx="6057165" cy="478030"/>
          </a:xfrm>
        </p:spPr>
        <p:txBody>
          <a:bodyPr/>
          <a:lstStyle/>
          <a:p>
            <a:pPr marL="0" indent="0" algn="ctr">
              <a:buNone/>
            </a:pPr>
            <a:r>
              <a:rPr lang="en-US" sz="2000" dirty="0">
                <a:hlinkClick r:id="rId2"/>
              </a:rPr>
              <a:t>http://www.numfocus.org/</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14</a:t>
            </a:fld>
            <a:endParaRPr lang="en-GB" dirty="0"/>
          </a:p>
        </p:txBody>
      </p:sp>
      <p:pic>
        <p:nvPicPr>
          <p:cNvPr id="5" name="Picture 4"/>
          <p:cNvPicPr>
            <a:picLocks noChangeAspect="1"/>
          </p:cNvPicPr>
          <p:nvPr/>
        </p:nvPicPr>
        <p:blipFill>
          <a:blip r:embed="rId3"/>
          <a:stretch>
            <a:fillRect/>
          </a:stretch>
        </p:blipFill>
        <p:spPr>
          <a:xfrm>
            <a:off x="1916705" y="1403775"/>
            <a:ext cx="4770530" cy="1680859"/>
          </a:xfrm>
          <a:prstGeom prst="rect">
            <a:avLst/>
          </a:prstGeom>
        </p:spPr>
      </p:pic>
      <p:pic>
        <p:nvPicPr>
          <p:cNvPr id="6" name="Picture 5"/>
          <p:cNvPicPr>
            <a:picLocks noChangeAspect="1"/>
          </p:cNvPicPr>
          <p:nvPr/>
        </p:nvPicPr>
        <p:blipFill>
          <a:blip r:embed="rId4"/>
          <a:stretch>
            <a:fillRect/>
          </a:stretch>
        </p:blipFill>
        <p:spPr>
          <a:xfrm>
            <a:off x="1871700" y="3879050"/>
            <a:ext cx="5534722" cy="2025940"/>
          </a:xfrm>
          <a:prstGeom prst="rect">
            <a:avLst/>
          </a:prstGeom>
        </p:spPr>
      </p:pic>
      <p:sp>
        <p:nvSpPr>
          <p:cNvPr id="7" name="Content Placeholder 2"/>
          <p:cNvSpPr txBox="1">
            <a:spLocks/>
          </p:cNvSpPr>
          <p:nvPr/>
        </p:nvSpPr>
        <p:spPr bwMode="auto">
          <a:xfrm>
            <a:off x="1421650" y="5994285"/>
            <a:ext cx="6057165" cy="4780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000" kern="0" dirty="0">
                <a:hlinkClick r:id="rId5"/>
              </a:rPr>
              <a:t>http://zephyrtransport.org/</a:t>
            </a:r>
            <a:r>
              <a:rPr lang="en-US" sz="2000" kern="0" dirty="0"/>
              <a:t> </a:t>
            </a:r>
          </a:p>
        </p:txBody>
      </p:sp>
    </p:spTree>
    <p:extLst>
      <p:ext uri="{BB962C8B-B14F-4D97-AF65-F5344CB8AC3E}">
        <p14:creationId xmlns:p14="http://schemas.microsoft.com/office/powerpoint/2010/main" val="212857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1. Python Standard Library</a:t>
            </a:r>
          </a:p>
          <a:p>
            <a:pPr marL="0" indent="0">
              <a:buNone/>
            </a:pPr>
            <a:r>
              <a:rPr lang="en-GB" sz="2000" dirty="0">
                <a:hlinkClick r:id="rId2"/>
              </a:rPr>
              <a:t>https://docs.python.org/3/library/</a:t>
            </a:r>
            <a:r>
              <a:rPr lang="en-GB" sz="2000" dirty="0"/>
              <a:t> </a:t>
            </a:r>
          </a:p>
          <a:p>
            <a:pPr marL="0" indent="0">
              <a:buNone/>
            </a:pPr>
            <a:endParaRPr lang="en-GB" sz="2000" dirty="0"/>
          </a:p>
          <a:p>
            <a:pPr marL="0" indent="0">
              <a:buNone/>
            </a:pPr>
            <a:r>
              <a:rPr lang="en-GB" sz="2000" dirty="0"/>
              <a:t>2. Python </a:t>
            </a:r>
            <a:r>
              <a:rPr lang="en-GB" sz="2000" dirty="0" smtClean="0"/>
              <a:t>Open Data Science Stack</a:t>
            </a:r>
            <a:endParaRPr lang="en-GB" sz="2000" dirty="0"/>
          </a:p>
          <a:p>
            <a:pPr marL="0" indent="0">
              <a:buNone/>
            </a:pPr>
            <a:r>
              <a:rPr lang="en-GB" sz="2000" dirty="0">
                <a:hlinkClick r:id="rId3"/>
              </a:rPr>
              <a:t>http://</a:t>
            </a:r>
            <a:r>
              <a:rPr lang="en-GB" sz="2000" dirty="0" smtClean="0">
                <a:hlinkClick r:id="rId3"/>
              </a:rPr>
              <a:t>pydata.org/downloads.html</a:t>
            </a:r>
            <a:r>
              <a:rPr lang="en-GB" sz="2000" dirty="0" smtClean="0"/>
              <a:t> </a:t>
            </a:r>
          </a:p>
          <a:p>
            <a:pPr marL="0" indent="0">
              <a:buNone/>
            </a:pPr>
            <a:endParaRPr lang="en-GB" sz="2000" dirty="0"/>
          </a:p>
          <a:p>
            <a:pPr marL="0" indent="0">
              <a:buNone/>
            </a:pPr>
            <a:r>
              <a:rPr lang="en-GB" sz="2000" dirty="0"/>
              <a:t>3. Anaconda Packages</a:t>
            </a:r>
          </a:p>
          <a:p>
            <a:pPr marL="0" indent="0">
              <a:buNone/>
            </a:pPr>
            <a:r>
              <a:rPr lang="en-GB" sz="2000" dirty="0">
                <a:hlinkClick r:id="rId4"/>
              </a:rPr>
              <a:t>https://docs.continuum.io/anaconda/pkg-docs</a:t>
            </a:r>
            <a:r>
              <a:rPr lang="en-GB" sz="2000" dirty="0"/>
              <a:t> </a:t>
            </a:r>
          </a:p>
          <a:p>
            <a:pPr marL="0" indent="0">
              <a:buNone/>
            </a:pPr>
            <a:endParaRPr lang="en-GB" sz="2000" dirty="0"/>
          </a:p>
          <a:p>
            <a:pPr marL="0" indent="0">
              <a:buNone/>
            </a:pPr>
            <a:r>
              <a:rPr lang="en-GB" sz="2000" dirty="0"/>
              <a:t>	- Anaconda Navigator installed on your computer</a:t>
            </a:r>
          </a:p>
          <a:p>
            <a:pPr marL="0" indent="0">
              <a:buNone/>
            </a:pPr>
            <a:r>
              <a:rPr lang="en-GB" sz="2000" dirty="0"/>
              <a:t>	- From command prompt: </a:t>
            </a:r>
            <a:r>
              <a:rPr lang="en-GB" sz="2000" dirty="0" err="1"/>
              <a:t>conda</a:t>
            </a:r>
            <a:r>
              <a:rPr lang="en-GB" sz="2000" dirty="0"/>
              <a:t> install &lt;package name&gt;</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15</a:t>
            </a:fld>
            <a:endParaRPr lang="en-GB" dirty="0"/>
          </a:p>
        </p:txBody>
      </p:sp>
    </p:spTree>
    <p:extLst>
      <p:ext uri="{BB962C8B-B14F-4D97-AF65-F5344CB8AC3E}">
        <p14:creationId xmlns:p14="http://schemas.microsoft.com/office/powerpoint/2010/main" val="1129667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Open-Source Software Resources</a:t>
            </a:r>
            <a:br>
              <a:rPr lang="en-US" dirty="0"/>
            </a:br>
            <a:r>
              <a:rPr lang="en-US" dirty="0"/>
              <a:t>(start from the top)</a:t>
            </a:r>
          </a:p>
        </p:txBody>
      </p:sp>
      <p:sp>
        <p:nvSpPr>
          <p:cNvPr id="3" name="Content Placeholder 2"/>
          <p:cNvSpPr>
            <a:spLocks noGrp="1"/>
          </p:cNvSpPr>
          <p:nvPr>
            <p:ph idx="1"/>
          </p:nvPr>
        </p:nvSpPr>
        <p:spPr>
          <a:xfrm>
            <a:off x="330200" y="2033845"/>
            <a:ext cx="8489950" cy="4303455"/>
          </a:xfrm>
        </p:spPr>
        <p:txBody>
          <a:bodyPr/>
          <a:lstStyle/>
          <a:p>
            <a:pPr marL="0" indent="0">
              <a:buNone/>
            </a:pPr>
            <a:r>
              <a:rPr lang="en-GB" sz="2000" dirty="0"/>
              <a:t>4.  </a:t>
            </a:r>
            <a:r>
              <a:rPr lang="en-GB" sz="2000" dirty="0" err="1"/>
              <a:t>PyPI</a:t>
            </a:r>
            <a:r>
              <a:rPr lang="en-GB" sz="2000" dirty="0"/>
              <a:t> - the Python Package Index</a:t>
            </a:r>
          </a:p>
          <a:p>
            <a:pPr marL="0" indent="0">
              <a:buNone/>
            </a:pPr>
            <a:r>
              <a:rPr lang="en-GB" sz="2000" dirty="0">
                <a:hlinkClick r:id="rId2"/>
              </a:rPr>
              <a:t>https://pypi.python.org/pypi</a:t>
            </a:r>
            <a:r>
              <a:rPr lang="en-GB" sz="2000" dirty="0"/>
              <a:t> </a:t>
            </a:r>
          </a:p>
          <a:p>
            <a:pPr marL="0" indent="0">
              <a:buNone/>
            </a:pPr>
            <a:endParaRPr lang="en-GB" sz="2000" dirty="0"/>
          </a:p>
          <a:p>
            <a:pPr marL="0" indent="0">
              <a:buNone/>
            </a:pPr>
            <a:r>
              <a:rPr lang="en-GB" sz="2000" dirty="0"/>
              <a:t>	- From command prompt: pip install &lt;package name&gt;</a:t>
            </a:r>
          </a:p>
          <a:p>
            <a:pPr marL="0" indent="0">
              <a:buNone/>
            </a:pPr>
            <a:endParaRPr lang="en-GB" sz="2000" dirty="0"/>
          </a:p>
          <a:p>
            <a:pPr marL="0" indent="0">
              <a:buNone/>
            </a:pPr>
            <a:r>
              <a:rPr lang="en-GB" sz="2000" dirty="0"/>
              <a:t>5. </a:t>
            </a:r>
            <a:r>
              <a:rPr lang="en-GB" sz="2000" dirty="0" err="1"/>
              <a:t>Github</a:t>
            </a:r>
            <a:endParaRPr lang="en-GB" sz="2000" dirty="0"/>
          </a:p>
          <a:p>
            <a:pPr marL="0" indent="0">
              <a:buNone/>
            </a:pPr>
            <a:r>
              <a:rPr lang="en-GB" sz="2000" dirty="0">
                <a:hlinkClick r:id="rId3"/>
              </a:rPr>
              <a:t>https://github.com/</a:t>
            </a:r>
            <a:r>
              <a:rPr lang="en-GB" sz="2000" dirty="0"/>
              <a:t> </a:t>
            </a:r>
          </a:p>
          <a:p>
            <a:pPr marL="0" indent="0">
              <a:buNone/>
            </a:pPr>
            <a:endParaRPr lang="en-GB" sz="2000" dirty="0"/>
          </a:p>
          <a:p>
            <a:pPr marL="0" indent="0">
              <a:buNone/>
            </a:pPr>
            <a:r>
              <a:rPr lang="en-GB" sz="2000" dirty="0"/>
              <a:t>6. Specific people or organizations you are familiar with</a:t>
            </a:r>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16</a:t>
            </a:fld>
            <a:endParaRPr lang="en-GB" dirty="0"/>
          </a:p>
        </p:txBody>
      </p:sp>
    </p:spTree>
    <p:extLst>
      <p:ext uri="{BB962C8B-B14F-4D97-AF65-F5344CB8AC3E}">
        <p14:creationId xmlns:p14="http://schemas.microsoft.com/office/powerpoint/2010/main" val="21299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30" y="593685"/>
            <a:ext cx="8489950" cy="540730"/>
          </a:xfrm>
        </p:spPr>
        <p:txBody>
          <a:bodyPr/>
          <a:lstStyle/>
          <a:p>
            <a:r>
              <a:rPr lang="en-US" dirty="0"/>
              <a:t>A few I like or use</a:t>
            </a:r>
          </a:p>
        </p:txBody>
      </p:sp>
      <p:sp>
        <p:nvSpPr>
          <p:cNvPr id="3" name="Content Placeholder 2"/>
          <p:cNvSpPr>
            <a:spLocks noGrp="1"/>
          </p:cNvSpPr>
          <p:nvPr>
            <p:ph idx="1"/>
          </p:nvPr>
        </p:nvSpPr>
        <p:spPr>
          <a:xfrm>
            <a:off x="330200" y="1043735"/>
            <a:ext cx="8489950" cy="5580620"/>
          </a:xfrm>
        </p:spPr>
        <p:txBody>
          <a:bodyPr/>
          <a:lstStyle/>
          <a:p>
            <a:pPr marL="0" indent="0">
              <a:buNone/>
            </a:pPr>
            <a:r>
              <a:rPr lang="en-GB" sz="2000" dirty="0"/>
              <a:t>The starting point for this course: </a:t>
            </a:r>
          </a:p>
          <a:p>
            <a:pPr marL="0" indent="0">
              <a:buNone/>
            </a:pPr>
            <a:r>
              <a:rPr lang="en-GB" sz="2000" dirty="0">
                <a:hlinkClick r:id="rId2"/>
              </a:rPr>
              <a:t>https://github.com/waddell/urban-informatics-and-visualization</a:t>
            </a:r>
            <a:r>
              <a:rPr lang="en-GB" sz="2000" dirty="0"/>
              <a:t>   </a:t>
            </a:r>
          </a:p>
          <a:p>
            <a:pPr marL="0" indent="0">
              <a:buNone/>
            </a:pPr>
            <a:r>
              <a:rPr lang="en-GB" sz="2000" dirty="0">
                <a:hlinkClick r:id="rId3"/>
              </a:rPr>
              <a:t>https://github.com/gboeing/urban-data-science</a:t>
            </a:r>
            <a:r>
              <a:rPr lang="en-GB" sz="2000" dirty="0"/>
              <a:t>  </a:t>
            </a:r>
          </a:p>
          <a:p>
            <a:pPr marL="0" indent="0">
              <a:buNone/>
            </a:pPr>
            <a:endParaRPr lang="en-GB" sz="2000" dirty="0"/>
          </a:p>
          <a:p>
            <a:pPr marL="0" indent="0">
              <a:buNone/>
            </a:pPr>
            <a:r>
              <a:rPr lang="en-GB" sz="2000" dirty="0"/>
              <a:t>Urban Data Science Toolkit</a:t>
            </a:r>
          </a:p>
          <a:p>
            <a:pPr marL="0" indent="0">
              <a:buNone/>
            </a:pPr>
            <a:r>
              <a:rPr lang="en-GB" sz="2000" dirty="0">
                <a:hlinkClick r:id="rId4"/>
              </a:rPr>
              <a:t>https://github.com/UDST</a:t>
            </a:r>
            <a:r>
              <a:rPr lang="en-GB" sz="2000" dirty="0"/>
              <a:t> </a:t>
            </a:r>
          </a:p>
          <a:p>
            <a:pPr marL="0" indent="0">
              <a:buNone/>
            </a:pPr>
            <a:endParaRPr lang="en-GB" sz="2000" dirty="0"/>
          </a:p>
          <a:p>
            <a:pPr marL="0" indent="0">
              <a:buNone/>
            </a:pPr>
            <a:r>
              <a:rPr lang="en-GB" sz="2000" dirty="0" err="1"/>
              <a:t>osPlanning</a:t>
            </a:r>
            <a:endParaRPr lang="en-GB" sz="2000" dirty="0"/>
          </a:p>
          <a:p>
            <a:pPr marL="0" indent="0">
              <a:buNone/>
            </a:pPr>
            <a:r>
              <a:rPr lang="en-GB" sz="2000" dirty="0">
                <a:hlinkClick r:id="rId5"/>
              </a:rPr>
              <a:t>https://github.com/osPlanning</a:t>
            </a:r>
            <a:r>
              <a:rPr lang="en-GB" sz="2000" dirty="0"/>
              <a:t> </a:t>
            </a:r>
          </a:p>
          <a:p>
            <a:pPr marL="0" indent="0">
              <a:buNone/>
            </a:pPr>
            <a:endParaRPr lang="en-GB" sz="2000" dirty="0"/>
          </a:p>
          <a:p>
            <a:pPr marL="0" indent="0">
              <a:buNone/>
            </a:pPr>
            <a:r>
              <a:rPr lang="en-GB" sz="2000" dirty="0"/>
              <a:t>Metropolitan Transportation Commission (MTC)</a:t>
            </a:r>
          </a:p>
          <a:p>
            <a:pPr marL="0" indent="0">
              <a:buNone/>
            </a:pPr>
            <a:r>
              <a:rPr lang="en-GB" sz="2000" dirty="0">
                <a:hlinkClick r:id="rId6"/>
              </a:rPr>
              <a:t>https://github.com/MetropolitanTransportationCommission</a:t>
            </a:r>
            <a:r>
              <a:rPr lang="en-GB" sz="2000" dirty="0"/>
              <a:t> </a:t>
            </a:r>
          </a:p>
          <a:p>
            <a:pPr marL="0" indent="0">
              <a:buNone/>
            </a:pPr>
            <a:endParaRPr lang="en-GB" sz="2000" dirty="0"/>
          </a:p>
          <a:p>
            <a:pPr marL="0" indent="0">
              <a:buNone/>
            </a:pPr>
            <a:r>
              <a:rPr lang="en-GB" sz="2000" dirty="0"/>
              <a:t>San Francisco County Transportation Authority (SFCTA)</a:t>
            </a:r>
          </a:p>
          <a:p>
            <a:pPr marL="0" indent="0">
              <a:buNone/>
            </a:pPr>
            <a:r>
              <a:rPr lang="en-GB" sz="2000" dirty="0">
                <a:hlinkClick r:id="rId7"/>
              </a:rPr>
              <a:t>https://github.com/sfcta</a:t>
            </a:r>
            <a:r>
              <a:rPr lang="en-GB" sz="2000" dirty="0"/>
              <a:t>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17</a:t>
            </a:fld>
            <a:endParaRPr lang="en-GB" dirty="0"/>
          </a:p>
        </p:txBody>
      </p:sp>
    </p:spTree>
    <p:extLst>
      <p:ext uri="{BB962C8B-B14F-4D97-AF65-F5344CB8AC3E}">
        <p14:creationId xmlns:p14="http://schemas.microsoft.com/office/powerpoint/2010/main" val="85566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313765"/>
            <a:ext cx="8489950" cy="5023535"/>
          </a:xfrm>
        </p:spPr>
        <p:txBody>
          <a:bodyPr/>
          <a:lstStyle/>
          <a:p>
            <a:pPr marL="0" indent="0">
              <a:buNone/>
            </a:pPr>
            <a:r>
              <a:rPr lang="en-US" dirty="0"/>
              <a:t>That’s a lot of stuff!  </a:t>
            </a:r>
          </a:p>
          <a:p>
            <a:pPr marL="0" indent="0">
              <a:buNone/>
            </a:pPr>
            <a:endParaRPr lang="en-US" dirty="0"/>
          </a:p>
          <a:p>
            <a:pPr marL="0" indent="0">
              <a:buNone/>
            </a:pPr>
            <a:r>
              <a:rPr lang="en-US" dirty="0">
                <a:solidFill>
                  <a:schemeClr val="accent2"/>
                </a:solidFill>
              </a:rPr>
              <a:t>Welcome to the 21</a:t>
            </a:r>
            <a:r>
              <a:rPr lang="en-US" baseline="30000" dirty="0">
                <a:solidFill>
                  <a:schemeClr val="accent2"/>
                </a:solidFill>
              </a:rPr>
              <a:t>st</a:t>
            </a:r>
            <a:r>
              <a:rPr lang="en-US" dirty="0">
                <a:solidFill>
                  <a:schemeClr val="accent2"/>
                </a:solidFill>
              </a:rPr>
              <a:t> Century. </a:t>
            </a:r>
          </a:p>
          <a:p>
            <a:pPr marL="0" indent="0">
              <a:buNone/>
            </a:pPr>
            <a:endParaRPr lang="en-US" dirty="0"/>
          </a:p>
          <a:p>
            <a:pPr marL="0" indent="0">
              <a:buNone/>
            </a:pPr>
            <a:r>
              <a:rPr lang="en-US" dirty="0"/>
              <a:t>Why don’t you just tell us what’s good and what’s junk?</a:t>
            </a:r>
          </a:p>
          <a:p>
            <a:pPr marL="0" indent="0">
              <a:buNone/>
            </a:pPr>
            <a:endParaRPr lang="en-US" dirty="0"/>
          </a:p>
          <a:p>
            <a:pPr marL="0" indent="0">
              <a:buNone/>
            </a:pPr>
            <a:r>
              <a:rPr lang="en-US" dirty="0">
                <a:solidFill>
                  <a:schemeClr val="accent2"/>
                </a:solidFill>
              </a:rPr>
              <a:t>Sorry, that’s hard…</a:t>
            </a:r>
          </a:p>
          <a:p>
            <a:pPr marL="0" indent="0">
              <a:buNone/>
            </a:pPr>
            <a:r>
              <a:rPr lang="en-US" dirty="0">
                <a:solidFill>
                  <a:schemeClr val="accent2"/>
                </a:solidFill>
              </a:rPr>
              <a:t>…but I’ll try to give you some help sorting through the noise.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18</a:t>
            </a:fld>
            <a:endParaRPr lang="en-GB" dirty="0"/>
          </a:p>
        </p:txBody>
      </p:sp>
    </p:spTree>
    <p:extLst>
      <p:ext uri="{BB962C8B-B14F-4D97-AF65-F5344CB8AC3E}">
        <p14:creationId xmlns:p14="http://schemas.microsoft.com/office/powerpoint/2010/main" val="29285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514350" indent="-514350">
              <a:buAutoNum type="arabicPeriod"/>
            </a:pPr>
            <a:r>
              <a:rPr lang="en-US" b="1" dirty="0"/>
              <a:t>Questions to ask</a:t>
            </a:r>
          </a:p>
          <a:p>
            <a:r>
              <a:rPr lang="en-US" dirty="0"/>
              <a:t>Who is providing data/software and why?</a:t>
            </a:r>
          </a:p>
          <a:p>
            <a:pPr lvl="1"/>
            <a:r>
              <a:rPr lang="en-US" dirty="0"/>
              <a:t>Read the ‘About’ page!</a:t>
            </a:r>
          </a:p>
          <a:p>
            <a:r>
              <a:rPr lang="en-US" dirty="0"/>
              <a:t>Where do the data come from?  What are the potential biases/limitations of </a:t>
            </a:r>
            <a:r>
              <a:rPr lang="en-US" dirty="0" smtClean="0"/>
              <a:t>these data? </a:t>
            </a:r>
            <a:endParaRPr lang="en-US" dirty="0"/>
          </a:p>
          <a:p>
            <a:r>
              <a:rPr lang="en-US" dirty="0"/>
              <a:t>How are they processed? Can I trace back to the original source?  </a:t>
            </a:r>
          </a:p>
          <a:p>
            <a:r>
              <a:rPr lang="en-US" dirty="0"/>
              <a:t>Is it vetted? How many users? User reviews? Peer reviewed?  </a:t>
            </a:r>
          </a:p>
          <a:p>
            <a:r>
              <a:rPr lang="en-US" dirty="0"/>
              <a:t>What testing has the software undergone? </a:t>
            </a:r>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19</a:t>
            </a:fld>
            <a:endParaRPr lang="en-GB" dirty="0"/>
          </a:p>
        </p:txBody>
      </p:sp>
    </p:spTree>
    <p:extLst>
      <p:ext uri="{BB962C8B-B14F-4D97-AF65-F5344CB8AC3E}">
        <p14:creationId xmlns:p14="http://schemas.microsoft.com/office/powerpoint/2010/main" val="22839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514350" indent="-514350">
              <a:buAutoNum type="arabicPeriod"/>
            </a:pPr>
            <a:r>
              <a:rPr lang="en-US" dirty="0"/>
              <a:t>Open Data &amp; Available Data</a:t>
            </a:r>
          </a:p>
          <a:p>
            <a:pPr marL="514350" indent="-514350">
              <a:buAutoNum type="arabicPeriod"/>
            </a:pPr>
            <a:r>
              <a:rPr lang="en-US" dirty="0"/>
              <a:t>Open Source Software</a:t>
            </a:r>
          </a:p>
          <a:p>
            <a:pPr marL="514350" indent="-514350">
              <a:buAutoNum type="arabicPeriod"/>
            </a:pPr>
            <a:r>
              <a:rPr lang="en-US" dirty="0"/>
              <a:t>Sorting Through the Noise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a:t>
            </a:fld>
            <a:endParaRPr lang="en-GB" dirty="0"/>
          </a:p>
        </p:txBody>
      </p:sp>
    </p:spTree>
    <p:extLst>
      <p:ext uri="{BB962C8B-B14F-4D97-AF65-F5344CB8AC3E}">
        <p14:creationId xmlns:p14="http://schemas.microsoft.com/office/powerpoint/2010/main" val="312036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p:txBody>
          <a:bodyPr/>
          <a:lstStyle/>
          <a:p>
            <a:pPr marL="0" indent="0">
              <a:buNone/>
            </a:pPr>
            <a:r>
              <a:rPr lang="en-US" b="1" dirty="0"/>
              <a:t>2. Verification and Validation</a:t>
            </a:r>
          </a:p>
          <a:p>
            <a:pPr marL="0" indent="0">
              <a:buNone/>
            </a:pPr>
            <a:endParaRPr lang="en-US" b="1" dirty="0"/>
          </a:p>
          <a:p>
            <a:pPr marL="0" indent="0">
              <a:buNone/>
            </a:pPr>
            <a:r>
              <a:rPr lang="en-US" b="1" dirty="0"/>
              <a:t>Verification: </a:t>
            </a:r>
            <a:r>
              <a:rPr lang="en-US" dirty="0"/>
              <a:t>Check that the software/data does what it says it does </a:t>
            </a:r>
          </a:p>
          <a:p>
            <a:pPr marL="0" indent="0">
              <a:buNone/>
            </a:pPr>
            <a:endParaRPr lang="en-US" b="1" dirty="0"/>
          </a:p>
          <a:p>
            <a:pPr marL="0" indent="0">
              <a:buNone/>
            </a:pPr>
            <a:r>
              <a:rPr lang="en-US" b="1" dirty="0"/>
              <a:t>Validation: </a:t>
            </a:r>
            <a:r>
              <a:rPr lang="en-US" dirty="0"/>
              <a:t>Check against an independent data source</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20</a:t>
            </a:fld>
            <a:endParaRPr lang="en-GB" dirty="0"/>
          </a:p>
        </p:txBody>
      </p:sp>
    </p:spTree>
    <p:extLst>
      <p:ext uri="{BB962C8B-B14F-4D97-AF65-F5344CB8AC3E}">
        <p14:creationId xmlns:p14="http://schemas.microsoft.com/office/powerpoint/2010/main" val="9756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through the noise…</a:t>
            </a:r>
          </a:p>
        </p:txBody>
      </p:sp>
      <p:sp>
        <p:nvSpPr>
          <p:cNvPr id="3" name="Content Placeholder 2"/>
          <p:cNvSpPr>
            <a:spLocks noGrp="1"/>
          </p:cNvSpPr>
          <p:nvPr>
            <p:ph idx="1"/>
          </p:nvPr>
        </p:nvSpPr>
        <p:spPr>
          <a:xfrm>
            <a:off x="330200" y="1448780"/>
            <a:ext cx="8489950" cy="5040560"/>
          </a:xfrm>
        </p:spPr>
        <p:txBody>
          <a:bodyPr/>
          <a:lstStyle/>
          <a:p>
            <a:pPr marL="0" indent="0">
              <a:buNone/>
            </a:pPr>
            <a:r>
              <a:rPr lang="en-US" b="1" dirty="0"/>
              <a:t>3. External Evidence</a:t>
            </a:r>
          </a:p>
          <a:p>
            <a:pPr marL="0" indent="0">
              <a:buNone/>
            </a:pPr>
            <a:endParaRPr lang="en-US" b="1" dirty="0"/>
          </a:p>
          <a:p>
            <a:pPr marL="0" indent="0">
              <a:buNone/>
            </a:pPr>
            <a:r>
              <a:rPr lang="en-US" dirty="0"/>
              <a:t>Data are one form of evidence.  There are others as well.  What else can I bring to the table?  </a:t>
            </a:r>
          </a:p>
          <a:p>
            <a:pPr marL="0" indent="0">
              <a:buNone/>
            </a:pPr>
            <a:endParaRPr lang="en-US" dirty="0"/>
          </a:p>
          <a:p>
            <a:pPr marL="0" indent="0">
              <a:buNone/>
            </a:pPr>
            <a:r>
              <a:rPr lang="en-US" dirty="0"/>
              <a:t>Start with a literature review.  Some resources: </a:t>
            </a:r>
          </a:p>
          <a:p>
            <a:pPr marL="0" indent="0">
              <a:buNone/>
            </a:pPr>
            <a:r>
              <a:rPr lang="en-US" dirty="0">
                <a:hlinkClick r:id="rId2"/>
              </a:rPr>
              <a:t>http://libguides.uky.edu/transportation</a:t>
            </a:r>
            <a:r>
              <a:rPr lang="en-US" dirty="0"/>
              <a:t>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Focus on peer-reviewed academic literature. </a:t>
            </a:r>
          </a:p>
          <a:p>
            <a:pPr>
              <a:buFont typeface="Wingdings" panose="05000000000000000000" pitchFamily="2" charset="2"/>
              <a:buChar char="à"/>
            </a:pPr>
            <a:r>
              <a:rPr lang="en-US" dirty="0">
                <a:sym typeface="Wingdings" panose="05000000000000000000" pitchFamily="2" charset="2"/>
              </a:rPr>
              <a:t>Consider a systematic literature review. </a:t>
            </a:r>
            <a:endParaRPr lang="en-US" dirty="0"/>
          </a:p>
          <a:p>
            <a:pPr marL="0" indent="0">
              <a:buNone/>
            </a:pPr>
            <a:endParaRPr lang="en-US" b="1" dirty="0"/>
          </a:p>
          <a:p>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21</a:t>
            </a:fld>
            <a:endParaRPr lang="en-GB" dirty="0"/>
          </a:p>
        </p:txBody>
      </p:sp>
    </p:spTree>
    <p:extLst>
      <p:ext uri="{BB962C8B-B14F-4D97-AF65-F5344CB8AC3E}">
        <p14:creationId xmlns:p14="http://schemas.microsoft.com/office/powerpoint/2010/main" val="363702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51297"/>
            <a:ext cx="8489950" cy="540730"/>
          </a:xfrm>
        </p:spPr>
        <p:txBody>
          <a:bodyPr/>
          <a:lstStyle/>
          <a:p>
            <a:pPr marL="0" indent="0">
              <a:buNone/>
            </a:pPr>
            <a:r>
              <a:rPr lang="en-US" dirty="0"/>
              <a:t>IMVAIN Source Reliability Checklist</a:t>
            </a:r>
          </a:p>
        </p:txBody>
      </p:sp>
      <p:sp>
        <p:nvSpPr>
          <p:cNvPr id="3" name="Content Placeholder 2"/>
          <p:cNvSpPr>
            <a:spLocks noGrp="1"/>
          </p:cNvSpPr>
          <p:nvPr>
            <p:ph idx="1"/>
          </p:nvPr>
        </p:nvSpPr>
        <p:spPr>
          <a:xfrm>
            <a:off x="330200" y="1583794"/>
            <a:ext cx="8489950" cy="4994698"/>
          </a:xfrm>
        </p:spPr>
        <p:txBody>
          <a:bodyPr/>
          <a:lstStyle/>
          <a:p>
            <a:r>
              <a:rPr lang="en-US" sz="2400" b="1" dirty="0" smtClean="0"/>
              <a:t>Independent</a:t>
            </a:r>
            <a:r>
              <a:rPr lang="en-US" sz="2400" dirty="0" smtClean="0"/>
              <a:t> </a:t>
            </a:r>
            <a:r>
              <a:rPr lang="en-US" sz="2400" dirty="0"/>
              <a:t>sources are preferable to self-interested sources.</a:t>
            </a:r>
          </a:p>
          <a:p>
            <a:r>
              <a:rPr lang="en-US" sz="2400" b="1" dirty="0"/>
              <a:t>Multiple</a:t>
            </a:r>
            <a:r>
              <a:rPr lang="en-US" sz="2400" dirty="0"/>
              <a:t> sources are preferable to a report based on a single source.</a:t>
            </a:r>
          </a:p>
          <a:p>
            <a:r>
              <a:rPr lang="en-US" sz="2400" dirty="0"/>
              <a:t>Sources who </a:t>
            </a:r>
            <a:r>
              <a:rPr lang="en-US" sz="2400" b="1" dirty="0"/>
              <a:t>Verify</a:t>
            </a:r>
            <a:r>
              <a:rPr lang="en-US" sz="2400" dirty="0"/>
              <a:t> or provide verifiable information are preferable to those who merely assert.</a:t>
            </a:r>
          </a:p>
          <a:p>
            <a:r>
              <a:rPr lang="en-US" sz="2400" b="1" dirty="0"/>
              <a:t>Authoritative</a:t>
            </a:r>
            <a:r>
              <a:rPr lang="en-US" sz="2400" dirty="0"/>
              <a:t> and/or </a:t>
            </a:r>
            <a:r>
              <a:rPr lang="en-US" sz="2400" b="1" dirty="0"/>
              <a:t>Informed</a:t>
            </a:r>
            <a:r>
              <a:rPr lang="en-US" sz="2400" dirty="0"/>
              <a:t> sources are preferable to sources who are uninformed or lack authoritative background.</a:t>
            </a:r>
          </a:p>
          <a:p>
            <a:r>
              <a:rPr lang="en-US" sz="2400" b="1" dirty="0"/>
              <a:t>Named</a:t>
            </a:r>
            <a:r>
              <a:rPr lang="en-US" sz="2400" dirty="0"/>
              <a:t> sources are better than anonymous ones</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22</a:t>
            </a:fld>
            <a:endParaRPr lang="en-GB" dirty="0"/>
          </a:p>
        </p:txBody>
      </p:sp>
      <p:sp>
        <p:nvSpPr>
          <p:cNvPr id="5" name="TextBox 4"/>
          <p:cNvSpPr txBox="1"/>
          <p:nvPr/>
        </p:nvSpPr>
        <p:spPr>
          <a:xfrm>
            <a:off x="330200" y="5800392"/>
            <a:ext cx="8489950" cy="738664"/>
          </a:xfrm>
          <a:prstGeom prst="rect">
            <a:avLst/>
          </a:prstGeom>
          <a:noFill/>
        </p:spPr>
        <p:txBody>
          <a:bodyPr wrap="square" rtlCol="0">
            <a:spAutoFit/>
          </a:bodyPr>
          <a:lstStyle/>
          <a:p>
            <a:r>
              <a:rPr lang="en-US" sz="1400" dirty="0"/>
              <a:t>R. O’Connor, “Practical Tools for Teaching News Literacy,” </a:t>
            </a:r>
            <a:r>
              <a:rPr lang="en-US" sz="1400" i="1" dirty="0"/>
              <a:t>The Learning Network - Teaching and Learning with the New York Times</a:t>
            </a:r>
            <a:r>
              <a:rPr lang="en-US" sz="1400" dirty="0"/>
              <a:t>, 08-Oct-2014. </a:t>
            </a:r>
            <a:r>
              <a:rPr lang="en-US" sz="1400" u="sng" dirty="0">
                <a:hlinkClick r:id="rId2"/>
              </a:rPr>
              <a:t>https://learning.blogs.nytimes.com/2014/10/08/guest-post-practical-tools-for-teaching-news-literacy/</a:t>
            </a:r>
            <a:r>
              <a:rPr lang="en-US" sz="1400" dirty="0"/>
              <a:t> </a:t>
            </a:r>
          </a:p>
        </p:txBody>
      </p:sp>
    </p:spTree>
    <p:extLst>
      <p:ext uri="{BB962C8B-B14F-4D97-AF65-F5344CB8AC3E}">
        <p14:creationId xmlns:p14="http://schemas.microsoft.com/office/powerpoint/2010/main" val="1302584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30" y="1538790"/>
            <a:ext cx="3645405" cy="4628559"/>
          </a:xfrm>
        </p:spPr>
      </p:pic>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23</a:t>
            </a:fld>
            <a:endParaRPr lang="en-GB" dirty="0"/>
          </a:p>
        </p:txBody>
      </p:sp>
      <p:sp>
        <p:nvSpPr>
          <p:cNvPr id="6" name="TextBox 5"/>
          <p:cNvSpPr txBox="1"/>
          <p:nvPr/>
        </p:nvSpPr>
        <p:spPr>
          <a:xfrm>
            <a:off x="4256965" y="1493785"/>
            <a:ext cx="4590510" cy="4801314"/>
          </a:xfrm>
          <a:prstGeom prst="rect">
            <a:avLst/>
          </a:prstGeom>
          <a:noFill/>
        </p:spPr>
        <p:txBody>
          <a:bodyPr wrap="square" rtlCol="0">
            <a:spAutoFit/>
          </a:bodyPr>
          <a:lstStyle/>
          <a:p>
            <a:r>
              <a:rPr lang="en-US" sz="2400" dirty="0"/>
              <a:t>Galileo </a:t>
            </a:r>
            <a:r>
              <a:rPr lang="en-US" sz="2400" i="1" dirty="0"/>
              <a:t>Two New Sciences</a:t>
            </a:r>
          </a:p>
          <a:p>
            <a:endParaRPr lang="en-US" sz="2400" i="1" dirty="0"/>
          </a:p>
          <a:p>
            <a:r>
              <a:rPr lang="en-GB" sz="2400" dirty="0"/>
              <a:t>Even with a strong scientific process, additional community-level components are required to ensure the validity and credibility of science. These include:</a:t>
            </a:r>
          </a:p>
          <a:p>
            <a:endParaRPr lang="en-GB" sz="2400" dirty="0"/>
          </a:p>
          <a:p>
            <a:pPr marL="342900" indent="-342900">
              <a:buFont typeface="Arial" panose="020B0604020202020204" pitchFamily="34" charset="0"/>
              <a:buChar char="•"/>
            </a:pPr>
            <a:r>
              <a:rPr lang="en-GB" sz="2400" dirty="0"/>
              <a:t>Data recording and sharing</a:t>
            </a:r>
          </a:p>
          <a:p>
            <a:pPr marL="342900" indent="-342900">
              <a:buFont typeface="Arial" panose="020B0604020202020204" pitchFamily="34" charset="0"/>
              <a:buChar char="•"/>
            </a:pPr>
            <a:r>
              <a:rPr lang="en-GB" sz="2400" dirty="0"/>
              <a:t>Reproducibility</a:t>
            </a:r>
          </a:p>
          <a:p>
            <a:pPr marL="342900" indent="-342900">
              <a:buFont typeface="Arial" panose="020B0604020202020204" pitchFamily="34" charset="0"/>
              <a:buChar char="•"/>
            </a:pPr>
            <a:r>
              <a:rPr lang="en-GB" sz="2400" dirty="0"/>
              <a:t>External review</a:t>
            </a:r>
          </a:p>
          <a:p>
            <a:endParaRPr lang="en-US" dirty="0"/>
          </a:p>
        </p:txBody>
      </p:sp>
    </p:spTree>
    <p:extLst>
      <p:ext uri="{BB962C8B-B14F-4D97-AF65-F5344CB8AC3E}">
        <p14:creationId xmlns:p14="http://schemas.microsoft.com/office/powerpoint/2010/main" val="1981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 198, University of Washington</a:t>
            </a:r>
          </a:p>
        </p:txBody>
      </p:sp>
      <p:pic>
        <p:nvPicPr>
          <p:cNvPr id="5" name="Content Placeholder 4"/>
          <p:cNvPicPr>
            <a:picLocks noGrp="1" noChangeAspect="1"/>
          </p:cNvPicPr>
          <p:nvPr>
            <p:ph idx="1"/>
          </p:nvPr>
        </p:nvPicPr>
        <p:blipFill>
          <a:blip r:embed="rId2"/>
          <a:stretch>
            <a:fillRect/>
          </a:stretch>
        </p:blipFill>
        <p:spPr>
          <a:xfrm>
            <a:off x="1432278" y="1359104"/>
            <a:ext cx="6285793" cy="5129713"/>
          </a:xfrm>
          <a:prstGeom prst="rect">
            <a:avLst/>
          </a:prstGeom>
        </p:spPr>
      </p:pic>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24</a:t>
            </a:fld>
            <a:endParaRPr lang="en-GB" dirty="0"/>
          </a:p>
        </p:txBody>
      </p:sp>
      <p:sp>
        <p:nvSpPr>
          <p:cNvPr id="6" name="Rectangle 5"/>
          <p:cNvSpPr/>
          <p:nvPr/>
        </p:nvSpPr>
        <p:spPr>
          <a:xfrm>
            <a:off x="6552220" y="6209159"/>
            <a:ext cx="2782574" cy="369332"/>
          </a:xfrm>
          <a:prstGeom prst="rect">
            <a:avLst/>
          </a:prstGeom>
        </p:spPr>
        <p:txBody>
          <a:bodyPr wrap="square">
            <a:spAutoFit/>
          </a:bodyPr>
          <a:lstStyle/>
          <a:p>
            <a:r>
              <a:rPr lang="en-US" dirty="0">
                <a:hlinkClick r:id="rId3"/>
              </a:rPr>
              <a:t>http://</a:t>
            </a:r>
            <a:r>
              <a:rPr lang="en-US" dirty="0" smtClean="0">
                <a:hlinkClick r:id="rId3"/>
              </a:rPr>
              <a:t>callingbullshit.org</a:t>
            </a:r>
            <a:r>
              <a:rPr lang="en-US" dirty="0" smtClean="0"/>
              <a:t> </a:t>
            </a:r>
            <a:endParaRPr lang="en-US" dirty="0"/>
          </a:p>
        </p:txBody>
      </p:sp>
    </p:spTree>
    <p:extLst>
      <p:ext uri="{BB962C8B-B14F-4D97-AF65-F5344CB8AC3E}">
        <p14:creationId xmlns:p14="http://schemas.microsoft.com/office/powerpoint/2010/main" val="270878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35" y="1223755"/>
            <a:ext cx="8595954" cy="4320481"/>
          </a:xfrm>
        </p:spPr>
        <p:txBody>
          <a:bodyPr/>
          <a:lstStyle/>
          <a:p>
            <a:pPr algn="l"/>
            <a:r>
              <a:rPr lang="en-US" dirty="0">
                <a:solidFill>
                  <a:schemeClr val="tx1"/>
                </a:solidFill>
              </a:rPr>
              <a:t>Have a look through the available data sources and APIs.  Choose one that interests you and make sure you can access it.  Next class we will be exploring your data and making sure you are able to work with it. </a:t>
            </a:r>
            <a:br>
              <a:rPr lang="en-US" dirty="0">
                <a:solidFill>
                  <a:schemeClr val="tx1"/>
                </a:solidFill>
              </a:rPr>
            </a:br>
            <a:r>
              <a:rPr lang="en-US" dirty="0">
                <a:solidFill>
                  <a:schemeClr val="tx1"/>
                </a:solidFill>
              </a:rPr>
              <a:t/>
            </a:r>
            <a:br>
              <a:rPr lang="en-US" dirty="0">
                <a:solidFill>
                  <a:schemeClr val="tx1"/>
                </a:solidFill>
              </a:rPr>
            </a:br>
            <a:r>
              <a:rPr lang="en-US" dirty="0">
                <a:solidFill>
                  <a:schemeClr val="tx1"/>
                </a:solidFill>
              </a:rPr>
              <a:t>Use this as an excuse to start thinking about your project. </a:t>
            </a:r>
          </a:p>
        </p:txBody>
      </p:sp>
      <p:sp>
        <p:nvSpPr>
          <p:cNvPr id="3" name="Text Placeholder 2"/>
          <p:cNvSpPr>
            <a:spLocks noGrp="1"/>
          </p:cNvSpPr>
          <p:nvPr>
            <p:ph type="body" sz="quarter" idx="10"/>
          </p:nvPr>
        </p:nvSpPr>
        <p:spPr/>
        <p:txBody>
          <a:bodyPr/>
          <a:lstStyle/>
          <a:p>
            <a:r>
              <a:rPr lang="en-US" dirty="0"/>
              <a:t>Homework</a:t>
            </a:r>
          </a:p>
        </p:txBody>
      </p:sp>
    </p:spTree>
    <p:extLst>
      <p:ext uri="{BB962C8B-B14F-4D97-AF65-F5344CB8AC3E}">
        <p14:creationId xmlns:p14="http://schemas.microsoft.com/office/powerpoint/2010/main" val="104936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Data</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GB" i="1" dirty="0"/>
              <a:t>Open data is data that can be freely used, re-used and redistributed by anyone - subject only, at most, to the requirement to attribute and </a:t>
            </a:r>
            <a:r>
              <a:rPr lang="en-GB" i="1" dirty="0" err="1"/>
              <a:t>sharealike</a:t>
            </a:r>
            <a:r>
              <a:rPr lang="en-GB" i="1" dirty="0"/>
              <a:t>.</a:t>
            </a:r>
            <a:r>
              <a:rPr lang="en-GB" sz="1600" i="1" dirty="0"/>
              <a:t>	</a:t>
            </a:r>
          </a:p>
          <a:p>
            <a:pPr marL="0" indent="0">
              <a:buNone/>
            </a:pPr>
            <a:r>
              <a:rPr lang="en-GB" sz="1600" i="1" dirty="0"/>
              <a:t>-- Open Data Handbook: </a:t>
            </a:r>
            <a:r>
              <a:rPr lang="en-US" sz="1600" dirty="0">
                <a:hlinkClick r:id="rId2"/>
              </a:rPr>
              <a:t>http://opendatahandbook.org/guide/en/what-is-open-data/</a:t>
            </a:r>
            <a:r>
              <a:rPr lang="en-US" sz="1600" dirty="0"/>
              <a:t> </a:t>
            </a:r>
          </a:p>
          <a:p>
            <a:pPr marL="0" indent="0">
              <a:buNone/>
            </a:pPr>
            <a:endParaRPr lang="en-US" sz="1600" dirty="0"/>
          </a:p>
          <a:p>
            <a:pPr marL="0" indent="0">
              <a:buNone/>
            </a:pPr>
            <a:endParaRPr lang="en-US" sz="16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3</a:t>
            </a:fld>
            <a:endParaRPr lang="en-GB" dirty="0"/>
          </a:p>
        </p:txBody>
      </p:sp>
      <p:sp>
        <p:nvSpPr>
          <p:cNvPr id="5" name="TextBox 4"/>
          <p:cNvSpPr txBox="1"/>
          <p:nvPr/>
        </p:nvSpPr>
        <p:spPr>
          <a:xfrm>
            <a:off x="656565" y="4419110"/>
            <a:ext cx="7650850" cy="1815882"/>
          </a:xfrm>
          <a:prstGeom prst="rect">
            <a:avLst/>
          </a:prstGeom>
          <a:noFill/>
        </p:spPr>
        <p:txBody>
          <a:bodyPr wrap="square" rtlCol="0">
            <a:spAutoFit/>
          </a:bodyPr>
          <a:lstStyle/>
          <a:p>
            <a:r>
              <a:rPr lang="en-US" sz="2800" dirty="0">
                <a:solidFill>
                  <a:schemeClr val="accent2"/>
                </a:solidFill>
              </a:rPr>
              <a:t>We do not restrict ourselves to open data in this course, but it is worth knowing about because open data are often both valuable and available.   </a:t>
            </a:r>
          </a:p>
        </p:txBody>
      </p:sp>
    </p:spTree>
    <p:extLst>
      <p:ext uri="{BB962C8B-B14F-4D97-AF65-F5344CB8AC3E}">
        <p14:creationId xmlns:p14="http://schemas.microsoft.com/office/powerpoint/2010/main" val="311334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p:txBody>
          <a:bodyPr/>
          <a:lstStyle/>
          <a:p>
            <a:pPr marL="0" indent="0">
              <a:buNone/>
            </a:pPr>
            <a:r>
              <a:rPr lang="en-US" b="1" dirty="0"/>
              <a:t>Open Data: </a:t>
            </a:r>
            <a:r>
              <a:rPr lang="en-US" dirty="0"/>
              <a:t>Usually from a government, university or non-profit.  </a:t>
            </a:r>
          </a:p>
          <a:p>
            <a:pPr marL="0" indent="0">
              <a:buNone/>
            </a:pPr>
            <a:endParaRPr lang="en-US" dirty="0"/>
          </a:p>
          <a:p>
            <a:pPr marL="0" indent="0">
              <a:buNone/>
            </a:pPr>
            <a:r>
              <a:rPr lang="en-US" b="1" dirty="0"/>
              <a:t>Why?  </a:t>
            </a:r>
          </a:p>
          <a:p>
            <a:r>
              <a:rPr lang="en-US" dirty="0"/>
              <a:t>Transparency</a:t>
            </a:r>
          </a:p>
          <a:p>
            <a:r>
              <a:rPr lang="en-US" dirty="0"/>
              <a:t>Serve public good</a:t>
            </a:r>
          </a:p>
          <a:p>
            <a:r>
              <a:rPr lang="en-US" dirty="0"/>
              <a:t>Often subject to Freedom of Information Act (FOIA) anyway. </a:t>
            </a:r>
          </a:p>
          <a:p>
            <a:pPr marL="0" indent="0">
              <a:buNone/>
            </a:pPr>
            <a:r>
              <a:rPr lang="en-US" b="1" dirty="0"/>
              <a:t>Notes</a:t>
            </a:r>
          </a:p>
          <a:p>
            <a:r>
              <a:rPr lang="en-US" dirty="0"/>
              <a:t>What is the transparency of the processing?</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4</a:t>
            </a:fld>
            <a:endParaRPr lang="en-GB" dirty="0"/>
          </a:p>
        </p:txBody>
      </p:sp>
    </p:spTree>
    <p:extLst>
      <p:ext uri="{BB962C8B-B14F-4D97-AF65-F5344CB8AC3E}">
        <p14:creationId xmlns:p14="http://schemas.microsoft.com/office/powerpoint/2010/main" val="20318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publishes data and why? </a:t>
            </a:r>
          </a:p>
        </p:txBody>
      </p:sp>
      <p:sp>
        <p:nvSpPr>
          <p:cNvPr id="3" name="Content Placeholder 2"/>
          <p:cNvSpPr>
            <a:spLocks noGrp="1"/>
          </p:cNvSpPr>
          <p:nvPr>
            <p:ph idx="1"/>
          </p:nvPr>
        </p:nvSpPr>
        <p:spPr>
          <a:xfrm>
            <a:off x="330200" y="1448780"/>
            <a:ext cx="8489950" cy="5130570"/>
          </a:xfrm>
        </p:spPr>
        <p:txBody>
          <a:bodyPr/>
          <a:lstStyle/>
          <a:p>
            <a:pPr marL="0" indent="0">
              <a:buNone/>
            </a:pPr>
            <a:r>
              <a:rPr lang="en-US" b="1" dirty="0"/>
              <a:t>Commercial Data: </a:t>
            </a:r>
            <a:r>
              <a:rPr lang="en-US" dirty="0"/>
              <a:t>From a company</a:t>
            </a:r>
          </a:p>
          <a:p>
            <a:pPr marL="0" indent="0">
              <a:buNone/>
            </a:pPr>
            <a:r>
              <a:rPr lang="en-US" b="1" dirty="0"/>
              <a:t>Why?  </a:t>
            </a:r>
          </a:p>
          <a:p>
            <a:r>
              <a:rPr lang="en-US" dirty="0"/>
              <a:t>Profit</a:t>
            </a:r>
          </a:p>
          <a:p>
            <a:r>
              <a:rPr lang="en-US" dirty="0"/>
              <a:t>Sometimes community service or regulation</a:t>
            </a:r>
          </a:p>
          <a:p>
            <a:pPr marL="0" indent="0">
              <a:buNone/>
            </a:pPr>
            <a:r>
              <a:rPr lang="en-US" b="1" dirty="0"/>
              <a:t>Notes</a:t>
            </a:r>
          </a:p>
          <a:p>
            <a:r>
              <a:rPr lang="en-US" dirty="0"/>
              <a:t>What is the transparency of the processing?</a:t>
            </a:r>
          </a:p>
          <a:p>
            <a:r>
              <a:rPr lang="en-US" dirty="0"/>
              <a:t>Sometimes a “free sample”</a:t>
            </a:r>
          </a:p>
          <a:p>
            <a:r>
              <a:rPr lang="en-US" dirty="0"/>
              <a:t>Pay attention to data use agreements</a:t>
            </a:r>
          </a:p>
          <a:p>
            <a:r>
              <a:rPr lang="en-US" dirty="0"/>
              <a:t>Need to pay someone to work on this stuff</a:t>
            </a:r>
          </a:p>
          <a:p>
            <a:r>
              <a:rPr lang="en-US" dirty="0"/>
              <a:t>Pay for value added or for a ‘data monopoly’?</a:t>
            </a:r>
          </a:p>
          <a:p>
            <a:pPr marL="0" indent="0">
              <a:buNone/>
            </a:pPr>
            <a:endParaRPr lang="en-US"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5</a:t>
            </a:fld>
            <a:endParaRPr lang="en-GB" dirty="0"/>
          </a:p>
        </p:txBody>
      </p:sp>
    </p:spTree>
    <p:extLst>
      <p:ext uri="{BB962C8B-B14F-4D97-AF65-F5344CB8AC3E}">
        <p14:creationId xmlns:p14="http://schemas.microsoft.com/office/powerpoint/2010/main" val="71876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Ownership &amp; Data Privacy</a:t>
            </a:r>
          </a:p>
        </p:txBody>
      </p:sp>
      <p:sp>
        <p:nvSpPr>
          <p:cNvPr id="3" name="Content Placeholder 2"/>
          <p:cNvSpPr>
            <a:spLocks noGrp="1"/>
          </p:cNvSpPr>
          <p:nvPr>
            <p:ph idx="1"/>
          </p:nvPr>
        </p:nvSpPr>
        <p:spPr/>
        <p:txBody>
          <a:bodyPr/>
          <a:lstStyle/>
          <a:p>
            <a:r>
              <a:rPr lang="en-US" dirty="0"/>
              <a:t>Who owns data about YOU?</a:t>
            </a:r>
          </a:p>
          <a:p>
            <a:r>
              <a:rPr lang="en-US" dirty="0"/>
              <a:t>Example of Cubic, </a:t>
            </a:r>
            <a:r>
              <a:rPr lang="en-US" dirty="0" err="1"/>
              <a:t>AirSage</a:t>
            </a:r>
            <a:r>
              <a:rPr lang="en-US" dirty="0"/>
              <a:t>, etc.</a:t>
            </a:r>
          </a:p>
          <a:p>
            <a:endParaRPr lang="en-US" dirty="0"/>
          </a:p>
          <a:p>
            <a:r>
              <a:rPr lang="en-US" dirty="0"/>
              <a:t>Need to protect personally identifiable information (PII).  </a:t>
            </a:r>
          </a:p>
          <a:p>
            <a:r>
              <a:rPr lang="en-US" dirty="0"/>
              <a:t>What are valid uses of personal data?</a:t>
            </a:r>
          </a:p>
          <a:p>
            <a:r>
              <a:rPr lang="en-US" dirty="0"/>
              <a:t>Value of a ‘firewall’</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6</a:t>
            </a:fld>
            <a:endParaRPr lang="en-GB" dirty="0"/>
          </a:p>
        </p:txBody>
      </p:sp>
    </p:spTree>
    <p:extLst>
      <p:ext uri="{BB962C8B-B14F-4D97-AF65-F5344CB8AC3E}">
        <p14:creationId xmlns:p14="http://schemas.microsoft.com/office/powerpoint/2010/main" val="10631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GB" sz="2000" dirty="0"/>
              <a:t>Freight Analysis Framework: </a:t>
            </a:r>
            <a:r>
              <a:rPr lang="en-GB" sz="2000" dirty="0">
                <a:hlinkClick r:id="rId2"/>
              </a:rPr>
              <a:t>http://faf.ornl.gov/fafweb/</a:t>
            </a:r>
            <a:r>
              <a:rPr lang="en-GB" sz="2000" dirty="0"/>
              <a:t> </a:t>
            </a:r>
          </a:p>
          <a:p>
            <a:pPr marL="0" indent="0">
              <a:buNone/>
            </a:pPr>
            <a:r>
              <a:rPr lang="en-GB" sz="2000" dirty="0" err="1"/>
              <a:t>OpenStreetMap</a:t>
            </a:r>
            <a:r>
              <a:rPr lang="en-GB" sz="2000" dirty="0"/>
              <a:t>: </a:t>
            </a:r>
            <a:r>
              <a:rPr lang="en-GB" sz="2000" dirty="0">
                <a:hlinkClick r:id="rId3"/>
              </a:rPr>
              <a:t>https://www.openstreetmap.org</a:t>
            </a:r>
            <a:r>
              <a:rPr lang="en-GB" sz="2000" dirty="0"/>
              <a:t> </a:t>
            </a:r>
          </a:p>
          <a:p>
            <a:pPr marL="0" indent="0">
              <a:buNone/>
            </a:pPr>
            <a:r>
              <a:rPr lang="en-GB" sz="2000" dirty="0"/>
              <a:t>Rail Waybill: </a:t>
            </a:r>
            <a:r>
              <a:rPr lang="en-GB" sz="2000" dirty="0">
                <a:hlinkClick r:id="rId4"/>
              </a:rPr>
              <a:t>https://www.stb.gov/stb/industry/econ_waybill.html</a:t>
            </a:r>
            <a:r>
              <a:rPr lang="en-GB" sz="2000" dirty="0"/>
              <a:t> </a:t>
            </a:r>
          </a:p>
          <a:p>
            <a:pPr marL="0" indent="0">
              <a:buNone/>
            </a:pPr>
            <a:r>
              <a:rPr lang="en-GB" sz="2000" dirty="0"/>
              <a:t>NYC Taxi Trips: </a:t>
            </a:r>
            <a:r>
              <a:rPr lang="en-US" sz="2000" dirty="0">
                <a:hlinkClick r:id="rId5"/>
              </a:rPr>
              <a:t>http://www.nyc.gov/html/tlc/html/about/trip_record_data.shtml</a:t>
            </a:r>
            <a:r>
              <a:rPr lang="en-US" sz="2000" dirty="0"/>
              <a:t> </a:t>
            </a:r>
          </a:p>
          <a:p>
            <a:pPr marL="0" indent="0">
              <a:buNone/>
            </a:pPr>
            <a:r>
              <a:rPr lang="en-US" sz="2000" dirty="0">
                <a:hlinkClick r:id="rId6"/>
              </a:rPr>
              <a:t>http://toddwschneider.com/posts/analyzing-1-1-billion-nyc-taxi-and-uber-trips-with-a-vengeance/#taxi-data</a:t>
            </a:r>
            <a:r>
              <a:rPr lang="en-US" sz="2000" dirty="0"/>
              <a:t> </a:t>
            </a:r>
          </a:p>
          <a:p>
            <a:pPr marL="0" indent="0">
              <a:buNone/>
            </a:pPr>
            <a:r>
              <a:rPr lang="en-US" sz="2000" dirty="0"/>
              <a:t>Accessibility Observatory: </a:t>
            </a:r>
            <a:r>
              <a:rPr lang="en-US" sz="2000" dirty="0">
                <a:hlinkClick r:id="rId7"/>
              </a:rPr>
              <a:t>http://ao.umn.edu/data/</a:t>
            </a:r>
            <a:r>
              <a:rPr lang="en-US" sz="2000" dirty="0"/>
              <a:t> </a:t>
            </a:r>
          </a:p>
          <a:p>
            <a:pPr marL="0" indent="0">
              <a:buNone/>
            </a:pPr>
            <a:r>
              <a:rPr lang="en-US" sz="2000" dirty="0" err="1"/>
              <a:t>WalkScore</a:t>
            </a:r>
            <a:r>
              <a:rPr lang="en-US" sz="2000" dirty="0"/>
              <a:t>: </a:t>
            </a:r>
            <a:r>
              <a:rPr lang="en-US" sz="2000" dirty="0">
                <a:hlinkClick r:id="rId8"/>
              </a:rPr>
              <a:t>https://www.walkscore.com/professional/walk-score-apis.php</a:t>
            </a:r>
            <a:endParaRPr lang="en-US" sz="2000" dirty="0"/>
          </a:p>
          <a:p>
            <a:pPr marL="0" indent="0">
              <a:buNone/>
            </a:pPr>
            <a:r>
              <a:rPr lang="en-US" sz="2000" dirty="0"/>
              <a:t>Uber Movement: </a:t>
            </a:r>
            <a:r>
              <a:rPr lang="en-US" sz="2000" dirty="0">
                <a:hlinkClick r:id="rId9"/>
              </a:rPr>
              <a:t>https://movement.uber.com/cities</a:t>
            </a:r>
            <a:r>
              <a:rPr lang="en-US" sz="2000" dirty="0"/>
              <a:t> </a:t>
            </a:r>
          </a:p>
          <a:p>
            <a:pPr marL="0" indent="0">
              <a:buNone/>
            </a:pPr>
            <a:r>
              <a:rPr lang="en-US" sz="2000" dirty="0" err="1"/>
              <a:t>OneBusAway</a:t>
            </a:r>
            <a:r>
              <a:rPr lang="en-US" sz="2000" dirty="0"/>
              <a:t>: </a:t>
            </a:r>
            <a:r>
              <a:rPr lang="en-US" sz="2000" dirty="0">
                <a:hlinkClick r:id="rId10"/>
              </a:rPr>
              <a:t>http://onebusaway.org/</a:t>
            </a:r>
            <a:r>
              <a:rPr lang="en-US" sz="2000" dirty="0"/>
              <a:t> </a:t>
            </a:r>
          </a:p>
          <a:p>
            <a:pPr marL="0" indent="0">
              <a:buNone/>
            </a:pPr>
            <a:r>
              <a:rPr lang="en-US" sz="2000" dirty="0"/>
              <a:t>GTFS: </a:t>
            </a:r>
            <a:r>
              <a:rPr lang="en-US" sz="2000" dirty="0">
                <a:hlinkClick r:id="rId11"/>
              </a:rPr>
              <a:t>https://developers.google.com/transit/gtfs/</a:t>
            </a:r>
            <a:r>
              <a:rPr lang="en-US" sz="2000" dirty="0"/>
              <a:t> </a:t>
            </a:r>
          </a:p>
          <a:p>
            <a:pPr marL="0" indent="0">
              <a:buNone/>
            </a:pPr>
            <a:r>
              <a:rPr lang="en-US" sz="2000" dirty="0">
                <a:hlinkClick r:id="rId12"/>
              </a:rPr>
              <a:t>http://www.gtfs-data-exchange.com/</a:t>
            </a:r>
            <a:r>
              <a:rPr lang="en-US" sz="2000"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7</a:t>
            </a:fld>
            <a:endParaRPr lang="en-GB" dirty="0"/>
          </a:p>
        </p:txBody>
      </p:sp>
    </p:spTree>
    <p:extLst>
      <p:ext uri="{BB962C8B-B14F-4D97-AF65-F5344CB8AC3E}">
        <p14:creationId xmlns:p14="http://schemas.microsoft.com/office/powerpoint/2010/main" val="340601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Transportation Sources</a:t>
            </a:r>
          </a:p>
        </p:txBody>
      </p:sp>
      <p:sp>
        <p:nvSpPr>
          <p:cNvPr id="3" name="Content Placeholder 2"/>
          <p:cNvSpPr>
            <a:spLocks noGrp="1"/>
          </p:cNvSpPr>
          <p:nvPr>
            <p:ph idx="1"/>
          </p:nvPr>
        </p:nvSpPr>
        <p:spPr/>
        <p:txBody>
          <a:bodyPr/>
          <a:lstStyle/>
          <a:p>
            <a:pPr marL="0" indent="0">
              <a:buNone/>
            </a:pPr>
            <a:r>
              <a:rPr lang="en-US" sz="2000" dirty="0"/>
              <a:t>Waze: </a:t>
            </a:r>
            <a:r>
              <a:rPr lang="en-US" sz="2000" dirty="0">
                <a:hlinkClick r:id="rId2"/>
              </a:rPr>
              <a:t>https://www.</a:t>
            </a:r>
            <a:r>
              <a:rPr lang="en-US" sz="2000" b="1" dirty="0">
                <a:hlinkClick r:id="rId2"/>
              </a:rPr>
              <a:t>waze</a:t>
            </a:r>
            <a:r>
              <a:rPr lang="en-US" sz="2000" dirty="0">
                <a:hlinkClick r:id="rId2"/>
              </a:rPr>
              <a:t>.com/about/dev</a:t>
            </a:r>
            <a:r>
              <a:rPr lang="en-US" sz="2000" dirty="0"/>
              <a:t> </a:t>
            </a:r>
          </a:p>
          <a:p>
            <a:pPr marL="0" indent="0">
              <a:buNone/>
            </a:pPr>
            <a:r>
              <a:rPr lang="en-US" sz="2000" dirty="0"/>
              <a:t>Google Maps Distance Matrix API: </a:t>
            </a:r>
          </a:p>
          <a:p>
            <a:pPr marL="0" indent="0">
              <a:buNone/>
            </a:pPr>
            <a:r>
              <a:rPr lang="en-US" sz="2000" dirty="0">
                <a:hlinkClick r:id="rId3"/>
              </a:rPr>
              <a:t>https://developers.google.com/maps/web-services/</a:t>
            </a:r>
            <a:r>
              <a:rPr lang="en-US" sz="2000" dirty="0"/>
              <a:t> </a:t>
            </a:r>
          </a:p>
          <a:p>
            <a:pPr marL="0" indent="0">
              <a:buNone/>
            </a:pPr>
            <a:r>
              <a:rPr lang="en-US" sz="2000" dirty="0"/>
              <a:t>Here: </a:t>
            </a:r>
            <a:r>
              <a:rPr lang="en-US" sz="2000" dirty="0">
                <a:hlinkClick r:id="rId4"/>
              </a:rPr>
              <a:t>https://developer.here.com/</a:t>
            </a:r>
            <a:r>
              <a:rPr lang="en-US" sz="2000" dirty="0"/>
              <a:t> </a:t>
            </a:r>
          </a:p>
          <a:p>
            <a:pPr marL="0" indent="0">
              <a:buNone/>
            </a:pPr>
            <a:r>
              <a:rPr lang="en-US" sz="2000" dirty="0"/>
              <a:t>INRIX: </a:t>
            </a:r>
            <a:r>
              <a:rPr lang="en-US" sz="2000" dirty="0">
                <a:hlinkClick r:id="rId5"/>
              </a:rPr>
              <a:t>http://inrix.com/</a:t>
            </a:r>
            <a:endParaRPr lang="en-US" sz="2000" dirty="0"/>
          </a:p>
          <a:p>
            <a:pPr marL="0" indent="0">
              <a:buNone/>
            </a:pPr>
            <a:r>
              <a:rPr lang="en-US" sz="2000" dirty="0" err="1"/>
              <a:t>AirSage</a:t>
            </a:r>
            <a:r>
              <a:rPr lang="en-US" sz="2000" dirty="0"/>
              <a:t>: </a:t>
            </a:r>
            <a:r>
              <a:rPr lang="en-US" sz="2000" dirty="0">
                <a:hlinkClick r:id="rId6"/>
              </a:rPr>
              <a:t>http://www.airsage.com/</a:t>
            </a:r>
            <a:r>
              <a:rPr lang="en-US" sz="2000" dirty="0"/>
              <a:t> </a:t>
            </a:r>
          </a:p>
          <a:p>
            <a:pPr marL="0" indent="0">
              <a:buNone/>
            </a:pPr>
            <a:endParaRPr lang="en-US" sz="2000" dirty="0"/>
          </a:p>
          <a:p>
            <a:pPr marL="0" indent="0">
              <a:buNone/>
            </a:pPr>
            <a:r>
              <a:rPr lang="en-US" sz="2000" dirty="0"/>
              <a:t>As noted previously: </a:t>
            </a:r>
          </a:p>
          <a:p>
            <a:pPr marL="0" indent="0">
              <a:buNone/>
            </a:pPr>
            <a:r>
              <a:rPr lang="en-US" sz="2000" dirty="0"/>
              <a:t>Public Transit: </a:t>
            </a:r>
            <a:r>
              <a:rPr lang="en-US" sz="2000" dirty="0">
                <a:hlinkClick r:id="rId7"/>
              </a:rPr>
              <a:t>https://www.programmableweb.com/news/how-smart-cities-are-using-apis-public-transport-apis/2014/05/22</a:t>
            </a:r>
            <a:endParaRPr lang="en-US" sz="2000" dirty="0"/>
          </a:p>
          <a:p>
            <a:pPr marL="0" indent="0">
              <a:buNone/>
            </a:pPr>
            <a:r>
              <a:rPr lang="en-US" sz="2000" dirty="0"/>
              <a:t>Long-Distance Travel: </a:t>
            </a:r>
            <a:r>
              <a:rPr lang="en-US" sz="2000" dirty="0">
                <a:hlinkClick r:id="rId8"/>
              </a:rPr>
              <a:t>http://www.olery.com/blog/the-best-travel-apis-discover-contribute/</a:t>
            </a:r>
            <a:r>
              <a:rPr lang="en-US" sz="2000" dirty="0"/>
              <a:t> </a:t>
            </a:r>
          </a:p>
          <a:p>
            <a:pPr marL="0" indent="0">
              <a:buNone/>
            </a:pPr>
            <a:r>
              <a:rPr lang="en-US" sz="2000" dirty="0"/>
              <a:t>Transportation: </a:t>
            </a:r>
            <a:r>
              <a:rPr lang="en-US" sz="2000" dirty="0">
                <a:hlinkClick r:id="rId9"/>
              </a:rPr>
              <a:t>https://www.programmableweb.com/category/transportation/api</a:t>
            </a: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8</a:t>
            </a:fld>
            <a:endParaRPr lang="en-GB" dirty="0"/>
          </a:p>
        </p:txBody>
      </p:sp>
    </p:spTree>
    <p:extLst>
      <p:ext uri="{BB962C8B-B14F-4D97-AF65-F5344CB8AC3E}">
        <p14:creationId xmlns:p14="http://schemas.microsoft.com/office/powerpoint/2010/main" val="41183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Open Data Resources</a:t>
            </a:r>
          </a:p>
        </p:txBody>
      </p:sp>
      <p:sp>
        <p:nvSpPr>
          <p:cNvPr id="3" name="Content Placeholder 2"/>
          <p:cNvSpPr>
            <a:spLocks noGrp="1"/>
          </p:cNvSpPr>
          <p:nvPr>
            <p:ph idx="1"/>
          </p:nvPr>
        </p:nvSpPr>
        <p:spPr/>
        <p:txBody>
          <a:bodyPr/>
          <a:lstStyle/>
          <a:p>
            <a:pPr marL="0" indent="0">
              <a:buNone/>
            </a:pPr>
            <a:r>
              <a:rPr lang="en-GB" sz="2000" dirty="0"/>
              <a:t>US Census: </a:t>
            </a:r>
            <a:r>
              <a:rPr lang="en-GB" sz="2000" dirty="0">
                <a:hlinkClick r:id="rId2"/>
              </a:rPr>
              <a:t>http://www.census.gov/</a:t>
            </a:r>
            <a:endParaRPr lang="en-GB" sz="2000" dirty="0"/>
          </a:p>
          <a:p>
            <a:pPr marL="0" indent="0">
              <a:buNone/>
            </a:pPr>
            <a:r>
              <a:rPr lang="en-GB" sz="2000" dirty="0"/>
              <a:t>Federal Open Data: </a:t>
            </a:r>
            <a:r>
              <a:rPr lang="en-GB" sz="2000" dirty="0">
                <a:hlinkClick r:id="rId3"/>
              </a:rPr>
              <a:t>https://www.data.gov/</a:t>
            </a:r>
            <a:r>
              <a:rPr lang="en-GB" sz="2000" dirty="0"/>
              <a:t> </a:t>
            </a:r>
          </a:p>
          <a:p>
            <a:pPr marL="0" indent="0">
              <a:buNone/>
            </a:pPr>
            <a:r>
              <a:rPr lang="en-GB" sz="2000" dirty="0"/>
              <a:t>Open Data Network: </a:t>
            </a:r>
            <a:r>
              <a:rPr lang="en-GB" sz="2000" dirty="0">
                <a:hlinkClick r:id="rId4"/>
              </a:rPr>
              <a:t>https://www.opendatanetwork.com</a:t>
            </a:r>
            <a:r>
              <a:rPr lang="en-GB" sz="2000" dirty="0"/>
              <a:t> </a:t>
            </a:r>
          </a:p>
          <a:p>
            <a:pPr marL="0" indent="0">
              <a:buNone/>
            </a:pPr>
            <a:r>
              <a:rPr lang="en-GB" sz="2000" dirty="0"/>
              <a:t>Open Data Institute: </a:t>
            </a:r>
            <a:r>
              <a:rPr lang="en-GB" sz="2000" dirty="0">
                <a:hlinkClick r:id="rId5"/>
              </a:rPr>
              <a:t>http://theodi.org/</a:t>
            </a:r>
            <a:r>
              <a:rPr lang="en-GB" sz="2000" dirty="0"/>
              <a:t> </a:t>
            </a:r>
          </a:p>
          <a:p>
            <a:pPr marL="0" indent="0">
              <a:buNone/>
            </a:pPr>
            <a:r>
              <a:rPr lang="en-GB" sz="2000" dirty="0"/>
              <a:t>Civic Data: </a:t>
            </a:r>
            <a:r>
              <a:rPr lang="en-GB" sz="2000" dirty="0">
                <a:hlinkClick r:id="rId6"/>
              </a:rPr>
              <a:t>http://www.civicdata.io/</a:t>
            </a:r>
            <a:r>
              <a:rPr lang="en-GB" sz="2000" dirty="0"/>
              <a:t> </a:t>
            </a:r>
          </a:p>
          <a:p>
            <a:pPr marL="0" indent="0">
              <a:buNone/>
            </a:pPr>
            <a:r>
              <a:rPr lang="en-GB" sz="2000" dirty="0"/>
              <a:t>Lexington: </a:t>
            </a:r>
            <a:r>
              <a:rPr lang="en-GB" sz="2000" dirty="0">
                <a:hlinkClick r:id="rId7"/>
              </a:rPr>
              <a:t>http://data.lexingtonky.gov/</a:t>
            </a:r>
            <a:r>
              <a:rPr lang="en-GB" sz="2000" dirty="0"/>
              <a:t> </a:t>
            </a:r>
          </a:p>
          <a:p>
            <a:pPr marL="0" indent="0">
              <a:buNone/>
            </a:pPr>
            <a:r>
              <a:rPr lang="en-GB" sz="2000" dirty="0" err="1"/>
              <a:t>KyTC</a:t>
            </a:r>
            <a:r>
              <a:rPr lang="en-GB" sz="2000" dirty="0"/>
              <a:t>: </a:t>
            </a:r>
            <a:r>
              <a:rPr lang="en-GB" sz="2000" dirty="0">
                <a:hlinkClick r:id="rId8"/>
              </a:rPr>
              <a:t>http://datamart.business.transportation.ky.gov/</a:t>
            </a:r>
            <a:r>
              <a:rPr lang="en-GB" sz="2000" dirty="0"/>
              <a:t> </a:t>
            </a:r>
          </a:p>
          <a:p>
            <a:pPr marL="0" indent="0">
              <a:buNone/>
            </a:pPr>
            <a:r>
              <a:rPr lang="en-GB" sz="2000" dirty="0"/>
              <a:t>San Francisco: </a:t>
            </a:r>
            <a:r>
              <a:rPr lang="en-GB" sz="2000" dirty="0">
                <a:hlinkClick r:id="rId9"/>
              </a:rPr>
              <a:t>https://data.sfgov.org/</a:t>
            </a:r>
            <a:r>
              <a:rPr lang="en-GB" sz="2000" dirty="0"/>
              <a:t> </a:t>
            </a:r>
          </a:p>
          <a:p>
            <a:pPr marL="0" indent="0">
              <a:buNone/>
            </a:pPr>
            <a:r>
              <a:rPr lang="en-GB" sz="2000" dirty="0"/>
              <a:t>MTC (Bay Area transport): </a:t>
            </a:r>
            <a:r>
              <a:rPr lang="en-GB" sz="2000" dirty="0">
                <a:hlinkClick r:id="rId10"/>
              </a:rPr>
              <a:t>https://511.org/developers/list/apis/</a:t>
            </a:r>
            <a:endParaRPr lang="en-GB" sz="2000" dirty="0"/>
          </a:p>
          <a:p>
            <a:pPr marL="0" indent="0">
              <a:buNone/>
            </a:pPr>
            <a:endParaRPr lang="en-GB" sz="2000" dirty="0"/>
          </a:p>
          <a:p>
            <a:pPr marL="0" indent="0">
              <a:buNone/>
            </a:pPr>
            <a:r>
              <a:rPr lang="en-GB" sz="2000" dirty="0"/>
              <a:t>Third-Party Lists</a:t>
            </a:r>
          </a:p>
          <a:p>
            <a:pPr marL="0" indent="0">
              <a:buNone/>
            </a:pPr>
            <a:r>
              <a:rPr lang="en-US" sz="2000" dirty="0">
                <a:hlinkClick r:id="rId11"/>
              </a:rPr>
              <a:t>http://www.forbes.com/sites/bernardmarr/2016/02/12/big-data-35-brilliant-and-free-data-sources-for-2016/#7b8a78bb6796</a:t>
            </a:r>
            <a:r>
              <a:rPr lang="en-US" sz="2000" dirty="0"/>
              <a:t> </a:t>
            </a:r>
            <a:endParaRPr lang="en-GB" sz="2000" dirty="0"/>
          </a:p>
          <a:p>
            <a:pPr marL="0" indent="0">
              <a:buNone/>
            </a:pPr>
            <a:r>
              <a:rPr lang="en-GB" sz="2000" dirty="0">
                <a:hlinkClick r:id="rId12"/>
              </a:rPr>
              <a:t>http://www.scribblelive.com/blog/2012/03/30/data-sources/</a:t>
            </a:r>
            <a:endParaRPr lang="en-GB" sz="2000" dirty="0"/>
          </a:p>
          <a:p>
            <a:pPr marL="0" indent="0">
              <a:buNone/>
            </a:pPr>
            <a:r>
              <a:rPr lang="en-GB" sz="2000" dirty="0"/>
              <a:t> </a:t>
            </a:r>
            <a:endParaRPr lang="en-US" sz="20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9</a:t>
            </a:fld>
            <a:endParaRPr lang="en-GB" dirty="0"/>
          </a:p>
        </p:txBody>
      </p:sp>
    </p:spTree>
    <p:extLst>
      <p:ext uri="{BB962C8B-B14F-4D97-AF65-F5344CB8AC3E}">
        <p14:creationId xmlns:p14="http://schemas.microsoft.com/office/powerpoint/2010/main" val="236671854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16166</TotalTime>
  <Words>1050</Words>
  <Application>Microsoft Office PowerPoint</Application>
  <PresentationFormat>On-screen Show (4:3)</PresentationFormat>
  <Paragraphs>232</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Custom Design</vt:lpstr>
      <vt:lpstr>Resources: Open Data and Open-Source Software</vt:lpstr>
      <vt:lpstr>Today’s Topics</vt:lpstr>
      <vt:lpstr>Open Data</vt:lpstr>
      <vt:lpstr>Who publishes data and why? </vt:lpstr>
      <vt:lpstr>Who publishes data and why? </vt:lpstr>
      <vt:lpstr>Data Ownership &amp; Data Privacy</vt:lpstr>
      <vt:lpstr>Some Transportation Sources</vt:lpstr>
      <vt:lpstr>Some Transportation Sources</vt:lpstr>
      <vt:lpstr>General Open Data Resources</vt:lpstr>
      <vt:lpstr>Open-Source Software</vt:lpstr>
      <vt:lpstr>Who publishes software and why? </vt:lpstr>
      <vt:lpstr>Who publishes software and why? </vt:lpstr>
      <vt:lpstr>Software Licensing</vt:lpstr>
      <vt:lpstr>Finding a home for collaborative projects</vt:lpstr>
      <vt:lpstr>Some Open-Source Software Resources (start from the top)</vt:lpstr>
      <vt:lpstr>Some Open-Source Software Resources (start from the top)</vt:lpstr>
      <vt:lpstr>A few I like or use</vt:lpstr>
      <vt:lpstr>Sorting Through the Noise</vt:lpstr>
      <vt:lpstr>Sorting through the noise…</vt:lpstr>
      <vt:lpstr>Sorting through the noise…</vt:lpstr>
      <vt:lpstr>Sorting through the noise…</vt:lpstr>
      <vt:lpstr>IMVAIN Source Reliability Checklist</vt:lpstr>
      <vt:lpstr>Some history…</vt:lpstr>
      <vt:lpstr>INFO 198, University of Washington</vt:lpstr>
      <vt:lpstr>Have a look through the available data sources and APIs.  Choose one that interests you and make sure you can access it.  Next class we will be exploring your data and making sure you are able to work with it.   Use this as an excuse to start thinking about your project. </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Erhardt, Greg</cp:lastModifiedBy>
  <cp:revision>2980</cp:revision>
  <cp:lastPrinted>2017-01-08T15:57:22Z</cp:lastPrinted>
  <dcterms:created xsi:type="dcterms:W3CDTF">2005-07-13T12:26:50Z</dcterms:created>
  <dcterms:modified xsi:type="dcterms:W3CDTF">2017-02-03T20:04:24Z</dcterms:modified>
</cp:coreProperties>
</file>