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77" r:id="rId2"/>
    <p:sldId id="280" r:id="rId3"/>
    <p:sldId id="289" r:id="rId4"/>
    <p:sldId id="284" r:id="rId5"/>
    <p:sldId id="286" r:id="rId6"/>
    <p:sldId id="309" r:id="rId7"/>
    <p:sldId id="310" r:id="rId8"/>
    <p:sldId id="287" r:id="rId9"/>
    <p:sldId id="288" r:id="rId10"/>
    <p:sldId id="283" r:id="rId11"/>
    <p:sldId id="290" r:id="rId12"/>
    <p:sldId id="311" r:id="rId13"/>
    <p:sldId id="303" r:id="rId14"/>
    <p:sldId id="304" r:id="rId15"/>
    <p:sldId id="312" r:id="rId16"/>
    <p:sldId id="308" r:id="rId17"/>
    <p:sldId id="307" r:id="rId18"/>
    <p:sldId id="266"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p:scale>
          <a:sx n="70" d="100"/>
          <a:sy n="70" d="100"/>
        </p:scale>
        <p:origin x="-1374" y="-78"/>
      </p:cViewPr>
      <p:guideLst>
        <p:guide orient="horz" pos="2160"/>
        <p:guide pos="2880"/>
      </p:guideLst>
    </p:cSldViewPr>
  </p:slideViewPr>
  <p:outlineViewPr>
    <p:cViewPr>
      <p:scale>
        <a:sx n="33" d="100"/>
        <a:sy n="33" d="100"/>
      </p:scale>
      <p:origin x="42" y="0"/>
    </p:cViewPr>
  </p:outlineViewPr>
  <p:notesTextViewPr>
    <p:cViewPr>
      <p:scale>
        <a:sx n="150" d="100"/>
        <a:sy n="15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57701-6760-47CC-B29E-7B14A8340216}" type="datetimeFigureOut">
              <a:rPr lang="en-US" smtClean="0"/>
              <a:pPr/>
              <a:t>4/27/2017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E39AB0-7EC7-40CF-843F-37860C31C9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EE39AB0-7EC7-40CF-843F-37860C31C9DE}" type="slidenum">
              <a:rPr lang="en-IN" smtClean="0"/>
              <a:pPr/>
              <a:t>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EE39AB0-7EC7-40CF-843F-37860C31C9DE}"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Footer Placeholder 3"/>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105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1524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lang="en-US"/>
              <a:t>Click to edit Master title style</a:t>
            </a:r>
            <a:endParaRPr lang="en-IN"/>
          </a:p>
        </p:txBody>
      </p:sp>
      <p:sp>
        <p:nvSpPr>
          <p:cNvPr id="3" name="Table Placeholder 2"/>
          <p:cNvSpPr>
            <a:spLocks noGrp="1"/>
          </p:cNvSpPr>
          <p:nvPr>
            <p:ph type="tbl" idx="1"/>
          </p:nvPr>
        </p:nvSpPr>
        <p:spPr>
          <a:xfrm>
            <a:off x="685800" y="1143000"/>
            <a:ext cx="7772400" cy="4114800"/>
          </a:xfrm>
        </p:spPr>
        <p:txBody>
          <a:bodyPr/>
          <a:lstStyle/>
          <a:p>
            <a:pPr lvl="0"/>
            <a:endParaRPr lang="en-IN" noProof="0"/>
          </a:p>
        </p:txBody>
      </p:sp>
      <p:sp>
        <p:nvSpPr>
          <p:cNvPr id="4" name="Footer Placeholder 3"/>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143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143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143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143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6"/>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Footer Placeholder 2"/>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eaLnBrk="1" fontAlgn="auto" hangingPunct="1">
              <a:spcBef>
                <a:spcPts val="0"/>
              </a:spcBef>
              <a:spcAft>
                <a:spcPts val="0"/>
              </a:spcAft>
              <a:defRPr>
                <a:solidFill>
                  <a:srgbClr val="3333CC"/>
                </a:solidFill>
                <a:latin typeface="+mn-lt"/>
                <a:cs typeface="+mn-cs"/>
              </a:defRPr>
            </a:lvl1pPr>
          </a:lstStyle>
          <a:p>
            <a:pPr>
              <a:defRPr/>
            </a:pPr>
            <a:r>
              <a:rPr lang="en-US"/>
              <a:t>anshu@cair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cs-CZ" smtClean="0"/>
              <a:t>Click to edit Master title style</a:t>
            </a:r>
          </a:p>
        </p:txBody>
      </p:sp>
      <p:sp>
        <p:nvSpPr>
          <p:cNvPr id="1027" name="Rectangle 3"/>
          <p:cNvSpPr>
            <a:spLocks noGrp="1" noChangeArrowheads="1"/>
          </p:cNvSpPr>
          <p:nvPr>
            <p:ph type="body" idx="1"/>
          </p:nvPr>
        </p:nvSpPr>
        <p:spPr bwMode="auto">
          <a:xfrm>
            <a:off x="685800" y="1143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cs-CZ" smtClean="0"/>
              <a:t>Click to edit Master text styles</a:t>
            </a:r>
          </a:p>
          <a:p>
            <a:pPr lvl="1"/>
            <a:r>
              <a:rPr lang="en-US" altLang="cs-CZ" smtClean="0"/>
              <a:t>Second level</a:t>
            </a:r>
          </a:p>
          <a:p>
            <a:pPr lvl="2"/>
            <a:r>
              <a:rPr lang="en-US" altLang="cs-CZ" smtClean="0"/>
              <a:t>Third level</a:t>
            </a:r>
          </a:p>
          <a:p>
            <a:pPr lvl="3"/>
            <a:r>
              <a:rPr lang="en-US" altLang="cs-CZ" smtClean="0"/>
              <a:t>Fourth level</a:t>
            </a:r>
          </a:p>
          <a:p>
            <a:pPr lvl="4"/>
            <a:r>
              <a:rPr lang="en-US" altLang="cs-CZ" smtClean="0"/>
              <a:t>Fifth level</a:t>
            </a:r>
          </a:p>
        </p:txBody>
      </p:sp>
      <p:sp>
        <p:nvSpPr>
          <p:cNvPr id="1028" name="Line 9"/>
          <p:cNvSpPr>
            <a:spLocks noChangeShapeType="1"/>
          </p:cNvSpPr>
          <p:nvPr userDrawn="1"/>
        </p:nvSpPr>
        <p:spPr bwMode="auto">
          <a:xfrm>
            <a:off x="152400" y="6096000"/>
            <a:ext cx="8763000" cy="0"/>
          </a:xfrm>
          <a:prstGeom prst="line">
            <a:avLst/>
          </a:prstGeom>
          <a:noFill/>
          <a:ln w="38100">
            <a:solidFill>
              <a:srgbClr val="FF0000"/>
            </a:solidFill>
            <a:round/>
            <a:headEnd/>
            <a:tailEnd/>
          </a:ln>
        </p:spPr>
        <p:txBody>
          <a:bodyPr/>
          <a:lstStyle/>
          <a:p>
            <a:pPr>
              <a:defRPr/>
            </a:pPr>
            <a:endParaRPr lang="en-IN">
              <a:latin typeface="Arial" charset="0"/>
              <a:cs typeface="Arial" charset="0"/>
            </a:endParaRPr>
          </a:p>
        </p:txBody>
      </p:sp>
      <p:sp>
        <p:nvSpPr>
          <p:cNvPr id="1029" name="Line 10"/>
          <p:cNvSpPr>
            <a:spLocks noChangeShapeType="1"/>
          </p:cNvSpPr>
          <p:nvPr userDrawn="1"/>
        </p:nvSpPr>
        <p:spPr bwMode="auto">
          <a:xfrm>
            <a:off x="152400" y="914400"/>
            <a:ext cx="8839200" cy="0"/>
          </a:xfrm>
          <a:prstGeom prst="line">
            <a:avLst/>
          </a:prstGeom>
          <a:noFill/>
          <a:ln w="38100">
            <a:solidFill>
              <a:srgbClr val="FF0000"/>
            </a:solidFill>
            <a:round/>
            <a:headEnd/>
            <a:tailEnd/>
          </a:ln>
        </p:spPr>
        <p:txBody>
          <a:bodyPr/>
          <a:lstStyle/>
          <a:p>
            <a:pPr>
              <a:defRPr/>
            </a:pPr>
            <a:endParaRPr lang="en-IN">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4004" r:id="rId1"/>
    <p:sldLayoutId id="2147484003"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Lst>
  <p:hf sldNum="0" hdr="0" dt="0"/>
  <p:txStyles>
    <p:titleStyle>
      <a:lvl1pPr algn="ctr" rtl="0" eaLnBrk="0" fontAlgn="base" hangingPunct="0">
        <a:spcBef>
          <a:spcPct val="0"/>
        </a:spcBef>
        <a:spcAft>
          <a:spcPct val="0"/>
        </a:spcAft>
        <a:defRPr sz="3200">
          <a:solidFill>
            <a:srgbClr val="A50021"/>
          </a:solidFill>
          <a:latin typeface="+mj-lt"/>
          <a:ea typeface="+mj-ea"/>
          <a:cs typeface="+mj-cs"/>
        </a:defRPr>
      </a:lvl1pPr>
      <a:lvl2pPr algn="ctr" rtl="0" eaLnBrk="0" fontAlgn="base" hangingPunct="0">
        <a:spcBef>
          <a:spcPct val="0"/>
        </a:spcBef>
        <a:spcAft>
          <a:spcPct val="0"/>
        </a:spcAft>
        <a:defRPr sz="3200">
          <a:solidFill>
            <a:srgbClr val="A50021"/>
          </a:solidFill>
          <a:latin typeface="Trebuchet MS" pitchFamily="34" charset="0"/>
        </a:defRPr>
      </a:lvl2pPr>
      <a:lvl3pPr algn="ctr" rtl="0" eaLnBrk="0" fontAlgn="base" hangingPunct="0">
        <a:spcBef>
          <a:spcPct val="0"/>
        </a:spcBef>
        <a:spcAft>
          <a:spcPct val="0"/>
        </a:spcAft>
        <a:defRPr sz="3200">
          <a:solidFill>
            <a:srgbClr val="A50021"/>
          </a:solidFill>
          <a:latin typeface="Trebuchet MS" pitchFamily="34" charset="0"/>
        </a:defRPr>
      </a:lvl3pPr>
      <a:lvl4pPr algn="ctr" rtl="0" eaLnBrk="0" fontAlgn="base" hangingPunct="0">
        <a:spcBef>
          <a:spcPct val="0"/>
        </a:spcBef>
        <a:spcAft>
          <a:spcPct val="0"/>
        </a:spcAft>
        <a:defRPr sz="3200">
          <a:solidFill>
            <a:srgbClr val="A50021"/>
          </a:solidFill>
          <a:latin typeface="Trebuchet MS" pitchFamily="34" charset="0"/>
        </a:defRPr>
      </a:lvl4pPr>
      <a:lvl5pPr algn="ctr" rtl="0" eaLnBrk="0" fontAlgn="base" hangingPunct="0">
        <a:spcBef>
          <a:spcPct val="0"/>
        </a:spcBef>
        <a:spcAft>
          <a:spcPct val="0"/>
        </a:spcAft>
        <a:defRPr sz="3200">
          <a:solidFill>
            <a:srgbClr val="A50021"/>
          </a:solidFill>
          <a:latin typeface="Trebuchet MS" pitchFamily="34" charset="0"/>
        </a:defRPr>
      </a:lvl5pPr>
      <a:lvl6pPr marL="457200" algn="ctr" rtl="0" fontAlgn="base">
        <a:spcBef>
          <a:spcPct val="0"/>
        </a:spcBef>
        <a:spcAft>
          <a:spcPct val="0"/>
        </a:spcAft>
        <a:defRPr sz="3200">
          <a:solidFill>
            <a:srgbClr val="A50021"/>
          </a:solidFill>
          <a:latin typeface="Trebuchet MS" pitchFamily="34" charset="0"/>
        </a:defRPr>
      </a:lvl6pPr>
      <a:lvl7pPr marL="914400" algn="ctr" rtl="0" fontAlgn="base">
        <a:spcBef>
          <a:spcPct val="0"/>
        </a:spcBef>
        <a:spcAft>
          <a:spcPct val="0"/>
        </a:spcAft>
        <a:defRPr sz="3200">
          <a:solidFill>
            <a:srgbClr val="A50021"/>
          </a:solidFill>
          <a:latin typeface="Trebuchet MS" pitchFamily="34" charset="0"/>
        </a:defRPr>
      </a:lvl7pPr>
      <a:lvl8pPr marL="1371600" algn="ctr" rtl="0" fontAlgn="base">
        <a:spcBef>
          <a:spcPct val="0"/>
        </a:spcBef>
        <a:spcAft>
          <a:spcPct val="0"/>
        </a:spcAft>
        <a:defRPr sz="3200">
          <a:solidFill>
            <a:srgbClr val="A50021"/>
          </a:solidFill>
          <a:latin typeface="Trebuchet MS" pitchFamily="34" charset="0"/>
        </a:defRPr>
      </a:lvl8pPr>
      <a:lvl9pPr marL="1828800" algn="ctr" rtl="0" fontAlgn="base">
        <a:spcBef>
          <a:spcPct val="0"/>
        </a:spcBef>
        <a:spcAft>
          <a:spcPct val="0"/>
        </a:spcAft>
        <a:defRPr sz="3200">
          <a:solidFill>
            <a:srgbClr val="A50021"/>
          </a:solidFill>
          <a:latin typeface="Trebuchet MS" pitchFamily="34" charset="0"/>
        </a:defRPr>
      </a:lvl9pPr>
    </p:titleStyle>
    <p:bodyStyle>
      <a:lvl1pPr marL="342900" indent="-342900" algn="l" rtl="0" eaLnBrk="0" fontAlgn="base" hangingPunct="0">
        <a:spcBef>
          <a:spcPct val="20000"/>
        </a:spcBef>
        <a:spcAft>
          <a:spcPct val="0"/>
        </a:spcAft>
        <a:buChar char="•"/>
        <a:defRPr sz="28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400">
          <a:solidFill>
            <a:srgbClr val="FF0000"/>
          </a:solidFill>
          <a:latin typeface="+mn-lt"/>
        </a:defRPr>
      </a:lvl2pPr>
      <a:lvl3pPr marL="1143000" indent="-228600" algn="l" rtl="0" eaLnBrk="0" fontAlgn="base" hangingPunct="0">
        <a:spcBef>
          <a:spcPct val="20000"/>
        </a:spcBef>
        <a:spcAft>
          <a:spcPct val="0"/>
        </a:spcAft>
        <a:buChar char="–"/>
        <a:defRPr sz="2400">
          <a:solidFill>
            <a:srgbClr val="008000"/>
          </a:solidFill>
          <a:latin typeface="+mn-lt"/>
        </a:defRPr>
      </a:lvl3pPr>
      <a:lvl4pPr marL="1600200" indent="-228600" algn="l" rtl="0" eaLnBrk="0" fontAlgn="base" hangingPunct="0">
        <a:spcBef>
          <a:spcPct val="20000"/>
        </a:spcBef>
        <a:spcAft>
          <a:spcPct val="0"/>
        </a:spcAft>
        <a:buChar char="–"/>
        <a:defRPr sz="2000">
          <a:solidFill>
            <a:srgbClr val="FF33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295400" y="609600"/>
            <a:ext cx="6553200" cy="5562600"/>
          </a:xfrm>
          <a:prstGeom prst="rect">
            <a:avLst/>
          </a:prstGeom>
          <a:noFill/>
          <a:ln w="9525">
            <a:noFill/>
            <a:miter lim="800000"/>
            <a:headEnd/>
            <a:tailEnd/>
          </a:ln>
        </p:spPr>
        <p:txBody>
          <a:bodyPr/>
          <a:lstStyle/>
          <a:p>
            <a:pPr marL="342900" indent="-342900" algn="ctr" eaLnBrk="1" hangingPunct="1">
              <a:lnSpc>
                <a:spcPct val="80000"/>
              </a:lnSpc>
              <a:spcBef>
                <a:spcPct val="20000"/>
              </a:spcBef>
              <a:defRPr/>
            </a:pPr>
            <a:r>
              <a:rPr lang="en-US" sz="2000" b="1" kern="0" dirty="0">
                <a:solidFill>
                  <a:srgbClr val="003399"/>
                </a:solidFill>
                <a:latin typeface="+mn-lt"/>
                <a:cs typeface="+mn-cs"/>
              </a:rPr>
              <a:t> </a:t>
            </a:r>
          </a:p>
          <a:p>
            <a:pPr marL="342900" indent="-342900" algn="ctr" eaLnBrk="1" hangingPunct="1">
              <a:lnSpc>
                <a:spcPct val="80000"/>
              </a:lnSpc>
              <a:spcBef>
                <a:spcPct val="20000"/>
              </a:spcBef>
              <a:defRPr/>
            </a:pPr>
            <a:endParaRPr lang="en-US" sz="2000" b="1" kern="0" dirty="0">
              <a:solidFill>
                <a:srgbClr val="003399"/>
              </a:solidFill>
              <a:latin typeface="+mn-lt"/>
              <a:cs typeface="+mn-cs"/>
            </a:endParaRPr>
          </a:p>
          <a:p>
            <a:pPr marL="342900" indent="-342900" algn="ctr" eaLnBrk="1" hangingPunct="1">
              <a:lnSpc>
                <a:spcPct val="80000"/>
              </a:lnSpc>
              <a:spcBef>
                <a:spcPct val="20000"/>
              </a:spcBef>
              <a:defRPr/>
            </a:pPr>
            <a:r>
              <a:rPr lang="en-IN" sz="2000" b="1" dirty="0">
                <a:latin typeface="Arial" charset="0"/>
                <a:cs typeface="Arial" charset="0"/>
              </a:rPr>
              <a:t>PV204 </a:t>
            </a:r>
            <a:r>
              <a:rPr lang="en-IN" sz="2000" b="1" dirty="0" smtClean="0">
                <a:latin typeface="Arial" charset="0"/>
                <a:cs typeface="Arial" charset="0"/>
              </a:rPr>
              <a:t>Term Project</a:t>
            </a:r>
            <a:endParaRPr lang="en-IN" sz="2000" b="1" dirty="0">
              <a:latin typeface="Arial" charset="0"/>
              <a:cs typeface="Arial" charset="0"/>
            </a:endParaRPr>
          </a:p>
          <a:p>
            <a:pPr marL="342900" indent="-342900" algn="ctr" eaLnBrk="1" hangingPunct="1">
              <a:lnSpc>
                <a:spcPct val="80000"/>
              </a:lnSpc>
              <a:spcBef>
                <a:spcPct val="20000"/>
              </a:spcBef>
              <a:defRPr/>
            </a:pPr>
            <a:endParaRPr lang="en-US" sz="2000" b="1" kern="0" dirty="0">
              <a:solidFill>
                <a:srgbClr val="9900CC"/>
              </a:solidFill>
              <a:latin typeface="+mn-lt"/>
              <a:cs typeface="+mn-cs"/>
            </a:endParaRPr>
          </a:p>
          <a:p>
            <a:pPr marL="342900" indent="-342900" algn="ctr" eaLnBrk="1" hangingPunct="1">
              <a:lnSpc>
                <a:spcPct val="80000"/>
              </a:lnSpc>
              <a:spcBef>
                <a:spcPct val="20000"/>
              </a:spcBef>
              <a:defRPr/>
            </a:pPr>
            <a:r>
              <a:rPr lang="en-US" sz="2800" b="1" kern="0" dirty="0" smtClean="0">
                <a:solidFill>
                  <a:srgbClr val="9900CC"/>
                </a:solidFill>
                <a:latin typeface="+mn-lt"/>
                <a:cs typeface="+mn-cs"/>
              </a:rPr>
              <a:t>Hardware </a:t>
            </a:r>
            <a:r>
              <a:rPr lang="en-US" sz="2800" b="1" kern="0" dirty="0">
                <a:solidFill>
                  <a:srgbClr val="9900CC"/>
                </a:solidFill>
                <a:latin typeface="+mn-lt"/>
                <a:cs typeface="+mn-cs"/>
              </a:rPr>
              <a:t>Security Module </a:t>
            </a:r>
            <a:r>
              <a:rPr lang="en-US" sz="2800" b="1" kern="0" dirty="0" smtClean="0">
                <a:solidFill>
                  <a:srgbClr val="9900CC"/>
                </a:solidFill>
                <a:latin typeface="+mn-lt"/>
                <a:cs typeface="+mn-cs"/>
              </a:rPr>
              <a:t>for </a:t>
            </a:r>
            <a:r>
              <a:rPr lang="en-US" sz="2800" b="1" kern="0" dirty="0" err="1" smtClean="0">
                <a:solidFill>
                  <a:srgbClr val="9900CC"/>
                </a:solidFill>
              </a:rPr>
              <a:t>CryptBox</a:t>
            </a:r>
            <a:r>
              <a:rPr lang="en-US" sz="2800" b="1" kern="0" dirty="0" smtClean="0">
                <a:solidFill>
                  <a:srgbClr val="9900CC"/>
                </a:solidFill>
              </a:rPr>
              <a:t> </a:t>
            </a:r>
            <a:r>
              <a:rPr lang="en-US" sz="2800" b="1" kern="0" dirty="0" smtClean="0">
                <a:solidFill>
                  <a:srgbClr val="9900CC"/>
                </a:solidFill>
                <a:latin typeface="+mn-lt"/>
                <a:cs typeface="+mn-cs"/>
              </a:rPr>
              <a:t>(HSMCB) </a:t>
            </a:r>
            <a:r>
              <a:rPr lang="en-US" sz="2800" b="1" kern="0" dirty="0">
                <a:solidFill>
                  <a:srgbClr val="9900CC"/>
                </a:solidFill>
                <a:latin typeface="+mn-lt"/>
                <a:cs typeface="+mn-cs"/>
              </a:rPr>
              <a:t>for File Encryption</a:t>
            </a:r>
          </a:p>
          <a:p>
            <a:pPr marL="342900" indent="-342900" algn="ctr" eaLnBrk="1" hangingPunct="1">
              <a:lnSpc>
                <a:spcPct val="80000"/>
              </a:lnSpc>
              <a:spcBef>
                <a:spcPct val="20000"/>
              </a:spcBef>
              <a:defRPr/>
            </a:pPr>
            <a:endParaRPr lang="en-US" sz="2800" b="1" kern="0" dirty="0">
              <a:solidFill>
                <a:srgbClr val="9900CC"/>
              </a:solidFill>
              <a:latin typeface="+mn-lt"/>
              <a:cs typeface="+mn-cs"/>
            </a:endParaRPr>
          </a:p>
          <a:p>
            <a:pPr marL="342900" indent="-342900" algn="ctr" eaLnBrk="1" hangingPunct="1">
              <a:lnSpc>
                <a:spcPct val="80000"/>
              </a:lnSpc>
              <a:spcBef>
                <a:spcPct val="20000"/>
              </a:spcBef>
              <a:defRPr/>
            </a:pPr>
            <a:r>
              <a:rPr lang="en-US" b="1" kern="0" dirty="0">
                <a:solidFill>
                  <a:srgbClr val="00B050"/>
                </a:solidFill>
                <a:latin typeface="+mn-lt"/>
                <a:cs typeface="+mn-cs"/>
              </a:rPr>
              <a:t>27 Apr 2017</a:t>
            </a:r>
          </a:p>
          <a:p>
            <a:pPr marL="342900" indent="-342900" algn="ctr" eaLnBrk="1" hangingPunct="1">
              <a:lnSpc>
                <a:spcPct val="80000"/>
              </a:lnSpc>
              <a:spcBef>
                <a:spcPct val="20000"/>
              </a:spcBef>
              <a:defRPr/>
            </a:pPr>
            <a:endParaRPr lang="en-US" b="1" kern="0" dirty="0">
              <a:solidFill>
                <a:srgbClr val="00B050"/>
              </a:solidFill>
              <a:latin typeface="+mn-lt"/>
              <a:cs typeface="+mn-cs"/>
            </a:endParaRPr>
          </a:p>
          <a:p>
            <a:pPr marL="342900" indent="-342900" algn="ctr" eaLnBrk="1" hangingPunct="1">
              <a:lnSpc>
                <a:spcPct val="80000"/>
              </a:lnSpc>
              <a:spcBef>
                <a:spcPct val="20000"/>
              </a:spcBef>
              <a:defRPr/>
            </a:pPr>
            <a:endParaRPr lang="en-US" b="1" kern="0" dirty="0">
              <a:solidFill>
                <a:srgbClr val="9900CC"/>
              </a:solidFill>
              <a:latin typeface="+mn-lt"/>
              <a:cs typeface="+mn-cs"/>
            </a:endParaRPr>
          </a:p>
          <a:p>
            <a:pPr marL="342900" indent="-342900" algn="ctr" eaLnBrk="1" hangingPunct="1">
              <a:lnSpc>
                <a:spcPct val="80000"/>
              </a:lnSpc>
              <a:spcBef>
                <a:spcPct val="20000"/>
              </a:spcBef>
              <a:defRPr/>
            </a:pPr>
            <a:r>
              <a:rPr lang="en-IN" sz="1600" b="1" kern="0" dirty="0">
                <a:solidFill>
                  <a:srgbClr val="002060"/>
                </a:solidFill>
                <a:latin typeface="+mn-lt"/>
                <a:cs typeface="+mn-cs"/>
              </a:rPr>
              <a:t>BIDARE VENKATESH GURUPRASAD, UCO:459196</a:t>
            </a:r>
          </a:p>
          <a:p>
            <a:pPr marL="342900" indent="-342900" algn="ctr" eaLnBrk="1" hangingPunct="1">
              <a:lnSpc>
                <a:spcPct val="80000"/>
              </a:lnSpc>
              <a:spcBef>
                <a:spcPct val="20000"/>
              </a:spcBef>
              <a:defRPr/>
            </a:pPr>
            <a:r>
              <a:rPr lang="en-IN" sz="1600" b="1" kern="0" dirty="0">
                <a:solidFill>
                  <a:srgbClr val="002060"/>
                </a:solidFill>
                <a:latin typeface="+mn-lt"/>
                <a:cs typeface="+mn-cs"/>
              </a:rPr>
              <a:t>GILLELA MARUTHI, UCO:459206</a:t>
            </a:r>
          </a:p>
          <a:p>
            <a:pPr marL="342900" indent="-342900" algn="ctr" eaLnBrk="1" hangingPunct="1">
              <a:lnSpc>
                <a:spcPct val="80000"/>
              </a:lnSpc>
              <a:spcBef>
                <a:spcPct val="20000"/>
              </a:spcBef>
              <a:defRPr/>
            </a:pPr>
            <a:r>
              <a:rPr lang="en-IN" sz="1600" b="1" kern="0" dirty="0">
                <a:solidFill>
                  <a:srgbClr val="002060"/>
                </a:solidFill>
                <a:latin typeface="+mn-lt"/>
                <a:cs typeface="+mn-cs"/>
              </a:rPr>
              <a:t>GOVIND PRASHANTH REDDY, UCO:459207</a:t>
            </a:r>
          </a:p>
          <a:p>
            <a:pPr marL="342900" indent="-342900" algn="ctr" eaLnBrk="1" hangingPunct="1">
              <a:lnSpc>
                <a:spcPct val="80000"/>
              </a:lnSpc>
              <a:spcBef>
                <a:spcPct val="20000"/>
              </a:spcBef>
              <a:defRPr/>
            </a:pPr>
            <a:r>
              <a:rPr lang="en-IN" sz="1600" b="1" kern="0" dirty="0">
                <a:solidFill>
                  <a:srgbClr val="002060"/>
                </a:solidFill>
                <a:latin typeface="+mn-lt"/>
                <a:cs typeface="+mn-cs"/>
              </a:rPr>
              <a:t>TANGUTURI RAMU, UCO: 459204</a:t>
            </a:r>
            <a:endParaRPr lang="cs-CZ" sz="1600" b="1" kern="0" dirty="0">
              <a:solidFill>
                <a:srgbClr val="002060"/>
              </a:solidFill>
              <a:latin typeface="+mn-lt"/>
              <a:cs typeface="+mn-cs"/>
            </a:endParaRPr>
          </a:p>
          <a:p>
            <a:pPr marL="342900" indent="-342900" algn="ctr" eaLnBrk="1" hangingPunct="1">
              <a:lnSpc>
                <a:spcPct val="80000"/>
              </a:lnSpc>
              <a:spcBef>
                <a:spcPct val="20000"/>
              </a:spcBef>
              <a:defRPr/>
            </a:pPr>
            <a:endParaRPr lang="cs-CZ" sz="1600" b="1" kern="0" dirty="0">
              <a:solidFill>
                <a:srgbClr val="FF3300"/>
              </a:solidFill>
              <a:latin typeface="+mn-lt"/>
              <a:cs typeface="+mn-cs"/>
            </a:endParaRPr>
          </a:p>
          <a:p>
            <a:pPr marL="342900" indent="-342900" algn="ctr" eaLnBrk="1" hangingPunct="1">
              <a:lnSpc>
                <a:spcPct val="80000"/>
              </a:lnSpc>
              <a:spcBef>
                <a:spcPct val="20000"/>
              </a:spcBef>
              <a:defRPr/>
            </a:pPr>
            <a:r>
              <a:rPr lang="en-US" sz="1600" kern="0" dirty="0">
                <a:solidFill>
                  <a:srgbClr val="FF3300"/>
                </a:solidFill>
                <a:latin typeface="+mn-lt"/>
                <a:cs typeface="+mn-cs"/>
              </a:rPr>
              <a:t>https://</a:t>
            </a:r>
            <a:r>
              <a:rPr lang="en-US" sz="1600" kern="0" dirty="0" smtClean="0">
                <a:solidFill>
                  <a:srgbClr val="FF3300"/>
                </a:solidFill>
                <a:latin typeface="+mn-lt"/>
                <a:cs typeface="+mn-cs"/>
              </a:rPr>
              <a:t>github.com/ramucs108/HSMCryptbox</a:t>
            </a:r>
            <a:endParaRPr lang="en-US" sz="1600" kern="0" dirty="0">
              <a:solidFill>
                <a:srgbClr val="FF3300"/>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dirty="0" smtClean="0"/>
              <a:t>Work done</a:t>
            </a:r>
          </a:p>
        </p:txBody>
      </p:sp>
      <p:sp>
        <p:nvSpPr>
          <p:cNvPr id="24579" name="Content Placeholder 2"/>
          <p:cNvSpPr>
            <a:spLocks noGrp="1"/>
          </p:cNvSpPr>
          <p:nvPr>
            <p:ph idx="1"/>
          </p:nvPr>
        </p:nvSpPr>
        <p:spPr>
          <a:xfrm>
            <a:off x="457200" y="914400"/>
            <a:ext cx="8153400" cy="5334000"/>
          </a:xfrm>
        </p:spPr>
        <p:txBody>
          <a:bodyPr/>
          <a:lstStyle/>
          <a:p>
            <a:pPr marL="342900" lvl="1" indent="-342900">
              <a:buChar char="•"/>
            </a:pPr>
            <a:r>
              <a:rPr lang="en-IN" dirty="0" smtClean="0">
                <a:solidFill>
                  <a:srgbClr val="003399"/>
                </a:solidFill>
                <a:ea typeface="+mn-ea"/>
                <a:cs typeface="+mn-cs"/>
              </a:rPr>
              <a:t>Design of secure channel protocol</a:t>
            </a:r>
          </a:p>
          <a:p>
            <a:pPr lvl="3">
              <a:buFontTx/>
              <a:buNone/>
            </a:pPr>
            <a:r>
              <a:rPr lang="en-IN" dirty="0" smtClean="0"/>
              <a:t/>
            </a:r>
            <a:br>
              <a:rPr lang="en-IN" dirty="0" smtClean="0"/>
            </a:br>
            <a:endParaRPr lang="en-IN" dirty="0" smtClean="0"/>
          </a:p>
          <a:p>
            <a:pPr lvl="3"/>
            <a:endParaRPr lang="en-IN" dirty="0" smtClean="0"/>
          </a:p>
          <a:p>
            <a:pPr lvl="3"/>
            <a:endParaRPr lang="en-IN" dirty="0" smtClean="0"/>
          </a:p>
          <a:p>
            <a:pPr lvl="3"/>
            <a:endParaRPr lang="en-IN" dirty="0" smtClean="0"/>
          </a:p>
          <a:p>
            <a:pPr lvl="3"/>
            <a:endParaRPr lang="en-IN" dirty="0" smtClean="0"/>
          </a:p>
        </p:txBody>
      </p:sp>
      <p:graphicFrame>
        <p:nvGraphicFramePr>
          <p:cNvPr id="6" name="Table 5"/>
          <p:cNvGraphicFramePr>
            <a:graphicFrameLocks noGrp="1"/>
          </p:cNvGraphicFramePr>
          <p:nvPr/>
        </p:nvGraphicFramePr>
        <p:xfrm>
          <a:off x="457200" y="1524000"/>
          <a:ext cx="8305800" cy="3489960"/>
        </p:xfrm>
        <a:graphic>
          <a:graphicData uri="http://schemas.openxmlformats.org/drawingml/2006/table">
            <a:tbl>
              <a:tblPr firstRow="1" bandRow="1">
                <a:tableStyleId>{5940675A-B579-460E-94D1-54222C63F5DA}</a:tableStyleId>
              </a:tblPr>
              <a:tblGrid>
                <a:gridCol w="667352"/>
                <a:gridCol w="2685448"/>
                <a:gridCol w="914400"/>
                <a:gridCol w="685800"/>
                <a:gridCol w="3352800"/>
              </a:tblGrid>
              <a:tr h="370840">
                <a:tc>
                  <a:txBody>
                    <a:bodyPr/>
                    <a:lstStyle/>
                    <a:p>
                      <a:pPr algn="ctr"/>
                      <a:r>
                        <a:rPr lang="en-IN" sz="1800" dirty="0" smtClean="0">
                          <a:solidFill>
                            <a:srgbClr val="FF0000"/>
                          </a:solidFill>
                        </a:rPr>
                        <a:t>Sl. </a:t>
                      </a:r>
                    </a:p>
                    <a:p>
                      <a:pPr algn="ctr"/>
                      <a:r>
                        <a:rPr lang="en-IN" sz="1800" dirty="0" smtClean="0">
                          <a:solidFill>
                            <a:srgbClr val="FF0000"/>
                          </a:solidFill>
                        </a:rPr>
                        <a:t>No.</a:t>
                      </a:r>
                      <a:endParaRPr lang="en-IN" sz="1800" dirty="0">
                        <a:solidFill>
                          <a:srgbClr val="FF0000"/>
                        </a:solidFill>
                      </a:endParaRPr>
                    </a:p>
                  </a:txBody>
                  <a:tcPr/>
                </a:tc>
                <a:tc>
                  <a:txBody>
                    <a:bodyPr/>
                    <a:lstStyle/>
                    <a:p>
                      <a:pPr algn="ctr"/>
                      <a:r>
                        <a:rPr lang="en-IN" sz="1800" dirty="0" smtClean="0">
                          <a:solidFill>
                            <a:srgbClr val="FF0000"/>
                          </a:solidFill>
                        </a:rPr>
                        <a:t>Message Name</a:t>
                      </a:r>
                      <a:endParaRPr lang="en-IN" sz="1800" dirty="0">
                        <a:solidFill>
                          <a:srgbClr val="FF0000"/>
                        </a:solidFill>
                      </a:endParaRPr>
                    </a:p>
                  </a:txBody>
                  <a:tcPr/>
                </a:tc>
                <a:tc>
                  <a:txBody>
                    <a:bodyPr/>
                    <a:lstStyle/>
                    <a:p>
                      <a:pPr algn="ctr"/>
                      <a:r>
                        <a:rPr lang="en-IN" sz="1800" dirty="0" smtClean="0">
                          <a:solidFill>
                            <a:srgbClr val="FF0000"/>
                          </a:solidFill>
                        </a:rPr>
                        <a:t>From</a:t>
                      </a:r>
                      <a:endParaRPr lang="en-IN" sz="1800" dirty="0">
                        <a:solidFill>
                          <a:srgbClr val="FF0000"/>
                        </a:solidFill>
                      </a:endParaRPr>
                    </a:p>
                  </a:txBody>
                  <a:tcPr/>
                </a:tc>
                <a:tc>
                  <a:txBody>
                    <a:bodyPr/>
                    <a:lstStyle/>
                    <a:p>
                      <a:pPr algn="ctr"/>
                      <a:r>
                        <a:rPr lang="en-IN" sz="1800" dirty="0" smtClean="0">
                          <a:solidFill>
                            <a:srgbClr val="FF0000"/>
                          </a:solidFill>
                        </a:rPr>
                        <a:t>To </a:t>
                      </a:r>
                      <a:endParaRPr lang="en-IN" sz="1800" dirty="0">
                        <a:solidFill>
                          <a:srgbClr val="FF0000"/>
                        </a:solidFill>
                      </a:endParaRPr>
                    </a:p>
                  </a:txBody>
                  <a:tcPr/>
                </a:tc>
                <a:tc>
                  <a:txBody>
                    <a:bodyPr/>
                    <a:lstStyle/>
                    <a:p>
                      <a:pPr algn="ctr"/>
                      <a:r>
                        <a:rPr lang="en-IN" sz="1800" dirty="0" smtClean="0">
                          <a:solidFill>
                            <a:srgbClr val="FF0000"/>
                          </a:solidFill>
                        </a:rPr>
                        <a:t>Remarks</a:t>
                      </a:r>
                      <a:endParaRPr lang="en-IN" sz="1800" dirty="0">
                        <a:solidFill>
                          <a:srgbClr val="FF0000"/>
                        </a:solidFill>
                      </a:endParaRPr>
                    </a:p>
                  </a:txBody>
                  <a:tcPr/>
                </a:tc>
              </a:tr>
              <a:tr h="370840">
                <a:tc>
                  <a:txBody>
                    <a:bodyPr/>
                    <a:lstStyle/>
                    <a:p>
                      <a:pPr algn="ctr"/>
                      <a:r>
                        <a:rPr lang="en-IN" sz="1800" dirty="0" smtClean="0"/>
                        <a:t>1.</a:t>
                      </a:r>
                      <a:endParaRPr lang="en-IN" sz="1800" dirty="0"/>
                    </a:p>
                  </a:txBody>
                  <a:tcPr/>
                </a:tc>
                <a:tc>
                  <a:txBody>
                    <a:bodyPr/>
                    <a:lstStyle/>
                    <a:p>
                      <a:pPr algn="ctr"/>
                      <a:r>
                        <a:rPr lang="en-IN" sz="1800" dirty="0" smtClean="0"/>
                        <a:t>Challenge1</a:t>
                      </a:r>
                      <a:r>
                        <a:rPr lang="en-IN" sz="1800" baseline="0" dirty="0" smtClean="0"/>
                        <a:t> Message</a:t>
                      </a:r>
                      <a:endParaRPr lang="en-IN" sz="1800" dirty="0"/>
                    </a:p>
                  </a:txBody>
                  <a:tcPr/>
                </a:tc>
                <a:tc>
                  <a:txBody>
                    <a:bodyPr/>
                    <a:lstStyle/>
                    <a:p>
                      <a:pPr algn="ctr"/>
                      <a:r>
                        <a:rPr lang="en-IN" sz="1800" dirty="0" smtClean="0"/>
                        <a:t>Host</a:t>
                      </a:r>
                      <a:endParaRPr lang="en-IN" sz="1800" dirty="0"/>
                    </a:p>
                  </a:txBody>
                  <a:tcPr/>
                </a:tc>
                <a:tc>
                  <a:txBody>
                    <a:bodyPr/>
                    <a:lstStyle/>
                    <a:p>
                      <a:pPr algn="ctr"/>
                      <a:r>
                        <a:rPr lang="en-IN" sz="1800" dirty="0" smtClean="0"/>
                        <a:t>JC</a:t>
                      </a:r>
                      <a:endParaRPr lang="en-IN" sz="1800" dirty="0"/>
                    </a:p>
                  </a:txBody>
                  <a:tcPr/>
                </a:tc>
                <a:tc>
                  <a:txBody>
                    <a:bodyPr/>
                    <a:lstStyle/>
                    <a:p>
                      <a:pPr algn="l"/>
                      <a:r>
                        <a:rPr lang="en-IN" sz="1800" dirty="0" smtClean="0"/>
                        <a:t>Freshness ensured</a:t>
                      </a:r>
                      <a:r>
                        <a:rPr lang="en-IN" sz="1800" baseline="0" dirty="0" smtClean="0"/>
                        <a:t> by Host Random no. </a:t>
                      </a:r>
                      <a:endParaRPr lang="en-IN" sz="1800" dirty="0"/>
                    </a:p>
                  </a:txBody>
                  <a:tcPr/>
                </a:tc>
              </a:tr>
              <a:tr h="370840">
                <a:tc>
                  <a:txBody>
                    <a:bodyPr/>
                    <a:lstStyle/>
                    <a:p>
                      <a:pPr algn="ctr"/>
                      <a:r>
                        <a:rPr lang="en-IN" sz="1800" dirty="0" smtClean="0"/>
                        <a:t>2.</a:t>
                      </a:r>
                      <a:endParaRPr lang="en-IN" sz="1800" dirty="0"/>
                    </a:p>
                  </a:txBody>
                  <a:tcPr/>
                </a:tc>
                <a:tc>
                  <a:txBody>
                    <a:bodyPr/>
                    <a:lstStyle/>
                    <a:p>
                      <a:pPr algn="ctr"/>
                      <a:r>
                        <a:rPr lang="en-IN" sz="1800" dirty="0" smtClean="0"/>
                        <a:t>(Challenge1 Response + Challenge2)  Message</a:t>
                      </a:r>
                      <a:endParaRPr lang="en-IN" sz="1800" dirty="0"/>
                    </a:p>
                  </a:txBody>
                  <a:tcPr/>
                </a:tc>
                <a:tc>
                  <a:txBody>
                    <a:bodyPr/>
                    <a:lstStyle/>
                    <a:p>
                      <a:pPr algn="ctr"/>
                      <a:r>
                        <a:rPr lang="en-IN" sz="1800" dirty="0" smtClean="0"/>
                        <a:t>JC</a:t>
                      </a:r>
                      <a:endParaRPr lang="en-IN" sz="1800" dirty="0"/>
                    </a:p>
                  </a:txBody>
                  <a:tcPr/>
                </a:tc>
                <a:tc>
                  <a:txBody>
                    <a:bodyPr/>
                    <a:lstStyle/>
                    <a:p>
                      <a:pPr algn="ctr"/>
                      <a:r>
                        <a:rPr lang="en-IN" sz="1800" dirty="0" smtClean="0"/>
                        <a:t>Host</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Freshness ensured</a:t>
                      </a:r>
                      <a:r>
                        <a:rPr lang="en-IN" sz="1800" baseline="0" dirty="0" smtClean="0"/>
                        <a:t> by </a:t>
                      </a:r>
                      <a:r>
                        <a:rPr lang="en-IN" sz="1800" dirty="0" smtClean="0">
                          <a:solidFill>
                            <a:schemeClr val="tx1"/>
                          </a:solidFill>
                        </a:rPr>
                        <a:t>JC </a:t>
                      </a:r>
                      <a:r>
                        <a:rPr lang="en-IN" sz="1800" baseline="0" dirty="0" smtClean="0"/>
                        <a:t>Random no. </a:t>
                      </a:r>
                      <a:endParaRPr lang="en-IN" sz="1800" dirty="0"/>
                    </a:p>
                  </a:txBody>
                  <a:tcPr/>
                </a:tc>
              </a:tr>
              <a:tr h="929640">
                <a:tc>
                  <a:txBody>
                    <a:bodyPr/>
                    <a:lstStyle/>
                    <a:p>
                      <a:pPr algn="ctr"/>
                      <a:r>
                        <a:rPr lang="en-IN" sz="1800" dirty="0" smtClean="0"/>
                        <a:t>3.</a:t>
                      </a:r>
                      <a:endParaRPr lang="en-IN" sz="1800" dirty="0"/>
                    </a:p>
                  </a:txBody>
                  <a:tcPr/>
                </a:tc>
                <a:tc>
                  <a:txBody>
                    <a:bodyPr/>
                    <a:lstStyle/>
                    <a:p>
                      <a:pPr algn="ctr"/>
                      <a:r>
                        <a:rPr lang="en-IN" sz="1800" dirty="0" smtClean="0"/>
                        <a:t>Challenge2 Response  </a:t>
                      </a:r>
                      <a:endParaRPr lang="en-IN" sz="1800" dirty="0"/>
                    </a:p>
                  </a:txBody>
                  <a:tcPr/>
                </a:tc>
                <a:tc>
                  <a:txBody>
                    <a:bodyPr/>
                    <a:lstStyle/>
                    <a:p>
                      <a:pPr algn="ctr"/>
                      <a:r>
                        <a:rPr lang="en-IN" sz="1800" dirty="0" smtClean="0"/>
                        <a:t>Host</a:t>
                      </a:r>
                      <a:endParaRPr lang="en-IN" sz="1800" dirty="0"/>
                    </a:p>
                  </a:txBody>
                  <a:tcPr/>
                </a:tc>
                <a:tc>
                  <a:txBody>
                    <a:bodyPr/>
                    <a:lstStyle/>
                    <a:p>
                      <a:pPr algn="ctr"/>
                      <a:r>
                        <a:rPr lang="en-IN" sz="1800" dirty="0" smtClean="0"/>
                        <a:t>JC</a:t>
                      </a:r>
                      <a:endParaRPr lang="en-IN" sz="1800" dirty="0"/>
                    </a:p>
                  </a:txBody>
                  <a:tcPr/>
                </a:tc>
                <a:tc>
                  <a:txBody>
                    <a:bodyPr/>
                    <a:lstStyle/>
                    <a:p>
                      <a:pPr algn="l"/>
                      <a:r>
                        <a:rPr lang="en-IN" sz="1800" dirty="0" smtClean="0"/>
                        <a:t>Freshness ensured</a:t>
                      </a:r>
                      <a:r>
                        <a:rPr lang="en-IN" sz="1800" baseline="0" dirty="0" smtClean="0"/>
                        <a:t> by </a:t>
                      </a:r>
                    </a:p>
                    <a:p>
                      <a:pPr algn="l"/>
                      <a:r>
                        <a:rPr lang="en-IN" sz="1800" baseline="0" dirty="0" smtClean="0"/>
                        <a:t>Incrementing the </a:t>
                      </a:r>
                      <a:r>
                        <a:rPr lang="en-IN" sz="1800" baseline="0" dirty="0" smtClean="0"/>
                        <a:t>Host </a:t>
                      </a:r>
                      <a:r>
                        <a:rPr lang="en-IN" sz="1800" baseline="0" dirty="0" smtClean="0"/>
                        <a:t>Random no. </a:t>
                      </a:r>
                      <a:r>
                        <a:rPr lang="en-IN" sz="1800" baseline="0" dirty="0" smtClean="0"/>
                        <a:t>&amp; </a:t>
                      </a:r>
                      <a:r>
                        <a:rPr lang="en-IN" sz="1800" dirty="0" smtClean="0">
                          <a:solidFill>
                            <a:schemeClr val="tx1"/>
                          </a:solidFill>
                        </a:rPr>
                        <a:t>JC </a:t>
                      </a:r>
                      <a:r>
                        <a:rPr lang="en-IN" sz="1800" baseline="0" dirty="0" smtClean="0"/>
                        <a:t>Random no. </a:t>
                      </a:r>
                      <a:endParaRPr lang="en-IN" sz="1800" dirty="0"/>
                    </a:p>
                  </a:txBody>
                  <a:tcPr/>
                </a:tc>
              </a:tr>
              <a:tr h="370840">
                <a:tc>
                  <a:txBody>
                    <a:bodyPr/>
                    <a:lstStyle/>
                    <a:p>
                      <a:pPr algn="ctr"/>
                      <a:r>
                        <a:rPr lang="en-IN" sz="1800" dirty="0" smtClean="0"/>
                        <a:t>4.</a:t>
                      </a:r>
                      <a:endParaRPr lang="en-IN" sz="1800" dirty="0"/>
                    </a:p>
                  </a:txBody>
                  <a:tcPr/>
                </a:tc>
                <a:tc>
                  <a:txBody>
                    <a:bodyPr/>
                    <a:lstStyle/>
                    <a:p>
                      <a:pPr algn="ctr"/>
                      <a:r>
                        <a:rPr lang="en-IN" sz="1800" dirty="0" smtClean="0"/>
                        <a:t>DES_KEY_FOR_FILE </a:t>
                      </a:r>
                      <a:r>
                        <a:rPr lang="en-IN" sz="1800" dirty="0" smtClean="0"/>
                        <a:t>Response Message </a:t>
                      </a:r>
                      <a:endParaRPr lang="en-IN" sz="1800" dirty="0"/>
                    </a:p>
                  </a:txBody>
                  <a:tcPr/>
                </a:tc>
                <a:tc>
                  <a:txBody>
                    <a:bodyPr/>
                    <a:lstStyle/>
                    <a:p>
                      <a:pPr algn="ctr"/>
                      <a:r>
                        <a:rPr lang="en-IN" sz="1800" dirty="0" smtClean="0"/>
                        <a:t>JC</a:t>
                      </a:r>
                      <a:endParaRPr lang="en-IN" sz="1800" dirty="0"/>
                    </a:p>
                  </a:txBody>
                  <a:tcPr/>
                </a:tc>
                <a:tc>
                  <a:txBody>
                    <a:bodyPr/>
                    <a:lstStyle/>
                    <a:p>
                      <a:pPr algn="ctr"/>
                      <a:r>
                        <a:rPr lang="en-IN" sz="1800" dirty="0" smtClean="0"/>
                        <a:t>Host</a:t>
                      </a:r>
                      <a:endParaRPr lang="en-IN" sz="1800" dirty="0"/>
                    </a:p>
                  </a:txBody>
                  <a:tcPr/>
                </a:tc>
                <a:tc>
                  <a:txBody>
                    <a:bodyPr/>
                    <a:lstStyle/>
                    <a:p>
                      <a:pPr algn="l"/>
                      <a:r>
                        <a:rPr lang="en-IN" sz="1800" dirty="0" smtClean="0"/>
                        <a:t>Finally JC sends the key to be used for enc/</a:t>
                      </a:r>
                      <a:r>
                        <a:rPr lang="en-IN" sz="1800" dirty="0" err="1" smtClean="0"/>
                        <a:t>dec</a:t>
                      </a:r>
                      <a:r>
                        <a:rPr lang="en-IN" sz="1800" baseline="0" dirty="0" smtClean="0"/>
                        <a:t> the file</a:t>
                      </a:r>
                      <a:endParaRPr lang="en-IN" sz="18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dirty="0" smtClean="0"/>
              <a:t>Work done</a:t>
            </a:r>
            <a:endParaRPr lang="en-IN" dirty="0" smtClean="0"/>
          </a:p>
        </p:txBody>
      </p:sp>
      <p:sp>
        <p:nvSpPr>
          <p:cNvPr id="25603" name="Content Placeholder 2"/>
          <p:cNvSpPr>
            <a:spLocks noGrp="1"/>
          </p:cNvSpPr>
          <p:nvPr>
            <p:ph idx="1"/>
          </p:nvPr>
        </p:nvSpPr>
        <p:spPr>
          <a:xfrm>
            <a:off x="228600" y="838200"/>
            <a:ext cx="8382000" cy="5334000"/>
          </a:xfrm>
        </p:spPr>
        <p:txBody>
          <a:bodyPr/>
          <a:lstStyle/>
          <a:p>
            <a:r>
              <a:rPr lang="en-IN" sz="2400" dirty="0" smtClean="0"/>
              <a:t>Protocol message Details</a:t>
            </a:r>
          </a:p>
          <a:p>
            <a:pPr marL="914400" lvl="1" indent="-457200">
              <a:buFont typeface="Trebuchet MS" pitchFamily="34" charset="0"/>
              <a:buAutoNum type="arabicPeriod"/>
            </a:pPr>
            <a:endParaRPr lang="en-IN" dirty="0" smtClean="0"/>
          </a:p>
          <a:p>
            <a:pPr marL="914400" lvl="1" indent="-457200">
              <a:buFont typeface="Trebuchet MS" pitchFamily="34" charset="0"/>
              <a:buAutoNum type="arabicPeriod"/>
            </a:pPr>
            <a:endParaRPr lang="en-IN" dirty="0" smtClean="0"/>
          </a:p>
          <a:p>
            <a:pPr lvl="3"/>
            <a:endParaRPr lang="en-IN" dirty="0" smtClean="0"/>
          </a:p>
        </p:txBody>
      </p:sp>
      <p:graphicFrame>
        <p:nvGraphicFramePr>
          <p:cNvPr id="52" name="Table 51"/>
          <p:cNvGraphicFramePr>
            <a:graphicFrameLocks noGrp="1"/>
          </p:cNvGraphicFramePr>
          <p:nvPr/>
        </p:nvGraphicFramePr>
        <p:xfrm>
          <a:off x="130792" y="1371600"/>
          <a:ext cx="8839200" cy="4175760"/>
        </p:xfrm>
        <a:graphic>
          <a:graphicData uri="http://schemas.openxmlformats.org/drawingml/2006/table">
            <a:tbl>
              <a:tblPr firstRow="1" bandRow="1">
                <a:tableStyleId>{5940675A-B579-460E-94D1-54222C63F5DA}</a:tableStyleId>
              </a:tblPr>
              <a:tblGrid>
                <a:gridCol w="4267200"/>
                <a:gridCol w="4572000"/>
              </a:tblGrid>
              <a:tr h="309671">
                <a:tc>
                  <a:txBody>
                    <a:bodyPr/>
                    <a:lstStyle/>
                    <a:p>
                      <a:pPr algn="ctr"/>
                      <a:r>
                        <a:rPr lang="en-IN" sz="2000" b="1" dirty="0" smtClean="0">
                          <a:solidFill>
                            <a:srgbClr val="FF0000"/>
                          </a:solidFill>
                        </a:rPr>
                        <a:t>MESSAGE DETAILS</a:t>
                      </a:r>
                      <a:endParaRPr lang="en-IN" sz="2000" b="1" dirty="0">
                        <a:solidFill>
                          <a:srgbClr val="FF0000"/>
                        </a:solidFill>
                      </a:endParaRPr>
                    </a:p>
                  </a:txBody>
                  <a:tcPr/>
                </a:tc>
                <a:tc>
                  <a:txBody>
                    <a:bodyPr/>
                    <a:lstStyle/>
                    <a:p>
                      <a:pPr algn="ctr"/>
                      <a:r>
                        <a:rPr lang="en-IN" sz="2000" b="1" dirty="0" smtClean="0">
                          <a:solidFill>
                            <a:srgbClr val="FF0000"/>
                          </a:solidFill>
                        </a:rPr>
                        <a:t>Action Taken</a:t>
                      </a:r>
                    </a:p>
                  </a:txBody>
                  <a:tcPr/>
                </a:tc>
              </a:tr>
              <a:tr h="1950929">
                <a:tc>
                  <a:txBody>
                    <a:bodyPr/>
                    <a:lstStyle/>
                    <a:p>
                      <a:pPr marL="914400" marR="0" lvl="1" indent="-4572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en-IN" sz="2000" b="0" i="0" u="none" strike="noStrike" kern="0" cap="none" spc="0" normalizeH="0" baseline="0" noProof="0" dirty="0" smtClean="0">
                          <a:ln>
                            <a:noFill/>
                          </a:ln>
                          <a:solidFill>
                            <a:srgbClr val="FF0000"/>
                          </a:solidFill>
                          <a:effectLst/>
                          <a:uLnTx/>
                          <a:uFillTx/>
                          <a:latin typeface="+mn-lt"/>
                        </a:rPr>
                        <a:t>Message from Host to JC</a:t>
                      </a:r>
                    </a:p>
                    <a:p>
                      <a:endParaRPr lang="en-IN" dirty="0"/>
                    </a:p>
                  </a:txBody>
                  <a:tcPr/>
                </a:tc>
                <a:tc>
                  <a:txBody>
                    <a:bodyPr/>
                    <a:lstStyle/>
                    <a:p>
                      <a:r>
                        <a:rPr lang="en-IN" sz="1800" dirty="0" smtClean="0"/>
                        <a:t>Host </a:t>
                      </a:r>
                      <a:r>
                        <a:rPr lang="en-IN" sz="1800" baseline="0" dirty="0" smtClean="0"/>
                        <a:t>encrypts (</a:t>
                      </a:r>
                      <a:r>
                        <a:rPr lang="en-IN" sz="1800" baseline="0" dirty="0" err="1" smtClean="0"/>
                        <a:t>PIN+RanHost</a:t>
                      </a:r>
                      <a:r>
                        <a:rPr lang="en-IN" sz="1800" baseline="0" dirty="0" smtClean="0"/>
                        <a:t>) using public key of Java Card , computes the MAC and appends it to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JC</a:t>
                      </a:r>
                      <a:r>
                        <a:rPr lang="en-IN" sz="1800" baseline="0" dirty="0" smtClean="0"/>
                        <a:t> receives the packet, computes MAC and compares with incoming MAC. On success, it decrypts using its private key and generates session key K1 using sha256</a:t>
                      </a:r>
                      <a:endParaRPr lang="en-IN" sz="1800" dirty="0"/>
                    </a:p>
                  </a:txBody>
                  <a:tcPr/>
                </a:tc>
              </a:tr>
              <a:tr h="1767840">
                <a:tc>
                  <a:txBody>
                    <a:bodyPr/>
                    <a:lstStyle/>
                    <a:p>
                      <a:pPr marL="914400" marR="0" lvl="1" indent="-457200" algn="l" defTabSz="914400" rtl="0" eaLnBrk="0" fontAlgn="base" latinLnBrk="0" hangingPunct="0">
                        <a:lnSpc>
                          <a:spcPct val="100000"/>
                        </a:lnSpc>
                        <a:spcBef>
                          <a:spcPct val="20000"/>
                        </a:spcBef>
                        <a:spcAft>
                          <a:spcPct val="0"/>
                        </a:spcAft>
                        <a:buClrTx/>
                        <a:buSzTx/>
                        <a:buFont typeface="+mj-lt"/>
                        <a:buAutoNum type="arabicPeriod" startAt="2"/>
                        <a:tabLst/>
                        <a:defRPr/>
                      </a:pPr>
                      <a:r>
                        <a:rPr kumimoji="0" lang="en-IN" sz="2000" b="0" i="0" u="none" strike="noStrike" kern="0" cap="none" spc="0" normalizeH="0" baseline="0" noProof="0" dirty="0" smtClean="0">
                          <a:ln>
                            <a:noFill/>
                          </a:ln>
                          <a:solidFill>
                            <a:srgbClr val="FF0000"/>
                          </a:solidFill>
                          <a:effectLst/>
                          <a:uLnTx/>
                          <a:uFillTx/>
                          <a:latin typeface="+mn-lt"/>
                        </a:rPr>
                        <a:t>Message from JC to Host</a:t>
                      </a:r>
                      <a:endParaRPr kumimoji="0" lang="en-IN" sz="2000" b="0" i="0" u="none" strike="noStrike" kern="0" cap="none" spc="0" normalizeH="0" baseline="0" noProof="0" dirty="0" smtClean="0">
                        <a:ln>
                          <a:noFill/>
                        </a:ln>
                        <a:solidFill>
                          <a:srgbClr val="FF0000"/>
                        </a:solidFill>
                        <a:effectLst/>
                        <a:uLnTx/>
                        <a:uFillTx/>
                        <a:latin typeface="+mn-lt"/>
                        <a:ea typeface="+mn-ea"/>
                        <a:cs typeface="+mn-cs"/>
                      </a:endParaRPr>
                    </a:p>
                  </a:txBody>
                  <a:tcPr/>
                </a:tc>
                <a:tc>
                  <a:txBody>
                    <a:bodyPr/>
                    <a:lstStyle/>
                    <a:p>
                      <a:r>
                        <a:rPr lang="en-IN" sz="1800" dirty="0" smtClean="0"/>
                        <a:t>JC increments</a:t>
                      </a:r>
                      <a:r>
                        <a:rPr lang="en-IN" sz="1800" baseline="0" dirty="0" smtClean="0"/>
                        <a:t> </a:t>
                      </a:r>
                      <a:r>
                        <a:rPr lang="en-IN" sz="1800" baseline="0" dirty="0" err="1" smtClean="0"/>
                        <a:t>RanHost</a:t>
                      </a:r>
                      <a:r>
                        <a:rPr lang="en-IN" sz="1800" baseline="0" dirty="0" smtClean="0"/>
                        <a:t>, adds its Random number </a:t>
                      </a:r>
                      <a:r>
                        <a:rPr lang="en-IN" sz="1800" baseline="0" dirty="0" err="1" smtClean="0"/>
                        <a:t>RanJC</a:t>
                      </a:r>
                      <a:r>
                        <a:rPr lang="en-IN" sz="1800" baseline="0" dirty="0" smtClean="0"/>
                        <a:t>, </a:t>
                      </a:r>
                      <a:r>
                        <a:rPr lang="en-IN" sz="1800" dirty="0" smtClean="0"/>
                        <a:t>encrypts</a:t>
                      </a:r>
                      <a:r>
                        <a:rPr lang="en-IN" sz="1800" baseline="0" dirty="0" smtClean="0"/>
                        <a:t> </a:t>
                      </a:r>
                      <a:r>
                        <a:rPr lang="en-IN" sz="1800" baseline="0" dirty="0" smtClean="0"/>
                        <a:t>((RanHost+1</a:t>
                      </a:r>
                      <a:r>
                        <a:rPr lang="en-IN" sz="1800" baseline="0" dirty="0" smtClean="0"/>
                        <a:t>)+</a:t>
                      </a:r>
                      <a:r>
                        <a:rPr lang="en-IN" sz="1800" baseline="0" dirty="0" err="1" smtClean="0"/>
                        <a:t>RanJC</a:t>
                      </a:r>
                      <a:r>
                        <a:rPr lang="en-IN" sz="1800" baseline="0" dirty="0" smtClean="0"/>
                        <a:t>) using K1 and adds MAC of the packet.</a:t>
                      </a:r>
                    </a:p>
                    <a:p>
                      <a:r>
                        <a:rPr lang="en-IN" sz="1800" dirty="0" smtClean="0"/>
                        <a:t>Host</a:t>
                      </a:r>
                      <a:r>
                        <a:rPr lang="en-IN" sz="1800" baseline="0" dirty="0" smtClean="0"/>
                        <a:t> verifies MAC and decrypts the message and verifies RanHost+1</a:t>
                      </a:r>
                      <a:endParaRPr lang="en-IN" sz="1800" dirty="0"/>
                    </a:p>
                  </a:txBody>
                  <a:tcPr/>
                </a:tc>
              </a:tr>
            </a:tbl>
          </a:graphicData>
        </a:graphic>
      </p:graphicFrame>
      <p:grpSp>
        <p:nvGrpSpPr>
          <p:cNvPr id="25618" name="Group 18"/>
          <p:cNvGrpSpPr>
            <a:grpSpLocks/>
          </p:cNvGrpSpPr>
          <p:nvPr/>
        </p:nvGrpSpPr>
        <p:grpSpPr bwMode="auto">
          <a:xfrm>
            <a:off x="291152" y="2286000"/>
            <a:ext cx="3976051" cy="914400"/>
            <a:chOff x="1279123" y="2209800"/>
            <a:chExt cx="4741179" cy="609600"/>
          </a:xfrm>
        </p:grpSpPr>
        <p:sp>
          <p:nvSpPr>
            <p:cNvPr id="54" name="Rectangle 53"/>
            <p:cNvSpPr/>
            <p:nvPr/>
          </p:nvSpPr>
          <p:spPr>
            <a:xfrm>
              <a:off x="1279123" y="2209800"/>
              <a:ext cx="1219507"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APDU HEADER</a:t>
              </a:r>
            </a:p>
          </p:txBody>
        </p:sp>
        <p:sp>
          <p:nvSpPr>
            <p:cNvPr id="55" name="Rectangle 54"/>
            <p:cNvSpPr/>
            <p:nvPr/>
          </p:nvSpPr>
          <p:spPr>
            <a:xfrm>
              <a:off x="2302362" y="2209800"/>
              <a:ext cx="278353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smtClean="0">
                  <a:solidFill>
                    <a:schemeClr val="tx1"/>
                  </a:solidFill>
                </a:rPr>
                <a:t>Pub </a:t>
              </a:r>
              <a:r>
                <a:rPr lang="en-IN" baseline="-25000" dirty="0" smtClean="0">
                  <a:solidFill>
                    <a:schemeClr val="tx1"/>
                  </a:solidFill>
                </a:rPr>
                <a:t>JC</a:t>
              </a:r>
              <a:r>
                <a:rPr lang="en-IN" sz="1600" dirty="0" smtClean="0">
                  <a:solidFill>
                    <a:schemeClr val="tx1"/>
                  </a:solidFill>
                </a:rPr>
                <a:t>(PIN </a:t>
              </a:r>
              <a:r>
                <a:rPr lang="en-IN" sz="1600" dirty="0">
                  <a:solidFill>
                    <a:schemeClr val="tx1"/>
                  </a:solidFill>
                </a:rPr>
                <a:t>+ </a:t>
              </a:r>
              <a:r>
                <a:rPr lang="en-IN" sz="1600" dirty="0" err="1" smtClean="0">
                  <a:solidFill>
                    <a:schemeClr val="tx1"/>
                  </a:solidFill>
                </a:rPr>
                <a:t>RanHost</a:t>
              </a:r>
              <a:r>
                <a:rPr lang="en-IN" sz="1600" dirty="0" smtClean="0">
                  <a:solidFill>
                    <a:schemeClr val="tx1"/>
                  </a:solidFill>
                </a:rPr>
                <a:t>)</a:t>
              </a:r>
              <a:endParaRPr lang="en-IN" sz="1600" dirty="0">
                <a:solidFill>
                  <a:schemeClr val="tx1"/>
                </a:solidFill>
              </a:endParaRPr>
            </a:p>
            <a:p>
              <a:pPr algn="ctr">
                <a:defRPr/>
              </a:pPr>
              <a:endParaRPr lang="en-IN" sz="1600" dirty="0">
                <a:solidFill>
                  <a:schemeClr val="tx1"/>
                </a:solidFill>
              </a:endParaRPr>
            </a:p>
          </p:txBody>
        </p:sp>
        <p:sp>
          <p:nvSpPr>
            <p:cNvPr id="57" name="Rectangle 56"/>
            <p:cNvSpPr/>
            <p:nvPr/>
          </p:nvSpPr>
          <p:spPr>
            <a:xfrm>
              <a:off x="4882826" y="2209800"/>
              <a:ext cx="1137476"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MAC</a:t>
              </a:r>
            </a:p>
          </p:txBody>
        </p:sp>
      </p:grpSp>
      <p:grpSp>
        <p:nvGrpSpPr>
          <p:cNvPr id="25619" name="Group 18"/>
          <p:cNvGrpSpPr>
            <a:grpSpLocks/>
          </p:cNvGrpSpPr>
          <p:nvPr/>
        </p:nvGrpSpPr>
        <p:grpSpPr bwMode="auto">
          <a:xfrm>
            <a:off x="283191" y="4226256"/>
            <a:ext cx="3984009" cy="922361"/>
            <a:chOff x="1113747" y="2204493"/>
            <a:chExt cx="4814471" cy="614907"/>
          </a:xfrm>
        </p:grpSpPr>
        <p:sp>
          <p:nvSpPr>
            <p:cNvPr id="18" name="Rectangle 17"/>
            <p:cNvSpPr/>
            <p:nvPr/>
          </p:nvSpPr>
          <p:spPr>
            <a:xfrm>
              <a:off x="1113747" y="2204493"/>
              <a:ext cx="1219507"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APDU HEADER</a:t>
              </a:r>
            </a:p>
          </p:txBody>
        </p:sp>
        <p:sp>
          <p:nvSpPr>
            <p:cNvPr id="19" name="Rectangle 18"/>
            <p:cNvSpPr/>
            <p:nvPr/>
          </p:nvSpPr>
          <p:spPr>
            <a:xfrm>
              <a:off x="2138921" y="2209800"/>
              <a:ext cx="3149937"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ENC </a:t>
              </a:r>
              <a:r>
                <a:rPr lang="en-IN" baseline="-25000" dirty="0" smtClean="0">
                  <a:solidFill>
                    <a:schemeClr val="tx1"/>
                  </a:solidFill>
                </a:rPr>
                <a:t>K1</a:t>
              </a:r>
              <a:r>
                <a:rPr lang="en-IN" sz="1600" dirty="0" smtClean="0">
                  <a:solidFill>
                    <a:schemeClr val="tx1"/>
                  </a:solidFill>
                </a:rPr>
                <a:t>((RanHost+1</a:t>
              </a:r>
            </a:p>
            <a:p>
              <a:pPr algn="ctr">
                <a:defRPr/>
              </a:pPr>
              <a:r>
                <a:rPr lang="en-IN" sz="1600" dirty="0" smtClean="0">
                  <a:solidFill>
                    <a:schemeClr val="tx1"/>
                  </a:solidFill>
                </a:rPr>
                <a:t>) +</a:t>
              </a:r>
              <a:r>
                <a:rPr lang="en-IN" sz="1600" dirty="0" err="1">
                  <a:solidFill>
                    <a:schemeClr val="tx1"/>
                  </a:solidFill>
                </a:rPr>
                <a:t>RanJC</a:t>
              </a:r>
              <a:r>
                <a:rPr lang="en-IN" sz="1600" dirty="0">
                  <a:solidFill>
                    <a:schemeClr val="tx1"/>
                  </a:solidFill>
                </a:rPr>
                <a:t>)</a:t>
              </a:r>
            </a:p>
            <a:p>
              <a:pPr algn="ctr">
                <a:defRPr/>
              </a:pPr>
              <a:endParaRPr lang="en-IN" sz="1600" dirty="0">
                <a:solidFill>
                  <a:schemeClr val="tx1"/>
                </a:solidFill>
              </a:endParaRPr>
            </a:p>
          </p:txBody>
        </p:sp>
        <p:sp>
          <p:nvSpPr>
            <p:cNvPr id="20" name="Rectangle 19"/>
            <p:cNvSpPr/>
            <p:nvPr/>
          </p:nvSpPr>
          <p:spPr>
            <a:xfrm>
              <a:off x="5057822" y="2209800"/>
              <a:ext cx="870396"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MAC</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dirty="0" smtClean="0"/>
              <a:t>Work done</a:t>
            </a:r>
            <a:endParaRPr lang="en-IN" dirty="0" smtClean="0"/>
          </a:p>
        </p:txBody>
      </p:sp>
      <p:sp>
        <p:nvSpPr>
          <p:cNvPr id="26627" name="Content Placeholder 2"/>
          <p:cNvSpPr>
            <a:spLocks noGrp="1"/>
          </p:cNvSpPr>
          <p:nvPr>
            <p:ph idx="1"/>
          </p:nvPr>
        </p:nvSpPr>
        <p:spPr>
          <a:xfrm>
            <a:off x="228600" y="838200"/>
            <a:ext cx="8382000" cy="5334000"/>
          </a:xfrm>
        </p:spPr>
        <p:txBody>
          <a:bodyPr/>
          <a:lstStyle/>
          <a:p>
            <a:r>
              <a:rPr lang="en-IN" sz="2400" dirty="0" smtClean="0"/>
              <a:t>Protocol message Details</a:t>
            </a:r>
          </a:p>
          <a:p>
            <a:pPr marL="914400" lvl="1" indent="-457200">
              <a:buFont typeface="Trebuchet MS" pitchFamily="34" charset="0"/>
              <a:buAutoNum type="arabicPeriod"/>
            </a:pPr>
            <a:endParaRPr lang="en-IN" dirty="0" smtClean="0"/>
          </a:p>
          <a:p>
            <a:pPr marL="914400" lvl="1" indent="-457200">
              <a:buFont typeface="Trebuchet MS" pitchFamily="34" charset="0"/>
              <a:buAutoNum type="arabicPeriod"/>
            </a:pPr>
            <a:endParaRPr lang="en-IN" dirty="0" smtClean="0"/>
          </a:p>
          <a:p>
            <a:pPr lvl="3"/>
            <a:endParaRPr lang="en-IN" dirty="0" smtClean="0"/>
          </a:p>
        </p:txBody>
      </p:sp>
      <p:graphicFrame>
        <p:nvGraphicFramePr>
          <p:cNvPr id="52" name="Table 51"/>
          <p:cNvGraphicFramePr>
            <a:graphicFrameLocks noGrp="1"/>
          </p:cNvGraphicFramePr>
          <p:nvPr/>
        </p:nvGraphicFramePr>
        <p:xfrm>
          <a:off x="152400" y="1397000"/>
          <a:ext cx="8839200" cy="4298098"/>
        </p:xfrm>
        <a:graphic>
          <a:graphicData uri="http://schemas.openxmlformats.org/drawingml/2006/table">
            <a:tbl>
              <a:tblPr firstRow="1" bandRow="1">
                <a:tableStyleId>{5940675A-B579-460E-94D1-54222C63F5DA}</a:tableStyleId>
              </a:tblPr>
              <a:tblGrid>
                <a:gridCol w="4660670"/>
                <a:gridCol w="4178530"/>
              </a:tblGrid>
              <a:tr h="309671">
                <a:tc>
                  <a:txBody>
                    <a:bodyPr/>
                    <a:lstStyle/>
                    <a:p>
                      <a:pPr algn="ctr"/>
                      <a:r>
                        <a:rPr lang="en-IN" sz="2000" b="1" dirty="0" smtClean="0">
                          <a:solidFill>
                            <a:srgbClr val="FF0000"/>
                          </a:solidFill>
                        </a:rPr>
                        <a:t>MESSAGE DETAILS</a:t>
                      </a:r>
                      <a:endParaRPr lang="en-IN" sz="2000" b="1" dirty="0">
                        <a:solidFill>
                          <a:srgbClr val="FF0000"/>
                        </a:solidFill>
                      </a:endParaRPr>
                    </a:p>
                  </a:txBody>
                  <a:tcPr/>
                </a:tc>
                <a:tc>
                  <a:txBody>
                    <a:bodyPr/>
                    <a:lstStyle/>
                    <a:p>
                      <a:pPr algn="ctr"/>
                      <a:r>
                        <a:rPr lang="en-IN" sz="2000" b="1" dirty="0" smtClean="0">
                          <a:solidFill>
                            <a:srgbClr val="FF0000"/>
                          </a:solidFill>
                        </a:rPr>
                        <a:t>Action Taken</a:t>
                      </a:r>
                    </a:p>
                  </a:txBody>
                  <a:tcPr/>
                </a:tc>
              </a:tr>
              <a:tr h="1950929">
                <a:tc>
                  <a:txBody>
                    <a:bodyPr/>
                    <a:lstStyle/>
                    <a:p>
                      <a:pPr marL="914400" marR="0" lvl="1" indent="-457200" algn="l" defTabSz="914400" rtl="0" eaLnBrk="0" fontAlgn="base" latinLnBrk="0" hangingPunct="0">
                        <a:lnSpc>
                          <a:spcPct val="100000"/>
                        </a:lnSpc>
                        <a:spcBef>
                          <a:spcPct val="20000"/>
                        </a:spcBef>
                        <a:spcAft>
                          <a:spcPct val="0"/>
                        </a:spcAft>
                        <a:buClrTx/>
                        <a:buSzTx/>
                        <a:buFont typeface="+mj-lt"/>
                        <a:buAutoNum type="arabicPeriod" startAt="3"/>
                        <a:tabLst/>
                        <a:defRPr/>
                      </a:pPr>
                      <a:r>
                        <a:rPr kumimoji="0" lang="en-IN" sz="2000" b="0" i="0" u="none" strike="noStrike" kern="0" cap="none" spc="0" normalizeH="0" baseline="0" noProof="0" dirty="0" smtClean="0">
                          <a:ln>
                            <a:noFill/>
                          </a:ln>
                          <a:solidFill>
                            <a:srgbClr val="FF0000"/>
                          </a:solidFill>
                          <a:effectLst/>
                          <a:uLnTx/>
                          <a:uFillTx/>
                          <a:latin typeface="+mn-lt"/>
                        </a:rPr>
                        <a:t>Message from Host to JC</a:t>
                      </a:r>
                    </a:p>
                    <a:p>
                      <a:endParaRPr lang="en-IN" dirty="0"/>
                    </a:p>
                  </a:txBody>
                  <a:tcPr/>
                </a:tc>
                <a:tc>
                  <a:txBody>
                    <a:bodyPr/>
                    <a:lstStyle/>
                    <a:p>
                      <a:r>
                        <a:rPr lang="en-IN" dirty="0" smtClean="0"/>
                        <a:t>Host </a:t>
                      </a:r>
                      <a:r>
                        <a:rPr lang="en-IN" baseline="0" dirty="0" smtClean="0"/>
                        <a:t>encrypts </a:t>
                      </a:r>
                      <a:r>
                        <a:rPr lang="en-IN" baseline="0" dirty="0" smtClean="0"/>
                        <a:t>((RanHost+2</a:t>
                      </a:r>
                      <a:r>
                        <a:rPr lang="en-IN" baseline="0" dirty="0" smtClean="0"/>
                        <a:t>)+(RanJC+1) using K1, computes the MAC and appends it to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JC</a:t>
                      </a:r>
                      <a:r>
                        <a:rPr lang="en-IN" baseline="0" dirty="0" smtClean="0"/>
                        <a:t> receives the packet, computes MAC and compares with incoming MAC. If success, it decrypts using K1</a:t>
                      </a:r>
                      <a:endParaRPr lang="en-IN" dirty="0"/>
                    </a:p>
                  </a:txBody>
                  <a:tcPr/>
                </a:tc>
              </a:tr>
              <a:tr h="1950929">
                <a:tc>
                  <a:txBody>
                    <a:bodyPr/>
                    <a:lstStyle/>
                    <a:p>
                      <a:pPr marL="914400" marR="0" lvl="1" indent="-457200" algn="l" defTabSz="914400" rtl="0" eaLnBrk="0" fontAlgn="base" latinLnBrk="0" hangingPunct="0">
                        <a:lnSpc>
                          <a:spcPct val="100000"/>
                        </a:lnSpc>
                        <a:spcBef>
                          <a:spcPct val="20000"/>
                        </a:spcBef>
                        <a:spcAft>
                          <a:spcPct val="0"/>
                        </a:spcAft>
                        <a:buClrTx/>
                        <a:buSzTx/>
                        <a:buFont typeface="+mj-lt"/>
                        <a:buAutoNum type="arabicPeriod" startAt="4"/>
                        <a:tabLst/>
                        <a:defRPr/>
                      </a:pPr>
                      <a:r>
                        <a:rPr kumimoji="0" lang="en-IN" sz="2000" b="0" i="0" u="none" strike="noStrike" kern="0" cap="none" spc="0" normalizeH="0" baseline="0" noProof="0" dirty="0" smtClean="0">
                          <a:ln>
                            <a:noFill/>
                          </a:ln>
                          <a:solidFill>
                            <a:srgbClr val="FF0000"/>
                          </a:solidFill>
                          <a:effectLst/>
                          <a:uLnTx/>
                          <a:uFillTx/>
                          <a:latin typeface="+mn-lt"/>
                          <a:ea typeface="+mn-ea"/>
                          <a:cs typeface="+mn-cs"/>
                        </a:rPr>
                        <a:t>Message from JC to Host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JC </a:t>
                      </a:r>
                      <a:r>
                        <a:rPr lang="en-IN" baseline="0" dirty="0" smtClean="0"/>
                        <a:t>encrypts ((RanHost+3)+DES_KEY), </a:t>
                      </a:r>
                      <a:r>
                        <a:rPr lang="en-IN" baseline="0" dirty="0" smtClean="0"/>
                        <a:t>adds MAC of the payload and sends the  message  to host.</a:t>
                      </a:r>
                    </a:p>
                    <a:p>
                      <a:r>
                        <a:rPr lang="en-IN" dirty="0" smtClean="0"/>
                        <a:t>Host</a:t>
                      </a:r>
                      <a:r>
                        <a:rPr lang="en-IN" baseline="0" dirty="0" smtClean="0"/>
                        <a:t> verifies the MAC, </a:t>
                      </a:r>
                      <a:r>
                        <a:rPr lang="en-IN" sz="1800" dirty="0" smtClean="0">
                          <a:solidFill>
                            <a:schemeClr val="tx1"/>
                          </a:solidFill>
                        </a:rPr>
                        <a:t>RanHost+3</a:t>
                      </a:r>
                      <a:r>
                        <a:rPr lang="en-IN" baseline="0" dirty="0" smtClean="0"/>
                        <a:t> and accepts </a:t>
                      </a:r>
                      <a:r>
                        <a:rPr lang="en-IN" baseline="0" dirty="0" smtClean="0"/>
                        <a:t>DES_KEY </a:t>
                      </a:r>
                      <a:r>
                        <a:rPr lang="en-IN" baseline="0" dirty="0" smtClean="0"/>
                        <a:t>which will be used for file encryption/decryption</a:t>
                      </a:r>
                      <a:endParaRPr lang="en-IN" dirty="0"/>
                    </a:p>
                  </a:txBody>
                  <a:tcPr/>
                </a:tc>
              </a:tr>
            </a:tbl>
          </a:graphicData>
        </a:graphic>
      </p:graphicFrame>
      <p:grpSp>
        <p:nvGrpSpPr>
          <p:cNvPr id="26642" name="Group 18"/>
          <p:cNvGrpSpPr>
            <a:grpSpLocks/>
          </p:cNvGrpSpPr>
          <p:nvPr/>
        </p:nvGrpSpPr>
        <p:grpSpPr bwMode="auto">
          <a:xfrm>
            <a:off x="381000" y="2362201"/>
            <a:ext cx="4114800" cy="914402"/>
            <a:chOff x="1295400" y="2209799"/>
            <a:chExt cx="4724902" cy="609601"/>
          </a:xfrm>
        </p:grpSpPr>
        <p:sp>
          <p:nvSpPr>
            <p:cNvPr id="54" name="Rectangle 53"/>
            <p:cNvSpPr/>
            <p:nvPr/>
          </p:nvSpPr>
          <p:spPr>
            <a:xfrm>
              <a:off x="1295400" y="2209800"/>
              <a:ext cx="1219507"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APDU HEADER</a:t>
              </a:r>
            </a:p>
          </p:txBody>
        </p:sp>
        <p:sp>
          <p:nvSpPr>
            <p:cNvPr id="55" name="Rectangle 54"/>
            <p:cNvSpPr/>
            <p:nvPr/>
          </p:nvSpPr>
          <p:spPr>
            <a:xfrm>
              <a:off x="2361785" y="2209799"/>
              <a:ext cx="278353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ENC </a:t>
              </a:r>
              <a:r>
                <a:rPr lang="en-IN" sz="1600" baseline="-25000" dirty="0" smtClean="0">
                  <a:solidFill>
                    <a:schemeClr val="tx1"/>
                  </a:solidFill>
                </a:rPr>
                <a:t>K1</a:t>
              </a:r>
              <a:r>
                <a:rPr lang="en-IN" sz="1600" dirty="0" smtClean="0">
                  <a:solidFill>
                    <a:schemeClr val="tx1"/>
                  </a:solidFill>
                </a:rPr>
                <a:t>((</a:t>
              </a:r>
              <a:r>
                <a:rPr lang="en-IN" sz="1600" dirty="0">
                  <a:solidFill>
                    <a:schemeClr val="tx1"/>
                  </a:solidFill>
                </a:rPr>
                <a:t>RanHost+2) + +(RanJC+1))</a:t>
              </a:r>
            </a:p>
            <a:p>
              <a:pPr algn="ctr">
                <a:defRPr/>
              </a:pPr>
              <a:endParaRPr lang="en-IN" sz="1600" dirty="0">
                <a:solidFill>
                  <a:schemeClr val="tx1"/>
                </a:solidFill>
              </a:endParaRPr>
            </a:p>
          </p:txBody>
        </p:sp>
        <p:sp>
          <p:nvSpPr>
            <p:cNvPr id="57" name="Rectangle 56"/>
            <p:cNvSpPr/>
            <p:nvPr/>
          </p:nvSpPr>
          <p:spPr>
            <a:xfrm>
              <a:off x="4882826" y="2209800"/>
              <a:ext cx="1137476"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MAC</a:t>
              </a:r>
            </a:p>
          </p:txBody>
        </p:sp>
      </p:grpSp>
      <p:grpSp>
        <p:nvGrpSpPr>
          <p:cNvPr id="26643" name="Group 18"/>
          <p:cNvGrpSpPr>
            <a:grpSpLocks/>
          </p:cNvGrpSpPr>
          <p:nvPr/>
        </p:nvGrpSpPr>
        <p:grpSpPr bwMode="auto">
          <a:xfrm>
            <a:off x="304800" y="4267200"/>
            <a:ext cx="4191000" cy="914400"/>
            <a:chOff x="1207902" y="2209800"/>
            <a:chExt cx="4812400" cy="609600"/>
          </a:xfrm>
        </p:grpSpPr>
        <p:sp>
          <p:nvSpPr>
            <p:cNvPr id="18" name="Rectangle 17"/>
            <p:cNvSpPr/>
            <p:nvPr/>
          </p:nvSpPr>
          <p:spPr>
            <a:xfrm>
              <a:off x="1207902" y="2209800"/>
              <a:ext cx="1219507"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APDU HEADER</a:t>
              </a:r>
            </a:p>
          </p:txBody>
        </p:sp>
        <p:sp>
          <p:nvSpPr>
            <p:cNvPr id="19" name="Rectangle 18"/>
            <p:cNvSpPr/>
            <p:nvPr/>
          </p:nvSpPr>
          <p:spPr>
            <a:xfrm>
              <a:off x="2257880" y="2209800"/>
              <a:ext cx="314993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ENC </a:t>
              </a:r>
              <a:r>
                <a:rPr lang="en-IN" baseline="-25000" dirty="0" smtClean="0">
                  <a:solidFill>
                    <a:schemeClr val="tx1"/>
                  </a:solidFill>
                </a:rPr>
                <a:t>K1</a:t>
              </a:r>
              <a:r>
                <a:rPr lang="en-IN" sz="1600" dirty="0" smtClean="0">
                  <a:solidFill>
                    <a:schemeClr val="tx1"/>
                  </a:solidFill>
                </a:rPr>
                <a:t>((RanHost+3</a:t>
              </a:r>
              <a:r>
                <a:rPr lang="en-IN" sz="1600" dirty="0">
                  <a:solidFill>
                    <a:schemeClr val="tx1"/>
                  </a:solidFill>
                </a:rPr>
                <a:t>) + </a:t>
              </a:r>
              <a:r>
                <a:rPr lang="en-IN" sz="1600" dirty="0" smtClean="0">
                  <a:solidFill>
                    <a:schemeClr val="tx1"/>
                  </a:solidFill>
                </a:rPr>
                <a:t>+DES_KEY)</a:t>
              </a:r>
              <a:endParaRPr lang="en-IN" sz="1600" dirty="0">
                <a:solidFill>
                  <a:schemeClr val="tx1"/>
                </a:solidFill>
              </a:endParaRPr>
            </a:p>
            <a:p>
              <a:pPr algn="ctr">
                <a:defRPr/>
              </a:pPr>
              <a:endParaRPr lang="en-IN" sz="1600" dirty="0">
                <a:solidFill>
                  <a:schemeClr val="tx1"/>
                </a:solidFill>
              </a:endParaRPr>
            </a:p>
          </p:txBody>
        </p:sp>
        <p:sp>
          <p:nvSpPr>
            <p:cNvPr id="20" name="Rectangle 19"/>
            <p:cNvSpPr/>
            <p:nvPr/>
          </p:nvSpPr>
          <p:spPr>
            <a:xfrm>
              <a:off x="5057822" y="2209800"/>
              <a:ext cx="96248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MAC</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sz="2800" smtClean="0"/>
              <a:t>Work done: </a:t>
            </a:r>
            <a:r>
              <a:rPr lang="en-US" altLang="en-US" sz="2800" smtClean="0"/>
              <a:t>Phase-1 : With simulator</a:t>
            </a:r>
            <a:endParaRPr lang="en-IN" sz="2800" smtClean="0"/>
          </a:p>
        </p:txBody>
      </p:sp>
      <p:sp>
        <p:nvSpPr>
          <p:cNvPr id="27651" name="Content Placeholder 1"/>
          <p:cNvSpPr>
            <a:spLocks noGrp="1"/>
          </p:cNvSpPr>
          <p:nvPr>
            <p:ph idx="1"/>
          </p:nvPr>
        </p:nvSpPr>
        <p:spPr>
          <a:xfrm>
            <a:off x="838200" y="990600"/>
            <a:ext cx="8305800" cy="5181600"/>
          </a:xfrm>
        </p:spPr>
        <p:txBody>
          <a:bodyPr/>
          <a:lstStyle/>
          <a:p>
            <a:r>
              <a:rPr lang="en-US" sz="1600" dirty="0" smtClean="0"/>
              <a:t>Major Modules Developed</a:t>
            </a:r>
          </a:p>
          <a:p>
            <a:pPr lvl="1"/>
            <a:r>
              <a:rPr lang="en-US" sz="1400" dirty="0" smtClean="0"/>
              <a:t>At Host end</a:t>
            </a:r>
          </a:p>
          <a:p>
            <a:pPr lvl="2"/>
            <a:r>
              <a:rPr lang="en-US" sz="1400" dirty="0" err="1" smtClean="0"/>
              <a:t>Javacardprotocol</a:t>
            </a:r>
            <a:endParaRPr lang="en-US" sz="1400" dirty="0" smtClean="0"/>
          </a:p>
          <a:p>
            <a:pPr lvl="3"/>
            <a:r>
              <a:rPr lang="en-US" sz="1400" dirty="0" smtClean="0"/>
              <a:t>Input parameter:</a:t>
            </a:r>
          </a:p>
          <a:p>
            <a:pPr lvl="4"/>
            <a:r>
              <a:rPr lang="en-US" sz="1400" dirty="0" smtClean="0">
                <a:solidFill>
                  <a:srgbClr val="FF0000"/>
                </a:solidFill>
              </a:rPr>
              <a:t>Password</a:t>
            </a:r>
            <a:endParaRPr lang="en-US" sz="1400" dirty="0" smtClean="0"/>
          </a:p>
          <a:p>
            <a:pPr lvl="3"/>
            <a:r>
              <a:rPr lang="en-US" sz="1400" dirty="0" smtClean="0"/>
              <a:t>Output parameter:</a:t>
            </a:r>
          </a:p>
          <a:p>
            <a:pPr lvl="4"/>
            <a:r>
              <a:rPr lang="en-US" sz="1400" dirty="0" smtClean="0">
                <a:solidFill>
                  <a:srgbClr val="FF0000"/>
                </a:solidFill>
              </a:rPr>
              <a:t>DES_KEY </a:t>
            </a:r>
            <a:r>
              <a:rPr lang="en-US" sz="1400" dirty="0" smtClean="0">
                <a:solidFill>
                  <a:srgbClr val="FF0000"/>
                </a:solidFill>
              </a:rPr>
              <a:t>to be used for file encryption</a:t>
            </a:r>
          </a:p>
          <a:p>
            <a:pPr lvl="3"/>
            <a:r>
              <a:rPr lang="en-US" sz="1400" dirty="0" smtClean="0"/>
              <a:t>Description:</a:t>
            </a:r>
          </a:p>
          <a:p>
            <a:pPr lvl="4"/>
            <a:r>
              <a:rPr lang="en-US" sz="1400" dirty="0" smtClean="0"/>
              <a:t>This function establishes the secure communication between Java card and the host machine. It generates host random number, sets the session key K1 at the Java card and  finally generates the </a:t>
            </a:r>
            <a:r>
              <a:rPr lang="en-US" sz="1400" dirty="0" smtClean="0"/>
              <a:t>DES_KEY.</a:t>
            </a:r>
            <a:endParaRPr lang="en-US" sz="1400" dirty="0" smtClean="0"/>
          </a:p>
          <a:p>
            <a:pPr lvl="4"/>
            <a:endParaRPr lang="en-US" sz="1400" dirty="0" smtClean="0"/>
          </a:p>
          <a:p>
            <a:pPr lvl="2"/>
            <a:r>
              <a:rPr lang="en-US" sz="1400" dirty="0" err="1" smtClean="0"/>
              <a:t>DecryptJCResponse</a:t>
            </a:r>
            <a:endParaRPr lang="en-US" sz="1400" dirty="0" smtClean="0"/>
          </a:p>
          <a:p>
            <a:pPr lvl="3"/>
            <a:r>
              <a:rPr lang="en-US" sz="1400" dirty="0" smtClean="0"/>
              <a:t>Input parameter: </a:t>
            </a:r>
          </a:p>
          <a:p>
            <a:pPr lvl="4"/>
            <a:r>
              <a:rPr lang="en-US" sz="1400" dirty="0" smtClean="0">
                <a:solidFill>
                  <a:srgbClr val="FF0000"/>
                </a:solidFill>
              </a:rPr>
              <a:t>Response from java card</a:t>
            </a:r>
          </a:p>
          <a:p>
            <a:pPr lvl="3"/>
            <a:r>
              <a:rPr lang="en-US" sz="1400" dirty="0" smtClean="0"/>
              <a:t>Output parameter:</a:t>
            </a:r>
          </a:p>
          <a:p>
            <a:pPr lvl="4"/>
            <a:r>
              <a:rPr lang="en-US" sz="1400" dirty="0" smtClean="0">
                <a:solidFill>
                  <a:srgbClr val="FF0000"/>
                </a:solidFill>
              </a:rPr>
              <a:t>Success or failure of decoding.</a:t>
            </a:r>
          </a:p>
          <a:p>
            <a:pPr lvl="3"/>
            <a:r>
              <a:rPr lang="en-US" sz="1400" dirty="0" smtClean="0"/>
              <a:t>Description:</a:t>
            </a:r>
          </a:p>
          <a:p>
            <a:pPr lvl="4"/>
            <a:r>
              <a:rPr lang="en-US" sz="1400" dirty="0" smtClean="0"/>
              <a:t>This function takes the response from the java card/simulator, checks for MAC and nonce increment.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sz="2800" smtClean="0"/>
              <a:t>Work done: </a:t>
            </a:r>
            <a:r>
              <a:rPr lang="en-US" altLang="en-US" sz="2800" smtClean="0"/>
              <a:t>Phase-1 : With simulator</a:t>
            </a:r>
            <a:endParaRPr lang="en-IN" sz="2800" smtClean="0"/>
          </a:p>
        </p:txBody>
      </p:sp>
      <p:sp>
        <p:nvSpPr>
          <p:cNvPr id="28675" name="Content Placeholder 1"/>
          <p:cNvSpPr>
            <a:spLocks noGrp="1"/>
          </p:cNvSpPr>
          <p:nvPr>
            <p:ph idx="1"/>
          </p:nvPr>
        </p:nvSpPr>
        <p:spPr>
          <a:xfrm>
            <a:off x="685800" y="990600"/>
            <a:ext cx="8305800" cy="5181600"/>
          </a:xfrm>
        </p:spPr>
        <p:txBody>
          <a:bodyPr/>
          <a:lstStyle/>
          <a:p>
            <a:r>
              <a:rPr lang="en-US" sz="1600" dirty="0" smtClean="0"/>
              <a:t>Major Modules Developed</a:t>
            </a:r>
          </a:p>
          <a:p>
            <a:pPr lvl="1"/>
            <a:r>
              <a:rPr lang="en-US" sz="1400" dirty="0" smtClean="0"/>
              <a:t>At </a:t>
            </a:r>
            <a:r>
              <a:rPr lang="en-US" sz="1400" dirty="0" smtClean="0"/>
              <a:t>both Host </a:t>
            </a:r>
            <a:r>
              <a:rPr lang="en-US" sz="1400" dirty="0" err="1" smtClean="0"/>
              <a:t>JavaCard</a:t>
            </a:r>
            <a:r>
              <a:rPr lang="en-US" sz="1400" dirty="0" smtClean="0"/>
              <a:t> </a:t>
            </a:r>
            <a:r>
              <a:rPr lang="en-US" sz="1400" dirty="0" smtClean="0"/>
              <a:t>end</a:t>
            </a:r>
            <a:endParaRPr lang="en-US" sz="1400" dirty="0" smtClean="0"/>
          </a:p>
          <a:p>
            <a:pPr lvl="2"/>
            <a:r>
              <a:rPr lang="en-US" sz="1400" dirty="0" err="1" smtClean="0"/>
              <a:t>CheckNonce</a:t>
            </a:r>
            <a:endParaRPr lang="en-US" sz="1400" dirty="0" smtClean="0">
              <a:solidFill>
                <a:srgbClr val="FF0000"/>
              </a:solidFill>
            </a:endParaRPr>
          </a:p>
          <a:p>
            <a:pPr lvl="3"/>
            <a:r>
              <a:rPr lang="en-US" sz="1400" dirty="0" smtClean="0"/>
              <a:t>Input parameter:</a:t>
            </a:r>
          </a:p>
          <a:p>
            <a:pPr lvl="4"/>
            <a:r>
              <a:rPr lang="en-US" sz="1400" dirty="0" smtClean="0">
                <a:solidFill>
                  <a:srgbClr val="FF0000"/>
                </a:solidFill>
              </a:rPr>
              <a:t>Received Nonce</a:t>
            </a:r>
            <a:endParaRPr lang="en-US" sz="1400" dirty="0" smtClean="0"/>
          </a:p>
          <a:p>
            <a:pPr lvl="3"/>
            <a:r>
              <a:rPr lang="en-US" sz="1400" dirty="0" smtClean="0"/>
              <a:t>Output parameter:</a:t>
            </a:r>
          </a:p>
          <a:p>
            <a:pPr lvl="4"/>
            <a:r>
              <a:rPr lang="en-US" sz="1400" dirty="0" smtClean="0">
                <a:solidFill>
                  <a:srgbClr val="FF0000"/>
                </a:solidFill>
              </a:rPr>
              <a:t>Success or failure</a:t>
            </a:r>
          </a:p>
          <a:p>
            <a:pPr lvl="3"/>
            <a:r>
              <a:rPr lang="en-US" sz="1400" dirty="0" smtClean="0"/>
              <a:t>Description:</a:t>
            </a:r>
          </a:p>
          <a:p>
            <a:pPr lvl="4"/>
            <a:r>
              <a:rPr lang="en-US" sz="1400" dirty="0" smtClean="0"/>
              <a:t>This function checks whether received nonce is valid or not</a:t>
            </a:r>
          </a:p>
          <a:p>
            <a:pPr lvl="4"/>
            <a:endParaRPr lang="en-US" sz="1400" dirty="0" smtClean="0"/>
          </a:p>
          <a:p>
            <a:pPr lvl="2"/>
            <a:r>
              <a:rPr lang="en-US" sz="1400" dirty="0" smtClean="0"/>
              <a:t>aes256encyrpt</a:t>
            </a:r>
            <a:endParaRPr lang="en-US" sz="1400" dirty="0" smtClean="0">
              <a:solidFill>
                <a:srgbClr val="FF0000"/>
              </a:solidFill>
            </a:endParaRPr>
          </a:p>
          <a:p>
            <a:pPr lvl="3"/>
            <a:r>
              <a:rPr lang="en-US" sz="1400" dirty="0" smtClean="0"/>
              <a:t>Input parameter:</a:t>
            </a:r>
          </a:p>
          <a:p>
            <a:pPr lvl="4"/>
            <a:r>
              <a:rPr lang="en-US" sz="1400" dirty="0" smtClean="0">
                <a:solidFill>
                  <a:srgbClr val="FF0000"/>
                </a:solidFill>
              </a:rPr>
              <a:t>Message to be encrypted  </a:t>
            </a:r>
            <a:endParaRPr lang="en-US" sz="1400" dirty="0" smtClean="0"/>
          </a:p>
          <a:p>
            <a:pPr lvl="3"/>
            <a:r>
              <a:rPr lang="en-US" sz="1400" dirty="0" smtClean="0"/>
              <a:t>Output parameter:</a:t>
            </a:r>
          </a:p>
          <a:p>
            <a:pPr lvl="4"/>
            <a:r>
              <a:rPr lang="en-US" sz="1400" dirty="0" smtClean="0">
                <a:solidFill>
                  <a:srgbClr val="FF0000"/>
                </a:solidFill>
              </a:rPr>
              <a:t>Encrypted message</a:t>
            </a:r>
          </a:p>
          <a:p>
            <a:pPr lvl="3"/>
            <a:r>
              <a:rPr lang="en-US" sz="1400" dirty="0" smtClean="0"/>
              <a:t>Description:</a:t>
            </a:r>
          </a:p>
          <a:p>
            <a:pPr lvl="4"/>
            <a:r>
              <a:rPr lang="en-US" sz="1400" dirty="0" smtClean="0"/>
              <a:t>This function takes the plain text and encrypts it.</a:t>
            </a:r>
          </a:p>
          <a:p>
            <a:pPr lvl="2"/>
            <a:endParaRPr lang="en-US" sz="1400" dirty="0" smtClean="0"/>
          </a:p>
          <a:p>
            <a:pPr lvl="4"/>
            <a:endParaRPr lang="en-US"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400" dirty="0" smtClean="0"/>
              <a:t>Project features</a:t>
            </a:r>
          </a:p>
        </p:txBody>
      </p:sp>
      <p:sp>
        <p:nvSpPr>
          <p:cNvPr id="28675" name="Content Placeholder 1"/>
          <p:cNvSpPr>
            <a:spLocks noGrp="1"/>
          </p:cNvSpPr>
          <p:nvPr>
            <p:ph idx="1"/>
          </p:nvPr>
        </p:nvSpPr>
        <p:spPr>
          <a:xfrm>
            <a:off x="685800" y="990600"/>
            <a:ext cx="8305800" cy="5181600"/>
          </a:xfrm>
        </p:spPr>
        <p:txBody>
          <a:bodyPr/>
          <a:lstStyle/>
          <a:p>
            <a:pPr lvl="1"/>
            <a:r>
              <a:rPr lang="en-US" sz="1600" dirty="0" smtClean="0"/>
              <a:t>Architecture </a:t>
            </a:r>
            <a:r>
              <a:rPr lang="en-US" sz="1600" dirty="0" smtClean="0"/>
              <a:t>design based on </a:t>
            </a:r>
            <a:r>
              <a:rPr lang="en-US" sz="1600" dirty="0" smtClean="0"/>
              <a:t>security </a:t>
            </a:r>
            <a:r>
              <a:rPr lang="en-US" sz="1600" dirty="0" smtClean="0"/>
              <a:t>primitives </a:t>
            </a:r>
            <a:endParaRPr lang="en-US" sz="1600" dirty="0" smtClean="0"/>
          </a:p>
          <a:p>
            <a:pPr lvl="1"/>
            <a:r>
              <a:rPr lang="en-US" sz="1600" dirty="0" smtClean="0"/>
              <a:t>Secure Channel protocol to protect from </a:t>
            </a:r>
            <a:r>
              <a:rPr lang="en-US" sz="1600" dirty="0" err="1" smtClean="0"/>
              <a:t>evesdropping</a:t>
            </a:r>
            <a:endParaRPr lang="en-US" sz="1600" dirty="0" smtClean="0"/>
          </a:p>
          <a:p>
            <a:pPr lvl="1"/>
            <a:r>
              <a:rPr lang="en-US" sz="1600" dirty="0" smtClean="0"/>
              <a:t>Incorporation of security primitives</a:t>
            </a:r>
          </a:p>
          <a:p>
            <a:pPr lvl="2"/>
            <a:r>
              <a:rPr lang="en-US" sz="1400" dirty="0" smtClean="0"/>
              <a:t>Challenge response mechanism</a:t>
            </a:r>
          </a:p>
          <a:p>
            <a:pPr lvl="2"/>
            <a:r>
              <a:rPr lang="en-US" sz="1400" dirty="0" smtClean="0"/>
              <a:t>Authentication</a:t>
            </a:r>
          </a:p>
          <a:p>
            <a:pPr lvl="2"/>
            <a:r>
              <a:rPr lang="en-US" sz="1400" dirty="0" smtClean="0"/>
              <a:t>Confidentiality</a:t>
            </a:r>
          </a:p>
          <a:p>
            <a:pPr lvl="2"/>
            <a:r>
              <a:rPr lang="en-US" sz="1400" dirty="0" smtClean="0"/>
              <a:t>Integrity</a:t>
            </a:r>
          </a:p>
          <a:p>
            <a:pPr lvl="2"/>
            <a:r>
              <a:rPr lang="en-US" sz="1400" dirty="0" smtClean="0"/>
              <a:t>Replay </a:t>
            </a:r>
            <a:r>
              <a:rPr lang="en-US" sz="1400" dirty="0" smtClean="0"/>
              <a:t>Protection</a:t>
            </a:r>
          </a:p>
          <a:p>
            <a:pPr lvl="1"/>
            <a:r>
              <a:rPr lang="en-US" sz="1600" dirty="0" smtClean="0"/>
              <a:t>5</a:t>
            </a:r>
            <a:r>
              <a:rPr lang="en-US" sz="1600" dirty="0" smtClean="0"/>
              <a:t>00 </a:t>
            </a:r>
            <a:r>
              <a:rPr lang="en-US" sz="1600" dirty="0" smtClean="0"/>
              <a:t>LOC (approx-till now)</a:t>
            </a:r>
          </a:p>
          <a:p>
            <a:pPr lvl="1"/>
            <a:r>
              <a:rPr lang="en-US" sz="1600" dirty="0" smtClean="0"/>
              <a:t>Travis CI service to </a:t>
            </a:r>
            <a:r>
              <a:rPr lang="en-US" sz="1600" dirty="0" err="1" smtClean="0"/>
              <a:t>Github</a:t>
            </a:r>
            <a:r>
              <a:rPr lang="en-US" sz="1600" dirty="0" smtClean="0"/>
              <a:t> repository </a:t>
            </a:r>
          </a:p>
          <a:p>
            <a:pPr lvl="1"/>
            <a:r>
              <a:rPr lang="en-US" sz="1600" dirty="0" smtClean="0"/>
              <a:t>Security best practices</a:t>
            </a:r>
          </a:p>
          <a:p>
            <a:pPr lvl="2"/>
            <a:r>
              <a:rPr lang="en-US" sz="1600" dirty="0" smtClean="0"/>
              <a:t>Deletion of original file after encryption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1066800"/>
          <a:ext cx="8534400" cy="4800600"/>
        </p:xfrm>
        <a:graphic>
          <a:graphicData uri="http://schemas.openxmlformats.org/drawingml/2006/table">
            <a:tbl>
              <a:tblPr firstRow="1" bandRow="1">
                <a:tableStyleId>{5940675A-B579-460E-94D1-54222C63F5DA}</a:tableStyleId>
              </a:tblPr>
              <a:tblGrid>
                <a:gridCol w="578814"/>
                <a:gridCol w="2011986"/>
                <a:gridCol w="5943600"/>
              </a:tblGrid>
              <a:tr h="457200">
                <a:tc>
                  <a:txBody>
                    <a:bodyPr/>
                    <a:lstStyle/>
                    <a:p>
                      <a:r>
                        <a:rPr lang="en-IN" sz="1500" dirty="0" smtClean="0"/>
                        <a:t>Sl. No.</a:t>
                      </a:r>
                      <a:endParaRPr lang="en-IN" sz="1500" dirty="0"/>
                    </a:p>
                  </a:txBody>
                  <a:tcPr/>
                </a:tc>
                <a:tc>
                  <a:txBody>
                    <a:bodyPr/>
                    <a:lstStyle/>
                    <a:p>
                      <a:r>
                        <a:rPr lang="en-IN" sz="1500" dirty="0" smtClean="0"/>
                        <a:t>Task</a:t>
                      </a:r>
                      <a:endParaRPr lang="en-IN" sz="1500" dirty="0"/>
                    </a:p>
                  </a:txBody>
                  <a:tcPr/>
                </a:tc>
                <a:tc>
                  <a:txBody>
                    <a:bodyPr/>
                    <a:lstStyle/>
                    <a:p>
                      <a:r>
                        <a:rPr lang="en-IN" sz="1500" dirty="0" smtClean="0"/>
                        <a:t>Tasks Performed</a:t>
                      </a:r>
                      <a:endParaRPr lang="en-IN" sz="1500" dirty="0"/>
                    </a:p>
                  </a:txBody>
                  <a:tcPr/>
                </a:tc>
              </a:tr>
              <a:tr h="370840">
                <a:tc>
                  <a:txBody>
                    <a:bodyPr/>
                    <a:lstStyle/>
                    <a:p>
                      <a:pPr marL="342900" lvl="0" indent="-342900">
                        <a:buFont typeface="+mj-lt"/>
                        <a:buNone/>
                      </a:pPr>
                      <a:r>
                        <a:rPr lang="en-IN" sz="1500" dirty="0" smtClean="0"/>
                        <a:t>1.</a:t>
                      </a:r>
                      <a:endParaRPr lang="en-IN" sz="1500" dirty="0"/>
                    </a:p>
                  </a:txBody>
                  <a:tcPr/>
                </a:tc>
                <a:tc>
                  <a:txBody>
                    <a:bodyPr/>
                    <a:lstStyle/>
                    <a:p>
                      <a:r>
                        <a:rPr lang="en-IN" sz="1500" dirty="0" err="1" smtClean="0"/>
                        <a:t>Bidare</a:t>
                      </a:r>
                      <a:r>
                        <a:rPr lang="en-IN" sz="1500" dirty="0" smtClean="0"/>
                        <a:t> </a:t>
                      </a:r>
                      <a:r>
                        <a:rPr lang="en-IN" sz="1500" dirty="0" err="1" smtClean="0"/>
                        <a:t>Venkatesh</a:t>
                      </a:r>
                      <a:r>
                        <a:rPr lang="en-IN" sz="1500" dirty="0" smtClean="0"/>
                        <a:t> </a:t>
                      </a:r>
                      <a:r>
                        <a:rPr lang="en-IN" sz="1500" dirty="0" err="1" smtClean="0"/>
                        <a:t>Guruprasad</a:t>
                      </a:r>
                      <a:endParaRPr lang="en-IN" sz="1500" dirty="0"/>
                    </a:p>
                  </a:txBody>
                  <a:tcPr/>
                </a:tc>
                <a:tc>
                  <a:txBody>
                    <a:bodyPr/>
                    <a:lstStyle/>
                    <a:p>
                      <a:pPr>
                        <a:buFont typeface="Arial" pitchFamily="34" charset="0"/>
                        <a:buChar char="•"/>
                      </a:pPr>
                      <a:r>
                        <a:rPr lang="en-IN" sz="1500" dirty="0" smtClean="0"/>
                        <a:t> Team Coordination &amp;  Interaction </a:t>
                      </a:r>
                    </a:p>
                    <a:p>
                      <a:pPr>
                        <a:buFont typeface="Arial" pitchFamily="34" charset="0"/>
                        <a:buChar char="•"/>
                      </a:pPr>
                      <a:r>
                        <a:rPr lang="en-IN" sz="1500" baseline="0" dirty="0" smtClean="0"/>
                        <a:t> Code walkthrough and crypt box analysis</a:t>
                      </a:r>
                    </a:p>
                    <a:p>
                      <a:pPr>
                        <a:buFont typeface="Arial" pitchFamily="34" charset="0"/>
                        <a:buChar char="•"/>
                      </a:pPr>
                      <a:r>
                        <a:rPr lang="en-IN" sz="1500" baseline="0" dirty="0" smtClean="0"/>
                        <a:t> Development of architecture, protocol and documentation</a:t>
                      </a:r>
                      <a:endParaRPr lang="en-IN" sz="1500" dirty="0"/>
                    </a:p>
                  </a:txBody>
                  <a:tcPr/>
                </a:tc>
              </a:tr>
              <a:tr h="370840">
                <a:tc>
                  <a:txBody>
                    <a:bodyPr/>
                    <a:lstStyle/>
                    <a:p>
                      <a:pPr marL="342900" lvl="0" indent="-342900">
                        <a:buFont typeface="+mj-lt"/>
                        <a:buNone/>
                      </a:pPr>
                      <a:r>
                        <a:rPr lang="en-IN" sz="1500" kern="1200" dirty="0" smtClean="0">
                          <a:solidFill>
                            <a:schemeClr val="tx1"/>
                          </a:solidFill>
                          <a:latin typeface="+mn-lt"/>
                          <a:ea typeface="+mn-ea"/>
                          <a:cs typeface="+mn-cs"/>
                        </a:rPr>
                        <a:t>2.</a:t>
                      </a:r>
                      <a:endParaRPr lang="en-IN" sz="1500" kern="1200" dirty="0">
                        <a:solidFill>
                          <a:schemeClr val="tx1"/>
                        </a:solidFill>
                        <a:latin typeface="+mn-lt"/>
                        <a:ea typeface="+mn-ea"/>
                        <a:cs typeface="+mn-cs"/>
                      </a:endParaRPr>
                    </a:p>
                  </a:txBody>
                  <a:tcPr/>
                </a:tc>
                <a:tc>
                  <a:txBody>
                    <a:bodyPr/>
                    <a:lstStyle/>
                    <a:p>
                      <a:pPr marL="0" indent="-342900" algn="l" defTabSz="914400" rtl="0" eaLnBrk="1" latinLnBrk="0" hangingPunct="1">
                        <a:lnSpc>
                          <a:spcPct val="80000"/>
                        </a:lnSpc>
                        <a:spcBef>
                          <a:spcPct val="20000"/>
                        </a:spcBef>
                        <a:defRPr/>
                      </a:pPr>
                      <a:r>
                        <a:rPr lang="en-IN" sz="1500" kern="1200" dirty="0" err="1" smtClean="0">
                          <a:solidFill>
                            <a:schemeClr val="tx1"/>
                          </a:solidFill>
                          <a:latin typeface="+mn-lt"/>
                          <a:ea typeface="+mn-ea"/>
                          <a:cs typeface="+mn-cs"/>
                        </a:rPr>
                        <a:t>Gillela</a:t>
                      </a:r>
                      <a:r>
                        <a:rPr lang="en-IN" sz="1500" kern="1200" dirty="0" smtClean="0">
                          <a:solidFill>
                            <a:schemeClr val="tx1"/>
                          </a:solidFill>
                          <a:latin typeface="+mn-lt"/>
                          <a:ea typeface="+mn-ea"/>
                          <a:cs typeface="+mn-cs"/>
                        </a:rPr>
                        <a:t> </a:t>
                      </a:r>
                      <a:r>
                        <a:rPr lang="en-IN" sz="1500" kern="1200" dirty="0" err="1" smtClean="0">
                          <a:solidFill>
                            <a:schemeClr val="tx1"/>
                          </a:solidFill>
                          <a:latin typeface="+mn-lt"/>
                          <a:ea typeface="+mn-ea"/>
                          <a:cs typeface="+mn-cs"/>
                        </a:rPr>
                        <a:t>Maruthi</a:t>
                      </a:r>
                      <a:endParaRPr lang="en-IN" sz="1500" kern="1200" dirty="0" smtClean="0">
                        <a:solidFill>
                          <a:schemeClr val="tx1"/>
                        </a:solidFill>
                        <a:latin typeface="+mn-lt"/>
                        <a:ea typeface="+mn-ea"/>
                        <a:cs typeface="+mn-cs"/>
                      </a:endParaRPr>
                    </a:p>
                    <a:p>
                      <a:endParaRPr lang="en-IN" sz="1500" dirty="0"/>
                    </a:p>
                  </a:txBody>
                  <a:tcPr/>
                </a:tc>
                <a:tc>
                  <a:txBody>
                    <a:bodyPr/>
                    <a:lstStyle/>
                    <a:p>
                      <a:pPr>
                        <a:buFont typeface="Arial" pitchFamily="34" charset="0"/>
                        <a:buChar char="•"/>
                      </a:pPr>
                      <a:r>
                        <a:rPr lang="en-IN" sz="1500" baseline="0" dirty="0" smtClean="0"/>
                        <a:t> Code walkthrough</a:t>
                      </a:r>
                    </a:p>
                    <a:p>
                      <a:pPr>
                        <a:buFont typeface="Arial" pitchFamily="34" charset="0"/>
                        <a:buChar char="•"/>
                      </a:pPr>
                      <a:r>
                        <a:rPr lang="en-IN" sz="1500" baseline="0" dirty="0" smtClean="0"/>
                        <a:t> Basic frameworks searching and analysis of </a:t>
                      </a:r>
                      <a:r>
                        <a:rPr lang="en-IN" sz="1500" baseline="0" dirty="0" smtClean="0"/>
                        <a:t>several </a:t>
                      </a:r>
                      <a:r>
                        <a:rPr lang="en-IN" sz="1500" baseline="0" dirty="0" smtClean="0"/>
                        <a:t>frameworks (including </a:t>
                      </a:r>
                      <a:r>
                        <a:rPr lang="en-IN" sz="1500" baseline="0" dirty="0" err="1" smtClean="0"/>
                        <a:t>CryptBox</a:t>
                      </a:r>
                      <a:r>
                        <a:rPr lang="en-IN" sz="15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500" baseline="0" dirty="0" smtClean="0"/>
                        <a:t> Coding of multiple transaction challenge response between Host and simulator</a:t>
                      </a:r>
                      <a:endParaRPr lang="en-IN" sz="1500" dirty="0"/>
                    </a:p>
                  </a:txBody>
                  <a:tcPr/>
                </a:tc>
              </a:tr>
              <a:tr h="370840">
                <a:tc>
                  <a:txBody>
                    <a:bodyPr/>
                    <a:lstStyle/>
                    <a:p>
                      <a:pPr marL="342900" lvl="0" indent="-342900">
                        <a:buFont typeface="+mj-lt"/>
                        <a:buNone/>
                      </a:pPr>
                      <a:r>
                        <a:rPr lang="en-IN" sz="1500" dirty="0" smtClean="0"/>
                        <a:t>3.</a:t>
                      </a:r>
                      <a:endParaRPr lang="en-IN" sz="1500" dirty="0"/>
                    </a:p>
                  </a:txBody>
                  <a:tcPr/>
                </a:tc>
                <a:tc>
                  <a:txBody>
                    <a:bodyPr/>
                    <a:lstStyle/>
                    <a:p>
                      <a:pPr marL="0" marR="0" indent="-342900" algn="l" defTabSz="914400" rtl="0" eaLnBrk="1" fontAlgn="auto" latinLnBrk="0" hangingPunct="1">
                        <a:lnSpc>
                          <a:spcPct val="80000"/>
                        </a:lnSpc>
                        <a:spcBef>
                          <a:spcPct val="20000"/>
                        </a:spcBef>
                        <a:spcAft>
                          <a:spcPts val="0"/>
                        </a:spcAft>
                        <a:buClrTx/>
                        <a:buSzTx/>
                        <a:buFontTx/>
                        <a:buNone/>
                        <a:tabLst/>
                        <a:defRPr/>
                      </a:pPr>
                      <a:r>
                        <a:rPr lang="en-IN" sz="1500" kern="1200" dirty="0" err="1" smtClean="0">
                          <a:solidFill>
                            <a:schemeClr val="tx1"/>
                          </a:solidFill>
                          <a:latin typeface="+mn-lt"/>
                          <a:ea typeface="+mn-ea"/>
                          <a:cs typeface="+mn-cs"/>
                        </a:rPr>
                        <a:t>Govind</a:t>
                      </a:r>
                      <a:r>
                        <a:rPr lang="en-IN" sz="1500" kern="1200" dirty="0" smtClean="0">
                          <a:solidFill>
                            <a:schemeClr val="tx1"/>
                          </a:solidFill>
                          <a:latin typeface="+mn-lt"/>
                          <a:ea typeface="+mn-ea"/>
                          <a:cs typeface="+mn-cs"/>
                        </a:rPr>
                        <a:t> </a:t>
                      </a:r>
                      <a:r>
                        <a:rPr lang="en-IN" sz="1500" kern="1200" dirty="0" err="1" smtClean="0">
                          <a:solidFill>
                            <a:schemeClr val="tx1"/>
                          </a:solidFill>
                          <a:latin typeface="+mn-lt"/>
                          <a:ea typeface="+mn-ea"/>
                          <a:cs typeface="+mn-cs"/>
                        </a:rPr>
                        <a:t>Prashanth</a:t>
                      </a:r>
                      <a:r>
                        <a:rPr lang="en-IN" sz="1500" kern="1200" dirty="0" smtClean="0">
                          <a:solidFill>
                            <a:schemeClr val="tx1"/>
                          </a:solidFill>
                          <a:latin typeface="+mn-lt"/>
                          <a:ea typeface="+mn-ea"/>
                          <a:cs typeface="+mn-cs"/>
                        </a:rPr>
                        <a:t> Reddy</a:t>
                      </a:r>
                      <a:endParaRPr lang="en-IN" sz="1500" dirty="0"/>
                    </a:p>
                  </a:txBody>
                  <a:tcPr/>
                </a:tc>
                <a:tc>
                  <a:txBody>
                    <a:bodyPr/>
                    <a:lstStyle/>
                    <a:p>
                      <a:pPr>
                        <a:buFont typeface="Arial" pitchFamily="34" charset="0"/>
                        <a:buChar char="•"/>
                      </a:pPr>
                      <a:r>
                        <a:rPr lang="en-IN" sz="1500" dirty="0" smtClean="0"/>
                        <a:t> Understanding</a:t>
                      </a:r>
                      <a:r>
                        <a:rPr lang="en-IN" sz="1500" baseline="0" dirty="0" smtClean="0"/>
                        <a:t> and analysis of </a:t>
                      </a:r>
                      <a:r>
                        <a:rPr lang="en-IN" sz="1500" baseline="0" dirty="0" err="1" smtClean="0"/>
                        <a:t>Cryptbox</a:t>
                      </a:r>
                      <a:endParaRPr lang="en-IN" sz="1500" baseline="0" dirty="0" smtClean="0"/>
                    </a:p>
                    <a:p>
                      <a:pPr>
                        <a:buFont typeface="Arial" pitchFamily="34" charset="0"/>
                        <a:buChar char="•"/>
                      </a:pPr>
                      <a:r>
                        <a:rPr lang="en-IN" sz="1500" baseline="0" dirty="0" smtClean="0"/>
                        <a:t> Generation of control flow chart</a:t>
                      </a:r>
                    </a:p>
                    <a:p>
                      <a:pPr>
                        <a:buFont typeface="Arial" pitchFamily="34" charset="0"/>
                        <a:buChar char="•"/>
                      </a:pPr>
                      <a:r>
                        <a:rPr lang="en-IN" sz="1500" baseline="0" dirty="0" smtClean="0"/>
                        <a:t> Integration of </a:t>
                      </a:r>
                      <a:r>
                        <a:rPr lang="en-IN" sz="1500" baseline="0" dirty="0" err="1" smtClean="0"/>
                        <a:t>cryptbox</a:t>
                      </a:r>
                      <a:r>
                        <a:rPr lang="en-IN" sz="1500" baseline="0" dirty="0" smtClean="0"/>
                        <a:t> software with new software modules of HSM including UI modifications</a:t>
                      </a:r>
                    </a:p>
                    <a:p>
                      <a:pPr>
                        <a:buFont typeface="Arial" pitchFamily="34" charset="0"/>
                        <a:buChar char="•"/>
                      </a:pPr>
                      <a:r>
                        <a:rPr lang="en-IN" sz="1500" baseline="0" dirty="0" smtClean="0"/>
                        <a:t> Testing using analysis tools</a:t>
                      </a:r>
                    </a:p>
                    <a:p>
                      <a:pPr>
                        <a:buFont typeface="Arial" pitchFamily="34" charset="0"/>
                        <a:buChar char="•"/>
                      </a:pPr>
                      <a:r>
                        <a:rPr lang="en-IN" sz="1500" baseline="0" dirty="0" smtClean="0"/>
                        <a:t> Integration activity</a:t>
                      </a:r>
                      <a:endParaRPr lang="en-IN" sz="1500" dirty="0"/>
                    </a:p>
                  </a:txBody>
                  <a:tcPr/>
                </a:tc>
              </a:tr>
              <a:tr h="370840">
                <a:tc>
                  <a:txBody>
                    <a:bodyPr/>
                    <a:lstStyle/>
                    <a:p>
                      <a:pPr marL="342900" lvl="0" indent="-342900">
                        <a:buFont typeface="+mj-lt"/>
                        <a:buNone/>
                      </a:pPr>
                      <a:r>
                        <a:rPr lang="en-IN" sz="1500" dirty="0" smtClean="0"/>
                        <a:t>4. </a:t>
                      </a:r>
                      <a:endParaRPr lang="en-IN" sz="1500" dirty="0"/>
                    </a:p>
                  </a:txBody>
                  <a:tcPr/>
                </a:tc>
                <a:tc>
                  <a:txBody>
                    <a:bodyPr/>
                    <a:lstStyle/>
                    <a:p>
                      <a:pPr marL="0" marR="0" indent="-342900" algn="l" defTabSz="914400" rtl="0" eaLnBrk="1" fontAlgn="auto" latinLnBrk="0" hangingPunct="1">
                        <a:lnSpc>
                          <a:spcPct val="80000"/>
                        </a:lnSpc>
                        <a:spcBef>
                          <a:spcPct val="20000"/>
                        </a:spcBef>
                        <a:spcAft>
                          <a:spcPts val="0"/>
                        </a:spcAft>
                        <a:buClrTx/>
                        <a:buSzTx/>
                        <a:buFontTx/>
                        <a:buNone/>
                        <a:tabLst/>
                        <a:defRPr/>
                      </a:pPr>
                      <a:r>
                        <a:rPr lang="en-IN" sz="1500" dirty="0" err="1" smtClean="0"/>
                        <a:t>Tanguturi</a:t>
                      </a:r>
                      <a:r>
                        <a:rPr lang="en-IN" sz="1500" dirty="0" smtClean="0"/>
                        <a:t> </a:t>
                      </a:r>
                      <a:r>
                        <a:rPr lang="en-IN" sz="1500" dirty="0" err="1" smtClean="0"/>
                        <a:t>Ramu</a:t>
                      </a:r>
                      <a:endParaRPr lang="en-IN" sz="1500" dirty="0"/>
                    </a:p>
                  </a:txBody>
                  <a:tcPr/>
                </a:tc>
                <a:tc>
                  <a:txBody>
                    <a:bodyPr/>
                    <a:lstStyle/>
                    <a:p>
                      <a:pPr>
                        <a:buFont typeface="Arial" pitchFamily="34" charset="0"/>
                        <a:buChar char="•"/>
                      </a:pPr>
                      <a:r>
                        <a:rPr lang="en-IN" sz="1500" dirty="0" smtClean="0"/>
                        <a:t>  Git</a:t>
                      </a:r>
                      <a:r>
                        <a:rPr lang="en-IN" sz="1500" baseline="0" dirty="0" smtClean="0"/>
                        <a:t> hub related activities including repository creation</a:t>
                      </a:r>
                    </a:p>
                    <a:p>
                      <a:pPr>
                        <a:buFont typeface="Arial" pitchFamily="34" charset="0"/>
                        <a:buChar char="•"/>
                      </a:pPr>
                      <a:r>
                        <a:rPr lang="en-IN" sz="1500" baseline="0" dirty="0" smtClean="0"/>
                        <a:t> Coding of secure channel protocol communication for key setting </a:t>
                      </a:r>
                    </a:p>
                    <a:p>
                      <a:pPr>
                        <a:buFont typeface="Arial" pitchFamily="34" charset="0"/>
                        <a:buChar char="•"/>
                      </a:pPr>
                      <a:r>
                        <a:rPr lang="en-IN" sz="1500" baseline="0" dirty="0" smtClean="0"/>
                        <a:t> Coding of simulator’s Simple Applet</a:t>
                      </a:r>
                      <a:endParaRPr lang="en-IN" sz="1500" dirty="0"/>
                    </a:p>
                  </a:txBody>
                  <a:tcPr/>
                </a:tc>
              </a:tr>
            </a:tbl>
          </a:graphicData>
        </a:graphic>
      </p:graphicFrame>
      <p:sp>
        <p:nvSpPr>
          <p:cNvPr id="6" name="Title 1"/>
          <p:cNvSpPr txBox="1">
            <a:spLocks/>
          </p:cNvSpPr>
          <p:nvPr/>
        </p:nvSpPr>
        <p:spPr bwMode="auto">
          <a:xfrm>
            <a:off x="838200" y="228600"/>
            <a:ext cx="7772400" cy="609600"/>
          </a:xfrm>
          <a:prstGeom prst="rect">
            <a:avLst/>
          </a:prstGeom>
          <a:noFill/>
          <a:ln w="9525">
            <a:noFill/>
            <a:miter lim="800000"/>
            <a:headEnd/>
            <a:tailEnd/>
          </a:ln>
        </p:spPr>
        <p:txBody>
          <a:bodyPr anchor="ctr"/>
          <a:lstStyle/>
          <a:p>
            <a:pPr algn="ctr">
              <a:defRPr/>
            </a:pPr>
            <a:r>
              <a:rPr lang="en-IN" sz="2800" kern="0" dirty="0">
                <a:solidFill>
                  <a:srgbClr val="A50021"/>
                </a:solidFill>
                <a:latin typeface="+mj-lt"/>
                <a:ea typeface="+mj-ea"/>
                <a:cs typeface="+mj-cs"/>
              </a:rPr>
              <a:t>Work done: </a:t>
            </a:r>
            <a:r>
              <a:rPr lang="en-US" altLang="en-US" sz="2800" kern="0" dirty="0">
                <a:solidFill>
                  <a:srgbClr val="A50021"/>
                </a:solidFill>
                <a:latin typeface="+mj-lt"/>
                <a:ea typeface="+mj-ea"/>
                <a:cs typeface="+mj-cs"/>
              </a:rPr>
              <a:t>Phase-1 : With simulator</a:t>
            </a:r>
            <a:endParaRPr lang="en-IN" sz="2800" kern="0" dirty="0">
              <a:solidFill>
                <a:srgbClr val="A50021"/>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685800" y="914400"/>
            <a:ext cx="8305800" cy="5181600"/>
          </a:xfrm>
        </p:spPr>
        <p:txBody>
          <a:bodyPr/>
          <a:lstStyle/>
          <a:p>
            <a:pPr lvl="1"/>
            <a:endParaRPr lang="en-US" sz="2000" smtClean="0"/>
          </a:p>
          <a:p>
            <a:pPr lvl="2"/>
            <a:endParaRPr lang="en-US" sz="2000" smtClean="0"/>
          </a:p>
          <a:p>
            <a:pPr lvl="4"/>
            <a:endParaRPr lang="en-US" smtClean="0"/>
          </a:p>
          <a:p>
            <a:pPr lvl="2"/>
            <a:endParaRPr lang="en-US" sz="2000" smtClean="0"/>
          </a:p>
          <a:p>
            <a:pPr lvl="4"/>
            <a:endParaRPr lang="en-US" smtClean="0"/>
          </a:p>
        </p:txBody>
      </p:sp>
      <p:graphicFrame>
        <p:nvGraphicFramePr>
          <p:cNvPr id="5" name="Table 4"/>
          <p:cNvGraphicFramePr>
            <a:graphicFrameLocks noGrp="1"/>
          </p:cNvGraphicFramePr>
          <p:nvPr/>
        </p:nvGraphicFramePr>
        <p:xfrm>
          <a:off x="228600" y="1052764"/>
          <a:ext cx="8610600" cy="4926092"/>
        </p:xfrm>
        <a:graphic>
          <a:graphicData uri="http://schemas.openxmlformats.org/drawingml/2006/table">
            <a:tbl>
              <a:tblPr firstRow="1" bandRow="1">
                <a:tableStyleId>{5940675A-B579-460E-94D1-54222C63F5DA}</a:tableStyleId>
              </a:tblPr>
              <a:tblGrid>
                <a:gridCol w="580931"/>
                <a:gridCol w="2009869"/>
                <a:gridCol w="2895600"/>
                <a:gridCol w="1600200"/>
                <a:gridCol w="1524000"/>
              </a:tblGrid>
              <a:tr h="213360">
                <a:tc>
                  <a:txBody>
                    <a:bodyPr/>
                    <a:lstStyle/>
                    <a:p>
                      <a:r>
                        <a:rPr lang="en-IN" sz="1400" dirty="0" smtClean="0"/>
                        <a:t>Sl. No.</a:t>
                      </a:r>
                      <a:endParaRPr lang="en-IN" sz="1400" dirty="0"/>
                    </a:p>
                  </a:txBody>
                  <a:tcPr/>
                </a:tc>
                <a:tc>
                  <a:txBody>
                    <a:bodyPr/>
                    <a:lstStyle/>
                    <a:p>
                      <a:r>
                        <a:rPr lang="en-IN" sz="1400" dirty="0" smtClean="0"/>
                        <a:t>Objective</a:t>
                      </a:r>
                      <a:endParaRPr lang="en-IN" sz="1400" dirty="0"/>
                    </a:p>
                  </a:txBody>
                  <a:tcPr/>
                </a:tc>
                <a:tc>
                  <a:txBody>
                    <a:bodyPr/>
                    <a:lstStyle/>
                    <a:p>
                      <a:r>
                        <a:rPr lang="en-IN" sz="1400" dirty="0" smtClean="0"/>
                        <a:t>Major Task</a:t>
                      </a:r>
                      <a:endParaRPr lang="en-IN" sz="1400" dirty="0"/>
                    </a:p>
                  </a:txBody>
                  <a:tcPr/>
                </a:tc>
                <a:tc>
                  <a:txBody>
                    <a:bodyPr/>
                    <a:lstStyle/>
                    <a:p>
                      <a:r>
                        <a:rPr lang="en-IN" sz="1400" dirty="0" smtClean="0"/>
                        <a:t>Work Done/      Under progress</a:t>
                      </a:r>
                      <a:endParaRPr lang="en-IN" sz="1400" dirty="0"/>
                    </a:p>
                  </a:txBody>
                  <a:tcPr/>
                </a:tc>
                <a:tc>
                  <a:txBody>
                    <a:bodyPr/>
                    <a:lstStyle/>
                    <a:p>
                      <a:r>
                        <a:rPr lang="en-IN" sz="1400" dirty="0" smtClean="0"/>
                        <a:t>Work to be done</a:t>
                      </a:r>
                      <a:endParaRPr lang="en-IN" sz="1400" dirty="0"/>
                    </a:p>
                  </a:txBody>
                  <a:tcPr/>
                </a:tc>
              </a:tr>
              <a:tr h="512135">
                <a:tc rowSpan="2">
                  <a:txBody>
                    <a:bodyPr/>
                    <a:lstStyle/>
                    <a:p>
                      <a:pPr marL="342900" lvl="0" indent="-342900">
                        <a:buFont typeface="+mj-lt"/>
                        <a:buNone/>
                      </a:pPr>
                      <a:r>
                        <a:rPr lang="en-IN" sz="1400" dirty="0" smtClean="0"/>
                        <a:t>1.</a:t>
                      </a:r>
                      <a:endParaRPr lang="en-IN" sz="1400" dirty="0"/>
                    </a:p>
                    <a:p>
                      <a:pPr marL="342900" lvl="0" indent="-342900">
                        <a:buFont typeface="+mj-lt"/>
                        <a:buNone/>
                      </a:pPr>
                      <a:endParaRPr lang="en-IN" sz="1400" dirty="0"/>
                    </a:p>
                  </a:txBody>
                  <a:tcPr/>
                </a:tc>
                <a:tc rowSpan="2">
                  <a:txBody>
                    <a:bodyPr/>
                    <a:lstStyle/>
                    <a:p>
                      <a:pPr marL="0" lvl="0" algn="l" defTabSz="914400" rtl="0" eaLnBrk="1" latinLnBrk="0" hangingPunct="1">
                        <a:buFont typeface="Arial" pitchFamily="34" charset="0"/>
                        <a:buNone/>
                      </a:pPr>
                      <a:r>
                        <a:rPr lang="en-US" altLang="en-US" sz="1400" kern="1200" baseline="0" dirty="0" smtClean="0">
                          <a:solidFill>
                            <a:schemeClr val="tx1"/>
                          </a:solidFill>
                          <a:latin typeface="+mn-lt"/>
                          <a:ea typeface="+mn-ea"/>
                          <a:cs typeface="+mn-cs"/>
                        </a:rPr>
                        <a:t>Selection of existing open-source application which requires password or key from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dirty="0" smtClean="0"/>
                        <a:t>Selection Of an</a:t>
                      </a:r>
                      <a:r>
                        <a:rPr lang="en-US" altLang="en-US" sz="1400" baseline="0" dirty="0" smtClean="0"/>
                        <a:t> existing basic framework</a:t>
                      </a:r>
                      <a:endParaRPr lang="en-US"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N" sz="1400" b="1" dirty="0" smtClean="0"/>
                        <a:t>✓</a:t>
                      </a:r>
                    </a:p>
                    <a:p>
                      <a:pPr>
                        <a:buFont typeface="Arial" pitchFamily="34" charset="0"/>
                        <a:buChar char="•"/>
                      </a:pP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IN" sz="1400" b="0" i="0" u="none" strike="noStrike" kern="1200" cap="none" spc="0" normalizeH="0" baseline="0" noProof="0" dirty="0" smtClean="0">
                          <a:ln>
                            <a:noFill/>
                          </a:ln>
                          <a:solidFill>
                            <a:srgbClr val="000000"/>
                          </a:solidFill>
                          <a:effectLst/>
                          <a:uLnTx/>
                          <a:uFillTx/>
                          <a:latin typeface="+mn-lt"/>
                          <a:ea typeface="+mn-ea"/>
                          <a:cs typeface="+mn-cs"/>
                        </a:rPr>
                        <a:t>--</a:t>
                      </a: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txBody>
                  <a:tcPr/>
                </a:tc>
              </a:tr>
              <a:tr h="843516">
                <a:tc vMerge="1">
                  <a:txBody>
                    <a:bodyPr/>
                    <a:lstStyle/>
                    <a:p>
                      <a:pPr marL="342900" lvl="0" indent="-342900">
                        <a:buFont typeface="+mj-lt"/>
                        <a:buNone/>
                      </a:pPr>
                      <a:endParaRPr lang="en-IN" sz="1400" dirty="0"/>
                    </a:p>
                  </a:txBody>
                  <a:tcPr/>
                </a:tc>
                <a:tc vMerge="1">
                  <a:txBody>
                    <a:bodyPr/>
                    <a:lstStyle/>
                    <a:p>
                      <a:pPr lvl="0">
                        <a:buFont typeface="Arial" charset="0"/>
                        <a:buChar char="–"/>
                      </a:pPr>
                      <a:endParaRPr lang="en-US"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N" altLang="en-US" sz="1400" kern="1200" dirty="0" smtClean="0">
                          <a:solidFill>
                            <a:schemeClr val="tx1"/>
                          </a:solidFill>
                          <a:latin typeface="+mn-lt"/>
                          <a:ea typeface="+mn-ea"/>
                          <a:cs typeface="+mn-cs"/>
                        </a:rPr>
                        <a:t>Understanding of the basic framework’s functionalities</a:t>
                      </a:r>
                      <a:endParaRPr lang="en-US"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rgbClr val="000000"/>
                          </a:solidFill>
                          <a:effectLst/>
                          <a:uLnTx/>
                          <a:uFillTx/>
                          <a:latin typeface="+mn-lt"/>
                          <a:ea typeface="+mn-ea"/>
                          <a:cs typeface="+mn-cs"/>
                        </a:rPr>
                        <a:t>✓</a:t>
                      </a:r>
                    </a:p>
                    <a:p>
                      <a:pPr>
                        <a:buFont typeface="Arial" pitchFamily="34" charset="0"/>
                        <a:buChar char="•"/>
                      </a:pPr>
                      <a:endParaRPr lang="en-IN" sz="1400" dirty="0"/>
                    </a:p>
                  </a:txBody>
                  <a:tcPr/>
                </a:tc>
                <a:tc>
                  <a:txBody>
                    <a:bodyPr/>
                    <a:lstStyle/>
                    <a:p>
                      <a:pPr algn="ctr">
                        <a:buFont typeface="Arial" pitchFamily="34" charset="0"/>
                        <a:buNone/>
                      </a:pPr>
                      <a:r>
                        <a:rPr lang="en-IN" sz="1400" dirty="0" smtClean="0"/>
                        <a:t>--</a:t>
                      </a:r>
                      <a:endParaRPr lang="en-IN" sz="1400" dirty="0"/>
                    </a:p>
                  </a:txBody>
                  <a:tcPr/>
                </a:tc>
              </a:tr>
              <a:tr h="723014">
                <a:tc>
                  <a:txBody>
                    <a:bodyPr/>
                    <a:lstStyle/>
                    <a:p>
                      <a:pPr marL="342900" lvl="0" indent="-342900">
                        <a:buFont typeface="+mj-lt"/>
                        <a:buNone/>
                      </a:pPr>
                      <a:r>
                        <a:rPr lang="en-IN" sz="1400" dirty="0" smtClean="0"/>
                        <a:t>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000000"/>
                          </a:solidFill>
                          <a:effectLst/>
                          <a:uLnTx/>
                          <a:uFillTx/>
                          <a:latin typeface="+mn-lt"/>
                          <a:ea typeface="+mn-ea"/>
                          <a:cs typeface="+mn-cs"/>
                        </a:rPr>
                        <a:t>Creation of secure channel between host and card</a:t>
                      </a:r>
                      <a:endParaRPr lang="en-US"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dirty="0" smtClean="0">
                          <a:solidFill>
                            <a:schemeClr val="tx1"/>
                          </a:solidFill>
                          <a:latin typeface="+mn-lt"/>
                          <a:ea typeface="+mn-ea"/>
                          <a:cs typeface="+mn-cs"/>
                        </a:rPr>
                        <a:t>secure channel architecture and protocol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rgbClr val="000000"/>
                          </a:solidFill>
                          <a:effectLst/>
                          <a:uLnTx/>
                          <a:uFillTx/>
                          <a:latin typeface="+mn-lt"/>
                          <a:ea typeface="+mn-ea"/>
                          <a:cs typeface="+mn-cs"/>
                        </a:rPr>
                        <a:t>✓</a:t>
                      </a:r>
                      <a:r>
                        <a:rPr lang="en-IN" sz="1400" kern="1200" baseline="0" noProof="0" dirty="0" smtClean="0">
                          <a:solidFill>
                            <a:schemeClr val="tx1"/>
                          </a:solidFill>
                          <a:latin typeface="+mn-lt"/>
                          <a:ea typeface="+mn-ea"/>
                          <a:cs typeface="+mn-cs"/>
                        </a:rPr>
                        <a:t> </a:t>
                      </a:r>
                    </a:p>
                  </a:txBody>
                  <a:tcPr/>
                </a:tc>
                <a:tc>
                  <a:txBody>
                    <a:bodyPr/>
                    <a:lstStyle/>
                    <a:p>
                      <a:pPr algn="ctr">
                        <a:buFont typeface="Arial" pitchFamily="34" charset="0"/>
                        <a:buNone/>
                      </a:pPr>
                      <a:r>
                        <a:rPr lang="en-IN" sz="1400" dirty="0" smtClean="0"/>
                        <a:t>--</a:t>
                      </a:r>
                      <a:endParaRPr lang="en-IN" sz="1400" dirty="0"/>
                    </a:p>
                  </a:txBody>
                  <a:tcPr/>
                </a:tc>
              </a:tr>
              <a:tr h="741445">
                <a:tc>
                  <a:txBody>
                    <a:bodyPr/>
                    <a:lstStyle/>
                    <a:p>
                      <a:pPr marL="342900" lvl="0" indent="-342900">
                        <a:buFont typeface="+mj-lt"/>
                        <a:buNone/>
                      </a:pPr>
                      <a:r>
                        <a:rPr lang="en-IN" sz="1400" dirty="0" smtClean="0"/>
                        <a:t>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baseline="0" dirty="0" smtClean="0">
                          <a:solidFill>
                            <a:schemeClr val="tx1"/>
                          </a:solidFill>
                          <a:latin typeface="+mn-lt"/>
                          <a:ea typeface="+mn-ea"/>
                          <a:cs typeface="+mn-cs"/>
                        </a:rPr>
                        <a:t>Host application for secure channel communication</a:t>
                      </a:r>
                      <a:endParaRPr lang="en-US"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dirty="0" smtClean="0">
                          <a:solidFill>
                            <a:schemeClr val="tx1"/>
                          </a:solidFill>
                          <a:latin typeface="+mn-lt"/>
                          <a:ea typeface="+mn-ea"/>
                          <a:cs typeface="+mn-cs"/>
                        </a:rPr>
                        <a:t>Implementation of functionalities and integration with basic crypt box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rgbClr val="000000"/>
                          </a:solidFill>
                          <a:effectLst/>
                          <a:uLnTx/>
                          <a:uFillTx/>
                          <a:latin typeface="+mn-lt"/>
                          <a:ea typeface="+mn-ea"/>
                          <a:cs typeface="+mn-cs"/>
                        </a:rPr>
                        <a:t>✓</a:t>
                      </a:r>
                      <a:r>
                        <a:rPr lang="en-IN" sz="1400" kern="1200" baseline="0" noProof="0" dirty="0" smtClean="0">
                          <a:solidFill>
                            <a:schemeClr val="tx1"/>
                          </a:solidFill>
                          <a:latin typeface="+mn-lt"/>
                          <a:ea typeface="+mn-ea"/>
                          <a:cs typeface="+mn-cs"/>
                        </a:rPr>
                        <a:t> </a:t>
                      </a:r>
                    </a:p>
                  </a:txBody>
                  <a:tcPr/>
                </a:tc>
                <a:tc>
                  <a:txBody>
                    <a:bodyPr/>
                    <a:lstStyle/>
                    <a:p>
                      <a:pPr algn="ctr">
                        <a:buFont typeface="Arial" pitchFamily="34" charset="0"/>
                        <a:buNone/>
                      </a:pPr>
                      <a:r>
                        <a:rPr lang="en-IN" sz="1400" dirty="0" smtClean="0"/>
                        <a:t>To be</a:t>
                      </a:r>
                      <a:r>
                        <a:rPr lang="en-IN" sz="1400" baseline="0" dirty="0" smtClean="0"/>
                        <a:t> done using Java card</a:t>
                      </a:r>
                      <a:endParaRPr lang="en-IN" sz="1400" dirty="0"/>
                    </a:p>
                  </a:txBody>
                  <a:tcPr/>
                </a:tc>
              </a:tr>
              <a:tr h="933893">
                <a:tc>
                  <a:txBody>
                    <a:bodyPr/>
                    <a:lstStyle/>
                    <a:p>
                      <a:pPr marL="342900" lvl="0" indent="-342900">
                        <a:buFont typeface="+mj-lt"/>
                        <a:buNone/>
                      </a:pPr>
                      <a:r>
                        <a:rPr lang="en-IN" sz="1400" dirty="0" smtClean="0"/>
                        <a:t>4.</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baseline="0" dirty="0" smtClean="0">
                          <a:solidFill>
                            <a:schemeClr val="tx1"/>
                          </a:solidFill>
                          <a:latin typeface="+mn-lt"/>
                          <a:ea typeface="+mn-ea"/>
                          <a:cs typeface="+mn-cs"/>
                        </a:rPr>
                        <a:t>Applet application for secure channel communication</a:t>
                      </a:r>
                      <a:endParaRPr lang="en-US" alt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dirty="0" smtClean="0">
                          <a:solidFill>
                            <a:schemeClr val="tx1"/>
                          </a:solidFill>
                          <a:latin typeface="+mn-lt"/>
                          <a:ea typeface="+mn-ea"/>
                          <a:cs typeface="+mn-cs"/>
                        </a:rPr>
                        <a:t>Implementation of functionalities and integration with basic crypt box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rgbClr val="000000"/>
                          </a:solidFill>
                          <a:effectLst/>
                          <a:uLnTx/>
                          <a:uFillTx/>
                          <a:latin typeface="+mn-lt"/>
                          <a:ea typeface="+mn-ea"/>
                          <a:cs typeface="+mn-cs"/>
                        </a:rPr>
                        <a:t>✓</a:t>
                      </a:r>
                      <a:r>
                        <a:rPr lang="en-IN" sz="1400" kern="1200" baseline="0" noProof="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IN" sz="1400" dirty="0"/>
                    </a:p>
                  </a:txBody>
                  <a:tcPr/>
                </a:tc>
                <a:tc>
                  <a:txBody>
                    <a:bodyPr/>
                    <a:lstStyle/>
                    <a:p>
                      <a:pPr algn="ctr">
                        <a:buFont typeface="Arial" pitchFamily="34" charset="0"/>
                        <a:buNone/>
                      </a:pPr>
                      <a:r>
                        <a:rPr lang="en-IN" sz="1400" dirty="0" smtClean="0"/>
                        <a:t>To be</a:t>
                      </a:r>
                      <a:r>
                        <a:rPr lang="en-IN" sz="1400" baseline="0" dirty="0" smtClean="0"/>
                        <a:t> done using Java card</a:t>
                      </a:r>
                      <a:endParaRPr lang="en-IN" sz="1400" dirty="0"/>
                    </a:p>
                  </a:txBody>
                  <a:tcPr/>
                </a:tc>
              </a:tr>
              <a:tr h="639398">
                <a:tc>
                  <a:txBody>
                    <a:bodyPr/>
                    <a:lstStyle/>
                    <a:p>
                      <a:pPr marL="342900" lvl="0" indent="-342900">
                        <a:buFont typeface="+mj-lt"/>
                        <a:buNone/>
                      </a:pPr>
                      <a:r>
                        <a:rPr lang="en-IN" sz="1400" dirty="0" smtClean="0"/>
                        <a:t>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000000"/>
                          </a:solidFill>
                          <a:effectLst/>
                          <a:uLnTx/>
                          <a:uFillTx/>
                          <a:latin typeface="+mn-lt"/>
                          <a:ea typeface="+mn-ea"/>
                          <a:cs typeface="+mn-cs"/>
                        </a:rPr>
                        <a:t>Integration and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en-US" sz="1400" kern="1200" dirty="0" smtClean="0">
                          <a:solidFill>
                            <a:schemeClr val="tx1"/>
                          </a:solidFill>
                          <a:latin typeface="+mn-lt"/>
                          <a:ea typeface="+mn-ea"/>
                          <a:cs typeface="+mn-cs"/>
                        </a:rPr>
                        <a:t>Overall functionality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N" sz="1400" kern="1200" baseline="0" noProof="0" dirty="0" smtClean="0">
                          <a:solidFill>
                            <a:schemeClr val="tx1"/>
                          </a:solidFill>
                          <a:latin typeface="+mn-lt"/>
                          <a:ea typeface="+mn-ea"/>
                          <a:cs typeface="+mn-cs"/>
                        </a:rPr>
                        <a:t>Under progress using simulator</a:t>
                      </a:r>
                      <a:endParaRPr lang="en-IN" sz="1400" dirty="0"/>
                    </a:p>
                  </a:txBody>
                  <a:tcPr/>
                </a:tc>
                <a:tc>
                  <a:txBody>
                    <a:bodyPr/>
                    <a:lstStyle/>
                    <a:p>
                      <a:pPr algn="ctr">
                        <a:buFont typeface="Arial" pitchFamily="34" charset="0"/>
                        <a:buNone/>
                      </a:pPr>
                      <a:r>
                        <a:rPr lang="en-IN" sz="1400" dirty="0" smtClean="0"/>
                        <a:t>To be</a:t>
                      </a:r>
                      <a:r>
                        <a:rPr lang="en-IN" sz="1400" baseline="0" dirty="0" smtClean="0"/>
                        <a:t> done using Java card</a:t>
                      </a:r>
                      <a:endParaRPr lang="en-IN" sz="1400" dirty="0"/>
                    </a:p>
                  </a:txBody>
                  <a:tcPr/>
                </a:tc>
              </a:tr>
            </a:tbl>
          </a:graphicData>
        </a:graphic>
      </p:graphicFrame>
      <p:sp>
        <p:nvSpPr>
          <p:cNvPr id="32815" name="Title 1"/>
          <p:cNvSpPr>
            <a:spLocks noGrp="1"/>
          </p:cNvSpPr>
          <p:nvPr>
            <p:ph type="title"/>
          </p:nvPr>
        </p:nvSpPr>
        <p:spPr/>
        <p:txBody>
          <a:bodyPr/>
          <a:lstStyle/>
          <a:p>
            <a:r>
              <a:rPr lang="en-IN" sz="2800" dirty="0" smtClean="0"/>
              <a:t>Status: Work done v/s Work to be done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algn="ctr">
              <a:buFontTx/>
              <a:buNone/>
            </a:pPr>
            <a:r>
              <a:rPr lang="en-IN" altLang="cs-CZ" smtClean="0"/>
              <a:t> </a:t>
            </a:r>
          </a:p>
          <a:p>
            <a:pPr algn="ctr"/>
            <a:endParaRPr lang="en-IN" altLang="cs-CZ" smtClean="0"/>
          </a:p>
          <a:p>
            <a:pPr algn="ctr"/>
            <a:endParaRPr lang="en-IN" altLang="cs-CZ" smtClean="0"/>
          </a:p>
          <a:p>
            <a:pPr algn="ctr">
              <a:buFontTx/>
              <a:buNone/>
            </a:pPr>
            <a:r>
              <a:rPr lang="en-IN" altLang="cs-CZ" smtClean="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smtClean="0"/>
              <a:t>Introduction </a:t>
            </a:r>
          </a:p>
        </p:txBody>
      </p:sp>
      <p:sp>
        <p:nvSpPr>
          <p:cNvPr id="15363" name="Content Placeholder 2"/>
          <p:cNvSpPr>
            <a:spLocks noGrp="1"/>
          </p:cNvSpPr>
          <p:nvPr>
            <p:ph idx="1"/>
          </p:nvPr>
        </p:nvSpPr>
        <p:spPr/>
        <p:txBody>
          <a:bodyPr/>
          <a:lstStyle/>
          <a:p>
            <a:r>
              <a:rPr lang="en-IN" sz="2400" smtClean="0"/>
              <a:t>Objectives of the project</a:t>
            </a:r>
          </a:p>
          <a:p>
            <a:pPr lvl="1"/>
            <a:r>
              <a:rPr lang="en-US" altLang="en-US" sz="2000" smtClean="0"/>
              <a:t>Selection of existing open-source application which requires password or key from user</a:t>
            </a:r>
          </a:p>
          <a:p>
            <a:pPr lvl="1"/>
            <a:r>
              <a:rPr lang="en-US" altLang="en-US" sz="2000" smtClean="0"/>
              <a:t>Creation of applet which will provide secure key storage or processing</a:t>
            </a:r>
          </a:p>
          <a:p>
            <a:pPr lvl="1"/>
            <a:r>
              <a:rPr lang="en-US" altLang="en-US" sz="2000" smtClean="0"/>
              <a:t>Creation of secure channel between original app and card</a:t>
            </a:r>
            <a:endParaRPr lang="en-IN" sz="2000" smtClean="0"/>
          </a:p>
          <a:p>
            <a:pPr lvl="4"/>
            <a:endParaRPr lang="en-IN"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smtClean="0"/>
              <a:t>Work done</a:t>
            </a:r>
          </a:p>
        </p:txBody>
      </p:sp>
      <p:sp>
        <p:nvSpPr>
          <p:cNvPr id="16387" name="Content Placeholder 2"/>
          <p:cNvSpPr>
            <a:spLocks noGrp="1"/>
          </p:cNvSpPr>
          <p:nvPr>
            <p:ph idx="1"/>
          </p:nvPr>
        </p:nvSpPr>
        <p:spPr>
          <a:xfrm>
            <a:off x="685800" y="990600"/>
            <a:ext cx="8153400" cy="5334000"/>
          </a:xfrm>
        </p:spPr>
        <p:txBody>
          <a:bodyPr/>
          <a:lstStyle/>
          <a:p>
            <a:r>
              <a:rPr lang="en-US" altLang="en-US" sz="2400" dirty="0" smtClean="0"/>
              <a:t>Selection of existing open-source application which requires password or key from user</a:t>
            </a:r>
          </a:p>
          <a:p>
            <a:pPr lvl="1"/>
            <a:r>
              <a:rPr lang="en-US" altLang="en-US" sz="2000" dirty="0" smtClean="0"/>
              <a:t>An extensive internet search for suitable open source app was carried out</a:t>
            </a:r>
          </a:p>
          <a:p>
            <a:pPr lvl="2"/>
            <a:r>
              <a:rPr lang="en-US" altLang="en-US" sz="2000" dirty="0" err="1" smtClean="0"/>
              <a:t>Jpass</a:t>
            </a:r>
            <a:endParaRPr lang="en-US" altLang="en-US" sz="2000" dirty="0" smtClean="0"/>
          </a:p>
          <a:p>
            <a:pPr lvl="2"/>
            <a:r>
              <a:rPr lang="en-US" altLang="en-US" sz="2000" dirty="0" err="1" smtClean="0"/>
              <a:t>Cryptbox</a:t>
            </a:r>
            <a:endParaRPr lang="en-US" altLang="en-US" sz="2000" dirty="0" smtClean="0"/>
          </a:p>
          <a:p>
            <a:pPr lvl="2"/>
            <a:r>
              <a:rPr lang="en-US" altLang="en-US" sz="2000" dirty="0" smtClean="0"/>
              <a:t>UPM</a:t>
            </a:r>
          </a:p>
          <a:p>
            <a:pPr lvl="1"/>
            <a:r>
              <a:rPr lang="en-US" altLang="en-US" sz="2000" dirty="0" smtClean="0"/>
              <a:t>After studying its functionality, </a:t>
            </a:r>
            <a:r>
              <a:rPr lang="en-US" altLang="en-US" sz="2000" dirty="0" err="1" smtClean="0"/>
              <a:t>Cryptbox</a:t>
            </a:r>
            <a:r>
              <a:rPr lang="en-US" altLang="en-US" sz="2000" dirty="0" smtClean="0"/>
              <a:t> was found to be suitable for our project</a:t>
            </a:r>
          </a:p>
          <a:p>
            <a:pPr lvl="1"/>
            <a:r>
              <a:rPr lang="en-US" altLang="en-US" sz="2000" dirty="0" err="1" smtClean="0"/>
              <a:t>Cryptbox</a:t>
            </a:r>
            <a:r>
              <a:rPr lang="en-US" altLang="en-US" sz="2000" dirty="0" smtClean="0"/>
              <a:t> </a:t>
            </a:r>
            <a:r>
              <a:rPr lang="en-US" altLang="en-US" sz="2000" dirty="0" smtClean="0"/>
              <a:t>was downloaded from the following URL:</a:t>
            </a:r>
          </a:p>
          <a:p>
            <a:pPr lvl="2"/>
            <a:r>
              <a:rPr lang="en-IN" sz="1800" u="sng" dirty="0" smtClean="0"/>
              <a:t>https://www.codeproject.com/articles/546069/cryptbox</a:t>
            </a:r>
            <a:endParaRPr lang="en-IN"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smtClean="0"/>
              <a:t>Work done</a:t>
            </a:r>
          </a:p>
        </p:txBody>
      </p:sp>
      <p:sp>
        <p:nvSpPr>
          <p:cNvPr id="17411" name="Content Placeholder 2"/>
          <p:cNvSpPr>
            <a:spLocks noGrp="1"/>
          </p:cNvSpPr>
          <p:nvPr>
            <p:ph idx="1"/>
          </p:nvPr>
        </p:nvSpPr>
        <p:spPr>
          <a:xfrm>
            <a:off x="685800" y="1066800"/>
            <a:ext cx="8153400" cy="5334000"/>
          </a:xfrm>
        </p:spPr>
        <p:txBody>
          <a:bodyPr/>
          <a:lstStyle/>
          <a:p>
            <a:r>
              <a:rPr lang="en-US" altLang="en-US" sz="2000" dirty="0" smtClean="0"/>
              <a:t>Analysis of the </a:t>
            </a:r>
            <a:r>
              <a:rPr lang="en-US" altLang="en-US" sz="2000" dirty="0" err="1" smtClean="0"/>
              <a:t>Cryptbox</a:t>
            </a:r>
            <a:r>
              <a:rPr lang="en-US" altLang="en-US" sz="2000" dirty="0" smtClean="0"/>
              <a:t> open source framework</a:t>
            </a:r>
          </a:p>
          <a:p>
            <a:pPr lvl="1"/>
            <a:r>
              <a:rPr lang="en-IN" sz="1800" dirty="0" smtClean="0"/>
              <a:t>Code walk through</a:t>
            </a:r>
          </a:p>
          <a:p>
            <a:pPr lvl="2"/>
            <a:r>
              <a:rPr lang="en-IN" sz="1800" dirty="0" smtClean="0"/>
              <a:t>16 </a:t>
            </a:r>
            <a:r>
              <a:rPr lang="en-IN" sz="1800" dirty="0" smtClean="0"/>
              <a:t>man-hours effort  (approx)</a:t>
            </a:r>
          </a:p>
          <a:p>
            <a:pPr lvl="2"/>
            <a:r>
              <a:rPr lang="en-IN" sz="1800" dirty="0" smtClean="0"/>
              <a:t> Complete java source code was analyzed </a:t>
            </a:r>
          </a:p>
          <a:p>
            <a:pPr lvl="1"/>
            <a:r>
              <a:rPr lang="en-IN" sz="1800" dirty="0" smtClean="0"/>
              <a:t>Comments were made in source file during code walkthrough</a:t>
            </a:r>
          </a:p>
          <a:p>
            <a:pPr lvl="3"/>
            <a:r>
              <a:rPr lang="en-IN" sz="1600" dirty="0" smtClean="0"/>
              <a:t>Starts with “//HSMCB COMMENT”</a:t>
            </a:r>
          </a:p>
          <a:p>
            <a:pPr lvl="3"/>
            <a:r>
              <a:rPr lang="en-IN" sz="1600" dirty="0" smtClean="0"/>
              <a:t>Uploaded onto git</a:t>
            </a:r>
          </a:p>
          <a:p>
            <a:pPr lvl="3"/>
            <a:r>
              <a:rPr lang="en-IN" sz="1600" dirty="0" smtClean="0"/>
              <a:t>Input validations were not done.</a:t>
            </a:r>
          </a:p>
          <a:p>
            <a:pPr lvl="1"/>
            <a:r>
              <a:rPr lang="en-US" altLang="en-US" sz="2000" dirty="0" smtClean="0"/>
              <a:t>What does the framework do?</a:t>
            </a:r>
          </a:p>
          <a:p>
            <a:pPr lvl="2"/>
            <a:r>
              <a:rPr lang="en-IN" sz="1800" dirty="0" smtClean="0"/>
              <a:t>File Encryption and Decryption using Password Based Encryption (PBE)</a:t>
            </a:r>
          </a:p>
          <a:p>
            <a:pPr lvl="2"/>
            <a:r>
              <a:rPr lang="en-IN" sz="1800" dirty="0" smtClean="0"/>
              <a:t>Uses standard APIs of the Java Crypt library</a:t>
            </a:r>
          </a:p>
          <a:p>
            <a:pPr lvl="3"/>
            <a:r>
              <a:rPr lang="en-IN" sz="1200" dirty="0" smtClean="0"/>
              <a:t>import </a:t>
            </a:r>
            <a:r>
              <a:rPr lang="en-IN" sz="1200" dirty="0" err="1" smtClean="0"/>
              <a:t>javax.crypto.Cipher</a:t>
            </a:r>
            <a:r>
              <a:rPr lang="en-IN" sz="1200" dirty="0" smtClean="0"/>
              <a:t>;</a:t>
            </a:r>
          </a:p>
          <a:p>
            <a:pPr lvl="3"/>
            <a:r>
              <a:rPr lang="en-IN" sz="1200" dirty="0" smtClean="0"/>
              <a:t>import </a:t>
            </a:r>
            <a:r>
              <a:rPr lang="en-IN" sz="1200" dirty="0" err="1" smtClean="0"/>
              <a:t>javax.crypto.SecretKey</a:t>
            </a:r>
            <a:r>
              <a:rPr lang="en-IN" sz="1200" dirty="0" smtClean="0"/>
              <a:t>;</a:t>
            </a:r>
          </a:p>
          <a:p>
            <a:pPr lvl="3"/>
            <a:r>
              <a:rPr lang="en-IN" sz="1200" dirty="0" smtClean="0"/>
              <a:t>import </a:t>
            </a:r>
            <a:r>
              <a:rPr lang="en-IN" sz="1200" dirty="0" err="1" smtClean="0"/>
              <a:t>javax.crypto.SecretKeyFactory</a:t>
            </a:r>
            <a:r>
              <a:rPr lang="en-IN" sz="1200" dirty="0" smtClean="0"/>
              <a:t>;</a:t>
            </a:r>
          </a:p>
          <a:p>
            <a:pPr lvl="3"/>
            <a:r>
              <a:rPr lang="en-IN" sz="1200" dirty="0" smtClean="0"/>
              <a:t>import </a:t>
            </a:r>
            <a:r>
              <a:rPr lang="en-IN" sz="1200" dirty="0" err="1" smtClean="0"/>
              <a:t>javax.crypto.spec.PBEKeySpec</a:t>
            </a:r>
            <a:r>
              <a:rPr lang="en-IN" sz="1200" dirty="0" smtClean="0"/>
              <a:t>;</a:t>
            </a:r>
          </a:p>
          <a:p>
            <a:pPr lvl="3">
              <a:buFontTx/>
              <a:buNone/>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Image result for naked security pbkdf2 using xor image"/>
          <p:cNvPicPr>
            <a:picLocks noChangeAspect="1" noChangeArrowheads="1"/>
          </p:cNvPicPr>
          <p:nvPr/>
        </p:nvPicPr>
        <p:blipFill>
          <a:blip r:embed="rId2"/>
          <a:srcRect/>
          <a:stretch>
            <a:fillRect/>
          </a:stretch>
        </p:blipFill>
        <p:spPr bwMode="auto">
          <a:xfrm>
            <a:off x="3802040" y="949656"/>
            <a:ext cx="5132387" cy="2627313"/>
          </a:xfrm>
          <a:prstGeom prst="rect">
            <a:avLst/>
          </a:prstGeom>
          <a:noFill/>
          <a:ln w="9525">
            <a:noFill/>
            <a:miter lim="800000"/>
            <a:headEnd/>
            <a:tailEnd/>
          </a:ln>
        </p:spPr>
      </p:pic>
      <p:sp>
        <p:nvSpPr>
          <p:cNvPr id="18435" name="Title 1"/>
          <p:cNvSpPr>
            <a:spLocks noGrp="1"/>
          </p:cNvSpPr>
          <p:nvPr>
            <p:ph type="title"/>
          </p:nvPr>
        </p:nvSpPr>
        <p:spPr/>
        <p:txBody>
          <a:bodyPr/>
          <a:lstStyle/>
          <a:p>
            <a:r>
              <a:rPr lang="en-IN" smtClean="0"/>
              <a:t>Work done</a:t>
            </a:r>
          </a:p>
        </p:txBody>
      </p:sp>
      <p:sp>
        <p:nvSpPr>
          <p:cNvPr id="18436" name="Content Placeholder 2"/>
          <p:cNvSpPr>
            <a:spLocks noGrp="1"/>
          </p:cNvSpPr>
          <p:nvPr>
            <p:ph idx="1"/>
          </p:nvPr>
        </p:nvSpPr>
        <p:spPr>
          <a:xfrm>
            <a:off x="-533400" y="1475096"/>
            <a:ext cx="8915400" cy="5334000"/>
          </a:xfrm>
        </p:spPr>
        <p:txBody>
          <a:bodyPr/>
          <a:lstStyle/>
          <a:p>
            <a:pPr lvl="1"/>
            <a:r>
              <a:rPr lang="en-US" altLang="en-US" sz="2000" dirty="0" smtClean="0"/>
              <a:t>What does the framework </a:t>
            </a:r>
            <a:r>
              <a:rPr lang="en-US" altLang="en-US" sz="2000" dirty="0" smtClean="0"/>
              <a:t>do</a:t>
            </a:r>
            <a:r>
              <a:rPr lang="en-US" altLang="en-US" sz="2000" dirty="0" smtClean="0"/>
              <a:t>?</a:t>
            </a:r>
            <a:endParaRPr lang="en-US" altLang="en-US" sz="2000" dirty="0" smtClean="0"/>
          </a:p>
          <a:p>
            <a:pPr lvl="2"/>
            <a:r>
              <a:rPr lang="en-IN" sz="1800" dirty="0" smtClean="0"/>
              <a:t>Password to be entered</a:t>
            </a:r>
          </a:p>
          <a:p>
            <a:pPr lvl="3"/>
            <a:r>
              <a:rPr lang="en-IN" sz="1800" dirty="0" smtClean="0"/>
              <a:t>User selects</a:t>
            </a:r>
          </a:p>
          <a:p>
            <a:pPr lvl="4"/>
            <a:r>
              <a:rPr lang="en-IN" sz="1800" dirty="0" smtClean="0"/>
              <a:t>Mode (</a:t>
            </a:r>
            <a:r>
              <a:rPr lang="en-IN" sz="1800" dirty="0" smtClean="0"/>
              <a:t>Enc/</a:t>
            </a:r>
            <a:r>
              <a:rPr lang="en-IN" sz="1800" dirty="0" smtClean="0"/>
              <a:t>D</a:t>
            </a:r>
            <a:r>
              <a:rPr lang="en-IN" sz="1800" dirty="0" smtClean="0"/>
              <a:t>ec</a:t>
            </a:r>
            <a:r>
              <a:rPr lang="en-IN" sz="1800" dirty="0" smtClean="0"/>
              <a:t>)</a:t>
            </a:r>
          </a:p>
          <a:p>
            <a:pPr lvl="4"/>
            <a:r>
              <a:rPr lang="en-IN" sz="1800" dirty="0" smtClean="0"/>
              <a:t>File to be Enc/Dec</a:t>
            </a:r>
          </a:p>
          <a:p>
            <a:pPr lvl="3"/>
            <a:r>
              <a:rPr lang="en-IN" sz="1800" dirty="0" smtClean="0"/>
              <a:t>User enters</a:t>
            </a:r>
          </a:p>
          <a:p>
            <a:pPr lvl="4"/>
            <a:r>
              <a:rPr lang="en-IN" sz="1800" dirty="0" smtClean="0"/>
              <a:t>Password  &amp;  </a:t>
            </a:r>
            <a:r>
              <a:rPr lang="en-IN" sz="1800" dirty="0" smtClean="0"/>
              <a:t>re-password</a:t>
            </a:r>
            <a:endParaRPr lang="en-IN" sz="1800" dirty="0" smtClean="0"/>
          </a:p>
          <a:p>
            <a:pPr lvl="4"/>
            <a:r>
              <a:rPr lang="en-IN" sz="1800" dirty="0" smtClean="0"/>
              <a:t>PBKDF </a:t>
            </a:r>
            <a:r>
              <a:rPr lang="en-IN" sz="1800" dirty="0" smtClean="0"/>
              <a:t>number of Iterations</a:t>
            </a:r>
          </a:p>
          <a:p>
            <a:pPr lvl="3"/>
            <a:r>
              <a:rPr lang="en-IN" sz="1800" dirty="0" smtClean="0"/>
              <a:t>The Application</a:t>
            </a:r>
          </a:p>
          <a:p>
            <a:pPr lvl="4"/>
            <a:r>
              <a:rPr lang="en-IN" sz="1800" dirty="0" smtClean="0"/>
              <a:t>Generates a Random Number (Salt) – 8 bytes </a:t>
            </a:r>
          </a:p>
          <a:p>
            <a:pPr lvl="4"/>
            <a:r>
              <a:rPr lang="en-IN" sz="1800" dirty="0" smtClean="0"/>
              <a:t>Writes the Salt (8 bytes Random number) to encrypted file</a:t>
            </a:r>
          </a:p>
          <a:p>
            <a:pPr lvl="4"/>
            <a:r>
              <a:rPr lang="en-IN" sz="1800" dirty="0" smtClean="0"/>
              <a:t>Uses password and salt to generate PBKDF for user selected number of times  using “PBEWithMD5AndDES” class of java</a:t>
            </a:r>
          </a:p>
          <a:p>
            <a:pPr lvl="4"/>
            <a:r>
              <a:rPr lang="en-IN" sz="1800" dirty="0" smtClean="0"/>
              <a:t>Encrypts/Decrypts the user selected file using DES</a:t>
            </a:r>
          </a:p>
          <a:p>
            <a:pPr lvl="4"/>
            <a:endParaRPr lang="en-IN" sz="1600" dirty="0" smtClean="0"/>
          </a:p>
          <a:p>
            <a:pPr lvl="4"/>
            <a:endParaRPr lang="en-IN" sz="1600" dirty="0" smtClean="0"/>
          </a:p>
        </p:txBody>
      </p:sp>
      <p:sp>
        <p:nvSpPr>
          <p:cNvPr id="18437" name="Rectangle 5"/>
          <p:cNvSpPr>
            <a:spLocks noChangeArrowheads="1"/>
          </p:cNvSpPr>
          <p:nvPr/>
        </p:nvSpPr>
        <p:spPr bwMode="auto">
          <a:xfrm>
            <a:off x="4267200" y="6248400"/>
            <a:ext cx="4876800" cy="307975"/>
          </a:xfrm>
          <a:prstGeom prst="rect">
            <a:avLst/>
          </a:prstGeom>
          <a:noFill/>
          <a:ln w="9525">
            <a:noFill/>
            <a:miter lim="800000"/>
            <a:headEnd/>
            <a:tailEnd/>
          </a:ln>
        </p:spPr>
        <p:txBody>
          <a:bodyPr wrap="none">
            <a:spAutoFit/>
          </a:bodyPr>
          <a:lstStyle/>
          <a:p>
            <a:r>
              <a:rPr lang="en-IN" sz="1400" i="1"/>
              <a:t>PDKDF Diagram Source: https://nakedsecurity.sophos.com</a:t>
            </a:r>
            <a:endParaRPr lang="en-IN"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380999" y="1219200"/>
            <a:ext cx="8219975" cy="4648200"/>
          </a:xfrm>
          <a:prstGeom prst="rect">
            <a:avLst/>
          </a:prstGeom>
          <a:noFill/>
          <a:ln w="9525">
            <a:noFill/>
            <a:miter lim="800000"/>
            <a:headEnd/>
            <a:tailEnd/>
          </a:ln>
        </p:spPr>
      </p:pic>
      <p:sp>
        <p:nvSpPr>
          <p:cNvPr id="20483" name="Title 1"/>
          <p:cNvSpPr>
            <a:spLocks noGrp="1"/>
          </p:cNvSpPr>
          <p:nvPr>
            <p:ph type="title"/>
          </p:nvPr>
        </p:nvSpPr>
        <p:spPr/>
        <p:txBody>
          <a:bodyPr/>
          <a:lstStyle/>
          <a:p>
            <a:r>
              <a:rPr lang="en-IN" smtClean="0"/>
              <a:t>Work done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z="2800" dirty="0" smtClean="0"/>
              <a:t>Work done – HSMCB High level Architecture</a:t>
            </a:r>
          </a:p>
        </p:txBody>
      </p:sp>
      <p:grpSp>
        <p:nvGrpSpPr>
          <p:cNvPr id="21507" name="Group 36"/>
          <p:cNvGrpSpPr>
            <a:grpSpLocks/>
          </p:cNvGrpSpPr>
          <p:nvPr/>
        </p:nvGrpSpPr>
        <p:grpSpPr bwMode="auto">
          <a:xfrm>
            <a:off x="228600" y="1600200"/>
            <a:ext cx="8153400" cy="3774450"/>
            <a:chOff x="609600" y="1905000"/>
            <a:chExt cx="7239000" cy="3218056"/>
          </a:xfrm>
        </p:grpSpPr>
        <p:grpSp>
          <p:nvGrpSpPr>
            <p:cNvPr id="21508" name="Group 29"/>
            <p:cNvGrpSpPr>
              <a:grpSpLocks/>
            </p:cNvGrpSpPr>
            <p:nvPr/>
          </p:nvGrpSpPr>
          <p:grpSpPr bwMode="auto">
            <a:xfrm>
              <a:off x="609600" y="1905000"/>
              <a:ext cx="7239000" cy="3218056"/>
              <a:chOff x="1974979" y="1066800"/>
              <a:chExt cx="6648061" cy="2359757"/>
            </a:xfrm>
          </p:grpSpPr>
          <p:sp>
            <p:nvSpPr>
              <p:cNvPr id="21512" name="TextovéPole 12"/>
              <p:cNvSpPr txBox="1">
                <a:spLocks noChangeArrowheads="1"/>
              </p:cNvSpPr>
              <p:nvPr/>
            </p:nvSpPr>
            <p:spPr bwMode="auto">
              <a:xfrm>
                <a:off x="5473960" y="1234429"/>
                <a:ext cx="840691" cy="230903"/>
              </a:xfrm>
              <a:prstGeom prst="rect">
                <a:avLst/>
              </a:prstGeom>
              <a:noFill/>
              <a:ln w="9525">
                <a:noFill/>
                <a:miter lim="800000"/>
                <a:headEnd/>
                <a:tailEnd/>
              </a:ln>
            </p:spPr>
            <p:txBody>
              <a:bodyPr wrap="none">
                <a:spAutoFit/>
              </a:bodyPr>
              <a:lstStyle/>
              <a:p>
                <a:pPr eaLnBrk="1" hangingPunct="1"/>
                <a:r>
                  <a:rPr lang="en-US" altLang="en-US" b="1" dirty="0" smtClean="0"/>
                  <a:t>HSMCB</a:t>
                </a:r>
                <a:endParaRPr lang="cs-CZ" altLang="en-US" dirty="0"/>
              </a:p>
            </p:txBody>
          </p:sp>
          <p:pic>
            <p:nvPicPr>
              <p:cNvPr id="15" name="Picture 5" descr="D:\Documents\Obrázky\is2\Key-icon.png"/>
              <p:cNvPicPr>
                <a:picLocks noChangeAspect="1" noChangeArrowheads="1"/>
              </p:cNvPicPr>
              <p:nvPr/>
            </p:nvPicPr>
            <p:blipFill>
              <a:blip r:embed="rId2" cstate="print">
                <a:duotone>
                  <a:prstClr val="black"/>
                  <a:schemeClr val="accent5">
                    <a:tint val="45000"/>
                    <a:satMod val="400000"/>
                  </a:schemeClr>
                </a:duotone>
                <a:extLst>
                  <a:ext uri="{28A0092B-C50C-407E-A947-70E740481C1C}"/>
                </a:extLst>
              </a:blip>
              <a:srcRect/>
              <a:stretch>
                <a:fillRect/>
              </a:stretch>
            </p:blipFill>
            <p:spPr bwMode="auto">
              <a:xfrm rot="2032861">
                <a:off x="2335001" y="2487401"/>
                <a:ext cx="645921" cy="645921"/>
              </a:xfrm>
              <a:prstGeom prst="rect">
                <a:avLst/>
              </a:prstGeom>
              <a:noFill/>
              <a:extLst>
                <a:ext uri="{909E8E84-426E-40DD-AFC4-6F175D3DCCD1}"/>
              </a:extLst>
            </p:spPr>
          </p:pic>
          <p:pic>
            <p:nvPicPr>
              <p:cNvPr id="21514" name="Picture 6" descr="Image result for image of cartoon man working on computer"/>
              <p:cNvPicPr>
                <a:picLocks noChangeAspect="1" noChangeArrowheads="1"/>
              </p:cNvPicPr>
              <p:nvPr/>
            </p:nvPicPr>
            <p:blipFill>
              <a:blip r:embed="rId3"/>
              <a:srcRect/>
              <a:stretch>
                <a:fillRect/>
              </a:stretch>
            </p:blipFill>
            <p:spPr bwMode="auto">
              <a:xfrm>
                <a:off x="1974979" y="1066800"/>
                <a:ext cx="2266950" cy="2019301"/>
              </a:xfrm>
              <a:prstGeom prst="rect">
                <a:avLst/>
              </a:prstGeom>
              <a:noFill/>
              <a:ln w="9525">
                <a:noFill/>
                <a:miter lim="800000"/>
                <a:headEnd/>
                <a:tailEnd/>
              </a:ln>
            </p:spPr>
          </p:pic>
          <p:pic>
            <p:nvPicPr>
              <p:cNvPr id="21515" name="Picture 10" descr="Image result for image USB cable"/>
              <p:cNvPicPr>
                <a:picLocks noChangeAspect="1" noChangeArrowheads="1"/>
              </p:cNvPicPr>
              <p:nvPr/>
            </p:nvPicPr>
            <p:blipFill>
              <a:blip r:embed="rId4"/>
              <a:srcRect/>
              <a:stretch>
                <a:fillRect/>
              </a:stretch>
            </p:blipFill>
            <p:spPr bwMode="auto">
              <a:xfrm rot="8657806">
                <a:off x="4101958" y="1430911"/>
                <a:ext cx="1866362" cy="1866362"/>
              </a:xfrm>
              <a:prstGeom prst="rect">
                <a:avLst/>
              </a:prstGeom>
              <a:noFill/>
              <a:ln w="9525">
                <a:noFill/>
                <a:miter lim="800000"/>
                <a:headEnd/>
                <a:tailEnd/>
              </a:ln>
            </p:spPr>
          </p:pic>
          <p:pic>
            <p:nvPicPr>
              <p:cNvPr id="21516" name="Picture 8" descr="Image result for image card reader with card"/>
              <p:cNvPicPr>
                <a:picLocks noChangeAspect="1" noChangeArrowheads="1"/>
              </p:cNvPicPr>
              <p:nvPr/>
            </p:nvPicPr>
            <p:blipFill>
              <a:blip r:embed="rId5"/>
              <a:srcRect/>
              <a:stretch>
                <a:fillRect/>
              </a:stretch>
            </p:blipFill>
            <p:spPr bwMode="auto">
              <a:xfrm rot="-7603438">
                <a:off x="6532802" y="1558197"/>
                <a:ext cx="1270204" cy="1992320"/>
              </a:xfrm>
              <a:prstGeom prst="rect">
                <a:avLst/>
              </a:prstGeom>
              <a:noFill/>
              <a:ln w="9525">
                <a:noFill/>
                <a:miter lim="800000"/>
                <a:headEnd/>
                <a:tailEnd/>
              </a:ln>
            </p:spPr>
          </p:pic>
          <p:sp>
            <p:nvSpPr>
              <p:cNvPr id="21517" name="TextovéPole 20"/>
              <p:cNvSpPr txBox="1">
                <a:spLocks noChangeArrowheads="1"/>
              </p:cNvSpPr>
              <p:nvPr/>
            </p:nvSpPr>
            <p:spPr bwMode="auto">
              <a:xfrm>
                <a:off x="2982685" y="1234429"/>
                <a:ext cx="1371600" cy="461807"/>
              </a:xfrm>
              <a:prstGeom prst="rect">
                <a:avLst/>
              </a:prstGeom>
              <a:noFill/>
              <a:ln w="9525">
                <a:noFill/>
                <a:miter lim="800000"/>
                <a:headEnd/>
                <a:tailEnd/>
              </a:ln>
            </p:spPr>
            <p:txBody>
              <a:bodyPr>
                <a:spAutoFit/>
              </a:bodyPr>
              <a:lstStyle/>
              <a:p>
                <a:pPr eaLnBrk="1" hangingPunct="1"/>
                <a:r>
                  <a:rPr lang="en-US" altLang="en-US" sz="1400" b="1" dirty="0"/>
                  <a:t>User enters password  in </a:t>
                </a:r>
                <a:r>
                  <a:rPr lang="en-US" altLang="en-US" sz="1400" b="1" dirty="0" smtClean="0"/>
                  <a:t>HSMCB </a:t>
                </a:r>
                <a:r>
                  <a:rPr lang="en-US" altLang="en-US" sz="1400" b="1" dirty="0"/>
                  <a:t>GUI</a:t>
                </a:r>
                <a:endParaRPr lang="cs-CZ" altLang="en-US" sz="1400" b="1" dirty="0"/>
              </a:p>
            </p:txBody>
          </p:sp>
          <p:sp>
            <p:nvSpPr>
              <p:cNvPr id="21518" name="TextovéPole 12"/>
              <p:cNvSpPr txBox="1">
                <a:spLocks noChangeArrowheads="1"/>
              </p:cNvSpPr>
              <p:nvPr/>
            </p:nvSpPr>
            <p:spPr bwMode="auto">
              <a:xfrm>
                <a:off x="4144348" y="2407834"/>
                <a:ext cx="1646853" cy="540154"/>
              </a:xfrm>
              <a:prstGeom prst="rect">
                <a:avLst/>
              </a:prstGeom>
              <a:noFill/>
              <a:ln w="9525">
                <a:noFill/>
                <a:miter lim="800000"/>
                <a:headEnd/>
                <a:tailEnd/>
              </a:ln>
            </p:spPr>
            <p:txBody>
              <a:bodyPr>
                <a:spAutoFit/>
              </a:bodyPr>
              <a:lstStyle/>
              <a:p>
                <a:pPr eaLnBrk="1" hangingPunct="1"/>
                <a:r>
                  <a:rPr lang="en-US" altLang="en-US" sz="1400" b="1"/>
                  <a:t>Challenge-Response based Secure Channel</a:t>
                </a:r>
                <a:endParaRPr lang="cs-CZ" altLang="en-US" sz="1400"/>
              </a:p>
            </p:txBody>
          </p:sp>
          <p:pic>
            <p:nvPicPr>
              <p:cNvPr id="29" name="Picture 5" descr="D:\Documents\Obrázky\is2\Key-icon.png"/>
              <p:cNvPicPr>
                <a:picLocks noChangeAspect="1" noChangeArrowheads="1"/>
              </p:cNvPicPr>
              <p:nvPr/>
            </p:nvPicPr>
            <p:blipFill>
              <a:blip r:embed="rId6" cstate="print">
                <a:duotone>
                  <a:prstClr val="black"/>
                  <a:schemeClr val="accent5">
                    <a:tint val="45000"/>
                    <a:satMod val="400000"/>
                  </a:schemeClr>
                </a:duotone>
                <a:extLst>
                  <a:ext uri="{28A0092B-C50C-407E-A947-70E740481C1C}"/>
                </a:extLst>
              </a:blip>
              <a:srcRect/>
              <a:stretch>
                <a:fillRect/>
              </a:stretch>
            </p:blipFill>
            <p:spPr bwMode="auto">
              <a:xfrm rot="2032861">
                <a:off x="3942451" y="1527230"/>
                <a:ext cx="381125" cy="381126"/>
              </a:xfrm>
              <a:prstGeom prst="rect">
                <a:avLst/>
              </a:prstGeom>
              <a:noFill/>
              <a:extLst>
                <a:ext uri="{909E8E84-426E-40DD-AFC4-6F175D3DCCD1}"/>
              </a:extLst>
            </p:spPr>
          </p:pic>
          <p:pic>
            <p:nvPicPr>
              <p:cNvPr id="21520" name="Picture 5" descr="D:\Documents\Obrázky\is2\Key-icon.png"/>
              <p:cNvPicPr>
                <a:picLocks noChangeAspect="1" noChangeArrowheads="1"/>
              </p:cNvPicPr>
              <p:nvPr/>
            </p:nvPicPr>
            <p:blipFill>
              <a:blip r:embed="rId2"/>
              <a:srcRect/>
              <a:stretch>
                <a:fillRect/>
              </a:stretch>
            </p:blipFill>
            <p:spPr bwMode="auto">
              <a:xfrm rot="2032861">
                <a:off x="5767286" y="2152491"/>
                <a:ext cx="580529" cy="580529"/>
              </a:xfrm>
              <a:prstGeom prst="rect">
                <a:avLst/>
              </a:prstGeom>
              <a:noFill/>
              <a:ln w="9525">
                <a:noFill/>
                <a:miter lim="800000"/>
                <a:headEnd/>
                <a:tailEnd/>
              </a:ln>
            </p:spPr>
          </p:pic>
          <p:sp>
            <p:nvSpPr>
              <p:cNvPr id="21521" name="TextovéPole 12"/>
              <p:cNvSpPr txBox="1">
                <a:spLocks noChangeArrowheads="1"/>
              </p:cNvSpPr>
              <p:nvPr/>
            </p:nvSpPr>
            <p:spPr bwMode="auto">
              <a:xfrm>
                <a:off x="6803572" y="3022476"/>
                <a:ext cx="1819468" cy="404081"/>
              </a:xfrm>
              <a:prstGeom prst="rect">
                <a:avLst/>
              </a:prstGeom>
              <a:noFill/>
              <a:ln w="9525">
                <a:noFill/>
                <a:miter lim="800000"/>
                <a:headEnd/>
                <a:tailEnd/>
              </a:ln>
            </p:spPr>
            <p:txBody>
              <a:bodyPr>
                <a:spAutoFit/>
              </a:bodyPr>
              <a:lstStyle/>
              <a:p>
                <a:pPr eaLnBrk="1" hangingPunct="1"/>
                <a:r>
                  <a:rPr lang="en-US" altLang="en-US" b="1" dirty="0" smtClean="0"/>
                  <a:t>Card reader with Java card </a:t>
                </a:r>
                <a:endParaRPr lang="cs-CZ" altLang="en-US" dirty="0"/>
              </a:p>
            </p:txBody>
          </p:sp>
        </p:grpSp>
        <p:cxnSp>
          <p:nvCxnSpPr>
            <p:cNvPr id="32" name="Straight Arrow Connector 31"/>
            <p:cNvCxnSpPr/>
            <p:nvPr/>
          </p:nvCxnSpPr>
          <p:spPr>
            <a:xfrm>
              <a:off x="2666006" y="3733559"/>
              <a:ext cx="2287557" cy="1353"/>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752675" y="2133739"/>
              <a:ext cx="6095925" cy="24376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21511" name="Picture 12" descr="Image result for image of idea flashing"/>
            <p:cNvPicPr>
              <a:picLocks noChangeAspect="1" noChangeArrowheads="1"/>
            </p:cNvPicPr>
            <p:nvPr/>
          </p:nvPicPr>
          <p:blipFill>
            <a:blip r:embed="rId7"/>
            <a:srcRect/>
            <a:stretch>
              <a:fillRect/>
            </a:stretch>
          </p:blipFill>
          <p:spPr bwMode="auto">
            <a:xfrm>
              <a:off x="1066800" y="1905000"/>
              <a:ext cx="304800" cy="36040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Work done</a:t>
            </a:r>
          </a:p>
        </p:txBody>
      </p:sp>
      <p:sp>
        <p:nvSpPr>
          <p:cNvPr id="22531" name="Content Placeholder 2"/>
          <p:cNvSpPr>
            <a:spLocks noGrp="1"/>
          </p:cNvSpPr>
          <p:nvPr>
            <p:ph idx="1"/>
          </p:nvPr>
        </p:nvSpPr>
        <p:spPr>
          <a:xfrm>
            <a:off x="304800" y="990600"/>
            <a:ext cx="8915400" cy="5334000"/>
          </a:xfrm>
        </p:spPr>
        <p:txBody>
          <a:bodyPr/>
          <a:lstStyle/>
          <a:p>
            <a:r>
              <a:rPr lang="en-US" altLang="en-US" dirty="0" smtClean="0"/>
              <a:t>Our work</a:t>
            </a:r>
          </a:p>
          <a:p>
            <a:pPr lvl="1"/>
            <a:r>
              <a:rPr lang="en-IN" dirty="0" smtClean="0"/>
              <a:t>Design of secure channel protocol</a:t>
            </a:r>
          </a:p>
          <a:p>
            <a:pPr lvl="2"/>
            <a:r>
              <a:rPr lang="en-IN" dirty="0" smtClean="0"/>
              <a:t>Overall architecture</a:t>
            </a:r>
          </a:p>
          <a:p>
            <a:pPr lvl="2"/>
            <a:r>
              <a:rPr lang="en-IN" dirty="0" smtClean="0"/>
              <a:t>Message format</a:t>
            </a:r>
          </a:p>
          <a:p>
            <a:pPr lvl="1"/>
            <a:r>
              <a:rPr lang="en-IN" dirty="0" smtClean="0"/>
              <a:t>Design of applet functionalities</a:t>
            </a:r>
          </a:p>
          <a:p>
            <a:pPr lvl="1"/>
            <a:r>
              <a:rPr lang="en-IN" dirty="0" smtClean="0"/>
              <a:t>Worked out the development approach</a:t>
            </a:r>
          </a:p>
          <a:p>
            <a:pPr lvl="2"/>
            <a:r>
              <a:rPr lang="en-IN" dirty="0" smtClean="0"/>
              <a:t>Phase-1 (with simulator)</a:t>
            </a:r>
          </a:p>
          <a:p>
            <a:pPr lvl="3"/>
            <a:r>
              <a:rPr lang="en-IN" dirty="0" smtClean="0"/>
              <a:t>Implementation of each modules using simulator </a:t>
            </a:r>
          </a:p>
          <a:p>
            <a:pPr lvl="3"/>
            <a:r>
              <a:rPr lang="en-IN" dirty="0" smtClean="0"/>
              <a:t>Testing of functionalities</a:t>
            </a:r>
          </a:p>
          <a:p>
            <a:pPr lvl="2"/>
            <a:r>
              <a:rPr lang="en-IN" dirty="0" smtClean="0"/>
              <a:t>Phase-2 (with Java Card)</a:t>
            </a:r>
          </a:p>
          <a:p>
            <a:pPr lvl="3"/>
            <a:r>
              <a:rPr lang="en-IN" dirty="0" smtClean="0"/>
              <a:t>Implementation/modification of each module using java card</a:t>
            </a:r>
          </a:p>
          <a:p>
            <a:pPr lvl="3"/>
            <a:r>
              <a:rPr lang="en-IN" dirty="0" smtClean="0"/>
              <a:t>Testing of functionalities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685800" y="990600"/>
            <a:ext cx="8686800" cy="5105400"/>
          </a:xfrm>
        </p:spPr>
        <p:txBody>
          <a:bodyPr/>
          <a:lstStyle/>
          <a:p>
            <a:r>
              <a:rPr lang="en-US" altLang="en-US" sz="2000" dirty="0" smtClean="0"/>
              <a:t>Secure Channel Communication</a:t>
            </a:r>
          </a:p>
          <a:p>
            <a:pPr lvl="1"/>
            <a:r>
              <a:rPr lang="en-US" sz="1800" dirty="0" smtClean="0"/>
              <a:t>Cryptographic primitives used</a:t>
            </a:r>
          </a:p>
          <a:p>
            <a:pPr lvl="2"/>
            <a:r>
              <a:rPr lang="en-US" sz="1800" dirty="0" smtClean="0"/>
              <a:t>AES256, MAC-SHA256, Random Numbers</a:t>
            </a:r>
          </a:p>
          <a:p>
            <a:pPr lvl="1"/>
            <a:r>
              <a:rPr lang="en-US" sz="1800" dirty="0" smtClean="0"/>
              <a:t>Security mechanisms</a:t>
            </a:r>
          </a:p>
          <a:p>
            <a:pPr lvl="2"/>
            <a:r>
              <a:rPr lang="en-US" sz="1800" dirty="0" smtClean="0"/>
              <a:t>Authentication</a:t>
            </a:r>
          </a:p>
          <a:p>
            <a:pPr lvl="2"/>
            <a:r>
              <a:rPr lang="en-US" sz="1800" dirty="0" smtClean="0"/>
              <a:t>Confidentiality</a:t>
            </a:r>
          </a:p>
          <a:p>
            <a:pPr lvl="2"/>
            <a:r>
              <a:rPr lang="en-US" sz="1800" dirty="0" smtClean="0"/>
              <a:t>Integrity</a:t>
            </a:r>
          </a:p>
          <a:p>
            <a:pPr lvl="2"/>
            <a:r>
              <a:rPr lang="en-US" sz="1800" dirty="0" smtClean="0"/>
              <a:t>Replay </a:t>
            </a:r>
            <a:r>
              <a:rPr lang="en-US" sz="1800" dirty="0" smtClean="0"/>
              <a:t>Protection</a:t>
            </a:r>
          </a:p>
          <a:p>
            <a:pPr lvl="1"/>
            <a:r>
              <a:rPr lang="en-US" sz="1800" dirty="0" smtClean="0"/>
              <a:t>Security features</a:t>
            </a:r>
          </a:p>
          <a:p>
            <a:pPr lvl="2"/>
            <a:r>
              <a:rPr lang="en-US" sz="1800" dirty="0" smtClean="0"/>
              <a:t>At any point of time, the system contains either plain text file or encrypted file.</a:t>
            </a:r>
          </a:p>
          <a:p>
            <a:pPr lvl="3"/>
            <a:r>
              <a:rPr lang="en-US" sz="1400" dirty="0" smtClean="0"/>
              <a:t>Security best practice</a:t>
            </a:r>
          </a:p>
          <a:p>
            <a:pPr lvl="1"/>
            <a:r>
              <a:rPr lang="en-US" sz="1800" dirty="0" smtClean="0"/>
              <a:t>Assumptions </a:t>
            </a:r>
          </a:p>
          <a:p>
            <a:pPr lvl="2"/>
            <a:r>
              <a:rPr lang="en-US" sz="1800" dirty="0" smtClean="0"/>
              <a:t>Attacker can eavesdrop between PC and Java Card</a:t>
            </a:r>
          </a:p>
          <a:p>
            <a:pPr lvl="2"/>
            <a:r>
              <a:rPr lang="en-US" sz="1800" dirty="0" smtClean="0"/>
              <a:t>The final encryption and decryption of the file will be carried out by PC application</a:t>
            </a:r>
          </a:p>
          <a:p>
            <a:pPr lvl="2"/>
            <a:endParaRPr lang="en-US" sz="1800" dirty="0" smtClean="0"/>
          </a:p>
          <a:p>
            <a:pPr lvl="1"/>
            <a:endParaRPr lang="en-US" sz="1800" dirty="0" smtClean="0"/>
          </a:p>
        </p:txBody>
      </p:sp>
      <p:sp>
        <p:nvSpPr>
          <p:cNvPr id="23555" name="Title 1"/>
          <p:cNvSpPr>
            <a:spLocks noGrp="1"/>
          </p:cNvSpPr>
          <p:nvPr>
            <p:ph type="title"/>
          </p:nvPr>
        </p:nvSpPr>
        <p:spPr/>
        <p:txBody>
          <a:bodyPr/>
          <a:lstStyle/>
          <a:p>
            <a:r>
              <a:rPr lang="en-IN" smtClean="0"/>
              <a:t>Work done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1274</Words>
  <Application>Microsoft Office PowerPoint</Application>
  <PresentationFormat>On-screen Show (4:3)</PresentationFormat>
  <Paragraphs>279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Slide 1</vt:lpstr>
      <vt:lpstr>Introduction </vt:lpstr>
      <vt:lpstr>Work done</vt:lpstr>
      <vt:lpstr>Work done</vt:lpstr>
      <vt:lpstr>Work done</vt:lpstr>
      <vt:lpstr>Work done</vt:lpstr>
      <vt:lpstr>Work done – HSMCB High level Architecture</vt:lpstr>
      <vt:lpstr>Work done</vt:lpstr>
      <vt:lpstr>Work done</vt:lpstr>
      <vt:lpstr>Work done</vt:lpstr>
      <vt:lpstr>Work done</vt:lpstr>
      <vt:lpstr>Work done</vt:lpstr>
      <vt:lpstr>Work done: Phase-1 : With simulator</vt:lpstr>
      <vt:lpstr>Work done: Phase-1 : With simulator</vt:lpstr>
      <vt:lpstr>Project features</vt:lpstr>
      <vt:lpstr>Slide 16</vt:lpstr>
      <vt:lpstr>Status: Work done v/s Work to be done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sai</cp:lastModifiedBy>
  <cp:revision>165</cp:revision>
  <dcterms:created xsi:type="dcterms:W3CDTF">2016-10-11T19:27:40Z</dcterms:created>
  <dcterms:modified xsi:type="dcterms:W3CDTF">2017-04-27T10:59:35Z</dcterms:modified>
</cp:coreProperties>
</file>