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67" r:id="rId2"/>
    <p:sldId id="266" r:id="rId3"/>
    <p:sldId id="260" r:id="rId4"/>
    <p:sldId id="280" r:id="rId5"/>
    <p:sldId id="276" r:id="rId6"/>
    <p:sldId id="270" r:id="rId7"/>
    <p:sldId id="272" r:id="rId8"/>
    <p:sldId id="27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2CC37-16E6-4283-A44F-3AACC006E357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0800-50BF-44AD-84E9-CE53E0FF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2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99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8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6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3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2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8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3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7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3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0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ECE3A6-3D73-42A6-9C55-3F098AD1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428875"/>
            <a:ext cx="10648950" cy="1600782"/>
          </a:xfrm>
        </p:spPr>
        <p:txBody>
          <a:bodyPr>
            <a:noAutofit/>
          </a:bodyPr>
          <a:lstStyle/>
          <a:p>
            <a:r>
              <a:rPr lang="en-IN" sz="6000" dirty="0">
                <a:solidFill>
                  <a:schemeClr val="accent2">
                    <a:lumMod val="75000"/>
                  </a:schemeClr>
                </a:solidFill>
              </a:rPr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6573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49"/>
    </mc:Choice>
    <mc:Fallback xmlns="">
      <p:transition spd="slow" advTm="262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Machine Learning (ML)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3B81-B223-4378-BF5F-DC75BC9A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Designing algorithms that </a:t>
            </a:r>
            <a:r>
              <a:rPr lang="en-GB" dirty="0">
                <a:solidFill>
                  <a:srgbClr val="060AB2"/>
                </a:solidFill>
              </a:rPr>
              <a:t>ingest data </a:t>
            </a:r>
            <a:r>
              <a:rPr lang="en-GB" dirty="0"/>
              <a:t>and </a:t>
            </a:r>
            <a:r>
              <a:rPr lang="en-GB" dirty="0">
                <a:solidFill>
                  <a:srgbClr val="060AB2"/>
                </a:solidFill>
              </a:rPr>
              <a:t>learn a model </a:t>
            </a:r>
            <a:r>
              <a:rPr lang="en-GB" dirty="0"/>
              <a:t>of the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Machine learning is a branch of </a:t>
            </a:r>
            <a:r>
              <a:rPr lang="en-IN" b="1" dirty="0"/>
              <a:t>artificial intelligence (AI)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learned model can be used 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Detect </a:t>
            </a:r>
            <a:r>
              <a:rPr lang="en-GB" dirty="0">
                <a:solidFill>
                  <a:srgbClr val="060AB2"/>
                </a:solidFill>
              </a:rPr>
              <a:t>patterns/structures/themes/trends </a:t>
            </a:r>
            <a:r>
              <a:rPr lang="en-GB" dirty="0"/>
              <a:t>etc. in the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Make </a:t>
            </a:r>
            <a:r>
              <a:rPr lang="en-GB" dirty="0">
                <a:solidFill>
                  <a:srgbClr val="060AB2"/>
                </a:solidFill>
              </a:rPr>
              <a:t>predictions</a:t>
            </a:r>
            <a:r>
              <a:rPr lang="en-GB" dirty="0"/>
              <a:t> about future data and make </a:t>
            </a:r>
            <a:r>
              <a:rPr lang="en-GB" dirty="0">
                <a:solidFill>
                  <a:srgbClr val="060AB2"/>
                </a:solidFill>
              </a:rPr>
              <a:t>decisions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Modern ML algorithms are heavily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“data-driven”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No need to pre-define and hard-code all the rules (infeasible/impossible anyway)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The rules are </a:t>
            </a:r>
            <a:r>
              <a:rPr lang="en-GB" dirty="0">
                <a:solidFill>
                  <a:srgbClr val="FF0000"/>
                </a:solidFill>
              </a:rPr>
              <a:t>not “static”</a:t>
            </a:r>
            <a:r>
              <a:rPr lang="en-GB" dirty="0"/>
              <a:t>; can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adapt</a:t>
            </a:r>
            <a:r>
              <a:rPr lang="en-GB" dirty="0"/>
              <a:t> as the ML algo ingests more and more data</a:t>
            </a: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0" y="136939"/>
            <a:ext cx="68725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8F957-90EC-4F5D-A502-646B30C2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02" y="3228731"/>
            <a:ext cx="6577595" cy="18898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08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241"/>
    </mc:Choice>
    <mc:Fallback xmlns="">
      <p:transition spd="slow" advTm="2782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ML: From </a:t>
            </a:r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What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It Does to </a:t>
            </a:r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It Does It?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6F37DF-A8F6-4D06-9A8C-ABDF4781D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73" y="1216081"/>
            <a:ext cx="11012424" cy="51838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ML enables intelligent systems to be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data-driven</a:t>
            </a:r>
            <a:r>
              <a:rPr lang="en-IN" dirty="0"/>
              <a:t> rather than </a:t>
            </a:r>
            <a:r>
              <a:rPr lang="en-IN" dirty="0">
                <a:solidFill>
                  <a:srgbClr val="FF0000"/>
                </a:solidFill>
              </a:rPr>
              <a:t>rule-driven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How: By supplying </a:t>
            </a:r>
            <a:r>
              <a:rPr lang="en-IN" dirty="0">
                <a:solidFill>
                  <a:srgbClr val="0000FF"/>
                </a:solidFill>
              </a:rPr>
              <a:t>training data </a:t>
            </a:r>
            <a:r>
              <a:rPr lang="en-IN" dirty="0"/>
              <a:t>and building </a:t>
            </a:r>
            <a:r>
              <a:rPr lang="en-IN" dirty="0">
                <a:solidFill>
                  <a:srgbClr val="0000FF"/>
                </a:solidFill>
              </a:rPr>
              <a:t>statistical models </a:t>
            </a:r>
            <a:r>
              <a:rPr lang="en-IN" dirty="0"/>
              <a:t>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Pictorial illustration of an ML model for binary classification</a:t>
            </a:r>
            <a:r>
              <a:rPr lang="en-IN" dirty="0">
                <a:latin typeface="Garamond" panose="02020404030301010803" pitchFamily="18" charset="0"/>
              </a:rPr>
              <a:t>: 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935" y="136939"/>
            <a:ext cx="585820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F909E7-FFB1-4190-A5DD-7B0CB64980C3}"/>
              </a:ext>
            </a:extLst>
          </p:cNvPr>
          <p:cNvSpPr/>
          <p:nvPr/>
        </p:nvSpPr>
        <p:spPr>
          <a:xfrm>
            <a:off x="4191990" y="2861953"/>
            <a:ext cx="1002010" cy="712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1DD2DBD-2044-4419-BCFA-59C278D0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53" y="3981613"/>
            <a:ext cx="534511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0F025-752A-40C4-A074-87D4EB32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23" y="4642643"/>
            <a:ext cx="490717" cy="51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61338D1-9A44-427D-993B-82B488922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649" y="3423298"/>
            <a:ext cx="537637" cy="55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6A0E9D11-1E13-45E8-A6D9-CE318C89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32" y="4363136"/>
            <a:ext cx="516717" cy="5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62A80B64-DCD2-474A-A2F6-72821E65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164" y="5277263"/>
            <a:ext cx="534511" cy="55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C5703A32-4390-4C22-B72E-AE95C7FC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468" y="5522607"/>
            <a:ext cx="584295" cy="5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82C768A6-D6BB-4388-8147-E0EF9306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408" y="4685929"/>
            <a:ext cx="534416" cy="5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>
            <a:extLst>
              <a:ext uri="{FF2B5EF4-FFF2-40B4-BE49-F238E27FC236}">
                <a16:creationId xmlns:a16="http://schemas.microsoft.com/office/drawing/2014/main" id="{A95A3C74-48CA-4E7E-AB2B-748615A07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497" y="3881025"/>
            <a:ext cx="537472" cy="5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4F5B2207-93CE-4A10-98D7-C1E9F7040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22" y="4301780"/>
            <a:ext cx="471837" cy="5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2">
            <a:extLst>
              <a:ext uri="{FF2B5EF4-FFF2-40B4-BE49-F238E27FC236}">
                <a16:creationId xmlns:a16="http://schemas.microsoft.com/office/drawing/2014/main" id="{A8D884EF-D22B-44B5-8E36-845B715BF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735" y="3653786"/>
            <a:ext cx="494572" cy="5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40051A-EE57-44B2-B068-EDF00CE99F34}"/>
              </a:ext>
            </a:extLst>
          </p:cNvPr>
          <p:cNvCxnSpPr>
            <a:cxnSpLocks/>
          </p:cNvCxnSpPr>
          <p:nvPr/>
        </p:nvCxnSpPr>
        <p:spPr>
          <a:xfrm flipH="1">
            <a:off x="3855285" y="3442445"/>
            <a:ext cx="1654139" cy="26145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D161CA-B542-4183-A8A3-930A11EEBF58}"/>
              </a:ext>
            </a:extLst>
          </p:cNvPr>
          <p:cNvSpPr txBox="1"/>
          <p:nvPr/>
        </p:nvSpPr>
        <p:spPr>
          <a:xfrm>
            <a:off x="4627812" y="2929401"/>
            <a:ext cx="5994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 Linear Classifier (the statistical model)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60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74"/>
    </mc:Choice>
    <mc:Fallback xmlns="">
      <p:transition spd="slow" advTm="1377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ML: From </a:t>
            </a:r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What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It Does to </a:t>
            </a:r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It Does It?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6F37DF-A8F6-4D06-9A8C-ABDF4781D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73" y="1216081"/>
            <a:ext cx="11012424" cy="51838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ML enables intelligent systems to be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data-driven</a:t>
            </a:r>
            <a:r>
              <a:rPr lang="en-IN" dirty="0"/>
              <a:t> rather than </a:t>
            </a:r>
            <a:r>
              <a:rPr lang="en-IN" dirty="0">
                <a:solidFill>
                  <a:srgbClr val="FF0000"/>
                </a:solidFill>
              </a:rPr>
              <a:t>rule-driven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How: By supplying </a:t>
            </a:r>
            <a:r>
              <a:rPr lang="en-IN" dirty="0">
                <a:solidFill>
                  <a:srgbClr val="0000FF"/>
                </a:solidFill>
              </a:rPr>
              <a:t>training data </a:t>
            </a:r>
            <a:r>
              <a:rPr lang="en-IN" dirty="0"/>
              <a:t>and building </a:t>
            </a:r>
            <a:r>
              <a:rPr lang="en-IN" dirty="0">
                <a:solidFill>
                  <a:srgbClr val="0000FF"/>
                </a:solidFill>
              </a:rPr>
              <a:t>statistical models </a:t>
            </a:r>
            <a:r>
              <a:rPr lang="en-IN" dirty="0"/>
              <a:t>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Pictorial illustration of an ML model for binary classification</a:t>
            </a:r>
            <a:r>
              <a:rPr lang="en-IN" dirty="0">
                <a:latin typeface="Garamond" panose="02020404030301010803" pitchFamily="18" charset="0"/>
              </a:rPr>
              <a:t>: 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935" y="136939"/>
            <a:ext cx="585820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0FE10E-2932-437B-9359-01C736CD8322}"/>
              </a:ext>
            </a:extLst>
          </p:cNvPr>
          <p:cNvSpPr/>
          <p:nvPr/>
        </p:nvSpPr>
        <p:spPr>
          <a:xfrm>
            <a:off x="4191990" y="2861953"/>
            <a:ext cx="1002010" cy="712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4361174-FB1D-43A4-9BDC-99EBFE22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39" y="3429000"/>
            <a:ext cx="8239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A0EADA3C-B5E4-4261-ADF3-54817772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499" y="5919831"/>
            <a:ext cx="534511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CE693934-DD94-4EB4-BA7A-77E9CF605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38" y="5976033"/>
            <a:ext cx="490717" cy="51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4BBD33FD-2A60-4B7B-AD95-29D24D54F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78" y="5934560"/>
            <a:ext cx="537637" cy="55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A3DCEF36-570D-445F-A3F9-6DECA26E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522" y="5961362"/>
            <a:ext cx="516717" cy="5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DCD2D1B-5F7C-414D-AFDD-AE45A2960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98" y="5937965"/>
            <a:ext cx="534511" cy="55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>
            <a:extLst>
              <a:ext uri="{FF2B5EF4-FFF2-40B4-BE49-F238E27FC236}">
                <a16:creationId xmlns:a16="http://schemas.microsoft.com/office/drawing/2014/main" id="{973A44B3-6B91-4B17-9852-0FDAFF34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9" y="5943663"/>
            <a:ext cx="584295" cy="5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C254719B-CF92-40F5-864F-56319DE2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376" y="5937965"/>
            <a:ext cx="534416" cy="5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>
            <a:extLst>
              <a:ext uri="{FF2B5EF4-FFF2-40B4-BE49-F238E27FC236}">
                <a16:creationId xmlns:a16="http://schemas.microsoft.com/office/drawing/2014/main" id="{0E2CA889-43D2-4ACE-B798-4C29382D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92" y="5923831"/>
            <a:ext cx="537472" cy="5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124BFD6C-34D2-4951-8931-A19728333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41" y="5936403"/>
            <a:ext cx="471837" cy="5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>
            <a:extLst>
              <a:ext uri="{FF2B5EF4-FFF2-40B4-BE49-F238E27FC236}">
                <a16:creationId xmlns:a16="http://schemas.microsoft.com/office/drawing/2014/main" id="{52CFAA31-49E5-4F41-82C5-F8E9F1EC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66" y="5954102"/>
            <a:ext cx="494572" cy="5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82B1CFC-3CD4-4A9D-8EEB-E5F96D0B0C8B}"/>
              </a:ext>
            </a:extLst>
          </p:cNvPr>
          <p:cNvSpPr txBox="1"/>
          <p:nvPr/>
        </p:nvSpPr>
        <p:spPr>
          <a:xfrm>
            <a:off x="7884509" y="3946991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P(“</a:t>
            </a:r>
            <a:r>
              <a:rPr lang="en-IN" dirty="0" err="1"/>
              <a:t>dog”|image</a:t>
            </a:r>
            <a:r>
              <a:rPr lang="en-IN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6AA6F7-E42F-41F3-99E8-D0635D6222B9}"/>
              </a:ext>
            </a:extLst>
          </p:cNvPr>
          <p:cNvSpPr txBox="1"/>
          <p:nvPr/>
        </p:nvSpPr>
        <p:spPr>
          <a:xfrm>
            <a:off x="1590035" y="4049772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P(“cat”|image)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8172999E-C313-4DE6-85A3-794379EA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136" y="5961361"/>
            <a:ext cx="535974" cy="50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0E87E43-8C73-4957-8ABB-323681634AD7}"/>
              </a:ext>
            </a:extLst>
          </p:cNvPr>
          <p:cNvSpPr txBox="1"/>
          <p:nvPr/>
        </p:nvSpPr>
        <p:spPr>
          <a:xfrm>
            <a:off x="4627812" y="2929401"/>
            <a:ext cx="6879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 Probabilistic Classifier (the statistical model)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03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31"/>
    </mc:Choice>
    <mc:Fallback xmlns="">
      <p:transition spd="slow" advTm="99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Overfitting = Bad ML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FB7BD5-0552-4B10-B8F9-CFFE1FB3D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3" y="1300468"/>
            <a:ext cx="11740617" cy="5557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Doing perfectly on training data is not good enough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 good ML model must generalize well on unseen (test data)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Simpler models should be preferred over more complex ones!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0935" y="136939"/>
            <a:ext cx="585820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F909E7-FFB1-4190-A5DD-7B0CB64980C3}"/>
              </a:ext>
            </a:extLst>
          </p:cNvPr>
          <p:cNvSpPr/>
          <p:nvPr/>
        </p:nvSpPr>
        <p:spPr>
          <a:xfrm>
            <a:off x="4191990" y="2861953"/>
            <a:ext cx="1002010" cy="712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DE6086D-FFF7-47D3-B4ED-83DA0AE86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90" y="2062164"/>
            <a:ext cx="3232285" cy="275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377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880"/>
    </mc:Choice>
    <mc:Fallback xmlns="">
      <p:transition spd="slow" advTm="186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 Applications Abound..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0" y="136939"/>
            <a:ext cx="68725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30A5C-823C-4C42-86E9-0E83D712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3" y="1162632"/>
            <a:ext cx="8110538" cy="4875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4A8CDF-AF9D-4482-8905-B94FD75F6F87}"/>
              </a:ext>
            </a:extLst>
          </p:cNvPr>
          <p:cNvSpPr txBox="1"/>
          <p:nvPr/>
        </p:nvSpPr>
        <p:spPr>
          <a:xfrm>
            <a:off x="0" y="6549818"/>
            <a:ext cx="5966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Picture courtesy: gizmodo.com,rcdronearena.com,www.wiseyak.com,www.charlesdong.com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5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33"/>
    </mc:Choice>
    <mc:Fallback xmlns="">
      <p:transition spd="slow" advTm="558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ML: Some Success Stories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0" y="136939"/>
            <a:ext cx="68725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9F84A4E-0F09-4BA2-8E67-B5A440B69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05482"/>
            <a:ext cx="9534525" cy="510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5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09"/>
    </mc:Choice>
    <mc:Fallback xmlns="">
      <p:transition spd="slow" advTm="2780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ML: Some Success Stories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00" y="136939"/>
            <a:ext cx="68725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D41593-B999-4C77-81D4-D251032E2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1182"/>
            <a:ext cx="8753475" cy="536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4D0DC-9AE3-425D-BEF3-28F3263725ED}"/>
              </a:ext>
            </a:extLst>
          </p:cNvPr>
          <p:cNvSpPr txBox="1"/>
          <p:nvPr/>
        </p:nvSpPr>
        <p:spPr>
          <a:xfrm>
            <a:off x="129943" y="6549818"/>
            <a:ext cx="307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Picture courtesy: https://news.microsoft.com/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35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51"/>
    </mc:Choice>
    <mc:Fallback xmlns="">
      <p:transition spd="slow" advTm="602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Machine Learning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3B81-B223-4378-BF5F-DC75BC9A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 err="1"/>
              <a:t>Jupyter</a:t>
            </a:r>
            <a:r>
              <a:rPr lang="en-IN" b="1" dirty="0"/>
              <a:t> Notebook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Pytorch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Tensorflow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Scikit-Learn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Numpy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MatPlotLib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Open CV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Google </a:t>
            </a:r>
            <a:r>
              <a:rPr lang="en-IN" dirty="0" err="1"/>
              <a:t>Colab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5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89"/>
    </mc:Choice>
    <mc:Fallback xmlns="">
      <p:transition spd="slow" advTm="5258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14.8|5.5|5.3|7.9|99.7|14.4|5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6.5|11.4|13.9|3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20.3|97.6|2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7|0.7|19|1.3|9.1|7.2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7|0.7|19|1.3|9.1|7.2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7|0.7|19|1.3|9.1|7.2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322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Wingdings</vt:lpstr>
      <vt:lpstr>Office Theme</vt:lpstr>
      <vt:lpstr>Introduction to Machine Learning</vt:lpstr>
      <vt:lpstr>Machine Learning (ML)</vt:lpstr>
      <vt:lpstr>ML: From What It Does to How It Does It?</vt:lpstr>
      <vt:lpstr>ML: From What It Does to How It Does It?</vt:lpstr>
      <vt:lpstr>Overfitting = Bad ML</vt:lpstr>
      <vt:lpstr>ML Applications Abound..</vt:lpstr>
      <vt:lpstr>ML: Some Success Stories</vt:lpstr>
      <vt:lpstr>ML: Some Success Stories</vt:lpstr>
      <vt:lpstr>Machine Learning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Pravendra  Singh</dc:creator>
  <cp:lastModifiedBy>Pravendra Singh</cp:lastModifiedBy>
  <cp:revision>23</cp:revision>
  <dcterms:created xsi:type="dcterms:W3CDTF">2022-01-22T23:47:33Z</dcterms:created>
  <dcterms:modified xsi:type="dcterms:W3CDTF">2023-10-29T17:55:38Z</dcterms:modified>
</cp:coreProperties>
</file>