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70" r:id="rId3"/>
    <p:sldId id="277" r:id="rId4"/>
    <p:sldId id="292" r:id="rId5"/>
    <p:sldId id="271" r:id="rId6"/>
    <p:sldId id="294" r:id="rId7"/>
    <p:sldId id="272" r:id="rId8"/>
    <p:sldId id="274" r:id="rId9"/>
    <p:sldId id="293" r:id="rId10"/>
    <p:sldId id="279" r:id="rId11"/>
    <p:sldId id="284" r:id="rId12"/>
    <p:sldId id="285" r:id="rId13"/>
    <p:sldId id="283" r:id="rId14"/>
    <p:sldId id="281" r:id="rId15"/>
    <p:sldId id="286" r:id="rId16"/>
    <p:sldId id="28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15-09-2024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15-09-2024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15-09-2024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15-09-2024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15-09-2024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15-09-2024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4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3.png"/><Relationship Id="rId5" Type="http://schemas.openxmlformats.org/officeDocument/2006/relationships/image" Target="../media/image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www.pngtree.com/"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11" Type="http://schemas.openxmlformats.org/officeDocument/2006/relationships/hyperlink" Target="https://www.pinclipart.com/" TargetMode="External"/><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11" Type="http://schemas.openxmlformats.org/officeDocument/2006/relationships/image" Target="../media/image10.gif"/><Relationship Id="rId5" Type="http://schemas.openxmlformats.org/officeDocument/2006/relationships/image" Target="../media/image4.png"/><Relationship Id="rId10" Type="http://schemas.openxmlformats.org/officeDocument/2006/relationships/hyperlink" Target="http://www.pngtree.com/" TargetMode="External"/><Relationship Id="rId4" Type="http://schemas.openxmlformats.org/officeDocument/2006/relationships/image" Target="../media/image3.png"/><Relationship Id="rId9" Type="http://schemas.openxmlformats.org/officeDocument/2006/relationships/hyperlink" Target="https://www.pinclipar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ingstatisticswithr.com/book/regression.html" TargetMode="Externa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maxstat.d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32942" y="1326802"/>
            <a:ext cx="10877550" cy="1752354"/>
          </a:xfrm>
        </p:spPr>
        <p:txBody>
          <a:bodyPr>
            <a:normAutofit/>
          </a:bodyPr>
          <a:lstStyle/>
          <a:p>
            <a:r>
              <a:rPr lang="en-IN" b="1" dirty="0">
                <a:solidFill>
                  <a:schemeClr val="accent4"/>
                </a:solidFill>
                <a:latin typeface="Garamond" panose="02020404030301010803" pitchFamily="18" charset="0"/>
                <a:cs typeface="Aldhabi" panose="020B0604020202020204" pitchFamily="2" charset="-78"/>
              </a:rPr>
              <a:t>Data and Features</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636"/>
    </mc:Choice>
    <mc:Fallback xmlns="">
      <p:transition spd="slow" advTm="36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ML algos require a numeric </a:t>
            </a:r>
            <a:r>
              <a:rPr lang="en-GB" dirty="0">
                <a:solidFill>
                  <a:srgbClr val="060AB2"/>
                </a:solidFill>
              </a:rPr>
              <a:t>feature representation </a:t>
            </a:r>
            <a:r>
              <a:rPr lang="en-GB" dirty="0"/>
              <a:t>of the inputs</a:t>
            </a:r>
          </a:p>
          <a:p>
            <a:pPr marL="0" indent="0">
              <a:buNone/>
            </a:pPr>
            <a:endParaRPr lang="en-GB" dirty="0"/>
          </a:p>
          <a:p>
            <a:pPr>
              <a:buFont typeface="Wingdings" panose="05000000000000000000" pitchFamily="2" charset="2"/>
              <a:buChar char="§"/>
            </a:pPr>
            <a:r>
              <a:rPr lang="en-GB" dirty="0"/>
              <a:t>Features can be obtained using one of the two approaches</a:t>
            </a:r>
          </a:p>
          <a:p>
            <a:pPr lvl="1">
              <a:buFont typeface="Wingdings" panose="05000000000000000000" pitchFamily="2" charset="2"/>
              <a:buChar char="§"/>
            </a:pPr>
            <a:r>
              <a:rPr lang="en-GB" sz="2800" dirty="0"/>
              <a:t>Approach 1: Extracting/constructing features </a:t>
            </a:r>
            <a:r>
              <a:rPr lang="en-GB" sz="2800" u="sng" dirty="0"/>
              <a:t>manually</a:t>
            </a:r>
            <a:r>
              <a:rPr lang="en-GB" sz="2800" dirty="0"/>
              <a:t> from raw inputs</a:t>
            </a:r>
          </a:p>
          <a:p>
            <a:pPr lvl="1">
              <a:buFont typeface="Wingdings" panose="05000000000000000000" pitchFamily="2" charset="2"/>
              <a:buChar char="§"/>
            </a:pPr>
            <a:r>
              <a:rPr lang="en-GB" sz="2800" dirty="0"/>
              <a:t>Approach 2: </a:t>
            </a:r>
            <a:r>
              <a:rPr lang="en-GB" sz="2800" u="sng" dirty="0"/>
              <a:t>Learning</a:t>
            </a:r>
            <a:r>
              <a:rPr lang="en-GB" sz="2800" dirty="0"/>
              <a:t> the features from raw inputs</a:t>
            </a:r>
          </a:p>
          <a:p>
            <a:pPr lvl="1">
              <a:buFont typeface="Wingdings" panose="05000000000000000000" pitchFamily="2" charset="2"/>
              <a:buChar char="§"/>
            </a:pPr>
            <a:endParaRPr lang="en-GB" dirty="0"/>
          </a:p>
          <a:p>
            <a:pPr>
              <a:buFont typeface="Wingdings" panose="05000000000000000000" pitchFamily="2" charset="2"/>
              <a:buChar char="§"/>
            </a:pPr>
            <a:r>
              <a:rPr lang="en-GB" dirty="0"/>
              <a:t>Approach 1 is what we will focus on primarily for now</a:t>
            </a:r>
          </a:p>
          <a:p>
            <a:pPr>
              <a:buFont typeface="Wingdings" panose="05000000000000000000" pitchFamily="2" charset="2"/>
              <a:buChar char="§"/>
            </a:pPr>
            <a:endParaRPr lang="en-GB" dirty="0"/>
          </a:p>
          <a:p>
            <a:pPr>
              <a:buFont typeface="Wingdings" panose="05000000000000000000" pitchFamily="2" charset="2"/>
              <a:buChar char="§"/>
            </a:pPr>
            <a:r>
              <a:rPr lang="en-GB" dirty="0"/>
              <a:t>Approach 2 is what is followed in </a:t>
            </a:r>
            <a:r>
              <a:rPr lang="en-GB" dirty="0">
                <a:solidFill>
                  <a:srgbClr val="FF0000"/>
                </a:solidFill>
              </a:rPr>
              <a:t>Deep Learning </a:t>
            </a:r>
            <a:r>
              <a:rPr lang="en-GB" dirty="0"/>
              <a:t>algorithms</a:t>
            </a:r>
          </a:p>
          <a:p>
            <a:pPr marL="0" indent="0">
              <a:buNone/>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Features represent semantics of the inputs. Being able to extract good features is key to the success of ML algos</a:t>
            </a:r>
            <a:endParaRPr lang="en-IN" sz="1600" dirty="0">
              <a:solidFill>
                <a:schemeClr val="tx1"/>
              </a:solidFill>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Consider some text data consisting of the following sentences: </a:t>
            </a:r>
          </a:p>
          <a:p>
            <a:pPr lvl="1">
              <a:buFont typeface="Wingdings" panose="05000000000000000000" pitchFamily="2" charset="2"/>
              <a:buChar char="§"/>
            </a:pPr>
            <a:r>
              <a:rPr lang="en-GB" dirty="0"/>
              <a:t>John likes to watch movies </a:t>
            </a:r>
          </a:p>
          <a:p>
            <a:pPr lvl="1">
              <a:buFont typeface="Wingdings" panose="05000000000000000000" pitchFamily="2" charset="2"/>
              <a:buChar char="§"/>
            </a:pPr>
            <a:r>
              <a:rPr lang="en-GB" dirty="0"/>
              <a:t>Mary likes movies too </a:t>
            </a:r>
          </a:p>
          <a:p>
            <a:pPr lvl="1">
              <a:buFont typeface="Wingdings" panose="05000000000000000000" pitchFamily="2" charset="2"/>
              <a:buChar char="§"/>
            </a:pPr>
            <a:r>
              <a:rPr lang="en-GB" dirty="0"/>
              <a:t>John also likes football</a:t>
            </a:r>
            <a:endParaRPr lang="en-GB" sz="2400" dirty="0"/>
          </a:p>
          <a:p>
            <a:pPr>
              <a:buFont typeface="Wingdings" panose="05000000000000000000" pitchFamily="2" charset="2"/>
              <a:buChar char="§"/>
            </a:pPr>
            <a:r>
              <a:rPr lang="en-GB" dirty="0"/>
              <a:t>Want to construct a </a:t>
            </a:r>
            <a:r>
              <a:rPr lang="en-GB" dirty="0">
                <a:solidFill>
                  <a:srgbClr val="FF0000"/>
                </a:solidFill>
              </a:rPr>
              <a:t>feature representation </a:t>
            </a:r>
            <a:r>
              <a:rPr lang="en-GB" dirty="0"/>
              <a:t>for these sentences</a:t>
            </a:r>
          </a:p>
          <a:p>
            <a:pPr>
              <a:buFont typeface="Wingdings" panose="05000000000000000000" pitchFamily="2" charset="2"/>
              <a:buChar char="§"/>
            </a:pPr>
            <a:r>
              <a:rPr lang="en-GB" dirty="0"/>
              <a:t>Here is a </a:t>
            </a:r>
            <a:r>
              <a:rPr lang="en-GB" dirty="0">
                <a:solidFill>
                  <a:srgbClr val="FF0000"/>
                </a:solidFill>
              </a:rPr>
              <a:t>“bag-of-words” </a:t>
            </a:r>
            <a:r>
              <a:rPr lang="en-GB" dirty="0"/>
              <a:t>(</a:t>
            </a:r>
            <a:r>
              <a:rPr lang="en-GB" dirty="0" err="1"/>
              <a:t>BoW</a:t>
            </a:r>
            <a:r>
              <a:rPr lang="en-GB" dirty="0"/>
              <a:t>) feature representation of these sentences</a:t>
            </a:r>
          </a:p>
          <a:p>
            <a:pPr>
              <a:buFont typeface="Wingdings" panose="05000000000000000000" pitchFamily="2" charset="2"/>
              <a:buChar char="§"/>
            </a:pPr>
            <a:endParaRPr lang="en-GB"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Each sentence is now represented as a </a:t>
            </a:r>
            <a:r>
              <a:rPr lang="en-IN" sz="2600" dirty="0">
                <a:solidFill>
                  <a:srgbClr val="FF0000"/>
                </a:solidFill>
              </a:rPr>
              <a:t>binary vector </a:t>
            </a:r>
            <a:r>
              <a:rPr lang="en-IN" sz="2600" dirty="0"/>
              <a:t>(each feature is a binary value, denoting presence or absence of a word). </a:t>
            </a:r>
            <a:r>
              <a:rPr lang="en-IN" sz="2600" dirty="0" err="1"/>
              <a:t>BoW</a:t>
            </a:r>
            <a:r>
              <a:rPr lang="en-IN" sz="2600" dirty="0"/>
              <a:t> is also called </a:t>
            </a:r>
            <a:r>
              <a:rPr lang="en-IN" sz="2600" dirty="0">
                <a:solidFill>
                  <a:srgbClr val="FF0000"/>
                </a:solidFill>
              </a:rPr>
              <a:t>“unigram” </a:t>
            </a:r>
            <a:r>
              <a:rPr lang="en-IN" sz="2600" dirty="0"/>
              <a:t>rep.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924675" y="1629112"/>
            <a:ext cx="3789852" cy="1173032"/>
          </a:xfrm>
          <a:prstGeom prst="wedgeRectCallout">
            <a:avLst>
              <a:gd name="adj1" fmla="val 70000"/>
              <a:gd name="adj2" fmla="val 1695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rPr>
              <a:t>BoW</a:t>
            </a:r>
            <a:r>
              <a:rPr lang="en-GB" sz="1600" dirty="0">
                <a:solidFill>
                  <a:schemeClr val="tx1"/>
                </a:solidFill>
              </a:rPr>
              <a:t> is just one of the many ways of doing feature extraction for text data. Not the most optimal one, and has various flaws (can you think of some?), but often works reasonably well </a:t>
            </a:r>
            <a:endParaRPr lang="en-IN" sz="1600" dirty="0">
              <a:solidFill>
                <a:schemeClr val="tx1"/>
              </a:solidFill>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down)">
                                      <p:cBhvr>
                                        <p:cTn id="5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t>A very simple feature extraction approach for image data is </a:t>
            </a:r>
            <a:r>
              <a:rPr lang="en-IN" dirty="0">
                <a:solidFill>
                  <a:srgbClr val="FF0000"/>
                </a:solidFill>
              </a:rPr>
              <a:t>flattening</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marL="0" indent="0">
              <a:buNone/>
            </a:pPr>
            <a:endParaRPr lang="en-IN" sz="2600" dirty="0"/>
          </a:p>
          <a:p>
            <a:pPr>
              <a:buFont typeface="Wingdings" panose="05000000000000000000" pitchFamily="2" charset="2"/>
              <a:buChar char="§"/>
            </a:pPr>
            <a:r>
              <a:rPr lang="en-IN" sz="2600" dirty="0">
                <a:solidFill>
                  <a:srgbClr val="FF0000"/>
                </a:solidFill>
              </a:rPr>
              <a:t>Histogram</a:t>
            </a:r>
            <a:r>
              <a:rPr lang="en-IN" sz="2600" dirty="0"/>
              <a:t> of visual patterns is another popular feature </a:t>
            </a:r>
            <a:r>
              <a:rPr lang="en-IN" sz="2600" dirty="0" err="1"/>
              <a:t>extr</a:t>
            </a:r>
            <a:r>
              <a:rPr lang="en-IN" sz="2600" dirty="0"/>
              <a:t>. method for images</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Many other manual feature extraction techniques developed in computer vision and image processing communities (SIFT, </a:t>
            </a:r>
            <a:r>
              <a:rPr lang="en-IN" sz="2600" dirty="0" err="1"/>
              <a:t>HoG</a:t>
            </a:r>
            <a:r>
              <a:rPr lang="en-IN" sz="2600" dirty="0"/>
              <a:t>, and others)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183657" cy="646331"/>
          </a:xfrm>
          <a:prstGeom prst="rect">
            <a:avLst/>
          </a:prstGeom>
          <a:noFill/>
        </p:spPr>
        <p:txBody>
          <a:bodyPr wrap="none" rtlCol="0">
            <a:spAutoFit/>
          </a:bodyPr>
          <a:lstStyle/>
          <a:p>
            <a:r>
              <a:rPr lang="en-IN" dirty="0"/>
              <a:t>7x7 image</a:t>
            </a:r>
          </a:p>
          <a:p>
            <a:r>
              <a:rPr lang="en-IN" dirty="0"/>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581908" cy="646331"/>
          </a:xfrm>
          <a:prstGeom prst="rect">
            <a:avLst/>
          </a:prstGeom>
          <a:noFill/>
        </p:spPr>
        <p:txBody>
          <a:bodyPr wrap="none" rtlCol="0">
            <a:spAutoFit/>
          </a:bodyPr>
          <a:lstStyle/>
          <a:p>
            <a:r>
              <a:rPr lang="en-IN" dirty="0"/>
              <a:t>Vector of pixel </a:t>
            </a:r>
          </a:p>
          <a:p>
            <a:r>
              <a:rPr lang="en-IN" dirty="0"/>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Flattening and histogram based methods destroy the spatial information in the image but often still work reasonably well</a:t>
            </a:r>
            <a:endParaRPr lang="en-IN" sz="1600" dirty="0">
              <a:solidFill>
                <a:schemeClr val="tx1"/>
              </a:solidFill>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t>Not all the extracted features may be relevant for learning the model (some may even confuse the learner)</a:t>
            </a:r>
          </a:p>
          <a:p>
            <a:pPr marL="0" indent="0">
              <a:buNone/>
            </a:pPr>
            <a:endParaRPr lang="en-GB" dirty="0"/>
          </a:p>
          <a:p>
            <a:pPr>
              <a:buFont typeface="Wingdings" panose="05000000000000000000" pitchFamily="2" charset="2"/>
              <a:buChar char="§"/>
            </a:pPr>
            <a:r>
              <a:rPr lang="en-GB" dirty="0">
                <a:solidFill>
                  <a:srgbClr val="FF0000"/>
                </a:solidFill>
              </a:rPr>
              <a:t>Feature selection </a:t>
            </a:r>
            <a:r>
              <a:rPr lang="en-GB" dirty="0"/>
              <a:t>(a step after feature extraction) can be used to identify the features that matter, and discard the others, for more effective learning</a:t>
            </a:r>
          </a:p>
          <a:p>
            <a:pPr>
              <a:buFont typeface="Wingdings" panose="05000000000000000000" pitchFamily="2" charset="2"/>
              <a:buChar char="§"/>
            </a:pPr>
            <a:endParaRPr lang="en-GB" dirty="0"/>
          </a:p>
          <a:p>
            <a:pPr marL="0" indent="0">
              <a:buNone/>
            </a:pPr>
            <a:endParaRPr lang="en-GB" dirty="0"/>
          </a:p>
          <a:p>
            <a:pPr marL="0" indent="0">
              <a:buNone/>
            </a:pPr>
            <a:endParaRPr lang="en-GB" dirty="0"/>
          </a:p>
          <a:p>
            <a:pPr>
              <a:buFont typeface="Wingdings" panose="05000000000000000000" pitchFamily="2" charset="2"/>
              <a:buChar char="§"/>
            </a:pPr>
            <a:r>
              <a:rPr lang="en-GB" dirty="0"/>
              <a:t>Many techniques exist – some based on intuition, some based on algorithmic principles (will visit feature selection later)</a:t>
            </a:r>
          </a:p>
          <a:p>
            <a:pPr marL="0" indent="0">
              <a:buNone/>
            </a:pPr>
            <a:endParaRPr lang="en-GB" dirty="0"/>
          </a:p>
          <a:p>
            <a:pPr>
              <a:buFont typeface="Wingdings" panose="05000000000000000000" pitchFamily="2" charset="2"/>
              <a:buChar char="§"/>
            </a:pPr>
            <a:r>
              <a:rPr lang="en-GB" dirty="0"/>
              <a:t>More common in supervised learning but can also be done for </a:t>
            </a:r>
            <a:r>
              <a:rPr lang="en-GB" dirty="0" err="1"/>
              <a:t>unsup</a:t>
            </a:r>
            <a:r>
              <a:rPr lang="en-GB" dirty="0"/>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
        <p:nvSpPr>
          <p:cNvPr id="3" name="TextBox 2">
            <a:extLst>
              <a:ext uri="{FF2B5EF4-FFF2-40B4-BE49-F238E27FC236}">
                <a16:creationId xmlns:a16="http://schemas.microsoft.com/office/drawing/2014/main"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11073130" y="3322128"/>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8655053" y="3203311"/>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Calculating BMI from this data doesn’t require ML but this simple example is just to illustrate the idea of feature selection </a:t>
            </a:r>
            <a:r>
              <a:rPr lang="en-GB" sz="1400" dirty="0">
                <a:solidFill>
                  <a:schemeClr val="tx1"/>
                </a:solidFill>
                <a:sym typeface="Wingdings" panose="05000000000000000000" pitchFamily="2" charset="2"/>
              </a:rPr>
              <a:t></a:t>
            </a:r>
            <a:endParaRPr lang="en-IN" sz="1400" dirty="0">
              <a:solidFill>
                <a:schemeClr val="tx1"/>
              </a:solidFill>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Features as well as outputs can be real-valued, binary, categorical, ordinal, etc. </a:t>
            </a:r>
          </a:p>
          <a:p>
            <a:pPr marL="0" indent="0">
              <a:buNone/>
            </a:pPr>
            <a:endParaRPr lang="en-GB" sz="2400" dirty="0"/>
          </a:p>
          <a:p>
            <a:pPr>
              <a:buFont typeface="Wingdings" panose="05000000000000000000" pitchFamily="2" charset="2"/>
              <a:buChar char="§"/>
            </a:pPr>
            <a:r>
              <a:rPr lang="en-GB" sz="2400" dirty="0">
                <a:solidFill>
                  <a:srgbClr val="FF0000"/>
                </a:solidFill>
              </a:rPr>
              <a:t>Real-valued:</a:t>
            </a:r>
            <a:r>
              <a:rPr lang="en-GB" sz="2400" dirty="0"/>
              <a:t> Pixel intensity, house area, house price, rainfall amount, temperature, etc</a:t>
            </a:r>
          </a:p>
          <a:p>
            <a:pPr marL="0" indent="0">
              <a:buNone/>
            </a:pPr>
            <a:endParaRPr lang="en-GB" sz="2400" dirty="0"/>
          </a:p>
          <a:p>
            <a:pPr>
              <a:buFont typeface="Wingdings" panose="05000000000000000000" pitchFamily="2" charset="2"/>
              <a:buChar char="§"/>
            </a:pPr>
            <a:r>
              <a:rPr lang="en-GB" sz="2400" dirty="0">
                <a:solidFill>
                  <a:srgbClr val="FF0000"/>
                </a:solidFill>
              </a:rPr>
              <a:t>Binary:</a:t>
            </a:r>
            <a:r>
              <a:rPr lang="en-GB" sz="2400" dirty="0"/>
              <a:t> Male/female, adult/non-adult, or any yes/no or present/absent type value</a:t>
            </a:r>
          </a:p>
          <a:p>
            <a:pPr marL="0" indent="0">
              <a:buNone/>
            </a:pPr>
            <a:endParaRPr lang="en-GB" sz="2400" dirty="0"/>
          </a:p>
          <a:p>
            <a:pPr>
              <a:buFont typeface="Wingdings" panose="05000000000000000000" pitchFamily="2" charset="2"/>
              <a:buChar char="§"/>
            </a:pPr>
            <a:r>
              <a:rPr lang="en-GB" sz="2400" dirty="0">
                <a:solidFill>
                  <a:srgbClr val="FF0000"/>
                </a:solidFill>
              </a:rPr>
              <a:t>Categorical/Discrete: </a:t>
            </a:r>
            <a:r>
              <a:rPr lang="en-GB" sz="2400" dirty="0" err="1"/>
              <a:t>Zipcode</a:t>
            </a:r>
            <a:r>
              <a:rPr lang="en-GB" sz="2400" dirty="0"/>
              <a:t>, blood-group, or any “one from a finite many choices“ value</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solidFill>
                  <a:srgbClr val="FF0000"/>
                </a:solidFill>
              </a:rPr>
              <a:t>Ordinal:</a:t>
            </a:r>
            <a:r>
              <a:rPr lang="en-GB" sz="2400" dirty="0"/>
              <a:t> Grade (A/B/C etc.) in a course, or any other type where relative values matter</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Often, the features can be of mixed types (some real, some categorical, some ordinal, etc.)</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308838584"/>
      </p:ext>
    </p:extLst>
  </p:cSld>
  <p:clrMapOvr>
    <a:masterClrMapping/>
  </p:clrMapOvr>
  <mc:AlternateContent xmlns:mc="http://schemas.openxmlformats.org/markup-compatibility/2006" xmlns:p14="http://schemas.microsoft.com/office/powerpoint/2010/main">
    <mc:Choice Requires="p14">
      <p:transition spd="slow" p14:dur="2000" advTm="91238"/>
    </mc:Choice>
    <mc:Fallback xmlns="">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is (usually) a vector containing the values of the </a:t>
                </a:r>
                <a:r>
                  <a:rPr lang="en-GB" sz="2600" dirty="0">
                    <a:solidFill>
                      <a:srgbClr val="FF0000"/>
                    </a:solidFill>
                  </a:rPr>
                  <a:t>features</a:t>
                </a:r>
                <a:r>
                  <a:rPr lang="en-GB" sz="2600" dirty="0"/>
                  <a:t> or </a:t>
                </a:r>
                <a:r>
                  <a:rPr lang="en-GB" sz="2600" dirty="0">
                    <a:solidFill>
                      <a:srgbClr val="FF0000"/>
                    </a:solidFill>
                  </a:rPr>
                  <a:t>attributes</a:t>
                </a:r>
                <a:r>
                  <a:rPr lang="en-GB" sz="2600" dirty="0"/>
                  <a:t> or </a:t>
                </a:r>
                <a:r>
                  <a:rPr lang="en-GB" sz="2600" dirty="0">
                    <a:solidFill>
                      <a:srgbClr val="FF0000"/>
                    </a:solidFill>
                  </a:rPr>
                  <a:t>covariates</a:t>
                </a:r>
                <a:r>
                  <a:rPr lang="en-GB" sz="2600" dirty="0"/>
                  <a:t> that encode properties of the it represents, e.g.,</a:t>
                </a:r>
              </a:p>
              <a:p>
                <a:pPr lvl="1">
                  <a:buFont typeface="Wingdings" panose="05000000000000000000" pitchFamily="2" charset="2"/>
                  <a:buChar char="§"/>
                </a:pPr>
                <a:endParaRPr lang="en-GB" sz="1100" dirty="0"/>
              </a:p>
              <a:p>
                <a:pPr lvl="1">
                  <a:buFont typeface="Wingdings" panose="05000000000000000000" pitchFamily="2" charset="2"/>
                  <a:buChar char="§"/>
                </a:pPr>
                <a:r>
                  <a:rPr lang="en-GB" sz="2000" dirty="0"/>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t> can be a 49 × 1 vector of pixel intensities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t> is the </a:t>
                </a:r>
                <a:r>
                  <a:rPr lang="en-GB" sz="2600" dirty="0">
                    <a:solidFill>
                      <a:srgbClr val="FF0000"/>
                    </a:solidFill>
                  </a:rPr>
                  <a:t>output</a:t>
                </a:r>
                <a:r>
                  <a:rPr lang="en-GB" sz="2600" dirty="0"/>
                  <a:t> or </a:t>
                </a:r>
                <a:r>
                  <a:rPr lang="en-GB" sz="2600" dirty="0">
                    <a:solidFill>
                      <a:srgbClr val="FF0000"/>
                    </a:solidFill>
                  </a:rPr>
                  <a:t>response</a:t>
                </a:r>
                <a:r>
                  <a:rPr lang="en-GB" sz="2600" dirty="0"/>
                  <a:t> or </a:t>
                </a:r>
                <a:r>
                  <a:rPr lang="en-GB" sz="2600" dirty="0">
                    <a:solidFill>
                      <a:srgbClr val="FF0000"/>
                    </a:solidFill>
                  </a:rPr>
                  <a:t>label</a:t>
                </a:r>
                <a:r>
                  <a:rPr lang="en-GB" sz="2600" dirty="0"/>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(and its value is known for the training inputs)</a:t>
                </a:r>
              </a:p>
              <a:p>
                <a:pPr marL="0" indent="0">
                  <a:buNone/>
                </a:pPr>
                <a:endParaRPr lang="en-GB" sz="800" dirty="0"/>
              </a:p>
              <a:p>
                <a:pPr lvl="1">
                  <a:buFont typeface="Wingdings" panose="05000000000000000000" pitchFamily="2" charset="2"/>
                  <a:buChar char="§"/>
                </a:pPr>
                <a:r>
                  <a:rPr lang="en-GB" sz="2000" dirty="0"/>
                  <a:t>Output can be a scalar, a vector of numbers, or even an structured object (more on this later)</a:t>
                </a:r>
                <a:endParaRPr lang="en-IN" sz="2000" dirty="0"/>
              </a:p>
            </p:txBody>
          </p:sp>
        </mc:Choice>
        <mc:Fallback xmlns="">
          <p:sp>
            <p:nvSpPr>
              <p:cNvPr id="4" name="Content Placeholder 2">
                <a:extLst>
                  <a:ext uri="{FF2B5EF4-FFF2-40B4-BE49-F238E27FC236}">
                    <a16:creationId xmlns:a16="http://schemas.microsoft.com/office/drawing/2014/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42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1FBA54FA-5660-4B28-833B-C5842F438506}"/>
              </a:ext>
            </a:extLst>
          </p:cNvPr>
          <p:cNvPicPr>
            <a:picLocks noChangeAspect="1"/>
          </p:cNvPicPr>
          <p:nvPr/>
        </p:nvPicPr>
        <p:blipFill>
          <a:blip r:embed="rId4"/>
          <a:stretch>
            <a:fillRect/>
          </a:stretch>
        </p:blipFill>
        <p:spPr>
          <a:xfrm>
            <a:off x="11069066" y="3818659"/>
            <a:ext cx="1010687" cy="965223"/>
          </a:xfrm>
          <a:prstGeom prst="rect">
            <a:avLst/>
          </a:prstGeom>
        </p:spPr>
      </p:pic>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rPr>
                  <a:t> is commonly known as </a:t>
                </a:r>
                <a:r>
                  <a:rPr lang="en-GB" sz="1400" dirty="0">
                    <a:solidFill>
                      <a:srgbClr val="FF0000"/>
                    </a:solidFill>
                  </a:rPr>
                  <a:t>data/input dimensionality </a:t>
                </a:r>
                <a:r>
                  <a:rPr lang="en-GB" sz="1400" dirty="0">
                    <a:solidFill>
                      <a:schemeClr val="tx1"/>
                    </a:solidFill>
                  </a:rPr>
                  <a:t>or </a:t>
                </a:r>
                <a:r>
                  <a:rPr lang="en-GB" sz="1400" dirty="0">
                    <a:solidFill>
                      <a:srgbClr val="FF0000"/>
                    </a:solidFill>
                  </a:rPr>
                  <a:t>feature dimensionality </a:t>
                </a:r>
                <a:endParaRPr lang="en-IN" sz="1400" dirty="0">
                  <a:solidFill>
                    <a:srgbClr val="FF0000"/>
                  </a:solidFill>
                </a:endParaRPr>
              </a:p>
            </p:txBody>
          </p:sp>
        </mc:Choice>
        <mc:Fallback xmlns="">
          <p:sp>
            <p:nvSpPr>
              <p:cNvPr id="7" name="Speech Bubble: Rectangle 6">
                <a:extLst>
                  <a:ext uri="{FF2B5EF4-FFF2-40B4-BE49-F238E27FC236}">
                    <a16:creationId xmlns:a16="http://schemas.microsoft.com/office/drawing/2014/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a:stretch>
                  <a:fillRect l="-336" b="-4688"/>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890504830"/>
      </p:ext>
    </p:extLst>
  </p:cSld>
  <p:clrMapOvr>
    <a:masterClrMapping/>
  </p:clrMapOvr>
  <mc:AlternateContent xmlns:mc="http://schemas.openxmlformats.org/markup-compatibility/2006" xmlns:p14="http://schemas.microsoft.com/office/powerpoint/2010/main">
    <mc:Choice Requires="p14">
      <p:transition spd="slow" p14:dur="2000" advTm="151410"/>
    </mc:Choice>
    <mc:Fallback xmlns="">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wipe(down)">
                                      <p:cBhvr>
                                        <p:cTn id="4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Basic Operations of Inputs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C21D52-BBFE-400E-9D35-1B230778F19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Assume each input feature vector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r>
                      <a:rPr lang="en-GB" sz="2400" i="1" smtClean="0">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rPr>
                          <m:t>𝑅</m:t>
                        </m:r>
                      </m:e>
                      <m:sup>
                        <m:r>
                          <a:rPr lang="en-GB" sz="2400" i="1" smtClean="0">
                            <a:latin typeface="Cambria Math" panose="02040503050406030204" pitchFamily="18" charset="0"/>
                          </a:rPr>
                          <m:t>𝐷</m:t>
                        </m:r>
                      </m:sup>
                    </m:sSup>
                  </m:oMath>
                </a14:m>
                <a:r>
                  <a:rPr lang="en-GB" sz="2400" dirty="0"/>
                  <a:t> to of size </a:t>
                </a:r>
                <a:r>
                  <a:rPr lang="en-GB" sz="2400" i="1" dirty="0"/>
                  <a:t>D</a:t>
                </a:r>
              </a:p>
              <a:p>
                <a:pPr>
                  <a:buFont typeface="Wingdings" panose="05000000000000000000" pitchFamily="2" charset="2"/>
                  <a:buChar char="§"/>
                </a:pPr>
                <a:endParaRPr lang="en-GB" sz="2400" i="1" dirty="0"/>
              </a:p>
              <a:p>
                <a:pPr>
                  <a:buFont typeface="Wingdings" panose="05000000000000000000" pitchFamily="2" charset="2"/>
                  <a:buChar char="§"/>
                </a:pPr>
                <a:r>
                  <a:rPr lang="en-IN" sz="2400" dirty="0"/>
                  <a:t>Given </a:t>
                </a:r>
                <a14:m>
                  <m:oMath xmlns:m="http://schemas.openxmlformats.org/officeDocument/2006/math">
                    <m:r>
                      <a:rPr lang="en-IN" sz="2400" i="1">
                        <a:latin typeface="Cambria Math" panose="02040503050406030204" pitchFamily="18" charset="0"/>
                      </a:rPr>
                      <m:t>𝑁</m:t>
                    </m:r>
                  </m:oMath>
                </a14:m>
                <a:r>
                  <a:rPr lang="en-GB" sz="2400" dirty="0"/>
                  <a:t> inputs </a:t>
                </a:r>
                <a14:m>
                  <m:oMath xmlns:m="http://schemas.openxmlformats.org/officeDocument/2006/math">
                    <m:sSubSup>
                      <m:sSubSupPr>
                        <m:ctrlPr>
                          <a:rPr lang="pt-BR" sz="2400" i="1">
                            <a:latin typeface="Cambria Math" panose="02040503050406030204" pitchFamily="18" charset="0"/>
                          </a:rPr>
                        </m:ctrlPr>
                      </m:sSubSupPr>
                      <m:e>
                        <m:r>
                          <a:rPr lang="en-IN"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𝐱</m:t>
                            </m:r>
                          </m:e>
                          <m:sub>
                            <m:r>
                              <a:rPr lang="en-IN" sz="2400" b="0" i="1" smtClean="0">
                                <a:latin typeface="Cambria Math" panose="02040503050406030204" pitchFamily="18" charset="0"/>
                              </a:rPr>
                              <m:t>𝑛</m:t>
                            </m:r>
                          </m:sub>
                        </m:sSub>
                        <m:r>
                          <a:rPr lang="en-IN" sz="2400" i="1">
                            <a:latin typeface="Cambria Math" panose="02040503050406030204" pitchFamily="18" charset="0"/>
                          </a:rPr>
                          <m:t>}</m:t>
                        </m:r>
                      </m:e>
                      <m:sub>
                        <m:r>
                          <a:rPr lang="pt-BR" sz="2400" i="1">
                            <a:latin typeface="Cambria Math" panose="02040503050406030204" pitchFamily="18" charset="0"/>
                          </a:rPr>
                          <m:t>𝑛</m:t>
                        </m:r>
                        <m:r>
                          <a:rPr lang="pt-BR" sz="2400" i="1">
                            <a:latin typeface="Cambria Math" panose="02040503050406030204" pitchFamily="18" charset="0"/>
                          </a:rPr>
                          <m:t>=1,</m:t>
                        </m:r>
                      </m:sub>
                      <m:sup>
                        <m:r>
                          <a:rPr lang="en-IN" sz="2400" i="1">
                            <a:latin typeface="Cambria Math" panose="02040503050406030204" pitchFamily="18" charset="0"/>
                          </a:rPr>
                          <m:t>𝑁</m:t>
                        </m:r>
                      </m:sup>
                    </m:sSubSup>
                  </m:oMath>
                </a14:m>
                <a:r>
                  <a:rPr lang="en-GB" sz="2400" i="1" dirty="0"/>
                  <a:t> </a:t>
                </a:r>
                <a:r>
                  <a:rPr lang="en-GB" sz="2400" dirty="0"/>
                  <a:t>their average or mean can be computed as</a:t>
                </a:r>
              </a:p>
              <a:p>
                <a:pPr marL="0" indent="0">
                  <a:buNone/>
                </a:pPr>
                <a:r>
                  <a:rPr lang="en-GB" sz="2400" i="1" dirty="0"/>
                  <a:t>				             </a:t>
                </a:r>
                <a14:m>
                  <m:oMath xmlns:m="http://schemas.openxmlformats.org/officeDocument/2006/math">
                    <m:r>
                      <a:rPr lang="en-GB" sz="2400" i="1" smtClean="0">
                        <a:latin typeface="Cambria Math" panose="02040503050406030204" pitchFamily="18" charset="0"/>
                      </a:rPr>
                      <m:t>𝝁</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i="1" smtClean="0">
                            <a:latin typeface="Cambria Math" panose="02040503050406030204" pitchFamily="18" charset="0"/>
                          </a:rPr>
                          <m:t>1</m:t>
                        </m:r>
                      </m:num>
                      <m:den>
                        <m:r>
                          <a:rPr lang="en-GB" sz="2400" i="1" smtClean="0">
                            <a:latin typeface="Cambria Math" panose="02040503050406030204" pitchFamily="18" charset="0"/>
                          </a:rPr>
                          <m:t>𝑁</m:t>
                        </m:r>
                      </m:den>
                    </m:f>
                    <m:nary>
                      <m:naryPr>
                        <m:chr m:val="∑"/>
                        <m:ctrlPr>
                          <a:rPr lang="en-GB" sz="2400" i="1" smtClean="0">
                            <a:latin typeface="Cambria Math" panose="02040503050406030204" pitchFamily="18" charset="0"/>
                          </a:rPr>
                        </m:ctrlPr>
                      </m:naryPr>
                      <m:sub>
                        <m:r>
                          <a:rPr lang="en-GB" sz="2400" i="1" smtClean="0">
                            <a:latin typeface="Cambria Math" panose="02040503050406030204" pitchFamily="18" charset="0"/>
                          </a:rPr>
                          <m:t>𝑛</m:t>
                        </m:r>
                        <m:r>
                          <a:rPr lang="en-GB" sz="2400" i="1" smtClean="0">
                            <a:latin typeface="Cambria Math" panose="02040503050406030204" pitchFamily="18" charset="0"/>
                          </a:rPr>
                          <m:t>=1</m:t>
                        </m:r>
                      </m:sub>
                      <m:sup>
                        <m:r>
                          <a:rPr lang="en-GB" sz="2400" i="1" smtClean="0">
                            <a:latin typeface="Cambria Math" panose="02040503050406030204" pitchFamily="18" charset="0"/>
                          </a:rPr>
                          <m:t>𝑁</m:t>
                        </m:r>
                      </m:sup>
                      <m:e>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e>
                    </m:nary>
                  </m:oMath>
                </a14:m>
                <a:endParaRPr lang="en-GB" sz="2400" i="1" dirty="0"/>
              </a:p>
              <a:p>
                <a:pPr>
                  <a:buFont typeface="Wingdings" panose="05000000000000000000" pitchFamily="2" charset="2"/>
                  <a:buChar char="§"/>
                </a:pPr>
                <a:endParaRPr lang="en-GB" sz="2400" i="1" dirty="0"/>
              </a:p>
              <a:p>
                <a:pPr>
                  <a:buFont typeface="Wingdings" panose="05000000000000000000" pitchFamily="2" charset="2"/>
                  <a:buChar char="§"/>
                </a:pPr>
                <a:r>
                  <a:rPr lang="en-GB" sz="2400" dirty="0"/>
                  <a:t>Can compute the Euclidean distance between any pair of inputs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𝑛</m:t>
                        </m:r>
                      </m:sub>
                    </m:sSub>
                  </m:oMath>
                </a14:m>
                <a:r>
                  <a:rPr lang="en-GB" sz="2400" dirty="0"/>
                  <a:t> and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𝑚</m:t>
                        </m:r>
                      </m:sub>
                    </m:sSub>
                  </m:oMath>
                </a14:m>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 or Euclidean distance between an input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GB" sz="2400" dirty="0"/>
                  <a:t>and the mean </a:t>
                </a:r>
                <a14:m>
                  <m:oMath xmlns:m="http://schemas.openxmlformats.org/officeDocument/2006/math">
                    <m:r>
                      <a:rPr lang="en-GB" sz="2400" i="1">
                        <a:latin typeface="Cambria Math" panose="02040503050406030204" pitchFamily="18" charset="0"/>
                      </a:rPr>
                      <m:t>𝝁</m:t>
                    </m:r>
                    <m:r>
                      <a:rPr lang="en-GB" sz="2400" i="1">
                        <a:latin typeface="Cambria Math" panose="02040503050406030204" pitchFamily="18" charset="0"/>
                      </a:rPr>
                      <m:t> </m:t>
                    </m:r>
                  </m:oMath>
                </a14:m>
                <a:r>
                  <a:rPr lang="en-GB" sz="2400" dirty="0"/>
                  <a:t>of all inputs</a:t>
                </a:r>
              </a:p>
              <a:p>
                <a:pPr marL="0" indent="0">
                  <a:buNone/>
                </a:pPr>
                <a:endParaRPr lang="en-GB" sz="2400" dirty="0"/>
              </a:p>
              <a:p>
                <a:pPr>
                  <a:buFont typeface="Wingdings" panose="05000000000000000000" pitchFamily="2" charset="2"/>
                  <a:buChar char="§"/>
                </a:pPr>
                <a:r>
                  <a:rPr lang="en-GB" sz="2400" dirty="0"/>
                  <a:t>.. and various other operations that we will look at later..</a:t>
                </a:r>
              </a:p>
              <a:p>
                <a:pPr marL="0" indent="0">
                  <a:buNone/>
                </a:pPr>
                <a:r>
                  <a:rPr lang="en-GB" sz="2400" dirty="0"/>
                  <a:t>				</a:t>
                </a:r>
              </a:p>
            </p:txBody>
          </p:sp>
        </mc:Choice>
        <mc:Fallback xmlns="">
          <p:sp>
            <p:nvSpPr>
              <p:cNvPr id="4" name="Content Placeholder 2">
                <a:extLst>
                  <a:ext uri="{FF2B5EF4-FFF2-40B4-BE49-F238E27FC236}">
                    <a16:creationId xmlns:a16="http://schemas.microsoft.com/office/drawing/2014/main" id="{8FC21D52-BBFE-400E-9D35-1B230778F19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535" b="-3289"/>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pic>
        <p:nvPicPr>
          <p:cNvPr id="2050" name="Picture 2">
            <a:extLst>
              <a:ext uri="{FF2B5EF4-FFF2-40B4-BE49-F238E27FC236}">
                <a16:creationId xmlns:a16="http://schemas.microsoft.com/office/drawing/2014/main" id="{CF5FE281-C83D-4E56-9A51-5C605E119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762" y="2107911"/>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5B65348A-B924-41D7-9367-68FAF5E8A35A}"/>
              </a:ext>
            </a:extLst>
          </p:cNvPr>
          <p:cNvSpPr/>
          <p:nvPr/>
        </p:nvSpPr>
        <p:spPr>
          <a:xfrm>
            <a:off x="9089174" y="1691916"/>
            <a:ext cx="1735588" cy="552782"/>
          </a:xfrm>
          <a:prstGeom prst="wedgeRectCallout">
            <a:avLst>
              <a:gd name="adj1" fmla="val 57932"/>
              <a:gd name="adj2" fmla="val 12063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What does such a “mean” represent?</a:t>
            </a:r>
            <a:endParaRPr lang="en-IN" sz="1400" dirty="0">
              <a:solidFill>
                <a:srgbClr val="FF0000"/>
              </a:solidFill>
            </a:endParaRPr>
          </a:p>
        </p:txBody>
      </p:sp>
      <p:pic>
        <p:nvPicPr>
          <p:cNvPr id="7" name="Picture 6">
            <a:extLst>
              <a:ext uri="{FF2B5EF4-FFF2-40B4-BE49-F238E27FC236}">
                <a16:creationId xmlns:a16="http://schemas.microsoft.com/office/drawing/2014/main" id="{FA26BDCD-5009-4976-8C3C-37FA519AF1F9}"/>
              </a:ext>
            </a:extLst>
          </p:cNvPr>
          <p:cNvPicPr>
            <a:picLocks noChangeAspect="1"/>
          </p:cNvPicPr>
          <p:nvPr/>
        </p:nvPicPr>
        <p:blipFill>
          <a:blip r:embed="rId5"/>
          <a:stretch>
            <a:fillRect/>
          </a:stretch>
        </p:blipFill>
        <p:spPr>
          <a:xfrm>
            <a:off x="10505796" y="3460854"/>
            <a:ext cx="1010687" cy="965223"/>
          </a:xfrm>
          <a:prstGeom prst="rect">
            <a:avLst/>
          </a:prstGeom>
        </p:spPr>
      </p:pic>
      <p:sp>
        <p:nvSpPr>
          <p:cNvPr id="8" name="Speech Bubble: Rectangle 7">
            <a:extLst>
              <a:ext uri="{FF2B5EF4-FFF2-40B4-BE49-F238E27FC236}">
                <a16:creationId xmlns:a16="http://schemas.microsoft.com/office/drawing/2014/main" id="{260F28B6-3082-4DA2-9EE4-FE0C461B4DD0}"/>
              </a:ext>
            </a:extLst>
          </p:cNvPr>
          <p:cNvSpPr/>
          <p:nvPr/>
        </p:nvSpPr>
        <p:spPr>
          <a:xfrm>
            <a:off x="8100291" y="2727036"/>
            <a:ext cx="2539134" cy="762472"/>
          </a:xfrm>
          <a:prstGeom prst="wedgeRectCallout">
            <a:avLst>
              <a:gd name="adj1" fmla="val 51052"/>
              <a:gd name="adj2" fmla="val 874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If inputs are all cat images, mean vector would represents what an “average” cat looks like</a:t>
            </a:r>
            <a:endParaRPr lang="en-IN" sz="1400" dirty="0">
              <a:solidFill>
                <a:srgbClr val="FF0000"/>
              </a:solidFill>
            </a:endParaRPr>
          </a:p>
        </p:txBody>
      </p:sp>
      <p:pic>
        <p:nvPicPr>
          <p:cNvPr id="2052" name="Picture 4">
            <a:extLst>
              <a:ext uri="{FF2B5EF4-FFF2-40B4-BE49-F238E27FC236}">
                <a16:creationId xmlns:a16="http://schemas.microsoft.com/office/drawing/2014/main" id="{064AB10F-2ED0-439C-BFFE-8FC5565D9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687" y="4188402"/>
            <a:ext cx="8314314" cy="10942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57959206"/>
      </p:ext>
    </p:extLst>
  </p:cSld>
  <p:clrMapOvr>
    <a:masterClrMapping/>
  </p:clrMapOvr>
  <mc:AlternateContent xmlns:mc="http://schemas.openxmlformats.org/markup-compatibility/2006" xmlns:p14="http://schemas.microsoft.com/office/powerpoint/2010/main">
    <mc:Choice Requires="p14">
      <p:transition spd="slow" p14:dur="2000" advTm="145667"/>
    </mc:Choice>
    <mc:Fallback xmlns="">
      <p:transition spd="slow" advTm="145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wipe(down)">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wipe(down)">
                                      <p:cBhvr>
                                        <p:cTn id="43" dur="500"/>
                                        <p:tgtEl>
                                          <p:spTgt spid="2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animBg="1"/>
      <p:bldP spid="8" grpId="0" uiExpan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Keep in mind: ML is like an exam</a:t>
            </a: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It’s the performance on the D-day which matters</a:t>
            </a:r>
          </a:p>
          <a:p>
            <a:pPr marL="0" indent="0">
              <a:buNone/>
            </a:pPr>
            <a:endParaRPr lang="en-GB" sz="2600" dirty="0"/>
          </a:p>
          <a:p>
            <a:pPr>
              <a:buFont typeface="Wingdings" panose="05000000000000000000" pitchFamily="2" charset="2"/>
              <a:buChar char="§"/>
            </a:pPr>
            <a:r>
              <a:rPr lang="en-GB" sz="2600" dirty="0"/>
              <a:t>In an exam, our success is measured based on how well we did on the questions in the test (not on the questions we practiced on)</a:t>
            </a:r>
          </a:p>
          <a:p>
            <a:pPr marL="0" indent="0">
              <a:buNone/>
            </a:pPr>
            <a:endParaRPr lang="en-GB" sz="2600" dirty="0"/>
          </a:p>
          <a:p>
            <a:pPr>
              <a:buFont typeface="Wingdings" panose="05000000000000000000" pitchFamily="2" charset="2"/>
              <a:buChar char="§"/>
            </a:pPr>
            <a:r>
              <a:rPr lang="en-GB" sz="2600" dirty="0"/>
              <a:t>Likewise, in ML, success of the learned model is measured based on how well it predicts/fits the future </a:t>
            </a:r>
            <a:r>
              <a:rPr lang="en-GB" sz="2600" dirty="0">
                <a:solidFill>
                  <a:srgbClr val="FF0000"/>
                </a:solidFill>
              </a:rPr>
              <a:t>test data </a:t>
            </a:r>
            <a:r>
              <a:rPr lang="en-GB" sz="2600" dirty="0"/>
              <a:t>(not the training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3" name="Rectangle: Rounded Corners 2">
            <a:extLst>
              <a:ext uri="{FF2B5EF4-FFF2-40B4-BE49-F238E27FC236}">
                <a16:creationId xmlns:a16="http://schemas.microsoft.com/office/drawing/2014/main" id="{DFF68102-CE26-42CA-B402-17D5BD57CAF1}"/>
              </a:ext>
            </a:extLst>
          </p:cNvPr>
          <p:cNvSpPr/>
          <p:nvPr/>
        </p:nvSpPr>
        <p:spPr>
          <a:xfrm>
            <a:off x="2143125" y="4714875"/>
            <a:ext cx="7620000" cy="1676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In Machine Learning, </a:t>
            </a:r>
            <a:r>
              <a:rPr lang="en-IN" sz="2800" dirty="0">
                <a:solidFill>
                  <a:srgbClr val="FF0000"/>
                </a:solidFill>
              </a:rPr>
              <a:t>generalization performance </a:t>
            </a:r>
            <a:r>
              <a:rPr lang="en-IN" sz="2800" dirty="0">
                <a:solidFill>
                  <a:schemeClr val="tx1"/>
                </a:solidFill>
              </a:rPr>
              <a:t> </a:t>
            </a:r>
          </a:p>
          <a:p>
            <a:pPr algn="ctr"/>
            <a:r>
              <a:rPr lang="en-IN" sz="2800" dirty="0">
                <a:solidFill>
                  <a:schemeClr val="tx1"/>
                </a:solidFill>
              </a:rPr>
              <a:t>on the test data matters</a:t>
            </a:r>
          </a:p>
        </p:txBody>
      </p:sp>
    </p:spTree>
    <p:custDataLst>
      <p:tags r:id="rId1"/>
    </p:custDataLst>
    <p:extLst>
      <p:ext uri="{BB962C8B-B14F-4D97-AF65-F5344CB8AC3E}">
        <p14:creationId xmlns:p14="http://schemas.microsoft.com/office/powerpoint/2010/main" val="2706743122"/>
      </p:ext>
    </p:extLst>
  </p:cSld>
  <p:clrMapOvr>
    <a:masterClrMapping/>
  </p:clrMapOvr>
  <mc:AlternateContent xmlns:mc="http://schemas.openxmlformats.org/markup-compatibility/2006" xmlns:p14="http://schemas.microsoft.com/office/powerpoint/2010/main">
    <mc:Choice Requires="p14">
      <p:transition spd="slow" p14:dur="2000" advTm="66402"/>
    </mc:Choice>
    <mc:Fallback xmlns="">
      <p:transition spd="slow" advTm="664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wipe(down)">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Loose Taxonomy of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ustomShape 1">
            <a:extLst>
              <a:ext uri="{FF2B5EF4-FFF2-40B4-BE49-F238E27FC236}">
                <a16:creationId xmlns:a16="http://schemas.microsoft.com/office/drawing/2014/main" id="{FE2FDF5E-2EFD-40E5-812B-E4D393F2B13B}"/>
              </a:ext>
            </a:extLst>
          </p:cNvPr>
          <p:cNvSpPr>
            <a:spLocks noChangeAspect="1"/>
          </p:cNvSpPr>
          <p:nvPr/>
        </p:nvSpPr>
        <p:spPr>
          <a:xfrm>
            <a:off x="4868719" y="2958023"/>
            <a:ext cx="1641600" cy="1641600"/>
          </a:xfrm>
          <a:prstGeom prst="ellipse">
            <a:avLst/>
          </a:prstGeom>
          <a:solidFill>
            <a:srgbClr val="FF9900"/>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5" name="TextShape 2">
            <a:extLst>
              <a:ext uri="{FF2B5EF4-FFF2-40B4-BE49-F238E27FC236}">
                <a16:creationId xmlns:a16="http://schemas.microsoft.com/office/drawing/2014/main" id="{E642F54F-393E-4868-BA3B-20BA9E34448B}"/>
              </a:ext>
            </a:extLst>
          </p:cNvPr>
          <p:cNvSpPr txBox="1">
            <a:spLocks noChangeAspect="1"/>
          </p:cNvSpPr>
          <p:nvPr/>
        </p:nvSpPr>
        <p:spPr>
          <a:xfrm>
            <a:off x="5125561" y="3479188"/>
            <a:ext cx="1207564" cy="697204"/>
          </a:xfrm>
          <a:prstGeom prst="rect">
            <a:avLst/>
          </a:prstGeom>
          <a:noFill/>
          <a:ln w="0">
            <a:noFill/>
          </a:ln>
        </p:spPr>
        <p:txBody>
          <a:bodyPr lIns="90000" tIns="45000" rIns="90000" bIns="45000">
            <a:noAutofit/>
          </a:bodyPr>
          <a:lstStyle/>
          <a:p>
            <a:pPr algn="ctr"/>
            <a:r>
              <a:rPr lang="en-IN" sz="2000" b="0" strike="noStrike" spc="-1" dirty="0">
                <a:latin typeface="Arial"/>
              </a:rPr>
              <a:t>Machine Learning</a:t>
            </a:r>
          </a:p>
        </p:txBody>
      </p:sp>
      <p:sp>
        <p:nvSpPr>
          <p:cNvPr id="6" name="CustomShape 3">
            <a:extLst>
              <a:ext uri="{FF2B5EF4-FFF2-40B4-BE49-F238E27FC236}">
                <a16:creationId xmlns:a16="http://schemas.microsoft.com/office/drawing/2014/main" id="{13D48D48-1420-4889-A0A5-210808D495AE}"/>
              </a:ext>
            </a:extLst>
          </p:cNvPr>
          <p:cNvSpPr>
            <a:spLocks noChangeAspect="1"/>
          </p:cNvSpPr>
          <p:nvPr/>
        </p:nvSpPr>
        <p:spPr>
          <a:xfrm>
            <a:off x="3140593" y="2193241"/>
            <a:ext cx="1252800" cy="1252800"/>
          </a:xfrm>
          <a:prstGeom prst="ellipse">
            <a:avLst/>
          </a:prstGeom>
          <a:solidFill>
            <a:srgbClr val="3399F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7" name="TextShape 4">
            <a:extLst>
              <a:ext uri="{FF2B5EF4-FFF2-40B4-BE49-F238E27FC236}">
                <a16:creationId xmlns:a16="http://schemas.microsoft.com/office/drawing/2014/main" id="{6C66BB42-517D-47DE-939E-FC314EAA2AD2}"/>
              </a:ext>
            </a:extLst>
          </p:cNvPr>
          <p:cNvSpPr txBox="1">
            <a:spLocks noChangeAspect="1"/>
          </p:cNvSpPr>
          <p:nvPr/>
        </p:nvSpPr>
        <p:spPr>
          <a:xfrm>
            <a:off x="3040819" y="2534212"/>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Supervised </a:t>
            </a:r>
          </a:p>
          <a:p>
            <a:pPr algn="ctr"/>
            <a:r>
              <a:rPr lang="en-IN" sz="1400" b="0" strike="noStrike" spc="-1" dirty="0">
                <a:latin typeface="Arial"/>
              </a:rPr>
              <a:t>  Learning</a:t>
            </a:r>
          </a:p>
        </p:txBody>
      </p:sp>
      <p:sp>
        <p:nvSpPr>
          <p:cNvPr id="8" name="CustomShape 5">
            <a:extLst>
              <a:ext uri="{FF2B5EF4-FFF2-40B4-BE49-F238E27FC236}">
                <a16:creationId xmlns:a16="http://schemas.microsoft.com/office/drawing/2014/main" id="{5B5F21C0-38C7-4CB8-AFEE-159B7E60EEBA}"/>
              </a:ext>
            </a:extLst>
          </p:cNvPr>
          <p:cNvSpPr>
            <a:spLocks noChangeAspect="1"/>
          </p:cNvSpPr>
          <p:nvPr/>
        </p:nvSpPr>
        <p:spPr>
          <a:xfrm>
            <a:off x="6877889" y="2193240"/>
            <a:ext cx="1252800" cy="1252800"/>
          </a:xfrm>
          <a:prstGeom prst="ellipse">
            <a:avLst/>
          </a:prstGeom>
          <a:solidFill>
            <a:srgbClr val="009933"/>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0" name="CustomShape 7">
            <a:extLst>
              <a:ext uri="{FF2B5EF4-FFF2-40B4-BE49-F238E27FC236}">
                <a16:creationId xmlns:a16="http://schemas.microsoft.com/office/drawing/2014/main" id="{11C5435D-FAB8-4050-85FC-21E9FDF6531C}"/>
              </a:ext>
            </a:extLst>
          </p:cNvPr>
          <p:cNvSpPr>
            <a:spLocks noChangeAspect="1"/>
          </p:cNvSpPr>
          <p:nvPr/>
        </p:nvSpPr>
        <p:spPr>
          <a:xfrm>
            <a:off x="5063119" y="5090848"/>
            <a:ext cx="1252800" cy="1252800"/>
          </a:xfrm>
          <a:prstGeom prst="ellipse">
            <a:avLst/>
          </a:prstGeom>
          <a:solidFill>
            <a:srgbClr val="FF6666"/>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1" name="TextShape 8">
            <a:extLst>
              <a:ext uri="{FF2B5EF4-FFF2-40B4-BE49-F238E27FC236}">
                <a16:creationId xmlns:a16="http://schemas.microsoft.com/office/drawing/2014/main" id="{2E850BFC-0FD7-4D7B-A70D-EDF8B931E935}"/>
              </a:ext>
            </a:extLst>
          </p:cNvPr>
          <p:cNvSpPr txBox="1">
            <a:spLocks noChangeAspect="1"/>
          </p:cNvSpPr>
          <p:nvPr/>
        </p:nvSpPr>
        <p:spPr>
          <a:xfrm>
            <a:off x="4957316" y="5338762"/>
            <a:ext cx="1464406" cy="691178"/>
          </a:xfrm>
          <a:prstGeom prst="rect">
            <a:avLst/>
          </a:prstGeom>
          <a:noFill/>
          <a:ln w="0">
            <a:noFill/>
          </a:ln>
        </p:spPr>
        <p:txBody>
          <a:bodyPr lIns="90000" tIns="45000" rIns="90000" bIns="45000">
            <a:noAutofit/>
          </a:bodyPr>
          <a:lstStyle/>
          <a:p>
            <a:pPr algn="ctr"/>
            <a:r>
              <a:rPr lang="en-IN" sz="1400" b="0" strike="noStrike" spc="-1" dirty="0">
                <a:latin typeface="Arial"/>
              </a:rPr>
              <a:t>     Reinforcement   Learning</a:t>
            </a:r>
          </a:p>
        </p:txBody>
      </p:sp>
      <p:sp>
        <p:nvSpPr>
          <p:cNvPr id="13" name="CustomShape 9">
            <a:extLst>
              <a:ext uri="{FF2B5EF4-FFF2-40B4-BE49-F238E27FC236}">
                <a16:creationId xmlns:a16="http://schemas.microsoft.com/office/drawing/2014/main" id="{EEC63181-3556-41EA-B8B3-721046F6EEDB}"/>
              </a:ext>
            </a:extLst>
          </p:cNvPr>
          <p:cNvSpPr>
            <a:spLocks noChangeAspect="1"/>
          </p:cNvSpPr>
          <p:nvPr/>
        </p:nvSpPr>
        <p:spPr>
          <a:xfrm rot="8555400">
            <a:off x="6421865" y="3106700"/>
            <a:ext cx="445176" cy="151200"/>
          </a:xfrm>
          <a:custGeom>
            <a:avLst/>
            <a:gdLst/>
            <a:ahLst/>
            <a:cxnLst/>
            <a:rect l="0" t="0" r="r" b="b"/>
            <a:pathLst>
              <a:path w="2063" h="701">
                <a:moveTo>
                  <a:pt x="2062" y="175"/>
                </a:moveTo>
                <a:lnTo>
                  <a:pt x="515" y="174"/>
                </a:lnTo>
                <a:lnTo>
                  <a:pt x="515" y="0"/>
                </a:lnTo>
                <a:lnTo>
                  <a:pt x="0" y="350"/>
                </a:lnTo>
                <a:lnTo>
                  <a:pt x="515" y="700"/>
                </a:lnTo>
                <a:lnTo>
                  <a:pt x="515" y="524"/>
                </a:lnTo>
                <a:lnTo>
                  <a:pt x="2061" y="525"/>
                </a:lnTo>
                <a:lnTo>
                  <a:pt x="2062" y="175"/>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4" name="CustomShape 10">
            <a:extLst>
              <a:ext uri="{FF2B5EF4-FFF2-40B4-BE49-F238E27FC236}">
                <a16:creationId xmlns:a16="http://schemas.microsoft.com/office/drawing/2014/main" id="{ED6301C5-DBF5-42C6-95BA-D54969D880F2}"/>
              </a:ext>
            </a:extLst>
          </p:cNvPr>
          <p:cNvSpPr>
            <a:spLocks noChangeAspect="1"/>
          </p:cNvSpPr>
          <p:nvPr/>
        </p:nvSpPr>
        <p:spPr>
          <a:xfrm rot="1941600">
            <a:off x="4468647" y="3187443"/>
            <a:ext cx="445176" cy="151200"/>
          </a:xfrm>
          <a:custGeom>
            <a:avLst/>
            <a:gdLst/>
            <a:ahLst/>
            <a:cxnLst/>
            <a:rect l="0" t="0" r="r" b="b"/>
            <a:pathLst>
              <a:path w="2063" h="702">
                <a:moveTo>
                  <a:pt x="2062" y="174"/>
                </a:moveTo>
                <a:lnTo>
                  <a:pt x="515" y="175"/>
                </a:lnTo>
                <a:lnTo>
                  <a:pt x="514" y="0"/>
                </a:lnTo>
                <a:lnTo>
                  <a:pt x="0" y="351"/>
                </a:lnTo>
                <a:lnTo>
                  <a:pt x="515" y="701"/>
                </a:lnTo>
                <a:lnTo>
                  <a:pt x="515" y="526"/>
                </a:lnTo>
                <a:lnTo>
                  <a:pt x="2062" y="525"/>
                </a:lnTo>
                <a:lnTo>
                  <a:pt x="2062"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5" name="CustomShape 11">
            <a:extLst>
              <a:ext uri="{FF2B5EF4-FFF2-40B4-BE49-F238E27FC236}">
                <a16:creationId xmlns:a16="http://schemas.microsoft.com/office/drawing/2014/main" id="{47F4D668-8D9B-4E51-AF5E-D8F5A4F7105A}"/>
              </a:ext>
            </a:extLst>
          </p:cNvPr>
          <p:cNvSpPr>
            <a:spLocks noChangeAspect="1"/>
          </p:cNvSpPr>
          <p:nvPr/>
        </p:nvSpPr>
        <p:spPr>
          <a:xfrm rot="16240800">
            <a:off x="5521501" y="4799317"/>
            <a:ext cx="381024" cy="151200"/>
          </a:xfrm>
          <a:custGeom>
            <a:avLst/>
            <a:gdLst/>
            <a:ahLst/>
            <a:cxnLst/>
            <a:rect l="0" t="0" r="r" b="b"/>
            <a:pathLst>
              <a:path w="1766" h="702">
                <a:moveTo>
                  <a:pt x="1765" y="174"/>
                </a:moveTo>
                <a:lnTo>
                  <a:pt x="441" y="175"/>
                </a:lnTo>
                <a:lnTo>
                  <a:pt x="441" y="0"/>
                </a:lnTo>
                <a:lnTo>
                  <a:pt x="0" y="351"/>
                </a:lnTo>
                <a:lnTo>
                  <a:pt x="441" y="701"/>
                </a:lnTo>
                <a:lnTo>
                  <a:pt x="441" y="525"/>
                </a:lnTo>
                <a:lnTo>
                  <a:pt x="1765" y="524"/>
                </a:lnTo>
                <a:lnTo>
                  <a:pt x="1765"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6" name="CustomShape 12">
            <a:extLst>
              <a:ext uri="{FF2B5EF4-FFF2-40B4-BE49-F238E27FC236}">
                <a16:creationId xmlns:a16="http://schemas.microsoft.com/office/drawing/2014/main" id="{74AD465A-438C-4CFB-A90D-DA4634600F33}"/>
              </a:ext>
            </a:extLst>
          </p:cNvPr>
          <p:cNvSpPr>
            <a:spLocks noChangeAspect="1"/>
          </p:cNvSpPr>
          <p:nvPr/>
        </p:nvSpPr>
        <p:spPr>
          <a:xfrm>
            <a:off x="189277" y="1950304"/>
            <a:ext cx="2299670" cy="1252800"/>
          </a:xfrm>
          <a:prstGeom prst="wedgeRoundRectCallout">
            <a:avLst>
              <a:gd name="adj1" fmla="val 76774"/>
              <a:gd name="adj2" fmla="val 24761"/>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b="0" strike="noStrike" spc="-1" dirty="0">
                <a:latin typeface="Arial"/>
              </a:rPr>
              <a:t>Some examples of</a:t>
            </a:r>
          </a:p>
          <a:p>
            <a:r>
              <a:rPr lang="en-IN" sz="1200" spc="-1" dirty="0">
                <a:latin typeface="Arial"/>
              </a:rPr>
              <a:t>supervised learning </a:t>
            </a:r>
            <a:r>
              <a:rPr lang="en-IN" sz="1200" b="0" strike="noStrike" spc="-1" dirty="0">
                <a:latin typeface="Arial"/>
              </a:rPr>
              <a:t>problems</a:t>
            </a:r>
          </a:p>
          <a:p>
            <a:endParaRPr lang="en-IN" sz="1200" b="0" strike="noStrike" spc="-1" dirty="0">
              <a:latin typeface="Arial"/>
            </a:endParaRPr>
          </a:p>
          <a:p>
            <a:pPr marL="171450" indent="-171450">
              <a:buFont typeface="Wingdings" panose="05000000000000000000" pitchFamily="2" charset="2"/>
              <a:buChar char="§"/>
            </a:pPr>
            <a:r>
              <a:rPr lang="en-IN" sz="1200" b="1" strike="noStrike" spc="-1" dirty="0">
                <a:latin typeface="Arial"/>
              </a:rPr>
              <a:t>Classification</a:t>
            </a:r>
          </a:p>
          <a:p>
            <a:pPr marL="171450" indent="-171450">
              <a:buFont typeface="Wingdings" panose="05000000000000000000" pitchFamily="2" charset="2"/>
              <a:buChar char="§"/>
            </a:pPr>
            <a:r>
              <a:rPr lang="en-IN" sz="1200" b="1" strike="noStrike" spc="-1" dirty="0">
                <a:latin typeface="Arial"/>
              </a:rPr>
              <a:t>Regression</a:t>
            </a:r>
          </a:p>
        </p:txBody>
      </p:sp>
      <p:sp>
        <p:nvSpPr>
          <p:cNvPr id="17" name="CustomShape 13">
            <a:extLst>
              <a:ext uri="{FF2B5EF4-FFF2-40B4-BE49-F238E27FC236}">
                <a16:creationId xmlns:a16="http://schemas.microsoft.com/office/drawing/2014/main" id="{CC8F8ACF-25A7-480D-8779-0B023D709681}"/>
              </a:ext>
            </a:extLst>
          </p:cNvPr>
          <p:cNvSpPr>
            <a:spLocks noChangeAspect="1"/>
          </p:cNvSpPr>
          <p:nvPr/>
        </p:nvSpPr>
        <p:spPr>
          <a:xfrm>
            <a:off x="8631694" y="2482735"/>
            <a:ext cx="3371029" cy="1399130"/>
          </a:xfrm>
          <a:prstGeom prst="wedgeRoundRectCallout">
            <a:avLst>
              <a:gd name="adj1" fmla="val -68032"/>
              <a:gd name="adj2" fmla="val 6479"/>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spc="-1" dirty="0">
                <a:latin typeface="Arial"/>
              </a:rPr>
              <a:t>Some examples of</a:t>
            </a:r>
          </a:p>
          <a:p>
            <a:r>
              <a:rPr lang="en-IN" sz="1200" spc="-1" dirty="0">
                <a:latin typeface="Arial"/>
              </a:rPr>
              <a:t>unsupervised learning problems</a:t>
            </a:r>
          </a:p>
          <a:p>
            <a:endParaRPr lang="en-IN" sz="1200" b="0" strike="noStrike" spc="-1" dirty="0">
              <a:latin typeface="Arial"/>
            </a:endParaRPr>
          </a:p>
          <a:p>
            <a:pPr marL="171450" indent="-171450">
              <a:buFont typeface="Wingdings" panose="05000000000000000000" pitchFamily="2" charset="2"/>
              <a:buChar char="§"/>
            </a:pPr>
            <a:r>
              <a:rPr lang="en-IN" sz="1200" b="1" strike="noStrike" spc="-1" dirty="0">
                <a:latin typeface="Arial"/>
              </a:rPr>
              <a:t>Clustering</a:t>
            </a:r>
          </a:p>
          <a:p>
            <a:pPr marL="171450" indent="-171450">
              <a:buFont typeface="Wingdings" panose="05000000000000000000" pitchFamily="2" charset="2"/>
              <a:buChar char="§"/>
            </a:pPr>
            <a:r>
              <a:rPr lang="en-IN" sz="1200" b="1" strike="noStrike" spc="-1" dirty="0">
                <a:latin typeface="Arial"/>
              </a:rPr>
              <a:t>Dimensionality Reduction</a:t>
            </a:r>
          </a:p>
        </p:txBody>
      </p:sp>
      <p:sp>
        <p:nvSpPr>
          <p:cNvPr id="19" name="TextShape 15">
            <a:extLst>
              <a:ext uri="{FF2B5EF4-FFF2-40B4-BE49-F238E27FC236}">
                <a16:creationId xmlns:a16="http://schemas.microsoft.com/office/drawing/2014/main" id="{8778F6E4-3F83-497F-BFE8-DBBDE90430D2}"/>
              </a:ext>
            </a:extLst>
          </p:cNvPr>
          <p:cNvSpPr txBox="1">
            <a:spLocks noChangeAspect="1"/>
          </p:cNvSpPr>
          <p:nvPr/>
        </p:nvSpPr>
        <p:spPr>
          <a:xfrm>
            <a:off x="2733076" y="1072078"/>
            <a:ext cx="2067834"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3333"/>
                </a:solidFill>
                <a:latin typeface="Arial"/>
              </a:rPr>
              <a:t>labeled</a:t>
            </a:r>
            <a:r>
              <a:rPr lang="en-IN" sz="2200" b="0" strike="noStrike" spc="-1" dirty="0">
                <a:latin typeface="Arial"/>
              </a:rPr>
              <a:t> data</a:t>
            </a:r>
          </a:p>
        </p:txBody>
      </p:sp>
      <p:sp>
        <p:nvSpPr>
          <p:cNvPr id="21" name="CustomShape 17">
            <a:extLst>
              <a:ext uri="{FF2B5EF4-FFF2-40B4-BE49-F238E27FC236}">
                <a16:creationId xmlns:a16="http://schemas.microsoft.com/office/drawing/2014/main" id="{E332B00F-A5E0-4D21-A598-93C50D79760E}"/>
              </a:ext>
            </a:extLst>
          </p:cNvPr>
          <p:cNvSpPr>
            <a:spLocks noChangeAspect="1"/>
          </p:cNvSpPr>
          <p:nvPr/>
        </p:nvSpPr>
        <p:spPr>
          <a:xfrm>
            <a:off x="2647525" y="102684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3" name="Line 19">
            <a:extLst>
              <a:ext uri="{FF2B5EF4-FFF2-40B4-BE49-F238E27FC236}">
                <a16:creationId xmlns:a16="http://schemas.microsoft.com/office/drawing/2014/main" id="{0CD9B176-C7E9-4630-984A-10722B52814F}"/>
              </a:ext>
            </a:extLst>
          </p:cNvPr>
          <p:cNvSpPr>
            <a:spLocks noChangeAspect="1"/>
          </p:cNvSpPr>
          <p:nvPr/>
        </p:nvSpPr>
        <p:spPr>
          <a:xfrm>
            <a:off x="3768688" y="186924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5" name="TextShape 21">
            <a:extLst>
              <a:ext uri="{FF2B5EF4-FFF2-40B4-BE49-F238E27FC236}">
                <a16:creationId xmlns:a16="http://schemas.microsoft.com/office/drawing/2014/main" id="{243AC9AB-7891-4602-9E30-D4423815FC8C}"/>
              </a:ext>
            </a:extLst>
          </p:cNvPr>
          <p:cNvSpPr txBox="1">
            <a:spLocks noChangeAspect="1"/>
          </p:cNvSpPr>
          <p:nvPr/>
        </p:nvSpPr>
        <p:spPr>
          <a:xfrm>
            <a:off x="1298876" y="5245275"/>
            <a:ext cx="3604099" cy="991656"/>
          </a:xfrm>
          <a:prstGeom prst="rect">
            <a:avLst/>
          </a:prstGeom>
          <a:noFill/>
          <a:ln w="0">
            <a:noFill/>
          </a:ln>
        </p:spPr>
        <p:txBody>
          <a:bodyPr lIns="90000" tIns="45000" rIns="90000" bIns="45000">
            <a:noAutofit/>
          </a:bodyPr>
          <a:lstStyle/>
          <a:p>
            <a:r>
              <a:rPr lang="en-IN" sz="1600" b="0" strike="noStrike" spc="-1" dirty="0">
                <a:latin typeface="Arial"/>
              </a:rPr>
              <a:t>RL doesn’t use “</a:t>
            </a:r>
            <a:r>
              <a:rPr lang="en-IN" sz="1600" b="0" strike="noStrike" spc="-1" dirty="0" err="1">
                <a:latin typeface="Arial"/>
              </a:rPr>
              <a:t>labeled</a:t>
            </a:r>
            <a:r>
              <a:rPr lang="en-IN" sz="1600" b="0" strike="noStrike" spc="-1" dirty="0">
                <a:latin typeface="Arial"/>
              </a:rPr>
              <a:t>” or </a:t>
            </a:r>
          </a:p>
          <a:p>
            <a:r>
              <a:rPr lang="en-IN" sz="1600" b="0" strike="noStrike" spc="-1" dirty="0">
                <a:latin typeface="Arial"/>
              </a:rPr>
              <a:t>“</a:t>
            </a:r>
            <a:r>
              <a:rPr lang="en-IN" sz="1600" b="0" strike="noStrike" spc="-1" dirty="0" err="1">
                <a:latin typeface="Arial"/>
              </a:rPr>
              <a:t>unlabeled</a:t>
            </a:r>
            <a:r>
              <a:rPr lang="en-IN" sz="1600" b="0" strike="noStrike" spc="-1" dirty="0">
                <a:latin typeface="Arial"/>
              </a:rPr>
              <a:t>” data in the traditional sense!  In RL, an agent learns via </a:t>
            </a:r>
          </a:p>
          <a:p>
            <a:r>
              <a:rPr lang="en-IN" sz="1600" b="0" strike="noStrike" spc="-1" dirty="0">
                <a:latin typeface="Arial"/>
              </a:rPr>
              <a:t>its interactions with an environment</a:t>
            </a:r>
          </a:p>
        </p:txBody>
      </p:sp>
      <p:sp>
        <p:nvSpPr>
          <p:cNvPr id="26" name="CustomShape 22">
            <a:extLst>
              <a:ext uri="{FF2B5EF4-FFF2-40B4-BE49-F238E27FC236}">
                <a16:creationId xmlns:a16="http://schemas.microsoft.com/office/drawing/2014/main" id="{8A746067-819A-4057-AD2E-052F9376159A}"/>
              </a:ext>
            </a:extLst>
          </p:cNvPr>
          <p:cNvSpPr>
            <a:spLocks noChangeAspect="1"/>
          </p:cNvSpPr>
          <p:nvPr/>
        </p:nvSpPr>
        <p:spPr>
          <a:xfrm>
            <a:off x="1222263" y="5226786"/>
            <a:ext cx="3497465" cy="1028635"/>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7" name="Line 23">
            <a:extLst>
              <a:ext uri="{FF2B5EF4-FFF2-40B4-BE49-F238E27FC236}">
                <a16:creationId xmlns:a16="http://schemas.microsoft.com/office/drawing/2014/main" id="{7BAB9EF4-968B-42AC-B99D-DCE2AE567523}"/>
              </a:ext>
            </a:extLst>
          </p:cNvPr>
          <p:cNvSpPr>
            <a:spLocks noChangeAspect="1"/>
          </p:cNvSpPr>
          <p:nvPr/>
        </p:nvSpPr>
        <p:spPr>
          <a:xfrm>
            <a:off x="4772630" y="5719270"/>
            <a:ext cx="280800" cy="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8" name="TextShape 15">
            <a:extLst>
              <a:ext uri="{FF2B5EF4-FFF2-40B4-BE49-F238E27FC236}">
                <a16:creationId xmlns:a16="http://schemas.microsoft.com/office/drawing/2014/main" id="{37C3B480-169A-461A-AD7B-412FBF089BF6}"/>
              </a:ext>
            </a:extLst>
          </p:cNvPr>
          <p:cNvSpPr txBox="1">
            <a:spLocks noChangeAspect="1"/>
          </p:cNvSpPr>
          <p:nvPr/>
        </p:nvSpPr>
        <p:spPr>
          <a:xfrm>
            <a:off x="6388736" y="1023925"/>
            <a:ext cx="2182449"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0000"/>
                </a:solidFill>
                <a:latin typeface="Arial"/>
              </a:rPr>
              <a:t>unlabeled</a:t>
            </a:r>
            <a:r>
              <a:rPr lang="en-IN" sz="2200" b="0" strike="noStrike" spc="-1" dirty="0">
                <a:latin typeface="Arial"/>
              </a:rPr>
              <a:t> data</a:t>
            </a:r>
          </a:p>
        </p:txBody>
      </p:sp>
      <p:sp>
        <p:nvSpPr>
          <p:cNvPr id="29" name="CustomShape 17">
            <a:extLst>
              <a:ext uri="{FF2B5EF4-FFF2-40B4-BE49-F238E27FC236}">
                <a16:creationId xmlns:a16="http://schemas.microsoft.com/office/drawing/2014/main" id="{8B02B13D-828C-4B97-BA12-D5286821C6D7}"/>
              </a:ext>
            </a:extLst>
          </p:cNvPr>
          <p:cNvSpPr>
            <a:spLocks noChangeAspect="1"/>
          </p:cNvSpPr>
          <p:nvPr/>
        </p:nvSpPr>
        <p:spPr>
          <a:xfrm>
            <a:off x="6333125" y="103433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30" name="Line 19">
            <a:extLst>
              <a:ext uri="{FF2B5EF4-FFF2-40B4-BE49-F238E27FC236}">
                <a16:creationId xmlns:a16="http://schemas.microsoft.com/office/drawing/2014/main" id="{CCAE51AD-F80B-4A38-97AC-45ABC0096E09}"/>
              </a:ext>
            </a:extLst>
          </p:cNvPr>
          <p:cNvSpPr>
            <a:spLocks noChangeAspect="1"/>
          </p:cNvSpPr>
          <p:nvPr/>
        </p:nvSpPr>
        <p:spPr>
          <a:xfrm>
            <a:off x="7490664" y="187673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31" name="TextShape 4">
            <a:extLst>
              <a:ext uri="{FF2B5EF4-FFF2-40B4-BE49-F238E27FC236}">
                <a16:creationId xmlns:a16="http://schemas.microsoft.com/office/drawing/2014/main" id="{A2989A6E-0A9F-4353-B1A0-4518C173A997}"/>
              </a:ext>
            </a:extLst>
          </p:cNvPr>
          <p:cNvSpPr txBox="1">
            <a:spLocks noChangeAspect="1"/>
          </p:cNvSpPr>
          <p:nvPr/>
        </p:nvSpPr>
        <p:spPr>
          <a:xfrm>
            <a:off x="6790280" y="2569303"/>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 Unsupervised </a:t>
            </a:r>
          </a:p>
          <a:p>
            <a:pPr algn="ctr"/>
            <a:r>
              <a:rPr lang="en-IN" sz="1400" b="0" strike="noStrike" spc="-1" dirty="0">
                <a:latin typeface="Arial"/>
              </a:rPr>
              <a:t>  Learning</a:t>
            </a:r>
          </a:p>
        </p:txBody>
      </p:sp>
      <p:pic>
        <p:nvPicPr>
          <p:cNvPr id="32" name="Picture 31">
            <a:extLst>
              <a:ext uri="{FF2B5EF4-FFF2-40B4-BE49-F238E27FC236}">
                <a16:creationId xmlns:a16="http://schemas.microsoft.com/office/drawing/2014/main" id="{E7724663-42FF-43B7-9930-5A3469E7B3A2}"/>
              </a:ext>
            </a:extLst>
          </p:cNvPr>
          <p:cNvPicPr>
            <a:picLocks noChangeAspect="1"/>
          </p:cNvPicPr>
          <p:nvPr/>
        </p:nvPicPr>
        <p:blipFill>
          <a:blip r:embed="rId3"/>
          <a:stretch>
            <a:fillRect/>
          </a:stretch>
        </p:blipFill>
        <p:spPr>
          <a:xfrm>
            <a:off x="11020881" y="583206"/>
            <a:ext cx="1010687" cy="965223"/>
          </a:xfrm>
          <a:prstGeom prst="rect">
            <a:avLst/>
          </a:prstGeom>
        </p:spPr>
      </p:pic>
      <p:sp>
        <p:nvSpPr>
          <p:cNvPr id="33" name="Speech Bubble: Rectangle 32">
            <a:extLst>
              <a:ext uri="{FF2B5EF4-FFF2-40B4-BE49-F238E27FC236}">
                <a16:creationId xmlns:a16="http://schemas.microsoft.com/office/drawing/2014/main" id="{8BFA13E5-29D5-4B45-8225-5CA1452CB8AD}"/>
              </a:ext>
            </a:extLst>
          </p:cNvPr>
          <p:cNvSpPr/>
          <p:nvPr/>
        </p:nvSpPr>
        <p:spPr>
          <a:xfrm>
            <a:off x="8747393" y="169681"/>
            <a:ext cx="1933931" cy="2165406"/>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a:t>
            </a:r>
            <a:r>
              <a:rPr lang="en-IN" sz="1600" dirty="0" err="1">
                <a:solidFill>
                  <a:schemeClr val="tx1"/>
                </a:solidFill>
              </a:rPr>
              <a:t>Labeled</a:t>
            </a:r>
            <a:r>
              <a:rPr lang="en-IN" sz="1600" dirty="0">
                <a:solidFill>
                  <a:schemeClr val="tx1"/>
                </a:solidFill>
              </a:rPr>
              <a:t>” means, during training, for each input, the corresponding output is available (i.e., the machine learner is explicitly told that a cat image is of a cat)</a:t>
            </a:r>
          </a:p>
        </p:txBody>
      </p:sp>
    </p:spTree>
    <p:custDataLst>
      <p:tags r:id="rId1"/>
    </p:custDataLst>
    <p:extLst>
      <p:ext uri="{BB962C8B-B14F-4D97-AF65-F5344CB8AC3E}">
        <p14:creationId xmlns:p14="http://schemas.microsoft.com/office/powerpoint/2010/main" val="4251496977"/>
      </p:ext>
    </p:extLst>
  </p:cSld>
  <p:clrMapOvr>
    <a:masterClrMapping/>
  </p:clrMapOvr>
  <mc:AlternateContent xmlns:mc="http://schemas.openxmlformats.org/markup-compatibility/2006" xmlns:p14="http://schemas.microsoft.com/office/powerpoint/2010/main">
    <mc:Choice Requires="p14">
      <p:transition spd="slow" p14:dur="2000" advTm="204301"/>
    </mc:Choice>
    <mc:Fallback xmlns="">
      <p:transition spd="slow" advTm="2043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circle(in)">
                                      <p:cBhvr>
                                        <p:cTn id="61" dur="2000"/>
                                        <p:tgtEl>
                                          <p:spTgt spid="29"/>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circle(in)">
                                      <p:cBhvr>
                                        <p:cTn id="64" dur="2000"/>
                                        <p:tgtEl>
                                          <p:spTgt spid="3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00"/>
                                        <p:tgtEl>
                                          <p:spTgt spid="2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0" grpId="0" animBg="1"/>
      <p:bldP spid="11" grpId="0"/>
      <p:bldP spid="13" grpId="0" animBg="1"/>
      <p:bldP spid="14" grpId="0" animBg="1"/>
      <p:bldP spid="15" grpId="0" animBg="1"/>
      <p:bldP spid="16" grpId="0" animBg="1"/>
      <p:bldP spid="17" grpId="0" animBg="1"/>
      <p:bldP spid="19" grpId="0"/>
      <p:bldP spid="21" grpId="0" animBg="1"/>
      <p:bldP spid="23" grpId="0" animBg="1"/>
      <p:bldP spid="25" grpId="0"/>
      <p:bldP spid="26" grpId="0" animBg="1"/>
      <p:bldP spid="27" grpId="0" animBg="1"/>
      <p:bldP spid="28" grpId="0"/>
      <p:bldP spid="29" grpId="0" animBg="1"/>
      <p:bldP spid="30" grpId="0" animBg="1"/>
      <p:bldP spid="31" grpId="0"/>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3"/>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4"/>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5"/>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6"/>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7"/>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8"/>
          <a:stretch/>
        </p:blipFill>
        <p:spPr>
          <a:xfrm>
            <a:off x="1413703" y="3438807"/>
            <a:ext cx="462469" cy="393840"/>
          </a:xfrm>
          <a:prstGeom prst="rect">
            <a:avLst/>
          </a:prstGeom>
          <a:ln w="0">
            <a:noFill/>
          </a:ln>
        </p:spPr>
      </p:pic>
      <p:sp>
        <p:nvSpPr>
          <p:cNvPr id="19" name="TextShape 3">
            <a:extLst>
              <a:ext uri="{FF2B5EF4-FFF2-40B4-BE49-F238E27FC236}">
                <a16:creationId xmlns:a16="http://schemas.microsoft.com/office/drawing/2014/main" id="{ED83869D-8D47-455D-BCCF-C43C7C239DF2}"/>
              </a:ext>
            </a:extLst>
          </p:cNvPr>
          <p:cNvSpPr txBox="1"/>
          <p:nvPr/>
        </p:nvSpPr>
        <p:spPr>
          <a:xfrm>
            <a:off x="2455008" y="2668011"/>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22" name="TextShape 6">
            <a:extLst>
              <a:ext uri="{FF2B5EF4-FFF2-40B4-BE49-F238E27FC236}">
                <a16:creationId xmlns:a16="http://schemas.microsoft.com/office/drawing/2014/main" id="{F7009B0F-EBF1-4439-94BA-1967C66C26E6}"/>
              </a:ext>
            </a:extLst>
          </p:cNvPr>
          <p:cNvSpPr txBox="1"/>
          <p:nvPr/>
        </p:nvSpPr>
        <p:spPr>
          <a:xfrm>
            <a:off x="1815753" y="353938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23" name="TextShape 7">
            <a:extLst>
              <a:ext uri="{FF2B5EF4-FFF2-40B4-BE49-F238E27FC236}">
                <a16:creationId xmlns:a16="http://schemas.microsoft.com/office/drawing/2014/main" id="{BC1A0BE4-1A0C-4575-A2CC-3C2DF6D838EC}"/>
              </a:ext>
            </a:extLst>
          </p:cNvPr>
          <p:cNvSpPr txBox="1"/>
          <p:nvPr/>
        </p:nvSpPr>
        <p:spPr>
          <a:xfrm>
            <a:off x="957212" y="1812752"/>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37" name="TextShape 21">
            <a:extLst>
              <a:ext uri="{FF2B5EF4-FFF2-40B4-BE49-F238E27FC236}">
                <a16:creationId xmlns:a16="http://schemas.microsoft.com/office/drawing/2014/main" id="{A717CF15-96AB-454A-B01B-5CF9977681CD}"/>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38" name="CustomShape 22">
            <a:extLst>
              <a:ext uri="{FF2B5EF4-FFF2-40B4-BE49-F238E27FC236}">
                <a16:creationId xmlns:a16="http://schemas.microsoft.com/office/drawing/2014/main" id="{A0AA987F-9F76-4831-9948-8CFC7E4DD552}"/>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0" name="CustomShape 24">
            <a:extLst>
              <a:ext uri="{FF2B5EF4-FFF2-40B4-BE49-F238E27FC236}">
                <a16:creationId xmlns:a16="http://schemas.microsoft.com/office/drawing/2014/main" id="{A05C4763-9D4E-473A-9D01-70ED7AB6BFDE}"/>
              </a:ext>
            </a:extLst>
          </p:cNvPr>
          <p:cNvSpPr/>
          <p:nvPr/>
        </p:nvSpPr>
        <p:spPr>
          <a:xfrm>
            <a:off x="6303698" y="2641461"/>
            <a:ext cx="1680528" cy="1143201"/>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289180" y="3302544"/>
            <a:ext cx="1788624"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(outputs a “model”)</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45" name="Picture 44">
            <a:extLst>
              <a:ext uri="{FF2B5EF4-FFF2-40B4-BE49-F238E27FC236}">
                <a16:creationId xmlns:a16="http://schemas.microsoft.com/office/drawing/2014/main" id="{E5FFD937-A812-4948-8123-986E0C611D6E}"/>
              </a:ext>
            </a:extLst>
          </p:cNvPr>
          <p:cNvPicPr/>
          <p:nvPr/>
        </p:nvPicPr>
        <p:blipFill>
          <a:blip r:embed="rId9"/>
          <a:stretch/>
        </p:blipFill>
        <p:spPr>
          <a:xfrm>
            <a:off x="3982023" y="4609110"/>
            <a:ext cx="801231" cy="626426"/>
          </a:xfrm>
          <a:prstGeom prst="rect">
            <a:avLst/>
          </a:prstGeom>
          <a:ln w="0">
            <a:noFill/>
          </a:ln>
        </p:spPr>
      </p:pic>
      <p:sp>
        <p:nvSpPr>
          <p:cNvPr id="46" name="CustomShape 29">
            <a:extLst>
              <a:ext uri="{FF2B5EF4-FFF2-40B4-BE49-F238E27FC236}">
                <a16:creationId xmlns:a16="http://schemas.microsoft.com/office/drawing/2014/main" id="{C4496D92-854F-486D-B138-35948AFEB153}"/>
              </a:ext>
            </a:extLst>
          </p:cNvPr>
          <p:cNvSpPr/>
          <p:nvPr/>
        </p:nvSpPr>
        <p:spPr>
          <a:xfrm>
            <a:off x="5633315" y="4713751"/>
            <a:ext cx="77151" cy="626426"/>
          </a:xfrm>
          <a:prstGeom prst="rect">
            <a:avLst/>
          </a:prstGeom>
          <a:solidFill>
            <a:schemeClr val="accent2">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9" name="TextShape 32">
            <a:extLst>
              <a:ext uri="{FF2B5EF4-FFF2-40B4-BE49-F238E27FC236}">
                <a16:creationId xmlns:a16="http://schemas.microsoft.com/office/drawing/2014/main" id="{60D0A8C3-EA4A-4EE9-AB2B-CB3E6D4F217F}"/>
              </a:ext>
            </a:extLst>
          </p:cNvPr>
          <p:cNvSpPr txBox="1"/>
          <p:nvPr/>
        </p:nvSpPr>
        <p:spPr>
          <a:xfrm>
            <a:off x="3866816" y="5228244"/>
            <a:ext cx="961311" cy="587089"/>
          </a:xfrm>
          <a:prstGeom prst="rect">
            <a:avLst/>
          </a:prstGeom>
          <a:noFill/>
          <a:ln w="0">
            <a:noFill/>
          </a:ln>
        </p:spPr>
        <p:txBody>
          <a:bodyPr lIns="90000" tIns="45000" rIns="90000" bIns="45000">
            <a:noAutofit/>
          </a:bodyPr>
          <a:lstStyle/>
          <a:p>
            <a:r>
              <a:rPr lang="en-IN" sz="1600" b="0" strike="noStrike" spc="-1" dirty="0">
                <a:latin typeface="Arial"/>
              </a:rPr>
              <a:t>    Test   </a:t>
            </a:r>
          </a:p>
          <a:p>
            <a:r>
              <a:rPr lang="en-IN" sz="1600" b="0" strike="noStrike" spc="-1" dirty="0">
                <a:latin typeface="Arial"/>
              </a:rPr>
              <a:t>   Image</a:t>
            </a:r>
          </a:p>
        </p:txBody>
      </p:sp>
      <p:sp>
        <p:nvSpPr>
          <p:cNvPr id="52" name="TextShape 35">
            <a:extLst>
              <a:ext uri="{FF2B5EF4-FFF2-40B4-BE49-F238E27FC236}">
                <a16:creationId xmlns:a16="http://schemas.microsoft.com/office/drawing/2014/main" id="{8242D29A-0B0A-4303-A32E-AB88EE04FC96}"/>
              </a:ext>
            </a:extLst>
          </p:cNvPr>
          <p:cNvSpPr txBox="1"/>
          <p:nvPr/>
        </p:nvSpPr>
        <p:spPr>
          <a:xfrm>
            <a:off x="8437724" y="4849570"/>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pic>
        <p:nvPicPr>
          <p:cNvPr id="1028" name="Picture 4" descr="Clipart Thanksgiving Hand Clip Black And White Stock - Thinking Light Bulb Clip Art - Png Download (950x1015), Png Download">
            <a:extLst>
              <a:ext uri="{FF2B5EF4-FFF2-40B4-BE49-F238E27FC236}">
                <a16:creationId xmlns:a16="http://schemas.microsoft.com/office/drawing/2014/main" id="{5036D7BB-F011-4841-9281-ACB9055572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8497" y="4331244"/>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57" name="TextShape 6">
            <a:extLst>
              <a:ext uri="{FF2B5EF4-FFF2-40B4-BE49-F238E27FC236}">
                <a16:creationId xmlns:a16="http://schemas.microsoft.com/office/drawing/2014/main" id="{C3E1DE8C-3A4F-4D3F-A302-C679C6E4C834}"/>
              </a:ext>
            </a:extLst>
          </p:cNvPr>
          <p:cNvSpPr txBox="1"/>
          <p:nvPr/>
        </p:nvSpPr>
        <p:spPr>
          <a:xfrm>
            <a:off x="2020674" y="3215046"/>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8" name="TextShape 6">
            <a:extLst>
              <a:ext uri="{FF2B5EF4-FFF2-40B4-BE49-F238E27FC236}">
                <a16:creationId xmlns:a16="http://schemas.microsoft.com/office/drawing/2014/main" id="{E6BCB218-7F92-4B73-A92A-4FD5CEE1A47C}"/>
              </a:ext>
            </a:extLst>
          </p:cNvPr>
          <p:cNvSpPr txBox="1"/>
          <p:nvPr/>
        </p:nvSpPr>
        <p:spPr>
          <a:xfrm>
            <a:off x="2243184" y="291932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9" name="TextShape 3">
            <a:extLst>
              <a:ext uri="{FF2B5EF4-FFF2-40B4-BE49-F238E27FC236}">
                <a16:creationId xmlns:a16="http://schemas.microsoft.com/office/drawing/2014/main" id="{C9E743C0-B744-49E2-AAEE-F2B6829DD8DF}"/>
              </a:ext>
            </a:extLst>
          </p:cNvPr>
          <p:cNvSpPr txBox="1"/>
          <p:nvPr/>
        </p:nvSpPr>
        <p:spPr>
          <a:xfrm>
            <a:off x="2756088" y="236673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0" name="TextShape 3">
            <a:extLst>
              <a:ext uri="{FF2B5EF4-FFF2-40B4-BE49-F238E27FC236}">
                <a16:creationId xmlns:a16="http://schemas.microsoft.com/office/drawing/2014/main" id="{AF866022-CC4A-40F9-BF08-088D3B289E33}"/>
              </a:ext>
            </a:extLst>
          </p:cNvPr>
          <p:cNvSpPr txBox="1"/>
          <p:nvPr/>
        </p:nvSpPr>
        <p:spPr>
          <a:xfrm>
            <a:off x="2982293" y="202156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6" name="TextShape 6">
            <a:extLst>
              <a:ext uri="{FF2B5EF4-FFF2-40B4-BE49-F238E27FC236}">
                <a16:creationId xmlns:a16="http://schemas.microsoft.com/office/drawing/2014/main" id="{D8C96160-0622-420A-BEA3-E4CB5AC14048}"/>
              </a:ext>
            </a:extLst>
          </p:cNvPr>
          <p:cNvSpPr txBox="1"/>
          <p:nvPr/>
        </p:nvSpPr>
        <p:spPr>
          <a:xfrm>
            <a:off x="4366737" y="3784663"/>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7" name="TextShape 6">
            <a:extLst>
              <a:ext uri="{FF2B5EF4-FFF2-40B4-BE49-F238E27FC236}">
                <a16:creationId xmlns:a16="http://schemas.microsoft.com/office/drawing/2014/main" id="{007BDC3C-A36C-4E4A-99F3-3C2A5F6E2013}"/>
              </a:ext>
            </a:extLst>
          </p:cNvPr>
          <p:cNvSpPr txBox="1"/>
          <p:nvPr/>
        </p:nvSpPr>
        <p:spPr>
          <a:xfrm>
            <a:off x="4516438" y="3448929"/>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8" name="TextShape 6">
            <a:extLst>
              <a:ext uri="{FF2B5EF4-FFF2-40B4-BE49-F238E27FC236}">
                <a16:creationId xmlns:a16="http://schemas.microsoft.com/office/drawing/2014/main" id="{6A65F0E0-8626-4C55-8220-0BFEE1C5B378}"/>
              </a:ext>
            </a:extLst>
          </p:cNvPr>
          <p:cNvSpPr txBox="1"/>
          <p:nvPr/>
        </p:nvSpPr>
        <p:spPr>
          <a:xfrm>
            <a:off x="4646033" y="3148580"/>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9" name="TextShape 3">
            <a:extLst>
              <a:ext uri="{FF2B5EF4-FFF2-40B4-BE49-F238E27FC236}">
                <a16:creationId xmlns:a16="http://schemas.microsoft.com/office/drawing/2014/main" id="{E4256094-80DA-455F-87F4-EFEA11AA2846}"/>
              </a:ext>
            </a:extLst>
          </p:cNvPr>
          <p:cNvSpPr txBox="1"/>
          <p:nvPr/>
        </p:nvSpPr>
        <p:spPr>
          <a:xfrm>
            <a:off x="4778117" y="283414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0" name="TextShape 3">
            <a:extLst>
              <a:ext uri="{FF2B5EF4-FFF2-40B4-BE49-F238E27FC236}">
                <a16:creationId xmlns:a16="http://schemas.microsoft.com/office/drawing/2014/main" id="{0B20E285-07ED-4032-ADD0-0E779A4296FA}"/>
              </a:ext>
            </a:extLst>
          </p:cNvPr>
          <p:cNvSpPr txBox="1"/>
          <p:nvPr/>
        </p:nvSpPr>
        <p:spPr>
          <a:xfrm>
            <a:off x="4922392" y="243730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1" name="TextShape 3">
            <a:extLst>
              <a:ext uri="{FF2B5EF4-FFF2-40B4-BE49-F238E27FC236}">
                <a16:creationId xmlns:a16="http://schemas.microsoft.com/office/drawing/2014/main" id="{332D673E-BA44-4189-9598-C812CAB50D86}"/>
              </a:ext>
            </a:extLst>
          </p:cNvPr>
          <p:cNvSpPr txBox="1"/>
          <p:nvPr/>
        </p:nvSpPr>
        <p:spPr>
          <a:xfrm>
            <a:off x="5083519" y="206805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11"/>
              </a:rPr>
              <a:t>https://www.pinclipart.com/</a:t>
            </a:r>
            <a:r>
              <a:rPr lang="en-IN" sz="1000" dirty="0"/>
              <a:t>, </a:t>
            </a:r>
            <a:r>
              <a:rPr lang="en-IN" sz="1000" dirty="0">
                <a:hlinkClick r:id="rId12"/>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sp>
        <p:nvSpPr>
          <p:cNvPr id="76" name="CustomShape 22">
            <a:extLst>
              <a:ext uri="{FF2B5EF4-FFF2-40B4-BE49-F238E27FC236}">
                <a16:creationId xmlns:a16="http://schemas.microsoft.com/office/drawing/2014/main" id="{522FBAB0-9EEC-4DB4-8A78-0A0968CFDE35}"/>
              </a:ext>
            </a:extLst>
          </p:cNvPr>
          <p:cNvSpPr/>
          <p:nvPr/>
        </p:nvSpPr>
        <p:spPr>
          <a:xfrm>
            <a:off x="4873822" y="4959813"/>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7" name="CustomShape 22">
            <a:extLst>
              <a:ext uri="{FF2B5EF4-FFF2-40B4-BE49-F238E27FC236}">
                <a16:creationId xmlns:a16="http://schemas.microsoft.com/office/drawing/2014/main" id="{19BA744F-FD06-4CF7-8C78-DA7755FADC66}"/>
              </a:ext>
            </a:extLst>
          </p:cNvPr>
          <p:cNvSpPr/>
          <p:nvPr/>
        </p:nvSpPr>
        <p:spPr>
          <a:xfrm>
            <a:off x="5812637" y="4944220"/>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8" name="CustomShape 22">
            <a:extLst>
              <a:ext uri="{FF2B5EF4-FFF2-40B4-BE49-F238E27FC236}">
                <a16:creationId xmlns:a16="http://schemas.microsoft.com/office/drawing/2014/main" id="{01804E7F-693F-457D-A3B4-70F80BDE78EB}"/>
              </a:ext>
            </a:extLst>
          </p:cNvPr>
          <p:cNvSpPr/>
          <p:nvPr/>
        </p:nvSpPr>
        <p:spPr>
          <a:xfrm>
            <a:off x="7875309" y="4934486"/>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74" name="Picture 73">
            <a:extLst>
              <a:ext uri="{FF2B5EF4-FFF2-40B4-BE49-F238E27FC236}">
                <a16:creationId xmlns:a16="http://schemas.microsoft.com/office/drawing/2014/main" id="{17EF2E86-E56C-4954-A16D-B96CA86FD043}"/>
              </a:ext>
            </a:extLst>
          </p:cNvPr>
          <p:cNvPicPr>
            <a:picLocks noChangeAspect="1"/>
          </p:cNvPicPr>
          <p:nvPr/>
        </p:nvPicPr>
        <p:blipFill>
          <a:blip r:embed="rId14"/>
          <a:stretch>
            <a:fillRect/>
          </a:stretch>
        </p:blipFill>
        <p:spPr>
          <a:xfrm>
            <a:off x="0" y="5534551"/>
            <a:ext cx="1010687" cy="965223"/>
          </a:xfrm>
          <a:prstGeom prst="rect">
            <a:avLst/>
          </a:prstGeom>
        </p:spPr>
      </p:pic>
      <p:sp>
        <p:nvSpPr>
          <p:cNvPr id="75" name="Speech Bubble: Rectangle 74">
            <a:extLst>
              <a:ext uri="{FF2B5EF4-FFF2-40B4-BE49-F238E27FC236}">
                <a16:creationId xmlns:a16="http://schemas.microsoft.com/office/drawing/2014/main" id="{CBDCF6DC-2D1B-43F3-ADD9-0ECE52C5419D}"/>
              </a:ext>
            </a:extLst>
          </p:cNvPr>
          <p:cNvSpPr/>
          <p:nvPr/>
        </p:nvSpPr>
        <p:spPr>
          <a:xfrm>
            <a:off x="225105" y="4102833"/>
            <a:ext cx="3517930" cy="1101806"/>
          </a:xfrm>
          <a:prstGeom prst="wedgeRectCallout">
            <a:avLst>
              <a:gd name="adj1" fmla="val -41073"/>
              <a:gd name="adj2" fmla="val 7944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FF0000"/>
                </a:solidFill>
              </a:rPr>
              <a:t>Feature extraction </a:t>
            </a:r>
            <a:r>
              <a:rPr lang="en-IN" sz="1600" dirty="0">
                <a:solidFill>
                  <a:schemeClr val="tx1"/>
                </a:solidFill>
              </a:rPr>
              <a:t>converts raw inputs to a </a:t>
            </a:r>
            <a:r>
              <a:rPr lang="en-IN" sz="1600" dirty="0">
                <a:solidFill>
                  <a:srgbClr val="FF0000"/>
                </a:solidFill>
              </a:rPr>
              <a:t>numeric representation </a:t>
            </a:r>
            <a:r>
              <a:rPr lang="en-IN" sz="1600" dirty="0">
                <a:solidFill>
                  <a:schemeClr val="tx1"/>
                </a:solidFill>
              </a:rPr>
              <a:t>that the ML algo can understand and work with. More on feature extraction later.</a:t>
            </a:r>
          </a:p>
        </p:txBody>
      </p:sp>
      <p:sp>
        <p:nvSpPr>
          <p:cNvPr id="85" name="Speech Bubble: Rectangle 84">
            <a:extLst>
              <a:ext uri="{FF2B5EF4-FFF2-40B4-BE49-F238E27FC236}">
                <a16:creationId xmlns:a16="http://schemas.microsoft.com/office/drawing/2014/main" id="{E5B35374-571D-4473-85AF-50658342711C}"/>
              </a:ext>
            </a:extLst>
          </p:cNvPr>
          <p:cNvSpPr/>
          <p:nvPr/>
        </p:nvSpPr>
        <p:spPr>
          <a:xfrm>
            <a:off x="8317871" y="2802266"/>
            <a:ext cx="3681236" cy="1171879"/>
          </a:xfrm>
          <a:prstGeom prst="wedgeRectCallout">
            <a:avLst>
              <a:gd name="adj1" fmla="val 35954"/>
              <a:gd name="adj2" fmla="val 950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Is feature extraction done “manually” as a pre-processing step before the ML algo starts working? Can’t we “automate” this part? Can’t we “learn” good features directly from raw inputs?</a:t>
            </a:r>
          </a:p>
        </p:txBody>
      </p:sp>
      <p:sp>
        <p:nvSpPr>
          <p:cNvPr id="87" name="Speech Bubble: Rectangle 86">
            <a:extLst>
              <a:ext uri="{FF2B5EF4-FFF2-40B4-BE49-F238E27FC236}">
                <a16:creationId xmlns:a16="http://schemas.microsoft.com/office/drawing/2014/main" id="{59B109A1-3EFE-49D8-829A-14717599B027}"/>
              </a:ext>
            </a:extLst>
          </p:cNvPr>
          <p:cNvSpPr/>
          <p:nvPr/>
        </p:nvSpPr>
        <p:spPr>
          <a:xfrm>
            <a:off x="1337764" y="5400283"/>
            <a:ext cx="2595305" cy="1101806"/>
          </a:xfrm>
          <a:prstGeom prst="wedgeRectCallout">
            <a:avLst>
              <a:gd name="adj1" fmla="val -74661"/>
              <a:gd name="adj2" fmla="val -1877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Indeed. </a:t>
            </a:r>
            <a:r>
              <a:rPr lang="en-IN" sz="1600" dirty="0">
                <a:solidFill>
                  <a:srgbClr val="FF0000"/>
                </a:solidFill>
              </a:rPr>
              <a:t>Deep Learning </a:t>
            </a:r>
            <a:r>
              <a:rPr lang="en-IN" sz="1600" dirty="0">
                <a:solidFill>
                  <a:schemeClr val="tx1"/>
                </a:solidFill>
              </a:rPr>
              <a:t>algos do precisely that!</a:t>
            </a:r>
          </a:p>
          <a:p>
            <a:r>
              <a:rPr lang="en-IN" sz="1600" dirty="0">
                <a:solidFill>
                  <a:schemeClr val="tx1"/>
                </a:solidFill>
              </a:rPr>
              <a:t>(</a:t>
            </a:r>
            <a:r>
              <a:rPr lang="en-IN" sz="1600" dirty="0">
                <a:solidFill>
                  <a:srgbClr val="FF0000"/>
                </a:solidFill>
              </a:rPr>
              <a:t>feature + model learning</a:t>
            </a:r>
            <a:r>
              <a:rPr lang="en-IN" sz="1600" dirty="0">
                <a:solidFill>
                  <a:schemeClr val="tx1"/>
                </a:solidFill>
              </a:rPr>
              <a:t>). More on Deep Learning later.</a:t>
            </a:r>
          </a:p>
        </p:txBody>
      </p:sp>
      <p:pic>
        <p:nvPicPr>
          <p:cNvPr id="83" name="Picture 82" descr="A picture containing photo, different, small, old&#10;&#10;Description automatically generated">
            <a:extLst>
              <a:ext uri="{FF2B5EF4-FFF2-40B4-BE49-F238E27FC236}">
                <a16:creationId xmlns:a16="http://schemas.microsoft.com/office/drawing/2014/main" id="{980D67E6-3D1A-4B4B-8430-D4110474DD7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6286" y="4713040"/>
            <a:ext cx="995031" cy="745588"/>
          </a:xfrm>
          <a:prstGeom prst="rect">
            <a:avLst/>
          </a:prstGeom>
        </p:spPr>
      </p:pic>
      <p:sp>
        <p:nvSpPr>
          <p:cNvPr id="88" name="Rectangle 87">
            <a:extLst>
              <a:ext uri="{FF2B5EF4-FFF2-40B4-BE49-F238E27FC236}">
                <a16:creationId xmlns:a16="http://schemas.microsoft.com/office/drawing/2014/main" id="{32680F7B-D1D1-4A8C-BB23-CCF722A91B15}"/>
              </a:ext>
            </a:extLst>
          </p:cNvPr>
          <p:cNvSpPr/>
          <p:nvPr/>
        </p:nvSpPr>
        <p:spPr>
          <a:xfrm>
            <a:off x="6540785" y="4623113"/>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964B48DB-515A-4E0C-874A-4CBEBAE864F0}"/>
              </a:ext>
            </a:extLst>
          </p:cNvPr>
          <p:cNvSpPr txBox="1"/>
          <p:nvPr/>
        </p:nvSpPr>
        <p:spPr>
          <a:xfrm>
            <a:off x="6210920" y="5594624"/>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94" name="Picture 93">
            <a:extLst>
              <a:ext uri="{FF2B5EF4-FFF2-40B4-BE49-F238E27FC236}">
                <a16:creationId xmlns:a16="http://schemas.microsoft.com/office/drawing/2014/main" id="{DE458777-C515-46B4-BDFB-686F87323FCF}"/>
              </a:ext>
            </a:extLst>
          </p:cNvPr>
          <p:cNvPicPr>
            <a:picLocks noChangeAspect="1"/>
          </p:cNvPicPr>
          <p:nvPr/>
        </p:nvPicPr>
        <p:blipFill>
          <a:blip r:embed="rId14"/>
          <a:stretch>
            <a:fillRect/>
          </a:stretch>
        </p:blipFill>
        <p:spPr>
          <a:xfrm>
            <a:off x="10728463" y="1023925"/>
            <a:ext cx="1010687" cy="965223"/>
          </a:xfrm>
          <a:prstGeom prst="rect">
            <a:avLst/>
          </a:prstGeom>
        </p:spPr>
      </p:pic>
      <p:sp>
        <p:nvSpPr>
          <p:cNvPr id="95" name="Speech Bubble: Rectangle 94">
            <a:extLst>
              <a:ext uri="{FF2B5EF4-FFF2-40B4-BE49-F238E27FC236}">
                <a16:creationId xmlns:a16="http://schemas.microsoft.com/office/drawing/2014/main" id="{EF14DC8B-4D0F-40C6-8279-C0662065E0C0}"/>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binary classification</a:t>
            </a:r>
            <a:r>
              <a:rPr lang="en-IN" sz="1600" dirty="0">
                <a:solidFill>
                  <a:schemeClr val="tx1"/>
                </a:solidFill>
              </a:rPr>
              <a:t>, a supervised learning problem</a:t>
            </a:r>
          </a:p>
        </p:txBody>
      </p:sp>
      <p:sp>
        <p:nvSpPr>
          <p:cNvPr id="55" name="TextShape 21">
            <a:extLst>
              <a:ext uri="{FF2B5EF4-FFF2-40B4-BE49-F238E27FC236}">
                <a16:creationId xmlns:a16="http://schemas.microsoft.com/office/drawing/2014/main" id="{6B773867-74FD-4271-9317-355351D31FF1}"/>
              </a:ext>
            </a:extLst>
          </p:cNvPr>
          <p:cNvSpPr txBox="1"/>
          <p:nvPr/>
        </p:nvSpPr>
        <p:spPr>
          <a:xfrm>
            <a:off x="4750112" y="5174283"/>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Tree>
    <p:custDataLst>
      <p:tags r:id="rId1"/>
    </p:custDataLst>
    <p:extLst>
      <p:ext uri="{BB962C8B-B14F-4D97-AF65-F5344CB8AC3E}">
        <p14:creationId xmlns:p14="http://schemas.microsoft.com/office/powerpoint/2010/main" val="3316238225"/>
      </p:ext>
    </p:extLst>
  </p:cSld>
  <p:clrMapOvr>
    <a:masterClrMapping/>
  </p:clrMapOvr>
  <mc:AlternateContent xmlns:mc="http://schemas.openxmlformats.org/markup-compatibility/2006" xmlns:p14="http://schemas.microsoft.com/office/powerpoint/2010/main">
    <mc:Choice Requires="p14">
      <p:transition spd="slow" p14:dur="2000" advTm="183374"/>
    </mc:Choice>
    <mc:Fallback xmlns="">
      <p:transition spd="slow" advTm="18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wipe(down)">
                                      <p:cBhvr>
                                        <p:cTn id="94" dur="500"/>
                                        <p:tgtEl>
                                          <p:spTgt spid="7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down)">
                                      <p:cBhvr>
                                        <p:cTn id="97" dur="500"/>
                                        <p:tgtEl>
                                          <p:spTgt spid="7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down)">
                                      <p:cBhvr>
                                        <p:cTn id="110" dur="500"/>
                                        <p:tgtEl>
                                          <p:spTgt spid="72"/>
                                        </p:tgtEl>
                                      </p:cBhvr>
                                    </p:animEffect>
                                  </p:childTnLst>
                                </p:cTn>
                              </p:par>
                              <p:par>
                                <p:cTn id="111" presetID="22" presetClass="entr" presetSubtype="4" fill="hold"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down)">
                                      <p:cBhvr>
                                        <p:cTn id="113" dur="500"/>
                                        <p:tgtEl>
                                          <p:spTgt spid="5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down)">
                                      <p:cBhvr>
                                        <p:cTn id="116" dur="500"/>
                                        <p:tgtEl>
                                          <p:spTgt spid="4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down)">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down)">
                                      <p:cBhvr>
                                        <p:cTn id="124" dur="500"/>
                                        <p:tgtEl>
                                          <p:spTgt spid="4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wipe(down)">
                                      <p:cBhvr>
                                        <p:cTn id="127" dur="500"/>
                                        <p:tgtEl>
                                          <p:spTgt spid="88"/>
                                        </p:tgtEl>
                                      </p:cBhvr>
                                    </p:animEffect>
                                  </p:childTnLst>
                                </p:cTn>
                              </p:par>
                              <p:par>
                                <p:cTn id="128" presetID="22" presetClass="entr" presetSubtype="4"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down)">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down)">
                                      <p:cBhvr>
                                        <p:cTn id="133" dur="500"/>
                                        <p:tgtEl>
                                          <p:spTgt spid="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down)">
                                      <p:cBhvr>
                                        <p:cTn id="138" dur="500"/>
                                        <p:tgtEl>
                                          <p:spTgt spid="45"/>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down)">
                                      <p:cBhvr>
                                        <p:cTn id="141" dur="500"/>
                                        <p:tgtEl>
                                          <p:spTgt spid="4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down)">
                                      <p:cBhvr>
                                        <p:cTn id="146" dur="500"/>
                                        <p:tgtEl>
                                          <p:spTgt spid="7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wipe(down)">
                                      <p:cBhvr>
                                        <p:cTn id="149" dur="500"/>
                                        <p:tgtEl>
                                          <p:spTgt spid="55"/>
                                        </p:tgtEl>
                                      </p:cBhvr>
                                    </p:animEffect>
                                  </p:childTnLst>
                                </p:cTn>
                              </p:par>
                              <p:par>
                                <p:cTn id="150" presetID="22" presetClass="entr" presetSubtype="4"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down)">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wipe(down)">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wipe(down)">
                                      <p:cBhvr>
                                        <p:cTn id="162" dur="500"/>
                                        <p:tgtEl>
                                          <p:spTgt spid="78"/>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Effect transition="in" filter="wipe(down)">
                                      <p:cBhvr>
                                        <p:cTn id="165" dur="500"/>
                                        <p:tgtEl>
                                          <p:spTgt spid="5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1028"/>
                                        </p:tgtEl>
                                        <p:attrNameLst>
                                          <p:attrName>style.visibility</p:attrName>
                                        </p:attrNameLst>
                                      </p:cBhvr>
                                      <p:to>
                                        <p:strVal val="visible"/>
                                      </p:to>
                                    </p:set>
                                    <p:animEffect transition="in" filter="wipe(down)">
                                      <p:cBhvr>
                                        <p:cTn id="170" dur="500"/>
                                        <p:tgtEl>
                                          <p:spTgt spid="1028"/>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wipe(down)">
                                      <p:cBhvr>
                                        <p:cTn id="173" dur="500"/>
                                        <p:tgtEl>
                                          <p:spTgt spid="8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wipe(down)">
                                      <p:cBhvr>
                                        <p:cTn id="178" dur="500"/>
                                        <p:tgtEl>
                                          <p:spTgt spid="87"/>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down)">
                                      <p:cBhvr>
                                        <p:cTn id="18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37" grpId="0"/>
      <p:bldP spid="40" grpId="0" animBg="1"/>
      <p:bldP spid="41" grpId="0"/>
      <p:bldP spid="49" grpId="0"/>
      <p:bldP spid="52" grpId="0"/>
      <p:bldP spid="57" grpId="0"/>
      <p:bldP spid="58" grpId="0"/>
      <p:bldP spid="59" grpId="0"/>
      <p:bldP spid="60" grpId="0"/>
      <p:bldP spid="66" grpId="0"/>
      <p:bldP spid="67" grpId="0"/>
      <p:bldP spid="68" grpId="0"/>
      <p:bldP spid="69" grpId="0"/>
      <p:bldP spid="70" grpId="0"/>
      <p:bldP spid="71" grpId="0"/>
      <p:bldP spid="54" grpId="0"/>
      <p:bldP spid="75" grpId="0" animBg="1"/>
      <p:bldP spid="85" grpId="0" animBg="1"/>
      <p:bldP spid="87" grpId="0" animBg="1"/>
      <p:bldP spid="88" grpId="0" animBg="1"/>
      <p:bldP spid="89" grpId="0"/>
      <p:bldP spid="95"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Unsupervised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3"/>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4"/>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5"/>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6"/>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7"/>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8"/>
          <a:stretch/>
        </p:blipFill>
        <p:spPr>
          <a:xfrm>
            <a:off x="1413703" y="3438807"/>
            <a:ext cx="462469" cy="393840"/>
          </a:xfrm>
          <a:prstGeom prst="rect">
            <a:avLst/>
          </a:prstGeom>
          <a:ln w="0">
            <a:noFill/>
          </a:ln>
        </p:spPr>
      </p:pic>
      <p:sp>
        <p:nvSpPr>
          <p:cNvPr id="23" name="TextShape 7">
            <a:extLst>
              <a:ext uri="{FF2B5EF4-FFF2-40B4-BE49-F238E27FC236}">
                <a16:creationId xmlns:a16="http://schemas.microsoft.com/office/drawing/2014/main" id="{BC1A0BE4-1A0C-4575-A2CC-3C2DF6D838EC}"/>
              </a:ext>
            </a:extLst>
          </p:cNvPr>
          <p:cNvSpPr txBox="1"/>
          <p:nvPr/>
        </p:nvSpPr>
        <p:spPr>
          <a:xfrm>
            <a:off x="745926" y="1812752"/>
            <a:ext cx="1333040" cy="767938"/>
          </a:xfrm>
          <a:prstGeom prst="rect">
            <a:avLst/>
          </a:prstGeom>
          <a:noFill/>
          <a:ln w="0">
            <a:noFill/>
          </a:ln>
        </p:spPr>
        <p:txBody>
          <a:bodyPr lIns="90000" tIns="45000" rIns="90000" bIns="45000">
            <a:noAutofit/>
          </a:bodyPr>
          <a:lstStyle/>
          <a:p>
            <a:pPr algn="ctr"/>
            <a:r>
              <a:rPr lang="en-IN" sz="2600" b="0" strike="noStrike" spc="-1" dirty="0">
                <a:latin typeface="Arial"/>
              </a:rPr>
              <a:t> </a:t>
            </a:r>
            <a:r>
              <a:rPr lang="en-IN" b="0" strike="noStrike" spc="-1" dirty="0" err="1">
                <a:latin typeface="Arial"/>
              </a:rPr>
              <a:t>Unlabeled</a:t>
            </a:r>
            <a:endParaRPr lang="en-IN" b="0" strike="noStrike" spc="-1" dirty="0">
              <a:latin typeface="Arial"/>
            </a:endParaRPr>
          </a:p>
          <a:p>
            <a:pPr algn="ctr"/>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0" name="CustomShape 24">
            <a:extLst>
              <a:ext uri="{FF2B5EF4-FFF2-40B4-BE49-F238E27FC236}">
                <a16:creationId xmlns:a16="http://schemas.microsoft.com/office/drawing/2014/main" id="{A05C4763-9D4E-473A-9D01-70ED7AB6BFDE}"/>
              </a:ext>
            </a:extLst>
          </p:cNvPr>
          <p:cNvSpPr/>
          <p:nvPr/>
        </p:nvSpPr>
        <p:spPr>
          <a:xfrm>
            <a:off x="6303697" y="2641461"/>
            <a:ext cx="1699535" cy="1153788"/>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184159" y="3302544"/>
            <a:ext cx="1893645"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 (outputs a clustering)</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9"/>
              </a:rPr>
              <a:t>https://www.pinclipart.com/</a:t>
            </a:r>
            <a:r>
              <a:rPr lang="en-IN" sz="1000" dirty="0"/>
              <a:t>, </a:t>
            </a:r>
            <a:r>
              <a:rPr lang="en-IN" sz="1000" dirty="0">
                <a:hlinkClick r:id="rId10"/>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pic>
        <p:nvPicPr>
          <p:cNvPr id="53" name="Picture 52">
            <a:extLst>
              <a:ext uri="{FF2B5EF4-FFF2-40B4-BE49-F238E27FC236}">
                <a16:creationId xmlns:a16="http://schemas.microsoft.com/office/drawing/2014/main" id="{5AA50184-1331-4C3C-9474-E9E0F2FEE1D7}"/>
              </a:ext>
            </a:extLst>
          </p:cNvPr>
          <p:cNvPicPr>
            <a:picLocks noChangeAspect="1"/>
          </p:cNvPicPr>
          <p:nvPr/>
        </p:nvPicPr>
        <p:blipFill>
          <a:blip r:embed="rId12"/>
          <a:stretch>
            <a:fillRect/>
          </a:stretch>
        </p:blipFill>
        <p:spPr>
          <a:xfrm>
            <a:off x="10728463" y="1023925"/>
            <a:ext cx="1010687" cy="965223"/>
          </a:xfrm>
          <a:prstGeom prst="rect">
            <a:avLst/>
          </a:prstGeom>
        </p:spPr>
      </p:pic>
      <p:sp>
        <p:nvSpPr>
          <p:cNvPr id="55" name="Speech Bubble: Rectangle 54">
            <a:extLst>
              <a:ext uri="{FF2B5EF4-FFF2-40B4-BE49-F238E27FC236}">
                <a16:creationId xmlns:a16="http://schemas.microsoft.com/office/drawing/2014/main" id="{AF2A1CFB-5240-49E5-BEC9-373D7B0D92B5}"/>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data clustering</a:t>
            </a:r>
            <a:r>
              <a:rPr lang="en-IN" sz="1600" dirty="0">
                <a:solidFill>
                  <a:schemeClr val="tx1"/>
                </a:solidFill>
              </a:rPr>
              <a:t>, an unsupervised learning problem</a:t>
            </a:r>
          </a:p>
        </p:txBody>
      </p:sp>
      <p:sp>
        <p:nvSpPr>
          <p:cNvPr id="73" name="TextShape 21">
            <a:extLst>
              <a:ext uri="{FF2B5EF4-FFF2-40B4-BE49-F238E27FC236}">
                <a16:creationId xmlns:a16="http://schemas.microsoft.com/office/drawing/2014/main" id="{68481D5E-33AD-4993-962D-511D9C3FA476}"/>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79" name="CustomShape 22">
            <a:extLst>
              <a:ext uri="{FF2B5EF4-FFF2-40B4-BE49-F238E27FC236}">
                <a16:creationId xmlns:a16="http://schemas.microsoft.com/office/drawing/2014/main" id="{2229C921-0FA5-4D08-B85B-5920E591977A}"/>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82" name="Picture 81">
            <a:extLst>
              <a:ext uri="{FF2B5EF4-FFF2-40B4-BE49-F238E27FC236}">
                <a16:creationId xmlns:a16="http://schemas.microsoft.com/office/drawing/2014/main" id="{9538C4F8-C00C-44F8-8212-16F940A6EC25}"/>
              </a:ext>
            </a:extLst>
          </p:cNvPr>
          <p:cNvPicPr/>
          <p:nvPr/>
        </p:nvPicPr>
        <p:blipFill>
          <a:blip r:embed="rId6"/>
          <a:stretch/>
        </p:blipFill>
        <p:spPr>
          <a:xfrm>
            <a:off x="6165891" y="4607786"/>
            <a:ext cx="474725" cy="401174"/>
          </a:xfrm>
          <a:prstGeom prst="rect">
            <a:avLst/>
          </a:prstGeom>
          <a:ln w="0">
            <a:noFill/>
          </a:ln>
        </p:spPr>
      </p:pic>
      <p:pic>
        <p:nvPicPr>
          <p:cNvPr id="84" name="Picture 83">
            <a:extLst>
              <a:ext uri="{FF2B5EF4-FFF2-40B4-BE49-F238E27FC236}">
                <a16:creationId xmlns:a16="http://schemas.microsoft.com/office/drawing/2014/main" id="{3D939427-9C11-493F-95BE-A12066A50EE8}"/>
              </a:ext>
            </a:extLst>
          </p:cNvPr>
          <p:cNvPicPr/>
          <p:nvPr/>
        </p:nvPicPr>
        <p:blipFill>
          <a:blip r:embed="rId7"/>
          <a:stretch/>
        </p:blipFill>
        <p:spPr>
          <a:xfrm>
            <a:off x="5931202" y="4943970"/>
            <a:ext cx="505914" cy="393840"/>
          </a:xfrm>
          <a:prstGeom prst="rect">
            <a:avLst/>
          </a:prstGeom>
          <a:ln w="0">
            <a:noFill/>
          </a:ln>
        </p:spPr>
      </p:pic>
      <p:pic>
        <p:nvPicPr>
          <p:cNvPr id="90" name="Picture 89">
            <a:extLst>
              <a:ext uri="{FF2B5EF4-FFF2-40B4-BE49-F238E27FC236}">
                <a16:creationId xmlns:a16="http://schemas.microsoft.com/office/drawing/2014/main" id="{07871056-A8E6-4EE1-97A6-58CD87D11DCD}"/>
              </a:ext>
            </a:extLst>
          </p:cNvPr>
          <p:cNvPicPr/>
          <p:nvPr/>
        </p:nvPicPr>
        <p:blipFill>
          <a:blip r:embed="rId8"/>
          <a:stretch/>
        </p:blipFill>
        <p:spPr>
          <a:xfrm>
            <a:off x="5730789" y="5248774"/>
            <a:ext cx="462469" cy="393840"/>
          </a:xfrm>
          <a:prstGeom prst="rect">
            <a:avLst/>
          </a:prstGeom>
          <a:ln w="0">
            <a:noFill/>
          </a:ln>
        </p:spPr>
      </p:pic>
      <p:pic>
        <p:nvPicPr>
          <p:cNvPr id="91" name="Picture 90">
            <a:extLst>
              <a:ext uri="{FF2B5EF4-FFF2-40B4-BE49-F238E27FC236}">
                <a16:creationId xmlns:a16="http://schemas.microsoft.com/office/drawing/2014/main" id="{BBAD47B6-B4A7-4D6B-A66D-A89CFE060D17}"/>
              </a:ext>
            </a:extLst>
          </p:cNvPr>
          <p:cNvPicPr/>
          <p:nvPr/>
        </p:nvPicPr>
        <p:blipFill>
          <a:blip r:embed="rId3"/>
          <a:stretch/>
        </p:blipFill>
        <p:spPr>
          <a:xfrm>
            <a:off x="7662200" y="4664252"/>
            <a:ext cx="494113" cy="418029"/>
          </a:xfrm>
          <a:prstGeom prst="rect">
            <a:avLst/>
          </a:prstGeom>
          <a:ln w="0">
            <a:noFill/>
          </a:ln>
        </p:spPr>
      </p:pic>
      <p:pic>
        <p:nvPicPr>
          <p:cNvPr id="92" name="Picture 91">
            <a:extLst>
              <a:ext uri="{FF2B5EF4-FFF2-40B4-BE49-F238E27FC236}">
                <a16:creationId xmlns:a16="http://schemas.microsoft.com/office/drawing/2014/main" id="{D2DDA42D-8BEF-4D30-AE73-24E8CE717D25}"/>
              </a:ext>
            </a:extLst>
          </p:cNvPr>
          <p:cNvPicPr/>
          <p:nvPr/>
        </p:nvPicPr>
        <p:blipFill>
          <a:blip r:embed="rId4"/>
          <a:stretch/>
        </p:blipFill>
        <p:spPr>
          <a:xfrm>
            <a:off x="7453119" y="5005219"/>
            <a:ext cx="487260" cy="393953"/>
          </a:xfrm>
          <a:prstGeom prst="rect">
            <a:avLst/>
          </a:prstGeom>
          <a:ln w="0">
            <a:noFill/>
          </a:ln>
        </p:spPr>
      </p:pic>
      <p:pic>
        <p:nvPicPr>
          <p:cNvPr id="93" name="Picture 92">
            <a:extLst>
              <a:ext uri="{FF2B5EF4-FFF2-40B4-BE49-F238E27FC236}">
                <a16:creationId xmlns:a16="http://schemas.microsoft.com/office/drawing/2014/main" id="{492F99DB-35FF-43DD-BAD1-9C372805F410}"/>
              </a:ext>
            </a:extLst>
          </p:cNvPr>
          <p:cNvPicPr/>
          <p:nvPr/>
        </p:nvPicPr>
        <p:blipFill>
          <a:blip r:embed="rId5"/>
          <a:stretch/>
        </p:blipFill>
        <p:spPr>
          <a:xfrm>
            <a:off x="7210529" y="5300695"/>
            <a:ext cx="451671" cy="419918"/>
          </a:xfrm>
          <a:prstGeom prst="rect">
            <a:avLst/>
          </a:prstGeom>
          <a:ln w="0">
            <a:noFill/>
          </a:ln>
        </p:spPr>
      </p:pic>
      <p:sp>
        <p:nvSpPr>
          <p:cNvPr id="3" name="Oval 2">
            <a:extLst>
              <a:ext uri="{FF2B5EF4-FFF2-40B4-BE49-F238E27FC236}">
                <a16:creationId xmlns:a16="http://schemas.microsoft.com/office/drawing/2014/main" id="{19DB5395-F675-44E6-9888-BD6C03023F39}"/>
              </a:ext>
            </a:extLst>
          </p:cNvPr>
          <p:cNvSpPr/>
          <p:nvPr/>
        </p:nvSpPr>
        <p:spPr>
          <a:xfrm rot="2007383">
            <a:off x="5750058" y="4279978"/>
            <a:ext cx="809242"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39F6410E-FFCC-41D3-95A0-34E9D92EEFB3}"/>
              </a:ext>
            </a:extLst>
          </p:cNvPr>
          <p:cNvSpPr/>
          <p:nvPr/>
        </p:nvSpPr>
        <p:spPr>
          <a:xfrm rot="2007383">
            <a:off x="7233242" y="4296445"/>
            <a:ext cx="868979"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5" name="Picture 4" descr="Clipart Thanksgiving Hand Clip Black And White Stock - Thinking Light Bulb Clip Art - Png Download (950x1015), Png Download">
            <a:extLst>
              <a:ext uri="{FF2B5EF4-FFF2-40B4-BE49-F238E27FC236}">
                <a16:creationId xmlns:a16="http://schemas.microsoft.com/office/drawing/2014/main" id="{E6945D77-C74F-4440-8DDA-DB50095FFB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404" y="497569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96" name="Speech Bubble: Rectangle 95">
            <a:extLst>
              <a:ext uri="{FF2B5EF4-FFF2-40B4-BE49-F238E27FC236}">
                <a16:creationId xmlns:a16="http://schemas.microsoft.com/office/drawing/2014/main" id="{AED79316-F476-44D9-A0F0-D65D06C08FDF}"/>
              </a:ext>
            </a:extLst>
          </p:cNvPr>
          <p:cNvSpPr/>
          <p:nvPr/>
        </p:nvSpPr>
        <p:spPr>
          <a:xfrm>
            <a:off x="1927851" y="4554976"/>
            <a:ext cx="2941503" cy="1038178"/>
          </a:xfrm>
          <a:prstGeom prst="wedgeRectCallout">
            <a:avLst>
              <a:gd name="adj1" fmla="val -62393"/>
              <a:gd name="adj2" fmla="val 444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Does unsupervised learning also have a test phase? That is, can we also predict the cluster of a new test input?</a:t>
            </a:r>
          </a:p>
        </p:txBody>
      </p:sp>
      <p:pic>
        <p:nvPicPr>
          <p:cNvPr id="97" name="Picture 96">
            <a:extLst>
              <a:ext uri="{FF2B5EF4-FFF2-40B4-BE49-F238E27FC236}">
                <a16:creationId xmlns:a16="http://schemas.microsoft.com/office/drawing/2014/main" id="{055AED24-59EE-4FB6-ACFA-F24C0EDA182B}"/>
              </a:ext>
            </a:extLst>
          </p:cNvPr>
          <p:cNvPicPr>
            <a:picLocks noChangeAspect="1"/>
          </p:cNvPicPr>
          <p:nvPr/>
        </p:nvPicPr>
        <p:blipFill>
          <a:blip r:embed="rId12"/>
          <a:stretch>
            <a:fillRect/>
          </a:stretch>
        </p:blipFill>
        <p:spPr>
          <a:xfrm>
            <a:off x="11088072" y="3900446"/>
            <a:ext cx="1010687" cy="965223"/>
          </a:xfrm>
          <a:prstGeom prst="rect">
            <a:avLst/>
          </a:prstGeom>
        </p:spPr>
      </p:pic>
      <p:sp>
        <p:nvSpPr>
          <p:cNvPr id="98" name="Speech Bubble: Rectangle 97">
            <a:extLst>
              <a:ext uri="{FF2B5EF4-FFF2-40B4-BE49-F238E27FC236}">
                <a16:creationId xmlns:a16="http://schemas.microsoft.com/office/drawing/2014/main" id="{76ECFA42-1EE0-4859-97C4-03D5D4F89EE9}"/>
              </a:ext>
            </a:extLst>
          </p:cNvPr>
          <p:cNvSpPr/>
          <p:nvPr/>
        </p:nvSpPr>
        <p:spPr>
          <a:xfrm>
            <a:off x="8523634" y="2902480"/>
            <a:ext cx="3215515" cy="821500"/>
          </a:xfrm>
          <a:prstGeom prst="wedgeRectCallout">
            <a:avLst>
              <a:gd name="adj1" fmla="val 37160"/>
              <a:gd name="adj2" fmla="val 900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this example, given a new “test” cat/dog image, we can assign it to the cluster with closer centroid</a:t>
            </a:r>
            <a:endParaRPr lang="en-IN" sz="1600" dirty="0">
              <a:solidFill>
                <a:schemeClr val="tx1"/>
              </a:solidFill>
            </a:endParaRPr>
          </a:p>
        </p:txBody>
      </p:sp>
    </p:spTree>
    <p:custDataLst>
      <p:tags r:id="rId1"/>
    </p:custDataLst>
    <p:extLst>
      <p:ext uri="{BB962C8B-B14F-4D97-AF65-F5344CB8AC3E}">
        <p14:creationId xmlns:p14="http://schemas.microsoft.com/office/powerpoint/2010/main" val="1506593249"/>
      </p:ext>
    </p:extLst>
  </p:cSld>
  <p:clrMapOvr>
    <a:masterClrMapping/>
  </p:clrMapOvr>
  <mc:AlternateContent xmlns:mc="http://schemas.openxmlformats.org/markup-compatibility/2006" xmlns:p14="http://schemas.microsoft.com/office/powerpoint/2010/main">
    <mc:Choice Requires="p14">
      <p:transition spd="slow" p14:dur="2000" advTm="91868"/>
    </mc:Choice>
    <mc:Fallback xmlns="">
      <p:transition spd="slow" advTm="91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par>
                                <p:cTn id="42" presetID="22" presetClass="entr" presetSubtype="4"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par>
                                <p:cTn id="45" presetID="22" presetClass="entr" presetSubtype="4"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down)">
                                      <p:cBhvr>
                                        <p:cTn id="47" dur="500"/>
                                        <p:tgtEl>
                                          <p:spTgt spid="63"/>
                                        </p:tgtEl>
                                      </p:cBhvr>
                                    </p:animEffect>
                                  </p:childTnLst>
                                </p:cTn>
                              </p:par>
                              <p:par>
                                <p:cTn id="48" presetID="22" presetClass="entr" presetSubtype="4"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down)">
                                      <p:cBhvr>
                                        <p:cTn id="50" dur="500"/>
                                        <p:tgtEl>
                                          <p:spTgt spid="64"/>
                                        </p:tgtEl>
                                      </p:cBhvr>
                                    </p:animEffect>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down)">
                                      <p:cBhvr>
                                        <p:cTn id="56" dur="500"/>
                                        <p:tgtEl>
                                          <p:spTgt spid="73"/>
                                        </p:tgtEl>
                                      </p:cBhvr>
                                    </p:animEffect>
                                  </p:childTnLst>
                                </p:cTn>
                              </p:par>
                              <p:par>
                                <p:cTn id="57" presetID="22" presetClass="entr" presetSubtype="4"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down)">
                                      <p:cBhvr>
                                        <p:cTn id="64" dur="500"/>
                                        <p:tgtEl>
                                          <p:spTgt spid="72"/>
                                        </p:tgtEl>
                                      </p:cBhvr>
                                    </p:animEffect>
                                  </p:childTnLst>
                                </p:cTn>
                              </p:par>
                              <p:par>
                                <p:cTn id="65" presetID="2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down)">
                                      <p:cBhvr>
                                        <p:cTn id="81" dur="500"/>
                                        <p:tgtEl>
                                          <p:spTgt spid="4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4"/>
                                        </p:tgtEl>
                                        <p:attrNameLst>
                                          <p:attrName>style.visibility</p:attrName>
                                        </p:attrNameLst>
                                      </p:cBhvr>
                                      <p:to>
                                        <p:strVal val="visible"/>
                                      </p:to>
                                    </p:set>
                                    <p:animEffect transition="in" filter="wipe(down)">
                                      <p:cBhvr>
                                        <p:cTn id="84" dur="500"/>
                                        <p:tgtEl>
                                          <p:spTgt spid="94"/>
                                        </p:tgtEl>
                                      </p:cBhvr>
                                    </p:animEffect>
                                  </p:childTnLst>
                                </p:cTn>
                              </p:par>
                              <p:par>
                                <p:cTn id="85" presetID="22" presetClass="entr" presetSubtype="4" fill="hold"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down)">
                                      <p:cBhvr>
                                        <p:cTn id="87" dur="500"/>
                                        <p:tgtEl>
                                          <p:spTgt spid="82"/>
                                        </p:tgtEl>
                                      </p:cBhvr>
                                    </p:animEffect>
                                  </p:childTnLst>
                                </p:cTn>
                              </p:par>
                              <p:par>
                                <p:cTn id="88" presetID="22" presetClass="entr" presetSubtype="4"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down)">
                                      <p:cBhvr>
                                        <p:cTn id="90" dur="500"/>
                                        <p:tgtEl>
                                          <p:spTgt spid="84"/>
                                        </p:tgtEl>
                                      </p:cBhvr>
                                    </p:animEffect>
                                  </p:childTnLst>
                                </p:cTn>
                              </p:par>
                              <p:par>
                                <p:cTn id="91" presetID="22" presetClass="entr" presetSubtype="4"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2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down)">
                                      <p:cBhvr>
                                        <p:cTn id="96" dur="500"/>
                                        <p:tgtEl>
                                          <p:spTgt spid="91"/>
                                        </p:tgtEl>
                                      </p:cBhvr>
                                    </p:animEffect>
                                  </p:childTnLst>
                                </p:cTn>
                              </p:par>
                              <p:par>
                                <p:cTn id="97" presetID="22" presetClass="entr" presetSubtype="4" fill="hold"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down)">
                                      <p:cBhvr>
                                        <p:cTn id="99" dur="500"/>
                                        <p:tgtEl>
                                          <p:spTgt spid="92"/>
                                        </p:tgtEl>
                                      </p:cBhvr>
                                    </p:animEffect>
                                  </p:childTnLst>
                                </p:cTn>
                              </p:par>
                              <p:par>
                                <p:cTn id="100" presetID="22" presetClass="entr" presetSubtype="4" fill="hold"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wipe(down)">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wipe(down)">
                                      <p:cBhvr>
                                        <p:cTn id="107" dur="500"/>
                                        <p:tgtEl>
                                          <p:spTgt spid="9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down)">
                                      <p:cBhvr>
                                        <p:cTn id="110" dur="500"/>
                                        <p:tgtEl>
                                          <p:spTgt spid="9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wipe(down)">
                                      <p:cBhvr>
                                        <p:cTn id="115" dur="500"/>
                                        <p:tgtEl>
                                          <p:spTgt spid="9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wipe(down)">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down)">
                                      <p:cBhvr>
                                        <p:cTn id="1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animBg="1"/>
      <p:bldP spid="41" grpId="0"/>
      <p:bldP spid="54" grpId="0"/>
      <p:bldP spid="55" grpId="0" animBg="1"/>
      <p:bldP spid="73" grpId="0"/>
      <p:bldP spid="3" grpId="0" animBg="1"/>
      <p:bldP spid="94" grpId="0" animBg="1"/>
      <p:bldP spid="96" grpId="0" animBg="1"/>
      <p:bldP spid="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EE8C5-2A60-C42C-EFDA-1FD16E4828AA}"/>
              </a:ext>
            </a:extLst>
          </p:cNvPr>
          <p:cNvSpPr>
            <a:spLocks noGrp="1"/>
          </p:cNvSpPr>
          <p:nvPr>
            <p:ph idx="1"/>
          </p:nvPr>
        </p:nvSpPr>
        <p:spPr>
          <a:xfrm>
            <a:off x="838200" y="1068882"/>
            <a:ext cx="10515600" cy="4351338"/>
          </a:xfrm>
        </p:spPr>
        <p:txBody>
          <a:bodyPr/>
          <a:lstStyle/>
          <a:p>
            <a:r>
              <a:rPr lang="en-US" dirty="0"/>
              <a:t>In supervised learning, the role of labeled data is to train the model.</a:t>
            </a:r>
          </a:p>
          <a:p>
            <a:r>
              <a:rPr lang="en-US" dirty="0"/>
              <a:t>Supervised learning algorithms do require labeled data for training.</a:t>
            </a:r>
          </a:p>
          <a:p>
            <a:r>
              <a:rPr lang="en-US" dirty="0"/>
              <a:t>Image classification is an example of a supervised learning task.</a:t>
            </a:r>
          </a:p>
          <a:p>
            <a:r>
              <a:rPr lang="en-US" dirty="0"/>
              <a:t>The primary goal of unsupervised learning is to Clustering similar data points.</a:t>
            </a:r>
          </a:p>
          <a:p>
            <a:r>
              <a:rPr lang="en-US" dirty="0"/>
              <a:t>Unsupervised learning does not require labeled data for training.</a:t>
            </a:r>
          </a:p>
          <a:p>
            <a:r>
              <a:rPr lang="en-US" dirty="0"/>
              <a:t>Clustering</a:t>
            </a:r>
            <a:r>
              <a:rPr lang="en-IN" dirty="0"/>
              <a:t> is an unsupervised learning algorithm.</a:t>
            </a:r>
          </a:p>
          <a:p>
            <a:endParaRPr lang="en-US" sz="2600" dirty="0"/>
          </a:p>
          <a:p>
            <a:endParaRPr lang="en-IN" sz="2600" dirty="0"/>
          </a:p>
          <a:p>
            <a:endParaRPr lang="en-IN" sz="2600" dirty="0"/>
          </a:p>
          <a:p>
            <a:endParaRPr lang="en-IN" sz="2200" dirty="0"/>
          </a:p>
          <a:p>
            <a:endParaRPr lang="en-IN" dirty="0"/>
          </a:p>
        </p:txBody>
      </p:sp>
    </p:spTree>
    <p:extLst>
      <p:ext uri="{BB962C8B-B14F-4D97-AF65-F5344CB8AC3E}">
        <p14:creationId xmlns:p14="http://schemas.microsoft.com/office/powerpoint/2010/main" val="128683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
        <p:nvSpPr>
          <p:cNvPr id="8" name="TextBox 7">
            <a:extLst>
              <a:ext uri="{FF2B5EF4-FFF2-40B4-BE49-F238E27FC236}">
                <a16:creationId xmlns:a16="http://schemas.microsoft.com/office/drawing/2014/main" id="{573ADA34-C03E-4318-96B7-5C37B29F4800}"/>
              </a:ext>
            </a:extLst>
          </p:cNvPr>
          <p:cNvSpPr txBox="1"/>
          <p:nvPr/>
        </p:nvSpPr>
        <p:spPr>
          <a:xfrm>
            <a:off x="0" y="6488668"/>
            <a:ext cx="4759636" cy="246221"/>
          </a:xfrm>
          <a:prstGeom prst="rect">
            <a:avLst/>
          </a:prstGeom>
          <a:noFill/>
        </p:spPr>
        <p:txBody>
          <a:bodyPr wrap="none" rtlCol="0">
            <a:spAutoFit/>
          </a:bodyPr>
          <a:lstStyle/>
          <a:p>
            <a:r>
              <a:rPr lang="en-IN" sz="1000" dirty="0"/>
              <a:t>Pic from: </a:t>
            </a:r>
            <a:r>
              <a:rPr lang="en-IN" sz="1000" dirty="0">
                <a:hlinkClick r:id="rId3"/>
              </a:rPr>
              <a:t>https://learningstatisticswithr.com/book/regression.html</a:t>
            </a:r>
            <a:r>
              <a:rPr lang="en-IN" sz="1000" dirty="0"/>
              <a:t>, </a:t>
            </a:r>
            <a:r>
              <a:rPr lang="en-IN" sz="1000" dirty="0">
                <a:hlinkClick r:id="rId4"/>
              </a:rPr>
              <a:t>https://maxstat.de/</a:t>
            </a:r>
            <a:endParaRPr lang="en-IN" sz="1000" dirty="0"/>
          </a:p>
        </p:txBody>
      </p:sp>
      <p:pic>
        <p:nvPicPr>
          <p:cNvPr id="3080" name="Picture 8">
            <a:extLst>
              <a:ext uri="{FF2B5EF4-FFF2-40B4-BE49-F238E27FC236}">
                <a16:creationId xmlns:a16="http://schemas.microsoft.com/office/drawing/2014/main" id="{58EC8128-769B-481C-9BBC-79CB3807C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553" y="2347362"/>
            <a:ext cx="3405329" cy="19835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CEFBEE1-DD6A-4A69-BB02-2D96D6D9C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4721" y="2506016"/>
            <a:ext cx="3066013" cy="17776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2B35921-4EDC-4580-9A3D-4E949685609A}"/>
              </a:ext>
            </a:extLst>
          </p:cNvPr>
          <p:cNvSpPr txBox="1"/>
          <p:nvPr/>
        </p:nvSpPr>
        <p:spPr>
          <a:xfrm>
            <a:off x="5967487" y="4155958"/>
            <a:ext cx="1060483" cy="276999"/>
          </a:xfrm>
          <a:prstGeom prst="rect">
            <a:avLst/>
          </a:prstGeom>
          <a:noFill/>
        </p:spPr>
        <p:txBody>
          <a:bodyPr wrap="none" rtlCol="0">
            <a:spAutoFit/>
          </a:bodyPr>
          <a:lstStyle/>
          <a:p>
            <a:r>
              <a:rPr lang="en-IN" sz="1200" dirty="0"/>
              <a:t>x: sleep hours</a:t>
            </a:r>
          </a:p>
        </p:txBody>
      </p:sp>
      <p:sp>
        <p:nvSpPr>
          <p:cNvPr id="18" name="TextBox 17">
            <a:extLst>
              <a:ext uri="{FF2B5EF4-FFF2-40B4-BE49-F238E27FC236}">
                <a16:creationId xmlns:a16="http://schemas.microsoft.com/office/drawing/2014/main" id="{A1BCD97E-147B-42FE-99CF-A3132F177CC8}"/>
              </a:ext>
            </a:extLst>
          </p:cNvPr>
          <p:cNvSpPr txBox="1"/>
          <p:nvPr/>
        </p:nvSpPr>
        <p:spPr>
          <a:xfrm rot="16200000">
            <a:off x="3828520" y="3245364"/>
            <a:ext cx="2073003" cy="276999"/>
          </a:xfrm>
          <a:prstGeom prst="rect">
            <a:avLst/>
          </a:prstGeom>
          <a:noFill/>
        </p:spPr>
        <p:txBody>
          <a:bodyPr wrap="none" rtlCol="0">
            <a:spAutoFit/>
          </a:bodyPr>
          <a:lstStyle/>
          <a:p>
            <a:r>
              <a:rPr lang="en-IN" sz="1200" dirty="0"/>
              <a:t>y: Grumpiness (scale of 0-100)</a:t>
            </a:r>
          </a:p>
        </p:txBody>
      </p:sp>
      <p:sp>
        <p:nvSpPr>
          <p:cNvPr id="19" name="TextBox 18">
            <a:extLst>
              <a:ext uri="{FF2B5EF4-FFF2-40B4-BE49-F238E27FC236}">
                <a16:creationId xmlns:a16="http://schemas.microsoft.com/office/drawing/2014/main" id="{02330DB7-F4DA-416E-8571-95A1377A21EA}"/>
              </a:ext>
            </a:extLst>
          </p:cNvPr>
          <p:cNvSpPr txBox="1"/>
          <p:nvPr/>
        </p:nvSpPr>
        <p:spPr>
          <a:xfrm>
            <a:off x="458390" y="2506016"/>
            <a:ext cx="4064922" cy="1631216"/>
          </a:xfrm>
          <a:prstGeom prst="rect">
            <a:avLst/>
          </a:prstGeom>
          <a:noFill/>
        </p:spPr>
        <p:txBody>
          <a:bodyPr wrap="square" rtlCol="0">
            <a:spAutoFit/>
          </a:bodyPr>
          <a:lstStyle/>
          <a:p>
            <a:r>
              <a:rPr lang="en-GB" sz="2000" b="1" dirty="0"/>
              <a:t>Regression:</a:t>
            </a:r>
            <a:r>
              <a:rPr lang="en-GB" sz="2000" dirty="0"/>
              <a:t> A supervised learning problem. Goal is to model the relationship between input (x) and real-valued output (y). This is akin to a </a:t>
            </a:r>
            <a:r>
              <a:rPr lang="en-GB" sz="2000" dirty="0">
                <a:solidFill>
                  <a:srgbClr val="FF0000"/>
                </a:solidFill>
              </a:rPr>
              <a:t>line or curve fitting </a:t>
            </a:r>
            <a:r>
              <a:rPr lang="en-GB" sz="2000" dirty="0"/>
              <a:t>problem</a:t>
            </a:r>
            <a:endParaRPr lang="en-IN" sz="2000" dirty="0"/>
          </a:p>
        </p:txBody>
      </p:sp>
      <p:pic>
        <p:nvPicPr>
          <p:cNvPr id="21" name="Picture 20">
            <a:extLst>
              <a:ext uri="{FF2B5EF4-FFF2-40B4-BE49-F238E27FC236}">
                <a16:creationId xmlns:a16="http://schemas.microsoft.com/office/drawing/2014/main" id="{0214AC00-A412-4780-BE76-3A1E6D665F4E}"/>
              </a:ext>
            </a:extLst>
          </p:cNvPr>
          <p:cNvPicPr>
            <a:picLocks noChangeAspect="1"/>
          </p:cNvPicPr>
          <p:nvPr/>
        </p:nvPicPr>
        <p:blipFill>
          <a:blip r:embed="rId7"/>
          <a:stretch>
            <a:fillRect/>
          </a:stretch>
        </p:blipFill>
        <p:spPr>
          <a:xfrm>
            <a:off x="4954693" y="4519667"/>
            <a:ext cx="6695764" cy="1909963"/>
          </a:xfrm>
          <a:prstGeom prst="rect">
            <a:avLst/>
          </a:prstGeom>
        </p:spPr>
      </p:pic>
      <p:sp>
        <p:nvSpPr>
          <p:cNvPr id="59" name="TextBox 58">
            <a:extLst>
              <a:ext uri="{FF2B5EF4-FFF2-40B4-BE49-F238E27FC236}">
                <a16:creationId xmlns:a16="http://schemas.microsoft.com/office/drawing/2014/main" id="{F9791C72-768C-4B21-879A-4B2C9B3EDFD6}"/>
              </a:ext>
            </a:extLst>
          </p:cNvPr>
          <p:cNvSpPr txBox="1"/>
          <p:nvPr/>
        </p:nvSpPr>
        <p:spPr>
          <a:xfrm>
            <a:off x="458389" y="4735984"/>
            <a:ext cx="4496303" cy="1631216"/>
          </a:xfrm>
          <a:prstGeom prst="rect">
            <a:avLst/>
          </a:prstGeom>
          <a:noFill/>
        </p:spPr>
        <p:txBody>
          <a:bodyPr wrap="square" rtlCol="0">
            <a:spAutoFit/>
          </a:bodyPr>
          <a:lstStyle/>
          <a:p>
            <a:r>
              <a:rPr lang="en-GB" sz="2000" b="1" dirty="0"/>
              <a:t>Classification:</a:t>
            </a:r>
            <a:r>
              <a:rPr lang="en-GB" sz="2000" dirty="0"/>
              <a:t> A supervised learning problem. Goal is to learn a to predict which of the two or more classes an input belongs to. Akin to learning </a:t>
            </a:r>
            <a:r>
              <a:rPr lang="en-IN" sz="2000" dirty="0">
                <a:solidFill>
                  <a:srgbClr val="FF0000"/>
                </a:solidFill>
              </a:rPr>
              <a:t>linear/nonlinear separator </a:t>
            </a:r>
            <a:r>
              <a:rPr lang="en-IN" sz="2000" dirty="0"/>
              <a:t>for the inputs</a:t>
            </a:r>
          </a:p>
        </p:txBody>
      </p:sp>
      <p:sp>
        <p:nvSpPr>
          <p:cNvPr id="22" name="TextBox 21">
            <a:extLst>
              <a:ext uri="{FF2B5EF4-FFF2-40B4-BE49-F238E27FC236}">
                <a16:creationId xmlns:a16="http://schemas.microsoft.com/office/drawing/2014/main" id="{A05B13C3-0544-493D-92EA-0C6FE4003D17}"/>
              </a:ext>
            </a:extLst>
          </p:cNvPr>
          <p:cNvSpPr txBox="1"/>
          <p:nvPr/>
        </p:nvSpPr>
        <p:spPr>
          <a:xfrm>
            <a:off x="90933" y="1187196"/>
            <a:ext cx="11958210" cy="1107996"/>
          </a:xfrm>
          <a:prstGeom prst="rect">
            <a:avLst/>
          </a:prstGeom>
          <a:noFill/>
        </p:spPr>
        <p:txBody>
          <a:bodyPr wrap="none" rtlCol="0">
            <a:spAutoFit/>
          </a:bodyPr>
          <a:lstStyle/>
          <a:p>
            <a:pPr marL="285750" indent="-285750">
              <a:buFont typeface="Wingdings" panose="05000000000000000000" pitchFamily="2" charset="2"/>
              <a:buChar char="§"/>
            </a:pPr>
            <a:r>
              <a:rPr lang="en-IN" sz="2200" dirty="0"/>
              <a:t>Basic fact: Inputs in ML problems can often be represented as </a:t>
            </a:r>
            <a:r>
              <a:rPr lang="en-IN" sz="2200" dirty="0">
                <a:solidFill>
                  <a:srgbClr val="FF0000"/>
                </a:solidFill>
              </a:rPr>
              <a:t>points or vectors </a:t>
            </a:r>
            <a:r>
              <a:rPr lang="en-IN" sz="2200" dirty="0"/>
              <a:t>in some vector space</a:t>
            </a:r>
          </a:p>
          <a:p>
            <a:pPr marL="285750" indent="-285750">
              <a:buFont typeface="Wingdings" panose="05000000000000000000" pitchFamily="2" charset="2"/>
              <a:buChar char="§"/>
            </a:pPr>
            <a:endParaRPr lang="en-IN" sz="2200" dirty="0"/>
          </a:p>
          <a:p>
            <a:pPr marL="285750" indent="-285750">
              <a:buFont typeface="Wingdings" panose="05000000000000000000" pitchFamily="2" charset="2"/>
              <a:buChar char="§"/>
            </a:pPr>
            <a:r>
              <a:rPr lang="en-IN" sz="2200" dirty="0"/>
              <a:t>Doing ML on such data can thus be seen from a geometric view</a:t>
            </a:r>
          </a:p>
        </p:txBody>
      </p:sp>
      <p:sp>
        <p:nvSpPr>
          <p:cNvPr id="66" name="Speech Bubble: Rectangle 65">
            <a:extLst>
              <a:ext uri="{FF2B5EF4-FFF2-40B4-BE49-F238E27FC236}">
                <a16:creationId xmlns:a16="http://schemas.microsoft.com/office/drawing/2014/main" id="{150B146A-EFD5-487F-8FF3-DFCF58DF5A7E}"/>
              </a:ext>
            </a:extLst>
          </p:cNvPr>
          <p:cNvSpPr/>
          <p:nvPr/>
        </p:nvSpPr>
        <p:spPr>
          <a:xfrm>
            <a:off x="7924458" y="317052"/>
            <a:ext cx="3457918" cy="513972"/>
          </a:xfrm>
          <a:prstGeom prst="wedgeRectCallout">
            <a:avLst>
              <a:gd name="adj1" fmla="val -43980"/>
              <a:gd name="adj2" fmla="val 1435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Recall that feature extraction converts inputs into a </a:t>
            </a:r>
            <a:r>
              <a:rPr lang="en-IN" sz="1600" dirty="0">
                <a:solidFill>
                  <a:srgbClr val="FF0000"/>
                </a:solidFill>
              </a:rPr>
              <a:t>numeric representation</a:t>
            </a:r>
          </a:p>
        </p:txBody>
      </p:sp>
    </p:spTree>
    <p:custDataLst>
      <p:tags r:id="rId1"/>
    </p:custDataLst>
    <p:extLst>
      <p:ext uri="{BB962C8B-B14F-4D97-AF65-F5344CB8AC3E}">
        <p14:creationId xmlns:p14="http://schemas.microsoft.com/office/powerpoint/2010/main" val="2246684069"/>
      </p:ext>
    </p:extLst>
  </p:cSld>
  <p:clrMapOvr>
    <a:masterClrMapping/>
  </p:clrMapOvr>
  <mc:AlternateContent xmlns:mc="http://schemas.openxmlformats.org/markup-compatibility/2006" xmlns:p14="http://schemas.microsoft.com/office/powerpoint/2010/main">
    <mc:Choice Requires="p14">
      <p:transition spd="slow" p14:dur="2000" advTm="269395"/>
    </mc:Choice>
    <mc:Fallback xmlns="">
      <p:transition spd="slow" advTm="2693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wipe(down)">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wipe(down)">
                                      <p:cBhvr>
                                        <p:cTn id="27" dur="500"/>
                                        <p:tgtEl>
                                          <p:spTgt spid="308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080"/>
                                        </p:tgtEl>
                                        <p:attrNameLst>
                                          <p:attrName>style.visibility</p:attrName>
                                        </p:attrNameLst>
                                      </p:cBhvr>
                                      <p:to>
                                        <p:strVal val="visible"/>
                                      </p:to>
                                    </p:set>
                                    <p:animEffect transition="in" filter="wipe(down)">
                                      <p:cBhvr>
                                        <p:cTn id="38" dur="500"/>
                                        <p:tgtEl>
                                          <p:spTgt spid="30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P spid="19" grpId="0"/>
      <p:bldP spid="59" grpId="0"/>
      <p:bldP spid="6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19" name="TextBox 18">
            <a:extLst>
              <a:ext uri="{FF2B5EF4-FFF2-40B4-BE49-F238E27FC236}">
                <a16:creationId xmlns:a16="http://schemas.microsoft.com/office/drawing/2014/main" id="{02330DB7-F4DA-416E-8571-95A1377A21EA}"/>
              </a:ext>
            </a:extLst>
          </p:cNvPr>
          <p:cNvSpPr txBox="1"/>
          <p:nvPr/>
        </p:nvSpPr>
        <p:spPr>
          <a:xfrm>
            <a:off x="566420" y="1667235"/>
            <a:ext cx="4207945" cy="1323439"/>
          </a:xfrm>
          <a:prstGeom prst="rect">
            <a:avLst/>
          </a:prstGeom>
          <a:noFill/>
        </p:spPr>
        <p:txBody>
          <a:bodyPr wrap="square" rtlCol="0">
            <a:spAutoFit/>
          </a:bodyPr>
          <a:lstStyle/>
          <a:p>
            <a:r>
              <a:rPr lang="en-GB" sz="2000" b="1" dirty="0"/>
              <a:t>Clustering:</a:t>
            </a:r>
            <a:r>
              <a:rPr lang="en-GB" sz="2000" dirty="0"/>
              <a:t> An unsupervised learning problem. Goal is to group inputs in a few clusters </a:t>
            </a:r>
            <a:r>
              <a:rPr lang="en-GB" sz="2000" dirty="0">
                <a:solidFill>
                  <a:srgbClr val="FF0000"/>
                </a:solidFill>
              </a:rPr>
              <a:t>based on their similarities with each other</a:t>
            </a:r>
            <a:endParaRPr lang="en-IN" sz="2000" dirty="0">
              <a:solidFill>
                <a:srgbClr val="FF0000"/>
              </a:solidFill>
            </a:endParaRPr>
          </a:p>
        </p:txBody>
      </p:sp>
      <p:sp>
        <p:nvSpPr>
          <p:cNvPr id="59" name="TextBox 58">
            <a:extLst>
              <a:ext uri="{FF2B5EF4-FFF2-40B4-BE49-F238E27FC236}">
                <a16:creationId xmlns:a16="http://schemas.microsoft.com/office/drawing/2014/main" id="{F9791C72-768C-4B21-879A-4B2C9B3EDFD6}"/>
              </a:ext>
            </a:extLst>
          </p:cNvPr>
          <p:cNvSpPr txBox="1"/>
          <p:nvPr/>
        </p:nvSpPr>
        <p:spPr>
          <a:xfrm>
            <a:off x="566420" y="4299440"/>
            <a:ext cx="4391169" cy="1631216"/>
          </a:xfrm>
          <a:prstGeom prst="rect">
            <a:avLst/>
          </a:prstGeom>
          <a:noFill/>
        </p:spPr>
        <p:txBody>
          <a:bodyPr wrap="square" rtlCol="0">
            <a:spAutoFit/>
          </a:bodyPr>
          <a:lstStyle/>
          <a:p>
            <a:r>
              <a:rPr lang="en-GB" sz="2000" b="1" dirty="0"/>
              <a:t>Dimensionality Reduction:</a:t>
            </a:r>
            <a:r>
              <a:rPr lang="en-GB" sz="2000" dirty="0"/>
              <a:t> An unsupervised learning problem. Goal is to </a:t>
            </a:r>
            <a:r>
              <a:rPr lang="en-IN" sz="2000" dirty="0">
                <a:solidFill>
                  <a:srgbClr val="FF0000"/>
                </a:solidFill>
              </a:rPr>
              <a:t>compress the size </a:t>
            </a:r>
            <a:r>
              <a:rPr lang="en-IN" sz="2000" dirty="0"/>
              <a:t>of each input without losing much information present in the data</a:t>
            </a:r>
          </a:p>
        </p:txBody>
      </p:sp>
      <p:pic>
        <p:nvPicPr>
          <p:cNvPr id="5122" name="Picture 2">
            <a:extLst>
              <a:ext uri="{FF2B5EF4-FFF2-40B4-BE49-F238E27FC236}">
                <a16:creationId xmlns:a16="http://schemas.microsoft.com/office/drawing/2014/main" id="{17F08A1C-0E4B-435F-B5C6-4C23BB5A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761" y="1667235"/>
            <a:ext cx="2605117" cy="17617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lipart Thanksgiving Hand Clip Black And White Stock - Thinking Light Bulb Clip Art - Png Download (950x1015), Png Download">
            <a:extLst>
              <a:ext uri="{FF2B5EF4-FFF2-40B4-BE49-F238E27FC236}">
                <a16:creationId xmlns:a16="http://schemas.microsoft.com/office/drawing/2014/main" id="{963167D1-F7A3-4C8A-AB91-98744F508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712" y="1212408"/>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15" name="Speech Bubble: Rectangle 14">
            <a:extLst>
              <a:ext uri="{FF2B5EF4-FFF2-40B4-BE49-F238E27FC236}">
                <a16:creationId xmlns:a16="http://schemas.microsoft.com/office/drawing/2014/main" id="{5A9AE566-CED4-4760-A0C1-89E09BCDE324}"/>
              </a:ext>
            </a:extLst>
          </p:cNvPr>
          <p:cNvSpPr/>
          <p:nvPr/>
        </p:nvSpPr>
        <p:spPr>
          <a:xfrm>
            <a:off x="8443012" y="1433348"/>
            <a:ext cx="2094297" cy="821500"/>
          </a:xfrm>
          <a:prstGeom prst="wedgeRectCallout">
            <a:avLst>
              <a:gd name="adj1" fmla="val 66837"/>
              <a:gd name="adj2" fmla="val -118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Clustering looks like classification to me. Is there any difference?</a:t>
            </a:r>
          </a:p>
        </p:txBody>
      </p:sp>
      <p:pic>
        <p:nvPicPr>
          <p:cNvPr id="16" name="Picture 15">
            <a:extLst>
              <a:ext uri="{FF2B5EF4-FFF2-40B4-BE49-F238E27FC236}">
                <a16:creationId xmlns:a16="http://schemas.microsoft.com/office/drawing/2014/main" id="{4C5BD177-64D1-4EB6-A527-126A9F436ACF}"/>
              </a:ext>
            </a:extLst>
          </p:cNvPr>
          <p:cNvPicPr>
            <a:picLocks noChangeAspect="1"/>
          </p:cNvPicPr>
          <p:nvPr/>
        </p:nvPicPr>
        <p:blipFill>
          <a:blip r:embed="rId5"/>
          <a:stretch>
            <a:fillRect/>
          </a:stretch>
        </p:blipFill>
        <p:spPr>
          <a:xfrm>
            <a:off x="10916068" y="2740910"/>
            <a:ext cx="1010687" cy="965223"/>
          </a:xfrm>
          <a:prstGeom prst="rect">
            <a:avLst/>
          </a:prstGeom>
        </p:spPr>
      </p:pic>
      <p:sp>
        <p:nvSpPr>
          <p:cNvPr id="20" name="Speech Bubble: Rectangle 19">
            <a:extLst>
              <a:ext uri="{FF2B5EF4-FFF2-40B4-BE49-F238E27FC236}">
                <a16:creationId xmlns:a16="http://schemas.microsoft.com/office/drawing/2014/main" id="{0ED79AA6-96C7-4A9B-A5E0-42F4FFE89673}"/>
              </a:ext>
            </a:extLst>
          </p:cNvPr>
          <p:cNvSpPr/>
          <p:nvPr/>
        </p:nvSpPr>
        <p:spPr>
          <a:xfrm>
            <a:off x="7789246" y="2490576"/>
            <a:ext cx="3126822" cy="821500"/>
          </a:xfrm>
          <a:prstGeom prst="wedgeRectCallout">
            <a:avLst>
              <a:gd name="adj1" fmla="val 55756"/>
              <a:gd name="adj2" fmla="val 2296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clustering, we don’t know the labels. Goal is to separate them without any </a:t>
            </a:r>
            <a:r>
              <a:rPr lang="en-GB" sz="1600" dirty="0" err="1">
                <a:solidFill>
                  <a:schemeClr val="tx1"/>
                </a:solidFill>
              </a:rPr>
              <a:t>labeled</a:t>
            </a:r>
            <a:r>
              <a:rPr lang="en-GB" sz="1600" dirty="0">
                <a:solidFill>
                  <a:schemeClr val="tx1"/>
                </a:solidFill>
              </a:rPr>
              <a:t> “supervision”</a:t>
            </a:r>
            <a:endParaRPr lang="en-IN" sz="1600" dirty="0">
              <a:solidFill>
                <a:schemeClr val="tx1"/>
              </a:solidFill>
            </a:endParaRPr>
          </a:p>
        </p:txBody>
      </p:sp>
      <p:pic>
        <p:nvPicPr>
          <p:cNvPr id="5124" name="Picture 4">
            <a:extLst>
              <a:ext uri="{FF2B5EF4-FFF2-40B4-BE49-F238E27FC236}">
                <a16:creationId xmlns:a16="http://schemas.microsoft.com/office/drawing/2014/main" id="{2672EDE2-CD87-4AEE-AB05-D6297A99C3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8536" y="4153474"/>
            <a:ext cx="2492342" cy="223113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457A6A1-84E3-4640-B4B7-4C39E234B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2273" y="4258837"/>
            <a:ext cx="3126822" cy="20204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36961318"/>
      </p:ext>
    </p:extLst>
  </p:cSld>
  <p:clrMapOvr>
    <a:masterClrMapping/>
  </p:clrMapOvr>
  <mc:AlternateContent xmlns:mc="http://schemas.openxmlformats.org/markup-compatibility/2006" xmlns:p14="http://schemas.microsoft.com/office/powerpoint/2010/main">
    <mc:Choice Requires="p14">
      <p:transition spd="slow" p14:dur="2000" advTm="205708"/>
    </mc:Choice>
    <mc:Fallback xmlns="">
      <p:transition spd="slow" advTm="205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9" grpId="0"/>
      <p:bldP spid="15"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837C-47C3-7730-402B-B315A3D24792}"/>
              </a:ext>
            </a:extLst>
          </p:cNvPr>
          <p:cNvSpPr>
            <a:spLocks noGrp="1"/>
          </p:cNvSpPr>
          <p:nvPr>
            <p:ph type="title"/>
          </p:nvPr>
        </p:nvSpPr>
        <p:spPr/>
        <p:txBody>
          <a:bodyPr/>
          <a:lstStyle/>
          <a:p>
            <a:r>
              <a:rPr lang="en-IN" dirty="0">
                <a:solidFill>
                  <a:schemeClr val="accent2">
                    <a:lumMod val="75000"/>
                  </a:schemeClr>
                </a:solidFill>
              </a:rPr>
              <a:t>Data preprocessing</a:t>
            </a:r>
          </a:p>
        </p:txBody>
      </p:sp>
      <p:sp>
        <p:nvSpPr>
          <p:cNvPr id="3" name="Content Placeholder 2">
            <a:extLst>
              <a:ext uri="{FF2B5EF4-FFF2-40B4-BE49-F238E27FC236}">
                <a16:creationId xmlns:a16="http://schemas.microsoft.com/office/drawing/2014/main" id="{540E433C-34E9-4977-6667-86B484A9B826}"/>
              </a:ext>
            </a:extLst>
          </p:cNvPr>
          <p:cNvSpPr>
            <a:spLocks noGrp="1"/>
          </p:cNvSpPr>
          <p:nvPr>
            <p:ph idx="1"/>
          </p:nvPr>
        </p:nvSpPr>
        <p:spPr/>
        <p:txBody>
          <a:bodyPr/>
          <a:lstStyle/>
          <a:p>
            <a:r>
              <a:rPr lang="en-IN" dirty="0"/>
              <a:t>Data preprocessing in Machine Learning refers to the technique of preparing (</a:t>
            </a:r>
            <a:r>
              <a:rPr lang="en-IN" b="1" dirty="0"/>
              <a:t>cleaning and transforming data</a:t>
            </a:r>
            <a:r>
              <a:rPr lang="en-IN" dirty="0"/>
              <a:t>) the raw data to make it suitable for a building and training Machine Learning models.</a:t>
            </a:r>
          </a:p>
        </p:txBody>
      </p:sp>
    </p:spTree>
    <p:extLst>
      <p:ext uri="{BB962C8B-B14F-4D97-AF65-F5344CB8AC3E}">
        <p14:creationId xmlns:p14="http://schemas.microsoft.com/office/powerpoint/2010/main" val="33814865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5|6.6|17.9|11.2|9.2"/>
</p:tagLst>
</file>

<file path=ppt/tags/tag10.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11.xml><?xml version="1.0" encoding="utf-8"?>
<p:tagLst xmlns:a="http://schemas.openxmlformats.org/drawingml/2006/main" xmlns:r="http://schemas.openxmlformats.org/officeDocument/2006/relationships" xmlns:p="http://schemas.openxmlformats.org/presentationml/2006/main">
  <p:tag name="TIMING" val="|8.3|5.3|12.9|13.6|17|13.2"/>
</p:tagLst>
</file>

<file path=ppt/tags/tag12.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13.xml><?xml version="1.0" encoding="utf-8"?>
<p:tagLst xmlns:a="http://schemas.openxmlformats.org/drawingml/2006/main" xmlns:r="http://schemas.openxmlformats.org/officeDocument/2006/relationships" xmlns:p="http://schemas.openxmlformats.org/presentationml/2006/main">
  <p:tag name="TIMING" val="|9.6|10.6|10|10.2|18.9|32.3|13.8|12.1|12.8"/>
</p:tagLst>
</file>

<file path=ppt/tags/tag2.xml><?xml version="1.0" encoding="utf-8"?>
<p:tagLst xmlns:a="http://schemas.openxmlformats.org/drawingml/2006/main" xmlns:r="http://schemas.openxmlformats.org/officeDocument/2006/relationships" xmlns:p="http://schemas.openxmlformats.org/presentationml/2006/main">
  <p:tag name="TIMING" val="|20.6|3|4.8|9.2|36.7|16.1|7.8|15.4|22.1|6.4|27.6"/>
</p:tagLst>
</file>

<file path=ppt/tags/tag3.xml><?xml version="1.0" encoding="utf-8"?>
<p:tagLst xmlns:a="http://schemas.openxmlformats.org/drawingml/2006/main" xmlns:r="http://schemas.openxmlformats.org/officeDocument/2006/relationships" xmlns:p="http://schemas.openxmlformats.org/presentationml/2006/main">
  <p:tag name="TIMING" val="|15.4|7.6|3.5|16.7|12|24.3|11.4|26.9|7.4|5.4|2|4.6|27|13.5"/>
</p:tagLst>
</file>

<file path=ppt/tags/tag4.xml><?xml version="1.0" encoding="utf-8"?>
<p:tagLst xmlns:a="http://schemas.openxmlformats.org/drawingml/2006/main" xmlns:r="http://schemas.openxmlformats.org/officeDocument/2006/relationships" xmlns:p="http://schemas.openxmlformats.org/presentationml/2006/main">
  <p:tag name="TIMING" val="|5|9.9|6.2|9.2|10.7|15.6|16.5|16.8"/>
</p:tagLst>
</file>

<file path=ppt/tags/tag5.xml><?xml version="1.0" encoding="utf-8"?>
<p:tagLst xmlns:a="http://schemas.openxmlformats.org/drawingml/2006/main" xmlns:r="http://schemas.openxmlformats.org/officeDocument/2006/relationships" xmlns:p="http://schemas.openxmlformats.org/presentationml/2006/main">
  <p:tag name="TIMING" val="|7.2|17|15.6|2.7|41.6|79.9|69.2|17.1"/>
</p:tagLst>
</file>

<file path=ppt/tags/tag6.xml><?xml version="1.0" encoding="utf-8"?>
<p:tagLst xmlns:a="http://schemas.openxmlformats.org/drawingml/2006/main" xmlns:r="http://schemas.openxmlformats.org/officeDocument/2006/relationships" xmlns:p="http://schemas.openxmlformats.org/presentationml/2006/main">
  <p:tag name="TIMING" val="|9.2|6.2|3|19.5|21.6|23.8|70.7"/>
</p:tagLst>
</file>

<file path=ppt/tags/tag7.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8.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9.xml><?xml version="1.0" encoding="utf-8"?>
<p:tagLst xmlns:a="http://schemas.openxmlformats.org/drawingml/2006/main" xmlns:r="http://schemas.openxmlformats.org/officeDocument/2006/relationships" xmlns:p="http://schemas.openxmlformats.org/presentationml/2006/main">
  <p:tag name="TIMING" val="|5.3|9.1|25.4|0.2|42.1|32.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44</TotalTime>
  <Words>1645</Words>
  <Application>Microsoft Office PowerPoint</Application>
  <PresentationFormat>Widescreen</PresentationFormat>
  <Paragraphs>219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Garamond</vt:lpstr>
      <vt:lpstr>Wingdings</vt:lpstr>
      <vt:lpstr>Office Theme</vt:lpstr>
      <vt:lpstr>Data and Features</vt:lpstr>
      <vt:lpstr>Keep in mind: ML is like an exam</vt:lpstr>
      <vt:lpstr>A Loose Taxonomy of ML</vt:lpstr>
      <vt:lpstr>A Typical Supervised Learning Workflow</vt:lpstr>
      <vt:lpstr>A Typical Unsupervised Learning Workflow</vt:lpstr>
      <vt:lpstr>PowerPoint Presentation</vt:lpstr>
      <vt:lpstr>Geometric Perspective</vt:lpstr>
      <vt:lpstr>Geometric Perspective</vt:lpstr>
      <vt:lpstr>Data preprocessing</vt:lpstr>
      <vt:lpstr>Data and Features</vt:lpstr>
      <vt:lpstr>Example: Feature Extraction for Text Data</vt:lpstr>
      <vt:lpstr>Example: Feature Extraction for Image Data</vt:lpstr>
      <vt:lpstr>Feature Selection</vt:lpstr>
      <vt:lpstr>Types of Features and Types of Outputs</vt:lpstr>
      <vt:lpstr>Some Notation/Nomenclature/Convention</vt:lpstr>
      <vt:lpstr>Some Basic Operations of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Pravendra  Singh</dc:creator>
  <cp:lastModifiedBy>Pravendra Singh</cp:lastModifiedBy>
  <cp:revision>28</cp:revision>
  <dcterms:created xsi:type="dcterms:W3CDTF">2022-01-22T23:47:33Z</dcterms:created>
  <dcterms:modified xsi:type="dcterms:W3CDTF">2024-09-15T02:21:19Z</dcterms:modified>
</cp:coreProperties>
</file>