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60" r:id="rId2"/>
    <p:sldId id="362" r:id="rId3"/>
    <p:sldId id="257" r:id="rId4"/>
    <p:sldId id="359" r:id="rId5"/>
    <p:sldId id="370" r:id="rId6"/>
    <p:sldId id="358" r:id="rId7"/>
    <p:sldId id="369" r:id="rId8"/>
    <p:sldId id="3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hyperlink" Target="https://developers.google.com/machine-learning/crash-course/fitter/graph" TargetMode="Externa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545" y="2567635"/>
            <a:ext cx="6829139" cy="1556309"/>
          </a:xfrm>
        </p:spPr>
        <p:txBody>
          <a:bodyPr>
            <a:noAutofit/>
          </a:bodyPr>
          <a:lstStyle/>
          <a:p>
            <a:pPr algn="ctr"/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Methods for Solving Optimization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2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Method 1: Using First-Order Optimality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Very simple. Already used this approach for linear and ridge regression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 order optimality: The gradient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equal to zero at the optima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Sometimes, setting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and solving for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gives a closed form solution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closed form solution is not available, the gradient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still be used in iterative optimization algos, like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gradient descent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/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sz="2800" b="1" dirty="0"/>
                  <a:t> = 0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blipFill>
                <a:blip r:embed="rId6"/>
                <a:stretch>
                  <a:fillRect t="-23944" r="-6783" b="-50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8F6AAE1-2CB7-45C3-8641-8C2C438B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02" y="1723867"/>
            <a:ext cx="5014238" cy="18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F1059-A9E7-4CBE-8156-BECAD85DBC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5310" y="168733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/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approach works only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very simple problems where the objective is convex and there are no constraints on the values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take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blipFill>
                <a:blip r:embed="rId9"/>
                <a:stretch>
                  <a:fillRect l="-755" r="-2075" b="-829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DE3D856-FEE8-4FB3-B939-0887DFC3CFE8}"/>
              </a:ext>
            </a:extLst>
          </p:cNvPr>
          <p:cNvSpPr/>
          <p:nvPr/>
        </p:nvSpPr>
        <p:spPr>
          <a:xfrm>
            <a:off x="7466202" y="1655856"/>
            <a:ext cx="3511159" cy="718228"/>
          </a:xfrm>
          <a:prstGeom prst="wedgeRectCallout">
            <a:avLst>
              <a:gd name="adj1" fmla="val 64142"/>
              <a:gd name="adj2" fmla="val 126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“first order” since only gradient is used and gradient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provides the first order info about the function being optimized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8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47" y="2830531"/>
            <a:ext cx="11713505" cy="718830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Gradient Descent in Model Optimization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9F811E-FA6F-4B9B-9DB5-AD08871CC0FB}"/>
              </a:ext>
            </a:extLst>
          </p:cNvPr>
          <p:cNvSpPr/>
          <p:nvPr/>
        </p:nvSpPr>
        <p:spPr>
          <a:xfrm>
            <a:off x="134308" y="3110542"/>
            <a:ext cx="9553444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Method 2: Iterative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Optimiz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via Gradient Descent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/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using the current iterates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(step length)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gradient</a:t>
                </a: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blipFill>
                <a:blip r:embed="rId3"/>
                <a:stretch>
                  <a:fillRect l="-1115" t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FD0FB6-545B-4361-951B-9C3E5285FE0A}"/>
              </a:ext>
            </a:extLst>
          </p:cNvPr>
          <p:cNvSpPr txBox="1"/>
          <p:nvPr/>
        </p:nvSpPr>
        <p:spPr>
          <a:xfrm>
            <a:off x="2960633" y="2445660"/>
            <a:ext cx="343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/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956E955-94FC-414D-8E05-8ADB19D8F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4612" y="875232"/>
            <a:ext cx="1004822" cy="96522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227F033F-433F-4F4D-BE1B-80F1265E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5" y="825382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B461682-2246-4FF9-8239-1913F8761C02}"/>
              </a:ext>
            </a:extLst>
          </p:cNvPr>
          <p:cNvSpPr/>
          <p:nvPr/>
        </p:nvSpPr>
        <p:spPr>
          <a:xfrm>
            <a:off x="1664264" y="925295"/>
            <a:ext cx="2489272" cy="857339"/>
          </a:xfrm>
          <a:prstGeom prst="wedgeRectCallout">
            <a:avLst>
              <a:gd name="adj1" fmla="val -78037"/>
              <a:gd name="adj2" fmla="val 246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Can I used this approach to solve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maximization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problems?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F93E2DA-BE44-4322-A0CF-6082F1991C6F}"/>
              </a:ext>
            </a:extLst>
          </p:cNvPr>
          <p:cNvSpPr/>
          <p:nvPr/>
        </p:nvSpPr>
        <p:spPr>
          <a:xfrm>
            <a:off x="7644778" y="844538"/>
            <a:ext cx="3310727" cy="857339"/>
          </a:xfrm>
          <a:prstGeom prst="wedgeRectCallout">
            <a:avLst>
              <a:gd name="adj1" fmla="val 66528"/>
              <a:gd name="adj2" fmla="val 107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Iterative sinc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 it requires several steps/iterations to find the optimal solution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E14E94A-384C-46A9-9468-15FFCA3FD4AC}"/>
              </a:ext>
            </a:extLst>
          </p:cNvPr>
          <p:cNvSpPr/>
          <p:nvPr/>
        </p:nvSpPr>
        <p:spPr>
          <a:xfrm>
            <a:off x="7559228" y="1791394"/>
            <a:ext cx="2489272" cy="923291"/>
          </a:xfrm>
          <a:prstGeom prst="wedgeRectCallout">
            <a:avLst>
              <a:gd name="adj1" fmla="val 39147"/>
              <a:gd name="adj2" fmla="val -622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convex functions, GD will converge to the global minima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04D4AF2-39FC-435B-9190-1D6728ABF834}"/>
              </a:ext>
            </a:extLst>
          </p:cNvPr>
          <p:cNvSpPr/>
          <p:nvPr/>
        </p:nvSpPr>
        <p:spPr>
          <a:xfrm>
            <a:off x="10100330" y="1931538"/>
            <a:ext cx="2036469" cy="955376"/>
          </a:xfrm>
          <a:prstGeom prst="wedgeRectCallout">
            <a:avLst>
              <a:gd name="adj1" fmla="val 16541"/>
              <a:gd name="adj2" fmla="val -978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needed for non-convex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/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max. problems we can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 gradient </a:t>
                </a:r>
                <a:r>
                  <a:rPr lang="en-IN" sz="20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ascent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blipFill>
                <a:blip r:embed="rId9"/>
                <a:stretch>
                  <a:fillRect l="-1748" t="-4938" b="-617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9C018A7-1832-417B-97F6-5479CE08FAAB}"/>
              </a:ext>
            </a:extLst>
          </p:cNvPr>
          <p:cNvSpPr/>
          <p:nvPr/>
        </p:nvSpPr>
        <p:spPr>
          <a:xfrm>
            <a:off x="9766745" y="2977997"/>
            <a:ext cx="2366633" cy="1889549"/>
          </a:xfrm>
          <a:prstGeom prst="wedgeRectCallout">
            <a:avLst>
              <a:gd name="adj1" fmla="val 37961"/>
              <a:gd name="adj2" fmla="val -569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learning rate very imp. Should be set carefully (fixed or chosen adaptively). Will discuss some strategies later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314CBF7-2422-4D7A-94FF-9BDB42E6CACE}"/>
              </a:ext>
            </a:extLst>
          </p:cNvPr>
          <p:cNvSpPr/>
          <p:nvPr/>
        </p:nvSpPr>
        <p:spPr>
          <a:xfrm>
            <a:off x="4561661" y="1913991"/>
            <a:ext cx="2843866" cy="646330"/>
          </a:xfrm>
          <a:prstGeom prst="wedgeRectCallout">
            <a:avLst>
              <a:gd name="adj1" fmla="val -2075"/>
              <a:gd name="adj2" fmla="val -6269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move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in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the direction of the gradient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58E76AF8-9AFC-4978-8C1C-F7B5C75072B5}"/>
              </a:ext>
            </a:extLst>
          </p:cNvPr>
          <p:cNvSpPr/>
          <p:nvPr/>
        </p:nvSpPr>
        <p:spPr>
          <a:xfrm>
            <a:off x="7267066" y="5011580"/>
            <a:ext cx="2191488" cy="646330"/>
          </a:xfrm>
          <a:prstGeom prst="wedgeRectCallout">
            <a:avLst>
              <a:gd name="adj1" fmla="val -73174"/>
              <a:gd name="adj2" fmla="val 301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the justification shortly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002F297-7F63-4BFA-8970-E5B5F9AACF96}"/>
              </a:ext>
            </a:extLst>
          </p:cNvPr>
          <p:cNvSpPr/>
          <p:nvPr/>
        </p:nvSpPr>
        <p:spPr>
          <a:xfrm>
            <a:off x="9828657" y="4990047"/>
            <a:ext cx="2366633" cy="1543546"/>
          </a:xfrm>
          <a:prstGeom prst="wedgeRectCallout">
            <a:avLst>
              <a:gd name="adj1" fmla="val 33015"/>
              <a:gd name="adj2" fmla="val -7348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 may be tricky to to as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sess convergence? Will see some methods later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4A038AF-50A7-4B90-80B2-7AA78C35BE65}"/>
              </a:ext>
            </a:extLst>
          </p:cNvPr>
          <p:cNvSpPr/>
          <p:nvPr/>
        </p:nvSpPr>
        <p:spPr>
          <a:xfrm>
            <a:off x="75817" y="1907171"/>
            <a:ext cx="2753879" cy="869798"/>
          </a:xfrm>
          <a:prstGeom prst="wedgeRectCallout">
            <a:avLst>
              <a:gd name="adj1" fmla="val 59679"/>
              <a:gd name="adj2" fmla="val 414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Fact: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Gradient gives the direction of </a:t>
            </a:r>
            <a:r>
              <a:rPr lang="en-IN" sz="20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steepest change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in function’s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4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8" grpId="0"/>
      <p:bldP spid="22" grpId="0" animBg="1"/>
      <p:bldP spid="17" grpId="0" animBg="1"/>
      <p:bldP spid="20" grpId="0" animBg="1"/>
      <p:bldP spid="15" grpId="0" animBg="1"/>
      <p:bldP spid="25" grpId="0" animBg="1"/>
      <p:bldP spid="16" grpId="0" animBg="1"/>
      <p:bldP spid="23" grpId="0" animBg="1"/>
      <p:bldP spid="26" grpId="0" animBg="1"/>
      <p:bldP spid="26" grpId="1" animBg="1"/>
      <p:bldP spid="18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BC8015-B563-443D-9CB9-BA3660C8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"/>
            <a:ext cx="11206655" cy="7006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Descent (GD)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7A58A1-59B8-4FEB-B459-A92DD02327C8}"/>
              </a:ext>
            </a:extLst>
          </p:cNvPr>
          <p:cNvGrpSpPr/>
          <p:nvPr/>
        </p:nvGrpSpPr>
        <p:grpSpPr>
          <a:xfrm>
            <a:off x="370505" y="1913547"/>
            <a:ext cx="5286555" cy="3212293"/>
            <a:chOff x="1169683" y="1061324"/>
            <a:chExt cx="5286555" cy="321229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BE6E40-F373-4BA3-9979-77C72F470F93}"/>
                </a:ext>
              </a:extLst>
            </p:cNvPr>
            <p:cNvCxnSpPr/>
            <p:nvPr/>
          </p:nvCxnSpPr>
          <p:spPr>
            <a:xfrm flipH="1">
              <a:off x="1169683" y="3788833"/>
              <a:ext cx="5286555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19B436-E284-47A9-BB04-D4D6D420B64C}"/>
                </a:ext>
              </a:extLst>
            </p:cNvPr>
            <p:cNvCxnSpPr/>
            <p:nvPr/>
          </p:nvCxnSpPr>
          <p:spPr>
            <a:xfrm>
              <a:off x="1660212" y="1061324"/>
              <a:ext cx="0" cy="321229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050373-7087-41C1-9AF6-EE95EDEE97CD}"/>
              </a:ext>
            </a:extLst>
          </p:cNvPr>
          <p:cNvGrpSpPr/>
          <p:nvPr/>
        </p:nvGrpSpPr>
        <p:grpSpPr>
          <a:xfrm>
            <a:off x="498138" y="1858298"/>
            <a:ext cx="5188807" cy="2422186"/>
            <a:chOff x="498138" y="1006075"/>
            <a:chExt cx="5188807" cy="2422186"/>
          </a:xfrm>
        </p:grpSpPr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D3B65BF1-7AB0-41A0-BC6A-EA0832D75DA8}"/>
                </a:ext>
              </a:extLst>
            </p:cNvPr>
            <p:cNvSpPr/>
            <p:nvPr/>
          </p:nvSpPr>
          <p:spPr>
            <a:xfrm>
              <a:off x="498138" y="1080703"/>
              <a:ext cx="1848118" cy="1697888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3282696"/>
                <a:gd name="connsiteY0" fmla="*/ 0 h 1244783"/>
                <a:gd name="connsiteX1" fmla="*/ 3282696 w 3282696"/>
                <a:gd name="connsiteY1" fmla="*/ 228600 h 1244783"/>
                <a:gd name="connsiteX2" fmla="*/ 3282696 w 3282696"/>
                <a:gd name="connsiteY2" fmla="*/ 228600 h 1244783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4292346 w 4292346"/>
                <a:gd name="connsiteY2" fmla="*/ 0 h 1166980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2603246 w 4292346"/>
                <a:gd name="connsiteY2" fmla="*/ 169334 h 1166980"/>
                <a:gd name="connsiteX0" fmla="*/ 0 w 2603246"/>
                <a:gd name="connsiteY0" fmla="*/ 8466 h 8466"/>
                <a:gd name="connsiteX1" fmla="*/ 2603246 w 2603246"/>
                <a:gd name="connsiteY1" fmla="*/ 0 h 8466"/>
                <a:gd name="connsiteX0" fmla="*/ 0 w 10000"/>
                <a:gd name="connsiteY0" fmla="*/ 10000 h 665613"/>
                <a:gd name="connsiteX1" fmla="*/ 10000 w 10000"/>
                <a:gd name="connsiteY1" fmla="*/ 0 h 665613"/>
                <a:gd name="connsiteX0" fmla="*/ 0 w 10000"/>
                <a:gd name="connsiteY0" fmla="*/ 10000 h 1072446"/>
                <a:gd name="connsiteX1" fmla="*/ 10000 w 10000"/>
                <a:gd name="connsiteY1" fmla="*/ 0 h 1072446"/>
                <a:gd name="connsiteX0" fmla="*/ 0 w 11073"/>
                <a:gd name="connsiteY0" fmla="*/ 0 h 1070216"/>
                <a:gd name="connsiteX1" fmla="*/ 11073 w 11073"/>
                <a:gd name="connsiteY1" fmla="*/ 5001 h 1070216"/>
                <a:gd name="connsiteX0" fmla="*/ 0 w 9870"/>
                <a:gd name="connsiteY0" fmla="*/ 0 h 1078046"/>
                <a:gd name="connsiteX1" fmla="*/ 9870 w 9870"/>
                <a:gd name="connsiteY1" fmla="*/ 20002 h 1078046"/>
                <a:gd name="connsiteX0" fmla="*/ 0 w 10000"/>
                <a:gd name="connsiteY0" fmla="*/ 0 h 11683"/>
                <a:gd name="connsiteX1" fmla="*/ 10000 w 10000"/>
                <a:gd name="connsiteY1" fmla="*/ 186 h 11683"/>
                <a:gd name="connsiteX0" fmla="*/ 0 w 10000"/>
                <a:gd name="connsiteY0" fmla="*/ 0 h 11956"/>
                <a:gd name="connsiteX1" fmla="*/ 10000 w 10000"/>
                <a:gd name="connsiteY1" fmla="*/ 186 h 11956"/>
                <a:gd name="connsiteX0" fmla="*/ 0 w 10000"/>
                <a:gd name="connsiteY0" fmla="*/ 0 h 13365"/>
                <a:gd name="connsiteX1" fmla="*/ 10000 w 10000"/>
                <a:gd name="connsiteY1" fmla="*/ 186 h 13365"/>
                <a:gd name="connsiteX0" fmla="*/ 0 w 10000"/>
                <a:gd name="connsiteY0" fmla="*/ 0 h 21227"/>
                <a:gd name="connsiteX1" fmla="*/ 10000 w 10000"/>
                <a:gd name="connsiteY1" fmla="*/ 186 h 21227"/>
                <a:gd name="connsiteX0" fmla="*/ 0 w 10000"/>
                <a:gd name="connsiteY0" fmla="*/ 0 h 20290"/>
                <a:gd name="connsiteX1" fmla="*/ 10000 w 10000"/>
                <a:gd name="connsiteY1" fmla="*/ 186 h 20290"/>
                <a:gd name="connsiteX0" fmla="*/ 0 w 10000"/>
                <a:gd name="connsiteY0" fmla="*/ 0 h 11459"/>
                <a:gd name="connsiteX1" fmla="*/ 10000 w 10000"/>
                <a:gd name="connsiteY1" fmla="*/ 186 h 11459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582"/>
                <a:gd name="connsiteX1" fmla="*/ 10000 w 10000"/>
                <a:gd name="connsiteY1" fmla="*/ 186 h 10582"/>
                <a:gd name="connsiteX0" fmla="*/ 0 w 10000"/>
                <a:gd name="connsiteY0" fmla="*/ 0 h 10617"/>
                <a:gd name="connsiteX1" fmla="*/ 10000 w 10000"/>
                <a:gd name="connsiteY1" fmla="*/ 186 h 10617"/>
                <a:gd name="connsiteX0" fmla="*/ 0 w 10000"/>
                <a:gd name="connsiteY0" fmla="*/ 0 h 14019"/>
                <a:gd name="connsiteX1" fmla="*/ 10000 w 10000"/>
                <a:gd name="connsiteY1" fmla="*/ 186 h 14019"/>
                <a:gd name="connsiteX0" fmla="*/ 0 w 10000"/>
                <a:gd name="connsiteY0" fmla="*/ 0 h 14141"/>
                <a:gd name="connsiteX1" fmla="*/ 10000 w 10000"/>
                <a:gd name="connsiteY1" fmla="*/ 186 h 14141"/>
                <a:gd name="connsiteX0" fmla="*/ 0 w 10000"/>
                <a:gd name="connsiteY0" fmla="*/ 0 h 14448"/>
                <a:gd name="connsiteX1" fmla="*/ 10000 w 10000"/>
                <a:gd name="connsiteY1" fmla="*/ 186 h 14448"/>
                <a:gd name="connsiteX0" fmla="*/ 0 w 7899"/>
                <a:gd name="connsiteY0" fmla="*/ 0 h 14489"/>
                <a:gd name="connsiteX1" fmla="*/ 7899 w 7899"/>
                <a:gd name="connsiteY1" fmla="*/ 256 h 14489"/>
                <a:gd name="connsiteX0" fmla="*/ 0 w 10000"/>
                <a:gd name="connsiteY0" fmla="*/ 0 h 10129"/>
                <a:gd name="connsiteX1" fmla="*/ 10000 w 10000"/>
                <a:gd name="connsiteY1" fmla="*/ 177 h 10129"/>
                <a:gd name="connsiteX0" fmla="*/ 0 w 8342"/>
                <a:gd name="connsiteY0" fmla="*/ 0 h 10183"/>
                <a:gd name="connsiteX1" fmla="*/ 8342 w 8342"/>
                <a:gd name="connsiteY1" fmla="*/ 273 h 10183"/>
                <a:gd name="connsiteX0" fmla="*/ 0 w 10000"/>
                <a:gd name="connsiteY0" fmla="*/ 0 h 8301"/>
                <a:gd name="connsiteX1" fmla="*/ 10000 w 10000"/>
                <a:gd name="connsiteY1" fmla="*/ 268 h 8301"/>
                <a:gd name="connsiteX0" fmla="*/ 0 w 10000"/>
                <a:gd name="connsiteY0" fmla="*/ 0 h 9882"/>
                <a:gd name="connsiteX1" fmla="*/ 10000 w 10000"/>
                <a:gd name="connsiteY1" fmla="*/ 323 h 9882"/>
                <a:gd name="connsiteX0" fmla="*/ 0 w 10000"/>
                <a:gd name="connsiteY0" fmla="*/ 0 h 10033"/>
                <a:gd name="connsiteX1" fmla="*/ 10000 w 10000"/>
                <a:gd name="connsiteY1" fmla="*/ 327 h 10033"/>
                <a:gd name="connsiteX0" fmla="*/ 0 w 10000"/>
                <a:gd name="connsiteY0" fmla="*/ 0 h 10044"/>
                <a:gd name="connsiteX1" fmla="*/ 10000 w 10000"/>
                <a:gd name="connsiteY1" fmla="*/ 327 h 10044"/>
                <a:gd name="connsiteX0" fmla="*/ 0 w 10038"/>
                <a:gd name="connsiteY0" fmla="*/ 0 h 9941"/>
                <a:gd name="connsiteX1" fmla="*/ 10038 w 10038"/>
                <a:gd name="connsiteY1" fmla="*/ 126 h 9941"/>
                <a:gd name="connsiteX0" fmla="*/ 0 w 10000"/>
                <a:gd name="connsiteY0" fmla="*/ 0 h 9942"/>
                <a:gd name="connsiteX1" fmla="*/ 10000 w 10000"/>
                <a:gd name="connsiteY1" fmla="*/ 11 h 9942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10076"/>
                <a:gd name="connsiteX1" fmla="*/ 10000 w 10000"/>
                <a:gd name="connsiteY1" fmla="*/ 11 h 10076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9370"/>
                <a:gd name="connsiteX1" fmla="*/ 10000 w 10000"/>
                <a:gd name="connsiteY1" fmla="*/ 11 h 9370"/>
                <a:gd name="connsiteX0" fmla="*/ 0 w 10000"/>
                <a:gd name="connsiteY0" fmla="*/ 0 h 9194"/>
                <a:gd name="connsiteX1" fmla="*/ 10000 w 10000"/>
                <a:gd name="connsiteY1" fmla="*/ 12 h 9194"/>
                <a:gd name="connsiteX0" fmla="*/ 0 w 10000"/>
                <a:gd name="connsiteY0" fmla="*/ 0 h 10038"/>
                <a:gd name="connsiteX1" fmla="*/ 10000 w 10000"/>
                <a:gd name="connsiteY1" fmla="*/ 13 h 10038"/>
                <a:gd name="connsiteX0" fmla="*/ 0 w 10000"/>
                <a:gd name="connsiteY0" fmla="*/ 0 h 10025"/>
                <a:gd name="connsiteX1" fmla="*/ 10000 w 10000"/>
                <a:gd name="connsiteY1" fmla="*/ 13 h 10025"/>
                <a:gd name="connsiteX0" fmla="*/ 0 w 10000"/>
                <a:gd name="connsiteY0" fmla="*/ 0 h 10005"/>
                <a:gd name="connsiteX1" fmla="*/ 10000 w 10000"/>
                <a:gd name="connsiteY1" fmla="*/ 13 h 10005"/>
                <a:gd name="connsiteX0" fmla="*/ 0 w 10000"/>
                <a:gd name="connsiteY0" fmla="*/ 0 h 9944"/>
                <a:gd name="connsiteX1" fmla="*/ 10000 w 10000"/>
                <a:gd name="connsiteY1" fmla="*/ 13 h 9944"/>
                <a:gd name="connsiteX0" fmla="*/ 0 w 11354"/>
                <a:gd name="connsiteY0" fmla="*/ 0 h 14289"/>
                <a:gd name="connsiteX1" fmla="*/ 11354 w 11354"/>
                <a:gd name="connsiteY1" fmla="*/ 7216 h 14289"/>
                <a:gd name="connsiteX0" fmla="*/ 0 w 11354"/>
                <a:gd name="connsiteY0" fmla="*/ 0 h 8694"/>
                <a:gd name="connsiteX1" fmla="*/ 11354 w 11354"/>
                <a:gd name="connsiteY1" fmla="*/ 7216 h 8694"/>
                <a:gd name="connsiteX0" fmla="*/ 0 w 7448"/>
                <a:gd name="connsiteY0" fmla="*/ 0 h 11953"/>
                <a:gd name="connsiteX1" fmla="*/ 7448 w 7448"/>
                <a:gd name="connsiteY1" fmla="*/ 11416 h 11953"/>
                <a:gd name="connsiteX0" fmla="*/ 0 w 10000"/>
                <a:gd name="connsiteY0" fmla="*/ 0 h 10658"/>
                <a:gd name="connsiteX1" fmla="*/ 10000 w 10000"/>
                <a:gd name="connsiteY1" fmla="*/ 9551 h 10658"/>
                <a:gd name="connsiteX0" fmla="*/ 0 w 10112"/>
                <a:gd name="connsiteY0" fmla="*/ 0 h 14414"/>
                <a:gd name="connsiteX1" fmla="*/ 10112 w 10112"/>
                <a:gd name="connsiteY1" fmla="*/ 13994 h 14414"/>
                <a:gd name="connsiteX0" fmla="*/ 0 w 10112"/>
                <a:gd name="connsiteY0" fmla="*/ 0 h 14147"/>
                <a:gd name="connsiteX1" fmla="*/ 10112 w 10112"/>
                <a:gd name="connsiteY1" fmla="*/ 13994 h 14147"/>
                <a:gd name="connsiteX0" fmla="*/ 0 w 10112"/>
                <a:gd name="connsiteY0" fmla="*/ 0 h 14238"/>
                <a:gd name="connsiteX1" fmla="*/ 10112 w 10112"/>
                <a:gd name="connsiteY1" fmla="*/ 13994 h 14238"/>
                <a:gd name="connsiteX0" fmla="*/ 1 w 7841"/>
                <a:gd name="connsiteY0" fmla="*/ 0 h 25583"/>
                <a:gd name="connsiteX1" fmla="*/ 7841 w 7841"/>
                <a:gd name="connsiteY1" fmla="*/ 25546 h 2558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09"/>
                <a:gd name="connsiteX1" fmla="*/ 10094 w 10094"/>
                <a:gd name="connsiteY1" fmla="*/ 10009 h 10009"/>
                <a:gd name="connsiteX0" fmla="*/ 0 w 9904"/>
                <a:gd name="connsiteY0" fmla="*/ 0 h 7994"/>
                <a:gd name="connsiteX1" fmla="*/ 9904 w 9904"/>
                <a:gd name="connsiteY1" fmla="*/ 7994 h 7994"/>
                <a:gd name="connsiteX0" fmla="*/ 0 w 10090"/>
                <a:gd name="connsiteY0" fmla="*/ 0 h 10000"/>
                <a:gd name="connsiteX1" fmla="*/ 10090 w 10090"/>
                <a:gd name="connsiteY1" fmla="*/ 10000 h 10000"/>
                <a:gd name="connsiteX0" fmla="*/ 0 w 10090"/>
                <a:gd name="connsiteY0" fmla="*/ 0 h 11618"/>
                <a:gd name="connsiteX1" fmla="*/ 10090 w 10090"/>
                <a:gd name="connsiteY1" fmla="*/ 10000 h 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0" h="11618">
                  <a:moveTo>
                    <a:pt x="0" y="0"/>
                  </a:moveTo>
                  <a:cubicBezTo>
                    <a:pt x="122" y="7114"/>
                    <a:pt x="5451" y="15109"/>
                    <a:pt x="10090" y="1000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53E20C-6F0C-41D6-9F1E-B0F17E1CB2E2}"/>
                </a:ext>
              </a:extLst>
            </p:cNvPr>
            <p:cNvCxnSpPr>
              <a:stCxn id="17" idx="0"/>
              <a:endCxn id="15" idx="1"/>
            </p:cNvCxnSpPr>
            <p:nvPr/>
          </p:nvCxnSpPr>
          <p:spPr>
            <a:xfrm flipH="1">
              <a:off x="2346256" y="1922393"/>
              <a:ext cx="635020" cy="619739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6D930251-6376-4F2F-B228-17184AE40D34}"/>
                </a:ext>
              </a:extLst>
            </p:cNvPr>
            <p:cNvSpPr/>
            <p:nvPr/>
          </p:nvSpPr>
          <p:spPr>
            <a:xfrm>
              <a:off x="2981276" y="1006075"/>
              <a:ext cx="2705669" cy="2422186"/>
            </a:xfrm>
            <a:custGeom>
              <a:avLst/>
              <a:gdLst>
                <a:gd name="connsiteX0" fmla="*/ 0 w 1087655"/>
                <a:gd name="connsiteY0" fmla="*/ 38501 h 38501"/>
                <a:gd name="connsiteX1" fmla="*/ 1087655 w 1087655"/>
                <a:gd name="connsiteY1" fmla="*/ 0 h 38501"/>
                <a:gd name="connsiteX2" fmla="*/ 1087655 w 1087655"/>
                <a:gd name="connsiteY2" fmla="*/ 0 h 38501"/>
                <a:gd name="connsiteX0" fmla="*/ 167084 w 1254739"/>
                <a:gd name="connsiteY0" fmla="*/ 38501 h 302441"/>
                <a:gd name="connsiteX1" fmla="*/ 1254739 w 1254739"/>
                <a:gd name="connsiteY1" fmla="*/ 0 h 302441"/>
                <a:gd name="connsiteX2" fmla="*/ 1254739 w 1254739"/>
                <a:gd name="connsiteY2" fmla="*/ 0 h 302441"/>
                <a:gd name="connsiteX0" fmla="*/ 154031 w 1346635"/>
                <a:gd name="connsiteY0" fmla="*/ 49865 h 718331"/>
                <a:gd name="connsiteX1" fmla="*/ 1241686 w 1346635"/>
                <a:gd name="connsiteY1" fmla="*/ 11364 h 718331"/>
                <a:gd name="connsiteX2" fmla="*/ 1322119 w 1346635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0 w 1439021"/>
                <a:gd name="connsiteY0" fmla="*/ 0 h 668466"/>
                <a:gd name="connsiteX1" fmla="*/ 1439021 w 1439021"/>
                <a:gd name="connsiteY1" fmla="*/ 668466 h 668466"/>
                <a:gd name="connsiteX0" fmla="*/ 164400 w 1603421"/>
                <a:gd name="connsiteY0" fmla="*/ 0 h 668466"/>
                <a:gd name="connsiteX1" fmla="*/ 1603421 w 1603421"/>
                <a:gd name="connsiteY1" fmla="*/ 668466 h 668466"/>
                <a:gd name="connsiteX0" fmla="*/ 165041 w 1595595"/>
                <a:gd name="connsiteY0" fmla="*/ 0 h 693866"/>
                <a:gd name="connsiteX1" fmla="*/ 1595595 w 1595595"/>
                <a:gd name="connsiteY1" fmla="*/ 693866 h 693866"/>
                <a:gd name="connsiteX0" fmla="*/ 158649 w 1589203"/>
                <a:gd name="connsiteY0" fmla="*/ 0 h 824809"/>
                <a:gd name="connsiteX1" fmla="*/ 1589203 w 1589203"/>
                <a:gd name="connsiteY1" fmla="*/ 693866 h 824809"/>
                <a:gd name="connsiteX0" fmla="*/ 0 w 1430554"/>
                <a:gd name="connsiteY0" fmla="*/ 86920 h 832899"/>
                <a:gd name="connsiteX1" fmla="*/ 1430554 w 1430554"/>
                <a:gd name="connsiteY1" fmla="*/ 780786 h 832899"/>
                <a:gd name="connsiteX0" fmla="*/ 0 w 1430554"/>
                <a:gd name="connsiteY0" fmla="*/ 97296 h 842289"/>
                <a:gd name="connsiteX1" fmla="*/ 1430554 w 1430554"/>
                <a:gd name="connsiteY1" fmla="*/ 791162 h 842289"/>
                <a:gd name="connsiteX0" fmla="*/ 0 w 1430554"/>
                <a:gd name="connsiteY0" fmla="*/ 120278 h 863291"/>
                <a:gd name="connsiteX1" fmla="*/ 1430554 w 1430554"/>
                <a:gd name="connsiteY1" fmla="*/ 814144 h 863291"/>
                <a:gd name="connsiteX0" fmla="*/ 0 w 1862995"/>
                <a:gd name="connsiteY0" fmla="*/ 139497 h 624271"/>
                <a:gd name="connsiteX1" fmla="*/ 1862995 w 1862995"/>
                <a:gd name="connsiteY1" fmla="*/ 566493 h 624271"/>
                <a:gd name="connsiteX0" fmla="*/ 0 w 1862995"/>
                <a:gd name="connsiteY0" fmla="*/ 93443 h 888442"/>
                <a:gd name="connsiteX1" fmla="*/ 1862995 w 1862995"/>
                <a:gd name="connsiteY1" fmla="*/ 520439 h 888442"/>
                <a:gd name="connsiteX0" fmla="*/ 0 w 1862995"/>
                <a:gd name="connsiteY0" fmla="*/ 68724 h 874890"/>
                <a:gd name="connsiteX1" fmla="*/ 1862995 w 1862995"/>
                <a:gd name="connsiteY1" fmla="*/ 495720 h 874890"/>
                <a:gd name="connsiteX0" fmla="*/ 0 w 1862995"/>
                <a:gd name="connsiteY0" fmla="*/ 64620 h 872820"/>
                <a:gd name="connsiteX1" fmla="*/ 1862995 w 1862995"/>
                <a:gd name="connsiteY1" fmla="*/ 491616 h 872820"/>
                <a:gd name="connsiteX0" fmla="*/ 0 w 1862995"/>
                <a:gd name="connsiteY0" fmla="*/ 105850 h 895796"/>
                <a:gd name="connsiteX1" fmla="*/ 1862995 w 1862995"/>
                <a:gd name="connsiteY1" fmla="*/ 532846 h 895796"/>
                <a:gd name="connsiteX0" fmla="*/ 0 w 2390175"/>
                <a:gd name="connsiteY0" fmla="*/ 529288 h 539756"/>
                <a:gd name="connsiteX1" fmla="*/ 2390175 w 2390175"/>
                <a:gd name="connsiteY1" fmla="*/ 0 h 539756"/>
                <a:gd name="connsiteX0" fmla="*/ 0 w 2390175"/>
                <a:gd name="connsiteY0" fmla="*/ 529288 h 1399114"/>
                <a:gd name="connsiteX1" fmla="*/ 2390175 w 2390175"/>
                <a:gd name="connsiteY1" fmla="*/ 0 h 139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0175" h="1399114">
                  <a:moveTo>
                    <a:pt x="0" y="529288"/>
                  </a:moveTo>
                  <a:cubicBezTo>
                    <a:pt x="955438" y="-75535"/>
                    <a:pt x="1281774" y="3141019"/>
                    <a:pt x="2390175" y="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35B7C8-1C04-48B1-9AFA-C1D641F361CC}"/>
              </a:ext>
            </a:extLst>
          </p:cNvPr>
          <p:cNvCxnSpPr/>
          <p:nvPr/>
        </p:nvCxnSpPr>
        <p:spPr>
          <a:xfrm flipH="1" flipV="1">
            <a:off x="323179" y="1131411"/>
            <a:ext cx="512361" cy="2984722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A10577-9128-414B-BF68-B222016C972B}"/>
              </a:ext>
            </a:extLst>
          </p:cNvPr>
          <p:cNvCxnSpPr/>
          <p:nvPr/>
        </p:nvCxnSpPr>
        <p:spPr>
          <a:xfrm>
            <a:off x="498138" y="4626665"/>
            <a:ext cx="972864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F994C5-A434-4B1C-A761-2C6770C805FD}"/>
              </a:ext>
            </a:extLst>
          </p:cNvPr>
          <p:cNvCxnSpPr/>
          <p:nvPr/>
        </p:nvCxnSpPr>
        <p:spPr>
          <a:xfrm flipH="1" flipV="1">
            <a:off x="835540" y="3308810"/>
            <a:ext cx="1580922" cy="677549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FB8FA0-7971-422E-8E1B-9EB658130719}"/>
              </a:ext>
            </a:extLst>
          </p:cNvPr>
          <p:cNvCxnSpPr/>
          <p:nvPr/>
        </p:nvCxnSpPr>
        <p:spPr>
          <a:xfrm>
            <a:off x="1471002" y="4639546"/>
            <a:ext cx="45778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3D7255-665B-4AD0-B013-021006803DE5}"/>
              </a:ext>
            </a:extLst>
          </p:cNvPr>
          <p:cNvCxnSpPr/>
          <p:nvPr/>
        </p:nvCxnSpPr>
        <p:spPr>
          <a:xfrm flipH="1">
            <a:off x="1248751" y="3415373"/>
            <a:ext cx="1485221" cy="373344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38F99C-6F00-4D80-AF3B-27DFBF4C19C3}"/>
              </a:ext>
            </a:extLst>
          </p:cNvPr>
          <p:cNvCxnSpPr/>
          <p:nvPr/>
        </p:nvCxnSpPr>
        <p:spPr>
          <a:xfrm flipH="1">
            <a:off x="1599535" y="4652427"/>
            <a:ext cx="32162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6910EC5-C9A3-40DC-A8CA-71214B58F29C}"/>
              </a:ext>
            </a:extLst>
          </p:cNvPr>
          <p:cNvSpPr/>
          <p:nvPr/>
        </p:nvSpPr>
        <p:spPr>
          <a:xfrm>
            <a:off x="410421" y="4557160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E63C2B-2EB8-4ADB-984F-47FF51C78DB9}"/>
              </a:ext>
            </a:extLst>
          </p:cNvPr>
          <p:cNvSpPr>
            <a:spLocks noChangeAspect="1"/>
          </p:cNvSpPr>
          <p:nvPr/>
        </p:nvSpPr>
        <p:spPr>
          <a:xfrm>
            <a:off x="418861" y="1923208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E23E78-BB26-4F0B-9850-FD9C932EB491}"/>
              </a:ext>
            </a:extLst>
          </p:cNvPr>
          <p:cNvSpPr>
            <a:spLocks noChangeAspect="1"/>
          </p:cNvSpPr>
          <p:nvPr/>
        </p:nvSpPr>
        <p:spPr>
          <a:xfrm>
            <a:off x="5424425" y="2490147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FC3BDA-AD1F-4AA4-A543-986AC631690B}"/>
              </a:ext>
            </a:extLst>
          </p:cNvPr>
          <p:cNvCxnSpPr/>
          <p:nvPr/>
        </p:nvCxnSpPr>
        <p:spPr>
          <a:xfrm flipH="1" flipV="1">
            <a:off x="4499479" y="4635520"/>
            <a:ext cx="995347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E1DB981-3A1F-4605-B142-3F0C751C347B}"/>
              </a:ext>
            </a:extLst>
          </p:cNvPr>
          <p:cNvSpPr>
            <a:spLocks noChangeAspect="1"/>
          </p:cNvSpPr>
          <p:nvPr/>
        </p:nvSpPr>
        <p:spPr>
          <a:xfrm>
            <a:off x="4457616" y="4170779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BC2A60-62DA-4909-A006-4A7F15EFEF86}"/>
              </a:ext>
            </a:extLst>
          </p:cNvPr>
          <p:cNvCxnSpPr/>
          <p:nvPr/>
        </p:nvCxnSpPr>
        <p:spPr>
          <a:xfrm flipH="1">
            <a:off x="2866889" y="4635520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DB6D1DB-2A18-481E-9340-2AB72FBBF216}"/>
              </a:ext>
            </a:extLst>
          </p:cNvPr>
          <p:cNvSpPr/>
          <p:nvPr/>
        </p:nvSpPr>
        <p:spPr>
          <a:xfrm>
            <a:off x="2763842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5BE682C-2A10-4BC5-8224-B8C9EEDB6D6A}"/>
              </a:ext>
            </a:extLst>
          </p:cNvPr>
          <p:cNvSpPr/>
          <p:nvPr/>
        </p:nvSpPr>
        <p:spPr>
          <a:xfrm>
            <a:off x="4446816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C337A8-8F9E-40B8-81EB-9EB0D886613E}"/>
              </a:ext>
            </a:extLst>
          </p:cNvPr>
          <p:cNvSpPr/>
          <p:nvPr/>
        </p:nvSpPr>
        <p:spPr>
          <a:xfrm>
            <a:off x="5412027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19F2AC-420B-4F0D-9CFE-2DAE89858E88}"/>
              </a:ext>
            </a:extLst>
          </p:cNvPr>
          <p:cNvSpPr>
            <a:spLocks noChangeAspect="1"/>
          </p:cNvSpPr>
          <p:nvPr/>
        </p:nvSpPr>
        <p:spPr>
          <a:xfrm>
            <a:off x="1872627" y="354098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3E94AC-D844-4267-95E0-A8EE5090DE2A}"/>
              </a:ext>
            </a:extLst>
          </p:cNvPr>
          <p:cNvSpPr/>
          <p:nvPr/>
        </p:nvSpPr>
        <p:spPr>
          <a:xfrm>
            <a:off x="1859554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D0BD2D-BF7E-457B-B1D2-E97779B08D7A}"/>
              </a:ext>
            </a:extLst>
          </p:cNvPr>
          <p:cNvCxnSpPr/>
          <p:nvPr/>
        </p:nvCxnSpPr>
        <p:spPr>
          <a:xfrm flipH="1">
            <a:off x="2165407" y="2118841"/>
            <a:ext cx="1427571" cy="1494145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856F305-1F4F-4707-B993-29B9A67E7387}"/>
              </a:ext>
            </a:extLst>
          </p:cNvPr>
          <p:cNvSpPr>
            <a:spLocks noChangeAspect="1"/>
          </p:cNvSpPr>
          <p:nvPr/>
        </p:nvSpPr>
        <p:spPr>
          <a:xfrm>
            <a:off x="2773515" y="2830491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ular Callout 60">
            <a:extLst>
              <a:ext uri="{FF2B5EF4-FFF2-40B4-BE49-F238E27FC236}">
                <a16:creationId xmlns:a16="http://schemas.microsoft.com/office/drawing/2014/main" id="{E439B886-80FB-4E15-B2FC-71988555631A}"/>
              </a:ext>
            </a:extLst>
          </p:cNvPr>
          <p:cNvSpPr/>
          <p:nvPr/>
        </p:nvSpPr>
        <p:spPr>
          <a:xfrm>
            <a:off x="837576" y="1111624"/>
            <a:ext cx="2167206" cy="888802"/>
          </a:xfrm>
          <a:prstGeom prst="wedgeRectCallout">
            <a:avLst>
              <a:gd name="adj1" fmla="val -59320"/>
              <a:gd name="adj2" fmla="val 8332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Move opposite to the gradients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8" name="Rectangular Callout 61">
            <a:extLst>
              <a:ext uri="{FF2B5EF4-FFF2-40B4-BE49-F238E27FC236}">
                <a16:creationId xmlns:a16="http://schemas.microsoft.com/office/drawing/2014/main" id="{EED6FFD8-9C2E-4614-9ACA-AB1B0A7754D7}"/>
              </a:ext>
            </a:extLst>
          </p:cNvPr>
          <p:cNvSpPr/>
          <p:nvPr/>
        </p:nvSpPr>
        <p:spPr>
          <a:xfrm>
            <a:off x="2253948" y="5101786"/>
            <a:ext cx="2222277" cy="619614"/>
          </a:xfrm>
          <a:prstGeom prst="wedgeRectCallout">
            <a:avLst>
              <a:gd name="adj1" fmla="val 51139"/>
              <a:gd name="adj2" fmla="val -10278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Global minimum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9" name="Rectangular Callout 62">
            <a:extLst>
              <a:ext uri="{FF2B5EF4-FFF2-40B4-BE49-F238E27FC236}">
                <a16:creationId xmlns:a16="http://schemas.microsoft.com/office/drawing/2014/main" id="{6A4173DA-364F-4531-99D3-406906B5DACC}"/>
              </a:ext>
            </a:extLst>
          </p:cNvPr>
          <p:cNvSpPr/>
          <p:nvPr/>
        </p:nvSpPr>
        <p:spPr>
          <a:xfrm>
            <a:off x="3097253" y="560439"/>
            <a:ext cx="4111935" cy="1506769"/>
          </a:xfrm>
          <a:prstGeom prst="wedgeRectCallout">
            <a:avLst>
              <a:gd name="adj1" fmla="val -55266"/>
              <a:gd name="adj2" fmla="val 9841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Choose learning rate (step length) carefully else </a:t>
            </a:r>
            <a:r>
              <a:rPr lang="en-US" sz="2400" kern="0" dirty="0">
                <a:solidFill>
                  <a:prstClr val="black"/>
                </a:solidFill>
                <a:latin typeface="+mj-lt"/>
              </a:rPr>
              <a:t>may overshoot the global minimum </a:t>
            </a:r>
            <a:r>
              <a:rPr lang="en-IN" sz="2400" kern="0" dirty="0">
                <a:solidFill>
                  <a:prstClr val="black"/>
                </a:solidFill>
                <a:latin typeface="+mj-lt"/>
              </a:rPr>
              <a:t>even with great initialization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0" name="Rectangular Callout 63">
            <a:extLst>
              <a:ext uri="{FF2B5EF4-FFF2-40B4-BE49-F238E27FC236}">
                <a16:creationId xmlns:a16="http://schemas.microsoft.com/office/drawing/2014/main" id="{D621ADA4-9143-413B-BC9E-43D8629864F0}"/>
              </a:ext>
            </a:extLst>
          </p:cNvPr>
          <p:cNvSpPr/>
          <p:nvPr/>
        </p:nvSpPr>
        <p:spPr>
          <a:xfrm>
            <a:off x="2307026" y="2142262"/>
            <a:ext cx="2332935" cy="888802"/>
          </a:xfrm>
          <a:prstGeom prst="wedgeRectCallout">
            <a:avLst>
              <a:gd name="adj1" fmla="val 82530"/>
              <a:gd name="adj2" fmla="val -36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Also, initialization may affect result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08DA51-A7BF-4012-9A68-D9A39AD3488D}"/>
              </a:ext>
            </a:extLst>
          </p:cNvPr>
          <p:cNvGrpSpPr/>
          <p:nvPr/>
        </p:nvGrpSpPr>
        <p:grpSpPr>
          <a:xfrm>
            <a:off x="6363360" y="1882023"/>
            <a:ext cx="5177801" cy="3294964"/>
            <a:chOff x="4112244" y="1209983"/>
            <a:chExt cx="3319272" cy="211226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514C9C-00A0-43B9-B914-0F964C80AC53}"/>
                </a:ext>
              </a:extLst>
            </p:cNvPr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49AC87-BD0C-47AF-8E1C-712E0C16936C}"/>
                </a:ext>
              </a:extLst>
            </p:cNvPr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2B759B5-F4D4-4B3C-92F8-C03FB837D1C8}"/>
              </a:ext>
            </a:extLst>
          </p:cNvPr>
          <p:cNvGrpSpPr/>
          <p:nvPr/>
        </p:nvGrpSpPr>
        <p:grpSpPr>
          <a:xfrm>
            <a:off x="6786705" y="1605291"/>
            <a:ext cx="4753573" cy="2738400"/>
            <a:chOff x="6997061" y="756284"/>
            <a:chExt cx="4753573" cy="2738400"/>
          </a:xfrm>
        </p:grpSpPr>
        <p:sp>
          <p:nvSpPr>
            <p:cNvPr id="45" name="Freeform 68">
              <a:extLst>
                <a:ext uri="{FF2B5EF4-FFF2-40B4-BE49-F238E27FC236}">
                  <a16:creationId xmlns:a16="http://schemas.microsoft.com/office/drawing/2014/main" id="{6BA89A80-4566-4D08-92EE-FD8C38E8EC82}"/>
                </a:ext>
              </a:extLst>
            </p:cNvPr>
            <p:cNvSpPr/>
            <p:nvPr/>
          </p:nvSpPr>
          <p:spPr>
            <a:xfrm>
              <a:off x="9102566" y="1965882"/>
              <a:ext cx="2415795" cy="1528802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1685671"/>
                <a:gd name="connsiteY0" fmla="*/ 1035050 h 1680806"/>
                <a:gd name="connsiteX1" fmla="*/ 1685671 w 1685671"/>
                <a:gd name="connsiteY1" fmla="*/ 0 h 1680806"/>
                <a:gd name="connsiteX2" fmla="*/ 1685671 w 1685671"/>
                <a:gd name="connsiteY2" fmla="*/ 0 h 1680806"/>
                <a:gd name="connsiteX0" fmla="*/ 0 w 1685671"/>
                <a:gd name="connsiteY0" fmla="*/ 1035050 h 1346253"/>
                <a:gd name="connsiteX1" fmla="*/ 1685671 w 1685671"/>
                <a:gd name="connsiteY1" fmla="*/ 0 h 1346253"/>
                <a:gd name="connsiteX2" fmla="*/ 1685671 w 1685671"/>
                <a:gd name="connsiteY2" fmla="*/ 0 h 1346253"/>
                <a:gd name="connsiteX0" fmla="*/ 0 w 1685671"/>
                <a:gd name="connsiteY0" fmla="*/ 1035050 h 1154564"/>
                <a:gd name="connsiteX1" fmla="*/ 1685671 w 1685671"/>
                <a:gd name="connsiteY1" fmla="*/ 0 h 1154564"/>
                <a:gd name="connsiteX2" fmla="*/ 1685671 w 1685671"/>
                <a:gd name="connsiteY2" fmla="*/ 0 h 1154564"/>
                <a:gd name="connsiteX0" fmla="*/ 0 w 1685671"/>
                <a:gd name="connsiteY0" fmla="*/ 1035050 h 1160045"/>
                <a:gd name="connsiteX1" fmla="*/ 1685671 w 1685671"/>
                <a:gd name="connsiteY1" fmla="*/ 0 h 1160045"/>
                <a:gd name="connsiteX2" fmla="*/ 1685671 w 1685671"/>
                <a:gd name="connsiteY2" fmla="*/ 0 h 1160045"/>
                <a:gd name="connsiteX0" fmla="*/ 0 w 1685671"/>
                <a:gd name="connsiteY0" fmla="*/ 1035050 h 1140892"/>
                <a:gd name="connsiteX1" fmla="*/ 1685671 w 1685671"/>
                <a:gd name="connsiteY1" fmla="*/ 0 h 1140892"/>
                <a:gd name="connsiteX2" fmla="*/ 1685671 w 1685671"/>
                <a:gd name="connsiteY2" fmla="*/ 0 h 1140892"/>
                <a:gd name="connsiteX0" fmla="*/ 0 w 1685671"/>
                <a:gd name="connsiteY0" fmla="*/ 1035050 h 1134754"/>
                <a:gd name="connsiteX1" fmla="*/ 1685671 w 1685671"/>
                <a:gd name="connsiteY1" fmla="*/ 0 h 1134754"/>
                <a:gd name="connsiteX2" fmla="*/ 1685671 w 1685671"/>
                <a:gd name="connsiteY2" fmla="*/ 0 h 1134754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685671 w 1685671"/>
                <a:gd name="connsiteY2" fmla="*/ 0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253871 w 1685671"/>
                <a:gd name="connsiteY2" fmla="*/ 175684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0" fmla="*/ 0 w 1493055"/>
                <a:gd name="connsiteY0" fmla="*/ 668867 h 938610"/>
                <a:gd name="connsiteX1" fmla="*/ 1493055 w 1493055"/>
                <a:gd name="connsiteY1" fmla="*/ 0 h 938610"/>
                <a:gd name="connsiteX0" fmla="*/ 0 w 1493055"/>
                <a:gd name="connsiteY0" fmla="*/ 668867 h 742217"/>
                <a:gd name="connsiteX1" fmla="*/ 1493055 w 1493055"/>
                <a:gd name="connsiteY1" fmla="*/ 0 h 742217"/>
                <a:gd name="connsiteX0" fmla="*/ 0 w 1493055"/>
                <a:gd name="connsiteY0" fmla="*/ 668867 h 731653"/>
                <a:gd name="connsiteX1" fmla="*/ 1493055 w 1493055"/>
                <a:gd name="connsiteY1" fmla="*/ 0 h 731653"/>
                <a:gd name="connsiteX0" fmla="*/ 0 w 1493055"/>
                <a:gd name="connsiteY0" fmla="*/ 668867 h 723383"/>
                <a:gd name="connsiteX1" fmla="*/ 1493055 w 1493055"/>
                <a:gd name="connsiteY1" fmla="*/ 0 h 723383"/>
                <a:gd name="connsiteX0" fmla="*/ 0 w 1493055"/>
                <a:gd name="connsiteY0" fmla="*/ 668867 h 714471"/>
                <a:gd name="connsiteX1" fmla="*/ 1493055 w 1493055"/>
                <a:gd name="connsiteY1" fmla="*/ 0 h 714471"/>
                <a:gd name="connsiteX0" fmla="*/ 0 w 1493055"/>
                <a:gd name="connsiteY0" fmla="*/ 668867 h 677640"/>
                <a:gd name="connsiteX1" fmla="*/ 1493055 w 1493055"/>
                <a:gd name="connsiteY1" fmla="*/ 0 h 677640"/>
                <a:gd name="connsiteX0" fmla="*/ 0 w 1493055"/>
                <a:gd name="connsiteY0" fmla="*/ 668867 h 747366"/>
                <a:gd name="connsiteX1" fmla="*/ 1493055 w 1493055"/>
                <a:gd name="connsiteY1" fmla="*/ 0 h 747366"/>
                <a:gd name="connsiteX0" fmla="*/ 0 w 1357588"/>
                <a:gd name="connsiteY0" fmla="*/ 757767 h 806049"/>
                <a:gd name="connsiteX1" fmla="*/ 1357588 w 1357588"/>
                <a:gd name="connsiteY1" fmla="*/ 0 h 806049"/>
                <a:gd name="connsiteX0" fmla="*/ 0 w 1357588"/>
                <a:gd name="connsiteY0" fmla="*/ 757767 h 802408"/>
                <a:gd name="connsiteX1" fmla="*/ 1357588 w 1357588"/>
                <a:gd name="connsiteY1" fmla="*/ 0 h 802408"/>
                <a:gd name="connsiteX0" fmla="*/ 0 w 1357588"/>
                <a:gd name="connsiteY0" fmla="*/ 757767 h 820527"/>
                <a:gd name="connsiteX1" fmla="*/ 1357588 w 1357588"/>
                <a:gd name="connsiteY1" fmla="*/ 0 h 820527"/>
                <a:gd name="connsiteX0" fmla="*/ 0 w 1357588"/>
                <a:gd name="connsiteY0" fmla="*/ 757767 h 839605"/>
                <a:gd name="connsiteX1" fmla="*/ 1357588 w 1357588"/>
                <a:gd name="connsiteY1" fmla="*/ 0 h 839605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90087"/>
                <a:gd name="connsiteX1" fmla="*/ 1616668 w 1616668"/>
                <a:gd name="connsiteY1" fmla="*/ 0 h 890087"/>
                <a:gd name="connsiteX0" fmla="*/ 0 w 1616668"/>
                <a:gd name="connsiteY0" fmla="*/ 773007 h 880714"/>
                <a:gd name="connsiteX1" fmla="*/ 1616668 w 1616668"/>
                <a:gd name="connsiteY1" fmla="*/ 0 h 880714"/>
                <a:gd name="connsiteX0" fmla="*/ 0 w 1616668"/>
                <a:gd name="connsiteY0" fmla="*/ 773007 h 894316"/>
                <a:gd name="connsiteX1" fmla="*/ 1616668 w 1616668"/>
                <a:gd name="connsiteY1" fmla="*/ 0 h 894316"/>
                <a:gd name="connsiteX0" fmla="*/ 0 w 2054818"/>
                <a:gd name="connsiteY0" fmla="*/ 836507 h 932147"/>
                <a:gd name="connsiteX1" fmla="*/ 2054818 w 2054818"/>
                <a:gd name="connsiteY1" fmla="*/ 0 h 932147"/>
                <a:gd name="connsiteX0" fmla="*/ 0 w 2029418"/>
                <a:gd name="connsiteY0" fmla="*/ 919057 h 985711"/>
                <a:gd name="connsiteX1" fmla="*/ 2029418 w 2029418"/>
                <a:gd name="connsiteY1" fmla="*/ 0 h 985711"/>
                <a:gd name="connsiteX0" fmla="*/ 0 w 1899243"/>
                <a:gd name="connsiteY0" fmla="*/ 1023832 h 1061533"/>
                <a:gd name="connsiteX1" fmla="*/ 1899243 w 1899243"/>
                <a:gd name="connsiteY1" fmla="*/ 0 h 1061533"/>
                <a:gd name="connsiteX0" fmla="*/ 0 w 1991318"/>
                <a:gd name="connsiteY0" fmla="*/ 992082 h 1037587"/>
                <a:gd name="connsiteX1" fmla="*/ 1991318 w 1991318"/>
                <a:gd name="connsiteY1" fmla="*/ 0 h 1037587"/>
                <a:gd name="connsiteX0" fmla="*/ 0 w 2038943"/>
                <a:gd name="connsiteY0" fmla="*/ 979382 h 1028248"/>
                <a:gd name="connsiteX1" fmla="*/ 2038943 w 2038943"/>
                <a:gd name="connsiteY1" fmla="*/ 0 h 1028248"/>
                <a:gd name="connsiteX0" fmla="*/ 0 w 1994493"/>
                <a:gd name="connsiteY0" fmla="*/ 995257 h 1039943"/>
                <a:gd name="connsiteX1" fmla="*/ 1994493 w 1994493"/>
                <a:gd name="connsiteY1" fmla="*/ 0 h 1039943"/>
                <a:gd name="connsiteX0" fmla="*/ 0 w 1994493"/>
                <a:gd name="connsiteY0" fmla="*/ 995257 h 1032424"/>
                <a:gd name="connsiteX1" fmla="*/ 1994493 w 1994493"/>
                <a:gd name="connsiteY1" fmla="*/ 0 h 1032424"/>
                <a:gd name="connsiteX0" fmla="*/ 0 w 2045293"/>
                <a:gd name="connsiteY0" fmla="*/ 959697 h 1005710"/>
                <a:gd name="connsiteX1" fmla="*/ 2045293 w 2045293"/>
                <a:gd name="connsiteY1" fmla="*/ 0 h 1005710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8665" h="980051">
                  <a:moveTo>
                    <a:pt x="0" y="980051"/>
                  </a:moveTo>
                  <a:cubicBezTo>
                    <a:pt x="1230427" y="755494"/>
                    <a:pt x="1424151" y="505694"/>
                    <a:pt x="1548665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B89E73-E05F-439F-AA0E-59E0E0816214}"/>
                </a:ext>
              </a:extLst>
            </p:cNvPr>
            <p:cNvCxnSpPr/>
            <p:nvPr/>
          </p:nvCxnSpPr>
          <p:spPr>
            <a:xfrm>
              <a:off x="6997061" y="1028549"/>
              <a:ext cx="2105504" cy="246613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AB172C-9FBF-479A-ABB5-E3F8F0092A5D}"/>
                </a:ext>
              </a:extLst>
            </p:cNvPr>
            <p:cNvCxnSpPr/>
            <p:nvPr/>
          </p:nvCxnSpPr>
          <p:spPr>
            <a:xfrm flipH="1">
              <a:off x="11513406" y="756284"/>
              <a:ext cx="237228" cy="122198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ular Callout 74">
            <a:extLst>
              <a:ext uri="{FF2B5EF4-FFF2-40B4-BE49-F238E27FC236}">
                <a16:creationId xmlns:a16="http://schemas.microsoft.com/office/drawing/2014/main" id="{4DF9881D-BD0D-44B3-BA21-E1BCFBA85EF0}"/>
              </a:ext>
            </a:extLst>
          </p:cNvPr>
          <p:cNvSpPr/>
          <p:nvPr/>
        </p:nvSpPr>
        <p:spPr>
          <a:xfrm>
            <a:off x="5024283" y="5101785"/>
            <a:ext cx="3407191" cy="1564485"/>
          </a:xfrm>
          <a:prstGeom prst="wedgeRectCallout">
            <a:avLst>
              <a:gd name="adj1" fmla="val 52747"/>
              <a:gd name="adj2" fmla="val -695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With convex </a:t>
            </a:r>
            <a:r>
              <a:rPr lang="en-IN" sz="2400" kern="0" dirty="0" err="1">
                <a:solidFill>
                  <a:prstClr val="black"/>
                </a:solidFill>
                <a:latin typeface="+mj-lt"/>
              </a:rPr>
              <a:t>fns</a:t>
            </a:r>
            <a:r>
              <a:rPr lang="en-IN" sz="2400" kern="0" dirty="0">
                <a:solidFill>
                  <a:prstClr val="black"/>
                </a:solidFill>
                <a:latin typeface="+mj-lt"/>
              </a:rPr>
              <a:t>, all local minima are global minima and can afford to be less </a:t>
            </a:r>
            <a:r>
              <a:rPr lang="en-IN" sz="2400" kern="0" dirty="0" err="1">
                <a:solidFill>
                  <a:prstClr val="black"/>
                </a:solidFill>
                <a:latin typeface="+mj-lt"/>
              </a:rPr>
              <a:t>carefull</a:t>
            </a:r>
            <a:r>
              <a:rPr lang="en-IN" sz="2400" kern="0" dirty="0">
                <a:solidFill>
                  <a:prstClr val="black"/>
                </a:solidFill>
                <a:latin typeface="+mj-lt"/>
              </a:rPr>
              <a:t> with initialization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175FDC-0977-4852-A1D3-BBECF64095DA}"/>
              </a:ext>
            </a:extLst>
          </p:cNvPr>
          <p:cNvSpPr>
            <a:spLocks noChangeAspect="1"/>
          </p:cNvSpPr>
          <p:nvPr/>
        </p:nvSpPr>
        <p:spPr>
          <a:xfrm>
            <a:off x="10074237" y="395862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95DEE7-6AC8-4F5B-BC20-8064F6EA68BE}"/>
              </a:ext>
            </a:extLst>
          </p:cNvPr>
          <p:cNvCxnSpPr/>
          <p:nvPr/>
        </p:nvCxnSpPr>
        <p:spPr>
          <a:xfrm flipH="1">
            <a:off x="7516701" y="4597328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FC10EFB-C494-4CB4-9841-6AC398BCF2E6}"/>
              </a:ext>
            </a:extLst>
          </p:cNvPr>
          <p:cNvSpPr/>
          <p:nvPr/>
        </p:nvSpPr>
        <p:spPr>
          <a:xfrm>
            <a:off x="10061839" y="4510983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ular Callout 78">
            <a:extLst>
              <a:ext uri="{FF2B5EF4-FFF2-40B4-BE49-F238E27FC236}">
                <a16:creationId xmlns:a16="http://schemas.microsoft.com/office/drawing/2014/main" id="{46CDDCCE-D35B-4889-BCAC-B634AFEB6565}"/>
              </a:ext>
            </a:extLst>
          </p:cNvPr>
          <p:cNvSpPr/>
          <p:nvPr/>
        </p:nvSpPr>
        <p:spPr>
          <a:xfrm>
            <a:off x="8532766" y="5101785"/>
            <a:ext cx="3570634" cy="1283801"/>
          </a:xfrm>
          <a:prstGeom prst="wedgeRectCallout">
            <a:avLst>
              <a:gd name="adj1" fmla="val -47610"/>
              <a:gd name="adj2" fmla="val -7019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Still need to be careful with step lengths otherwise may overshoot global minima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3" name="5-Point Star 71">
            <a:extLst>
              <a:ext uri="{FF2B5EF4-FFF2-40B4-BE49-F238E27FC236}">
                <a16:creationId xmlns:a16="http://schemas.microsoft.com/office/drawing/2014/main" id="{CF228761-5F8D-48CB-9757-AFD3DA388BF3}"/>
              </a:ext>
            </a:extLst>
          </p:cNvPr>
          <p:cNvSpPr/>
          <p:nvPr/>
        </p:nvSpPr>
        <p:spPr>
          <a:xfrm>
            <a:off x="8799451" y="4510112"/>
            <a:ext cx="180741" cy="18074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39">
            <a:extLst>
              <a:ext uri="{FF2B5EF4-FFF2-40B4-BE49-F238E27FC236}">
                <a16:creationId xmlns:a16="http://schemas.microsoft.com/office/drawing/2014/main" id="{09419739-C444-4D02-95E7-2802A8581FA3}"/>
              </a:ext>
            </a:extLst>
          </p:cNvPr>
          <p:cNvSpPr/>
          <p:nvPr/>
        </p:nvSpPr>
        <p:spPr>
          <a:xfrm>
            <a:off x="4577601" y="4549175"/>
            <a:ext cx="180741" cy="180741"/>
          </a:xfrm>
          <a:prstGeom prst="star5">
            <a:avLst/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ular Callout 72">
            <a:extLst>
              <a:ext uri="{FF2B5EF4-FFF2-40B4-BE49-F238E27FC236}">
                <a16:creationId xmlns:a16="http://schemas.microsoft.com/office/drawing/2014/main" id="{97087CCF-FC92-4AA7-AFB0-D599EF96441C}"/>
              </a:ext>
            </a:extLst>
          </p:cNvPr>
          <p:cNvSpPr/>
          <p:nvPr/>
        </p:nvSpPr>
        <p:spPr>
          <a:xfrm>
            <a:off x="2663766" y="3195754"/>
            <a:ext cx="4346634" cy="888802"/>
          </a:xfrm>
          <a:prstGeom prst="wedgeRectCallout">
            <a:avLst>
              <a:gd name="adj1" fmla="val -62904"/>
              <a:gd name="adj2" fmla="val -7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Our initialization was such that we converged to a local minimum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6" name="Rectangular Callout 79">
            <a:extLst>
              <a:ext uri="{FF2B5EF4-FFF2-40B4-BE49-F238E27FC236}">
                <a16:creationId xmlns:a16="http://schemas.microsoft.com/office/drawing/2014/main" id="{3A3DC411-38C0-40E5-B8D9-664FC2574337}"/>
              </a:ext>
            </a:extLst>
          </p:cNvPr>
          <p:cNvSpPr/>
          <p:nvPr/>
        </p:nvSpPr>
        <p:spPr>
          <a:xfrm>
            <a:off x="5264462" y="3489646"/>
            <a:ext cx="2927966" cy="888802"/>
          </a:xfrm>
          <a:prstGeom prst="wedgeRectCallout">
            <a:avLst>
              <a:gd name="adj1" fmla="val -69292"/>
              <a:gd name="adj2" fmla="val 3465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This time initialization was really nice!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7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8021 -3.7037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7 C 0.00482 0.04074 0.00977 0.08102 0.0168 0.11088 C 0.0237 0.14051 0.03125 0.15903 0.0418 0.17894 C 0.05222 0.19884 0.08008 0.23032 0.08008 0.23056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-3.7037E-7 L 0.11771 -3.7037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8 0.23056 C 0.08659 0.23333 0.0931 0.23611 0.09935 0.23704 C 0.10547 0.23773 0.11133 0.23634 0.11732 0.23519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71 -3.7037E-7 L 0.0916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32 0.23519 C 0.11316 0.23681 0.10899 0.23843 0.10482 0.23843 C 0.10079 0.23866 0.09662 0.23727 0.09245 0.23565 " pathEditMode="relative" rAng="0" ptsTypes="AAA">
                                      <p:cBhvr>
                                        <p:cTn id="9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1549 2.59259E-6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278 L -0.10403 0.04514 L -0.21562 -0.18958 " pathEditMode="relative" rAng="0" ptsTypes="AAA">
                                      <p:cBhvr>
                                        <p:cTn id="2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4" grpId="3" animBg="1"/>
      <p:bldP spid="24" grpId="4" animBg="1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6" grpId="1" animBg="1"/>
      <p:bldP spid="26" grpId="2" animBg="1"/>
      <p:bldP spid="26" grpId="3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3" grpId="0" animBg="1"/>
      <p:bldP spid="34" grpId="0" animBg="1"/>
      <p:bldP spid="36" grpId="0" animBg="1"/>
      <p:bldP spid="36" grpId="1" animBg="1"/>
      <p:bldP spid="37" grpId="0" animBg="1"/>
      <p:bldP spid="38" grpId="0" animBg="1"/>
      <p:bldP spid="39" grpId="0" animBg="1"/>
      <p:bldP spid="40" grpId="0" animBg="1"/>
      <p:bldP spid="48" grpId="0" animBg="1"/>
      <p:bldP spid="49" grpId="0" animBg="1"/>
      <p:bldP spid="49" grpId="1" animBg="1"/>
      <p:bldP spid="51" grpId="0" animBg="1"/>
      <p:bldP spid="51" grpId="1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Descent: An Illustration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9729E63-1B7D-4E5E-9701-D2ABD159BA43}"/>
              </a:ext>
            </a:extLst>
          </p:cNvPr>
          <p:cNvCxnSpPr>
            <a:cxnSpLocks/>
          </p:cNvCxnSpPr>
          <p:nvPr/>
        </p:nvCxnSpPr>
        <p:spPr>
          <a:xfrm flipH="1" flipV="1">
            <a:off x="1002047" y="1207031"/>
            <a:ext cx="68511" cy="3762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CD538AC-BF7C-463B-837C-71281DC87614}"/>
              </a:ext>
            </a:extLst>
          </p:cNvPr>
          <p:cNvCxnSpPr>
            <a:cxnSpLocks/>
          </p:cNvCxnSpPr>
          <p:nvPr/>
        </p:nvCxnSpPr>
        <p:spPr>
          <a:xfrm flipV="1">
            <a:off x="911167" y="4684731"/>
            <a:ext cx="6340678" cy="68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4F206BED-726A-49B8-9FAF-0452A2F48EB4}"/>
              </a:ext>
            </a:extLst>
          </p:cNvPr>
          <p:cNvSpPr/>
          <p:nvPr/>
        </p:nvSpPr>
        <p:spPr>
          <a:xfrm>
            <a:off x="1253718" y="1651646"/>
            <a:ext cx="5243114" cy="2676976"/>
          </a:xfrm>
          <a:custGeom>
            <a:avLst/>
            <a:gdLst>
              <a:gd name="connsiteX0" fmla="*/ 0 w 3129094"/>
              <a:gd name="connsiteY0" fmla="*/ 0 h 2084689"/>
              <a:gd name="connsiteX1" fmla="*/ 327171 w 3129094"/>
              <a:gd name="connsiteY1" fmla="*/ 1275127 h 2084689"/>
              <a:gd name="connsiteX2" fmla="*/ 1023457 w 3129094"/>
              <a:gd name="connsiteY2" fmla="*/ 293615 h 2084689"/>
              <a:gd name="connsiteX3" fmla="*/ 1803633 w 3129094"/>
              <a:gd name="connsiteY3" fmla="*/ 2080470 h 2084689"/>
              <a:gd name="connsiteX4" fmla="*/ 2323751 w 3129094"/>
              <a:gd name="connsiteY4" fmla="*/ 780176 h 2084689"/>
              <a:gd name="connsiteX5" fmla="*/ 3129094 w 3129094"/>
              <a:gd name="connsiteY5" fmla="*/ 461395 h 2084689"/>
              <a:gd name="connsiteX6" fmla="*/ 3129094 w 3129094"/>
              <a:gd name="connsiteY6" fmla="*/ 461395 h 2084689"/>
              <a:gd name="connsiteX0" fmla="*/ 0 w 3198424"/>
              <a:gd name="connsiteY0" fmla="*/ 0 h 2054993"/>
              <a:gd name="connsiteX1" fmla="*/ 396501 w 3198424"/>
              <a:gd name="connsiteY1" fmla="*/ 1245431 h 2054993"/>
              <a:gd name="connsiteX2" fmla="*/ 1092787 w 3198424"/>
              <a:gd name="connsiteY2" fmla="*/ 263919 h 2054993"/>
              <a:gd name="connsiteX3" fmla="*/ 1872963 w 3198424"/>
              <a:gd name="connsiteY3" fmla="*/ 2050774 h 2054993"/>
              <a:gd name="connsiteX4" fmla="*/ 2393081 w 3198424"/>
              <a:gd name="connsiteY4" fmla="*/ 750480 h 2054993"/>
              <a:gd name="connsiteX5" fmla="*/ 3198424 w 3198424"/>
              <a:gd name="connsiteY5" fmla="*/ 431699 h 2054993"/>
              <a:gd name="connsiteX6" fmla="*/ 3198424 w 3198424"/>
              <a:gd name="connsiteY6" fmla="*/ 431699 h 2054993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156248"/>
              <a:gd name="connsiteX1" fmla="*/ 812481 w 3198424"/>
              <a:gd name="connsiteY1" fmla="*/ 2082870 h 2156248"/>
              <a:gd name="connsiteX2" fmla="*/ 1092787 w 3198424"/>
              <a:gd name="connsiteY2" fmla="*/ 263919 h 2156248"/>
              <a:gd name="connsiteX3" fmla="*/ 1872963 w 3198424"/>
              <a:gd name="connsiteY3" fmla="*/ 2050774 h 2156248"/>
              <a:gd name="connsiteX4" fmla="*/ 2393081 w 3198424"/>
              <a:gd name="connsiteY4" fmla="*/ 750480 h 2156248"/>
              <a:gd name="connsiteX5" fmla="*/ 3198424 w 3198424"/>
              <a:gd name="connsiteY5" fmla="*/ 431699 h 2156248"/>
              <a:gd name="connsiteX6" fmla="*/ 3198424 w 3198424"/>
              <a:gd name="connsiteY6" fmla="*/ 431699 h 2156248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083646"/>
              <a:gd name="connsiteX1" fmla="*/ 812481 w 3198424"/>
              <a:gd name="connsiteY1" fmla="*/ 2082870 h 2083646"/>
              <a:gd name="connsiteX2" fmla="*/ 1092787 w 3198424"/>
              <a:gd name="connsiteY2" fmla="*/ 263919 h 2083646"/>
              <a:gd name="connsiteX3" fmla="*/ 1872963 w 3198424"/>
              <a:gd name="connsiteY3" fmla="*/ 2050774 h 2083646"/>
              <a:gd name="connsiteX4" fmla="*/ 2393081 w 3198424"/>
              <a:gd name="connsiteY4" fmla="*/ 750480 h 2083646"/>
              <a:gd name="connsiteX5" fmla="*/ 3198424 w 3198424"/>
              <a:gd name="connsiteY5" fmla="*/ 431699 h 2083646"/>
              <a:gd name="connsiteX6" fmla="*/ 3198424 w 3198424"/>
              <a:gd name="connsiteY6" fmla="*/ 431699 h 2083646"/>
              <a:gd name="connsiteX0" fmla="*/ 0 w 3198424"/>
              <a:gd name="connsiteY0" fmla="*/ 0 h 2083656"/>
              <a:gd name="connsiteX1" fmla="*/ 812481 w 3198424"/>
              <a:gd name="connsiteY1" fmla="*/ 2082870 h 2083656"/>
              <a:gd name="connsiteX2" fmla="*/ 1092787 w 3198424"/>
              <a:gd name="connsiteY2" fmla="*/ 263919 h 2083656"/>
              <a:gd name="connsiteX3" fmla="*/ 1872963 w 3198424"/>
              <a:gd name="connsiteY3" fmla="*/ 2050774 h 2083656"/>
              <a:gd name="connsiteX4" fmla="*/ 2393081 w 3198424"/>
              <a:gd name="connsiteY4" fmla="*/ 750480 h 2083656"/>
              <a:gd name="connsiteX5" fmla="*/ 3198424 w 3198424"/>
              <a:gd name="connsiteY5" fmla="*/ 431699 h 2083656"/>
              <a:gd name="connsiteX6" fmla="*/ 3198424 w 3198424"/>
              <a:gd name="connsiteY6" fmla="*/ 431699 h 2083656"/>
              <a:gd name="connsiteX0" fmla="*/ 0 w 3198424"/>
              <a:gd name="connsiteY0" fmla="*/ 0 h 2084782"/>
              <a:gd name="connsiteX1" fmla="*/ 812481 w 3198424"/>
              <a:gd name="connsiteY1" fmla="*/ 2082870 h 2084782"/>
              <a:gd name="connsiteX2" fmla="*/ 1545743 w 3198424"/>
              <a:gd name="connsiteY2" fmla="*/ 400523 h 2084782"/>
              <a:gd name="connsiteX3" fmla="*/ 1872963 w 3198424"/>
              <a:gd name="connsiteY3" fmla="*/ 2050774 h 2084782"/>
              <a:gd name="connsiteX4" fmla="*/ 2393081 w 3198424"/>
              <a:gd name="connsiteY4" fmla="*/ 750480 h 2084782"/>
              <a:gd name="connsiteX5" fmla="*/ 3198424 w 3198424"/>
              <a:gd name="connsiteY5" fmla="*/ 431699 h 2084782"/>
              <a:gd name="connsiteX6" fmla="*/ 3198424 w 3198424"/>
              <a:gd name="connsiteY6" fmla="*/ 431699 h 2084782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6" fmla="*/ 3198424 w 3198424"/>
              <a:gd name="connsiteY6" fmla="*/ 431699 h 1927052"/>
              <a:gd name="connsiteX0" fmla="*/ 0 w 3285223"/>
              <a:gd name="connsiteY0" fmla="*/ 0 h 1927052"/>
              <a:gd name="connsiteX1" fmla="*/ 770883 w 3285223"/>
              <a:gd name="connsiteY1" fmla="*/ 1910631 h 1927052"/>
              <a:gd name="connsiteX2" fmla="*/ 1545743 w 3285223"/>
              <a:gd name="connsiteY2" fmla="*/ 400523 h 1927052"/>
              <a:gd name="connsiteX3" fmla="*/ 2080953 w 3285223"/>
              <a:gd name="connsiteY3" fmla="*/ 1421210 h 1927052"/>
              <a:gd name="connsiteX4" fmla="*/ 2393081 w 3285223"/>
              <a:gd name="connsiteY4" fmla="*/ 750480 h 1927052"/>
              <a:gd name="connsiteX5" fmla="*/ 3198424 w 3285223"/>
              <a:gd name="connsiteY5" fmla="*/ 431699 h 1927052"/>
              <a:gd name="connsiteX6" fmla="*/ 3281620 w 3285223"/>
              <a:gd name="connsiteY6" fmla="*/ 384185 h 1927052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868277"/>
              <a:gd name="connsiteX1" fmla="*/ 807859 w 2888750"/>
              <a:gd name="connsiteY1" fmla="*/ 1851238 h 1868277"/>
              <a:gd name="connsiteX2" fmla="*/ 1545743 w 2888750"/>
              <a:gd name="connsiteY2" fmla="*/ 400523 h 1868277"/>
              <a:gd name="connsiteX3" fmla="*/ 2080953 w 2888750"/>
              <a:gd name="connsiteY3" fmla="*/ 1421210 h 1868277"/>
              <a:gd name="connsiteX4" fmla="*/ 2393081 w 2888750"/>
              <a:gd name="connsiteY4" fmla="*/ 750480 h 1868277"/>
              <a:gd name="connsiteX5" fmla="*/ 2888750 w 2888750"/>
              <a:gd name="connsiteY5" fmla="*/ 532666 h 1868277"/>
              <a:gd name="connsiteX0" fmla="*/ 0 w 2888750"/>
              <a:gd name="connsiteY0" fmla="*/ 0 h 1878883"/>
              <a:gd name="connsiteX1" fmla="*/ 807859 w 2888750"/>
              <a:gd name="connsiteY1" fmla="*/ 1851238 h 1878883"/>
              <a:gd name="connsiteX2" fmla="*/ 1545743 w 2888750"/>
              <a:gd name="connsiteY2" fmla="*/ 400523 h 1878883"/>
              <a:gd name="connsiteX3" fmla="*/ 2080953 w 2888750"/>
              <a:gd name="connsiteY3" fmla="*/ 1421210 h 1878883"/>
              <a:gd name="connsiteX4" fmla="*/ 2393081 w 2888750"/>
              <a:gd name="connsiteY4" fmla="*/ 750480 h 1878883"/>
              <a:gd name="connsiteX5" fmla="*/ 2888750 w 2888750"/>
              <a:gd name="connsiteY5" fmla="*/ 532666 h 1878883"/>
              <a:gd name="connsiteX0" fmla="*/ 0 w 2888750"/>
              <a:gd name="connsiteY0" fmla="*/ 0 h 1895260"/>
              <a:gd name="connsiteX1" fmla="*/ 807859 w 2888750"/>
              <a:gd name="connsiteY1" fmla="*/ 1851238 h 1895260"/>
              <a:gd name="connsiteX2" fmla="*/ 1545743 w 2888750"/>
              <a:gd name="connsiteY2" fmla="*/ 400523 h 1895260"/>
              <a:gd name="connsiteX3" fmla="*/ 2080953 w 2888750"/>
              <a:gd name="connsiteY3" fmla="*/ 1421210 h 1895260"/>
              <a:gd name="connsiteX4" fmla="*/ 2393081 w 2888750"/>
              <a:gd name="connsiteY4" fmla="*/ 750480 h 1895260"/>
              <a:gd name="connsiteX5" fmla="*/ 2888750 w 2888750"/>
              <a:gd name="connsiteY5" fmla="*/ 532666 h 189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8750" h="1895260">
                <a:moveTo>
                  <a:pt x="0" y="0"/>
                </a:moveTo>
                <a:cubicBezTo>
                  <a:pt x="78297" y="613095"/>
                  <a:pt x="328379" y="2176478"/>
                  <a:pt x="807859" y="1851238"/>
                </a:cubicBezTo>
                <a:cubicBezTo>
                  <a:pt x="1287339" y="1525998"/>
                  <a:pt x="1333561" y="472194"/>
                  <a:pt x="1545743" y="400523"/>
                </a:cubicBezTo>
                <a:cubicBezTo>
                  <a:pt x="1757925" y="328852"/>
                  <a:pt x="1939730" y="1362884"/>
                  <a:pt x="2080953" y="1421210"/>
                </a:cubicBezTo>
                <a:cubicBezTo>
                  <a:pt x="2222176" y="1479536"/>
                  <a:pt x="2258448" y="898571"/>
                  <a:pt x="2393081" y="750480"/>
                </a:cubicBezTo>
                <a:cubicBezTo>
                  <a:pt x="2527714" y="602389"/>
                  <a:pt x="2726794" y="564019"/>
                  <a:pt x="2888750" y="53266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5A6652D-B6BC-47E3-8129-0E6CCFA0A7D8}"/>
              </a:ext>
            </a:extLst>
          </p:cNvPr>
          <p:cNvCxnSpPr>
            <a:cxnSpLocks/>
          </p:cNvCxnSpPr>
          <p:nvPr/>
        </p:nvCxnSpPr>
        <p:spPr>
          <a:xfrm>
            <a:off x="1174108" y="1597461"/>
            <a:ext cx="264861" cy="114573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82F98B90-84B6-4AAD-86C2-984BD17DE6DA}"/>
              </a:ext>
            </a:extLst>
          </p:cNvPr>
          <p:cNvSpPr/>
          <p:nvPr/>
        </p:nvSpPr>
        <p:spPr>
          <a:xfrm>
            <a:off x="1296358" y="1876050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A7B0C2-67A0-46F6-BEB6-5C5C42772428}"/>
              </a:ext>
            </a:extLst>
          </p:cNvPr>
          <p:cNvCxnSpPr>
            <a:cxnSpLocks/>
          </p:cNvCxnSpPr>
          <p:nvPr/>
        </p:nvCxnSpPr>
        <p:spPr>
          <a:xfrm>
            <a:off x="1638236" y="3758723"/>
            <a:ext cx="907383" cy="717554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1E552F6-D77F-42A7-8B2F-7ADEADE362A3}"/>
              </a:ext>
            </a:extLst>
          </p:cNvPr>
          <p:cNvCxnSpPr>
            <a:cxnSpLocks/>
          </p:cNvCxnSpPr>
          <p:nvPr/>
        </p:nvCxnSpPr>
        <p:spPr>
          <a:xfrm flipH="1">
            <a:off x="2615279" y="3910677"/>
            <a:ext cx="639211" cy="51861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30D4990-CC91-41B4-B9D2-014DD0B0B825}"/>
              </a:ext>
            </a:extLst>
          </p:cNvPr>
          <p:cNvSpPr/>
          <p:nvPr/>
        </p:nvSpPr>
        <p:spPr>
          <a:xfrm>
            <a:off x="5654549" y="2475999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8B1FDD-FEAB-4F3A-87D5-64E3A0A46CF0}"/>
              </a:ext>
            </a:extLst>
          </p:cNvPr>
          <p:cNvCxnSpPr>
            <a:cxnSpLocks/>
          </p:cNvCxnSpPr>
          <p:nvPr/>
        </p:nvCxnSpPr>
        <p:spPr>
          <a:xfrm flipH="1">
            <a:off x="5456049" y="2448601"/>
            <a:ext cx="539613" cy="373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C3B1A8-4263-4B8A-B1AE-D37358A96E90}"/>
              </a:ext>
            </a:extLst>
          </p:cNvPr>
          <p:cNvCxnSpPr>
            <a:cxnSpLocks/>
          </p:cNvCxnSpPr>
          <p:nvPr/>
        </p:nvCxnSpPr>
        <p:spPr>
          <a:xfrm flipH="1">
            <a:off x="5274627" y="2990489"/>
            <a:ext cx="217071" cy="51944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4A86BC-C947-41EB-B217-941AF9DBC667}"/>
              </a:ext>
            </a:extLst>
          </p:cNvPr>
          <p:cNvCxnSpPr>
            <a:cxnSpLocks/>
          </p:cNvCxnSpPr>
          <p:nvPr/>
        </p:nvCxnSpPr>
        <p:spPr>
          <a:xfrm>
            <a:off x="4711025" y="3244006"/>
            <a:ext cx="189795" cy="36177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E8CD31-1D19-411F-B168-DFB0BB9A0194}"/>
              </a:ext>
            </a:extLst>
          </p:cNvPr>
          <p:cNvSpPr/>
          <p:nvPr/>
        </p:nvSpPr>
        <p:spPr>
          <a:xfrm>
            <a:off x="2403008" y="4663259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/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blipFill>
                <a:blip r:embed="rId5"/>
                <a:stretch>
                  <a:fillRect l="-11111" r="-1852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/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blipFill>
                <a:blip r:embed="rId6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40EE68BA-C676-421D-8154-D58468AE1FC4}"/>
              </a:ext>
            </a:extLst>
          </p:cNvPr>
          <p:cNvSpPr/>
          <p:nvPr/>
        </p:nvSpPr>
        <p:spPr>
          <a:xfrm>
            <a:off x="1296697" y="468473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0F519D-BE45-42FF-937A-A2FFEA7E5F01}"/>
              </a:ext>
            </a:extLst>
          </p:cNvPr>
          <p:cNvSpPr/>
          <p:nvPr/>
        </p:nvSpPr>
        <p:spPr>
          <a:xfrm>
            <a:off x="1954447" y="4665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/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blipFill>
                <a:blip r:embed="rId7"/>
                <a:stretch>
                  <a:fillRect l="-6329" t="-8333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FA28854-0D0B-4772-968C-0B50567ED9D0}"/>
              </a:ext>
            </a:extLst>
          </p:cNvPr>
          <p:cNvSpPr/>
          <p:nvPr/>
        </p:nvSpPr>
        <p:spPr>
          <a:xfrm>
            <a:off x="2901622" y="463929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/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blipFill>
                <a:blip r:embed="rId8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/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blipFill>
                <a:blip r:embed="rId9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5255B978-E872-432B-AB31-63433D684A82}"/>
              </a:ext>
            </a:extLst>
          </p:cNvPr>
          <p:cNvSpPr/>
          <p:nvPr/>
        </p:nvSpPr>
        <p:spPr>
          <a:xfrm>
            <a:off x="5680546" y="4621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5BB1C4-0372-4801-90FA-312A0951847A}"/>
              </a:ext>
            </a:extLst>
          </p:cNvPr>
          <p:cNvSpPr/>
          <p:nvPr/>
        </p:nvSpPr>
        <p:spPr>
          <a:xfrm>
            <a:off x="5313438" y="4631018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/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blipFill>
                <a:blip r:embed="rId10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E1CC9C5F-1DEB-496F-8EC1-F16B91577357}"/>
              </a:ext>
            </a:extLst>
          </p:cNvPr>
          <p:cNvSpPr/>
          <p:nvPr/>
        </p:nvSpPr>
        <p:spPr>
          <a:xfrm>
            <a:off x="4738241" y="4631645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75001-68DE-42E9-BDF9-8675EDB41877}"/>
              </a:ext>
            </a:extLst>
          </p:cNvPr>
          <p:cNvSpPr/>
          <p:nvPr/>
        </p:nvSpPr>
        <p:spPr>
          <a:xfrm>
            <a:off x="5032755" y="4648812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/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blipFill>
                <a:blip r:embed="rId11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/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02355C-19FF-4D40-B170-459672BE92EE}"/>
              </a:ext>
            </a:extLst>
          </p:cNvPr>
          <p:cNvCxnSpPr>
            <a:cxnSpLocks/>
          </p:cNvCxnSpPr>
          <p:nvPr/>
        </p:nvCxnSpPr>
        <p:spPr>
          <a:xfrm flipV="1">
            <a:off x="1375246" y="4755010"/>
            <a:ext cx="626935" cy="16502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A70D1F-6165-4D07-A4D6-3AE39FF1BEAA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954447" y="4720148"/>
            <a:ext cx="1040134" cy="24904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2B4718-6550-42BC-BCFC-F609560DD1FA}"/>
              </a:ext>
            </a:extLst>
          </p:cNvPr>
          <p:cNvCxnSpPr>
            <a:cxnSpLocks/>
          </p:cNvCxnSpPr>
          <p:nvPr/>
        </p:nvCxnSpPr>
        <p:spPr>
          <a:xfrm flipH="1" flipV="1">
            <a:off x="2469588" y="4734975"/>
            <a:ext cx="376559" cy="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E46121-BA5A-4108-B31C-3EF2AB19BEFA}"/>
              </a:ext>
            </a:extLst>
          </p:cNvPr>
          <p:cNvCxnSpPr>
            <a:cxnSpLocks/>
          </p:cNvCxnSpPr>
          <p:nvPr/>
        </p:nvCxnSpPr>
        <p:spPr>
          <a:xfrm flipH="1">
            <a:off x="5311397" y="4702594"/>
            <a:ext cx="483724" cy="966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76CB6B-1DC1-43FA-844A-5BF9A1A1253B}"/>
              </a:ext>
            </a:extLst>
          </p:cNvPr>
          <p:cNvCxnSpPr>
            <a:cxnSpLocks/>
          </p:cNvCxnSpPr>
          <p:nvPr/>
        </p:nvCxnSpPr>
        <p:spPr>
          <a:xfrm flipH="1">
            <a:off x="4755229" y="4721446"/>
            <a:ext cx="575197" cy="627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5119F-8645-436C-A7E4-73D23E419F70}"/>
              </a:ext>
            </a:extLst>
          </p:cNvPr>
          <p:cNvCxnSpPr>
            <a:cxnSpLocks/>
          </p:cNvCxnSpPr>
          <p:nvPr/>
        </p:nvCxnSpPr>
        <p:spPr>
          <a:xfrm>
            <a:off x="4820902" y="4702441"/>
            <a:ext cx="383879" cy="8273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FF1F602A-70B7-48EF-B132-5EB692BC1732}"/>
              </a:ext>
            </a:extLst>
          </p:cNvPr>
          <p:cNvSpPr/>
          <p:nvPr/>
        </p:nvSpPr>
        <p:spPr>
          <a:xfrm>
            <a:off x="789120" y="5265171"/>
            <a:ext cx="2094422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Woohoo!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Global minima found!!!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2E932A3B-8903-4F9F-9CA9-F10A6ACA684F}"/>
              </a:ext>
            </a:extLst>
          </p:cNvPr>
          <p:cNvSpPr/>
          <p:nvPr/>
        </p:nvSpPr>
        <p:spPr>
          <a:xfrm>
            <a:off x="670316" y="6039651"/>
            <a:ext cx="2695665" cy="648667"/>
          </a:xfrm>
          <a:prstGeom prst="wedgeRectCallout">
            <a:avLst>
              <a:gd name="adj1" fmla="val 2419"/>
              <a:gd name="adj2" fmla="val -770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GD thanks you for the good initialization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/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blipFill>
                <a:blip r:embed="rId13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/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blipFill>
                <a:blip r:embed="rId14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2AED08CE-54F3-4D86-B1BB-F11F8540DF8D}"/>
              </a:ext>
            </a:extLst>
          </p:cNvPr>
          <p:cNvSpPr/>
          <p:nvPr/>
        </p:nvSpPr>
        <p:spPr>
          <a:xfrm>
            <a:off x="2369977" y="4640812"/>
            <a:ext cx="193560" cy="188227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902FDE6C-D933-4DE9-9DB8-516BC62D1DE0}"/>
              </a:ext>
            </a:extLst>
          </p:cNvPr>
          <p:cNvSpPr/>
          <p:nvPr/>
        </p:nvSpPr>
        <p:spPr>
          <a:xfrm>
            <a:off x="5002948" y="4631018"/>
            <a:ext cx="193560" cy="18822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B515A7BE-B636-40CA-8AD6-9229ABEC8146}"/>
              </a:ext>
            </a:extLst>
          </p:cNvPr>
          <p:cNvSpPr/>
          <p:nvPr/>
        </p:nvSpPr>
        <p:spPr>
          <a:xfrm>
            <a:off x="3684628" y="5272315"/>
            <a:ext cx="1771421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Stuck at a local minima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/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Negative gradient here 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Let’s move in the positive direction</a:t>
                </a:r>
              </a:p>
            </p:txBody>
          </p:sp>
        </mc:Choice>
        <mc:Fallback xmlns="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68BA5A9B-C053-4DE5-B50E-D5DC4BCFC340}"/>
              </a:ext>
            </a:extLst>
          </p:cNvPr>
          <p:cNvSpPr/>
          <p:nvPr/>
        </p:nvSpPr>
        <p:spPr>
          <a:xfrm>
            <a:off x="3352635" y="3758723"/>
            <a:ext cx="1958762" cy="763807"/>
          </a:xfrm>
          <a:prstGeom prst="wedgeRectCallout">
            <a:avLst>
              <a:gd name="adj1" fmla="val -65273"/>
              <a:gd name="adj2" fmla="val 385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Positive gradient here. Let’s move in the negative direction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FE5BD4-5BD9-4535-9DD0-356C0184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11" y="1314250"/>
            <a:ext cx="3592827" cy="25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3F2991-0F5A-4E7C-BD99-DB2B43F6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318" y="3852136"/>
            <a:ext cx="3762574" cy="24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701A71-6A32-4488-9C1F-4A9C134D5EFF}"/>
              </a:ext>
            </a:extLst>
          </p:cNvPr>
          <p:cNvSpPr txBox="1"/>
          <p:nvPr/>
        </p:nvSpPr>
        <p:spPr>
          <a:xfrm>
            <a:off x="7743120" y="818028"/>
            <a:ext cx="395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 Learning rate is very important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AE09E415-230E-4409-AC50-CC154DD0F774}"/>
              </a:ext>
            </a:extLst>
          </p:cNvPr>
          <p:cNvSpPr/>
          <p:nvPr/>
        </p:nvSpPr>
        <p:spPr>
          <a:xfrm>
            <a:off x="3781838" y="6053394"/>
            <a:ext cx="2314162" cy="648667"/>
          </a:xfrm>
          <a:prstGeom prst="wedgeRectCallout">
            <a:avLst>
              <a:gd name="adj1" fmla="val 119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is very important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/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blipFill>
                <a:blip r:embed="rId18"/>
                <a:stretch>
                  <a:fillRect l="-11111" t="-4444" r="-1666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C4BC71-27D9-4076-B960-E8CBA20C6912}"/>
              </a:ext>
            </a:extLst>
          </p:cNvPr>
          <p:cNvSpPr txBox="1"/>
          <p:nvPr/>
        </p:nvSpPr>
        <p:spPr>
          <a:xfrm>
            <a:off x="5647334" y="2995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/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2F1E3E57-8BAD-4F60-9774-20135F0D93A9}"/>
              </a:ext>
            </a:extLst>
          </p:cNvPr>
          <p:cNvSpPr txBox="1"/>
          <p:nvPr/>
        </p:nvSpPr>
        <p:spPr>
          <a:xfrm>
            <a:off x="6370708" y="6371609"/>
            <a:ext cx="634067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>
                <a:latin typeface="Abadi Extra Light" panose="020B0204020104020204" pitchFamily="34" charset="0"/>
                <a:hlinkClick r:id="rId20"/>
              </a:rPr>
              <a:t>https://developers.google.com/machine-learning/crash-course/fitter/graph</a:t>
            </a:r>
            <a:endParaRPr lang="en-US" sz="15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02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6.25E-7 0.00023 C 0.00039 0.0037 0.00091 0.00787 0.00221 0.0125 C 0.00273 0.01412 0.00365 0.0155 0.00456 0.01736 C 0.00495 0.0199 0.00612 0.02731 0.00638 0.02939 C 0.00716 0.06875 0.00703 0.06296 0.00846 0.09606 C 0.00859 0.10324 0.00898 0.11944 0.01029 0.1287 C 0.01094 0.13148 0.01172 0.13564 0.01224 0.13865 C 0.01263 0.1405 0.01289 0.14212 0.01315 0.14421 C 0.0138 0.14606 0.01393 0.14861 0.01432 0.15069 C 0.01615 0.15995 0.01706 0.15648 0.01823 0.16782 C 0.01836 0.16944 0.01966 0.18402 0.02031 0.18657 C 0.02057 0.18935 0.02174 0.19097 0.02213 0.19351 C 0.02786 0.21944 0.01927 0.18472 0.02448 0.20555 C 0.02578 0.21203 0.02669 0.21944 0.0293 0.22592 C 0.02982 0.22754 0.03047 0.22916 0.03125 0.23125 C 0.03516 0.24513 0.02865 0.22662 0.03424 0.2412 C 0.03437 0.2449 0.03437 0.24837 0.03516 0.25162 C 0.03633 0.25856 0.03698 0.25972 0.03919 0.26527 C 0.03958 0.26828 0.0401 0.27407 0.04115 0.27754 C 0.04258 0.2831 0.04401 0.28888 0.04609 0.29421 C 0.04674 0.29606 0.0474 0.29791 0.04792 0.29953 C 0.04922 0.30231 0.05052 0.30833 0.05195 0.31157 C 0.05286 0.31296 0.05417 0.31365 0.05508 0.31481 C 0.05599 0.32083 0.05521 0.31805 0.05768 0.32199 L 0.05768 0.32314 L 0.05768 0.32013 " pathEditMode="relative" rAng="0" ptsTypes="AAAAAAAAAAAAAAAAAAAAAAAAAAA">
                                      <p:cBhvr>
                                        <p:cTn id="7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8 0.32013 L 0.05768 0.32013 C 0.05768 0.32037 0.0582 0.32083 0.05898 0.32175 C 0.05911 0.32175 0.0599 0.32222 0.06029 0.32245 C 0.06081 0.32291 0.06107 0.32337 0.0612 0.32384 C 0.06146 0.32407 0.0612 0.32453 0.06224 0.32476 L 0.06393 0.325 C 0.06393 0.325 0.06484 0.32615 0.06523 0.32662 C 0.06562 0.32708 0.06667 0.32708 0.06719 0.32731 C 0.06784 0.32754 0.06797 0.32777 0.06849 0.32824 C 0.06888 0.32824 0.06966 0.32847 0.07018 0.3287 C 0.07174 0.32916 0.07253 0.32986 0.07409 0.33009 C 0.075 0.33032 0.07591 0.33032 0.07669 0.33055 C 0.07943 0.33148 0.07786 0.33171 0.08242 0.3324 C 0.09206 0.33356 0.08203 0.33217 0.08815 0.33333 C 0.0888 0.33333 0.08958 0.33356 0.0901 0.33356 C 0.09049 0.33356 0.09115 0.33379 0.0918 0.33402 C 0.09401 0.33449 0.09713 0.33449 0.09896 0.33495 C 0.10234 0.33449 0.10586 0.33449 0.10911 0.33425 C 0.10977 0.33402 0.11029 0.33402 0.1112 0.33402 C 0.11224 0.33356 0.11367 0.33333 0.11497 0.3331 L 0.11849 0.33217 L 0.1207 0.33148 C 0.12109 0.33125 0.12109 0.33101 0.12187 0.33078 C 0.1224 0.33078 0.12318 0.33078 0.12383 0.33055 C 0.12448 0.33032 0.12487 0.33009 0.12565 0.32986 C 0.12604 0.32962 0.12643 0.32939 0.12695 0.32916 C 0.12708 0.3287 0.12825 0.32847 0.12825 0.3287 L 0.12825 0.32847 " pathEditMode="relative" rAng="0" ptsTypes="AAAAAAAAAAAAAAAAAAAAAAAAAAAAA">
                                      <p:cBhvr>
                                        <p:cTn id="10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3 0.31458 L 0.1293 0.31481 C 0.12604 0.31782 0.12187 0.3199 0.11966 0.32476 C 0.11823 0.32754 0.11588 0.33287 0.11406 0.33518 C 0.11302 0.33587 0.11185 0.33587 0.1112 0.33657 C 0.11016 0.3375 0.10924 0.33888 0.10833 0.33958 C 0.10651 0.34074 0.10456 0.34166 0.10273 0.34259 L 0.09687 0.3456 C 0.09596 0.34606 0.09492 0.34629 0.09401 0.34699 L 0.09219 0.34861 L 0.09049 0.34861 " pathEditMode="relative" rAng="0" ptsTypes="AAAAAAAAAAA">
                                      <p:cBhvr>
                                        <p:cTn id="14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08 L 0.00065 0.00231 C -0.00143 0.0037 -0.00377 0.00509 -0.0056 0.0074 C -0.00768 0.00995 -0.00781 0.01736 -0.00872 0.0199 C -0.01094 0.02569 -0.00963 0.02291 -0.01263 0.02824 C -0.01393 0.0368 -0.01315 0.03217 -0.01497 0.04212 L -0.01575 0.04629 C -0.01601 0.04768 -0.01614 0.0493 -0.01653 0.05046 C -0.02109 0.0625 -0.01575 0.04745 -0.01888 0.05879 C -0.0194 0.06041 -0.02018 0.06157 -0.02044 0.06296 C -0.02122 0.06574 -0.02148 0.06851 -0.022 0.07129 L -0.02357 0.07962 C -0.02383 0.08101 -0.02396 0.08263 -0.02435 0.08379 C -0.02539 0.08657 -0.02695 0.08888 -0.02747 0.09212 C -0.02773 0.09351 -0.02812 0.0949 -0.02825 0.09629 C -0.0293 0.10347 -0.02799 0.103 -0.03138 0.10601 C -0.03164 0.10625 -0.0319 0.10601 -0.03216 0.10601 L -0.03216 0.10625 " pathEditMode="relative" rAng="0" ptsTypes="AAAAAAAAAAAAAAAAAA">
                                      <p:cBhvr>
                                        <p:cTn id="2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7 0.10902 L -0.03607 0.10925 C -0.03737 0.12106 -0.03542 0.12291 -0.03997 0.12708 C -0.04075 0.12754 -0.04153 0.128 -0.04232 0.12847 C -0.04401 0.1368 -0.04232 0.12893 -0.04622 0.14097 C -0.04687 0.14259 -0.047 0.1449 -0.04778 0.14652 C -0.04844 0.14745 -0.04948 0.14722 -0.05013 0.14791 C -0.05104 0.14861 -0.05169 0.15 -0.05247 0.15069 C -0.05403 0.15185 -0.05716 0.15347 -0.05716 0.1537 C -0.05846 0.15254 -0.06002 0.15208 -0.06107 0.15069 C -0.06185 0.14953 -0.06211 0.14768 -0.06263 0.14652 C -0.06341 0.14444 -0.06432 0.14282 -0.06497 0.14097 C -0.07174 0.12384 -0.06497 0.14004 -0.07044 0.12708 L -0.072 0.11875 L -0.072 0.11898 " pathEditMode="relative" rAng="0" ptsTypes="AAAAAAAAAAAAAAA"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78 0.12152 L -0.07278 0.12175 C -0.07174 0.12523 -0.07083 0.12893 -0.06966 0.13263 C -0.06927 0.13402 -0.06862 0.13518 -0.0681 0.1368 C -0.06784 0.13796 -0.06771 0.13958 -0.06732 0.14097 C -0.06693 0.14282 -0.06627 0.14444 -0.06575 0.14652 C -0.06549 0.14768 -0.06549 0.1493 -0.06497 0.15069 C -0.06406 0.15347 -0.06341 0.15717 -0.06185 0.15902 L -0.0595 0.1618 L -0.05325 0.16041 L -0.05325 0.16064 " pathEditMode="relative" rAng="0" ptsTypes="AAAAAAAAAAA">
                                      <p:cBhvr>
                                        <p:cTn id="2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6" grpId="0" animBg="1"/>
      <p:bldP spid="136" grpId="1" animBg="1"/>
      <p:bldP spid="136" grpId="2" animBg="1"/>
      <p:bldP spid="136" grpId="3" animBg="1"/>
      <p:bldP spid="11" grpId="0" animBg="1"/>
      <p:bldP spid="11" grpId="1" animBg="1"/>
      <p:bldP spid="11" grpId="2" animBg="1"/>
      <p:bldP spid="11" grpId="3" animBg="1"/>
      <p:bldP spid="23" grpId="0" animBg="1"/>
      <p:bldP spid="23" grpId="1" animBg="1"/>
      <p:bldP spid="14" grpId="0"/>
      <p:bldP spid="25" grpId="0"/>
      <p:bldP spid="25" grpId="1"/>
      <p:bldP spid="26" grpId="0" animBg="1"/>
      <p:bldP spid="26" grpId="1" animBg="1"/>
      <p:bldP spid="28" grpId="0" animBg="1"/>
      <p:bldP spid="28" grpId="1" animBg="1"/>
      <p:bldP spid="28" grpId="2" animBg="1"/>
      <p:bldP spid="29" grpId="0"/>
      <p:bldP spid="29" grpId="1"/>
      <p:bldP spid="30" grpId="0" animBg="1"/>
      <p:bldP spid="30" grpId="1" animBg="1"/>
      <p:bldP spid="31" grpId="0"/>
      <p:bldP spid="31" grpId="1"/>
      <p:bldP spid="31" grpId="2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36" grpId="0" animBg="1"/>
      <p:bldP spid="36" grpId="1" animBg="1"/>
      <p:bldP spid="44" grpId="0" animBg="1"/>
      <p:bldP spid="44" grpId="1" animBg="1"/>
      <p:bldP spid="45" grpId="0"/>
      <p:bldP spid="45" grpId="1"/>
      <p:bldP spid="37" grpId="0"/>
      <p:bldP spid="38" grpId="0" animBg="1"/>
      <p:bldP spid="40" grpId="0" animBg="1"/>
      <p:bldP spid="41" grpId="0"/>
      <p:bldP spid="41" grpId="1"/>
      <p:bldP spid="42" grpId="0"/>
      <p:bldP spid="42" grpId="1"/>
      <p:bldP spid="4" grpId="0" animBg="1"/>
      <p:bldP spid="4" grpId="1" animBg="1"/>
      <p:bldP spid="43" grpId="0" animBg="1"/>
      <p:bldP spid="43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22" grpId="0"/>
      <p:bldP spid="61" grpId="0" animBg="1"/>
      <p:bldP spid="5" grpId="0"/>
      <p:bldP spid="7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rate (step length)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38" y="1017837"/>
            <a:ext cx="7044979" cy="44055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Abadi Extra Light" panose="020B0204020104020204" pitchFamily="34" charset="0"/>
              </a:rPr>
              <a:t>In machine learning and statistics, the learning rate is a tuning parameter in an optimization algorithm that determines the step size at each iteration while moving toward a minimum of a loss function.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Abadi Extra Light" panose="020B0204020104020204" pitchFamily="34" charset="0"/>
              </a:rPr>
              <a:t>Since it influences to what extent newly acquired information overrides old information, it metaphorically represents the speed at which a machine learning model "learns".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Abadi Extra Light" panose="020B0204020104020204" pitchFamily="34" charset="0"/>
              </a:rPr>
              <a:t>A too high learning rate will make the learning jump over minima but a too low learning rate will either take too long to converge or get stuck in an undesirable local minimum.</a:t>
            </a: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4C792F-57DF-4A13-BA0B-4D6C3B243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97" y="732111"/>
            <a:ext cx="4653463" cy="41972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8F1400-D1D1-4436-A5BE-2F2695413AFE}"/>
              </a:ext>
            </a:extLst>
          </p:cNvPr>
          <p:cNvSpPr txBox="1">
            <a:spLocks/>
          </p:cNvSpPr>
          <p:nvPr/>
        </p:nvSpPr>
        <p:spPr>
          <a:xfrm>
            <a:off x="144096" y="5527961"/>
            <a:ext cx="11782659" cy="1160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Abadi Extra Light" panose="020B0204020104020204" pitchFamily="34" charset="0"/>
              </a:rPr>
              <a:t>In order to achieve faster convergence, prevent oscillations and getting stuck in undesirable local minima the learning rate is often varied during training either in accordance to a learning rate schedule or by using an adaptive learning rate.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75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GD: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apply GD for least squares linear regression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gradient: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GD update will be of the form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/>
              <p:nvPr/>
            </p:nvSpPr>
            <p:spPr>
              <a:xfrm>
                <a:off x="1493312" y="1823004"/>
                <a:ext cx="8767913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</m:oMath>
                </a14:m>
                <a:r>
                  <a:rPr lang="en-I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12" y="1823004"/>
                <a:ext cx="8767913" cy="481094"/>
              </a:xfrm>
              <a:prstGeom prst="rect">
                <a:avLst/>
              </a:prstGeom>
              <a:blipFill>
                <a:blip r:embed="rId6"/>
                <a:stretch>
                  <a:fillRect t="-17722" b="-39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/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/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Prediction error of current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blipFill>
                <a:blip r:embed="rId8"/>
                <a:stretch>
                  <a:fillRect l="-1528" t="-7937" b="-317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D782728-6F1B-4C1C-AEFE-E2067EAF77F3}"/>
              </a:ext>
            </a:extLst>
          </p:cNvPr>
          <p:cNvSpPr/>
          <p:nvPr/>
        </p:nvSpPr>
        <p:spPr>
          <a:xfrm>
            <a:off x="10054847" y="2664794"/>
            <a:ext cx="2053428" cy="1831413"/>
          </a:xfrm>
          <a:prstGeom prst="wedgeRectCallout">
            <a:avLst>
              <a:gd name="adj1" fmla="val -67446"/>
              <a:gd name="adj2" fmla="val 4249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examples on which the current model’s error is large contribute more to the update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FD662E-B31D-49DC-B949-0388360744BE}"/>
              </a:ext>
            </a:extLst>
          </p:cNvPr>
          <p:cNvSpPr/>
          <p:nvPr/>
        </p:nvSpPr>
        <p:spPr>
          <a:xfrm>
            <a:off x="6627043" y="3945902"/>
            <a:ext cx="2545238" cy="893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8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1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1.2|5.6|24.2|12.6|3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4.1|2.2|35.9|6.5|12.7|15|16.4|15.5|6.4|14|1|23.4|11.8|33.2|19.7|19.3|25.9|1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.3|1.6|8.7|5.1|21.7|7.7|9.1|14.3|33.8|9|2|1.7|8.5|5.9|3.9|8.7|7.6|3.4|6.6|9.8|9.3|2.2|3.8|7.4|0.8|6|2.7|4.8|11.1|20.4|1.4|11|1|1|3.1|0.8|0.6|0.8|2|0.9|0.9|0.8|3.2|7.3|1.7|7.1|13.7|21.1|17|5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2.7|11.3|7.1|6.2|23.6|5.6|15.9|47.9|6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705</Words>
  <Application>Microsoft Office PowerPoint</Application>
  <PresentationFormat>Widescreen</PresentationFormat>
  <Paragraphs>121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Methods for Solving Optimization Problems</vt:lpstr>
      <vt:lpstr>Method 1: Using First-Order Optimality</vt:lpstr>
      <vt:lpstr>      Gradient Descent in Model Optimization</vt:lpstr>
      <vt:lpstr>Method 2: Iterative Optimiz. via Gradient Descent</vt:lpstr>
      <vt:lpstr>Gradient Descent (GD)</vt:lpstr>
      <vt:lpstr>Gradient Descent: An Illustration</vt:lpstr>
      <vt:lpstr>Learning rate (step length) </vt:lpstr>
      <vt:lpstr>GD: 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Pravendra  Singh</dc:creator>
  <cp:lastModifiedBy>Pravendra Singh</cp:lastModifiedBy>
  <cp:revision>39</cp:revision>
  <dcterms:created xsi:type="dcterms:W3CDTF">2022-01-22T23:47:33Z</dcterms:created>
  <dcterms:modified xsi:type="dcterms:W3CDTF">2024-11-03T03:57:45Z</dcterms:modified>
</cp:coreProperties>
</file>