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323" r:id="rId2"/>
    <p:sldId id="340" r:id="rId3"/>
    <p:sldId id="325" r:id="rId4"/>
    <p:sldId id="344" r:id="rId5"/>
    <p:sldId id="326" r:id="rId6"/>
    <p:sldId id="338" r:id="rId7"/>
    <p:sldId id="341" r:id="rId8"/>
    <p:sldId id="324" r:id="rId9"/>
    <p:sldId id="343" r:id="rId10"/>
    <p:sldId id="345" r:id="rId11"/>
    <p:sldId id="346" r:id="rId12"/>
    <p:sldId id="347" r:id="rId13"/>
    <p:sldId id="348" r:id="rId14"/>
    <p:sldId id="342" r:id="rId15"/>
    <p:sldId id="317" r:id="rId16"/>
    <p:sldId id="319" r:id="rId17"/>
    <p:sldId id="318" r:id="rId18"/>
    <p:sldId id="310" r:id="rId19"/>
    <p:sldId id="314" r:id="rId20"/>
    <p:sldId id="315" r:id="rId21"/>
    <p:sldId id="311" r:id="rId22"/>
    <p:sldId id="313" r:id="rId23"/>
    <p:sldId id="320" r:id="rId24"/>
    <p:sldId id="321" r:id="rId25"/>
    <p:sldId id="316" r:id="rId26"/>
    <p:sldId id="322" r:id="rId27"/>
    <p:sldId id="31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9208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94654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424136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61883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701A6-BB07-487E-BE62-8266473F6495}"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6123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701A6-BB07-487E-BE62-8266473F6495}"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84165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701A6-BB07-487E-BE62-8266473F6495}" type="datetimeFigureOut">
              <a:rPr lang="en-IN" smtClean="0"/>
              <a:t>27-10-2024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118112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701A6-BB07-487E-BE62-8266473F6495}" type="datetimeFigureOut">
              <a:rPr lang="en-IN" smtClean="0"/>
              <a:t>27-10-2024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41901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701A6-BB07-487E-BE62-8266473F6495}" type="datetimeFigureOut">
              <a:rPr lang="en-IN" smtClean="0"/>
              <a:t>27-10-2024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59854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89716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2757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701A6-BB07-487E-BE62-8266473F6495}" type="datetimeFigureOut">
              <a:rPr lang="en-IN" smtClean="0"/>
              <a:t>27-10-2024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E7FED-6384-42B0-A51A-9A1ABEE25B72}" type="slidenum">
              <a:rPr lang="en-IN" smtClean="0"/>
              <a:t>‹#›</a:t>
            </a:fld>
            <a:endParaRPr lang="en-IN"/>
          </a:p>
        </p:txBody>
      </p:sp>
    </p:spTree>
    <p:extLst>
      <p:ext uri="{BB962C8B-B14F-4D97-AF65-F5344CB8AC3E}">
        <p14:creationId xmlns:p14="http://schemas.microsoft.com/office/powerpoint/2010/main" val="31041266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230.png"/><Relationship Id="rId7" Type="http://schemas.openxmlformats.org/officeDocument/2006/relationships/image" Target="../media/image170.png"/><Relationship Id="rId12" Type="http://schemas.openxmlformats.org/officeDocument/2006/relationships/image" Target="../media/image220.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60.png"/><Relationship Id="rId11" Type="http://schemas.openxmlformats.org/officeDocument/2006/relationships/image" Target="../media/image211.png"/><Relationship Id="rId5" Type="http://schemas.openxmlformats.org/officeDocument/2006/relationships/image" Target="../media/image150.png"/><Relationship Id="rId10" Type="http://schemas.openxmlformats.org/officeDocument/2006/relationships/image" Target="../media/image200.png"/><Relationship Id="rId9" Type="http://schemas.openxmlformats.org/officeDocument/2006/relationships/image" Target="../media/image190.png"/><Relationship Id="rId1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2.png"/><Relationship Id="rId5" Type="http://schemas.openxmlformats.org/officeDocument/2006/relationships/image" Target="../media/image240.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5I3Ei69I40s" TargetMode="Externa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13.png"/><Relationship Id="rId7" Type="http://schemas.openxmlformats.org/officeDocument/2006/relationships/image" Target="../media/image290.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280.png"/><Relationship Id="rId5" Type="http://schemas.openxmlformats.org/officeDocument/2006/relationships/image" Target="../media/image270.png"/><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8" Type="http://schemas.openxmlformats.org/officeDocument/2006/relationships/image" Target="../media/image320.png"/><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310.png"/><Relationship Id="rId5" Type="http://schemas.openxmlformats.org/officeDocument/2006/relationships/image" Target="../media/image300.png"/><Relationship Id="rId10" Type="http://schemas.openxmlformats.org/officeDocument/2006/relationships/image" Target="../media/image330.png"/><Relationship Id="rId9" Type="http://schemas.openxmlformats.org/officeDocument/2006/relationships/image" Target="../media/image12.png"/></Relationships>
</file>

<file path=ppt/slides/_rels/slide24.xml.rels><?xml version="1.0" encoding="UTF-8" standalone="yes"?>
<Relationships xmlns="http://schemas.openxmlformats.org/package/2006/relationships"><Relationship Id="rId8" Type="http://schemas.openxmlformats.org/officeDocument/2006/relationships/image" Target="../media/image370.png"/><Relationship Id="rId13" Type="http://schemas.openxmlformats.org/officeDocument/2006/relationships/image" Target="../media/image12.png"/><Relationship Id="rId7" Type="http://schemas.openxmlformats.org/officeDocument/2006/relationships/image" Target="../media/image360.png"/><Relationship Id="rId12" Type="http://schemas.openxmlformats.org/officeDocument/2006/relationships/image" Target="../media/image410.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350.png"/><Relationship Id="rId11" Type="http://schemas.openxmlformats.org/officeDocument/2006/relationships/image" Target="../media/image400.png"/><Relationship Id="rId5" Type="http://schemas.openxmlformats.org/officeDocument/2006/relationships/image" Target="../media/image340.png"/><Relationship Id="rId10" Type="http://schemas.openxmlformats.org/officeDocument/2006/relationships/image" Target="../media/image390.png"/><Relationship Id="rId9" Type="http://schemas.openxmlformats.org/officeDocument/2006/relationships/image" Target="../media/image380.png"/><Relationship Id="rId14" Type="http://schemas.openxmlformats.org/officeDocument/2006/relationships/image" Target="../media/image4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12.png"/><Relationship Id="rId5" Type="http://schemas.openxmlformats.org/officeDocument/2006/relationships/image" Target="../media/image430.png"/></Relationships>
</file>

<file path=ppt/slides/_rels/slide26.xml.rels><?xml version="1.0" encoding="UTF-8" standalone="yes"?>
<Relationships xmlns="http://schemas.openxmlformats.org/package/2006/relationships"><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45.png"/><Relationship Id="rId5" Type="http://schemas.openxmlformats.org/officeDocument/2006/relationships/image" Target="../media/image44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Multi-class Classification</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991182"/>
            <a:ext cx="11740617" cy="5697136"/>
          </a:xfrm>
        </p:spPr>
        <p:txBody>
          <a:bodyPr>
            <a:noAutofit/>
          </a:bodyPr>
          <a:lstStyle/>
          <a:p>
            <a:pPr algn="just">
              <a:buFont typeface="Wingdings" panose="05000000000000000000" pitchFamily="2" charset="2"/>
              <a:buChar char="§"/>
            </a:pPr>
            <a:r>
              <a:rPr lang="en-US" b="1" dirty="0"/>
              <a:t>Multi-class Classification:</a:t>
            </a:r>
            <a:r>
              <a:rPr lang="en-US" dirty="0"/>
              <a:t> A classification task with more than two classes; e.g., classify a set of images of fruits which may be oranges, apples, or pears. Multi-class classification makes the assumption that each sample is assigned to one and only one label: a fruit can be either an apple or a pear but not both at the same time.</a:t>
            </a:r>
          </a:p>
          <a:p>
            <a:r>
              <a:rPr lang="en-US" b="1" dirty="0"/>
              <a:t>Binary Classification</a:t>
            </a:r>
            <a:r>
              <a:rPr lang="en-US" dirty="0"/>
              <a:t>: Classification tasks with two classes.</a:t>
            </a:r>
          </a:p>
          <a:p>
            <a:r>
              <a:rPr lang="en-US" b="1" dirty="0"/>
              <a:t>Multi-class Classification</a:t>
            </a:r>
            <a:r>
              <a:rPr lang="en-US" dirty="0"/>
              <a:t>: Classification tasks with more than two classes.</a:t>
            </a:r>
          </a:p>
          <a:p>
            <a:r>
              <a:rPr lang="en-US" dirty="0"/>
              <a:t>Some algorithms are designed for binary classification problems. </a:t>
            </a:r>
          </a:p>
          <a:p>
            <a:pPr lvl="1"/>
            <a:r>
              <a:rPr lang="en-US" dirty="0"/>
              <a:t>Examples include:</a:t>
            </a:r>
          </a:p>
          <a:p>
            <a:pPr lvl="2"/>
            <a:r>
              <a:rPr lang="en-US" dirty="0"/>
              <a:t>Logistic Regression</a:t>
            </a:r>
          </a:p>
          <a:p>
            <a:pPr lvl="2"/>
            <a:r>
              <a:rPr lang="en-US" dirty="0"/>
              <a:t>Perceptron</a:t>
            </a:r>
          </a:p>
          <a:p>
            <a:pPr lvl="2"/>
            <a:r>
              <a:rPr lang="en-US" dirty="0"/>
              <a:t>Support Vector Machines</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a:t>
            </a:fld>
            <a:endParaRPr lang="en-IN" sz="2800" dirty="0">
              <a:solidFill>
                <a:schemeClr val="accent2">
                  <a:lumMod val="40000"/>
                  <a:lumOff val="60000"/>
                </a:schemeClr>
              </a:solidFill>
            </a:endParaRPr>
          </a:p>
        </p:txBody>
      </p:sp>
      <p:pic>
        <p:nvPicPr>
          <p:cNvPr id="5" name="Picture 4">
            <a:extLst>
              <a:ext uri="{FF2B5EF4-FFF2-40B4-BE49-F238E27FC236}">
                <a16:creationId xmlns:a16="http://schemas.microsoft.com/office/drawing/2014/main" id="{10ADB506-804C-4ECD-960D-011841A94221}"/>
              </a:ext>
            </a:extLst>
          </p:cNvPr>
          <p:cNvPicPr>
            <a:picLocks noChangeAspect="1"/>
          </p:cNvPicPr>
          <p:nvPr/>
        </p:nvPicPr>
        <p:blipFill>
          <a:blip r:embed="rId3"/>
          <a:stretch>
            <a:fillRect/>
          </a:stretch>
        </p:blipFill>
        <p:spPr>
          <a:xfrm>
            <a:off x="5974018" y="4729316"/>
            <a:ext cx="3907401" cy="1599411"/>
          </a:xfrm>
          <a:prstGeom prst="rect">
            <a:avLst/>
          </a:prstGeom>
        </p:spPr>
      </p:pic>
    </p:spTree>
    <p:custDataLst>
      <p:tags r:id="rId1"/>
    </p:custDataLst>
    <p:extLst>
      <p:ext uri="{BB962C8B-B14F-4D97-AF65-F5344CB8AC3E}">
        <p14:creationId xmlns:p14="http://schemas.microsoft.com/office/powerpoint/2010/main" val="1087600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Boundary</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10</a:t>
            </a:fld>
            <a:endParaRPr lang="en-IN" sz="2800" dirty="0">
              <a:solidFill>
                <a:schemeClr val="accent2">
                  <a:lumMod val="40000"/>
                  <a:lumOff val="60000"/>
                </a:schemeClr>
              </a:solidFill>
            </a:endParaRPr>
          </a:p>
        </p:txBody>
      </p:sp>
      <p:sp>
        <p:nvSpPr>
          <p:cNvPr id="10" name="Content Placeholder 2">
            <a:extLst>
              <a:ext uri="{FF2B5EF4-FFF2-40B4-BE49-F238E27FC236}">
                <a16:creationId xmlns:a16="http://schemas.microsoft.com/office/drawing/2014/main" id="{EAFAC2BA-B933-4E59-B8BD-DB4B83A07CBB}"/>
              </a:ext>
            </a:extLst>
          </p:cNvPr>
          <p:cNvSpPr>
            <a:spLocks noGrp="1"/>
          </p:cNvSpPr>
          <p:nvPr>
            <p:ph idx="1"/>
          </p:nvPr>
        </p:nvSpPr>
        <p:spPr>
          <a:xfrm>
            <a:off x="253353" y="1111624"/>
            <a:ext cx="11600329" cy="5300823"/>
          </a:xfrm>
        </p:spPr>
        <p:txBody>
          <a:bodyPr/>
          <a:lstStyle/>
          <a:p>
            <a:r>
              <a:rPr lang="en-IN" dirty="0"/>
              <a:t>Earlier definition of decision boundary (points where classifier</a:t>
            </a:r>
            <a:br>
              <a:rPr lang="en-IN" dirty="0"/>
            </a:br>
            <a:r>
              <a:rPr lang="en-IN" dirty="0"/>
              <a:t>gets confused is simple but not general enough)</a:t>
            </a:r>
          </a:p>
          <a:p>
            <a:r>
              <a:rPr lang="en-IN" dirty="0"/>
              <a:t>More robust definition of decision boundary: locations where classifier decision abruptly changes from one class to another class</a:t>
            </a:r>
          </a:p>
          <a:p>
            <a:r>
              <a:rPr lang="en-IN" dirty="0"/>
              <a:t>All classifiers have such a decision boundary</a:t>
            </a:r>
          </a:p>
          <a:p>
            <a:r>
              <a:rPr lang="en-IN" dirty="0"/>
              <a:t>Easy to detect whether a test point is at decision boundary for linear classifiers – difficult to do so for most other classifiers, e.g. deep nets</a:t>
            </a:r>
          </a:p>
          <a:p>
            <a:endParaRPr lang="en-IN" dirty="0"/>
          </a:p>
          <a:p>
            <a:endParaRPr lang="en-IN" dirty="0"/>
          </a:p>
        </p:txBody>
      </p:sp>
    </p:spTree>
    <p:custDataLst>
      <p:tags r:id="rId1"/>
    </p:custDataLst>
    <p:extLst>
      <p:ext uri="{BB962C8B-B14F-4D97-AF65-F5344CB8AC3E}">
        <p14:creationId xmlns:p14="http://schemas.microsoft.com/office/powerpoint/2010/main" val="156353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Linear Classifiers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11</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0E00ADF1-CEAD-4171-87AA-056D017DD657}"/>
                  </a:ext>
                </a:extLst>
              </p:cNvPr>
              <p:cNvSpPr>
                <a:spLocks noGrp="1"/>
              </p:cNvSpPr>
              <p:nvPr>
                <p:ph idx="1"/>
              </p:nvPr>
            </p:nvSpPr>
            <p:spPr>
              <a:xfrm>
                <a:off x="533400" y="1177498"/>
                <a:ext cx="10515600" cy="4810279"/>
              </a:xfrm>
            </p:spPr>
            <p:txBody>
              <a:bodyPr/>
              <a:lstStyle/>
              <a:p>
                <a:r>
                  <a:rPr lang="en-IN" dirty="0" err="1"/>
                  <a:t>LwP</a:t>
                </a:r>
                <a:r>
                  <a:rPr lang="en-IN" dirty="0"/>
                  <a:t> with 2 classes, Euclidean metric always gives a linear classifier</a:t>
                </a:r>
              </a:p>
              <a:p>
                <a:r>
                  <a:rPr lang="en-IN" dirty="0"/>
                  <a:t>Even if </a:t>
                </a:r>
                <a:r>
                  <a:rPr lang="en-IN" dirty="0" err="1"/>
                  <a:t>Mahalanobis</a:t>
                </a:r>
                <a:r>
                  <a:rPr lang="en-IN" dirty="0"/>
                  <a:t> metric used, still </a:t>
                </a:r>
                <a:r>
                  <a:rPr lang="en-IN" dirty="0" err="1"/>
                  <a:t>LwP</a:t>
                </a:r>
                <a:r>
                  <a:rPr lang="en-IN" dirty="0"/>
                  <a:t> gives a linear classifier</a:t>
                </a:r>
              </a:p>
              <a:p>
                <a:r>
                  <a:rPr lang="en-IN" dirty="0"/>
                  <a:t>Extremely popular in ML</a:t>
                </a:r>
              </a:p>
              <a:p>
                <a:pPr lvl="1"/>
                <a:r>
                  <a:rPr lang="en-IN" dirty="0"/>
                  <a:t>Very small model size – just one vector (and one bias value)</a:t>
                </a:r>
              </a:p>
              <a:p>
                <a:pPr lvl="1"/>
                <a:r>
                  <a:rPr lang="en-IN" dirty="0"/>
                  <a:t>Very fast </a:t>
                </a:r>
                <a14:m>
                  <m:oMath xmlns:m="http://schemas.openxmlformats.org/officeDocument/2006/math">
                    <m:r>
                      <a:rPr lang="en-IN" i="1">
                        <a:latin typeface="Cambria Math" panose="02040503050406030204" pitchFamily="18" charset="0"/>
                        <a:ea typeface="Cambria Math" panose="02040503050406030204" pitchFamily="18" charset="0"/>
                      </a:rPr>
                      <m:t>𝒪</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𝑑</m:t>
                        </m:r>
                      </m:e>
                    </m:d>
                  </m:oMath>
                </a14:m>
                <a:r>
                  <a:rPr lang="en-IN" dirty="0"/>
                  <a:t> prediction time</a:t>
                </a:r>
              </a:p>
            </p:txBody>
          </p:sp>
        </mc:Choice>
        <mc:Fallback xmlns="">
          <p:sp>
            <p:nvSpPr>
              <p:cNvPr id="13" name="Content Placeholder 2">
                <a:extLst>
                  <a:ext uri="{FF2B5EF4-FFF2-40B4-BE49-F238E27FC236}">
                    <a16:creationId xmlns:a16="http://schemas.microsoft.com/office/drawing/2014/main" id="{0E00ADF1-CEAD-4171-87AA-056D017DD657}"/>
                  </a:ext>
                </a:extLst>
              </p:cNvPr>
              <p:cNvSpPr>
                <a:spLocks noGrp="1" noRot="1" noChangeAspect="1" noMove="1" noResize="1" noEditPoints="1" noAdjustHandles="1" noChangeArrowheads="1" noChangeShapeType="1" noTextEdit="1"/>
              </p:cNvSpPr>
              <p:nvPr>
                <p:ph idx="1"/>
              </p:nvPr>
            </p:nvSpPr>
            <p:spPr>
              <a:xfrm>
                <a:off x="533400" y="1177498"/>
                <a:ext cx="10515600" cy="4810279"/>
              </a:xfrm>
              <a:blipFill>
                <a:blip r:embed="rId3"/>
                <a:stretch>
                  <a:fillRect l="-1043" t="-2028"/>
                </a:stretch>
              </a:blipFill>
            </p:spPr>
            <p:txBody>
              <a:bodyPr/>
              <a:lstStyle/>
              <a:p>
                <a:r>
                  <a:rPr lang="en-IN">
                    <a:noFill/>
                  </a:rPr>
                  <a:t> </a:t>
                </a:r>
              </a:p>
            </p:txBody>
          </p:sp>
        </mc:Fallback>
      </mc:AlternateContent>
      <p:pic>
        <p:nvPicPr>
          <p:cNvPr id="15" name="Picture 14">
            <a:extLst>
              <a:ext uri="{FF2B5EF4-FFF2-40B4-BE49-F238E27FC236}">
                <a16:creationId xmlns:a16="http://schemas.microsoft.com/office/drawing/2014/main" id="{F8E22445-F693-4EA6-8736-BB49DE3CCE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36502" y="4693427"/>
            <a:ext cx="1720892" cy="1720892"/>
          </a:xfrm>
          <a:prstGeom prst="rect">
            <a:avLst/>
          </a:prstGeom>
        </p:spPr>
      </p:pic>
      <mc:AlternateContent xmlns:mc="http://schemas.openxmlformats.org/markup-compatibility/2006" xmlns:a14="http://schemas.microsoft.com/office/drawing/2010/main">
        <mc:Choice Requires="a14">
          <p:sp>
            <p:nvSpPr>
              <p:cNvPr id="16" name="Rectangular Callout 18">
                <a:extLst>
                  <a:ext uri="{FF2B5EF4-FFF2-40B4-BE49-F238E27FC236}">
                    <a16:creationId xmlns:a16="http://schemas.microsoft.com/office/drawing/2014/main" id="{C7F0FEDE-C379-473C-9A52-A0119808AE42}"/>
                  </a:ext>
                </a:extLst>
              </p:cNvPr>
              <p:cNvSpPr/>
              <p:nvPr/>
            </p:nvSpPr>
            <p:spPr>
              <a:xfrm>
                <a:off x="3848087" y="3900799"/>
                <a:ext cx="5060186" cy="2266365"/>
              </a:xfrm>
              <a:prstGeom prst="wedgeRectCallout">
                <a:avLst>
                  <a:gd name="adj1" fmla="val 69280"/>
                  <a:gd name="adj2" fmla="val 3485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mj-lt"/>
                  </a:rPr>
                  <a:t>Before going forward, recall that linear classifiers are those that have a line or a plane as the decision boundary. A linear classifier is given by a model that looks like </a:t>
                </a:r>
                <a14:m>
                  <m:oMath xmlns:m="http://schemas.openxmlformats.org/officeDocument/2006/math">
                    <m:d>
                      <m:dPr>
                        <m:ctrlPr>
                          <a:rPr lang="en-IN" sz="2400" b="0" i="1" smtClean="0">
                            <a:solidFill>
                              <a:schemeClr val="tx1"/>
                            </a:solidFill>
                            <a:latin typeface="Cambria Math" panose="02040503050406030204" pitchFamily="18" charset="0"/>
                          </a:rPr>
                        </m:ctrlPr>
                      </m:dPr>
                      <m:e>
                        <m:r>
                          <a:rPr lang="en-IN" sz="2400" b="1" i="0" smtClean="0">
                            <a:solidFill>
                              <a:schemeClr val="tx1"/>
                            </a:solidFill>
                            <a:latin typeface="Cambria Math" panose="02040503050406030204" pitchFamily="18" charset="0"/>
                          </a:rPr>
                          <m:t>𝐰</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𝑏</m:t>
                        </m:r>
                      </m:e>
                    </m:d>
                  </m:oMath>
                </a14:m>
                <a:r>
                  <a:rPr lang="en-IN" sz="2400" dirty="0">
                    <a:solidFill>
                      <a:schemeClr val="tx1"/>
                    </a:solidFill>
                    <a:latin typeface="+mj-lt"/>
                  </a:rPr>
                  <a:t> and it makes predictions by looking at whether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𝐰</m:t>
                        </m:r>
                      </m:e>
                      <m:sup>
                        <m:r>
                          <a:rPr lang="en-IN" sz="2400" b="0" i="1" smtClean="0">
                            <a:solidFill>
                              <a:schemeClr val="tx1"/>
                            </a:solidFill>
                            <a:latin typeface="Cambria Math" panose="02040503050406030204" pitchFamily="18" charset="0"/>
                          </a:rPr>
                          <m:t>⊤</m:t>
                        </m:r>
                      </m:sup>
                    </m:sSup>
                    <m:r>
                      <a:rPr lang="en-IN" sz="2400" b="1" i="0" smtClean="0">
                        <a:solidFill>
                          <a:schemeClr val="tx1"/>
                        </a:solidFill>
                        <a:latin typeface="Cambria Math" panose="02040503050406030204" pitchFamily="18" charset="0"/>
                      </a:rPr>
                      <m:t>𝐱</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𝑏</m:t>
                    </m:r>
                    <m:r>
                      <a:rPr lang="en-IN" sz="2400" b="0" i="1" smtClean="0">
                        <a:solidFill>
                          <a:schemeClr val="tx1"/>
                        </a:solidFill>
                        <a:latin typeface="Cambria Math" panose="02040503050406030204" pitchFamily="18" charset="0"/>
                      </a:rPr>
                      <m:t>&gt;0</m:t>
                    </m:r>
                  </m:oMath>
                </a14:m>
                <a:r>
                  <a:rPr lang="en-IN" sz="2400" dirty="0">
                    <a:solidFill>
                      <a:schemeClr val="tx1"/>
                    </a:solidFill>
                    <a:latin typeface="+mj-lt"/>
                  </a:rPr>
                  <a:t> or not</a:t>
                </a:r>
              </a:p>
            </p:txBody>
          </p:sp>
        </mc:Choice>
        <mc:Fallback xmlns="">
          <p:sp>
            <p:nvSpPr>
              <p:cNvPr id="16" name="Rectangular Callout 18">
                <a:extLst>
                  <a:ext uri="{FF2B5EF4-FFF2-40B4-BE49-F238E27FC236}">
                    <a16:creationId xmlns:a16="http://schemas.microsoft.com/office/drawing/2014/main" id="{C7F0FEDE-C379-473C-9A52-A0119808AE42}"/>
                  </a:ext>
                </a:extLst>
              </p:cNvPr>
              <p:cNvSpPr>
                <a:spLocks noRot="1" noChangeAspect="1" noMove="1" noResize="1" noEditPoints="1" noAdjustHandles="1" noChangeArrowheads="1" noChangeShapeType="1" noTextEdit="1"/>
              </p:cNvSpPr>
              <p:nvPr/>
            </p:nvSpPr>
            <p:spPr>
              <a:xfrm>
                <a:off x="3848087" y="3900799"/>
                <a:ext cx="5060186" cy="2266365"/>
              </a:xfrm>
              <a:prstGeom prst="wedgeRectCallout">
                <a:avLst>
                  <a:gd name="adj1" fmla="val 69280"/>
                  <a:gd name="adj2" fmla="val 34855"/>
                </a:avLst>
              </a:prstGeom>
              <a:blipFill>
                <a:blip r:embed="rId5"/>
                <a:stretch>
                  <a:fillRect l="-1194" t="-1852" b="-5556"/>
                </a:stretch>
              </a:blipFill>
              <a:ln w="38100">
                <a:solidFill>
                  <a:schemeClr val="accent1"/>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421635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right)">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76392" y="6241375"/>
            <a:ext cx="602825" cy="365125"/>
          </a:xfrm>
        </p:spPr>
        <p:txBody>
          <a:bodyPr/>
          <a:lstStyle/>
          <a:p>
            <a:fld id="{80FED9D3-AF84-488D-8A6A-726D5349CDAB}" type="slidenum">
              <a:rPr lang="en-IN" sz="2800" smtClean="0">
                <a:solidFill>
                  <a:schemeClr val="accent2">
                    <a:lumMod val="40000"/>
                    <a:lumOff val="60000"/>
                  </a:schemeClr>
                </a:solidFill>
              </a:rPr>
              <a:t>12</a:t>
            </a:fld>
            <a:endParaRPr lang="en-IN" sz="2800" dirty="0">
              <a:solidFill>
                <a:schemeClr val="accent2">
                  <a:lumMod val="40000"/>
                  <a:lumOff val="60000"/>
                </a:schemeClr>
              </a:solidFill>
            </a:endParaRPr>
          </a:p>
        </p:txBody>
      </p:sp>
      <p:sp>
        <p:nvSpPr>
          <p:cNvPr id="123" name="Title 1">
            <a:extLst>
              <a:ext uri="{FF2B5EF4-FFF2-40B4-BE49-F238E27FC236}">
                <a16:creationId xmlns:a16="http://schemas.microsoft.com/office/drawing/2014/main" id="{63AFBA7E-4E2D-4236-9460-7A53B10B2B48}"/>
              </a:ext>
            </a:extLst>
          </p:cNvPr>
          <p:cNvSpPr>
            <a:spLocks noGrp="1"/>
          </p:cNvSpPr>
          <p:nvPr>
            <p:ph type="title"/>
          </p:nvPr>
        </p:nvSpPr>
        <p:spPr>
          <a:xfrm>
            <a:off x="263740" y="135915"/>
            <a:ext cx="10656343" cy="512720"/>
          </a:xfrm>
        </p:spPr>
        <p:txBody>
          <a:bodyPr>
            <a:noAutofit/>
          </a:bodyPr>
          <a:lstStyle/>
          <a:p>
            <a:r>
              <a:rPr lang="en-IN" dirty="0">
                <a:solidFill>
                  <a:schemeClr val="accent2">
                    <a:lumMod val="75000"/>
                  </a:schemeClr>
                </a:solidFill>
              </a:rPr>
              <a:t>The “best” Linear Classifier</a:t>
            </a:r>
          </a:p>
        </p:txBody>
      </p:sp>
      <p:grpSp>
        <p:nvGrpSpPr>
          <p:cNvPr id="124" name="Group 123">
            <a:extLst>
              <a:ext uri="{FF2B5EF4-FFF2-40B4-BE49-F238E27FC236}">
                <a16:creationId xmlns:a16="http://schemas.microsoft.com/office/drawing/2014/main" id="{6EA4AED7-4ECA-4B59-B303-5905DCAAD879}"/>
              </a:ext>
            </a:extLst>
          </p:cNvPr>
          <p:cNvGrpSpPr/>
          <p:nvPr/>
        </p:nvGrpSpPr>
        <p:grpSpPr>
          <a:xfrm>
            <a:off x="1155477" y="1111624"/>
            <a:ext cx="9796080" cy="5232364"/>
            <a:chOff x="1621570" y="1435846"/>
            <a:chExt cx="9796080" cy="5232364"/>
          </a:xfrm>
        </p:grpSpPr>
        <p:sp>
          <p:nvSpPr>
            <p:cNvPr id="125" name="Oval 124">
              <a:extLst>
                <a:ext uri="{FF2B5EF4-FFF2-40B4-BE49-F238E27FC236}">
                  <a16:creationId xmlns:a16="http://schemas.microsoft.com/office/drawing/2014/main" id="{AB5AFCE2-1CF2-4A9D-957A-B91232FB8AA7}"/>
                </a:ext>
              </a:extLst>
            </p:cNvPr>
            <p:cNvSpPr/>
            <p:nvPr/>
          </p:nvSpPr>
          <p:spPr>
            <a:xfrm>
              <a:off x="1621570" y="1435846"/>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6" name="Oval 125">
              <a:extLst>
                <a:ext uri="{FF2B5EF4-FFF2-40B4-BE49-F238E27FC236}">
                  <a16:creationId xmlns:a16="http://schemas.microsoft.com/office/drawing/2014/main" id="{97DCB194-A845-4AF1-8857-313842D9DD79}"/>
                </a:ext>
              </a:extLst>
            </p:cNvPr>
            <p:cNvSpPr/>
            <p:nvPr/>
          </p:nvSpPr>
          <p:spPr>
            <a:xfrm>
              <a:off x="2227473" y="2601319"/>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7" name="Oval 126">
              <a:extLst>
                <a:ext uri="{FF2B5EF4-FFF2-40B4-BE49-F238E27FC236}">
                  <a16:creationId xmlns:a16="http://schemas.microsoft.com/office/drawing/2014/main" id="{63D5CC57-BD44-4524-96E0-2AFE6DE3A7DA}"/>
                </a:ext>
              </a:extLst>
            </p:cNvPr>
            <p:cNvSpPr/>
            <p:nvPr/>
          </p:nvSpPr>
          <p:spPr>
            <a:xfrm>
              <a:off x="4109556" y="3118018"/>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8" name="Oval 127">
              <a:extLst>
                <a:ext uri="{FF2B5EF4-FFF2-40B4-BE49-F238E27FC236}">
                  <a16:creationId xmlns:a16="http://schemas.microsoft.com/office/drawing/2014/main" id="{7592BB1C-1843-4348-AC5B-92466E3F032E}"/>
                </a:ext>
              </a:extLst>
            </p:cNvPr>
            <p:cNvSpPr/>
            <p:nvPr/>
          </p:nvSpPr>
          <p:spPr>
            <a:xfrm>
              <a:off x="2628953" y="185647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9" name="Oval 128">
              <a:extLst>
                <a:ext uri="{FF2B5EF4-FFF2-40B4-BE49-F238E27FC236}">
                  <a16:creationId xmlns:a16="http://schemas.microsoft.com/office/drawing/2014/main" id="{04492B9C-A821-4951-B686-AE76BB5B0F76}"/>
                </a:ext>
              </a:extLst>
            </p:cNvPr>
            <p:cNvSpPr/>
            <p:nvPr/>
          </p:nvSpPr>
          <p:spPr>
            <a:xfrm>
              <a:off x="7019090" y="6357125"/>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0" name="Oval 129">
              <a:extLst>
                <a:ext uri="{FF2B5EF4-FFF2-40B4-BE49-F238E27FC236}">
                  <a16:creationId xmlns:a16="http://schemas.microsoft.com/office/drawing/2014/main" id="{04D8C887-D8BC-4606-9FFA-5461D61B918C}"/>
                </a:ext>
              </a:extLst>
            </p:cNvPr>
            <p:cNvSpPr/>
            <p:nvPr/>
          </p:nvSpPr>
          <p:spPr>
            <a:xfrm>
              <a:off x="5506505" y="455764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21725982-64F4-40CB-8F3E-5DD8715DBA09}"/>
                </a:ext>
              </a:extLst>
            </p:cNvPr>
            <p:cNvSpPr/>
            <p:nvPr/>
          </p:nvSpPr>
          <p:spPr>
            <a:xfrm>
              <a:off x="3215398" y="3235582"/>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EA96B052-0303-4835-938E-FD687255FB5F}"/>
                </a:ext>
              </a:extLst>
            </p:cNvPr>
            <p:cNvSpPr/>
            <p:nvPr/>
          </p:nvSpPr>
          <p:spPr>
            <a:xfrm>
              <a:off x="5742431" y="5390465"/>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6B0D8DD5-BED7-41DE-8AD3-7F65D03E70C6}"/>
                </a:ext>
              </a:extLst>
            </p:cNvPr>
            <p:cNvSpPr/>
            <p:nvPr/>
          </p:nvSpPr>
          <p:spPr>
            <a:xfrm>
              <a:off x="10790357" y="617606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4" name="Oval 133">
              <a:extLst>
                <a:ext uri="{FF2B5EF4-FFF2-40B4-BE49-F238E27FC236}">
                  <a16:creationId xmlns:a16="http://schemas.microsoft.com/office/drawing/2014/main" id="{54E6F7B2-D21C-4038-917A-4BF037F3DB9D}"/>
                </a:ext>
              </a:extLst>
            </p:cNvPr>
            <p:cNvSpPr/>
            <p:nvPr/>
          </p:nvSpPr>
          <p:spPr>
            <a:xfrm>
              <a:off x="6699512" y="233632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5" name="Oval 134">
              <a:extLst>
                <a:ext uri="{FF2B5EF4-FFF2-40B4-BE49-F238E27FC236}">
                  <a16:creationId xmlns:a16="http://schemas.microsoft.com/office/drawing/2014/main" id="{7B001F14-FC78-47D6-AF40-1AB9C2263828}"/>
                </a:ext>
              </a:extLst>
            </p:cNvPr>
            <p:cNvSpPr/>
            <p:nvPr/>
          </p:nvSpPr>
          <p:spPr>
            <a:xfrm>
              <a:off x="11106565" y="539046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6" name="Oval 135">
              <a:extLst>
                <a:ext uri="{FF2B5EF4-FFF2-40B4-BE49-F238E27FC236}">
                  <a16:creationId xmlns:a16="http://schemas.microsoft.com/office/drawing/2014/main" id="{64FD7EAC-604D-47DB-BFD2-5504B8E5652F}"/>
                </a:ext>
              </a:extLst>
            </p:cNvPr>
            <p:cNvSpPr/>
            <p:nvPr/>
          </p:nvSpPr>
          <p:spPr>
            <a:xfrm>
              <a:off x="7412510" y="3836121"/>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7" name="Oval 136">
              <a:extLst>
                <a:ext uri="{FF2B5EF4-FFF2-40B4-BE49-F238E27FC236}">
                  <a16:creationId xmlns:a16="http://schemas.microsoft.com/office/drawing/2014/main" id="{74BF1723-5628-467C-96BD-85A713AD26E6}"/>
                </a:ext>
              </a:extLst>
            </p:cNvPr>
            <p:cNvSpPr/>
            <p:nvPr/>
          </p:nvSpPr>
          <p:spPr>
            <a:xfrm>
              <a:off x="10504691" y="5614722"/>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8" name="Oval 137">
              <a:extLst>
                <a:ext uri="{FF2B5EF4-FFF2-40B4-BE49-F238E27FC236}">
                  <a16:creationId xmlns:a16="http://schemas.microsoft.com/office/drawing/2014/main" id="{2F5DBA06-CDB1-42DD-9981-DB0169006EF4}"/>
                </a:ext>
              </a:extLst>
            </p:cNvPr>
            <p:cNvSpPr/>
            <p:nvPr/>
          </p:nvSpPr>
          <p:spPr>
            <a:xfrm>
              <a:off x="7348506" y="2640269"/>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9" name="Oval 138">
              <a:extLst>
                <a:ext uri="{FF2B5EF4-FFF2-40B4-BE49-F238E27FC236}">
                  <a16:creationId xmlns:a16="http://schemas.microsoft.com/office/drawing/2014/main" id="{4B9CFB1C-C0C4-40D4-917C-2D64C4CEF3C9}"/>
                </a:ext>
              </a:extLst>
            </p:cNvPr>
            <p:cNvSpPr/>
            <p:nvPr/>
          </p:nvSpPr>
          <p:spPr>
            <a:xfrm>
              <a:off x="10547792" y="4241036"/>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0" name="Oval 139">
              <a:extLst>
                <a:ext uri="{FF2B5EF4-FFF2-40B4-BE49-F238E27FC236}">
                  <a16:creationId xmlns:a16="http://schemas.microsoft.com/office/drawing/2014/main" id="{302CBE8A-6424-46E0-8AED-FD97F2AD13DE}"/>
                </a:ext>
              </a:extLst>
            </p:cNvPr>
            <p:cNvSpPr/>
            <p:nvPr/>
          </p:nvSpPr>
          <p:spPr>
            <a:xfrm>
              <a:off x="7900100" y="3289139"/>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1" name="Oval 140">
              <a:extLst>
                <a:ext uri="{FF2B5EF4-FFF2-40B4-BE49-F238E27FC236}">
                  <a16:creationId xmlns:a16="http://schemas.microsoft.com/office/drawing/2014/main" id="{0951D904-BF24-4877-B5EA-87C6D968B787}"/>
                </a:ext>
              </a:extLst>
            </p:cNvPr>
            <p:cNvSpPr/>
            <p:nvPr/>
          </p:nvSpPr>
          <p:spPr>
            <a:xfrm>
              <a:off x="3553668" y="2474895"/>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2" name="Oval 141">
              <a:extLst>
                <a:ext uri="{FF2B5EF4-FFF2-40B4-BE49-F238E27FC236}">
                  <a16:creationId xmlns:a16="http://schemas.microsoft.com/office/drawing/2014/main" id="{DD49D99C-7559-4F0D-B8D5-B60AB186CE77}"/>
                </a:ext>
              </a:extLst>
            </p:cNvPr>
            <p:cNvSpPr/>
            <p:nvPr/>
          </p:nvSpPr>
          <p:spPr>
            <a:xfrm>
              <a:off x="4282729" y="455764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3" name="Oval 142">
              <a:extLst>
                <a:ext uri="{FF2B5EF4-FFF2-40B4-BE49-F238E27FC236}">
                  <a16:creationId xmlns:a16="http://schemas.microsoft.com/office/drawing/2014/main" id="{E2CA71F4-3AE6-4171-B6C4-D9DCF2BEE8B2}"/>
                </a:ext>
              </a:extLst>
            </p:cNvPr>
            <p:cNvSpPr/>
            <p:nvPr/>
          </p:nvSpPr>
          <p:spPr>
            <a:xfrm>
              <a:off x="6116611" y="488285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4" name="Oval 143">
              <a:extLst>
                <a:ext uri="{FF2B5EF4-FFF2-40B4-BE49-F238E27FC236}">
                  <a16:creationId xmlns:a16="http://schemas.microsoft.com/office/drawing/2014/main" id="{7BBF3A57-F85C-4418-A618-8A6E74FCFDC9}"/>
                </a:ext>
              </a:extLst>
            </p:cNvPr>
            <p:cNvSpPr/>
            <p:nvPr/>
          </p:nvSpPr>
          <p:spPr>
            <a:xfrm>
              <a:off x="4888116" y="403489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5" name="Oval 144">
              <a:extLst>
                <a:ext uri="{FF2B5EF4-FFF2-40B4-BE49-F238E27FC236}">
                  <a16:creationId xmlns:a16="http://schemas.microsoft.com/office/drawing/2014/main" id="{C82D0E56-91B1-4284-A8B8-93DDF275728D}"/>
                </a:ext>
              </a:extLst>
            </p:cNvPr>
            <p:cNvSpPr/>
            <p:nvPr/>
          </p:nvSpPr>
          <p:spPr>
            <a:xfrm>
              <a:off x="4986136" y="5107202"/>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Oval 145">
              <a:extLst>
                <a:ext uri="{FF2B5EF4-FFF2-40B4-BE49-F238E27FC236}">
                  <a16:creationId xmlns:a16="http://schemas.microsoft.com/office/drawing/2014/main" id="{E8DD99FF-786E-47EF-ACAE-EE5E9FCB6F06}"/>
                </a:ext>
              </a:extLst>
            </p:cNvPr>
            <p:cNvSpPr/>
            <p:nvPr/>
          </p:nvSpPr>
          <p:spPr>
            <a:xfrm>
              <a:off x="8606736" y="2999328"/>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7" name="Oval 146">
              <a:extLst>
                <a:ext uri="{FF2B5EF4-FFF2-40B4-BE49-F238E27FC236}">
                  <a16:creationId xmlns:a16="http://schemas.microsoft.com/office/drawing/2014/main" id="{B77C56E9-F16F-4D75-ADB4-F4D962DCD4F4}"/>
                </a:ext>
              </a:extLst>
            </p:cNvPr>
            <p:cNvSpPr/>
            <p:nvPr/>
          </p:nvSpPr>
          <p:spPr>
            <a:xfrm>
              <a:off x="8954834" y="372380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8" name="Oval 147">
              <a:extLst>
                <a:ext uri="{FF2B5EF4-FFF2-40B4-BE49-F238E27FC236}">
                  <a16:creationId xmlns:a16="http://schemas.microsoft.com/office/drawing/2014/main" id="{EE7BA653-CF05-49AD-8812-F0272AB1FE59}"/>
                </a:ext>
              </a:extLst>
            </p:cNvPr>
            <p:cNvSpPr/>
            <p:nvPr/>
          </p:nvSpPr>
          <p:spPr>
            <a:xfrm>
              <a:off x="9882521" y="4396579"/>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9" name="Oval 148">
              <a:extLst>
                <a:ext uri="{FF2B5EF4-FFF2-40B4-BE49-F238E27FC236}">
                  <a16:creationId xmlns:a16="http://schemas.microsoft.com/office/drawing/2014/main" id="{57B837B0-8A73-43B4-A647-84995317DE39}"/>
                </a:ext>
              </a:extLst>
            </p:cNvPr>
            <p:cNvSpPr/>
            <p:nvPr/>
          </p:nvSpPr>
          <p:spPr>
            <a:xfrm>
              <a:off x="8773297" y="512183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0" name="Oval 149">
              <a:extLst>
                <a:ext uri="{FF2B5EF4-FFF2-40B4-BE49-F238E27FC236}">
                  <a16:creationId xmlns:a16="http://schemas.microsoft.com/office/drawing/2014/main" id="{54CE2CEC-1959-4B4B-9F73-0F59B9C6DD0A}"/>
                </a:ext>
              </a:extLst>
            </p:cNvPr>
            <p:cNvSpPr/>
            <p:nvPr/>
          </p:nvSpPr>
          <p:spPr>
            <a:xfrm>
              <a:off x="10193606" y="4946628"/>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1" name="Oval 150">
              <a:extLst>
                <a:ext uri="{FF2B5EF4-FFF2-40B4-BE49-F238E27FC236}">
                  <a16:creationId xmlns:a16="http://schemas.microsoft.com/office/drawing/2014/main" id="{61FA3A82-BE37-4F75-8EB0-652E75D2BF94}"/>
                </a:ext>
              </a:extLst>
            </p:cNvPr>
            <p:cNvSpPr/>
            <p:nvPr/>
          </p:nvSpPr>
          <p:spPr>
            <a:xfrm>
              <a:off x="8111304" y="4144272"/>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Oval 151">
              <a:extLst>
                <a:ext uri="{FF2B5EF4-FFF2-40B4-BE49-F238E27FC236}">
                  <a16:creationId xmlns:a16="http://schemas.microsoft.com/office/drawing/2014/main" id="{DDCFFC41-18BB-48A6-BDD2-9F1D46FA0FF7}"/>
                </a:ext>
              </a:extLst>
            </p:cNvPr>
            <p:cNvSpPr/>
            <p:nvPr/>
          </p:nvSpPr>
          <p:spPr>
            <a:xfrm>
              <a:off x="6218730" y="5953453"/>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Oval 152">
              <a:extLst>
                <a:ext uri="{FF2B5EF4-FFF2-40B4-BE49-F238E27FC236}">
                  <a16:creationId xmlns:a16="http://schemas.microsoft.com/office/drawing/2014/main" id="{74C9BE4C-F632-4005-BC08-576151F1948B}"/>
                </a:ext>
              </a:extLst>
            </p:cNvPr>
            <p:cNvSpPr/>
            <p:nvPr/>
          </p:nvSpPr>
          <p:spPr>
            <a:xfrm>
              <a:off x="9526393" y="507938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Oval 153">
              <a:extLst>
                <a:ext uri="{FF2B5EF4-FFF2-40B4-BE49-F238E27FC236}">
                  <a16:creationId xmlns:a16="http://schemas.microsoft.com/office/drawing/2014/main" id="{8CBDFE95-4A51-47B1-BF33-4FCA6BA8CAD2}"/>
                </a:ext>
              </a:extLst>
            </p:cNvPr>
            <p:cNvSpPr/>
            <p:nvPr/>
          </p:nvSpPr>
          <p:spPr>
            <a:xfrm>
              <a:off x="4109555" y="383612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626F1FC8-872E-4CD1-9075-F7DEAB3F980C}"/>
                </a:ext>
              </a:extLst>
            </p:cNvPr>
            <p:cNvSpPr/>
            <p:nvPr/>
          </p:nvSpPr>
          <p:spPr>
            <a:xfrm>
              <a:off x="9110376" y="4455357"/>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156" name="Straight Connector 155">
            <a:extLst>
              <a:ext uri="{FF2B5EF4-FFF2-40B4-BE49-F238E27FC236}">
                <a16:creationId xmlns:a16="http://schemas.microsoft.com/office/drawing/2014/main" id="{11A9FDF3-6756-4D5D-B5FD-2541257C9A70}"/>
              </a:ext>
            </a:extLst>
          </p:cNvPr>
          <p:cNvCxnSpPr/>
          <p:nvPr/>
        </p:nvCxnSpPr>
        <p:spPr>
          <a:xfrm>
            <a:off x="2890353" y="844565"/>
            <a:ext cx="6112937" cy="57322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AD3AABB8-728F-4B63-95B9-5CF04C7CF6F9}"/>
              </a:ext>
            </a:extLst>
          </p:cNvPr>
          <p:cNvSpPr/>
          <p:nvPr/>
        </p:nvSpPr>
        <p:spPr>
          <a:xfrm>
            <a:off x="6222468" y="4769393"/>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Oval 157">
            <a:extLst>
              <a:ext uri="{FF2B5EF4-FFF2-40B4-BE49-F238E27FC236}">
                <a16:creationId xmlns:a16="http://schemas.microsoft.com/office/drawing/2014/main" id="{E07AD7A3-6EDA-45B4-8B0C-E912368291FC}"/>
              </a:ext>
            </a:extLst>
          </p:cNvPr>
          <p:cNvSpPr/>
          <p:nvPr/>
        </p:nvSpPr>
        <p:spPr>
          <a:xfrm>
            <a:off x="8667977" y="5445823"/>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59" name="Straight Connector 158">
            <a:extLst>
              <a:ext uri="{FF2B5EF4-FFF2-40B4-BE49-F238E27FC236}">
                <a16:creationId xmlns:a16="http://schemas.microsoft.com/office/drawing/2014/main" id="{7E31570F-C768-4B1D-9BAC-EA9C55E63018}"/>
              </a:ext>
            </a:extLst>
          </p:cNvPr>
          <p:cNvCxnSpPr/>
          <p:nvPr/>
        </p:nvCxnSpPr>
        <p:spPr>
          <a:xfrm>
            <a:off x="2162860" y="1029039"/>
            <a:ext cx="6112937" cy="573220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AF4E6C7-719A-43DC-95FC-536E5BBD4C7A}"/>
              </a:ext>
            </a:extLst>
          </p:cNvPr>
          <p:cNvCxnSpPr/>
          <p:nvPr/>
        </p:nvCxnSpPr>
        <p:spPr>
          <a:xfrm>
            <a:off x="4014570" y="1029039"/>
            <a:ext cx="6112937" cy="573220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61" name="Picture 160">
            <a:extLst>
              <a:ext uri="{FF2B5EF4-FFF2-40B4-BE49-F238E27FC236}">
                <a16:creationId xmlns:a16="http://schemas.microsoft.com/office/drawing/2014/main" id="{78AB8789-8B4F-40D0-8340-0E70D46C84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8855" y="67973"/>
            <a:ext cx="1787723" cy="1787723"/>
          </a:xfrm>
          <a:prstGeom prst="rect">
            <a:avLst/>
          </a:prstGeom>
        </p:spPr>
      </p:pic>
      <p:sp>
        <p:nvSpPr>
          <p:cNvPr id="162" name="Rectangular Callout 92">
            <a:extLst>
              <a:ext uri="{FF2B5EF4-FFF2-40B4-BE49-F238E27FC236}">
                <a16:creationId xmlns:a16="http://schemas.microsoft.com/office/drawing/2014/main" id="{8E8618C3-4D70-4352-9514-7E660F8AEE5A}"/>
              </a:ext>
            </a:extLst>
          </p:cNvPr>
          <p:cNvSpPr/>
          <p:nvPr/>
        </p:nvSpPr>
        <p:spPr>
          <a:xfrm>
            <a:off x="7240359" y="104591"/>
            <a:ext cx="3149286" cy="1412557"/>
          </a:xfrm>
          <a:prstGeom prst="wedgeRectCallout">
            <a:avLst>
              <a:gd name="adj1" fmla="val 78132"/>
              <a:gd name="adj2" fmla="val 2765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mj-lt"/>
              </a:rPr>
              <a:t>It seems infinitely many classifiers perfectly classify the data. Which one should I choose?</a:t>
            </a:r>
          </a:p>
        </p:txBody>
      </p:sp>
      <p:grpSp>
        <p:nvGrpSpPr>
          <p:cNvPr id="163" name="Group 162">
            <a:extLst>
              <a:ext uri="{FF2B5EF4-FFF2-40B4-BE49-F238E27FC236}">
                <a16:creationId xmlns:a16="http://schemas.microsoft.com/office/drawing/2014/main" id="{F4278196-60A7-47E6-A988-90CE2B8DE421}"/>
              </a:ext>
            </a:extLst>
          </p:cNvPr>
          <p:cNvGrpSpPr/>
          <p:nvPr/>
        </p:nvGrpSpPr>
        <p:grpSpPr>
          <a:xfrm>
            <a:off x="138183" y="5567986"/>
            <a:ext cx="1468606" cy="1238929"/>
            <a:chOff x="12383748" y="1219011"/>
            <a:chExt cx="1862104" cy="1570887"/>
          </a:xfrm>
        </p:grpSpPr>
        <p:sp>
          <p:nvSpPr>
            <p:cNvPr id="164" name="Freeform 98">
              <a:extLst>
                <a:ext uri="{FF2B5EF4-FFF2-40B4-BE49-F238E27FC236}">
                  <a16:creationId xmlns:a16="http://schemas.microsoft.com/office/drawing/2014/main" id="{A369169C-3401-46CC-8315-2DB4C04B7F10}"/>
                </a:ext>
              </a:extLst>
            </p:cNvPr>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 name="Freeform 99">
              <a:extLst>
                <a:ext uri="{FF2B5EF4-FFF2-40B4-BE49-F238E27FC236}">
                  <a16:creationId xmlns:a16="http://schemas.microsoft.com/office/drawing/2014/main" id="{FCA9C37F-18DA-4326-BD74-E0A6FC4FB21A}"/>
                </a:ext>
              </a:extLst>
            </p:cNvPr>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Freeform 100">
              <a:extLst>
                <a:ext uri="{FF2B5EF4-FFF2-40B4-BE49-F238E27FC236}">
                  <a16:creationId xmlns:a16="http://schemas.microsoft.com/office/drawing/2014/main" id="{97F4EEE0-0D66-46B8-9810-F713C912152F}"/>
                </a:ext>
              </a:extLst>
            </p:cNvPr>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Oval 166">
              <a:extLst>
                <a:ext uri="{FF2B5EF4-FFF2-40B4-BE49-F238E27FC236}">
                  <a16:creationId xmlns:a16="http://schemas.microsoft.com/office/drawing/2014/main" id="{FBCF28CC-B601-4EB3-9A93-8AD9B2FB6F5C}"/>
                </a:ext>
              </a:extLst>
            </p:cNvPr>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Oval 167">
              <a:extLst>
                <a:ext uri="{FF2B5EF4-FFF2-40B4-BE49-F238E27FC236}">
                  <a16:creationId xmlns:a16="http://schemas.microsoft.com/office/drawing/2014/main" id="{AFA0AA2D-A97C-48E6-A650-3A45C3535B63}"/>
                </a:ext>
              </a:extLst>
            </p:cNvPr>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9" name="Rectangular Callout 103">
            <a:extLst>
              <a:ext uri="{FF2B5EF4-FFF2-40B4-BE49-F238E27FC236}">
                <a16:creationId xmlns:a16="http://schemas.microsoft.com/office/drawing/2014/main" id="{8BB8C204-4925-4A31-A501-7AD2B990B1F4}"/>
              </a:ext>
            </a:extLst>
          </p:cNvPr>
          <p:cNvSpPr/>
          <p:nvPr/>
        </p:nvSpPr>
        <p:spPr>
          <a:xfrm>
            <a:off x="2021281" y="5706329"/>
            <a:ext cx="4500309" cy="1100586"/>
          </a:xfrm>
          <a:prstGeom prst="wedgeRectCallout">
            <a:avLst>
              <a:gd name="adj1" fmla="val -74161"/>
              <a:gd name="adj2" fmla="val 4474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It is better to </a:t>
            </a:r>
            <a:r>
              <a:rPr lang="en-US" sz="2400" b="1" dirty="0">
                <a:solidFill>
                  <a:schemeClr val="tx1"/>
                </a:solidFill>
                <a:latin typeface="+mj-lt"/>
              </a:rPr>
              <a:t>not</a:t>
            </a:r>
            <a:r>
              <a:rPr lang="en-US" sz="2400" dirty="0">
                <a:solidFill>
                  <a:schemeClr val="tx1"/>
                </a:solidFill>
                <a:latin typeface="+mj-lt"/>
              </a:rPr>
              <a:t> select a model whose decision boundary passes very close to a training data point</a:t>
            </a:r>
          </a:p>
        </p:txBody>
      </p:sp>
      <p:pic>
        <p:nvPicPr>
          <p:cNvPr id="170" name="Picture 169">
            <a:extLst>
              <a:ext uri="{FF2B5EF4-FFF2-40B4-BE49-F238E27FC236}">
                <a16:creationId xmlns:a16="http://schemas.microsoft.com/office/drawing/2014/main" id="{26F33E9A-4C41-4479-BB32-F4634D7C49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087" y="3690144"/>
            <a:ext cx="1770364" cy="1770364"/>
          </a:xfrm>
          <a:prstGeom prst="rect">
            <a:avLst/>
          </a:prstGeom>
        </p:spPr>
      </p:pic>
      <p:cxnSp>
        <p:nvCxnSpPr>
          <p:cNvPr id="171" name="Straight Connector 170">
            <a:extLst>
              <a:ext uri="{FF2B5EF4-FFF2-40B4-BE49-F238E27FC236}">
                <a16:creationId xmlns:a16="http://schemas.microsoft.com/office/drawing/2014/main" id="{03C7AB6C-4DD7-4EAB-ACD7-3074A92B8D93}"/>
              </a:ext>
            </a:extLst>
          </p:cNvPr>
          <p:cNvCxnSpPr/>
          <p:nvPr/>
        </p:nvCxnSpPr>
        <p:spPr>
          <a:xfrm>
            <a:off x="1539378" y="983369"/>
            <a:ext cx="9189581" cy="553988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85C26DE-9554-4EFE-AD27-4F3B66945F2C}"/>
              </a:ext>
            </a:extLst>
          </p:cNvPr>
          <p:cNvCxnSpPr/>
          <p:nvPr/>
        </p:nvCxnSpPr>
        <p:spPr>
          <a:xfrm>
            <a:off x="5961603" y="768328"/>
            <a:ext cx="1051957" cy="59929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3" name="Rectangular Callout 115">
            <a:extLst>
              <a:ext uri="{FF2B5EF4-FFF2-40B4-BE49-F238E27FC236}">
                <a16:creationId xmlns:a16="http://schemas.microsoft.com/office/drawing/2014/main" id="{CA4582BA-ED2B-4859-AF3E-33F8D9B4ED3D}"/>
              </a:ext>
            </a:extLst>
          </p:cNvPr>
          <p:cNvSpPr/>
          <p:nvPr/>
        </p:nvSpPr>
        <p:spPr>
          <a:xfrm>
            <a:off x="1505648" y="3854858"/>
            <a:ext cx="6911640" cy="1100586"/>
          </a:xfrm>
          <a:prstGeom prst="wedgeRectCallout">
            <a:avLst>
              <a:gd name="adj1" fmla="val -60327"/>
              <a:gd name="adj2" fmla="val 3540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Indeed! Such models would be very brittle and might </a:t>
            </a:r>
            <a:r>
              <a:rPr lang="en-US" sz="2400" i="1" dirty="0">
                <a:solidFill>
                  <a:schemeClr val="tx1"/>
                </a:solidFill>
                <a:latin typeface="+mj-lt"/>
              </a:rPr>
              <a:t>misclassify</a:t>
            </a:r>
            <a:r>
              <a:rPr lang="en-US" sz="2400" dirty="0">
                <a:solidFill>
                  <a:schemeClr val="tx1"/>
                </a:solidFill>
                <a:latin typeface="+mj-lt"/>
              </a:rPr>
              <a:t> test data (i.e. predict the wrong class), even those test data which look very similar to train data  </a:t>
            </a:r>
          </a:p>
        </p:txBody>
      </p:sp>
      <p:sp>
        <p:nvSpPr>
          <p:cNvPr id="174" name="Rectangular Callout 119">
            <a:extLst>
              <a:ext uri="{FF2B5EF4-FFF2-40B4-BE49-F238E27FC236}">
                <a16:creationId xmlns:a16="http://schemas.microsoft.com/office/drawing/2014/main" id="{E283E3E3-968A-49D7-ACCC-84FC63B209DF}"/>
              </a:ext>
            </a:extLst>
          </p:cNvPr>
          <p:cNvSpPr/>
          <p:nvPr/>
        </p:nvSpPr>
        <p:spPr>
          <a:xfrm>
            <a:off x="7166287" y="1655952"/>
            <a:ext cx="4483482" cy="856969"/>
          </a:xfrm>
          <a:prstGeom prst="wedgeRectCallout">
            <a:avLst>
              <a:gd name="adj1" fmla="val -82742"/>
              <a:gd name="adj2" fmla="val 5024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mj-lt"/>
              </a:rPr>
              <a:t>All these brittle dotted classifiers misclassify the two new test points</a:t>
            </a:r>
          </a:p>
        </p:txBody>
      </p:sp>
      <p:sp>
        <p:nvSpPr>
          <p:cNvPr id="175" name="Rectangular Callout 120">
            <a:extLst>
              <a:ext uri="{FF2B5EF4-FFF2-40B4-BE49-F238E27FC236}">
                <a16:creationId xmlns:a16="http://schemas.microsoft.com/office/drawing/2014/main" id="{25C6D491-E7BB-4C6A-9751-4F595E244573}"/>
              </a:ext>
            </a:extLst>
          </p:cNvPr>
          <p:cNvSpPr/>
          <p:nvPr/>
        </p:nvSpPr>
        <p:spPr>
          <a:xfrm>
            <a:off x="7166287" y="2589288"/>
            <a:ext cx="4474003" cy="1170097"/>
          </a:xfrm>
          <a:prstGeom prst="wedgeRectCallout">
            <a:avLst>
              <a:gd name="adj1" fmla="val -91702"/>
              <a:gd name="adj2" fmla="val -1473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mj-lt"/>
              </a:rPr>
              <a:t>However, the bold classifier, whose decision boundary is far from all train points is not affected</a:t>
            </a:r>
          </a:p>
        </p:txBody>
      </p:sp>
    </p:spTree>
    <p:custDataLst>
      <p:tags r:id="rId1"/>
    </p:custDataLst>
    <p:extLst>
      <p:ext uri="{BB962C8B-B14F-4D97-AF65-F5344CB8AC3E}">
        <p14:creationId xmlns:p14="http://schemas.microsoft.com/office/powerpoint/2010/main" val="374553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wipe(left)">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nodeType="clickEffect">
                                  <p:stCondLst>
                                    <p:cond delay="0"/>
                                  </p:stCondLst>
                                  <p:childTnLst>
                                    <p:animRot by="1500000">
                                      <p:cBhvr>
                                        <p:cTn id="16" dur="1000" fill="hold"/>
                                        <p:tgtEl>
                                          <p:spTgt spid="156"/>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100000">
                                      <p:cBhvr>
                                        <p:cTn id="20" dur="1000" fill="hold"/>
                                        <p:tgtEl>
                                          <p:spTgt spid="156"/>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nodeType="clickEffect">
                                  <p:stCondLst>
                                    <p:cond delay="0"/>
                                  </p:stCondLst>
                                  <p:childTnLst>
                                    <p:animRot by="600000">
                                      <p:cBhvr>
                                        <p:cTn id="24" dur="1000" fill="hold"/>
                                        <p:tgtEl>
                                          <p:spTgt spid="156"/>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35" presetClass="path" presetSubtype="0" accel="50000" decel="50000" fill="hold" nodeType="clickEffect">
                                  <p:stCondLst>
                                    <p:cond delay="0"/>
                                  </p:stCondLst>
                                  <p:childTnLst>
                                    <p:animMotion origin="layout" path="M -4.16667E-7 -2.22222E-6 L -0.07695 -2.22222E-6 " pathEditMode="relative" rAng="0" ptsTypes="AA">
                                      <p:cBhvr>
                                        <p:cTn id="28" dur="1000" fill="hold"/>
                                        <p:tgtEl>
                                          <p:spTgt spid="156"/>
                                        </p:tgtEl>
                                        <p:attrNameLst>
                                          <p:attrName>ppt_x</p:attrName>
                                          <p:attrName>ppt_y</p:attrName>
                                        </p:attrNameLst>
                                      </p:cBhvr>
                                      <p:rCtr x="-3854" y="0"/>
                                    </p:animMotion>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nodeType="clickEffect">
                                  <p:stCondLst>
                                    <p:cond delay="0"/>
                                  </p:stCondLst>
                                  <p:childTnLst>
                                    <p:animMotion origin="layout" path="M -0.07695 -2.22222E-6 L 0.07669 -2.22222E-6 " pathEditMode="relative" rAng="0" ptsTypes="AA">
                                      <p:cBhvr>
                                        <p:cTn id="32" dur="1000" fill="hold"/>
                                        <p:tgtEl>
                                          <p:spTgt spid="156"/>
                                        </p:tgtEl>
                                        <p:attrNameLst>
                                          <p:attrName>ppt_x</p:attrName>
                                          <p:attrName>ppt_y</p:attrName>
                                        </p:attrNameLst>
                                      </p:cBhvr>
                                      <p:rCtr x="7682" y="0"/>
                                    </p:animMotion>
                                  </p:childTnLst>
                                </p:cTn>
                              </p:par>
                            </p:childTnLst>
                          </p:cTn>
                        </p:par>
                      </p:childTnLst>
                    </p:cTn>
                  </p:par>
                  <p:par>
                    <p:cTn id="33" fill="hold">
                      <p:stCondLst>
                        <p:cond delay="indefinite"/>
                      </p:stCondLst>
                      <p:childTnLst>
                        <p:par>
                          <p:cTn id="34" fill="hold">
                            <p:stCondLst>
                              <p:cond delay="0"/>
                            </p:stCondLst>
                            <p:childTnLst>
                              <p:par>
                                <p:cTn id="35" presetID="35" presetClass="path" presetSubtype="0" accel="50000" decel="50000" fill="hold" nodeType="clickEffect">
                                  <p:stCondLst>
                                    <p:cond delay="0"/>
                                  </p:stCondLst>
                                  <p:childTnLst>
                                    <p:animMotion origin="layout" path="M 0.07669 -2.22222E-6 L -2.29167E-6 -2.22222E-6 " pathEditMode="relative" rAng="0" ptsTypes="AA">
                                      <p:cBhvr>
                                        <p:cTn id="36" dur="1000" fill="hold"/>
                                        <p:tgtEl>
                                          <p:spTgt spid="156"/>
                                        </p:tgtEl>
                                        <p:attrNameLst>
                                          <p:attrName>ppt_x</p:attrName>
                                          <p:attrName>ppt_y</p:attrName>
                                        </p:attrNameLst>
                                      </p:cBhvr>
                                      <p:rCtr x="-3776" y="0"/>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162"/>
                                        </p:tgtEl>
                                        <p:attrNameLst>
                                          <p:attrName>style.visibility</p:attrName>
                                        </p:attrNameLst>
                                      </p:cBhvr>
                                      <p:to>
                                        <p:strVal val="visible"/>
                                      </p:to>
                                    </p:set>
                                    <p:animEffect transition="in" filter="wipe(right)">
                                      <p:cBhvr>
                                        <p:cTn id="45" dur="500"/>
                                        <p:tgtEl>
                                          <p:spTgt spid="16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63"/>
                                        </p:tgtEl>
                                        <p:attrNameLst>
                                          <p:attrName>style.visibility</p:attrName>
                                        </p:attrNameLst>
                                      </p:cBhvr>
                                      <p:to>
                                        <p:strVal val="visible"/>
                                      </p:to>
                                    </p:set>
                                  </p:childTnLst>
                                </p:cTn>
                              </p:par>
                            </p:childTnLst>
                          </p:cTn>
                        </p:par>
                        <p:par>
                          <p:cTn id="50" fill="hold">
                            <p:stCondLst>
                              <p:cond delay="0"/>
                            </p:stCondLst>
                            <p:childTnLst>
                              <p:par>
                                <p:cTn id="51" presetID="22" presetClass="entr" presetSubtype="8" fill="hold" grpId="0" nodeType="afterEffect">
                                  <p:stCondLst>
                                    <p:cond delay="0"/>
                                  </p:stCondLst>
                                  <p:childTnLst>
                                    <p:set>
                                      <p:cBhvr>
                                        <p:cTn id="52" dur="1" fill="hold">
                                          <p:stCondLst>
                                            <p:cond delay="0"/>
                                          </p:stCondLst>
                                        </p:cTn>
                                        <p:tgtEl>
                                          <p:spTgt spid="169"/>
                                        </p:tgtEl>
                                        <p:attrNameLst>
                                          <p:attrName>style.visibility</p:attrName>
                                        </p:attrNameLst>
                                      </p:cBhvr>
                                      <p:to>
                                        <p:strVal val="visible"/>
                                      </p:to>
                                    </p:set>
                                    <p:animEffect transition="in" filter="wipe(left)">
                                      <p:cBhvr>
                                        <p:cTn id="53" dur="500"/>
                                        <p:tgtEl>
                                          <p:spTgt spid="16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59"/>
                                        </p:tgtEl>
                                        <p:attrNameLst>
                                          <p:attrName>style.visibility</p:attrName>
                                        </p:attrNameLst>
                                      </p:cBhvr>
                                      <p:to>
                                        <p:strVal val="visible"/>
                                      </p:to>
                                    </p:set>
                                    <p:animEffect transition="in" filter="wipe(left)">
                                      <p:cBhvr>
                                        <p:cTn id="58" dur="500"/>
                                        <p:tgtEl>
                                          <p:spTgt spid="15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60"/>
                                        </p:tgtEl>
                                        <p:attrNameLst>
                                          <p:attrName>style.visibility</p:attrName>
                                        </p:attrNameLst>
                                      </p:cBhvr>
                                      <p:to>
                                        <p:strVal val="visible"/>
                                      </p:to>
                                    </p:set>
                                    <p:animEffect transition="in" filter="wipe(left)">
                                      <p:cBhvr>
                                        <p:cTn id="63" dur="500"/>
                                        <p:tgtEl>
                                          <p:spTgt spid="16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71"/>
                                        </p:tgtEl>
                                        <p:attrNameLst>
                                          <p:attrName>style.visibility</p:attrName>
                                        </p:attrNameLst>
                                      </p:cBhvr>
                                      <p:to>
                                        <p:strVal val="visible"/>
                                      </p:to>
                                    </p:set>
                                    <p:animEffect transition="in" filter="wipe(left)">
                                      <p:cBhvr>
                                        <p:cTn id="68" dur="500"/>
                                        <p:tgtEl>
                                          <p:spTgt spid="17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72"/>
                                        </p:tgtEl>
                                        <p:attrNameLst>
                                          <p:attrName>style.visibility</p:attrName>
                                        </p:attrNameLst>
                                      </p:cBhvr>
                                      <p:to>
                                        <p:strVal val="visible"/>
                                      </p:to>
                                    </p:set>
                                    <p:animEffect transition="in" filter="wipe(left)">
                                      <p:cBhvr>
                                        <p:cTn id="73" dur="500"/>
                                        <p:tgtEl>
                                          <p:spTgt spid="17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70"/>
                                        </p:tgtEl>
                                        <p:attrNameLst>
                                          <p:attrName>style.visibility</p:attrName>
                                        </p:attrNameLst>
                                      </p:cBhvr>
                                      <p:to>
                                        <p:strVal val="visible"/>
                                      </p:to>
                                    </p:set>
                                  </p:childTnLst>
                                </p:cTn>
                              </p:par>
                            </p:childTnLst>
                          </p:cTn>
                        </p:par>
                        <p:par>
                          <p:cTn id="78" fill="hold">
                            <p:stCondLst>
                              <p:cond delay="0"/>
                            </p:stCondLst>
                            <p:childTnLst>
                              <p:par>
                                <p:cTn id="79" presetID="22" presetClass="entr" presetSubtype="8" fill="hold" grpId="0" nodeType="afterEffect">
                                  <p:stCondLst>
                                    <p:cond delay="0"/>
                                  </p:stCondLst>
                                  <p:childTnLst>
                                    <p:set>
                                      <p:cBhvr>
                                        <p:cTn id="80" dur="1" fill="hold">
                                          <p:stCondLst>
                                            <p:cond delay="0"/>
                                          </p:stCondLst>
                                        </p:cTn>
                                        <p:tgtEl>
                                          <p:spTgt spid="173"/>
                                        </p:tgtEl>
                                        <p:attrNameLst>
                                          <p:attrName>style.visibility</p:attrName>
                                        </p:attrNameLst>
                                      </p:cBhvr>
                                      <p:to>
                                        <p:strVal val="visible"/>
                                      </p:to>
                                    </p:set>
                                    <p:animEffect transition="in" filter="wipe(left)">
                                      <p:cBhvr>
                                        <p:cTn id="81" dur="500"/>
                                        <p:tgtEl>
                                          <p:spTgt spid="173"/>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73"/>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58"/>
                                        </p:tgtEl>
                                        <p:attrNameLst>
                                          <p:attrName>style.visibility</p:attrName>
                                        </p:attrNameLst>
                                      </p:cBhvr>
                                      <p:to>
                                        <p:strVal val="visible"/>
                                      </p:to>
                                    </p:set>
                                    <p:animEffect transition="in" filter="fade">
                                      <p:cBhvr>
                                        <p:cTn id="90" dur="500"/>
                                        <p:tgtEl>
                                          <p:spTgt spid="15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57"/>
                                        </p:tgtEl>
                                        <p:attrNameLst>
                                          <p:attrName>style.visibility</p:attrName>
                                        </p:attrNameLst>
                                      </p:cBhvr>
                                      <p:to>
                                        <p:strVal val="visible"/>
                                      </p:to>
                                    </p:set>
                                    <p:animEffect transition="in" filter="fade">
                                      <p:cBhvr>
                                        <p:cTn id="93" dur="500"/>
                                        <p:tgtEl>
                                          <p:spTgt spid="157"/>
                                        </p:tgtEl>
                                      </p:cBhvr>
                                    </p:animEffect>
                                  </p:childTnLst>
                                </p:cTn>
                              </p:par>
                            </p:childTnLst>
                          </p:cTn>
                        </p:par>
                      </p:childTnLst>
                    </p:cTn>
                  </p:par>
                  <p:par>
                    <p:cTn id="94" fill="hold">
                      <p:stCondLst>
                        <p:cond delay="indefinite"/>
                      </p:stCondLst>
                      <p:childTnLst>
                        <p:par>
                          <p:cTn id="95" fill="hold">
                            <p:stCondLst>
                              <p:cond delay="0"/>
                            </p:stCondLst>
                            <p:childTnLst>
                              <p:par>
                                <p:cTn id="96" presetID="19" presetClass="emph" presetSubtype="0" fill="hold" grpId="1" nodeType="clickEffect">
                                  <p:stCondLst>
                                    <p:cond delay="0"/>
                                  </p:stCondLst>
                                  <p:childTnLst>
                                    <p:animClr clrSpc="rgb" dir="cw">
                                      <p:cBhvr override="childStyle">
                                        <p:cTn id="97" dur="500" fill="hold"/>
                                        <p:tgtEl>
                                          <p:spTgt spid="158"/>
                                        </p:tgtEl>
                                        <p:attrNameLst>
                                          <p:attrName>style.color</p:attrName>
                                        </p:attrNameLst>
                                      </p:cBhvr>
                                      <p:to>
                                        <a:srgbClr val="FF0000"/>
                                      </p:to>
                                    </p:animClr>
                                    <p:animClr clrSpc="rgb" dir="cw">
                                      <p:cBhvr>
                                        <p:cTn id="98" dur="500" fill="hold"/>
                                        <p:tgtEl>
                                          <p:spTgt spid="158"/>
                                        </p:tgtEl>
                                        <p:attrNameLst>
                                          <p:attrName>fillcolor</p:attrName>
                                        </p:attrNameLst>
                                      </p:cBhvr>
                                      <p:to>
                                        <a:srgbClr val="FF0000"/>
                                      </p:to>
                                    </p:animClr>
                                    <p:set>
                                      <p:cBhvr>
                                        <p:cTn id="99" dur="500" fill="hold"/>
                                        <p:tgtEl>
                                          <p:spTgt spid="158"/>
                                        </p:tgtEl>
                                        <p:attrNameLst>
                                          <p:attrName>fill.type</p:attrName>
                                        </p:attrNameLst>
                                      </p:cBhvr>
                                      <p:to>
                                        <p:strVal val="solid"/>
                                      </p:to>
                                    </p:set>
                                    <p:set>
                                      <p:cBhvr>
                                        <p:cTn id="100" dur="500" fill="hold"/>
                                        <p:tgtEl>
                                          <p:spTgt spid="158"/>
                                        </p:tgtEl>
                                        <p:attrNameLst>
                                          <p:attrName>fill.on</p:attrName>
                                        </p:attrNameLst>
                                      </p:cBhvr>
                                      <p:to>
                                        <p:strVal val="true"/>
                                      </p:to>
                                    </p:set>
                                  </p:childTnLst>
                                </p:cTn>
                              </p:par>
                              <p:par>
                                <p:cTn id="101" presetID="19" presetClass="emph" presetSubtype="0" fill="hold" grpId="1" nodeType="withEffect">
                                  <p:stCondLst>
                                    <p:cond delay="0"/>
                                  </p:stCondLst>
                                  <p:childTnLst>
                                    <p:animClr clrSpc="rgb" dir="cw">
                                      <p:cBhvr override="childStyle">
                                        <p:cTn id="102" dur="500" fill="hold"/>
                                        <p:tgtEl>
                                          <p:spTgt spid="157"/>
                                        </p:tgtEl>
                                        <p:attrNameLst>
                                          <p:attrName>style.color</p:attrName>
                                        </p:attrNameLst>
                                      </p:cBhvr>
                                      <p:to>
                                        <a:srgbClr val="00B050"/>
                                      </p:to>
                                    </p:animClr>
                                    <p:animClr clrSpc="rgb" dir="cw">
                                      <p:cBhvr>
                                        <p:cTn id="103" dur="500" fill="hold"/>
                                        <p:tgtEl>
                                          <p:spTgt spid="157"/>
                                        </p:tgtEl>
                                        <p:attrNameLst>
                                          <p:attrName>fillcolor</p:attrName>
                                        </p:attrNameLst>
                                      </p:cBhvr>
                                      <p:to>
                                        <a:srgbClr val="00B050"/>
                                      </p:to>
                                    </p:animClr>
                                    <p:set>
                                      <p:cBhvr>
                                        <p:cTn id="104" dur="500" fill="hold"/>
                                        <p:tgtEl>
                                          <p:spTgt spid="157"/>
                                        </p:tgtEl>
                                        <p:attrNameLst>
                                          <p:attrName>fill.type</p:attrName>
                                        </p:attrNameLst>
                                      </p:cBhvr>
                                      <p:to>
                                        <p:strVal val="solid"/>
                                      </p:to>
                                    </p:set>
                                    <p:set>
                                      <p:cBhvr>
                                        <p:cTn id="105" dur="500" fill="hold"/>
                                        <p:tgtEl>
                                          <p:spTgt spid="157"/>
                                        </p:tgtEl>
                                        <p:attrNameLst>
                                          <p:attrName>fill.on</p:attrName>
                                        </p:attrNameLst>
                                      </p:cBhvr>
                                      <p:to>
                                        <p:strVal val="tru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2" fill="hold" grpId="0" nodeType="clickEffect">
                                  <p:stCondLst>
                                    <p:cond delay="0"/>
                                  </p:stCondLst>
                                  <p:childTnLst>
                                    <p:set>
                                      <p:cBhvr>
                                        <p:cTn id="109" dur="1" fill="hold">
                                          <p:stCondLst>
                                            <p:cond delay="0"/>
                                          </p:stCondLst>
                                        </p:cTn>
                                        <p:tgtEl>
                                          <p:spTgt spid="174"/>
                                        </p:tgtEl>
                                        <p:attrNameLst>
                                          <p:attrName>style.visibility</p:attrName>
                                        </p:attrNameLst>
                                      </p:cBhvr>
                                      <p:to>
                                        <p:strVal val="visible"/>
                                      </p:to>
                                    </p:set>
                                    <p:animEffect transition="in" filter="wipe(right)">
                                      <p:cBhvr>
                                        <p:cTn id="110" dur="500"/>
                                        <p:tgtEl>
                                          <p:spTgt spid="17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2" fill="hold" grpId="0" nodeType="clickEffect">
                                  <p:stCondLst>
                                    <p:cond delay="0"/>
                                  </p:stCondLst>
                                  <p:childTnLst>
                                    <p:set>
                                      <p:cBhvr>
                                        <p:cTn id="114" dur="1" fill="hold">
                                          <p:stCondLst>
                                            <p:cond delay="0"/>
                                          </p:stCondLst>
                                        </p:cTn>
                                        <p:tgtEl>
                                          <p:spTgt spid="175"/>
                                        </p:tgtEl>
                                        <p:attrNameLst>
                                          <p:attrName>style.visibility</p:attrName>
                                        </p:attrNameLst>
                                      </p:cBhvr>
                                      <p:to>
                                        <p:strVal val="visible"/>
                                      </p:to>
                                    </p:set>
                                    <p:animEffect transition="in" filter="wipe(right)">
                                      <p:cBhvr>
                                        <p:cTn id="115"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57" grpId="1" animBg="1"/>
      <p:bldP spid="158" grpId="0" animBg="1"/>
      <p:bldP spid="158" grpId="1" animBg="1"/>
      <p:bldP spid="162" grpId="0" animBg="1"/>
      <p:bldP spid="169" grpId="0" animBg="1"/>
      <p:bldP spid="173" grpId="0" animBg="1"/>
      <p:bldP spid="173" grpId="1" animBg="1"/>
      <p:bldP spid="174" grpId="0" animBg="1"/>
      <p:bldP spid="1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13</a:t>
            </a:fld>
            <a:endParaRPr lang="en-IN" sz="2800" dirty="0">
              <a:solidFill>
                <a:schemeClr val="accent2">
                  <a:lumMod val="40000"/>
                  <a:lumOff val="60000"/>
                </a:schemeClr>
              </a:solidFill>
            </a:endParaRPr>
          </a:p>
        </p:txBody>
      </p:sp>
      <p:sp>
        <p:nvSpPr>
          <p:cNvPr id="3" name="Title 1">
            <a:extLst>
              <a:ext uri="{FF2B5EF4-FFF2-40B4-BE49-F238E27FC236}">
                <a16:creationId xmlns:a16="http://schemas.microsoft.com/office/drawing/2014/main" id="{2B90B8C1-EDDB-4A18-AC09-FC0940DB614E}"/>
              </a:ext>
            </a:extLst>
          </p:cNvPr>
          <p:cNvSpPr>
            <a:spLocks noGrp="1"/>
          </p:cNvSpPr>
          <p:nvPr>
            <p:ph type="title"/>
          </p:nvPr>
        </p:nvSpPr>
        <p:spPr>
          <a:xfrm>
            <a:off x="805922" y="225041"/>
            <a:ext cx="10515600" cy="356569"/>
          </a:xfrm>
        </p:spPr>
        <p:txBody>
          <a:bodyPr>
            <a:noAutofit/>
          </a:bodyPr>
          <a:lstStyle/>
          <a:p>
            <a:r>
              <a:rPr lang="en-IN" dirty="0">
                <a:solidFill>
                  <a:schemeClr val="accent2">
                    <a:lumMod val="75000"/>
                  </a:schemeClr>
                </a:solidFill>
              </a:rPr>
              <a:t>Large Margin Classifiers</a:t>
            </a:r>
          </a:p>
        </p:txBody>
      </p:sp>
      <p:grpSp>
        <p:nvGrpSpPr>
          <p:cNvPr id="4" name="Group 3">
            <a:extLst>
              <a:ext uri="{FF2B5EF4-FFF2-40B4-BE49-F238E27FC236}">
                <a16:creationId xmlns:a16="http://schemas.microsoft.com/office/drawing/2014/main" id="{3B336EAA-7512-465B-87BA-DDD03E84DE9F}"/>
              </a:ext>
            </a:extLst>
          </p:cNvPr>
          <p:cNvGrpSpPr/>
          <p:nvPr/>
        </p:nvGrpSpPr>
        <p:grpSpPr>
          <a:xfrm>
            <a:off x="1155477" y="1111624"/>
            <a:ext cx="9796080" cy="5232364"/>
            <a:chOff x="1621570" y="1435846"/>
            <a:chExt cx="9796080" cy="5232364"/>
          </a:xfrm>
        </p:grpSpPr>
        <p:sp>
          <p:nvSpPr>
            <p:cNvPr id="5" name="Oval 4">
              <a:extLst>
                <a:ext uri="{FF2B5EF4-FFF2-40B4-BE49-F238E27FC236}">
                  <a16:creationId xmlns:a16="http://schemas.microsoft.com/office/drawing/2014/main" id="{B9BE56BF-6F79-43C2-A96E-3C580F3C7BEE}"/>
                </a:ext>
              </a:extLst>
            </p:cNvPr>
            <p:cNvSpPr/>
            <p:nvPr/>
          </p:nvSpPr>
          <p:spPr>
            <a:xfrm>
              <a:off x="1621570" y="1435846"/>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99CDFDEE-728C-4FDE-A39B-0653665E4266}"/>
                </a:ext>
              </a:extLst>
            </p:cNvPr>
            <p:cNvSpPr/>
            <p:nvPr/>
          </p:nvSpPr>
          <p:spPr>
            <a:xfrm>
              <a:off x="2227473" y="2601319"/>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4BE0B7DF-5726-48FF-A251-FB41B2181E1C}"/>
                </a:ext>
              </a:extLst>
            </p:cNvPr>
            <p:cNvSpPr/>
            <p:nvPr/>
          </p:nvSpPr>
          <p:spPr>
            <a:xfrm>
              <a:off x="4109556" y="3118018"/>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04EB7267-DD8E-4040-9F73-284D5FE0FEBA}"/>
                </a:ext>
              </a:extLst>
            </p:cNvPr>
            <p:cNvSpPr/>
            <p:nvPr/>
          </p:nvSpPr>
          <p:spPr>
            <a:xfrm>
              <a:off x="2628953" y="185647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5FEA63A4-0186-4B6A-BE1F-4079851FF06E}"/>
                </a:ext>
              </a:extLst>
            </p:cNvPr>
            <p:cNvSpPr/>
            <p:nvPr/>
          </p:nvSpPr>
          <p:spPr>
            <a:xfrm>
              <a:off x="7019090" y="6357125"/>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568FF75B-A497-41EC-AEC6-94D2370C131A}"/>
                </a:ext>
              </a:extLst>
            </p:cNvPr>
            <p:cNvSpPr/>
            <p:nvPr/>
          </p:nvSpPr>
          <p:spPr>
            <a:xfrm>
              <a:off x="5506505" y="455764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441B40D0-28C1-415A-A05A-79160B006F14}"/>
                </a:ext>
              </a:extLst>
            </p:cNvPr>
            <p:cNvSpPr/>
            <p:nvPr/>
          </p:nvSpPr>
          <p:spPr>
            <a:xfrm>
              <a:off x="3215398" y="3235582"/>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539F6EB7-14AB-4E57-9D34-DB04BA921EB8}"/>
                </a:ext>
              </a:extLst>
            </p:cNvPr>
            <p:cNvSpPr/>
            <p:nvPr/>
          </p:nvSpPr>
          <p:spPr>
            <a:xfrm>
              <a:off x="5742431" y="5390465"/>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40E26CC3-8102-43E5-ABCF-FCEC55523002}"/>
                </a:ext>
              </a:extLst>
            </p:cNvPr>
            <p:cNvSpPr/>
            <p:nvPr/>
          </p:nvSpPr>
          <p:spPr>
            <a:xfrm>
              <a:off x="10790357" y="617606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932C024A-F39A-4F12-8EBA-8A9DB210CFAC}"/>
                </a:ext>
              </a:extLst>
            </p:cNvPr>
            <p:cNvSpPr/>
            <p:nvPr/>
          </p:nvSpPr>
          <p:spPr>
            <a:xfrm>
              <a:off x="6699512" y="233632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112CA09-549D-46A3-BAA3-95A6F4F56163}"/>
                </a:ext>
              </a:extLst>
            </p:cNvPr>
            <p:cNvSpPr/>
            <p:nvPr/>
          </p:nvSpPr>
          <p:spPr>
            <a:xfrm>
              <a:off x="11106565" y="539046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2AB7FE5B-4606-4EBB-AECA-0B3E18DB1128}"/>
                </a:ext>
              </a:extLst>
            </p:cNvPr>
            <p:cNvSpPr/>
            <p:nvPr/>
          </p:nvSpPr>
          <p:spPr>
            <a:xfrm>
              <a:off x="7412510" y="3836121"/>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D4FFADD-28A6-4FCD-9BDB-129390F4E68F}"/>
                </a:ext>
              </a:extLst>
            </p:cNvPr>
            <p:cNvSpPr/>
            <p:nvPr/>
          </p:nvSpPr>
          <p:spPr>
            <a:xfrm>
              <a:off x="10504691" y="5614722"/>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415C4294-D5C7-46B4-9E84-38B798647F2A}"/>
                </a:ext>
              </a:extLst>
            </p:cNvPr>
            <p:cNvSpPr/>
            <p:nvPr/>
          </p:nvSpPr>
          <p:spPr>
            <a:xfrm>
              <a:off x="7348506" y="2640269"/>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D2159958-5681-449B-81FF-9E96BA80114B}"/>
                </a:ext>
              </a:extLst>
            </p:cNvPr>
            <p:cNvSpPr/>
            <p:nvPr/>
          </p:nvSpPr>
          <p:spPr>
            <a:xfrm>
              <a:off x="10547792" y="4241036"/>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E7C43741-E2DE-4C4A-A4E0-149D35C85A89}"/>
                </a:ext>
              </a:extLst>
            </p:cNvPr>
            <p:cNvSpPr/>
            <p:nvPr/>
          </p:nvSpPr>
          <p:spPr>
            <a:xfrm>
              <a:off x="7900100" y="3289139"/>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15A4EAE5-F58B-4962-9283-CB46AC421710}"/>
                </a:ext>
              </a:extLst>
            </p:cNvPr>
            <p:cNvSpPr/>
            <p:nvPr/>
          </p:nvSpPr>
          <p:spPr>
            <a:xfrm>
              <a:off x="3553668" y="2474895"/>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3C8C3D4-ADE8-4CCE-83F3-BE47F40C9F69}"/>
                </a:ext>
              </a:extLst>
            </p:cNvPr>
            <p:cNvSpPr/>
            <p:nvPr/>
          </p:nvSpPr>
          <p:spPr>
            <a:xfrm>
              <a:off x="4282729" y="455764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E5B7471A-3799-4DCD-9BA9-7B0CA8B7D47E}"/>
                </a:ext>
              </a:extLst>
            </p:cNvPr>
            <p:cNvSpPr/>
            <p:nvPr/>
          </p:nvSpPr>
          <p:spPr>
            <a:xfrm>
              <a:off x="6116611" y="488285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FD3C4AAD-49E1-49AB-B0D2-EAEDA484120A}"/>
                </a:ext>
              </a:extLst>
            </p:cNvPr>
            <p:cNvSpPr/>
            <p:nvPr/>
          </p:nvSpPr>
          <p:spPr>
            <a:xfrm>
              <a:off x="4888116" y="403489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0A91C78D-FFAF-464E-9BDA-FE4A25A1390B}"/>
                </a:ext>
              </a:extLst>
            </p:cNvPr>
            <p:cNvSpPr/>
            <p:nvPr/>
          </p:nvSpPr>
          <p:spPr>
            <a:xfrm>
              <a:off x="4986136" y="5107202"/>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8199AF77-392E-4E36-82E7-C824ADBEE80F}"/>
                </a:ext>
              </a:extLst>
            </p:cNvPr>
            <p:cNvSpPr/>
            <p:nvPr/>
          </p:nvSpPr>
          <p:spPr>
            <a:xfrm>
              <a:off x="8606736" y="2999328"/>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BD8EE228-AE87-4B65-8C63-8C7BEB804D0A}"/>
                </a:ext>
              </a:extLst>
            </p:cNvPr>
            <p:cNvSpPr/>
            <p:nvPr/>
          </p:nvSpPr>
          <p:spPr>
            <a:xfrm>
              <a:off x="8954834" y="372380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BE68237D-54A5-44FD-9649-9C012FFB3154}"/>
                </a:ext>
              </a:extLst>
            </p:cNvPr>
            <p:cNvSpPr/>
            <p:nvPr/>
          </p:nvSpPr>
          <p:spPr>
            <a:xfrm>
              <a:off x="9882521" y="4396579"/>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551DF159-C42A-4C11-B87D-554CF14CA74F}"/>
                </a:ext>
              </a:extLst>
            </p:cNvPr>
            <p:cNvSpPr/>
            <p:nvPr/>
          </p:nvSpPr>
          <p:spPr>
            <a:xfrm>
              <a:off x="8773297" y="512183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6E7D8DEF-5AD4-42C7-89C0-300A3F32BD0E}"/>
                </a:ext>
              </a:extLst>
            </p:cNvPr>
            <p:cNvSpPr/>
            <p:nvPr/>
          </p:nvSpPr>
          <p:spPr>
            <a:xfrm>
              <a:off x="10193606" y="4946628"/>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173F4577-2800-4F1F-B3D0-7B9B14FA0625}"/>
                </a:ext>
              </a:extLst>
            </p:cNvPr>
            <p:cNvSpPr/>
            <p:nvPr/>
          </p:nvSpPr>
          <p:spPr>
            <a:xfrm>
              <a:off x="8111304" y="4144272"/>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E5CFF8D2-A9ED-4C94-8D7D-DC07FFAA74FE}"/>
                </a:ext>
              </a:extLst>
            </p:cNvPr>
            <p:cNvSpPr/>
            <p:nvPr/>
          </p:nvSpPr>
          <p:spPr>
            <a:xfrm>
              <a:off x="6218730" y="5953453"/>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ECE896CF-0555-4E65-8101-0209C973C2FD}"/>
                </a:ext>
              </a:extLst>
            </p:cNvPr>
            <p:cNvSpPr/>
            <p:nvPr/>
          </p:nvSpPr>
          <p:spPr>
            <a:xfrm>
              <a:off x="9526393" y="507938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D9061751-2301-4466-AF05-9FAAF1241568}"/>
                </a:ext>
              </a:extLst>
            </p:cNvPr>
            <p:cNvSpPr/>
            <p:nvPr/>
          </p:nvSpPr>
          <p:spPr>
            <a:xfrm>
              <a:off x="4109555" y="383612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19124F37-F117-4D31-8826-BF2387AB4DDD}"/>
                </a:ext>
              </a:extLst>
            </p:cNvPr>
            <p:cNvSpPr/>
            <p:nvPr/>
          </p:nvSpPr>
          <p:spPr>
            <a:xfrm>
              <a:off x="9110376" y="4455357"/>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37" name="Straight Connector 36">
            <a:extLst>
              <a:ext uri="{FF2B5EF4-FFF2-40B4-BE49-F238E27FC236}">
                <a16:creationId xmlns:a16="http://schemas.microsoft.com/office/drawing/2014/main" id="{F2B60D08-5022-495A-BDEA-1396EC41F0CF}"/>
              </a:ext>
            </a:extLst>
          </p:cNvPr>
          <p:cNvCxnSpPr/>
          <p:nvPr/>
        </p:nvCxnSpPr>
        <p:spPr>
          <a:xfrm>
            <a:off x="2890353" y="844565"/>
            <a:ext cx="6112937" cy="57322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89B9AB-3DFD-4FC8-A366-B4362871C3E1}"/>
              </a:ext>
            </a:extLst>
          </p:cNvPr>
          <p:cNvCxnSpPr/>
          <p:nvPr/>
        </p:nvCxnSpPr>
        <p:spPr>
          <a:xfrm>
            <a:off x="1539378" y="983369"/>
            <a:ext cx="9189581" cy="553988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7E256BB-C753-4778-8457-EB08CFECB8C2}"/>
              </a:ext>
            </a:extLst>
          </p:cNvPr>
          <p:cNvCxnSpPr>
            <a:stCxn id="24" idx="7"/>
          </p:cNvCxnSpPr>
          <p:nvPr/>
        </p:nvCxnSpPr>
        <p:spPr>
          <a:xfrm flipV="1">
            <a:off x="5916046" y="4131135"/>
            <a:ext cx="458695" cy="473051"/>
          </a:xfrm>
          <a:prstGeom prst="line">
            <a:avLst/>
          </a:prstGeom>
          <a:ln w="38100">
            <a:solidFill>
              <a:schemeClr val="tx1"/>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B7DDA06-BA06-43F1-9B26-67A361C45972}"/>
              </a:ext>
            </a:extLst>
          </p:cNvPr>
          <p:cNvCxnSpPr>
            <a:endCxn id="30" idx="3"/>
          </p:cNvCxnSpPr>
          <p:nvPr/>
        </p:nvCxnSpPr>
        <p:spPr>
          <a:xfrm flipV="1">
            <a:off x="7894066" y="5063140"/>
            <a:ext cx="458695" cy="448661"/>
          </a:xfrm>
          <a:prstGeom prst="line">
            <a:avLst/>
          </a:prstGeom>
          <a:ln w="38100">
            <a:solidFill>
              <a:schemeClr val="tx1"/>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5111CEC-0039-48DA-8CFD-FD596B9FC685}"/>
              </a:ext>
            </a:extLst>
          </p:cNvPr>
          <p:cNvCxnSpPr>
            <a:endCxn id="17" idx="3"/>
          </p:cNvCxnSpPr>
          <p:nvPr/>
        </p:nvCxnSpPr>
        <p:spPr>
          <a:xfrm flipV="1">
            <a:off x="6530067" y="3777427"/>
            <a:ext cx="461907" cy="509250"/>
          </a:xfrm>
          <a:prstGeom prst="line">
            <a:avLst/>
          </a:prstGeom>
          <a:ln w="38100">
            <a:solidFill>
              <a:schemeClr val="tx1"/>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42D3266-0C8B-4201-BFCB-48A2186D91FA}"/>
              </a:ext>
            </a:extLst>
          </p:cNvPr>
          <p:cNvCxnSpPr>
            <a:stCxn id="22" idx="7"/>
          </p:cNvCxnSpPr>
          <p:nvPr/>
        </p:nvCxnSpPr>
        <p:spPr>
          <a:xfrm flipV="1">
            <a:off x="3353103" y="1733064"/>
            <a:ext cx="437260" cy="463166"/>
          </a:xfrm>
          <a:prstGeom prst="line">
            <a:avLst/>
          </a:prstGeom>
          <a:ln w="38100">
            <a:solidFill>
              <a:schemeClr val="tx1"/>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C287BD25-E72B-4D3F-A240-4B636F8B0F32}"/>
              </a:ext>
            </a:extLst>
          </p:cNvPr>
          <p:cNvGrpSpPr/>
          <p:nvPr/>
        </p:nvGrpSpPr>
        <p:grpSpPr>
          <a:xfrm>
            <a:off x="138183" y="5567986"/>
            <a:ext cx="1468606" cy="1238929"/>
            <a:chOff x="12383748" y="1219011"/>
            <a:chExt cx="1862104" cy="1570887"/>
          </a:xfrm>
        </p:grpSpPr>
        <p:sp>
          <p:nvSpPr>
            <p:cNvPr id="44" name="Freeform 78">
              <a:extLst>
                <a:ext uri="{FF2B5EF4-FFF2-40B4-BE49-F238E27FC236}">
                  <a16:creationId xmlns:a16="http://schemas.microsoft.com/office/drawing/2014/main" id="{8B5B82E4-5AE9-4E86-B477-204A5722223D}"/>
                </a:ext>
              </a:extLst>
            </p:cNvPr>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79">
              <a:extLst>
                <a:ext uri="{FF2B5EF4-FFF2-40B4-BE49-F238E27FC236}">
                  <a16:creationId xmlns:a16="http://schemas.microsoft.com/office/drawing/2014/main" id="{956B90DB-7BB5-428B-B070-6E25557BDDF8}"/>
                </a:ext>
              </a:extLst>
            </p:cNvPr>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Freeform 80">
              <a:extLst>
                <a:ext uri="{FF2B5EF4-FFF2-40B4-BE49-F238E27FC236}">
                  <a16:creationId xmlns:a16="http://schemas.microsoft.com/office/drawing/2014/main" id="{0449EEE8-C94D-4C3A-82FC-D6FD37491F54}"/>
                </a:ext>
              </a:extLst>
            </p:cNvPr>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07AC94E7-BCC6-42BB-8C09-631AF02DA54D}"/>
                </a:ext>
              </a:extLst>
            </p:cNvPr>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50F318FB-3DDB-4AF3-B6C5-AA36F51B7112}"/>
                </a:ext>
              </a:extLst>
            </p:cNvPr>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9" name="Rectangular Callout 84">
            <a:extLst>
              <a:ext uri="{FF2B5EF4-FFF2-40B4-BE49-F238E27FC236}">
                <a16:creationId xmlns:a16="http://schemas.microsoft.com/office/drawing/2014/main" id="{F9D18E71-00BD-4E91-8590-7AF4AFA4F55B}"/>
              </a:ext>
            </a:extLst>
          </p:cNvPr>
          <p:cNvSpPr/>
          <p:nvPr/>
        </p:nvSpPr>
        <p:spPr>
          <a:xfrm>
            <a:off x="4202069" y="1420304"/>
            <a:ext cx="2459622" cy="587062"/>
          </a:xfrm>
          <a:prstGeom prst="wedgeRectCallout">
            <a:avLst>
              <a:gd name="adj1" fmla="val -72299"/>
              <a:gd name="adj2" fmla="val 4674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i="1" dirty="0">
                <a:solidFill>
                  <a:schemeClr val="tx1"/>
                </a:solidFill>
                <a:latin typeface="+mj-lt"/>
              </a:rPr>
              <a:t>Geometric Margin</a:t>
            </a:r>
          </a:p>
        </p:txBody>
      </p:sp>
      <p:sp>
        <p:nvSpPr>
          <p:cNvPr id="50" name="Rectangular Callout 83">
            <a:extLst>
              <a:ext uri="{FF2B5EF4-FFF2-40B4-BE49-F238E27FC236}">
                <a16:creationId xmlns:a16="http://schemas.microsoft.com/office/drawing/2014/main" id="{70A0220A-0285-4EA2-B661-7C863E432ECD}"/>
              </a:ext>
            </a:extLst>
          </p:cNvPr>
          <p:cNvSpPr/>
          <p:nvPr/>
        </p:nvSpPr>
        <p:spPr>
          <a:xfrm>
            <a:off x="2021281" y="5706329"/>
            <a:ext cx="5623930" cy="1100586"/>
          </a:xfrm>
          <a:prstGeom prst="wedgeRectCallout">
            <a:avLst>
              <a:gd name="adj1" fmla="val -68498"/>
              <a:gd name="adj2" fmla="val 4194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A good linear classifier would can be one where all data points are correctly classified, as well as far from the hyperplane</a:t>
            </a:r>
          </a:p>
        </p:txBody>
      </p:sp>
    </p:spTree>
    <p:custDataLst>
      <p:tags r:id="rId1"/>
    </p:custDataLst>
    <p:extLst>
      <p:ext uri="{BB962C8B-B14F-4D97-AF65-F5344CB8AC3E}">
        <p14:creationId xmlns:p14="http://schemas.microsoft.com/office/powerpoint/2010/main" val="384692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outHorizontal)">
                                      <p:cBhvr>
                                        <p:cTn id="7" dur="500"/>
                                        <p:tgtEl>
                                          <p:spTgt spid="42"/>
                                        </p:tgtEl>
                                      </p:cBhvr>
                                    </p:animEffect>
                                  </p:childTnLst>
                                </p:cTn>
                              </p:par>
                              <p:par>
                                <p:cTn id="8" presetID="16" presetClass="entr" presetSubtype="42"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outHorizontal)">
                                      <p:cBhvr>
                                        <p:cTn id="10" dur="500"/>
                                        <p:tgtEl>
                                          <p:spTgt spid="39"/>
                                        </p:tgtEl>
                                      </p:cBhvr>
                                    </p:animEffect>
                                  </p:childTnLst>
                                </p:cTn>
                              </p:par>
                              <p:par>
                                <p:cTn id="11" presetID="16" presetClass="entr" presetSubtype="42"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outHorizontal)">
                                      <p:cBhvr>
                                        <p:cTn id="13" dur="500"/>
                                        <p:tgtEl>
                                          <p:spTgt spid="41"/>
                                        </p:tgtEl>
                                      </p:cBhvr>
                                    </p:animEffect>
                                  </p:childTnLst>
                                </p:cTn>
                              </p:par>
                              <p:par>
                                <p:cTn id="14" presetID="16" presetClass="entr" presetSubtype="42"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barn(outHorizontal)">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par>
                          <p:cTn id="21" fill="hold">
                            <p:stCondLst>
                              <p:cond delay="0"/>
                            </p:stCondLst>
                            <p:childTnLst>
                              <p:par>
                                <p:cTn id="22" presetID="22" presetClass="entr" presetSubtype="8" fill="hold" grpId="0"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left)">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right)">
                                      <p:cBhvr>
                                        <p:cTn id="2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Non-­linear decision boundaries </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14</a:t>
            </a:fld>
            <a:endParaRPr lang="en-IN" sz="2800" dirty="0">
              <a:solidFill>
                <a:schemeClr val="accent2">
                  <a:lumMod val="40000"/>
                  <a:lumOff val="60000"/>
                </a:schemeClr>
              </a:solidFill>
            </a:endParaRPr>
          </a:p>
        </p:txBody>
      </p:sp>
      <p:pic>
        <p:nvPicPr>
          <p:cNvPr id="7" name="Picture 6">
            <a:extLst>
              <a:ext uri="{FF2B5EF4-FFF2-40B4-BE49-F238E27FC236}">
                <a16:creationId xmlns:a16="http://schemas.microsoft.com/office/drawing/2014/main" id="{15C0E449-D492-41D5-9CE1-93A4077FB3E1}"/>
              </a:ext>
            </a:extLst>
          </p:cNvPr>
          <p:cNvPicPr>
            <a:picLocks noChangeAspect="1"/>
          </p:cNvPicPr>
          <p:nvPr/>
        </p:nvPicPr>
        <p:blipFill>
          <a:blip r:embed="rId3"/>
          <a:stretch>
            <a:fillRect/>
          </a:stretch>
        </p:blipFill>
        <p:spPr>
          <a:xfrm>
            <a:off x="265245" y="1493517"/>
            <a:ext cx="11256939" cy="3148620"/>
          </a:xfrm>
          <a:prstGeom prst="rect">
            <a:avLst/>
          </a:prstGeom>
        </p:spPr>
      </p:pic>
      <p:sp>
        <p:nvSpPr>
          <p:cNvPr id="10" name="TextBox 9">
            <a:extLst>
              <a:ext uri="{FF2B5EF4-FFF2-40B4-BE49-F238E27FC236}">
                <a16:creationId xmlns:a16="http://schemas.microsoft.com/office/drawing/2014/main" id="{1790F261-458F-458B-9014-B5207C20EA6E}"/>
              </a:ext>
            </a:extLst>
          </p:cNvPr>
          <p:cNvSpPr txBox="1"/>
          <p:nvPr/>
        </p:nvSpPr>
        <p:spPr>
          <a:xfrm>
            <a:off x="422786" y="5144473"/>
            <a:ext cx="8062451" cy="523220"/>
          </a:xfrm>
          <a:prstGeom prst="rect">
            <a:avLst/>
          </a:prstGeom>
          <a:noFill/>
        </p:spPr>
        <p:txBody>
          <a:bodyPr wrap="square">
            <a:spAutoFit/>
          </a:bodyPr>
          <a:lstStyle/>
          <a:p>
            <a:r>
              <a:rPr lang="en-IN" sz="2800" dirty="0"/>
              <a:t>Non-linear Boundary in Deep Neural Network</a:t>
            </a:r>
          </a:p>
        </p:txBody>
      </p:sp>
    </p:spTree>
    <p:custDataLst>
      <p:tags r:id="rId1"/>
    </p:custDataLst>
    <p:extLst>
      <p:ext uri="{BB962C8B-B14F-4D97-AF65-F5344CB8AC3E}">
        <p14:creationId xmlns:p14="http://schemas.microsoft.com/office/powerpoint/2010/main" val="177369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Improving </a:t>
            </a:r>
            <a:r>
              <a:rPr lang="en-IN" dirty="0" err="1">
                <a:solidFill>
                  <a:schemeClr val="accent2">
                    <a:lumMod val="75000"/>
                  </a:schemeClr>
                </a:solidFill>
              </a:rPr>
              <a:t>LwP</a:t>
            </a:r>
            <a:r>
              <a:rPr lang="en-IN" dirty="0">
                <a:solidFill>
                  <a:schemeClr val="accent2">
                    <a:lumMod val="75000"/>
                  </a:schemeClr>
                </a:solidFill>
              </a:rPr>
              <a:t> when classes are complex-shaped</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364259"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Using weighted Euclidean or </a:t>
            </a:r>
            <a:r>
              <a:rPr lang="en-GB" dirty="0" err="1">
                <a:latin typeface="Abadi Extra Light" panose="020B0204020104020204" pitchFamily="34" charset="0"/>
              </a:rPr>
              <a:t>Mahalanobis</a:t>
            </a:r>
            <a:r>
              <a:rPr lang="en-GB" dirty="0">
                <a:latin typeface="Abadi Extra Light" panose="020B0204020104020204" pitchFamily="34" charset="0"/>
              </a:rPr>
              <a:t> distance can sometimes help</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Note: </a:t>
            </a:r>
            <a:r>
              <a:rPr lang="en-GB" dirty="0" err="1">
                <a:latin typeface="Abadi Extra Light" panose="020B0204020104020204" pitchFamily="34" charset="0"/>
              </a:rPr>
              <a:t>Mahalanobis</a:t>
            </a:r>
            <a:r>
              <a:rPr lang="en-GB" dirty="0">
                <a:latin typeface="Abadi Extra Light" panose="020B0204020104020204" pitchFamily="34" charset="0"/>
              </a:rPr>
              <a:t> distance also has the effect of rotating the axes which helps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15</a:t>
            </a:fld>
            <a:endParaRPr lang="en-IN" sz="2800" dirty="0">
              <a:solidFill>
                <a:schemeClr val="accent2">
                  <a:lumMod val="40000"/>
                  <a:lumOff val="60000"/>
                </a:schemeClr>
              </a:solidFill>
            </a:endParaRPr>
          </a:p>
        </p:txBody>
      </p:sp>
      <p:sp>
        <p:nvSpPr>
          <p:cNvPr id="5" name="Star: 5 Points 4">
            <a:extLst>
              <a:ext uri="{FF2B5EF4-FFF2-40B4-BE49-F238E27FC236}">
                <a16:creationId xmlns:a16="http://schemas.microsoft.com/office/drawing/2014/main" id="{EF3896A5-C135-4CE9-88BF-E6D74707F25B}"/>
              </a:ext>
            </a:extLst>
          </p:cNvPr>
          <p:cNvSpPr/>
          <p:nvPr/>
        </p:nvSpPr>
        <p:spPr>
          <a:xfrm>
            <a:off x="2574792" y="179546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C1BB693B-8D49-47B7-8774-6E0A1FF45FDD}"/>
              </a:ext>
            </a:extLst>
          </p:cNvPr>
          <p:cNvSpPr/>
          <p:nvPr/>
        </p:nvSpPr>
        <p:spPr>
          <a:xfrm>
            <a:off x="3352143" y="177641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tar: 5 Points 6">
            <a:extLst>
              <a:ext uri="{FF2B5EF4-FFF2-40B4-BE49-F238E27FC236}">
                <a16:creationId xmlns:a16="http://schemas.microsoft.com/office/drawing/2014/main" id="{51E1C08F-3126-4964-99D9-D8C0CE148FC3}"/>
              </a:ext>
            </a:extLst>
          </p:cNvPr>
          <p:cNvSpPr/>
          <p:nvPr/>
        </p:nvSpPr>
        <p:spPr>
          <a:xfrm>
            <a:off x="645760" y="243712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ar: 5 Points 7">
            <a:extLst>
              <a:ext uri="{FF2B5EF4-FFF2-40B4-BE49-F238E27FC236}">
                <a16:creationId xmlns:a16="http://schemas.microsoft.com/office/drawing/2014/main" id="{C4F9F0CB-0499-41C2-A723-D3FE5AB4F142}"/>
              </a:ext>
            </a:extLst>
          </p:cNvPr>
          <p:cNvSpPr/>
          <p:nvPr/>
        </p:nvSpPr>
        <p:spPr>
          <a:xfrm>
            <a:off x="2335195" y="2765718"/>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88A6A521-CC0D-4BDC-B215-F87ADE701328}"/>
              </a:ext>
            </a:extLst>
          </p:cNvPr>
          <p:cNvSpPr/>
          <p:nvPr/>
        </p:nvSpPr>
        <p:spPr>
          <a:xfrm>
            <a:off x="3237072" y="2752411"/>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ar: 5 Points 9">
            <a:extLst>
              <a:ext uri="{FF2B5EF4-FFF2-40B4-BE49-F238E27FC236}">
                <a16:creationId xmlns:a16="http://schemas.microsoft.com/office/drawing/2014/main" id="{EA4C57DC-6F90-40EC-84E5-8D8A086C944B}"/>
              </a:ext>
            </a:extLst>
          </p:cNvPr>
          <p:cNvSpPr/>
          <p:nvPr/>
        </p:nvSpPr>
        <p:spPr>
          <a:xfrm>
            <a:off x="933633" y="206658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tar: 5 Points 10">
            <a:extLst>
              <a:ext uri="{FF2B5EF4-FFF2-40B4-BE49-F238E27FC236}">
                <a16:creationId xmlns:a16="http://schemas.microsoft.com/office/drawing/2014/main" id="{C0FB40F5-F01D-438D-9F0F-FA7114D874F8}"/>
              </a:ext>
            </a:extLst>
          </p:cNvPr>
          <p:cNvSpPr/>
          <p:nvPr/>
        </p:nvSpPr>
        <p:spPr>
          <a:xfrm>
            <a:off x="4198756" y="191314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tar: 5 Points 12">
            <a:extLst>
              <a:ext uri="{FF2B5EF4-FFF2-40B4-BE49-F238E27FC236}">
                <a16:creationId xmlns:a16="http://schemas.microsoft.com/office/drawing/2014/main" id="{A46B0F04-77E6-438B-936E-B70A42B73D23}"/>
              </a:ext>
            </a:extLst>
          </p:cNvPr>
          <p:cNvSpPr/>
          <p:nvPr/>
        </p:nvSpPr>
        <p:spPr>
          <a:xfrm>
            <a:off x="4723133" y="2231798"/>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tar: 5 Points 13">
            <a:extLst>
              <a:ext uri="{FF2B5EF4-FFF2-40B4-BE49-F238E27FC236}">
                <a16:creationId xmlns:a16="http://schemas.microsoft.com/office/drawing/2014/main" id="{FE07F7F4-BE81-44A7-90D4-02149C5547D1}"/>
              </a:ext>
            </a:extLst>
          </p:cNvPr>
          <p:cNvSpPr/>
          <p:nvPr/>
        </p:nvSpPr>
        <p:spPr>
          <a:xfrm>
            <a:off x="1661242" y="186338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tar: 5 Points 14">
            <a:extLst>
              <a:ext uri="{FF2B5EF4-FFF2-40B4-BE49-F238E27FC236}">
                <a16:creationId xmlns:a16="http://schemas.microsoft.com/office/drawing/2014/main" id="{EDE170B9-2C8D-4B24-9E63-FEAF37511632}"/>
              </a:ext>
            </a:extLst>
          </p:cNvPr>
          <p:cNvSpPr/>
          <p:nvPr/>
        </p:nvSpPr>
        <p:spPr>
          <a:xfrm>
            <a:off x="3977024" y="269704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tar: 5 Points 15">
            <a:extLst>
              <a:ext uri="{FF2B5EF4-FFF2-40B4-BE49-F238E27FC236}">
                <a16:creationId xmlns:a16="http://schemas.microsoft.com/office/drawing/2014/main" id="{6BBC9EDA-B075-42AA-A4EC-285075C5F4C4}"/>
              </a:ext>
            </a:extLst>
          </p:cNvPr>
          <p:cNvSpPr/>
          <p:nvPr/>
        </p:nvSpPr>
        <p:spPr>
          <a:xfrm>
            <a:off x="1461580" y="254464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Star: 5 Points 16">
            <a:extLst>
              <a:ext uri="{FF2B5EF4-FFF2-40B4-BE49-F238E27FC236}">
                <a16:creationId xmlns:a16="http://schemas.microsoft.com/office/drawing/2014/main" id="{6522ADDC-F1D7-4961-827B-495B8A98317E}"/>
              </a:ext>
            </a:extLst>
          </p:cNvPr>
          <p:cNvSpPr/>
          <p:nvPr/>
        </p:nvSpPr>
        <p:spPr>
          <a:xfrm>
            <a:off x="3864472" y="2327331"/>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tar: 5 Points 17">
            <a:extLst>
              <a:ext uri="{FF2B5EF4-FFF2-40B4-BE49-F238E27FC236}">
                <a16:creationId xmlns:a16="http://schemas.microsoft.com/office/drawing/2014/main" id="{9C6CCE3E-400A-4075-AD40-76C8CB87C8E0}"/>
              </a:ext>
            </a:extLst>
          </p:cNvPr>
          <p:cNvSpPr/>
          <p:nvPr/>
        </p:nvSpPr>
        <p:spPr>
          <a:xfrm>
            <a:off x="7387914" y="164255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Star: 5 Points 18">
            <a:extLst>
              <a:ext uri="{FF2B5EF4-FFF2-40B4-BE49-F238E27FC236}">
                <a16:creationId xmlns:a16="http://schemas.microsoft.com/office/drawing/2014/main" id="{7BF68AB0-6E10-4C5E-ACDF-0084ACA40C90}"/>
              </a:ext>
            </a:extLst>
          </p:cNvPr>
          <p:cNvSpPr/>
          <p:nvPr/>
        </p:nvSpPr>
        <p:spPr>
          <a:xfrm>
            <a:off x="6727585" y="2091478"/>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tar: 5 Points 19">
            <a:extLst>
              <a:ext uri="{FF2B5EF4-FFF2-40B4-BE49-F238E27FC236}">
                <a16:creationId xmlns:a16="http://schemas.microsoft.com/office/drawing/2014/main" id="{D625C772-C5A5-4813-B495-500C6078A71A}"/>
              </a:ext>
            </a:extLst>
          </p:cNvPr>
          <p:cNvSpPr/>
          <p:nvPr/>
        </p:nvSpPr>
        <p:spPr>
          <a:xfrm>
            <a:off x="7980585" y="248305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tar: 5 Points 20">
            <a:extLst>
              <a:ext uri="{FF2B5EF4-FFF2-40B4-BE49-F238E27FC236}">
                <a16:creationId xmlns:a16="http://schemas.microsoft.com/office/drawing/2014/main" id="{EE2ADAD9-776A-4C33-ABCB-128E2D016060}"/>
              </a:ext>
            </a:extLst>
          </p:cNvPr>
          <p:cNvSpPr/>
          <p:nvPr/>
        </p:nvSpPr>
        <p:spPr>
          <a:xfrm>
            <a:off x="7868660" y="171098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21">
            <a:extLst>
              <a:ext uri="{FF2B5EF4-FFF2-40B4-BE49-F238E27FC236}">
                <a16:creationId xmlns:a16="http://schemas.microsoft.com/office/drawing/2014/main" id="{C5774B3D-2766-4F30-B2BB-8F4ADAEE4E2C}"/>
              </a:ext>
            </a:extLst>
          </p:cNvPr>
          <p:cNvSpPr/>
          <p:nvPr/>
        </p:nvSpPr>
        <p:spPr>
          <a:xfrm>
            <a:off x="6980497" y="249228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22">
            <a:extLst>
              <a:ext uri="{FF2B5EF4-FFF2-40B4-BE49-F238E27FC236}">
                <a16:creationId xmlns:a16="http://schemas.microsoft.com/office/drawing/2014/main" id="{90E175D2-674E-43B8-B257-54E106007A28}"/>
              </a:ext>
            </a:extLst>
          </p:cNvPr>
          <p:cNvSpPr/>
          <p:nvPr/>
        </p:nvSpPr>
        <p:spPr>
          <a:xfrm>
            <a:off x="7455627" y="269022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BF29FADD-18E8-4924-847B-823DE59E2D00}"/>
              </a:ext>
            </a:extLst>
          </p:cNvPr>
          <p:cNvSpPr/>
          <p:nvPr/>
        </p:nvSpPr>
        <p:spPr>
          <a:xfrm>
            <a:off x="7922706" y="2005238"/>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8658FCE2-967A-4060-9C84-65CB42FBDCD8}"/>
              </a:ext>
            </a:extLst>
          </p:cNvPr>
          <p:cNvSpPr/>
          <p:nvPr/>
        </p:nvSpPr>
        <p:spPr>
          <a:xfrm>
            <a:off x="6988549" y="182241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D462499C-1556-485D-8298-5E5F4F6E835D}"/>
              </a:ext>
            </a:extLst>
          </p:cNvPr>
          <p:cNvSpPr/>
          <p:nvPr/>
        </p:nvSpPr>
        <p:spPr>
          <a:xfrm>
            <a:off x="8320168" y="222812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634AFA3-1E89-4447-9BE3-C649BF1EB6F7}"/>
                  </a:ext>
                </a:extLst>
              </p:cNvPr>
              <p:cNvSpPr txBox="1"/>
              <p:nvPr/>
            </p:nvSpPr>
            <p:spPr>
              <a:xfrm>
                <a:off x="2220614" y="2168185"/>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27" name="TextBox 26">
                <a:extLst>
                  <a:ext uri="{FF2B5EF4-FFF2-40B4-BE49-F238E27FC236}">
                    <a16:creationId xmlns:a16="http://schemas.microsoft.com/office/drawing/2014/main" id="{4634AFA3-1E89-4447-9BE3-C649BF1EB6F7}"/>
                  </a:ext>
                </a:extLst>
              </p:cNvPr>
              <p:cNvSpPr txBox="1">
                <a:spLocks noRot="1" noChangeAspect="1" noMove="1" noResize="1" noEditPoints="1" noAdjustHandles="1" noChangeArrowheads="1" noChangeShapeType="1" noTextEdit="1"/>
              </p:cNvSpPr>
              <p:nvPr/>
            </p:nvSpPr>
            <p:spPr>
              <a:xfrm>
                <a:off x="2220614" y="2168185"/>
                <a:ext cx="552459" cy="49244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02167A6-A9C6-45A9-A309-D8D9AA31FC3D}"/>
                  </a:ext>
                </a:extLst>
              </p:cNvPr>
              <p:cNvSpPr txBox="1"/>
              <p:nvPr/>
            </p:nvSpPr>
            <p:spPr>
              <a:xfrm>
                <a:off x="7428126" y="1837484"/>
                <a:ext cx="55245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28" name="TextBox 27">
                <a:extLst>
                  <a:ext uri="{FF2B5EF4-FFF2-40B4-BE49-F238E27FC236}">
                    <a16:creationId xmlns:a16="http://schemas.microsoft.com/office/drawing/2014/main" id="{202167A6-A9C6-45A9-A309-D8D9AA31FC3D}"/>
                  </a:ext>
                </a:extLst>
              </p:cNvPr>
              <p:cNvSpPr txBox="1">
                <a:spLocks noRot="1" noChangeAspect="1" noMove="1" noResize="1" noEditPoints="1" noAdjustHandles="1" noChangeArrowheads="1" noChangeShapeType="1" noTextEdit="1"/>
              </p:cNvSpPr>
              <p:nvPr/>
            </p:nvSpPr>
            <p:spPr>
              <a:xfrm>
                <a:off x="7428126" y="1837484"/>
                <a:ext cx="552459" cy="492443"/>
              </a:xfrm>
              <a:prstGeom prst="rect">
                <a:avLst/>
              </a:prstGeom>
              <a:blipFill>
                <a:blip r:embed="rId6"/>
                <a:stretch>
                  <a:fillRect/>
                </a:stretch>
              </a:blipFill>
            </p:spPr>
            <p:txBody>
              <a:bodyPr/>
              <a:lstStyle/>
              <a:p>
                <a:r>
                  <a:rPr lang="en-IN">
                    <a:noFill/>
                  </a:rPr>
                  <a:t> </a:t>
                </a:r>
              </a:p>
            </p:txBody>
          </p:sp>
        </mc:Fallback>
      </mc:AlternateContent>
      <p:sp>
        <p:nvSpPr>
          <p:cNvPr id="29" name="Star: 5 Points 28">
            <a:extLst>
              <a:ext uri="{FF2B5EF4-FFF2-40B4-BE49-F238E27FC236}">
                <a16:creationId xmlns:a16="http://schemas.microsoft.com/office/drawing/2014/main" id="{9BED7E99-ECF2-40CC-8F8D-B80E74A5F370}"/>
              </a:ext>
            </a:extLst>
          </p:cNvPr>
          <p:cNvSpPr/>
          <p:nvPr/>
        </p:nvSpPr>
        <p:spPr>
          <a:xfrm>
            <a:off x="7543405" y="2315623"/>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Star: 5 Points 29">
            <a:extLst>
              <a:ext uri="{FF2B5EF4-FFF2-40B4-BE49-F238E27FC236}">
                <a16:creationId xmlns:a16="http://schemas.microsoft.com/office/drawing/2014/main" id="{CA411F94-E5CA-407E-B263-F9B680D99783}"/>
              </a:ext>
            </a:extLst>
          </p:cNvPr>
          <p:cNvSpPr/>
          <p:nvPr/>
        </p:nvSpPr>
        <p:spPr>
          <a:xfrm>
            <a:off x="2767764" y="2262908"/>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tar: 5 Points 35">
            <a:extLst>
              <a:ext uri="{FF2B5EF4-FFF2-40B4-BE49-F238E27FC236}">
                <a16:creationId xmlns:a16="http://schemas.microsoft.com/office/drawing/2014/main" id="{9A04DAAA-34C0-4223-921D-27B5C8148B8F}"/>
              </a:ext>
            </a:extLst>
          </p:cNvPr>
          <p:cNvSpPr/>
          <p:nvPr/>
        </p:nvSpPr>
        <p:spPr>
          <a:xfrm>
            <a:off x="5355380" y="2777303"/>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Connector 36">
            <a:extLst>
              <a:ext uri="{FF2B5EF4-FFF2-40B4-BE49-F238E27FC236}">
                <a16:creationId xmlns:a16="http://schemas.microsoft.com/office/drawing/2014/main" id="{B01AA9D7-0867-4BF0-AF3F-6EBC780C8EC1}"/>
              </a:ext>
            </a:extLst>
          </p:cNvPr>
          <p:cNvCxnSpPr>
            <a:cxnSpLocks/>
          </p:cNvCxnSpPr>
          <p:nvPr/>
        </p:nvCxnSpPr>
        <p:spPr>
          <a:xfrm>
            <a:off x="2910903" y="2458326"/>
            <a:ext cx="2571418" cy="506176"/>
          </a:xfrm>
          <a:prstGeom prst="line">
            <a:avLst/>
          </a:prstGeom>
          <a:ln w="349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FF4D7E2-DA1B-4680-8B2A-CCFA39C928C2}"/>
              </a:ext>
            </a:extLst>
          </p:cNvPr>
          <p:cNvCxnSpPr>
            <a:cxnSpLocks/>
          </p:cNvCxnSpPr>
          <p:nvPr/>
        </p:nvCxnSpPr>
        <p:spPr>
          <a:xfrm flipV="1">
            <a:off x="5507309" y="2493958"/>
            <a:ext cx="2197046" cy="474030"/>
          </a:xfrm>
          <a:prstGeom prst="line">
            <a:avLst/>
          </a:prstGeom>
          <a:ln w="349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 name="Star: 5 Points 41">
            <a:extLst>
              <a:ext uri="{FF2B5EF4-FFF2-40B4-BE49-F238E27FC236}">
                <a16:creationId xmlns:a16="http://schemas.microsoft.com/office/drawing/2014/main" id="{972885E3-F314-491D-8975-E9BCA36BE0B6}"/>
              </a:ext>
            </a:extLst>
          </p:cNvPr>
          <p:cNvSpPr/>
          <p:nvPr/>
        </p:nvSpPr>
        <p:spPr>
          <a:xfrm>
            <a:off x="4969118" y="2019196"/>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Star: 5 Points 42">
            <a:extLst>
              <a:ext uri="{FF2B5EF4-FFF2-40B4-BE49-F238E27FC236}">
                <a16:creationId xmlns:a16="http://schemas.microsoft.com/office/drawing/2014/main" id="{79622DB7-BB9B-4CEF-9F59-1ECC20336901}"/>
              </a:ext>
            </a:extLst>
          </p:cNvPr>
          <p:cNvSpPr/>
          <p:nvPr/>
        </p:nvSpPr>
        <p:spPr>
          <a:xfrm>
            <a:off x="4522606" y="258216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Star: 5 Points 43">
            <a:extLst>
              <a:ext uri="{FF2B5EF4-FFF2-40B4-BE49-F238E27FC236}">
                <a16:creationId xmlns:a16="http://schemas.microsoft.com/office/drawing/2014/main" id="{A80820AF-42C0-47F2-9148-BD49DECA1548}"/>
              </a:ext>
            </a:extLst>
          </p:cNvPr>
          <p:cNvSpPr/>
          <p:nvPr/>
        </p:nvSpPr>
        <p:spPr>
          <a:xfrm>
            <a:off x="5158471" y="241724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Star: 5 Points 44">
            <a:extLst>
              <a:ext uri="{FF2B5EF4-FFF2-40B4-BE49-F238E27FC236}">
                <a16:creationId xmlns:a16="http://schemas.microsoft.com/office/drawing/2014/main" id="{FB309101-B2E5-4D6C-B6E6-B277D25707D5}"/>
              </a:ext>
            </a:extLst>
          </p:cNvPr>
          <p:cNvSpPr/>
          <p:nvPr/>
        </p:nvSpPr>
        <p:spPr>
          <a:xfrm>
            <a:off x="265245" y="2361291"/>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Star: 5 Points 46">
            <a:extLst>
              <a:ext uri="{FF2B5EF4-FFF2-40B4-BE49-F238E27FC236}">
                <a16:creationId xmlns:a16="http://schemas.microsoft.com/office/drawing/2014/main" id="{3DD4B3D3-8663-45A0-91D5-CC1E8C127AA7}"/>
              </a:ext>
            </a:extLst>
          </p:cNvPr>
          <p:cNvSpPr/>
          <p:nvPr/>
        </p:nvSpPr>
        <p:spPr>
          <a:xfrm>
            <a:off x="5355380" y="277292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DE3EC122-B85E-40A3-BB69-6648DEBD671C}"/>
                  </a:ext>
                </a:extLst>
              </p:cNvPr>
              <p:cNvSpPr txBox="1"/>
              <p:nvPr/>
            </p:nvSpPr>
            <p:spPr>
              <a:xfrm>
                <a:off x="8847256" y="1627268"/>
                <a:ext cx="3150997" cy="7275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𝑑</m:t>
                          </m:r>
                        </m:e>
                        <m:sub>
                          <m:r>
                            <a:rPr lang="en-IN" sz="1600" b="0" i="1" smtClean="0">
                              <a:latin typeface="Cambria Math" panose="02040503050406030204" pitchFamily="18" charset="0"/>
                            </a:rPr>
                            <m:t>𝑤</m:t>
                          </m:r>
                        </m:sub>
                      </m:sSub>
                      <m:d>
                        <m:dPr>
                          <m:ctrlPr>
                            <a:rPr lang="en-IN" sz="1600" b="0" i="1" smtClean="0">
                              <a:latin typeface="Cambria Math" panose="02040503050406030204" pitchFamily="18" charset="0"/>
                            </a:rPr>
                          </m:ctrlPr>
                        </m:dPr>
                        <m:e>
                          <m:r>
                            <a:rPr lang="en-IN" sz="1600" b="1" i="1" smtClean="0">
                              <a:latin typeface="Cambria Math" panose="02040503050406030204" pitchFamily="18" charset="0"/>
                            </a:rPr>
                            <m:t>𝒂</m:t>
                          </m:r>
                          <m:r>
                            <a:rPr lang="en-IN" sz="1600" b="0" i="1" smtClean="0">
                              <a:latin typeface="Cambria Math" panose="02040503050406030204" pitchFamily="18" charset="0"/>
                            </a:rPr>
                            <m:t>,</m:t>
                          </m:r>
                          <m:r>
                            <a:rPr lang="en-IN" sz="1600" b="1" i="1" smtClean="0">
                              <a:latin typeface="Cambria Math" panose="02040503050406030204" pitchFamily="18" charset="0"/>
                            </a:rPr>
                            <m:t>𝒃</m:t>
                          </m:r>
                        </m:e>
                      </m:d>
                      <m:r>
                        <a:rPr lang="en-IN" sz="1600" b="0" i="1" smtClean="0">
                          <a:latin typeface="Cambria Math" panose="02040503050406030204" pitchFamily="18" charset="0"/>
                        </a:rPr>
                        <m:t>=</m:t>
                      </m:r>
                      <m:rad>
                        <m:radPr>
                          <m:degHide m:val="on"/>
                          <m:ctrlPr>
                            <a:rPr lang="en-IN" sz="1600" b="0" i="1" smtClean="0">
                              <a:latin typeface="Cambria Math" panose="02040503050406030204" pitchFamily="18" charset="0"/>
                            </a:rPr>
                          </m:ctrlPr>
                        </m:radPr>
                        <m:deg/>
                        <m:e>
                          <m:nary>
                            <m:naryPr>
                              <m:chr m:val="∑"/>
                              <m:limLoc m:val="subSup"/>
                              <m:ctrlPr>
                                <a:rPr lang="en-IN" sz="1600" i="1">
                                  <a:latin typeface="Cambria Math" panose="02040503050406030204" pitchFamily="18" charset="0"/>
                                </a:rPr>
                              </m:ctrlPr>
                            </m:naryPr>
                            <m:sub>
                              <m:r>
                                <m:rPr>
                                  <m:brk m:alnAt="25"/>
                                </m:rPr>
                                <a:rPr lang="en-IN" sz="1600" b="0" i="1" smtClean="0">
                                  <a:latin typeface="Cambria Math" panose="02040503050406030204" pitchFamily="18" charset="0"/>
                                </a:rPr>
                                <m:t>𝑖</m:t>
                              </m:r>
                              <m:r>
                                <a:rPr lang="en-IN" sz="1600" b="0" i="1" smtClean="0">
                                  <a:latin typeface="Cambria Math" panose="02040503050406030204" pitchFamily="18" charset="0"/>
                                </a:rPr>
                                <m:t>=1</m:t>
                              </m:r>
                            </m:sub>
                            <m:sup>
                              <m:r>
                                <a:rPr lang="en-IN" sz="1600" b="0" i="1" smtClean="0">
                                  <a:latin typeface="Cambria Math" panose="02040503050406030204" pitchFamily="18" charset="0"/>
                                </a:rPr>
                                <m:t>𝐷</m:t>
                              </m:r>
                            </m:sup>
                            <m:e>
                              <m:sSup>
                                <m:sSupPr>
                                  <m:ctrlPr>
                                    <a:rPr lang="en-IN" sz="1600" b="0" i="1" smtClean="0">
                                      <a:latin typeface="Cambria Math" panose="02040503050406030204" pitchFamily="18" charset="0"/>
                                    </a:rPr>
                                  </m:ctrlPr>
                                </m:sSupPr>
                                <m:e>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𝑤</m:t>
                                      </m:r>
                                    </m:e>
                                    <m:sub>
                                      <m:r>
                                        <a:rPr lang="en-IN" sz="1600" b="0" i="1" smtClean="0">
                                          <a:latin typeface="Cambria Math" panose="02040503050406030204" pitchFamily="18" charset="0"/>
                                        </a:rPr>
                                        <m:t>𝑖</m:t>
                                      </m:r>
                                    </m:sub>
                                  </m:sSub>
                                  <m:d>
                                    <m:dPr>
                                      <m:ctrlPr>
                                        <a:rPr lang="en-IN" sz="1600" b="0" i="1" smtClean="0">
                                          <a:latin typeface="Cambria Math" panose="02040503050406030204" pitchFamily="18" charset="0"/>
                                        </a:rPr>
                                      </m:ctrlPr>
                                    </m:dPr>
                                    <m:e>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𝑎</m:t>
                                          </m:r>
                                        </m:e>
                                        <m:sub>
                                          <m:r>
                                            <a:rPr lang="en-IN" sz="1600" b="0" i="1" smtClean="0">
                                              <a:latin typeface="Cambria Math" panose="02040503050406030204" pitchFamily="18" charset="0"/>
                                            </a:rPr>
                                            <m:t>𝑖</m:t>
                                          </m:r>
                                        </m:sub>
                                      </m:sSub>
                                      <m:r>
                                        <a:rPr lang="en-IN" sz="1600" b="0" i="1" smtClean="0">
                                          <a:latin typeface="Cambria Math" panose="02040503050406030204" pitchFamily="18" charset="0"/>
                                        </a:rPr>
                                        <m:t>−</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𝑏</m:t>
                                          </m:r>
                                        </m:e>
                                        <m:sub>
                                          <m:r>
                                            <a:rPr lang="en-IN" sz="1600" b="0" i="1" smtClean="0">
                                              <a:latin typeface="Cambria Math" panose="02040503050406030204" pitchFamily="18" charset="0"/>
                                            </a:rPr>
                                            <m:t>𝑖</m:t>
                                          </m:r>
                                        </m:sub>
                                      </m:sSub>
                                    </m:e>
                                  </m:d>
                                </m:e>
                                <m:sup>
                                  <m:r>
                                    <a:rPr lang="en-IN" sz="1600" b="0" i="1" smtClean="0">
                                      <a:latin typeface="Cambria Math" panose="02040503050406030204" pitchFamily="18" charset="0"/>
                                    </a:rPr>
                                    <m:t>2</m:t>
                                  </m:r>
                                </m:sup>
                              </m:sSup>
                            </m:e>
                          </m:nary>
                        </m:e>
                      </m:rad>
                    </m:oMath>
                  </m:oMathPara>
                </a14:m>
                <a:endParaRPr lang="en-IN" sz="1600" dirty="0"/>
              </a:p>
            </p:txBody>
          </p:sp>
        </mc:Choice>
        <mc:Fallback xmlns="">
          <p:sp>
            <p:nvSpPr>
              <p:cNvPr id="48" name="TextBox 47">
                <a:extLst>
                  <a:ext uri="{FF2B5EF4-FFF2-40B4-BE49-F238E27FC236}">
                    <a16:creationId xmlns:a16="http://schemas.microsoft.com/office/drawing/2014/main" id="{DE3EC122-B85E-40A3-BB69-6648DEBD671C}"/>
                  </a:ext>
                </a:extLst>
              </p:cNvPr>
              <p:cNvSpPr txBox="1">
                <a:spLocks noRot="1" noChangeAspect="1" noMove="1" noResize="1" noEditPoints="1" noAdjustHandles="1" noChangeArrowheads="1" noChangeShapeType="1" noTextEdit="1"/>
              </p:cNvSpPr>
              <p:nvPr/>
            </p:nvSpPr>
            <p:spPr>
              <a:xfrm>
                <a:off x="8847256" y="1627268"/>
                <a:ext cx="3150997" cy="727507"/>
              </a:xfrm>
              <a:prstGeom prst="rect">
                <a:avLst/>
              </a:prstGeom>
              <a:blipFill>
                <a:blip r:embed="rId7"/>
                <a:stretch>
                  <a:fillRect b="-84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3" name="Speech Bubble: Rectangle 82">
                <a:extLst>
                  <a:ext uri="{FF2B5EF4-FFF2-40B4-BE49-F238E27FC236}">
                    <a16:creationId xmlns:a16="http://schemas.microsoft.com/office/drawing/2014/main" id="{217322C7-405D-42E9-B572-D79D6AE9A0FA}"/>
                  </a:ext>
                </a:extLst>
              </p:cNvPr>
              <p:cNvSpPr/>
              <p:nvPr/>
            </p:nvSpPr>
            <p:spPr>
              <a:xfrm>
                <a:off x="9191640" y="2471674"/>
                <a:ext cx="2928052" cy="562805"/>
              </a:xfrm>
              <a:prstGeom prst="wedgeRectCallout">
                <a:avLst>
                  <a:gd name="adj1" fmla="val 7031"/>
                  <a:gd name="adj2" fmla="val -9534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Use a smaller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𝑤</m:t>
                        </m:r>
                      </m:e>
                      <m:sub>
                        <m:r>
                          <a:rPr lang="en-IN" sz="1600" b="0" i="1" smtClean="0">
                            <a:solidFill>
                              <a:schemeClr val="tx1"/>
                            </a:solidFill>
                            <a:latin typeface="Cambria Math" panose="02040503050406030204" pitchFamily="18" charset="0"/>
                          </a:rPr>
                          <m:t>𝑖</m:t>
                        </m:r>
                      </m:sub>
                    </m:sSub>
                  </m:oMath>
                </a14:m>
                <a:r>
                  <a:rPr lang="en-IN" sz="1600" dirty="0">
                    <a:solidFill>
                      <a:schemeClr val="tx1"/>
                    </a:solidFill>
                    <a:latin typeface="Abadi Extra Light" panose="020B0204020104020204" pitchFamily="34" charset="0"/>
                  </a:rPr>
                  <a:t> for the horizontal axis feature in this example </a:t>
                </a:r>
              </a:p>
            </p:txBody>
          </p:sp>
        </mc:Choice>
        <mc:Fallback xmlns="">
          <p:sp>
            <p:nvSpPr>
              <p:cNvPr id="83" name="Speech Bubble: Rectangle 82">
                <a:extLst>
                  <a:ext uri="{FF2B5EF4-FFF2-40B4-BE49-F238E27FC236}">
                    <a16:creationId xmlns:a16="http://schemas.microsoft.com/office/drawing/2014/main" id="{217322C7-405D-42E9-B572-D79D6AE9A0FA}"/>
                  </a:ext>
                </a:extLst>
              </p:cNvPr>
              <p:cNvSpPr>
                <a:spLocks noRot="1" noChangeAspect="1" noMove="1" noResize="1" noEditPoints="1" noAdjustHandles="1" noChangeArrowheads="1" noChangeShapeType="1" noTextEdit="1"/>
              </p:cNvSpPr>
              <p:nvPr/>
            </p:nvSpPr>
            <p:spPr>
              <a:xfrm>
                <a:off x="9191640" y="2471674"/>
                <a:ext cx="2928052" cy="562805"/>
              </a:xfrm>
              <a:prstGeom prst="wedgeRectCallout">
                <a:avLst>
                  <a:gd name="adj1" fmla="val 7031"/>
                  <a:gd name="adj2" fmla="val -95348"/>
                </a:avLst>
              </a:prstGeom>
              <a:blipFill>
                <a:blip r:embed="rId8"/>
                <a:stretch>
                  <a:fillRect l="-1035" r="-2277" b="-8633"/>
                </a:stretch>
              </a:blipFill>
              <a:ln w="19050">
                <a:solidFill>
                  <a:schemeClr val="accent2"/>
                </a:solidFill>
              </a:ln>
            </p:spPr>
            <p:txBody>
              <a:bodyPr/>
              <a:lstStyle/>
              <a:p>
                <a:r>
                  <a:rPr lang="en-IN">
                    <a:noFill/>
                  </a:rPr>
                  <a:t> </a:t>
                </a:r>
              </a:p>
            </p:txBody>
          </p:sp>
        </mc:Fallback>
      </mc:AlternateContent>
      <p:sp>
        <p:nvSpPr>
          <p:cNvPr id="84" name="Star: 5 Points 83">
            <a:extLst>
              <a:ext uri="{FF2B5EF4-FFF2-40B4-BE49-F238E27FC236}">
                <a16:creationId xmlns:a16="http://schemas.microsoft.com/office/drawing/2014/main" id="{231447AC-E7AA-4F4E-95C5-5170B81E742D}"/>
              </a:ext>
            </a:extLst>
          </p:cNvPr>
          <p:cNvSpPr/>
          <p:nvPr/>
        </p:nvSpPr>
        <p:spPr>
          <a:xfrm>
            <a:off x="883787" y="433490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Star: 5 Points 84">
            <a:extLst>
              <a:ext uri="{FF2B5EF4-FFF2-40B4-BE49-F238E27FC236}">
                <a16:creationId xmlns:a16="http://schemas.microsoft.com/office/drawing/2014/main" id="{0C2D6E52-C223-4715-AB59-A9B1330AD2D8}"/>
              </a:ext>
            </a:extLst>
          </p:cNvPr>
          <p:cNvSpPr/>
          <p:nvPr/>
        </p:nvSpPr>
        <p:spPr>
          <a:xfrm>
            <a:off x="1207637" y="466782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6" name="Star: 5 Points 85">
            <a:extLst>
              <a:ext uri="{FF2B5EF4-FFF2-40B4-BE49-F238E27FC236}">
                <a16:creationId xmlns:a16="http://schemas.microsoft.com/office/drawing/2014/main" id="{4AD0862D-CB6F-4C6C-9368-427B72D0AFA6}"/>
              </a:ext>
            </a:extLst>
          </p:cNvPr>
          <p:cNvSpPr/>
          <p:nvPr/>
        </p:nvSpPr>
        <p:spPr>
          <a:xfrm>
            <a:off x="443732" y="4141896"/>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Star: 5 Points 86">
            <a:extLst>
              <a:ext uri="{FF2B5EF4-FFF2-40B4-BE49-F238E27FC236}">
                <a16:creationId xmlns:a16="http://schemas.microsoft.com/office/drawing/2014/main" id="{76BFEA7F-04EF-412E-9AFF-3289AB999D15}"/>
              </a:ext>
            </a:extLst>
          </p:cNvPr>
          <p:cNvSpPr/>
          <p:nvPr/>
        </p:nvSpPr>
        <p:spPr>
          <a:xfrm>
            <a:off x="2186729" y="565702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Star: 5 Points 87">
            <a:extLst>
              <a:ext uri="{FF2B5EF4-FFF2-40B4-BE49-F238E27FC236}">
                <a16:creationId xmlns:a16="http://schemas.microsoft.com/office/drawing/2014/main" id="{A278FF72-6345-4BA8-9AD8-B70660B5F6E3}"/>
              </a:ext>
            </a:extLst>
          </p:cNvPr>
          <p:cNvSpPr/>
          <p:nvPr/>
        </p:nvSpPr>
        <p:spPr>
          <a:xfrm>
            <a:off x="1179778" y="528820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Star: 5 Points 88">
            <a:extLst>
              <a:ext uri="{FF2B5EF4-FFF2-40B4-BE49-F238E27FC236}">
                <a16:creationId xmlns:a16="http://schemas.microsoft.com/office/drawing/2014/main" id="{6A35B9BF-3B2E-4F2E-B168-3D20D63878A2}"/>
              </a:ext>
            </a:extLst>
          </p:cNvPr>
          <p:cNvSpPr/>
          <p:nvPr/>
        </p:nvSpPr>
        <p:spPr>
          <a:xfrm>
            <a:off x="2139563" y="5937428"/>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Star: 5 Points 89">
            <a:extLst>
              <a:ext uri="{FF2B5EF4-FFF2-40B4-BE49-F238E27FC236}">
                <a16:creationId xmlns:a16="http://schemas.microsoft.com/office/drawing/2014/main" id="{E340769A-B4AB-41E3-859E-5230854F3069}"/>
              </a:ext>
            </a:extLst>
          </p:cNvPr>
          <p:cNvSpPr/>
          <p:nvPr/>
        </p:nvSpPr>
        <p:spPr>
          <a:xfrm>
            <a:off x="1706873" y="509632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Star: 5 Points 90">
            <a:extLst>
              <a:ext uri="{FF2B5EF4-FFF2-40B4-BE49-F238E27FC236}">
                <a16:creationId xmlns:a16="http://schemas.microsoft.com/office/drawing/2014/main" id="{73802B70-75C5-4F65-99D4-CCA8294CDBD0}"/>
              </a:ext>
            </a:extLst>
          </p:cNvPr>
          <p:cNvSpPr/>
          <p:nvPr/>
        </p:nvSpPr>
        <p:spPr>
          <a:xfrm>
            <a:off x="2002607" y="536868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Star: 5 Points 91">
            <a:extLst>
              <a:ext uri="{FF2B5EF4-FFF2-40B4-BE49-F238E27FC236}">
                <a16:creationId xmlns:a16="http://schemas.microsoft.com/office/drawing/2014/main" id="{2763E253-46D1-4E3B-ABB7-0FB1052DAA8D}"/>
              </a:ext>
            </a:extLst>
          </p:cNvPr>
          <p:cNvSpPr/>
          <p:nvPr/>
        </p:nvSpPr>
        <p:spPr>
          <a:xfrm>
            <a:off x="561706" y="4574461"/>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Star: 5 Points 92">
            <a:extLst>
              <a:ext uri="{FF2B5EF4-FFF2-40B4-BE49-F238E27FC236}">
                <a16:creationId xmlns:a16="http://schemas.microsoft.com/office/drawing/2014/main" id="{A19CE946-6731-482A-8992-133909FF1DDC}"/>
              </a:ext>
            </a:extLst>
          </p:cNvPr>
          <p:cNvSpPr/>
          <p:nvPr/>
        </p:nvSpPr>
        <p:spPr>
          <a:xfrm>
            <a:off x="1555646" y="5435141"/>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Star: 5 Points 93">
            <a:extLst>
              <a:ext uri="{FF2B5EF4-FFF2-40B4-BE49-F238E27FC236}">
                <a16:creationId xmlns:a16="http://schemas.microsoft.com/office/drawing/2014/main" id="{3E8E075E-F7F9-48C1-A5A7-155E73203E01}"/>
              </a:ext>
            </a:extLst>
          </p:cNvPr>
          <p:cNvSpPr/>
          <p:nvPr/>
        </p:nvSpPr>
        <p:spPr>
          <a:xfrm>
            <a:off x="851206" y="494392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Star: 5 Points 94">
            <a:extLst>
              <a:ext uri="{FF2B5EF4-FFF2-40B4-BE49-F238E27FC236}">
                <a16:creationId xmlns:a16="http://schemas.microsoft.com/office/drawing/2014/main" id="{6112D74A-8294-4B62-9533-1489B3FD6711}"/>
              </a:ext>
            </a:extLst>
          </p:cNvPr>
          <p:cNvSpPr/>
          <p:nvPr/>
        </p:nvSpPr>
        <p:spPr>
          <a:xfrm>
            <a:off x="1760050" y="5720128"/>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Star: 5 Points 95">
            <a:extLst>
              <a:ext uri="{FF2B5EF4-FFF2-40B4-BE49-F238E27FC236}">
                <a16:creationId xmlns:a16="http://schemas.microsoft.com/office/drawing/2014/main" id="{72DE4596-96CE-4A37-BA31-A05A68EBD842}"/>
              </a:ext>
            </a:extLst>
          </p:cNvPr>
          <p:cNvSpPr/>
          <p:nvPr/>
        </p:nvSpPr>
        <p:spPr>
          <a:xfrm>
            <a:off x="3073372" y="543868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7" name="Star: 5 Points 96">
            <a:extLst>
              <a:ext uri="{FF2B5EF4-FFF2-40B4-BE49-F238E27FC236}">
                <a16:creationId xmlns:a16="http://schemas.microsoft.com/office/drawing/2014/main" id="{62083D67-A3E0-4DE3-9A12-ABDC724FC5E9}"/>
              </a:ext>
            </a:extLst>
          </p:cNvPr>
          <p:cNvSpPr/>
          <p:nvPr/>
        </p:nvSpPr>
        <p:spPr>
          <a:xfrm>
            <a:off x="2432443" y="505789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Star: 5 Points 97">
            <a:extLst>
              <a:ext uri="{FF2B5EF4-FFF2-40B4-BE49-F238E27FC236}">
                <a16:creationId xmlns:a16="http://schemas.microsoft.com/office/drawing/2014/main" id="{A359FB1C-59A6-42EE-9DA4-C1E7E246DF3D}"/>
              </a:ext>
            </a:extLst>
          </p:cNvPr>
          <p:cNvSpPr/>
          <p:nvPr/>
        </p:nvSpPr>
        <p:spPr>
          <a:xfrm>
            <a:off x="3659410" y="543868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Star: 5 Points 98">
            <a:extLst>
              <a:ext uri="{FF2B5EF4-FFF2-40B4-BE49-F238E27FC236}">
                <a16:creationId xmlns:a16="http://schemas.microsoft.com/office/drawing/2014/main" id="{DF6D4B37-6EDE-4634-AFB1-B3E42B829BA8}"/>
              </a:ext>
            </a:extLst>
          </p:cNvPr>
          <p:cNvSpPr/>
          <p:nvPr/>
        </p:nvSpPr>
        <p:spPr>
          <a:xfrm>
            <a:off x="3003368" y="510276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Star: 5 Points 99">
            <a:extLst>
              <a:ext uri="{FF2B5EF4-FFF2-40B4-BE49-F238E27FC236}">
                <a16:creationId xmlns:a16="http://schemas.microsoft.com/office/drawing/2014/main" id="{2942BA6C-A928-4527-A2EF-018CB1066CFB}"/>
              </a:ext>
            </a:extLst>
          </p:cNvPr>
          <p:cNvSpPr/>
          <p:nvPr/>
        </p:nvSpPr>
        <p:spPr>
          <a:xfrm>
            <a:off x="2756611" y="534545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Star: 5 Points 100">
            <a:extLst>
              <a:ext uri="{FF2B5EF4-FFF2-40B4-BE49-F238E27FC236}">
                <a16:creationId xmlns:a16="http://schemas.microsoft.com/office/drawing/2014/main" id="{50FAEEB8-3D9D-42D7-912F-627DA86143B4}"/>
              </a:ext>
            </a:extLst>
          </p:cNvPr>
          <p:cNvSpPr/>
          <p:nvPr/>
        </p:nvSpPr>
        <p:spPr>
          <a:xfrm>
            <a:off x="3261254" y="523588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Star: 5 Points 101">
            <a:extLst>
              <a:ext uri="{FF2B5EF4-FFF2-40B4-BE49-F238E27FC236}">
                <a16:creationId xmlns:a16="http://schemas.microsoft.com/office/drawing/2014/main" id="{F2954371-C15B-45AC-9D81-3C59A5A8DBA0}"/>
              </a:ext>
            </a:extLst>
          </p:cNvPr>
          <p:cNvSpPr/>
          <p:nvPr/>
        </p:nvSpPr>
        <p:spPr>
          <a:xfrm>
            <a:off x="3402758" y="5100266"/>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Star: 5 Points 102">
            <a:extLst>
              <a:ext uri="{FF2B5EF4-FFF2-40B4-BE49-F238E27FC236}">
                <a16:creationId xmlns:a16="http://schemas.microsoft.com/office/drawing/2014/main" id="{02307644-C25A-45B0-943F-893AC7EB2BC3}"/>
              </a:ext>
            </a:extLst>
          </p:cNvPr>
          <p:cNvSpPr/>
          <p:nvPr/>
        </p:nvSpPr>
        <p:spPr>
          <a:xfrm>
            <a:off x="2460774" y="471744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Star: 5 Points 103">
            <a:extLst>
              <a:ext uri="{FF2B5EF4-FFF2-40B4-BE49-F238E27FC236}">
                <a16:creationId xmlns:a16="http://schemas.microsoft.com/office/drawing/2014/main" id="{32503E21-F352-4332-BBBB-5EE07EBEA0D0}"/>
              </a:ext>
            </a:extLst>
          </p:cNvPr>
          <p:cNvSpPr/>
          <p:nvPr/>
        </p:nvSpPr>
        <p:spPr>
          <a:xfrm>
            <a:off x="3237377" y="576288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36644043-090B-4E76-9F5A-DFDE1272A6F8}"/>
                  </a:ext>
                </a:extLst>
              </p:cNvPr>
              <p:cNvSpPr txBox="1"/>
              <p:nvPr/>
            </p:nvSpPr>
            <p:spPr>
              <a:xfrm>
                <a:off x="1503628" y="4657711"/>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105" name="TextBox 104">
                <a:extLst>
                  <a:ext uri="{FF2B5EF4-FFF2-40B4-BE49-F238E27FC236}">
                    <a16:creationId xmlns:a16="http://schemas.microsoft.com/office/drawing/2014/main" id="{36644043-090B-4E76-9F5A-DFDE1272A6F8}"/>
                  </a:ext>
                </a:extLst>
              </p:cNvPr>
              <p:cNvSpPr txBox="1">
                <a:spLocks noRot="1" noChangeAspect="1" noMove="1" noResize="1" noEditPoints="1" noAdjustHandles="1" noChangeArrowheads="1" noChangeShapeType="1" noTextEdit="1"/>
              </p:cNvSpPr>
              <p:nvPr/>
            </p:nvSpPr>
            <p:spPr>
              <a:xfrm>
                <a:off x="1503628" y="4657711"/>
                <a:ext cx="552459" cy="492443"/>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A7758EC5-7772-4FCB-A0DB-6487B93AB580}"/>
                  </a:ext>
                </a:extLst>
              </p:cNvPr>
              <p:cNvSpPr txBox="1"/>
              <p:nvPr/>
            </p:nvSpPr>
            <p:spPr>
              <a:xfrm>
                <a:off x="3637183" y="5036303"/>
                <a:ext cx="55245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106" name="TextBox 105">
                <a:extLst>
                  <a:ext uri="{FF2B5EF4-FFF2-40B4-BE49-F238E27FC236}">
                    <a16:creationId xmlns:a16="http://schemas.microsoft.com/office/drawing/2014/main" id="{A7758EC5-7772-4FCB-A0DB-6487B93AB580}"/>
                  </a:ext>
                </a:extLst>
              </p:cNvPr>
              <p:cNvSpPr txBox="1">
                <a:spLocks noRot="1" noChangeAspect="1" noMove="1" noResize="1" noEditPoints="1" noAdjustHandles="1" noChangeArrowheads="1" noChangeShapeType="1" noTextEdit="1"/>
              </p:cNvSpPr>
              <p:nvPr/>
            </p:nvSpPr>
            <p:spPr>
              <a:xfrm>
                <a:off x="3637183" y="5036303"/>
                <a:ext cx="552459" cy="492443"/>
              </a:xfrm>
              <a:prstGeom prst="rect">
                <a:avLst/>
              </a:prstGeom>
              <a:blipFill>
                <a:blip r:embed="rId10"/>
                <a:stretch>
                  <a:fillRect/>
                </a:stretch>
              </a:blipFill>
            </p:spPr>
            <p:txBody>
              <a:bodyPr/>
              <a:lstStyle/>
              <a:p>
                <a:r>
                  <a:rPr lang="en-IN">
                    <a:noFill/>
                  </a:rPr>
                  <a:t> </a:t>
                </a:r>
              </a:p>
            </p:txBody>
          </p:sp>
        </mc:Fallback>
      </mc:AlternateContent>
      <p:sp>
        <p:nvSpPr>
          <p:cNvPr id="107" name="Star: 5 Points 106">
            <a:extLst>
              <a:ext uri="{FF2B5EF4-FFF2-40B4-BE49-F238E27FC236}">
                <a16:creationId xmlns:a16="http://schemas.microsoft.com/office/drawing/2014/main" id="{D6DEA433-90B5-4021-A28D-6BAAA1D34B93}"/>
              </a:ext>
            </a:extLst>
          </p:cNvPr>
          <p:cNvSpPr/>
          <p:nvPr/>
        </p:nvSpPr>
        <p:spPr>
          <a:xfrm>
            <a:off x="3250524" y="5351070"/>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Star: 5 Points 107">
            <a:extLst>
              <a:ext uri="{FF2B5EF4-FFF2-40B4-BE49-F238E27FC236}">
                <a16:creationId xmlns:a16="http://schemas.microsoft.com/office/drawing/2014/main" id="{A3E7B40F-1993-4B15-B644-3C39C1EE991D}"/>
              </a:ext>
            </a:extLst>
          </p:cNvPr>
          <p:cNvSpPr/>
          <p:nvPr/>
        </p:nvSpPr>
        <p:spPr>
          <a:xfrm>
            <a:off x="1245710" y="5012105"/>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Star: 5 Points 108">
            <a:extLst>
              <a:ext uri="{FF2B5EF4-FFF2-40B4-BE49-F238E27FC236}">
                <a16:creationId xmlns:a16="http://schemas.microsoft.com/office/drawing/2014/main" id="{7E1BFBC4-4A1B-4AA2-8075-CEA39D4B4EB2}"/>
              </a:ext>
            </a:extLst>
          </p:cNvPr>
          <p:cNvSpPr/>
          <p:nvPr/>
        </p:nvSpPr>
        <p:spPr>
          <a:xfrm>
            <a:off x="2505164" y="6059616"/>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10" name="Straight Connector 109">
            <a:extLst>
              <a:ext uri="{FF2B5EF4-FFF2-40B4-BE49-F238E27FC236}">
                <a16:creationId xmlns:a16="http://schemas.microsoft.com/office/drawing/2014/main" id="{023AC3D3-AB5D-4AA3-9924-30EE682AA13A}"/>
              </a:ext>
            </a:extLst>
          </p:cNvPr>
          <p:cNvCxnSpPr>
            <a:cxnSpLocks/>
          </p:cNvCxnSpPr>
          <p:nvPr/>
        </p:nvCxnSpPr>
        <p:spPr>
          <a:xfrm flipH="1" flipV="1">
            <a:off x="1413962" y="5181265"/>
            <a:ext cx="1264506" cy="1083992"/>
          </a:xfrm>
          <a:prstGeom prst="line">
            <a:avLst/>
          </a:prstGeom>
          <a:ln w="349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27986DF-6F89-4913-BEC2-F49E7A4C7714}"/>
              </a:ext>
            </a:extLst>
          </p:cNvPr>
          <p:cNvCxnSpPr>
            <a:cxnSpLocks/>
          </p:cNvCxnSpPr>
          <p:nvPr/>
        </p:nvCxnSpPr>
        <p:spPr>
          <a:xfrm flipV="1">
            <a:off x="2656956" y="5538186"/>
            <a:ext cx="723095" cy="727072"/>
          </a:xfrm>
          <a:prstGeom prst="line">
            <a:avLst/>
          </a:prstGeom>
          <a:ln w="349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2" name="Star: 5 Points 111">
            <a:extLst>
              <a:ext uri="{FF2B5EF4-FFF2-40B4-BE49-F238E27FC236}">
                <a16:creationId xmlns:a16="http://schemas.microsoft.com/office/drawing/2014/main" id="{49EFC573-D561-4981-8E08-55E8526A6181}"/>
              </a:ext>
            </a:extLst>
          </p:cNvPr>
          <p:cNvSpPr/>
          <p:nvPr/>
        </p:nvSpPr>
        <p:spPr>
          <a:xfrm>
            <a:off x="3974619" y="572299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Star: 5 Points 112">
            <a:extLst>
              <a:ext uri="{FF2B5EF4-FFF2-40B4-BE49-F238E27FC236}">
                <a16:creationId xmlns:a16="http://schemas.microsoft.com/office/drawing/2014/main" id="{464EFFDB-8B89-4A10-AA16-1EDB6CA1E905}"/>
              </a:ext>
            </a:extLst>
          </p:cNvPr>
          <p:cNvSpPr/>
          <p:nvPr/>
        </p:nvSpPr>
        <p:spPr>
          <a:xfrm>
            <a:off x="2855307" y="477955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Star: 5 Points 119">
            <a:extLst>
              <a:ext uri="{FF2B5EF4-FFF2-40B4-BE49-F238E27FC236}">
                <a16:creationId xmlns:a16="http://schemas.microsoft.com/office/drawing/2014/main" id="{19913596-E30E-42F8-BFEC-48E67BDCBFB4}"/>
              </a:ext>
            </a:extLst>
          </p:cNvPr>
          <p:cNvSpPr/>
          <p:nvPr/>
        </p:nvSpPr>
        <p:spPr>
          <a:xfrm>
            <a:off x="3620312" y="584548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Star: 5 Points 120">
            <a:extLst>
              <a:ext uri="{FF2B5EF4-FFF2-40B4-BE49-F238E27FC236}">
                <a16:creationId xmlns:a16="http://schemas.microsoft.com/office/drawing/2014/main" id="{E4DF5124-15D4-4E56-B933-649CAE906F8F}"/>
              </a:ext>
            </a:extLst>
          </p:cNvPr>
          <p:cNvSpPr/>
          <p:nvPr/>
        </p:nvSpPr>
        <p:spPr>
          <a:xfrm>
            <a:off x="2505164" y="605414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4" name="Straight Arrow Connector 203">
            <a:extLst>
              <a:ext uri="{FF2B5EF4-FFF2-40B4-BE49-F238E27FC236}">
                <a16:creationId xmlns:a16="http://schemas.microsoft.com/office/drawing/2014/main" id="{A06F5AEE-C42B-49A6-8730-26784C559880}"/>
              </a:ext>
            </a:extLst>
          </p:cNvPr>
          <p:cNvCxnSpPr>
            <a:cxnSpLocks/>
          </p:cNvCxnSpPr>
          <p:nvPr/>
        </p:nvCxnSpPr>
        <p:spPr>
          <a:xfrm flipV="1">
            <a:off x="239635" y="3955281"/>
            <a:ext cx="0" cy="2544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E414FC16-7743-4F44-BF18-3DF28E8A413A}"/>
              </a:ext>
            </a:extLst>
          </p:cNvPr>
          <p:cNvCxnSpPr>
            <a:cxnSpLocks/>
          </p:cNvCxnSpPr>
          <p:nvPr/>
        </p:nvCxnSpPr>
        <p:spPr>
          <a:xfrm flipV="1">
            <a:off x="198020" y="6499717"/>
            <a:ext cx="420693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9A18C0FC-06E4-457C-9F03-D188DF62C998}"/>
              </a:ext>
            </a:extLst>
          </p:cNvPr>
          <p:cNvCxnSpPr>
            <a:cxnSpLocks/>
          </p:cNvCxnSpPr>
          <p:nvPr/>
        </p:nvCxnSpPr>
        <p:spPr>
          <a:xfrm flipV="1">
            <a:off x="5895510" y="4525598"/>
            <a:ext cx="1333198" cy="19549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09CE0BF2-7F03-4647-B061-7AEF3A2C0400}"/>
              </a:ext>
            </a:extLst>
          </p:cNvPr>
          <p:cNvCxnSpPr>
            <a:cxnSpLocks/>
          </p:cNvCxnSpPr>
          <p:nvPr/>
        </p:nvCxnSpPr>
        <p:spPr>
          <a:xfrm>
            <a:off x="5884385" y="6480547"/>
            <a:ext cx="4535792" cy="394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Star: 5 Points 226">
            <a:extLst>
              <a:ext uri="{FF2B5EF4-FFF2-40B4-BE49-F238E27FC236}">
                <a16:creationId xmlns:a16="http://schemas.microsoft.com/office/drawing/2014/main" id="{B5558604-5BCD-4351-8636-0B924892E959}"/>
              </a:ext>
            </a:extLst>
          </p:cNvPr>
          <p:cNvSpPr/>
          <p:nvPr/>
        </p:nvSpPr>
        <p:spPr>
          <a:xfrm>
            <a:off x="8079672" y="4433066"/>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 name="Star: 5 Points 227">
            <a:extLst>
              <a:ext uri="{FF2B5EF4-FFF2-40B4-BE49-F238E27FC236}">
                <a16:creationId xmlns:a16="http://schemas.microsoft.com/office/drawing/2014/main" id="{E86978EA-8EB2-4586-96F4-5E9604B0CCA0}"/>
              </a:ext>
            </a:extLst>
          </p:cNvPr>
          <p:cNvSpPr/>
          <p:nvPr/>
        </p:nvSpPr>
        <p:spPr>
          <a:xfrm>
            <a:off x="8089545" y="480461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9" name="Star: 5 Points 228">
            <a:extLst>
              <a:ext uri="{FF2B5EF4-FFF2-40B4-BE49-F238E27FC236}">
                <a16:creationId xmlns:a16="http://schemas.microsoft.com/office/drawing/2014/main" id="{D2B421FF-B442-4383-B8CC-9B37C64E31EB}"/>
              </a:ext>
            </a:extLst>
          </p:cNvPr>
          <p:cNvSpPr/>
          <p:nvPr/>
        </p:nvSpPr>
        <p:spPr>
          <a:xfrm>
            <a:off x="7836082" y="473368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 name="Star: 5 Points 229">
            <a:extLst>
              <a:ext uri="{FF2B5EF4-FFF2-40B4-BE49-F238E27FC236}">
                <a16:creationId xmlns:a16="http://schemas.microsoft.com/office/drawing/2014/main" id="{CD752FB0-C9F5-40DF-8CC3-54ACCAA5BB0C}"/>
              </a:ext>
            </a:extLst>
          </p:cNvPr>
          <p:cNvSpPr/>
          <p:nvPr/>
        </p:nvSpPr>
        <p:spPr>
          <a:xfrm>
            <a:off x="7310046" y="537130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 name="Star: 5 Points 230">
            <a:extLst>
              <a:ext uri="{FF2B5EF4-FFF2-40B4-BE49-F238E27FC236}">
                <a16:creationId xmlns:a16="http://schemas.microsoft.com/office/drawing/2014/main" id="{C53E15E3-69B4-4161-A498-9394DE81CBD4}"/>
              </a:ext>
            </a:extLst>
          </p:cNvPr>
          <p:cNvSpPr/>
          <p:nvPr/>
        </p:nvSpPr>
        <p:spPr>
          <a:xfrm>
            <a:off x="7682210" y="5683231"/>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 name="Star: 5 Points 231">
            <a:extLst>
              <a:ext uri="{FF2B5EF4-FFF2-40B4-BE49-F238E27FC236}">
                <a16:creationId xmlns:a16="http://schemas.microsoft.com/office/drawing/2014/main" id="{24223205-4CE8-421E-BAD5-95DE0B4D8B89}"/>
              </a:ext>
            </a:extLst>
          </p:cNvPr>
          <p:cNvSpPr/>
          <p:nvPr/>
        </p:nvSpPr>
        <p:spPr>
          <a:xfrm>
            <a:off x="8092584" y="517617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 name="Star: 5 Points 232">
            <a:extLst>
              <a:ext uri="{FF2B5EF4-FFF2-40B4-BE49-F238E27FC236}">
                <a16:creationId xmlns:a16="http://schemas.microsoft.com/office/drawing/2014/main" id="{81C6BC13-446F-4A30-9E7F-4FF4A8E96A56}"/>
              </a:ext>
            </a:extLst>
          </p:cNvPr>
          <p:cNvSpPr/>
          <p:nvPr/>
        </p:nvSpPr>
        <p:spPr>
          <a:xfrm>
            <a:off x="7768334" y="599145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 name="Star: 5 Points 233">
            <a:extLst>
              <a:ext uri="{FF2B5EF4-FFF2-40B4-BE49-F238E27FC236}">
                <a16:creationId xmlns:a16="http://schemas.microsoft.com/office/drawing/2014/main" id="{49D685E2-6CEE-4098-9ADF-148FB375B58C}"/>
              </a:ext>
            </a:extLst>
          </p:cNvPr>
          <p:cNvSpPr/>
          <p:nvPr/>
        </p:nvSpPr>
        <p:spPr>
          <a:xfrm>
            <a:off x="7578164" y="454171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 name="Star: 5 Points 234">
            <a:extLst>
              <a:ext uri="{FF2B5EF4-FFF2-40B4-BE49-F238E27FC236}">
                <a16:creationId xmlns:a16="http://schemas.microsoft.com/office/drawing/2014/main" id="{B9E71AE2-EA7B-4BF4-8109-D9DC2CC77ED5}"/>
              </a:ext>
            </a:extLst>
          </p:cNvPr>
          <p:cNvSpPr/>
          <p:nvPr/>
        </p:nvSpPr>
        <p:spPr>
          <a:xfrm>
            <a:off x="7310046" y="584770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Star: 5 Points 235">
            <a:extLst>
              <a:ext uri="{FF2B5EF4-FFF2-40B4-BE49-F238E27FC236}">
                <a16:creationId xmlns:a16="http://schemas.microsoft.com/office/drawing/2014/main" id="{393FBF6A-B570-4FE7-9E9C-4F2109066E80}"/>
              </a:ext>
            </a:extLst>
          </p:cNvPr>
          <p:cNvSpPr/>
          <p:nvPr/>
        </p:nvSpPr>
        <p:spPr>
          <a:xfrm>
            <a:off x="7578164" y="4970748"/>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Star: 5 Points 236">
            <a:extLst>
              <a:ext uri="{FF2B5EF4-FFF2-40B4-BE49-F238E27FC236}">
                <a16:creationId xmlns:a16="http://schemas.microsoft.com/office/drawing/2014/main" id="{F3ACCE92-2A92-4489-A92C-392E6B3D0FC5}"/>
              </a:ext>
            </a:extLst>
          </p:cNvPr>
          <p:cNvSpPr/>
          <p:nvPr/>
        </p:nvSpPr>
        <p:spPr>
          <a:xfrm>
            <a:off x="7971388" y="561758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38" name="TextBox 237">
                <a:extLst>
                  <a:ext uri="{FF2B5EF4-FFF2-40B4-BE49-F238E27FC236}">
                    <a16:creationId xmlns:a16="http://schemas.microsoft.com/office/drawing/2014/main" id="{874635BD-D2AA-4F52-870C-273B6175D8B7}"/>
                  </a:ext>
                </a:extLst>
              </p:cNvPr>
              <p:cNvSpPr txBox="1"/>
              <p:nvPr/>
            </p:nvSpPr>
            <p:spPr>
              <a:xfrm>
                <a:off x="7306389" y="4976556"/>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238" name="TextBox 237">
                <a:extLst>
                  <a:ext uri="{FF2B5EF4-FFF2-40B4-BE49-F238E27FC236}">
                    <a16:creationId xmlns:a16="http://schemas.microsoft.com/office/drawing/2014/main" id="{874635BD-D2AA-4F52-870C-273B6175D8B7}"/>
                  </a:ext>
                </a:extLst>
              </p:cNvPr>
              <p:cNvSpPr txBox="1">
                <a:spLocks noRot="1" noChangeAspect="1" noMove="1" noResize="1" noEditPoints="1" noAdjustHandles="1" noChangeArrowheads="1" noChangeShapeType="1" noTextEdit="1"/>
              </p:cNvSpPr>
              <p:nvPr/>
            </p:nvSpPr>
            <p:spPr>
              <a:xfrm>
                <a:off x="7306389" y="4976556"/>
                <a:ext cx="552459" cy="492443"/>
              </a:xfrm>
              <a:prstGeom prst="rect">
                <a:avLst/>
              </a:prstGeom>
              <a:blipFill>
                <a:blip r:embed="rId11"/>
                <a:stretch>
                  <a:fillRect/>
                </a:stretch>
              </a:blipFill>
            </p:spPr>
            <p:txBody>
              <a:bodyPr/>
              <a:lstStyle/>
              <a:p>
                <a:r>
                  <a:rPr lang="en-IN">
                    <a:noFill/>
                  </a:rPr>
                  <a:t> </a:t>
                </a:r>
              </a:p>
            </p:txBody>
          </p:sp>
        </mc:Fallback>
      </mc:AlternateContent>
      <p:sp>
        <p:nvSpPr>
          <p:cNvPr id="239" name="Star: 5 Points 238">
            <a:extLst>
              <a:ext uri="{FF2B5EF4-FFF2-40B4-BE49-F238E27FC236}">
                <a16:creationId xmlns:a16="http://schemas.microsoft.com/office/drawing/2014/main" id="{5CCD69C2-1E30-4452-96FD-DD64153642B7}"/>
              </a:ext>
            </a:extLst>
          </p:cNvPr>
          <p:cNvSpPr/>
          <p:nvPr/>
        </p:nvSpPr>
        <p:spPr>
          <a:xfrm>
            <a:off x="7765695" y="5286284"/>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 name="Star: 5 Points 241">
            <a:extLst>
              <a:ext uri="{FF2B5EF4-FFF2-40B4-BE49-F238E27FC236}">
                <a16:creationId xmlns:a16="http://schemas.microsoft.com/office/drawing/2014/main" id="{F4FD1D2E-5264-4A22-A383-9FA82E8941C6}"/>
              </a:ext>
            </a:extLst>
          </p:cNvPr>
          <p:cNvSpPr/>
          <p:nvPr/>
        </p:nvSpPr>
        <p:spPr>
          <a:xfrm>
            <a:off x="9544842" y="511368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3" name="Star: 5 Points 242">
            <a:extLst>
              <a:ext uri="{FF2B5EF4-FFF2-40B4-BE49-F238E27FC236}">
                <a16:creationId xmlns:a16="http://schemas.microsoft.com/office/drawing/2014/main" id="{6093AD45-FED2-4819-9E5E-16C43E8F4223}"/>
              </a:ext>
            </a:extLst>
          </p:cNvPr>
          <p:cNvSpPr/>
          <p:nvPr/>
        </p:nvSpPr>
        <p:spPr>
          <a:xfrm>
            <a:off x="8903913" y="473288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Star: 5 Points 243">
            <a:extLst>
              <a:ext uri="{FF2B5EF4-FFF2-40B4-BE49-F238E27FC236}">
                <a16:creationId xmlns:a16="http://schemas.microsoft.com/office/drawing/2014/main" id="{4D4B26A3-14DA-4625-9695-597008660A88}"/>
              </a:ext>
            </a:extLst>
          </p:cNvPr>
          <p:cNvSpPr/>
          <p:nvPr/>
        </p:nvSpPr>
        <p:spPr>
          <a:xfrm>
            <a:off x="9615999" y="565538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 name="Star: 5 Points 244">
            <a:extLst>
              <a:ext uri="{FF2B5EF4-FFF2-40B4-BE49-F238E27FC236}">
                <a16:creationId xmlns:a16="http://schemas.microsoft.com/office/drawing/2014/main" id="{BE50B234-BB4E-41D6-9E8A-F818BC4186FD}"/>
              </a:ext>
            </a:extLst>
          </p:cNvPr>
          <p:cNvSpPr/>
          <p:nvPr/>
        </p:nvSpPr>
        <p:spPr>
          <a:xfrm>
            <a:off x="9345764" y="4824156"/>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 name="Star: 5 Points 245">
            <a:extLst>
              <a:ext uri="{FF2B5EF4-FFF2-40B4-BE49-F238E27FC236}">
                <a16:creationId xmlns:a16="http://schemas.microsoft.com/office/drawing/2014/main" id="{B625A5A4-7B00-41F3-8718-BE98E88D08EB}"/>
              </a:ext>
            </a:extLst>
          </p:cNvPr>
          <p:cNvSpPr/>
          <p:nvPr/>
        </p:nvSpPr>
        <p:spPr>
          <a:xfrm>
            <a:off x="9098909" y="509225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 name="Star: 5 Points 246">
            <a:extLst>
              <a:ext uri="{FF2B5EF4-FFF2-40B4-BE49-F238E27FC236}">
                <a16:creationId xmlns:a16="http://schemas.microsoft.com/office/drawing/2014/main" id="{19D69FFC-DE5B-4721-ADCE-79E155F81731}"/>
              </a:ext>
            </a:extLst>
          </p:cNvPr>
          <p:cNvSpPr/>
          <p:nvPr/>
        </p:nvSpPr>
        <p:spPr>
          <a:xfrm>
            <a:off x="9732724" y="4910878"/>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 name="Star: 5 Points 247">
            <a:extLst>
              <a:ext uri="{FF2B5EF4-FFF2-40B4-BE49-F238E27FC236}">
                <a16:creationId xmlns:a16="http://schemas.microsoft.com/office/drawing/2014/main" id="{3501D6C6-FF8D-4E39-BD89-CD4B982BA5A7}"/>
              </a:ext>
            </a:extLst>
          </p:cNvPr>
          <p:cNvSpPr/>
          <p:nvPr/>
        </p:nvSpPr>
        <p:spPr>
          <a:xfrm>
            <a:off x="9780657" y="531446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 name="Star: 5 Points 248">
            <a:extLst>
              <a:ext uri="{FF2B5EF4-FFF2-40B4-BE49-F238E27FC236}">
                <a16:creationId xmlns:a16="http://schemas.microsoft.com/office/drawing/2014/main" id="{5D95D07B-7D9F-467F-813E-25FFB675ADB1}"/>
              </a:ext>
            </a:extLst>
          </p:cNvPr>
          <p:cNvSpPr/>
          <p:nvPr/>
        </p:nvSpPr>
        <p:spPr>
          <a:xfrm>
            <a:off x="8932244" y="439243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 name="Star: 5 Points 249">
            <a:extLst>
              <a:ext uri="{FF2B5EF4-FFF2-40B4-BE49-F238E27FC236}">
                <a16:creationId xmlns:a16="http://schemas.microsoft.com/office/drawing/2014/main" id="{2ED22966-F9DC-4DBC-800D-164E1C188083}"/>
              </a:ext>
            </a:extLst>
          </p:cNvPr>
          <p:cNvSpPr/>
          <p:nvPr/>
        </p:nvSpPr>
        <p:spPr>
          <a:xfrm>
            <a:off x="9308723" y="542681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51" name="TextBox 250">
                <a:extLst>
                  <a:ext uri="{FF2B5EF4-FFF2-40B4-BE49-F238E27FC236}">
                    <a16:creationId xmlns:a16="http://schemas.microsoft.com/office/drawing/2014/main" id="{D8AD02A0-8562-4030-A239-D6E38789930D}"/>
                  </a:ext>
                </a:extLst>
              </p:cNvPr>
              <p:cNvSpPr txBox="1"/>
              <p:nvPr/>
            </p:nvSpPr>
            <p:spPr>
              <a:xfrm>
                <a:off x="10108653" y="4711299"/>
                <a:ext cx="55245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251" name="TextBox 250">
                <a:extLst>
                  <a:ext uri="{FF2B5EF4-FFF2-40B4-BE49-F238E27FC236}">
                    <a16:creationId xmlns:a16="http://schemas.microsoft.com/office/drawing/2014/main" id="{D8AD02A0-8562-4030-A239-D6E38789930D}"/>
                  </a:ext>
                </a:extLst>
              </p:cNvPr>
              <p:cNvSpPr txBox="1">
                <a:spLocks noRot="1" noChangeAspect="1" noMove="1" noResize="1" noEditPoints="1" noAdjustHandles="1" noChangeArrowheads="1" noChangeShapeType="1" noTextEdit="1"/>
              </p:cNvSpPr>
              <p:nvPr/>
            </p:nvSpPr>
            <p:spPr>
              <a:xfrm>
                <a:off x="10108653" y="4711299"/>
                <a:ext cx="552459" cy="492443"/>
              </a:xfrm>
              <a:prstGeom prst="rect">
                <a:avLst/>
              </a:prstGeom>
              <a:blipFill>
                <a:blip r:embed="rId12"/>
                <a:stretch>
                  <a:fillRect/>
                </a:stretch>
              </a:blipFill>
            </p:spPr>
            <p:txBody>
              <a:bodyPr/>
              <a:lstStyle/>
              <a:p>
                <a:r>
                  <a:rPr lang="en-IN">
                    <a:noFill/>
                  </a:rPr>
                  <a:t> </a:t>
                </a:r>
              </a:p>
            </p:txBody>
          </p:sp>
        </mc:Fallback>
      </mc:AlternateContent>
      <p:sp>
        <p:nvSpPr>
          <p:cNvPr id="252" name="Star: 5 Points 251">
            <a:extLst>
              <a:ext uri="{FF2B5EF4-FFF2-40B4-BE49-F238E27FC236}">
                <a16:creationId xmlns:a16="http://schemas.microsoft.com/office/drawing/2014/main" id="{16A6CBFE-E2F0-40A8-B785-5DFCAD77082C}"/>
              </a:ext>
            </a:extLst>
          </p:cNvPr>
          <p:cNvSpPr/>
          <p:nvPr/>
        </p:nvSpPr>
        <p:spPr>
          <a:xfrm>
            <a:off x="9465448" y="5097397"/>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Star: 5 Points 252">
            <a:extLst>
              <a:ext uri="{FF2B5EF4-FFF2-40B4-BE49-F238E27FC236}">
                <a16:creationId xmlns:a16="http://schemas.microsoft.com/office/drawing/2014/main" id="{D081D917-24BD-4BB8-92A2-9FBAC41A1DF5}"/>
              </a:ext>
            </a:extLst>
          </p:cNvPr>
          <p:cNvSpPr/>
          <p:nvPr/>
        </p:nvSpPr>
        <p:spPr>
          <a:xfrm>
            <a:off x="8189982" y="6024558"/>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54" name="Straight Connector 253">
            <a:extLst>
              <a:ext uri="{FF2B5EF4-FFF2-40B4-BE49-F238E27FC236}">
                <a16:creationId xmlns:a16="http://schemas.microsoft.com/office/drawing/2014/main" id="{69ABE909-9459-4F82-9DA9-CF6F85F09304}"/>
              </a:ext>
            </a:extLst>
          </p:cNvPr>
          <p:cNvCxnSpPr>
            <a:cxnSpLocks/>
          </p:cNvCxnSpPr>
          <p:nvPr/>
        </p:nvCxnSpPr>
        <p:spPr>
          <a:xfrm flipV="1">
            <a:off x="8351417" y="5327627"/>
            <a:ext cx="1275956" cy="871540"/>
          </a:xfrm>
          <a:prstGeom prst="line">
            <a:avLst/>
          </a:prstGeom>
          <a:ln w="349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5" name="Star: 5 Points 254">
            <a:extLst>
              <a:ext uri="{FF2B5EF4-FFF2-40B4-BE49-F238E27FC236}">
                <a16:creationId xmlns:a16="http://schemas.microsoft.com/office/drawing/2014/main" id="{6F83FD12-D170-404F-B285-6A7DF974F388}"/>
              </a:ext>
            </a:extLst>
          </p:cNvPr>
          <p:cNvSpPr/>
          <p:nvPr/>
        </p:nvSpPr>
        <p:spPr>
          <a:xfrm>
            <a:off x="10072173" y="5585986"/>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 name="Star: 5 Points 255">
            <a:extLst>
              <a:ext uri="{FF2B5EF4-FFF2-40B4-BE49-F238E27FC236}">
                <a16:creationId xmlns:a16="http://schemas.microsoft.com/office/drawing/2014/main" id="{17378767-457D-45F1-A18E-9C5ADD28B13C}"/>
              </a:ext>
            </a:extLst>
          </p:cNvPr>
          <p:cNvSpPr/>
          <p:nvPr/>
        </p:nvSpPr>
        <p:spPr>
          <a:xfrm>
            <a:off x="9326777" y="445455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 name="Star: 5 Points 256">
            <a:extLst>
              <a:ext uri="{FF2B5EF4-FFF2-40B4-BE49-F238E27FC236}">
                <a16:creationId xmlns:a16="http://schemas.microsoft.com/office/drawing/2014/main" id="{14FEA102-EFC7-4549-9D72-1F1D39D21F4B}"/>
              </a:ext>
            </a:extLst>
          </p:cNvPr>
          <p:cNvSpPr/>
          <p:nvPr/>
        </p:nvSpPr>
        <p:spPr>
          <a:xfrm>
            <a:off x="9869119" y="580900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Star: 5 Points 257">
            <a:extLst>
              <a:ext uri="{FF2B5EF4-FFF2-40B4-BE49-F238E27FC236}">
                <a16:creationId xmlns:a16="http://schemas.microsoft.com/office/drawing/2014/main" id="{155F92D8-1D3B-47F5-BB0B-F3897C906B5F}"/>
              </a:ext>
            </a:extLst>
          </p:cNvPr>
          <p:cNvSpPr/>
          <p:nvPr/>
        </p:nvSpPr>
        <p:spPr>
          <a:xfrm>
            <a:off x="8198133" y="602550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0" name="Straight Connector 259">
            <a:extLst>
              <a:ext uri="{FF2B5EF4-FFF2-40B4-BE49-F238E27FC236}">
                <a16:creationId xmlns:a16="http://schemas.microsoft.com/office/drawing/2014/main" id="{FD5867FE-7EB7-4C24-AF49-4490DAC9EC06}"/>
              </a:ext>
            </a:extLst>
          </p:cNvPr>
          <p:cNvCxnSpPr>
            <a:cxnSpLocks/>
            <a:endCxn id="239" idx="3"/>
          </p:cNvCxnSpPr>
          <p:nvPr/>
        </p:nvCxnSpPr>
        <p:spPr>
          <a:xfrm flipH="1" flipV="1">
            <a:off x="8027695" y="5591083"/>
            <a:ext cx="386786" cy="608084"/>
          </a:xfrm>
          <a:prstGeom prst="line">
            <a:avLst/>
          </a:prstGeom>
          <a:ln w="349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63" name="Arrow: Right 262">
            <a:extLst>
              <a:ext uri="{FF2B5EF4-FFF2-40B4-BE49-F238E27FC236}">
                <a16:creationId xmlns:a16="http://schemas.microsoft.com/office/drawing/2014/main" id="{DBB5BE00-D306-4426-A37E-EBB9E7033FDF}"/>
              </a:ext>
            </a:extLst>
          </p:cNvPr>
          <p:cNvSpPr/>
          <p:nvPr/>
        </p:nvSpPr>
        <p:spPr>
          <a:xfrm>
            <a:off x="4736169" y="4931955"/>
            <a:ext cx="1163762" cy="406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64" name="TextBox 263">
                <a:extLst>
                  <a:ext uri="{FF2B5EF4-FFF2-40B4-BE49-F238E27FC236}">
                    <a16:creationId xmlns:a16="http://schemas.microsoft.com/office/drawing/2014/main" id="{5F996C80-1289-492A-A68C-41B0A6D38E24}"/>
                  </a:ext>
                </a:extLst>
              </p:cNvPr>
              <p:cNvSpPr txBox="1"/>
              <p:nvPr/>
            </p:nvSpPr>
            <p:spPr>
              <a:xfrm>
                <a:off x="3733626" y="4566786"/>
                <a:ext cx="2966313" cy="2609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𝑑</m:t>
                          </m:r>
                        </m:e>
                        <m:sub>
                          <m:r>
                            <a:rPr lang="en-IN" sz="1400" b="0" i="1" smtClean="0">
                              <a:latin typeface="Cambria Math" panose="02040503050406030204" pitchFamily="18" charset="0"/>
                            </a:rPr>
                            <m:t>𝑤</m:t>
                          </m:r>
                        </m:sub>
                      </m:sSub>
                      <m:d>
                        <m:dPr>
                          <m:ctrlPr>
                            <a:rPr lang="en-IN" sz="1400" b="0" i="1" smtClean="0">
                              <a:latin typeface="Cambria Math" panose="02040503050406030204" pitchFamily="18" charset="0"/>
                            </a:rPr>
                          </m:ctrlPr>
                        </m:dPr>
                        <m:e>
                          <m:r>
                            <a:rPr lang="en-IN" sz="1400" b="1" i="1" smtClean="0">
                              <a:latin typeface="Cambria Math" panose="02040503050406030204" pitchFamily="18" charset="0"/>
                            </a:rPr>
                            <m:t>𝒂</m:t>
                          </m:r>
                          <m:r>
                            <a:rPr lang="en-IN" sz="1400" b="0" i="1" smtClean="0">
                              <a:latin typeface="Cambria Math" panose="02040503050406030204" pitchFamily="18" charset="0"/>
                            </a:rPr>
                            <m:t>,</m:t>
                          </m:r>
                          <m:r>
                            <a:rPr lang="en-IN" sz="1400" b="1" i="1" smtClean="0">
                              <a:latin typeface="Cambria Math" panose="02040503050406030204" pitchFamily="18" charset="0"/>
                            </a:rPr>
                            <m:t>𝒃</m:t>
                          </m:r>
                        </m:e>
                      </m:d>
                      <m:r>
                        <a:rPr lang="en-IN" sz="1400" b="0" i="1" smtClean="0">
                          <a:latin typeface="Cambria Math" panose="02040503050406030204" pitchFamily="18" charset="0"/>
                        </a:rPr>
                        <m:t>=</m:t>
                      </m:r>
                      <m:rad>
                        <m:radPr>
                          <m:degHide m:val="on"/>
                          <m:ctrlPr>
                            <a:rPr lang="en-IN" sz="1400" b="0" i="1" smtClean="0">
                              <a:latin typeface="Cambria Math" panose="02040503050406030204" pitchFamily="18" charset="0"/>
                            </a:rPr>
                          </m:ctrlPr>
                        </m:radPr>
                        <m:deg/>
                        <m:e>
                          <m:sSup>
                            <m:sSupPr>
                              <m:ctrlPr>
                                <a:rPr lang="en-IN" sz="1400" b="0" i="1" smtClean="0">
                                  <a:latin typeface="Cambria Math" panose="02040503050406030204" pitchFamily="18" charset="0"/>
                                </a:rPr>
                              </m:ctrlPr>
                            </m:sSupPr>
                            <m:e>
                              <m:d>
                                <m:dPr>
                                  <m:ctrlPr>
                                    <a:rPr lang="en-IN" sz="1400" b="0" i="1" smtClean="0">
                                      <a:latin typeface="Cambria Math" panose="02040503050406030204" pitchFamily="18" charset="0"/>
                                    </a:rPr>
                                  </m:ctrlPr>
                                </m:dPr>
                                <m:e>
                                  <m:r>
                                    <a:rPr lang="en-IN" sz="1400" b="1" i="1" smtClean="0">
                                      <a:latin typeface="Cambria Math" panose="02040503050406030204" pitchFamily="18" charset="0"/>
                                    </a:rPr>
                                    <m:t>𝒂</m:t>
                                  </m:r>
                                  <m:r>
                                    <a:rPr lang="en-IN" sz="1400" b="0" i="1" smtClean="0">
                                      <a:latin typeface="Cambria Math" panose="02040503050406030204" pitchFamily="18" charset="0"/>
                                    </a:rPr>
                                    <m:t>−</m:t>
                                  </m:r>
                                  <m:r>
                                    <a:rPr lang="en-IN" sz="1400" b="1" i="1" smtClean="0">
                                      <a:latin typeface="Cambria Math" panose="02040503050406030204" pitchFamily="18" charset="0"/>
                                    </a:rPr>
                                    <m:t>𝒃</m:t>
                                  </m:r>
                                </m:e>
                              </m:d>
                            </m:e>
                            <m:sup>
                              <m:r>
                                <a:rPr lang="en-IN" sz="1400" b="0" i="1" smtClean="0">
                                  <a:latin typeface="Cambria Math" panose="02040503050406030204" pitchFamily="18" charset="0"/>
                                </a:rPr>
                                <m:t>⊤</m:t>
                              </m:r>
                            </m:sup>
                          </m:sSup>
                          <m:r>
                            <a:rPr lang="en-IN" sz="1400" b="1" i="0" smtClean="0">
                              <a:latin typeface="Cambria Math" panose="02040503050406030204" pitchFamily="18" charset="0"/>
                            </a:rPr>
                            <m:t>𝐖</m:t>
                          </m:r>
                          <m:d>
                            <m:dPr>
                              <m:ctrlPr>
                                <a:rPr lang="en-IN" sz="1400" b="0" i="1" smtClean="0">
                                  <a:latin typeface="Cambria Math" panose="02040503050406030204" pitchFamily="18" charset="0"/>
                                </a:rPr>
                              </m:ctrlPr>
                            </m:dPr>
                            <m:e>
                              <m:r>
                                <a:rPr lang="en-IN" sz="1400" b="1" i="1" smtClean="0">
                                  <a:latin typeface="Cambria Math" panose="02040503050406030204" pitchFamily="18" charset="0"/>
                                </a:rPr>
                                <m:t>𝒂</m:t>
                              </m:r>
                              <m:r>
                                <a:rPr lang="en-IN" sz="1400" b="0" i="1" smtClean="0">
                                  <a:latin typeface="Cambria Math" panose="02040503050406030204" pitchFamily="18" charset="0"/>
                                </a:rPr>
                                <m:t>−</m:t>
                              </m:r>
                              <m:r>
                                <a:rPr lang="en-IN" sz="1400" b="1" i="1" smtClean="0">
                                  <a:latin typeface="Cambria Math" panose="02040503050406030204" pitchFamily="18" charset="0"/>
                                </a:rPr>
                                <m:t>𝒃</m:t>
                              </m:r>
                            </m:e>
                          </m:d>
                        </m:e>
                      </m:rad>
                    </m:oMath>
                  </m:oMathPara>
                </a14:m>
                <a:endParaRPr lang="en-IN" sz="1400" dirty="0"/>
              </a:p>
            </p:txBody>
          </p:sp>
        </mc:Choice>
        <mc:Fallback xmlns="">
          <p:sp>
            <p:nvSpPr>
              <p:cNvPr id="264" name="TextBox 263">
                <a:extLst>
                  <a:ext uri="{FF2B5EF4-FFF2-40B4-BE49-F238E27FC236}">
                    <a16:creationId xmlns:a16="http://schemas.microsoft.com/office/drawing/2014/main" id="{5F996C80-1289-492A-A68C-41B0A6D38E24}"/>
                  </a:ext>
                </a:extLst>
              </p:cNvPr>
              <p:cNvSpPr txBox="1">
                <a:spLocks noRot="1" noChangeAspect="1" noMove="1" noResize="1" noEditPoints="1" noAdjustHandles="1" noChangeArrowheads="1" noChangeShapeType="1" noTextEdit="1"/>
              </p:cNvSpPr>
              <p:nvPr/>
            </p:nvSpPr>
            <p:spPr>
              <a:xfrm>
                <a:off x="3733626" y="4566786"/>
                <a:ext cx="2966313" cy="260905"/>
              </a:xfrm>
              <a:prstGeom prst="rect">
                <a:avLst/>
              </a:prstGeom>
              <a:blipFill>
                <a:blip r:embed="rId13"/>
                <a:stretch>
                  <a:fillRect b="-9302"/>
                </a:stretch>
              </a:blipFill>
            </p:spPr>
            <p:txBody>
              <a:bodyPr/>
              <a:lstStyle/>
              <a:p>
                <a:r>
                  <a:rPr lang="en-IN">
                    <a:noFill/>
                  </a:rPr>
                  <a:t> </a:t>
                </a:r>
              </a:p>
            </p:txBody>
          </p:sp>
        </mc:Fallback>
      </mc:AlternateContent>
      <p:sp>
        <p:nvSpPr>
          <p:cNvPr id="265" name="Speech Bubble: Rectangle 264">
            <a:extLst>
              <a:ext uri="{FF2B5EF4-FFF2-40B4-BE49-F238E27FC236}">
                <a16:creationId xmlns:a16="http://schemas.microsoft.com/office/drawing/2014/main" id="{9EEA17EF-EC13-4972-B55F-28CEE67CA71E}"/>
              </a:ext>
            </a:extLst>
          </p:cNvPr>
          <p:cNvSpPr/>
          <p:nvPr/>
        </p:nvSpPr>
        <p:spPr>
          <a:xfrm>
            <a:off x="5480085" y="3792333"/>
            <a:ext cx="3206977" cy="562805"/>
          </a:xfrm>
          <a:prstGeom prst="wedgeRectCallout">
            <a:avLst>
              <a:gd name="adj1" fmla="val -41414"/>
              <a:gd name="adj2" fmla="val 858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chemeClr val="tx1"/>
                </a:solidFill>
                <a:latin typeface="Abadi Extra Light" panose="020B0204020104020204" pitchFamily="34" charset="0"/>
              </a:rPr>
              <a:t>W</a:t>
            </a:r>
            <a:r>
              <a:rPr lang="en-IN" sz="1600" dirty="0">
                <a:solidFill>
                  <a:schemeClr val="tx1"/>
                </a:solidFill>
                <a:latin typeface="Abadi Extra Light" panose="020B0204020104020204" pitchFamily="34" charset="0"/>
              </a:rPr>
              <a:t> will be a 2x2 symmetric matrix in this case (chosen by us or learned)</a:t>
            </a:r>
          </a:p>
        </p:txBody>
      </p:sp>
      <p:pic>
        <p:nvPicPr>
          <p:cNvPr id="269" name="Picture 268">
            <a:extLst>
              <a:ext uri="{FF2B5EF4-FFF2-40B4-BE49-F238E27FC236}">
                <a16:creationId xmlns:a16="http://schemas.microsoft.com/office/drawing/2014/main" id="{18B38CE3-00B8-43A0-BDEF-BFD0B50CA6B3}"/>
              </a:ext>
            </a:extLst>
          </p:cNvPr>
          <p:cNvPicPr>
            <a:picLocks noChangeAspect="1"/>
          </p:cNvPicPr>
          <p:nvPr/>
        </p:nvPicPr>
        <p:blipFill>
          <a:blip r:embed="rId14"/>
          <a:stretch>
            <a:fillRect/>
          </a:stretch>
        </p:blipFill>
        <p:spPr>
          <a:xfrm>
            <a:off x="11029291" y="4991500"/>
            <a:ext cx="1010687" cy="965223"/>
          </a:xfrm>
          <a:prstGeom prst="rect">
            <a:avLst/>
          </a:prstGeom>
        </p:spPr>
      </p:pic>
      <p:sp>
        <p:nvSpPr>
          <p:cNvPr id="270" name="Speech Bubble: Rectangle 269">
            <a:extLst>
              <a:ext uri="{FF2B5EF4-FFF2-40B4-BE49-F238E27FC236}">
                <a16:creationId xmlns:a16="http://schemas.microsoft.com/office/drawing/2014/main" id="{A592A62A-0D3E-4009-A675-A2DD4B1FCC33}"/>
              </a:ext>
            </a:extLst>
          </p:cNvPr>
          <p:cNvSpPr/>
          <p:nvPr/>
        </p:nvSpPr>
        <p:spPr>
          <a:xfrm>
            <a:off x="9744167" y="3630193"/>
            <a:ext cx="2284537" cy="963128"/>
          </a:xfrm>
          <a:prstGeom prst="wedgeRectCallout">
            <a:avLst>
              <a:gd name="adj1" fmla="val 24888"/>
              <a:gd name="adj2" fmla="val 10055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 good </a:t>
            </a:r>
            <a:r>
              <a:rPr lang="en-IN" sz="1600" b="1" dirty="0">
                <a:solidFill>
                  <a:schemeClr val="tx1"/>
                </a:solidFill>
                <a:latin typeface="Abadi Extra Light" panose="020B0204020104020204" pitchFamily="34" charset="0"/>
              </a:rPr>
              <a:t>W</a:t>
            </a:r>
            <a:r>
              <a:rPr lang="en-IN" sz="1600" dirty="0">
                <a:solidFill>
                  <a:schemeClr val="tx1"/>
                </a:solidFill>
                <a:latin typeface="Abadi Extra Light" panose="020B0204020104020204" pitchFamily="34" charset="0"/>
              </a:rPr>
              <a:t> will help bring points from same class closer and move different classes apart</a:t>
            </a:r>
          </a:p>
        </p:txBody>
      </p:sp>
      <p:sp>
        <p:nvSpPr>
          <p:cNvPr id="274" name="Star: 5 Points 273">
            <a:extLst>
              <a:ext uri="{FF2B5EF4-FFF2-40B4-BE49-F238E27FC236}">
                <a16:creationId xmlns:a16="http://schemas.microsoft.com/office/drawing/2014/main" id="{4E511AB1-A45A-4918-87CA-D0E0CA837B58}"/>
              </a:ext>
            </a:extLst>
          </p:cNvPr>
          <p:cNvSpPr/>
          <p:nvPr/>
        </p:nvSpPr>
        <p:spPr>
          <a:xfrm>
            <a:off x="5355016" y="276901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52119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down)">
                                      <p:cBhvr>
                                        <p:cTn id="48" dur="500"/>
                                        <p:tgtEl>
                                          <p:spTgt spid="18"/>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down)">
                                      <p:cBhvr>
                                        <p:cTn id="51" dur="500"/>
                                        <p:tgtEl>
                                          <p:spTgt spid="19"/>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down)">
                                      <p:cBhvr>
                                        <p:cTn id="54" dur="500"/>
                                        <p:tgtEl>
                                          <p:spTgt spid="20"/>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down)">
                                      <p:cBhvr>
                                        <p:cTn id="60" dur="500"/>
                                        <p:tgtEl>
                                          <p:spTgt spid="22"/>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down)">
                                      <p:cBhvr>
                                        <p:cTn id="63" dur="500"/>
                                        <p:tgtEl>
                                          <p:spTgt spid="23"/>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down)">
                                      <p:cBhvr>
                                        <p:cTn id="66" dur="500"/>
                                        <p:tgtEl>
                                          <p:spTgt spid="2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down)">
                                      <p:cBhvr>
                                        <p:cTn id="69" dur="500"/>
                                        <p:tgtEl>
                                          <p:spTgt spid="25"/>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down)">
                                      <p:cBhvr>
                                        <p:cTn id="75" dur="500"/>
                                        <p:tgtEl>
                                          <p:spTgt spid="27"/>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down)">
                                      <p:cBhvr>
                                        <p:cTn id="78" dur="500"/>
                                        <p:tgtEl>
                                          <p:spTgt spid="28"/>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down)">
                                      <p:cBhvr>
                                        <p:cTn id="81" dur="500"/>
                                        <p:tgtEl>
                                          <p:spTgt spid="29"/>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down)">
                                      <p:cBhvr>
                                        <p:cTn id="84" dur="500"/>
                                        <p:tgtEl>
                                          <p:spTgt spid="30"/>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down)">
                                      <p:cBhvr>
                                        <p:cTn id="87" dur="500"/>
                                        <p:tgtEl>
                                          <p:spTgt spid="42"/>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wipe(down)">
                                      <p:cBhvr>
                                        <p:cTn id="90" dur="500"/>
                                        <p:tgtEl>
                                          <p:spTgt spid="43"/>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wipe(down)">
                                      <p:cBhvr>
                                        <p:cTn id="93" dur="500"/>
                                        <p:tgtEl>
                                          <p:spTgt spid="44"/>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wipe(down)">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wipe(down)">
                                      <p:cBhvr>
                                        <p:cTn id="101" dur="500"/>
                                        <p:tgtEl>
                                          <p:spTgt spid="36"/>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wipe(down)">
                                      <p:cBhvr>
                                        <p:cTn id="106" dur="500"/>
                                        <p:tgtEl>
                                          <p:spTgt spid="3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wipe(down)">
                                      <p:cBhvr>
                                        <p:cTn id="111" dur="500"/>
                                        <p:tgtEl>
                                          <p:spTgt spid="3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48"/>
                                        </p:tgtEl>
                                        <p:attrNameLst>
                                          <p:attrName>style.visibility</p:attrName>
                                        </p:attrNameLst>
                                      </p:cBhvr>
                                      <p:to>
                                        <p:strVal val="visible"/>
                                      </p:to>
                                    </p:set>
                                    <p:animEffect transition="in" filter="wipe(down)">
                                      <p:cBhvr>
                                        <p:cTn id="116" dur="500"/>
                                        <p:tgtEl>
                                          <p:spTgt spid="48"/>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83"/>
                                        </p:tgtEl>
                                        <p:attrNameLst>
                                          <p:attrName>style.visibility</p:attrName>
                                        </p:attrNameLst>
                                      </p:cBhvr>
                                      <p:to>
                                        <p:strVal val="visible"/>
                                      </p:to>
                                    </p:set>
                                    <p:animEffect transition="in" filter="wipe(down)">
                                      <p:cBhvr>
                                        <p:cTn id="119" dur="500"/>
                                        <p:tgtEl>
                                          <p:spTgt spid="83"/>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36"/>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37"/>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38"/>
                                        </p:tgtEl>
                                        <p:attrNameLst>
                                          <p:attrName>style.visibility</p:attrName>
                                        </p:attrNameLst>
                                      </p:cBhvr>
                                      <p:to>
                                        <p:strVal val="hidden"/>
                                      </p:to>
                                    </p:set>
                                  </p:childTnLst>
                                </p:cTn>
                              </p:par>
                              <p:par>
                                <p:cTn id="128" presetID="22" presetClass="entr" presetSubtype="4"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down)">
                                      <p:cBhvr>
                                        <p:cTn id="130" dur="500"/>
                                        <p:tgtEl>
                                          <p:spTgt spid="47"/>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274"/>
                                        </p:tgtEl>
                                        <p:attrNameLst>
                                          <p:attrName>style.visibility</p:attrName>
                                        </p:attrNameLst>
                                      </p:cBhvr>
                                      <p:to>
                                        <p:strVal val="visible"/>
                                      </p:to>
                                    </p:set>
                                    <p:animEffect transition="in" filter="wipe(down)">
                                      <p:cBhvr>
                                        <p:cTn id="135" dur="500"/>
                                        <p:tgtEl>
                                          <p:spTgt spid="274"/>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4">
                                            <p:txEl>
                                              <p:pRg st="4" end="4"/>
                                            </p:txEl>
                                          </p:spTgt>
                                        </p:tgtEl>
                                        <p:attrNameLst>
                                          <p:attrName>style.visibility</p:attrName>
                                        </p:attrNameLst>
                                      </p:cBhvr>
                                      <p:to>
                                        <p:strVal val="visible"/>
                                      </p:to>
                                    </p:set>
                                    <p:animEffect transition="in" filter="wipe(down)">
                                      <p:cBhvr>
                                        <p:cTn id="140" dur="500"/>
                                        <p:tgtEl>
                                          <p:spTgt spid="4">
                                            <p:txEl>
                                              <p:pRg st="4" end="4"/>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84"/>
                                        </p:tgtEl>
                                        <p:attrNameLst>
                                          <p:attrName>style.visibility</p:attrName>
                                        </p:attrNameLst>
                                      </p:cBhvr>
                                      <p:to>
                                        <p:strVal val="visible"/>
                                      </p:to>
                                    </p:set>
                                    <p:animEffect transition="in" filter="wipe(down)">
                                      <p:cBhvr>
                                        <p:cTn id="145" dur="500"/>
                                        <p:tgtEl>
                                          <p:spTgt spid="84"/>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85"/>
                                        </p:tgtEl>
                                        <p:attrNameLst>
                                          <p:attrName>style.visibility</p:attrName>
                                        </p:attrNameLst>
                                      </p:cBhvr>
                                      <p:to>
                                        <p:strVal val="visible"/>
                                      </p:to>
                                    </p:set>
                                    <p:animEffect transition="in" filter="wipe(down)">
                                      <p:cBhvr>
                                        <p:cTn id="148" dur="500"/>
                                        <p:tgtEl>
                                          <p:spTgt spid="85"/>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86"/>
                                        </p:tgtEl>
                                        <p:attrNameLst>
                                          <p:attrName>style.visibility</p:attrName>
                                        </p:attrNameLst>
                                      </p:cBhvr>
                                      <p:to>
                                        <p:strVal val="visible"/>
                                      </p:to>
                                    </p:set>
                                    <p:animEffect transition="in" filter="wipe(down)">
                                      <p:cBhvr>
                                        <p:cTn id="151" dur="500"/>
                                        <p:tgtEl>
                                          <p:spTgt spid="86"/>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87"/>
                                        </p:tgtEl>
                                        <p:attrNameLst>
                                          <p:attrName>style.visibility</p:attrName>
                                        </p:attrNameLst>
                                      </p:cBhvr>
                                      <p:to>
                                        <p:strVal val="visible"/>
                                      </p:to>
                                    </p:set>
                                    <p:animEffect transition="in" filter="wipe(down)">
                                      <p:cBhvr>
                                        <p:cTn id="154" dur="500"/>
                                        <p:tgtEl>
                                          <p:spTgt spid="87"/>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88"/>
                                        </p:tgtEl>
                                        <p:attrNameLst>
                                          <p:attrName>style.visibility</p:attrName>
                                        </p:attrNameLst>
                                      </p:cBhvr>
                                      <p:to>
                                        <p:strVal val="visible"/>
                                      </p:to>
                                    </p:set>
                                    <p:animEffect transition="in" filter="wipe(down)">
                                      <p:cBhvr>
                                        <p:cTn id="157" dur="500"/>
                                        <p:tgtEl>
                                          <p:spTgt spid="88"/>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89"/>
                                        </p:tgtEl>
                                        <p:attrNameLst>
                                          <p:attrName>style.visibility</p:attrName>
                                        </p:attrNameLst>
                                      </p:cBhvr>
                                      <p:to>
                                        <p:strVal val="visible"/>
                                      </p:to>
                                    </p:set>
                                    <p:animEffect transition="in" filter="wipe(down)">
                                      <p:cBhvr>
                                        <p:cTn id="160" dur="500"/>
                                        <p:tgtEl>
                                          <p:spTgt spid="89"/>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90"/>
                                        </p:tgtEl>
                                        <p:attrNameLst>
                                          <p:attrName>style.visibility</p:attrName>
                                        </p:attrNameLst>
                                      </p:cBhvr>
                                      <p:to>
                                        <p:strVal val="visible"/>
                                      </p:to>
                                    </p:set>
                                    <p:animEffect transition="in" filter="wipe(down)">
                                      <p:cBhvr>
                                        <p:cTn id="163" dur="500"/>
                                        <p:tgtEl>
                                          <p:spTgt spid="90"/>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91"/>
                                        </p:tgtEl>
                                        <p:attrNameLst>
                                          <p:attrName>style.visibility</p:attrName>
                                        </p:attrNameLst>
                                      </p:cBhvr>
                                      <p:to>
                                        <p:strVal val="visible"/>
                                      </p:to>
                                    </p:set>
                                    <p:animEffect transition="in" filter="wipe(down)">
                                      <p:cBhvr>
                                        <p:cTn id="166" dur="500"/>
                                        <p:tgtEl>
                                          <p:spTgt spid="91"/>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92"/>
                                        </p:tgtEl>
                                        <p:attrNameLst>
                                          <p:attrName>style.visibility</p:attrName>
                                        </p:attrNameLst>
                                      </p:cBhvr>
                                      <p:to>
                                        <p:strVal val="visible"/>
                                      </p:to>
                                    </p:set>
                                    <p:animEffect transition="in" filter="wipe(down)">
                                      <p:cBhvr>
                                        <p:cTn id="169" dur="500"/>
                                        <p:tgtEl>
                                          <p:spTgt spid="92"/>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wipe(down)">
                                      <p:cBhvr>
                                        <p:cTn id="172" dur="500"/>
                                        <p:tgtEl>
                                          <p:spTgt spid="93"/>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94"/>
                                        </p:tgtEl>
                                        <p:attrNameLst>
                                          <p:attrName>style.visibility</p:attrName>
                                        </p:attrNameLst>
                                      </p:cBhvr>
                                      <p:to>
                                        <p:strVal val="visible"/>
                                      </p:to>
                                    </p:set>
                                    <p:animEffect transition="in" filter="wipe(down)">
                                      <p:cBhvr>
                                        <p:cTn id="175" dur="500"/>
                                        <p:tgtEl>
                                          <p:spTgt spid="94"/>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95"/>
                                        </p:tgtEl>
                                        <p:attrNameLst>
                                          <p:attrName>style.visibility</p:attrName>
                                        </p:attrNameLst>
                                      </p:cBhvr>
                                      <p:to>
                                        <p:strVal val="visible"/>
                                      </p:to>
                                    </p:set>
                                    <p:animEffect transition="in" filter="wipe(down)">
                                      <p:cBhvr>
                                        <p:cTn id="178" dur="500"/>
                                        <p:tgtEl>
                                          <p:spTgt spid="95"/>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96"/>
                                        </p:tgtEl>
                                        <p:attrNameLst>
                                          <p:attrName>style.visibility</p:attrName>
                                        </p:attrNameLst>
                                      </p:cBhvr>
                                      <p:to>
                                        <p:strVal val="visible"/>
                                      </p:to>
                                    </p:set>
                                    <p:animEffect transition="in" filter="wipe(down)">
                                      <p:cBhvr>
                                        <p:cTn id="181" dur="500"/>
                                        <p:tgtEl>
                                          <p:spTgt spid="96"/>
                                        </p:tgtEl>
                                      </p:cBhvr>
                                    </p:animEffect>
                                  </p:childTnLst>
                                </p:cTn>
                              </p:par>
                              <p:par>
                                <p:cTn id="182" presetID="22" presetClass="entr" presetSubtype="4" fill="hold" grpId="0" nodeType="withEffect">
                                  <p:stCondLst>
                                    <p:cond delay="0"/>
                                  </p:stCondLst>
                                  <p:childTnLst>
                                    <p:set>
                                      <p:cBhvr>
                                        <p:cTn id="183" dur="1" fill="hold">
                                          <p:stCondLst>
                                            <p:cond delay="0"/>
                                          </p:stCondLst>
                                        </p:cTn>
                                        <p:tgtEl>
                                          <p:spTgt spid="97"/>
                                        </p:tgtEl>
                                        <p:attrNameLst>
                                          <p:attrName>style.visibility</p:attrName>
                                        </p:attrNameLst>
                                      </p:cBhvr>
                                      <p:to>
                                        <p:strVal val="visible"/>
                                      </p:to>
                                    </p:set>
                                    <p:animEffect transition="in" filter="wipe(down)">
                                      <p:cBhvr>
                                        <p:cTn id="184" dur="500"/>
                                        <p:tgtEl>
                                          <p:spTgt spid="97"/>
                                        </p:tgtEl>
                                      </p:cBhvr>
                                    </p:animEffect>
                                  </p:childTnLst>
                                </p:cTn>
                              </p:par>
                              <p:par>
                                <p:cTn id="185" presetID="22" presetClass="entr" presetSubtype="4" fill="hold" grpId="0" nodeType="withEffect">
                                  <p:stCondLst>
                                    <p:cond delay="0"/>
                                  </p:stCondLst>
                                  <p:childTnLst>
                                    <p:set>
                                      <p:cBhvr>
                                        <p:cTn id="186" dur="1" fill="hold">
                                          <p:stCondLst>
                                            <p:cond delay="0"/>
                                          </p:stCondLst>
                                        </p:cTn>
                                        <p:tgtEl>
                                          <p:spTgt spid="98"/>
                                        </p:tgtEl>
                                        <p:attrNameLst>
                                          <p:attrName>style.visibility</p:attrName>
                                        </p:attrNameLst>
                                      </p:cBhvr>
                                      <p:to>
                                        <p:strVal val="visible"/>
                                      </p:to>
                                    </p:set>
                                    <p:animEffect transition="in" filter="wipe(down)">
                                      <p:cBhvr>
                                        <p:cTn id="187" dur="500"/>
                                        <p:tgtEl>
                                          <p:spTgt spid="98"/>
                                        </p:tgtEl>
                                      </p:cBhvr>
                                    </p:animEffect>
                                  </p:childTnLst>
                                </p:cTn>
                              </p:par>
                              <p:par>
                                <p:cTn id="188" presetID="22" presetClass="entr" presetSubtype="4" fill="hold" grpId="0" nodeType="withEffect">
                                  <p:stCondLst>
                                    <p:cond delay="0"/>
                                  </p:stCondLst>
                                  <p:childTnLst>
                                    <p:set>
                                      <p:cBhvr>
                                        <p:cTn id="189" dur="1" fill="hold">
                                          <p:stCondLst>
                                            <p:cond delay="0"/>
                                          </p:stCondLst>
                                        </p:cTn>
                                        <p:tgtEl>
                                          <p:spTgt spid="99"/>
                                        </p:tgtEl>
                                        <p:attrNameLst>
                                          <p:attrName>style.visibility</p:attrName>
                                        </p:attrNameLst>
                                      </p:cBhvr>
                                      <p:to>
                                        <p:strVal val="visible"/>
                                      </p:to>
                                    </p:set>
                                    <p:animEffect transition="in" filter="wipe(down)">
                                      <p:cBhvr>
                                        <p:cTn id="190" dur="500"/>
                                        <p:tgtEl>
                                          <p:spTgt spid="99"/>
                                        </p:tgtEl>
                                      </p:cBhvr>
                                    </p:animEffect>
                                  </p:childTnLst>
                                </p:cTn>
                              </p:par>
                              <p:par>
                                <p:cTn id="191" presetID="22" presetClass="entr" presetSubtype="4" fill="hold" grpId="0" nodeType="withEffect">
                                  <p:stCondLst>
                                    <p:cond delay="0"/>
                                  </p:stCondLst>
                                  <p:childTnLst>
                                    <p:set>
                                      <p:cBhvr>
                                        <p:cTn id="192" dur="1" fill="hold">
                                          <p:stCondLst>
                                            <p:cond delay="0"/>
                                          </p:stCondLst>
                                        </p:cTn>
                                        <p:tgtEl>
                                          <p:spTgt spid="100"/>
                                        </p:tgtEl>
                                        <p:attrNameLst>
                                          <p:attrName>style.visibility</p:attrName>
                                        </p:attrNameLst>
                                      </p:cBhvr>
                                      <p:to>
                                        <p:strVal val="visible"/>
                                      </p:to>
                                    </p:set>
                                    <p:animEffect transition="in" filter="wipe(down)">
                                      <p:cBhvr>
                                        <p:cTn id="193" dur="500"/>
                                        <p:tgtEl>
                                          <p:spTgt spid="100"/>
                                        </p:tgtEl>
                                      </p:cBhvr>
                                    </p:animEffect>
                                  </p:childTnLst>
                                </p:cTn>
                              </p:par>
                              <p:par>
                                <p:cTn id="194" presetID="22" presetClass="entr" presetSubtype="4" fill="hold" grpId="0" nodeType="withEffect">
                                  <p:stCondLst>
                                    <p:cond delay="0"/>
                                  </p:stCondLst>
                                  <p:childTnLst>
                                    <p:set>
                                      <p:cBhvr>
                                        <p:cTn id="195" dur="1" fill="hold">
                                          <p:stCondLst>
                                            <p:cond delay="0"/>
                                          </p:stCondLst>
                                        </p:cTn>
                                        <p:tgtEl>
                                          <p:spTgt spid="101"/>
                                        </p:tgtEl>
                                        <p:attrNameLst>
                                          <p:attrName>style.visibility</p:attrName>
                                        </p:attrNameLst>
                                      </p:cBhvr>
                                      <p:to>
                                        <p:strVal val="visible"/>
                                      </p:to>
                                    </p:set>
                                    <p:animEffect transition="in" filter="wipe(down)">
                                      <p:cBhvr>
                                        <p:cTn id="196" dur="500"/>
                                        <p:tgtEl>
                                          <p:spTgt spid="101"/>
                                        </p:tgtEl>
                                      </p:cBhvr>
                                    </p:animEffect>
                                  </p:childTnLst>
                                </p:cTn>
                              </p:par>
                              <p:par>
                                <p:cTn id="197" presetID="22" presetClass="entr" presetSubtype="4" fill="hold" grpId="0" nodeType="withEffect">
                                  <p:stCondLst>
                                    <p:cond delay="0"/>
                                  </p:stCondLst>
                                  <p:childTnLst>
                                    <p:set>
                                      <p:cBhvr>
                                        <p:cTn id="198" dur="1" fill="hold">
                                          <p:stCondLst>
                                            <p:cond delay="0"/>
                                          </p:stCondLst>
                                        </p:cTn>
                                        <p:tgtEl>
                                          <p:spTgt spid="102"/>
                                        </p:tgtEl>
                                        <p:attrNameLst>
                                          <p:attrName>style.visibility</p:attrName>
                                        </p:attrNameLst>
                                      </p:cBhvr>
                                      <p:to>
                                        <p:strVal val="visible"/>
                                      </p:to>
                                    </p:set>
                                    <p:animEffect transition="in" filter="wipe(down)">
                                      <p:cBhvr>
                                        <p:cTn id="199" dur="500"/>
                                        <p:tgtEl>
                                          <p:spTgt spid="102"/>
                                        </p:tgtEl>
                                      </p:cBhvr>
                                    </p:animEffect>
                                  </p:childTnLst>
                                </p:cTn>
                              </p:par>
                              <p:par>
                                <p:cTn id="200" presetID="22" presetClass="entr" presetSubtype="4" fill="hold" grpId="0" nodeType="withEffect">
                                  <p:stCondLst>
                                    <p:cond delay="0"/>
                                  </p:stCondLst>
                                  <p:childTnLst>
                                    <p:set>
                                      <p:cBhvr>
                                        <p:cTn id="201" dur="1" fill="hold">
                                          <p:stCondLst>
                                            <p:cond delay="0"/>
                                          </p:stCondLst>
                                        </p:cTn>
                                        <p:tgtEl>
                                          <p:spTgt spid="103"/>
                                        </p:tgtEl>
                                        <p:attrNameLst>
                                          <p:attrName>style.visibility</p:attrName>
                                        </p:attrNameLst>
                                      </p:cBhvr>
                                      <p:to>
                                        <p:strVal val="visible"/>
                                      </p:to>
                                    </p:set>
                                    <p:animEffect transition="in" filter="wipe(down)">
                                      <p:cBhvr>
                                        <p:cTn id="202" dur="500"/>
                                        <p:tgtEl>
                                          <p:spTgt spid="103"/>
                                        </p:tgtEl>
                                      </p:cBhvr>
                                    </p:animEffect>
                                  </p:childTnLst>
                                </p:cTn>
                              </p:par>
                              <p:par>
                                <p:cTn id="203" presetID="22" presetClass="entr" presetSubtype="4" fill="hold" grpId="0" nodeType="withEffect">
                                  <p:stCondLst>
                                    <p:cond delay="0"/>
                                  </p:stCondLst>
                                  <p:childTnLst>
                                    <p:set>
                                      <p:cBhvr>
                                        <p:cTn id="204" dur="1" fill="hold">
                                          <p:stCondLst>
                                            <p:cond delay="0"/>
                                          </p:stCondLst>
                                        </p:cTn>
                                        <p:tgtEl>
                                          <p:spTgt spid="104"/>
                                        </p:tgtEl>
                                        <p:attrNameLst>
                                          <p:attrName>style.visibility</p:attrName>
                                        </p:attrNameLst>
                                      </p:cBhvr>
                                      <p:to>
                                        <p:strVal val="visible"/>
                                      </p:to>
                                    </p:set>
                                    <p:animEffect transition="in" filter="wipe(down)">
                                      <p:cBhvr>
                                        <p:cTn id="205" dur="500"/>
                                        <p:tgtEl>
                                          <p:spTgt spid="104"/>
                                        </p:tgtEl>
                                      </p:cBhvr>
                                    </p:animEffect>
                                  </p:childTnLst>
                                </p:cTn>
                              </p:par>
                              <p:par>
                                <p:cTn id="206" presetID="22" presetClass="entr" presetSubtype="4" fill="hold" grpId="0" nodeType="withEffect">
                                  <p:stCondLst>
                                    <p:cond delay="0"/>
                                  </p:stCondLst>
                                  <p:childTnLst>
                                    <p:set>
                                      <p:cBhvr>
                                        <p:cTn id="207" dur="1" fill="hold">
                                          <p:stCondLst>
                                            <p:cond delay="0"/>
                                          </p:stCondLst>
                                        </p:cTn>
                                        <p:tgtEl>
                                          <p:spTgt spid="105"/>
                                        </p:tgtEl>
                                        <p:attrNameLst>
                                          <p:attrName>style.visibility</p:attrName>
                                        </p:attrNameLst>
                                      </p:cBhvr>
                                      <p:to>
                                        <p:strVal val="visible"/>
                                      </p:to>
                                    </p:set>
                                    <p:animEffect transition="in" filter="wipe(down)">
                                      <p:cBhvr>
                                        <p:cTn id="208" dur="500"/>
                                        <p:tgtEl>
                                          <p:spTgt spid="105"/>
                                        </p:tgtEl>
                                      </p:cBhvr>
                                    </p:animEffect>
                                  </p:childTnLst>
                                </p:cTn>
                              </p:par>
                              <p:par>
                                <p:cTn id="209" presetID="22" presetClass="entr" presetSubtype="4" fill="hold" grpId="0" nodeType="withEffect">
                                  <p:stCondLst>
                                    <p:cond delay="0"/>
                                  </p:stCondLst>
                                  <p:childTnLst>
                                    <p:set>
                                      <p:cBhvr>
                                        <p:cTn id="210" dur="1" fill="hold">
                                          <p:stCondLst>
                                            <p:cond delay="0"/>
                                          </p:stCondLst>
                                        </p:cTn>
                                        <p:tgtEl>
                                          <p:spTgt spid="106"/>
                                        </p:tgtEl>
                                        <p:attrNameLst>
                                          <p:attrName>style.visibility</p:attrName>
                                        </p:attrNameLst>
                                      </p:cBhvr>
                                      <p:to>
                                        <p:strVal val="visible"/>
                                      </p:to>
                                    </p:set>
                                    <p:animEffect transition="in" filter="wipe(down)">
                                      <p:cBhvr>
                                        <p:cTn id="211" dur="500"/>
                                        <p:tgtEl>
                                          <p:spTgt spid="106"/>
                                        </p:tgtEl>
                                      </p:cBhvr>
                                    </p:animEffect>
                                  </p:childTnLst>
                                </p:cTn>
                              </p:par>
                              <p:par>
                                <p:cTn id="212" presetID="22" presetClass="entr" presetSubtype="4" fill="hold" grpId="0" nodeType="withEffect">
                                  <p:stCondLst>
                                    <p:cond delay="0"/>
                                  </p:stCondLst>
                                  <p:childTnLst>
                                    <p:set>
                                      <p:cBhvr>
                                        <p:cTn id="213" dur="1" fill="hold">
                                          <p:stCondLst>
                                            <p:cond delay="0"/>
                                          </p:stCondLst>
                                        </p:cTn>
                                        <p:tgtEl>
                                          <p:spTgt spid="107"/>
                                        </p:tgtEl>
                                        <p:attrNameLst>
                                          <p:attrName>style.visibility</p:attrName>
                                        </p:attrNameLst>
                                      </p:cBhvr>
                                      <p:to>
                                        <p:strVal val="visible"/>
                                      </p:to>
                                    </p:set>
                                    <p:animEffect transition="in" filter="wipe(down)">
                                      <p:cBhvr>
                                        <p:cTn id="214" dur="500"/>
                                        <p:tgtEl>
                                          <p:spTgt spid="107"/>
                                        </p:tgtEl>
                                      </p:cBhvr>
                                    </p:animEffect>
                                  </p:childTnLst>
                                </p:cTn>
                              </p:par>
                              <p:par>
                                <p:cTn id="215" presetID="22" presetClass="entr" presetSubtype="4" fill="hold" grpId="0" nodeType="withEffect">
                                  <p:stCondLst>
                                    <p:cond delay="0"/>
                                  </p:stCondLst>
                                  <p:childTnLst>
                                    <p:set>
                                      <p:cBhvr>
                                        <p:cTn id="216" dur="1" fill="hold">
                                          <p:stCondLst>
                                            <p:cond delay="0"/>
                                          </p:stCondLst>
                                        </p:cTn>
                                        <p:tgtEl>
                                          <p:spTgt spid="108"/>
                                        </p:tgtEl>
                                        <p:attrNameLst>
                                          <p:attrName>style.visibility</p:attrName>
                                        </p:attrNameLst>
                                      </p:cBhvr>
                                      <p:to>
                                        <p:strVal val="visible"/>
                                      </p:to>
                                    </p:set>
                                    <p:animEffect transition="in" filter="wipe(down)">
                                      <p:cBhvr>
                                        <p:cTn id="217" dur="500"/>
                                        <p:tgtEl>
                                          <p:spTgt spid="108"/>
                                        </p:tgtEl>
                                      </p:cBhvr>
                                    </p:animEffect>
                                  </p:childTnLst>
                                </p:cTn>
                              </p:par>
                              <p:par>
                                <p:cTn id="218" presetID="22" presetClass="entr" presetSubtype="4" fill="hold" grpId="0" nodeType="withEffect">
                                  <p:stCondLst>
                                    <p:cond delay="0"/>
                                  </p:stCondLst>
                                  <p:childTnLst>
                                    <p:set>
                                      <p:cBhvr>
                                        <p:cTn id="219" dur="1" fill="hold">
                                          <p:stCondLst>
                                            <p:cond delay="0"/>
                                          </p:stCondLst>
                                        </p:cTn>
                                        <p:tgtEl>
                                          <p:spTgt spid="109"/>
                                        </p:tgtEl>
                                        <p:attrNameLst>
                                          <p:attrName>style.visibility</p:attrName>
                                        </p:attrNameLst>
                                      </p:cBhvr>
                                      <p:to>
                                        <p:strVal val="visible"/>
                                      </p:to>
                                    </p:set>
                                    <p:animEffect transition="in" filter="wipe(down)">
                                      <p:cBhvr>
                                        <p:cTn id="220" dur="500"/>
                                        <p:tgtEl>
                                          <p:spTgt spid="109"/>
                                        </p:tgtEl>
                                      </p:cBhvr>
                                    </p:animEffect>
                                  </p:childTnLst>
                                </p:cTn>
                              </p:par>
                              <p:par>
                                <p:cTn id="221" presetID="22" presetClass="entr" presetSubtype="4" fill="hold" nodeType="withEffect">
                                  <p:stCondLst>
                                    <p:cond delay="0"/>
                                  </p:stCondLst>
                                  <p:childTnLst>
                                    <p:set>
                                      <p:cBhvr>
                                        <p:cTn id="222" dur="1" fill="hold">
                                          <p:stCondLst>
                                            <p:cond delay="0"/>
                                          </p:stCondLst>
                                        </p:cTn>
                                        <p:tgtEl>
                                          <p:spTgt spid="110"/>
                                        </p:tgtEl>
                                        <p:attrNameLst>
                                          <p:attrName>style.visibility</p:attrName>
                                        </p:attrNameLst>
                                      </p:cBhvr>
                                      <p:to>
                                        <p:strVal val="visible"/>
                                      </p:to>
                                    </p:set>
                                    <p:animEffect transition="in" filter="wipe(down)">
                                      <p:cBhvr>
                                        <p:cTn id="223" dur="500"/>
                                        <p:tgtEl>
                                          <p:spTgt spid="110"/>
                                        </p:tgtEl>
                                      </p:cBhvr>
                                    </p:animEffect>
                                  </p:childTnLst>
                                </p:cTn>
                              </p:par>
                              <p:par>
                                <p:cTn id="224" presetID="22" presetClass="entr" presetSubtype="4" fill="hold" nodeType="withEffect">
                                  <p:stCondLst>
                                    <p:cond delay="0"/>
                                  </p:stCondLst>
                                  <p:childTnLst>
                                    <p:set>
                                      <p:cBhvr>
                                        <p:cTn id="225" dur="1" fill="hold">
                                          <p:stCondLst>
                                            <p:cond delay="0"/>
                                          </p:stCondLst>
                                        </p:cTn>
                                        <p:tgtEl>
                                          <p:spTgt spid="111"/>
                                        </p:tgtEl>
                                        <p:attrNameLst>
                                          <p:attrName>style.visibility</p:attrName>
                                        </p:attrNameLst>
                                      </p:cBhvr>
                                      <p:to>
                                        <p:strVal val="visible"/>
                                      </p:to>
                                    </p:set>
                                    <p:animEffect transition="in" filter="wipe(down)">
                                      <p:cBhvr>
                                        <p:cTn id="226" dur="500"/>
                                        <p:tgtEl>
                                          <p:spTgt spid="111"/>
                                        </p:tgtEl>
                                      </p:cBhvr>
                                    </p:animEffect>
                                  </p:childTnLst>
                                </p:cTn>
                              </p:par>
                              <p:par>
                                <p:cTn id="227" presetID="22" presetClass="entr" presetSubtype="4" fill="hold" grpId="0" nodeType="withEffect">
                                  <p:stCondLst>
                                    <p:cond delay="0"/>
                                  </p:stCondLst>
                                  <p:childTnLst>
                                    <p:set>
                                      <p:cBhvr>
                                        <p:cTn id="228" dur="1" fill="hold">
                                          <p:stCondLst>
                                            <p:cond delay="0"/>
                                          </p:stCondLst>
                                        </p:cTn>
                                        <p:tgtEl>
                                          <p:spTgt spid="112"/>
                                        </p:tgtEl>
                                        <p:attrNameLst>
                                          <p:attrName>style.visibility</p:attrName>
                                        </p:attrNameLst>
                                      </p:cBhvr>
                                      <p:to>
                                        <p:strVal val="visible"/>
                                      </p:to>
                                    </p:set>
                                    <p:animEffect transition="in" filter="wipe(down)">
                                      <p:cBhvr>
                                        <p:cTn id="229" dur="500"/>
                                        <p:tgtEl>
                                          <p:spTgt spid="112"/>
                                        </p:tgtEl>
                                      </p:cBhvr>
                                    </p:animEffect>
                                  </p:childTnLst>
                                </p:cTn>
                              </p:par>
                              <p:par>
                                <p:cTn id="230" presetID="22" presetClass="entr" presetSubtype="4" fill="hold" grpId="0" nodeType="withEffect">
                                  <p:stCondLst>
                                    <p:cond delay="0"/>
                                  </p:stCondLst>
                                  <p:childTnLst>
                                    <p:set>
                                      <p:cBhvr>
                                        <p:cTn id="231" dur="1" fill="hold">
                                          <p:stCondLst>
                                            <p:cond delay="0"/>
                                          </p:stCondLst>
                                        </p:cTn>
                                        <p:tgtEl>
                                          <p:spTgt spid="113"/>
                                        </p:tgtEl>
                                        <p:attrNameLst>
                                          <p:attrName>style.visibility</p:attrName>
                                        </p:attrNameLst>
                                      </p:cBhvr>
                                      <p:to>
                                        <p:strVal val="visible"/>
                                      </p:to>
                                    </p:set>
                                    <p:animEffect transition="in" filter="wipe(down)">
                                      <p:cBhvr>
                                        <p:cTn id="232" dur="500"/>
                                        <p:tgtEl>
                                          <p:spTgt spid="113"/>
                                        </p:tgtEl>
                                      </p:cBhvr>
                                    </p:animEffect>
                                  </p:childTnLst>
                                </p:cTn>
                              </p:par>
                              <p:par>
                                <p:cTn id="233" presetID="22" presetClass="entr" presetSubtype="4" fill="hold" grpId="0" nodeType="withEffect">
                                  <p:stCondLst>
                                    <p:cond delay="0"/>
                                  </p:stCondLst>
                                  <p:childTnLst>
                                    <p:set>
                                      <p:cBhvr>
                                        <p:cTn id="234" dur="1" fill="hold">
                                          <p:stCondLst>
                                            <p:cond delay="0"/>
                                          </p:stCondLst>
                                        </p:cTn>
                                        <p:tgtEl>
                                          <p:spTgt spid="120"/>
                                        </p:tgtEl>
                                        <p:attrNameLst>
                                          <p:attrName>style.visibility</p:attrName>
                                        </p:attrNameLst>
                                      </p:cBhvr>
                                      <p:to>
                                        <p:strVal val="visible"/>
                                      </p:to>
                                    </p:set>
                                    <p:animEffect transition="in" filter="wipe(down)">
                                      <p:cBhvr>
                                        <p:cTn id="235" dur="500"/>
                                        <p:tgtEl>
                                          <p:spTgt spid="120"/>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4" fill="hold" grpId="0" nodeType="clickEffect">
                                  <p:stCondLst>
                                    <p:cond delay="0"/>
                                  </p:stCondLst>
                                  <p:childTnLst>
                                    <p:set>
                                      <p:cBhvr>
                                        <p:cTn id="239" dur="1" fill="hold">
                                          <p:stCondLst>
                                            <p:cond delay="0"/>
                                          </p:stCondLst>
                                        </p:cTn>
                                        <p:tgtEl>
                                          <p:spTgt spid="121"/>
                                        </p:tgtEl>
                                        <p:attrNameLst>
                                          <p:attrName>style.visibility</p:attrName>
                                        </p:attrNameLst>
                                      </p:cBhvr>
                                      <p:to>
                                        <p:strVal val="visible"/>
                                      </p:to>
                                    </p:set>
                                    <p:animEffect transition="in" filter="wipe(down)">
                                      <p:cBhvr>
                                        <p:cTn id="240" dur="500"/>
                                        <p:tgtEl>
                                          <p:spTgt spid="121"/>
                                        </p:tgtEl>
                                      </p:cBhvr>
                                    </p:animEffect>
                                  </p:childTnLst>
                                </p:cTn>
                              </p:par>
                              <p:par>
                                <p:cTn id="241" presetID="22" presetClass="entr" presetSubtype="4" fill="hold" nodeType="withEffect">
                                  <p:stCondLst>
                                    <p:cond delay="0"/>
                                  </p:stCondLst>
                                  <p:childTnLst>
                                    <p:set>
                                      <p:cBhvr>
                                        <p:cTn id="242" dur="1" fill="hold">
                                          <p:stCondLst>
                                            <p:cond delay="0"/>
                                          </p:stCondLst>
                                        </p:cTn>
                                        <p:tgtEl>
                                          <p:spTgt spid="204"/>
                                        </p:tgtEl>
                                        <p:attrNameLst>
                                          <p:attrName>style.visibility</p:attrName>
                                        </p:attrNameLst>
                                      </p:cBhvr>
                                      <p:to>
                                        <p:strVal val="visible"/>
                                      </p:to>
                                    </p:set>
                                    <p:animEffect transition="in" filter="wipe(down)">
                                      <p:cBhvr>
                                        <p:cTn id="243" dur="500"/>
                                        <p:tgtEl>
                                          <p:spTgt spid="204"/>
                                        </p:tgtEl>
                                      </p:cBhvr>
                                    </p:animEffect>
                                  </p:childTnLst>
                                </p:cTn>
                              </p:par>
                              <p:par>
                                <p:cTn id="244" presetID="22" presetClass="entr" presetSubtype="4" fill="hold" nodeType="withEffect">
                                  <p:stCondLst>
                                    <p:cond delay="0"/>
                                  </p:stCondLst>
                                  <p:childTnLst>
                                    <p:set>
                                      <p:cBhvr>
                                        <p:cTn id="245" dur="1" fill="hold">
                                          <p:stCondLst>
                                            <p:cond delay="0"/>
                                          </p:stCondLst>
                                        </p:cTn>
                                        <p:tgtEl>
                                          <p:spTgt spid="219"/>
                                        </p:tgtEl>
                                        <p:attrNameLst>
                                          <p:attrName>style.visibility</p:attrName>
                                        </p:attrNameLst>
                                      </p:cBhvr>
                                      <p:to>
                                        <p:strVal val="visible"/>
                                      </p:to>
                                    </p:set>
                                    <p:animEffect transition="in" filter="wipe(down)">
                                      <p:cBhvr>
                                        <p:cTn id="246" dur="500"/>
                                        <p:tgtEl>
                                          <p:spTgt spid="219"/>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4" fill="hold" grpId="0" nodeType="clickEffect">
                                  <p:stCondLst>
                                    <p:cond delay="0"/>
                                  </p:stCondLst>
                                  <p:childTnLst>
                                    <p:set>
                                      <p:cBhvr>
                                        <p:cTn id="250" dur="1" fill="hold">
                                          <p:stCondLst>
                                            <p:cond delay="0"/>
                                          </p:stCondLst>
                                        </p:cTn>
                                        <p:tgtEl>
                                          <p:spTgt spid="263"/>
                                        </p:tgtEl>
                                        <p:attrNameLst>
                                          <p:attrName>style.visibility</p:attrName>
                                        </p:attrNameLst>
                                      </p:cBhvr>
                                      <p:to>
                                        <p:strVal val="visible"/>
                                      </p:to>
                                    </p:set>
                                    <p:animEffect transition="in" filter="wipe(down)">
                                      <p:cBhvr>
                                        <p:cTn id="251" dur="500"/>
                                        <p:tgtEl>
                                          <p:spTgt spid="263"/>
                                        </p:tgtEl>
                                      </p:cBhvr>
                                    </p:animEffect>
                                  </p:childTnLst>
                                </p:cTn>
                              </p:par>
                              <p:par>
                                <p:cTn id="252" presetID="22" presetClass="entr" presetSubtype="4" fill="hold" grpId="0" nodeType="withEffect">
                                  <p:stCondLst>
                                    <p:cond delay="0"/>
                                  </p:stCondLst>
                                  <p:childTnLst>
                                    <p:set>
                                      <p:cBhvr>
                                        <p:cTn id="253" dur="1" fill="hold">
                                          <p:stCondLst>
                                            <p:cond delay="0"/>
                                          </p:stCondLst>
                                        </p:cTn>
                                        <p:tgtEl>
                                          <p:spTgt spid="264"/>
                                        </p:tgtEl>
                                        <p:attrNameLst>
                                          <p:attrName>style.visibility</p:attrName>
                                        </p:attrNameLst>
                                      </p:cBhvr>
                                      <p:to>
                                        <p:strVal val="visible"/>
                                      </p:to>
                                    </p:set>
                                    <p:animEffect transition="in" filter="wipe(down)">
                                      <p:cBhvr>
                                        <p:cTn id="254" dur="500"/>
                                        <p:tgtEl>
                                          <p:spTgt spid="264"/>
                                        </p:tgtEl>
                                      </p:cBhvr>
                                    </p:animEffect>
                                  </p:childTnLst>
                                </p:cTn>
                              </p:par>
                            </p:childTnLst>
                          </p:cTn>
                        </p:par>
                      </p:childTnLst>
                    </p:cTn>
                  </p:par>
                  <p:par>
                    <p:cTn id="255" fill="hold">
                      <p:stCondLst>
                        <p:cond delay="indefinite"/>
                      </p:stCondLst>
                      <p:childTnLst>
                        <p:par>
                          <p:cTn id="256" fill="hold">
                            <p:stCondLst>
                              <p:cond delay="0"/>
                            </p:stCondLst>
                            <p:childTnLst>
                              <p:par>
                                <p:cTn id="257" presetID="22" presetClass="entr" presetSubtype="4" fill="hold" grpId="0" nodeType="clickEffect">
                                  <p:stCondLst>
                                    <p:cond delay="0"/>
                                  </p:stCondLst>
                                  <p:childTnLst>
                                    <p:set>
                                      <p:cBhvr>
                                        <p:cTn id="258" dur="1" fill="hold">
                                          <p:stCondLst>
                                            <p:cond delay="0"/>
                                          </p:stCondLst>
                                        </p:cTn>
                                        <p:tgtEl>
                                          <p:spTgt spid="265"/>
                                        </p:tgtEl>
                                        <p:attrNameLst>
                                          <p:attrName>style.visibility</p:attrName>
                                        </p:attrNameLst>
                                      </p:cBhvr>
                                      <p:to>
                                        <p:strVal val="visible"/>
                                      </p:to>
                                    </p:set>
                                    <p:animEffect transition="in" filter="wipe(down)">
                                      <p:cBhvr>
                                        <p:cTn id="259" dur="500"/>
                                        <p:tgtEl>
                                          <p:spTgt spid="265"/>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ntr" presetSubtype="4" fill="hold" nodeType="clickEffect">
                                  <p:stCondLst>
                                    <p:cond delay="0"/>
                                  </p:stCondLst>
                                  <p:childTnLst>
                                    <p:set>
                                      <p:cBhvr>
                                        <p:cTn id="263" dur="1" fill="hold">
                                          <p:stCondLst>
                                            <p:cond delay="0"/>
                                          </p:stCondLst>
                                        </p:cTn>
                                        <p:tgtEl>
                                          <p:spTgt spid="222"/>
                                        </p:tgtEl>
                                        <p:attrNameLst>
                                          <p:attrName>style.visibility</p:attrName>
                                        </p:attrNameLst>
                                      </p:cBhvr>
                                      <p:to>
                                        <p:strVal val="visible"/>
                                      </p:to>
                                    </p:set>
                                    <p:animEffect transition="in" filter="wipe(down)">
                                      <p:cBhvr>
                                        <p:cTn id="264" dur="500"/>
                                        <p:tgtEl>
                                          <p:spTgt spid="222"/>
                                        </p:tgtEl>
                                      </p:cBhvr>
                                    </p:animEffect>
                                  </p:childTnLst>
                                </p:cTn>
                              </p:par>
                              <p:par>
                                <p:cTn id="265" presetID="22" presetClass="entr" presetSubtype="4" fill="hold" nodeType="withEffect">
                                  <p:stCondLst>
                                    <p:cond delay="0"/>
                                  </p:stCondLst>
                                  <p:childTnLst>
                                    <p:set>
                                      <p:cBhvr>
                                        <p:cTn id="266" dur="1" fill="hold">
                                          <p:stCondLst>
                                            <p:cond delay="0"/>
                                          </p:stCondLst>
                                        </p:cTn>
                                        <p:tgtEl>
                                          <p:spTgt spid="225"/>
                                        </p:tgtEl>
                                        <p:attrNameLst>
                                          <p:attrName>style.visibility</p:attrName>
                                        </p:attrNameLst>
                                      </p:cBhvr>
                                      <p:to>
                                        <p:strVal val="visible"/>
                                      </p:to>
                                    </p:set>
                                    <p:animEffect transition="in" filter="wipe(down)">
                                      <p:cBhvr>
                                        <p:cTn id="267" dur="500"/>
                                        <p:tgtEl>
                                          <p:spTgt spid="225"/>
                                        </p:tgtEl>
                                      </p:cBhvr>
                                    </p:animEffect>
                                  </p:childTnLst>
                                </p:cTn>
                              </p:par>
                              <p:par>
                                <p:cTn id="268" presetID="22" presetClass="entr" presetSubtype="4" fill="hold" grpId="0" nodeType="withEffect">
                                  <p:stCondLst>
                                    <p:cond delay="0"/>
                                  </p:stCondLst>
                                  <p:childTnLst>
                                    <p:set>
                                      <p:cBhvr>
                                        <p:cTn id="269" dur="1" fill="hold">
                                          <p:stCondLst>
                                            <p:cond delay="0"/>
                                          </p:stCondLst>
                                        </p:cTn>
                                        <p:tgtEl>
                                          <p:spTgt spid="227"/>
                                        </p:tgtEl>
                                        <p:attrNameLst>
                                          <p:attrName>style.visibility</p:attrName>
                                        </p:attrNameLst>
                                      </p:cBhvr>
                                      <p:to>
                                        <p:strVal val="visible"/>
                                      </p:to>
                                    </p:set>
                                    <p:animEffect transition="in" filter="wipe(down)">
                                      <p:cBhvr>
                                        <p:cTn id="270" dur="500"/>
                                        <p:tgtEl>
                                          <p:spTgt spid="227"/>
                                        </p:tgtEl>
                                      </p:cBhvr>
                                    </p:animEffect>
                                  </p:childTnLst>
                                </p:cTn>
                              </p:par>
                              <p:par>
                                <p:cTn id="271" presetID="22" presetClass="entr" presetSubtype="4" fill="hold" grpId="0" nodeType="withEffect">
                                  <p:stCondLst>
                                    <p:cond delay="0"/>
                                  </p:stCondLst>
                                  <p:childTnLst>
                                    <p:set>
                                      <p:cBhvr>
                                        <p:cTn id="272" dur="1" fill="hold">
                                          <p:stCondLst>
                                            <p:cond delay="0"/>
                                          </p:stCondLst>
                                        </p:cTn>
                                        <p:tgtEl>
                                          <p:spTgt spid="228"/>
                                        </p:tgtEl>
                                        <p:attrNameLst>
                                          <p:attrName>style.visibility</p:attrName>
                                        </p:attrNameLst>
                                      </p:cBhvr>
                                      <p:to>
                                        <p:strVal val="visible"/>
                                      </p:to>
                                    </p:set>
                                    <p:animEffect transition="in" filter="wipe(down)">
                                      <p:cBhvr>
                                        <p:cTn id="273" dur="500"/>
                                        <p:tgtEl>
                                          <p:spTgt spid="228"/>
                                        </p:tgtEl>
                                      </p:cBhvr>
                                    </p:animEffect>
                                  </p:childTnLst>
                                </p:cTn>
                              </p:par>
                              <p:par>
                                <p:cTn id="274" presetID="22" presetClass="entr" presetSubtype="4" fill="hold" grpId="0" nodeType="withEffect">
                                  <p:stCondLst>
                                    <p:cond delay="0"/>
                                  </p:stCondLst>
                                  <p:childTnLst>
                                    <p:set>
                                      <p:cBhvr>
                                        <p:cTn id="275" dur="1" fill="hold">
                                          <p:stCondLst>
                                            <p:cond delay="0"/>
                                          </p:stCondLst>
                                        </p:cTn>
                                        <p:tgtEl>
                                          <p:spTgt spid="229"/>
                                        </p:tgtEl>
                                        <p:attrNameLst>
                                          <p:attrName>style.visibility</p:attrName>
                                        </p:attrNameLst>
                                      </p:cBhvr>
                                      <p:to>
                                        <p:strVal val="visible"/>
                                      </p:to>
                                    </p:set>
                                    <p:animEffect transition="in" filter="wipe(down)">
                                      <p:cBhvr>
                                        <p:cTn id="276" dur="500"/>
                                        <p:tgtEl>
                                          <p:spTgt spid="229"/>
                                        </p:tgtEl>
                                      </p:cBhvr>
                                    </p:animEffect>
                                  </p:childTnLst>
                                </p:cTn>
                              </p:par>
                              <p:par>
                                <p:cTn id="277" presetID="22" presetClass="entr" presetSubtype="4" fill="hold" grpId="0" nodeType="withEffect">
                                  <p:stCondLst>
                                    <p:cond delay="0"/>
                                  </p:stCondLst>
                                  <p:childTnLst>
                                    <p:set>
                                      <p:cBhvr>
                                        <p:cTn id="278" dur="1" fill="hold">
                                          <p:stCondLst>
                                            <p:cond delay="0"/>
                                          </p:stCondLst>
                                        </p:cTn>
                                        <p:tgtEl>
                                          <p:spTgt spid="230"/>
                                        </p:tgtEl>
                                        <p:attrNameLst>
                                          <p:attrName>style.visibility</p:attrName>
                                        </p:attrNameLst>
                                      </p:cBhvr>
                                      <p:to>
                                        <p:strVal val="visible"/>
                                      </p:to>
                                    </p:set>
                                    <p:animEffect transition="in" filter="wipe(down)">
                                      <p:cBhvr>
                                        <p:cTn id="279" dur="500"/>
                                        <p:tgtEl>
                                          <p:spTgt spid="230"/>
                                        </p:tgtEl>
                                      </p:cBhvr>
                                    </p:animEffect>
                                  </p:childTnLst>
                                </p:cTn>
                              </p:par>
                              <p:par>
                                <p:cTn id="280" presetID="22" presetClass="entr" presetSubtype="4" fill="hold" grpId="0" nodeType="withEffect">
                                  <p:stCondLst>
                                    <p:cond delay="0"/>
                                  </p:stCondLst>
                                  <p:childTnLst>
                                    <p:set>
                                      <p:cBhvr>
                                        <p:cTn id="281" dur="1" fill="hold">
                                          <p:stCondLst>
                                            <p:cond delay="0"/>
                                          </p:stCondLst>
                                        </p:cTn>
                                        <p:tgtEl>
                                          <p:spTgt spid="231"/>
                                        </p:tgtEl>
                                        <p:attrNameLst>
                                          <p:attrName>style.visibility</p:attrName>
                                        </p:attrNameLst>
                                      </p:cBhvr>
                                      <p:to>
                                        <p:strVal val="visible"/>
                                      </p:to>
                                    </p:set>
                                    <p:animEffect transition="in" filter="wipe(down)">
                                      <p:cBhvr>
                                        <p:cTn id="282" dur="500"/>
                                        <p:tgtEl>
                                          <p:spTgt spid="231"/>
                                        </p:tgtEl>
                                      </p:cBhvr>
                                    </p:animEffect>
                                  </p:childTnLst>
                                </p:cTn>
                              </p:par>
                              <p:par>
                                <p:cTn id="283" presetID="22" presetClass="entr" presetSubtype="4" fill="hold" grpId="0" nodeType="withEffect">
                                  <p:stCondLst>
                                    <p:cond delay="0"/>
                                  </p:stCondLst>
                                  <p:childTnLst>
                                    <p:set>
                                      <p:cBhvr>
                                        <p:cTn id="284" dur="1" fill="hold">
                                          <p:stCondLst>
                                            <p:cond delay="0"/>
                                          </p:stCondLst>
                                        </p:cTn>
                                        <p:tgtEl>
                                          <p:spTgt spid="232"/>
                                        </p:tgtEl>
                                        <p:attrNameLst>
                                          <p:attrName>style.visibility</p:attrName>
                                        </p:attrNameLst>
                                      </p:cBhvr>
                                      <p:to>
                                        <p:strVal val="visible"/>
                                      </p:to>
                                    </p:set>
                                    <p:animEffect transition="in" filter="wipe(down)">
                                      <p:cBhvr>
                                        <p:cTn id="285" dur="500"/>
                                        <p:tgtEl>
                                          <p:spTgt spid="232"/>
                                        </p:tgtEl>
                                      </p:cBhvr>
                                    </p:animEffect>
                                  </p:childTnLst>
                                </p:cTn>
                              </p:par>
                              <p:par>
                                <p:cTn id="286" presetID="22" presetClass="entr" presetSubtype="4" fill="hold" grpId="0" nodeType="withEffect">
                                  <p:stCondLst>
                                    <p:cond delay="0"/>
                                  </p:stCondLst>
                                  <p:childTnLst>
                                    <p:set>
                                      <p:cBhvr>
                                        <p:cTn id="287" dur="1" fill="hold">
                                          <p:stCondLst>
                                            <p:cond delay="0"/>
                                          </p:stCondLst>
                                        </p:cTn>
                                        <p:tgtEl>
                                          <p:spTgt spid="233"/>
                                        </p:tgtEl>
                                        <p:attrNameLst>
                                          <p:attrName>style.visibility</p:attrName>
                                        </p:attrNameLst>
                                      </p:cBhvr>
                                      <p:to>
                                        <p:strVal val="visible"/>
                                      </p:to>
                                    </p:set>
                                    <p:animEffect transition="in" filter="wipe(down)">
                                      <p:cBhvr>
                                        <p:cTn id="288" dur="500"/>
                                        <p:tgtEl>
                                          <p:spTgt spid="233"/>
                                        </p:tgtEl>
                                      </p:cBhvr>
                                    </p:animEffect>
                                  </p:childTnLst>
                                </p:cTn>
                              </p:par>
                              <p:par>
                                <p:cTn id="289" presetID="22" presetClass="entr" presetSubtype="4" fill="hold" grpId="0" nodeType="withEffect">
                                  <p:stCondLst>
                                    <p:cond delay="0"/>
                                  </p:stCondLst>
                                  <p:childTnLst>
                                    <p:set>
                                      <p:cBhvr>
                                        <p:cTn id="290" dur="1" fill="hold">
                                          <p:stCondLst>
                                            <p:cond delay="0"/>
                                          </p:stCondLst>
                                        </p:cTn>
                                        <p:tgtEl>
                                          <p:spTgt spid="234"/>
                                        </p:tgtEl>
                                        <p:attrNameLst>
                                          <p:attrName>style.visibility</p:attrName>
                                        </p:attrNameLst>
                                      </p:cBhvr>
                                      <p:to>
                                        <p:strVal val="visible"/>
                                      </p:to>
                                    </p:set>
                                    <p:animEffect transition="in" filter="wipe(down)">
                                      <p:cBhvr>
                                        <p:cTn id="291" dur="500"/>
                                        <p:tgtEl>
                                          <p:spTgt spid="234"/>
                                        </p:tgtEl>
                                      </p:cBhvr>
                                    </p:animEffect>
                                  </p:childTnLst>
                                </p:cTn>
                              </p:par>
                              <p:par>
                                <p:cTn id="292" presetID="22" presetClass="entr" presetSubtype="4" fill="hold" grpId="0" nodeType="withEffect">
                                  <p:stCondLst>
                                    <p:cond delay="0"/>
                                  </p:stCondLst>
                                  <p:childTnLst>
                                    <p:set>
                                      <p:cBhvr>
                                        <p:cTn id="293" dur="1" fill="hold">
                                          <p:stCondLst>
                                            <p:cond delay="0"/>
                                          </p:stCondLst>
                                        </p:cTn>
                                        <p:tgtEl>
                                          <p:spTgt spid="235"/>
                                        </p:tgtEl>
                                        <p:attrNameLst>
                                          <p:attrName>style.visibility</p:attrName>
                                        </p:attrNameLst>
                                      </p:cBhvr>
                                      <p:to>
                                        <p:strVal val="visible"/>
                                      </p:to>
                                    </p:set>
                                    <p:animEffect transition="in" filter="wipe(down)">
                                      <p:cBhvr>
                                        <p:cTn id="294" dur="500"/>
                                        <p:tgtEl>
                                          <p:spTgt spid="235"/>
                                        </p:tgtEl>
                                      </p:cBhvr>
                                    </p:animEffect>
                                  </p:childTnLst>
                                </p:cTn>
                              </p:par>
                              <p:par>
                                <p:cTn id="295" presetID="22" presetClass="entr" presetSubtype="4" fill="hold" grpId="0" nodeType="withEffect">
                                  <p:stCondLst>
                                    <p:cond delay="0"/>
                                  </p:stCondLst>
                                  <p:childTnLst>
                                    <p:set>
                                      <p:cBhvr>
                                        <p:cTn id="296" dur="1" fill="hold">
                                          <p:stCondLst>
                                            <p:cond delay="0"/>
                                          </p:stCondLst>
                                        </p:cTn>
                                        <p:tgtEl>
                                          <p:spTgt spid="236"/>
                                        </p:tgtEl>
                                        <p:attrNameLst>
                                          <p:attrName>style.visibility</p:attrName>
                                        </p:attrNameLst>
                                      </p:cBhvr>
                                      <p:to>
                                        <p:strVal val="visible"/>
                                      </p:to>
                                    </p:set>
                                    <p:animEffect transition="in" filter="wipe(down)">
                                      <p:cBhvr>
                                        <p:cTn id="297" dur="500"/>
                                        <p:tgtEl>
                                          <p:spTgt spid="236"/>
                                        </p:tgtEl>
                                      </p:cBhvr>
                                    </p:animEffect>
                                  </p:childTnLst>
                                </p:cTn>
                              </p:par>
                              <p:par>
                                <p:cTn id="298" presetID="22" presetClass="entr" presetSubtype="4" fill="hold" grpId="0" nodeType="withEffect">
                                  <p:stCondLst>
                                    <p:cond delay="0"/>
                                  </p:stCondLst>
                                  <p:childTnLst>
                                    <p:set>
                                      <p:cBhvr>
                                        <p:cTn id="299" dur="1" fill="hold">
                                          <p:stCondLst>
                                            <p:cond delay="0"/>
                                          </p:stCondLst>
                                        </p:cTn>
                                        <p:tgtEl>
                                          <p:spTgt spid="237"/>
                                        </p:tgtEl>
                                        <p:attrNameLst>
                                          <p:attrName>style.visibility</p:attrName>
                                        </p:attrNameLst>
                                      </p:cBhvr>
                                      <p:to>
                                        <p:strVal val="visible"/>
                                      </p:to>
                                    </p:set>
                                    <p:animEffect transition="in" filter="wipe(down)">
                                      <p:cBhvr>
                                        <p:cTn id="300" dur="500"/>
                                        <p:tgtEl>
                                          <p:spTgt spid="237"/>
                                        </p:tgtEl>
                                      </p:cBhvr>
                                    </p:animEffect>
                                  </p:childTnLst>
                                </p:cTn>
                              </p:par>
                              <p:par>
                                <p:cTn id="301" presetID="22" presetClass="entr" presetSubtype="4" fill="hold" grpId="0" nodeType="withEffect">
                                  <p:stCondLst>
                                    <p:cond delay="0"/>
                                  </p:stCondLst>
                                  <p:childTnLst>
                                    <p:set>
                                      <p:cBhvr>
                                        <p:cTn id="302" dur="1" fill="hold">
                                          <p:stCondLst>
                                            <p:cond delay="0"/>
                                          </p:stCondLst>
                                        </p:cTn>
                                        <p:tgtEl>
                                          <p:spTgt spid="238"/>
                                        </p:tgtEl>
                                        <p:attrNameLst>
                                          <p:attrName>style.visibility</p:attrName>
                                        </p:attrNameLst>
                                      </p:cBhvr>
                                      <p:to>
                                        <p:strVal val="visible"/>
                                      </p:to>
                                    </p:set>
                                    <p:animEffect transition="in" filter="wipe(down)">
                                      <p:cBhvr>
                                        <p:cTn id="303" dur="500"/>
                                        <p:tgtEl>
                                          <p:spTgt spid="238"/>
                                        </p:tgtEl>
                                      </p:cBhvr>
                                    </p:animEffect>
                                  </p:childTnLst>
                                </p:cTn>
                              </p:par>
                              <p:par>
                                <p:cTn id="304" presetID="22" presetClass="entr" presetSubtype="4" fill="hold" grpId="0" nodeType="withEffect">
                                  <p:stCondLst>
                                    <p:cond delay="0"/>
                                  </p:stCondLst>
                                  <p:childTnLst>
                                    <p:set>
                                      <p:cBhvr>
                                        <p:cTn id="305" dur="1" fill="hold">
                                          <p:stCondLst>
                                            <p:cond delay="0"/>
                                          </p:stCondLst>
                                        </p:cTn>
                                        <p:tgtEl>
                                          <p:spTgt spid="239"/>
                                        </p:tgtEl>
                                        <p:attrNameLst>
                                          <p:attrName>style.visibility</p:attrName>
                                        </p:attrNameLst>
                                      </p:cBhvr>
                                      <p:to>
                                        <p:strVal val="visible"/>
                                      </p:to>
                                    </p:set>
                                    <p:animEffect transition="in" filter="wipe(down)">
                                      <p:cBhvr>
                                        <p:cTn id="306" dur="500"/>
                                        <p:tgtEl>
                                          <p:spTgt spid="239"/>
                                        </p:tgtEl>
                                      </p:cBhvr>
                                    </p:animEffect>
                                  </p:childTnLst>
                                </p:cTn>
                              </p:par>
                              <p:par>
                                <p:cTn id="307" presetID="22" presetClass="entr" presetSubtype="4" fill="hold" grpId="0" nodeType="withEffect">
                                  <p:stCondLst>
                                    <p:cond delay="0"/>
                                  </p:stCondLst>
                                  <p:childTnLst>
                                    <p:set>
                                      <p:cBhvr>
                                        <p:cTn id="308" dur="1" fill="hold">
                                          <p:stCondLst>
                                            <p:cond delay="0"/>
                                          </p:stCondLst>
                                        </p:cTn>
                                        <p:tgtEl>
                                          <p:spTgt spid="242"/>
                                        </p:tgtEl>
                                        <p:attrNameLst>
                                          <p:attrName>style.visibility</p:attrName>
                                        </p:attrNameLst>
                                      </p:cBhvr>
                                      <p:to>
                                        <p:strVal val="visible"/>
                                      </p:to>
                                    </p:set>
                                    <p:animEffect transition="in" filter="wipe(down)">
                                      <p:cBhvr>
                                        <p:cTn id="309" dur="500"/>
                                        <p:tgtEl>
                                          <p:spTgt spid="242"/>
                                        </p:tgtEl>
                                      </p:cBhvr>
                                    </p:animEffect>
                                  </p:childTnLst>
                                </p:cTn>
                              </p:par>
                              <p:par>
                                <p:cTn id="310" presetID="22" presetClass="entr" presetSubtype="4" fill="hold" grpId="0" nodeType="withEffect">
                                  <p:stCondLst>
                                    <p:cond delay="0"/>
                                  </p:stCondLst>
                                  <p:childTnLst>
                                    <p:set>
                                      <p:cBhvr>
                                        <p:cTn id="311" dur="1" fill="hold">
                                          <p:stCondLst>
                                            <p:cond delay="0"/>
                                          </p:stCondLst>
                                        </p:cTn>
                                        <p:tgtEl>
                                          <p:spTgt spid="243"/>
                                        </p:tgtEl>
                                        <p:attrNameLst>
                                          <p:attrName>style.visibility</p:attrName>
                                        </p:attrNameLst>
                                      </p:cBhvr>
                                      <p:to>
                                        <p:strVal val="visible"/>
                                      </p:to>
                                    </p:set>
                                    <p:animEffect transition="in" filter="wipe(down)">
                                      <p:cBhvr>
                                        <p:cTn id="312" dur="500"/>
                                        <p:tgtEl>
                                          <p:spTgt spid="243"/>
                                        </p:tgtEl>
                                      </p:cBhvr>
                                    </p:animEffect>
                                  </p:childTnLst>
                                </p:cTn>
                              </p:par>
                              <p:par>
                                <p:cTn id="313" presetID="22" presetClass="entr" presetSubtype="4" fill="hold" grpId="0" nodeType="withEffect">
                                  <p:stCondLst>
                                    <p:cond delay="0"/>
                                  </p:stCondLst>
                                  <p:childTnLst>
                                    <p:set>
                                      <p:cBhvr>
                                        <p:cTn id="314" dur="1" fill="hold">
                                          <p:stCondLst>
                                            <p:cond delay="0"/>
                                          </p:stCondLst>
                                        </p:cTn>
                                        <p:tgtEl>
                                          <p:spTgt spid="244"/>
                                        </p:tgtEl>
                                        <p:attrNameLst>
                                          <p:attrName>style.visibility</p:attrName>
                                        </p:attrNameLst>
                                      </p:cBhvr>
                                      <p:to>
                                        <p:strVal val="visible"/>
                                      </p:to>
                                    </p:set>
                                    <p:animEffect transition="in" filter="wipe(down)">
                                      <p:cBhvr>
                                        <p:cTn id="315" dur="500"/>
                                        <p:tgtEl>
                                          <p:spTgt spid="244"/>
                                        </p:tgtEl>
                                      </p:cBhvr>
                                    </p:animEffect>
                                  </p:childTnLst>
                                </p:cTn>
                              </p:par>
                              <p:par>
                                <p:cTn id="316" presetID="22" presetClass="entr" presetSubtype="4" fill="hold" grpId="0" nodeType="withEffect">
                                  <p:stCondLst>
                                    <p:cond delay="0"/>
                                  </p:stCondLst>
                                  <p:childTnLst>
                                    <p:set>
                                      <p:cBhvr>
                                        <p:cTn id="317" dur="1" fill="hold">
                                          <p:stCondLst>
                                            <p:cond delay="0"/>
                                          </p:stCondLst>
                                        </p:cTn>
                                        <p:tgtEl>
                                          <p:spTgt spid="245"/>
                                        </p:tgtEl>
                                        <p:attrNameLst>
                                          <p:attrName>style.visibility</p:attrName>
                                        </p:attrNameLst>
                                      </p:cBhvr>
                                      <p:to>
                                        <p:strVal val="visible"/>
                                      </p:to>
                                    </p:set>
                                    <p:animEffect transition="in" filter="wipe(down)">
                                      <p:cBhvr>
                                        <p:cTn id="318" dur="500"/>
                                        <p:tgtEl>
                                          <p:spTgt spid="245"/>
                                        </p:tgtEl>
                                      </p:cBhvr>
                                    </p:animEffect>
                                  </p:childTnLst>
                                </p:cTn>
                              </p:par>
                              <p:par>
                                <p:cTn id="319" presetID="22" presetClass="entr" presetSubtype="4" fill="hold" grpId="0" nodeType="withEffect">
                                  <p:stCondLst>
                                    <p:cond delay="0"/>
                                  </p:stCondLst>
                                  <p:childTnLst>
                                    <p:set>
                                      <p:cBhvr>
                                        <p:cTn id="320" dur="1" fill="hold">
                                          <p:stCondLst>
                                            <p:cond delay="0"/>
                                          </p:stCondLst>
                                        </p:cTn>
                                        <p:tgtEl>
                                          <p:spTgt spid="246"/>
                                        </p:tgtEl>
                                        <p:attrNameLst>
                                          <p:attrName>style.visibility</p:attrName>
                                        </p:attrNameLst>
                                      </p:cBhvr>
                                      <p:to>
                                        <p:strVal val="visible"/>
                                      </p:to>
                                    </p:set>
                                    <p:animEffect transition="in" filter="wipe(down)">
                                      <p:cBhvr>
                                        <p:cTn id="321" dur="500"/>
                                        <p:tgtEl>
                                          <p:spTgt spid="246"/>
                                        </p:tgtEl>
                                      </p:cBhvr>
                                    </p:animEffect>
                                  </p:childTnLst>
                                </p:cTn>
                              </p:par>
                              <p:par>
                                <p:cTn id="322" presetID="22" presetClass="entr" presetSubtype="4" fill="hold" grpId="0" nodeType="withEffect">
                                  <p:stCondLst>
                                    <p:cond delay="0"/>
                                  </p:stCondLst>
                                  <p:childTnLst>
                                    <p:set>
                                      <p:cBhvr>
                                        <p:cTn id="323" dur="1" fill="hold">
                                          <p:stCondLst>
                                            <p:cond delay="0"/>
                                          </p:stCondLst>
                                        </p:cTn>
                                        <p:tgtEl>
                                          <p:spTgt spid="247"/>
                                        </p:tgtEl>
                                        <p:attrNameLst>
                                          <p:attrName>style.visibility</p:attrName>
                                        </p:attrNameLst>
                                      </p:cBhvr>
                                      <p:to>
                                        <p:strVal val="visible"/>
                                      </p:to>
                                    </p:set>
                                    <p:animEffect transition="in" filter="wipe(down)">
                                      <p:cBhvr>
                                        <p:cTn id="324" dur="500"/>
                                        <p:tgtEl>
                                          <p:spTgt spid="247"/>
                                        </p:tgtEl>
                                      </p:cBhvr>
                                    </p:animEffect>
                                  </p:childTnLst>
                                </p:cTn>
                              </p:par>
                              <p:par>
                                <p:cTn id="325" presetID="22" presetClass="entr" presetSubtype="4" fill="hold" grpId="0" nodeType="withEffect">
                                  <p:stCondLst>
                                    <p:cond delay="0"/>
                                  </p:stCondLst>
                                  <p:childTnLst>
                                    <p:set>
                                      <p:cBhvr>
                                        <p:cTn id="326" dur="1" fill="hold">
                                          <p:stCondLst>
                                            <p:cond delay="0"/>
                                          </p:stCondLst>
                                        </p:cTn>
                                        <p:tgtEl>
                                          <p:spTgt spid="248"/>
                                        </p:tgtEl>
                                        <p:attrNameLst>
                                          <p:attrName>style.visibility</p:attrName>
                                        </p:attrNameLst>
                                      </p:cBhvr>
                                      <p:to>
                                        <p:strVal val="visible"/>
                                      </p:to>
                                    </p:set>
                                    <p:animEffect transition="in" filter="wipe(down)">
                                      <p:cBhvr>
                                        <p:cTn id="327" dur="500"/>
                                        <p:tgtEl>
                                          <p:spTgt spid="248"/>
                                        </p:tgtEl>
                                      </p:cBhvr>
                                    </p:animEffect>
                                  </p:childTnLst>
                                </p:cTn>
                              </p:par>
                              <p:par>
                                <p:cTn id="328" presetID="22" presetClass="entr" presetSubtype="4" fill="hold" grpId="0" nodeType="withEffect">
                                  <p:stCondLst>
                                    <p:cond delay="0"/>
                                  </p:stCondLst>
                                  <p:childTnLst>
                                    <p:set>
                                      <p:cBhvr>
                                        <p:cTn id="329" dur="1" fill="hold">
                                          <p:stCondLst>
                                            <p:cond delay="0"/>
                                          </p:stCondLst>
                                        </p:cTn>
                                        <p:tgtEl>
                                          <p:spTgt spid="249"/>
                                        </p:tgtEl>
                                        <p:attrNameLst>
                                          <p:attrName>style.visibility</p:attrName>
                                        </p:attrNameLst>
                                      </p:cBhvr>
                                      <p:to>
                                        <p:strVal val="visible"/>
                                      </p:to>
                                    </p:set>
                                    <p:animEffect transition="in" filter="wipe(down)">
                                      <p:cBhvr>
                                        <p:cTn id="330" dur="500"/>
                                        <p:tgtEl>
                                          <p:spTgt spid="249"/>
                                        </p:tgtEl>
                                      </p:cBhvr>
                                    </p:animEffect>
                                  </p:childTnLst>
                                </p:cTn>
                              </p:par>
                              <p:par>
                                <p:cTn id="331" presetID="22" presetClass="entr" presetSubtype="4" fill="hold" grpId="0" nodeType="withEffect">
                                  <p:stCondLst>
                                    <p:cond delay="0"/>
                                  </p:stCondLst>
                                  <p:childTnLst>
                                    <p:set>
                                      <p:cBhvr>
                                        <p:cTn id="332" dur="1" fill="hold">
                                          <p:stCondLst>
                                            <p:cond delay="0"/>
                                          </p:stCondLst>
                                        </p:cTn>
                                        <p:tgtEl>
                                          <p:spTgt spid="250"/>
                                        </p:tgtEl>
                                        <p:attrNameLst>
                                          <p:attrName>style.visibility</p:attrName>
                                        </p:attrNameLst>
                                      </p:cBhvr>
                                      <p:to>
                                        <p:strVal val="visible"/>
                                      </p:to>
                                    </p:set>
                                    <p:animEffect transition="in" filter="wipe(down)">
                                      <p:cBhvr>
                                        <p:cTn id="333" dur="500"/>
                                        <p:tgtEl>
                                          <p:spTgt spid="250"/>
                                        </p:tgtEl>
                                      </p:cBhvr>
                                    </p:animEffect>
                                  </p:childTnLst>
                                </p:cTn>
                              </p:par>
                              <p:par>
                                <p:cTn id="334" presetID="22" presetClass="entr" presetSubtype="4" fill="hold" grpId="0" nodeType="withEffect">
                                  <p:stCondLst>
                                    <p:cond delay="0"/>
                                  </p:stCondLst>
                                  <p:childTnLst>
                                    <p:set>
                                      <p:cBhvr>
                                        <p:cTn id="335" dur="1" fill="hold">
                                          <p:stCondLst>
                                            <p:cond delay="0"/>
                                          </p:stCondLst>
                                        </p:cTn>
                                        <p:tgtEl>
                                          <p:spTgt spid="251"/>
                                        </p:tgtEl>
                                        <p:attrNameLst>
                                          <p:attrName>style.visibility</p:attrName>
                                        </p:attrNameLst>
                                      </p:cBhvr>
                                      <p:to>
                                        <p:strVal val="visible"/>
                                      </p:to>
                                    </p:set>
                                    <p:animEffect transition="in" filter="wipe(down)">
                                      <p:cBhvr>
                                        <p:cTn id="336" dur="500"/>
                                        <p:tgtEl>
                                          <p:spTgt spid="251"/>
                                        </p:tgtEl>
                                      </p:cBhvr>
                                    </p:animEffect>
                                  </p:childTnLst>
                                </p:cTn>
                              </p:par>
                              <p:par>
                                <p:cTn id="337" presetID="22" presetClass="entr" presetSubtype="4" fill="hold" grpId="0" nodeType="withEffect">
                                  <p:stCondLst>
                                    <p:cond delay="0"/>
                                  </p:stCondLst>
                                  <p:childTnLst>
                                    <p:set>
                                      <p:cBhvr>
                                        <p:cTn id="338" dur="1" fill="hold">
                                          <p:stCondLst>
                                            <p:cond delay="0"/>
                                          </p:stCondLst>
                                        </p:cTn>
                                        <p:tgtEl>
                                          <p:spTgt spid="252"/>
                                        </p:tgtEl>
                                        <p:attrNameLst>
                                          <p:attrName>style.visibility</p:attrName>
                                        </p:attrNameLst>
                                      </p:cBhvr>
                                      <p:to>
                                        <p:strVal val="visible"/>
                                      </p:to>
                                    </p:set>
                                    <p:animEffect transition="in" filter="wipe(down)">
                                      <p:cBhvr>
                                        <p:cTn id="339" dur="500"/>
                                        <p:tgtEl>
                                          <p:spTgt spid="252"/>
                                        </p:tgtEl>
                                      </p:cBhvr>
                                    </p:animEffect>
                                  </p:childTnLst>
                                </p:cTn>
                              </p:par>
                              <p:par>
                                <p:cTn id="340" presetID="22" presetClass="entr" presetSubtype="4" fill="hold" grpId="0" nodeType="withEffect">
                                  <p:stCondLst>
                                    <p:cond delay="0"/>
                                  </p:stCondLst>
                                  <p:childTnLst>
                                    <p:set>
                                      <p:cBhvr>
                                        <p:cTn id="341" dur="1" fill="hold">
                                          <p:stCondLst>
                                            <p:cond delay="0"/>
                                          </p:stCondLst>
                                        </p:cTn>
                                        <p:tgtEl>
                                          <p:spTgt spid="253"/>
                                        </p:tgtEl>
                                        <p:attrNameLst>
                                          <p:attrName>style.visibility</p:attrName>
                                        </p:attrNameLst>
                                      </p:cBhvr>
                                      <p:to>
                                        <p:strVal val="visible"/>
                                      </p:to>
                                    </p:set>
                                    <p:animEffect transition="in" filter="wipe(down)">
                                      <p:cBhvr>
                                        <p:cTn id="342" dur="500"/>
                                        <p:tgtEl>
                                          <p:spTgt spid="253"/>
                                        </p:tgtEl>
                                      </p:cBhvr>
                                    </p:animEffect>
                                  </p:childTnLst>
                                </p:cTn>
                              </p:par>
                              <p:par>
                                <p:cTn id="343" presetID="22" presetClass="entr" presetSubtype="4" fill="hold" nodeType="withEffect">
                                  <p:stCondLst>
                                    <p:cond delay="0"/>
                                  </p:stCondLst>
                                  <p:childTnLst>
                                    <p:set>
                                      <p:cBhvr>
                                        <p:cTn id="344" dur="1" fill="hold">
                                          <p:stCondLst>
                                            <p:cond delay="0"/>
                                          </p:stCondLst>
                                        </p:cTn>
                                        <p:tgtEl>
                                          <p:spTgt spid="254"/>
                                        </p:tgtEl>
                                        <p:attrNameLst>
                                          <p:attrName>style.visibility</p:attrName>
                                        </p:attrNameLst>
                                      </p:cBhvr>
                                      <p:to>
                                        <p:strVal val="visible"/>
                                      </p:to>
                                    </p:set>
                                    <p:animEffect transition="in" filter="wipe(down)">
                                      <p:cBhvr>
                                        <p:cTn id="345" dur="500"/>
                                        <p:tgtEl>
                                          <p:spTgt spid="254"/>
                                        </p:tgtEl>
                                      </p:cBhvr>
                                    </p:animEffect>
                                  </p:childTnLst>
                                </p:cTn>
                              </p:par>
                              <p:par>
                                <p:cTn id="346" presetID="22" presetClass="entr" presetSubtype="4" fill="hold" grpId="0" nodeType="withEffect">
                                  <p:stCondLst>
                                    <p:cond delay="0"/>
                                  </p:stCondLst>
                                  <p:childTnLst>
                                    <p:set>
                                      <p:cBhvr>
                                        <p:cTn id="347" dur="1" fill="hold">
                                          <p:stCondLst>
                                            <p:cond delay="0"/>
                                          </p:stCondLst>
                                        </p:cTn>
                                        <p:tgtEl>
                                          <p:spTgt spid="255"/>
                                        </p:tgtEl>
                                        <p:attrNameLst>
                                          <p:attrName>style.visibility</p:attrName>
                                        </p:attrNameLst>
                                      </p:cBhvr>
                                      <p:to>
                                        <p:strVal val="visible"/>
                                      </p:to>
                                    </p:set>
                                    <p:animEffect transition="in" filter="wipe(down)">
                                      <p:cBhvr>
                                        <p:cTn id="348" dur="500"/>
                                        <p:tgtEl>
                                          <p:spTgt spid="255"/>
                                        </p:tgtEl>
                                      </p:cBhvr>
                                    </p:animEffect>
                                  </p:childTnLst>
                                </p:cTn>
                              </p:par>
                              <p:par>
                                <p:cTn id="349" presetID="22" presetClass="entr" presetSubtype="4" fill="hold" grpId="0" nodeType="withEffect">
                                  <p:stCondLst>
                                    <p:cond delay="0"/>
                                  </p:stCondLst>
                                  <p:childTnLst>
                                    <p:set>
                                      <p:cBhvr>
                                        <p:cTn id="350" dur="1" fill="hold">
                                          <p:stCondLst>
                                            <p:cond delay="0"/>
                                          </p:stCondLst>
                                        </p:cTn>
                                        <p:tgtEl>
                                          <p:spTgt spid="256"/>
                                        </p:tgtEl>
                                        <p:attrNameLst>
                                          <p:attrName>style.visibility</p:attrName>
                                        </p:attrNameLst>
                                      </p:cBhvr>
                                      <p:to>
                                        <p:strVal val="visible"/>
                                      </p:to>
                                    </p:set>
                                    <p:animEffect transition="in" filter="wipe(down)">
                                      <p:cBhvr>
                                        <p:cTn id="351" dur="500"/>
                                        <p:tgtEl>
                                          <p:spTgt spid="256"/>
                                        </p:tgtEl>
                                      </p:cBhvr>
                                    </p:animEffect>
                                  </p:childTnLst>
                                </p:cTn>
                              </p:par>
                              <p:par>
                                <p:cTn id="352" presetID="22" presetClass="entr" presetSubtype="4" fill="hold" grpId="0" nodeType="withEffect">
                                  <p:stCondLst>
                                    <p:cond delay="0"/>
                                  </p:stCondLst>
                                  <p:childTnLst>
                                    <p:set>
                                      <p:cBhvr>
                                        <p:cTn id="353" dur="1" fill="hold">
                                          <p:stCondLst>
                                            <p:cond delay="0"/>
                                          </p:stCondLst>
                                        </p:cTn>
                                        <p:tgtEl>
                                          <p:spTgt spid="257"/>
                                        </p:tgtEl>
                                        <p:attrNameLst>
                                          <p:attrName>style.visibility</p:attrName>
                                        </p:attrNameLst>
                                      </p:cBhvr>
                                      <p:to>
                                        <p:strVal val="visible"/>
                                      </p:to>
                                    </p:set>
                                    <p:animEffect transition="in" filter="wipe(down)">
                                      <p:cBhvr>
                                        <p:cTn id="354" dur="500"/>
                                        <p:tgtEl>
                                          <p:spTgt spid="257"/>
                                        </p:tgtEl>
                                      </p:cBhvr>
                                    </p:animEffect>
                                  </p:childTnLst>
                                </p:cTn>
                              </p:par>
                              <p:par>
                                <p:cTn id="355" presetID="22" presetClass="entr" presetSubtype="4" fill="hold" nodeType="withEffect">
                                  <p:stCondLst>
                                    <p:cond delay="0"/>
                                  </p:stCondLst>
                                  <p:childTnLst>
                                    <p:set>
                                      <p:cBhvr>
                                        <p:cTn id="356" dur="1" fill="hold">
                                          <p:stCondLst>
                                            <p:cond delay="0"/>
                                          </p:stCondLst>
                                        </p:cTn>
                                        <p:tgtEl>
                                          <p:spTgt spid="260"/>
                                        </p:tgtEl>
                                        <p:attrNameLst>
                                          <p:attrName>style.visibility</p:attrName>
                                        </p:attrNameLst>
                                      </p:cBhvr>
                                      <p:to>
                                        <p:strVal val="visible"/>
                                      </p:to>
                                    </p:set>
                                    <p:animEffect transition="in" filter="wipe(down)">
                                      <p:cBhvr>
                                        <p:cTn id="357" dur="500"/>
                                        <p:tgtEl>
                                          <p:spTgt spid="260"/>
                                        </p:tgtEl>
                                      </p:cBhvr>
                                    </p:animEffect>
                                  </p:childTnLst>
                                </p:cTn>
                              </p:par>
                            </p:childTnLst>
                          </p:cTn>
                        </p:par>
                      </p:childTnLst>
                    </p:cTn>
                  </p:par>
                  <p:par>
                    <p:cTn id="358" fill="hold">
                      <p:stCondLst>
                        <p:cond delay="indefinite"/>
                      </p:stCondLst>
                      <p:childTnLst>
                        <p:par>
                          <p:cTn id="359" fill="hold">
                            <p:stCondLst>
                              <p:cond delay="0"/>
                            </p:stCondLst>
                            <p:childTnLst>
                              <p:par>
                                <p:cTn id="360" presetID="22" presetClass="entr" presetSubtype="4" fill="hold" grpId="0" nodeType="clickEffect">
                                  <p:stCondLst>
                                    <p:cond delay="0"/>
                                  </p:stCondLst>
                                  <p:childTnLst>
                                    <p:set>
                                      <p:cBhvr>
                                        <p:cTn id="361" dur="1" fill="hold">
                                          <p:stCondLst>
                                            <p:cond delay="0"/>
                                          </p:stCondLst>
                                        </p:cTn>
                                        <p:tgtEl>
                                          <p:spTgt spid="258"/>
                                        </p:tgtEl>
                                        <p:attrNameLst>
                                          <p:attrName>style.visibility</p:attrName>
                                        </p:attrNameLst>
                                      </p:cBhvr>
                                      <p:to>
                                        <p:strVal val="visible"/>
                                      </p:to>
                                    </p:set>
                                    <p:animEffect transition="in" filter="wipe(down)">
                                      <p:cBhvr>
                                        <p:cTn id="362" dur="500"/>
                                        <p:tgtEl>
                                          <p:spTgt spid="258"/>
                                        </p:tgtEl>
                                      </p:cBhvr>
                                    </p:animEffect>
                                  </p:childTnLst>
                                </p:cTn>
                              </p:par>
                            </p:childTnLst>
                          </p:cTn>
                        </p:par>
                      </p:childTnLst>
                    </p:cTn>
                  </p:par>
                  <p:par>
                    <p:cTn id="363" fill="hold">
                      <p:stCondLst>
                        <p:cond delay="indefinite"/>
                      </p:stCondLst>
                      <p:childTnLst>
                        <p:par>
                          <p:cTn id="364" fill="hold">
                            <p:stCondLst>
                              <p:cond delay="0"/>
                            </p:stCondLst>
                            <p:childTnLst>
                              <p:par>
                                <p:cTn id="365" presetID="22" presetClass="entr" presetSubtype="4" fill="hold" nodeType="clickEffect">
                                  <p:stCondLst>
                                    <p:cond delay="0"/>
                                  </p:stCondLst>
                                  <p:childTnLst>
                                    <p:set>
                                      <p:cBhvr>
                                        <p:cTn id="366" dur="1" fill="hold">
                                          <p:stCondLst>
                                            <p:cond delay="0"/>
                                          </p:stCondLst>
                                        </p:cTn>
                                        <p:tgtEl>
                                          <p:spTgt spid="269"/>
                                        </p:tgtEl>
                                        <p:attrNameLst>
                                          <p:attrName>style.visibility</p:attrName>
                                        </p:attrNameLst>
                                      </p:cBhvr>
                                      <p:to>
                                        <p:strVal val="visible"/>
                                      </p:to>
                                    </p:set>
                                    <p:animEffect transition="in" filter="wipe(down)">
                                      <p:cBhvr>
                                        <p:cTn id="367" dur="500"/>
                                        <p:tgtEl>
                                          <p:spTgt spid="269"/>
                                        </p:tgtEl>
                                      </p:cBhvr>
                                    </p:animEffect>
                                  </p:childTnLst>
                                </p:cTn>
                              </p:par>
                              <p:par>
                                <p:cTn id="368" presetID="22" presetClass="entr" presetSubtype="4" fill="hold" grpId="0" nodeType="withEffect">
                                  <p:stCondLst>
                                    <p:cond delay="0"/>
                                  </p:stCondLst>
                                  <p:childTnLst>
                                    <p:set>
                                      <p:cBhvr>
                                        <p:cTn id="369" dur="1" fill="hold">
                                          <p:stCondLst>
                                            <p:cond delay="0"/>
                                          </p:stCondLst>
                                        </p:cTn>
                                        <p:tgtEl>
                                          <p:spTgt spid="270"/>
                                        </p:tgtEl>
                                        <p:attrNameLst>
                                          <p:attrName>style.visibility</p:attrName>
                                        </p:attrNameLst>
                                      </p:cBhvr>
                                      <p:to>
                                        <p:strVal val="visible"/>
                                      </p:to>
                                    </p:set>
                                    <p:animEffect transition="in" filter="wipe(down)">
                                      <p:cBhvr>
                                        <p:cTn id="370"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P spid="29" grpId="0" animBg="1"/>
      <p:bldP spid="30" grpId="0" animBg="1"/>
      <p:bldP spid="36" grpId="0" animBg="1"/>
      <p:bldP spid="36" grpId="1" animBg="1"/>
      <p:bldP spid="42" grpId="0" animBg="1"/>
      <p:bldP spid="43" grpId="0" animBg="1"/>
      <p:bldP spid="44" grpId="0" animBg="1"/>
      <p:bldP spid="45" grpId="0" animBg="1"/>
      <p:bldP spid="47" grpId="0" animBg="1"/>
      <p:bldP spid="48" grpId="0"/>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06" grpId="0"/>
      <p:bldP spid="107" grpId="0" animBg="1"/>
      <p:bldP spid="108" grpId="0" animBg="1"/>
      <p:bldP spid="109" grpId="0" animBg="1"/>
      <p:bldP spid="112" grpId="0" animBg="1"/>
      <p:bldP spid="113" grpId="0" animBg="1"/>
      <p:bldP spid="120" grpId="0" animBg="1"/>
      <p:bldP spid="121"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P spid="237" grpId="0" animBg="1"/>
      <p:bldP spid="238" grpId="0"/>
      <p:bldP spid="239"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p:bldP spid="252" grpId="0" animBg="1"/>
      <p:bldP spid="253" grpId="0" animBg="1"/>
      <p:bldP spid="255" grpId="0" animBg="1"/>
      <p:bldP spid="256" grpId="0" animBg="1"/>
      <p:bldP spid="257" grpId="0" animBg="1"/>
      <p:bldP spid="258" grpId="0" animBg="1"/>
      <p:bldP spid="263" grpId="0" animBg="1"/>
      <p:bldP spid="264" grpId="0"/>
      <p:bldP spid="265" grpId="0" animBg="1"/>
      <p:bldP spid="270" grpId="0" animBg="1"/>
      <p:bldP spid="27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Improving </a:t>
            </a:r>
            <a:r>
              <a:rPr lang="en-IN" dirty="0" err="1">
                <a:solidFill>
                  <a:schemeClr val="accent2">
                    <a:lumMod val="75000"/>
                  </a:schemeClr>
                </a:solidFill>
              </a:rPr>
              <a:t>LwP</a:t>
            </a:r>
            <a:r>
              <a:rPr lang="en-IN" dirty="0">
                <a:solidFill>
                  <a:schemeClr val="accent2">
                    <a:lumMod val="75000"/>
                  </a:schemeClr>
                </a:solidFill>
              </a:rPr>
              <a:t> when classes are complex-shaped</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364259"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Even with weighted Euclidean or </a:t>
                </a:r>
                <a:r>
                  <a:rPr lang="en-GB" dirty="0" err="1">
                    <a:latin typeface="Abadi Extra Light" panose="020B0204020104020204" pitchFamily="34" charset="0"/>
                  </a:rPr>
                  <a:t>Mahalanobis</a:t>
                </a:r>
                <a:r>
                  <a:rPr lang="en-GB" dirty="0">
                    <a:latin typeface="Abadi Extra Light" panose="020B0204020104020204" pitchFamily="34" charset="0"/>
                  </a:rPr>
                  <a:t> </a:t>
                </a:r>
                <a:r>
                  <a:rPr lang="en-GB" dirty="0" err="1">
                    <a:latin typeface="Abadi Extra Light" panose="020B0204020104020204" pitchFamily="34" charset="0"/>
                  </a:rPr>
                  <a:t>dist</a:t>
                </a:r>
                <a:r>
                  <a:rPr lang="en-GB" dirty="0">
                    <a:latin typeface="Abadi Extra Light" panose="020B0204020104020204" pitchFamily="34" charset="0"/>
                  </a:rPr>
                  <a:t>, </a:t>
                </a:r>
                <a:r>
                  <a:rPr lang="en-GB" dirty="0" err="1">
                    <a:latin typeface="Abadi Extra Light" panose="020B0204020104020204" pitchFamily="34" charset="0"/>
                  </a:rPr>
                  <a:t>LwP</a:t>
                </a:r>
                <a:r>
                  <a:rPr lang="en-GB" dirty="0">
                    <a:latin typeface="Abadi Extra Light" panose="020B0204020104020204" pitchFamily="34" charset="0"/>
                  </a:rPr>
                  <a:t> still a linear classifier </a:t>
                </a:r>
                <a:r>
                  <a:rPr lang="en-GB" dirty="0">
                    <a:latin typeface="Abadi Extra Light" panose="020B0204020104020204" pitchFamily="34" charset="0"/>
                    <a:sym typeface="Wingdings" panose="05000000000000000000" pitchFamily="2" charset="2"/>
                  </a:rPr>
                  <a:t></a:t>
                </a:r>
                <a:endParaRPr lang="en-GB" dirty="0">
                  <a:latin typeface="Abadi Extra Light" panose="020B0204020104020204" pitchFamily="34" charset="0"/>
                </a:endParaRPr>
              </a:p>
              <a:p>
                <a:pPr>
                  <a:buFont typeface="Wingdings" panose="05000000000000000000" pitchFamily="2" charset="2"/>
                  <a:buChar char="§"/>
                </a:pPr>
                <a:r>
                  <a:rPr lang="en-GB" b="1" dirty="0">
                    <a:latin typeface="Abadi Extra Light" panose="020B0204020104020204" pitchFamily="34" charset="0"/>
                  </a:rPr>
                  <a:t>Exercise:</a:t>
                </a:r>
                <a:r>
                  <a:rPr lang="en-GB" dirty="0">
                    <a:latin typeface="Abadi Extra Light" panose="020B0204020104020204" pitchFamily="34" charset="0"/>
                  </a:rPr>
                  <a:t> Prove the above fact. You may use the following hint</a:t>
                </a:r>
              </a:p>
              <a:p>
                <a:pPr lvl="1">
                  <a:buFont typeface="Wingdings" panose="05000000000000000000" pitchFamily="2" charset="2"/>
                  <a:buChar char="§"/>
                </a:pPr>
                <a:r>
                  <a:rPr lang="en-GB" dirty="0" err="1">
                    <a:latin typeface="Abadi Extra Light" panose="020B0204020104020204" pitchFamily="34" charset="0"/>
                  </a:rPr>
                  <a:t>Mahalanobis</a:t>
                </a:r>
                <a:r>
                  <a:rPr lang="en-GB" dirty="0">
                    <a:latin typeface="Abadi Extra Light" panose="020B0204020104020204" pitchFamily="34" charset="0"/>
                  </a:rPr>
                  <a:t> </a:t>
                </a:r>
                <a:r>
                  <a:rPr lang="en-GB" dirty="0" err="1">
                    <a:latin typeface="Abadi Extra Light" panose="020B0204020104020204" pitchFamily="34" charset="0"/>
                  </a:rPr>
                  <a:t>dist</a:t>
                </a:r>
                <a:r>
                  <a:rPr lang="en-GB" dirty="0">
                    <a:latin typeface="Abadi Extra Light" panose="020B0204020104020204" pitchFamily="34" charset="0"/>
                  </a:rPr>
                  <a:t> can be written as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𝑑</m:t>
                        </m:r>
                      </m:e>
                      <m:sub>
                        <m:r>
                          <a:rPr lang="en-IN" i="1">
                            <a:latin typeface="Cambria Math" panose="02040503050406030204" pitchFamily="18" charset="0"/>
                          </a:rPr>
                          <m:t>𝑤</m:t>
                        </m:r>
                      </m:sub>
                    </m:sSub>
                    <m:d>
                      <m:dPr>
                        <m:ctrlPr>
                          <a:rPr lang="en-IN" i="1">
                            <a:latin typeface="Cambria Math" panose="02040503050406030204" pitchFamily="18" charset="0"/>
                          </a:rPr>
                        </m:ctrlPr>
                      </m:dPr>
                      <m:e>
                        <m:r>
                          <a:rPr lang="en-IN" b="1" i="1">
                            <a:latin typeface="Cambria Math" panose="02040503050406030204" pitchFamily="18" charset="0"/>
                          </a:rPr>
                          <m:t>𝒂</m:t>
                        </m:r>
                        <m:r>
                          <a:rPr lang="en-IN" i="1">
                            <a:latin typeface="Cambria Math" panose="02040503050406030204" pitchFamily="18" charset="0"/>
                          </a:rPr>
                          <m:t>,</m:t>
                        </m:r>
                        <m:r>
                          <a:rPr lang="en-IN" b="1" i="1">
                            <a:latin typeface="Cambria Math" panose="02040503050406030204" pitchFamily="18" charset="0"/>
                          </a:rPr>
                          <m:t>𝒃</m:t>
                        </m:r>
                      </m:e>
                    </m:d>
                    <m:r>
                      <a:rPr lang="en-IN" i="1">
                        <a:latin typeface="Cambria Math" panose="02040503050406030204" pitchFamily="18" charset="0"/>
                      </a:rPr>
                      <m:t>=</m:t>
                    </m:r>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b="1" i="1">
                                    <a:latin typeface="Cambria Math" panose="02040503050406030204" pitchFamily="18" charset="0"/>
                                  </a:rPr>
                                  <m:t>𝒂</m:t>
                                </m:r>
                                <m:r>
                                  <a:rPr lang="en-IN" i="1">
                                    <a:latin typeface="Cambria Math" panose="02040503050406030204" pitchFamily="18" charset="0"/>
                                  </a:rPr>
                                  <m:t>−</m:t>
                                </m:r>
                                <m:r>
                                  <a:rPr lang="en-IN" b="1" i="1">
                                    <a:latin typeface="Cambria Math" panose="02040503050406030204" pitchFamily="18" charset="0"/>
                                  </a:rPr>
                                  <m:t>𝒃</m:t>
                                </m:r>
                              </m:e>
                            </m:d>
                          </m:e>
                          <m:sup>
                            <m:r>
                              <a:rPr lang="en-IN" i="1">
                                <a:latin typeface="Cambria Math" panose="02040503050406030204" pitchFamily="18" charset="0"/>
                              </a:rPr>
                              <m:t>⊤</m:t>
                            </m:r>
                          </m:sup>
                        </m:sSup>
                        <m:r>
                          <a:rPr lang="en-IN" b="1">
                            <a:latin typeface="Cambria Math" panose="02040503050406030204" pitchFamily="18" charset="0"/>
                          </a:rPr>
                          <m:t>𝐖</m:t>
                        </m:r>
                        <m:d>
                          <m:dPr>
                            <m:ctrlPr>
                              <a:rPr lang="en-IN" i="1">
                                <a:latin typeface="Cambria Math" panose="02040503050406030204" pitchFamily="18" charset="0"/>
                              </a:rPr>
                            </m:ctrlPr>
                          </m:dPr>
                          <m:e>
                            <m:r>
                              <a:rPr lang="en-IN" b="1" i="1">
                                <a:latin typeface="Cambria Math" panose="02040503050406030204" pitchFamily="18" charset="0"/>
                              </a:rPr>
                              <m:t>𝒂</m:t>
                            </m:r>
                            <m:r>
                              <a:rPr lang="en-IN" i="1">
                                <a:latin typeface="Cambria Math" panose="02040503050406030204" pitchFamily="18" charset="0"/>
                              </a:rPr>
                              <m:t>−</m:t>
                            </m:r>
                            <m:r>
                              <a:rPr lang="en-IN" b="1" i="1">
                                <a:latin typeface="Cambria Math" panose="02040503050406030204" pitchFamily="18" charset="0"/>
                              </a:rPr>
                              <m:t>𝒃</m:t>
                            </m:r>
                          </m:e>
                        </m:d>
                      </m:e>
                    </m:rad>
                  </m:oMath>
                </a14:m>
                <a:endParaRPr lang="en-IN" dirty="0">
                  <a:latin typeface="Abadi Extra Light" panose="020B0204020104020204" pitchFamily="34" charset="0"/>
                </a:endParaRPr>
              </a:p>
              <a:p>
                <a:pPr lvl="1">
                  <a:buFont typeface="Wingdings" panose="05000000000000000000" pitchFamily="2" charset="2"/>
                  <a:buChar char="§"/>
                </a:pPr>
                <a14:m>
                  <m:oMath xmlns:m="http://schemas.openxmlformats.org/officeDocument/2006/math">
                    <m:r>
                      <a:rPr lang="en-IN" b="1" i="0" smtClean="0">
                        <a:latin typeface="Cambria Math" panose="02040503050406030204" pitchFamily="18" charset="0"/>
                      </a:rPr>
                      <m:t>𝐖</m:t>
                    </m:r>
                  </m:oMath>
                </a14:m>
                <a:r>
                  <a:rPr lang="en-GB" b="1" dirty="0">
                    <a:latin typeface="Abadi Extra Light" panose="020B0204020104020204" pitchFamily="34" charset="0"/>
                  </a:rPr>
                  <a:t> </a:t>
                </a:r>
                <a:r>
                  <a:rPr lang="en-GB" dirty="0">
                    <a:latin typeface="Abadi Extra Light" panose="020B0204020104020204" pitchFamily="34" charset="0"/>
                  </a:rPr>
                  <a:t>is a symmetric matrix and thus can be written as </a:t>
                </a:r>
                <a14:m>
                  <m:oMath xmlns:m="http://schemas.openxmlformats.org/officeDocument/2006/math">
                    <m:r>
                      <a:rPr lang="en-IN" b="1" i="0" smtClean="0">
                        <a:latin typeface="Cambria Math" panose="02040503050406030204" pitchFamily="18" charset="0"/>
                      </a:rPr>
                      <m:t>𝐀𝐀</m:t>
                    </m:r>
                    <m:r>
                      <a:rPr lang="en-IN" b="1" i="1" baseline="30000" smtClean="0">
                        <a:latin typeface="Cambria Math" panose="02040503050406030204" pitchFamily="18" charset="0"/>
                      </a:rPr>
                      <m:t>⊤</m:t>
                    </m:r>
                  </m:oMath>
                </a14:m>
                <a:r>
                  <a:rPr lang="en-GB" dirty="0">
                    <a:latin typeface="Abadi Extra Light" panose="020B0204020104020204" pitchFamily="34" charset="0"/>
                  </a:rPr>
                  <a:t> for any matrix </a:t>
                </a:r>
                <a14:m>
                  <m:oMath xmlns:m="http://schemas.openxmlformats.org/officeDocument/2006/math">
                    <m:r>
                      <a:rPr lang="en-IN" b="1" i="0" smtClean="0">
                        <a:latin typeface="Cambria Math" panose="02040503050406030204" pitchFamily="18" charset="0"/>
                      </a:rPr>
                      <m:t>𝐀</m:t>
                    </m:r>
                  </m:oMath>
                </a14:m>
                <a:endParaRPr lang="en-GB" b="1"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Showing for </a:t>
                </a:r>
                <a:r>
                  <a:rPr lang="en-GB" dirty="0" err="1">
                    <a:latin typeface="Abadi Extra Light" panose="020B0204020104020204" pitchFamily="34" charset="0"/>
                  </a:rPr>
                  <a:t>Mahalabonis</a:t>
                </a:r>
                <a:r>
                  <a:rPr lang="en-GB" dirty="0">
                    <a:latin typeface="Abadi Extra Light" panose="020B0204020104020204" pitchFamily="34" charset="0"/>
                  </a:rPr>
                  <a:t> is enough. Weighted Euclidean is a special case with </a:t>
                </a:r>
                <a:r>
                  <a:rPr lang="en-GB" dirty="0" err="1">
                    <a:latin typeface="Abadi Extra Light" panose="020B0204020104020204" pitchFamily="34" charset="0"/>
                  </a:rPr>
                  <a:t>diag</a:t>
                </a:r>
                <a:r>
                  <a:rPr lang="en-GB" dirty="0">
                    <a:latin typeface="Abadi Extra Light" panose="020B0204020104020204" pitchFamily="34" charset="0"/>
                  </a:rPr>
                  <a:t> </a:t>
                </a:r>
                <a14:m>
                  <m:oMath xmlns:m="http://schemas.openxmlformats.org/officeDocument/2006/math">
                    <m:r>
                      <a:rPr lang="en-IN" b="1" i="0" smtClean="0">
                        <a:latin typeface="Cambria Math" panose="02040503050406030204" pitchFamily="18" charset="0"/>
                      </a:rPr>
                      <m:t>𝐖</m:t>
                    </m:r>
                  </m:oMath>
                </a14:m>
                <a:endParaRPr lang="en-GB" b="1" dirty="0">
                  <a:latin typeface="Abadi Extra Light" panose="020B0204020104020204" pitchFamily="34" charset="0"/>
                </a:endParaRPr>
              </a:p>
              <a:p>
                <a:pPr marL="457200" lvl="1" indent="0">
                  <a:buNone/>
                </a:pPr>
                <a:endParaRPr lang="en-GB" b="1" dirty="0">
                  <a:latin typeface="Abadi Extra Light" panose="020B0204020104020204" pitchFamily="34" charset="0"/>
                </a:endParaRPr>
              </a:p>
              <a:p>
                <a:pPr>
                  <a:buFont typeface="Wingdings" panose="05000000000000000000" pitchFamily="2" charset="2"/>
                  <a:buChar char="§"/>
                </a:pPr>
                <a:r>
                  <a:rPr lang="en-GB" dirty="0" err="1">
                    <a:latin typeface="Abadi Extra Light" panose="020B0204020104020204" pitchFamily="34" charset="0"/>
                  </a:rPr>
                  <a:t>LwP</a:t>
                </a:r>
                <a:r>
                  <a:rPr lang="en-GB" dirty="0">
                    <a:latin typeface="Abadi Extra Light" panose="020B0204020104020204" pitchFamily="34" charset="0"/>
                  </a:rPr>
                  <a:t> can be extended to learn nonlinear decision boundaries if we use nonlinear distances/similarities(more on this when we talk about kernels)</a:t>
                </a: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364259" y="1130786"/>
                <a:ext cx="11740617" cy="5557532"/>
              </a:xfrm>
              <a:blipFill>
                <a:blip r:embed="rId5"/>
                <a:stretch>
                  <a:fillRect l="-935" t="-1974" r="-52"/>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16</a:t>
            </a:fld>
            <a:endParaRPr lang="en-IN" sz="2800" dirty="0">
              <a:solidFill>
                <a:schemeClr val="accent2">
                  <a:lumMod val="40000"/>
                  <a:lumOff val="60000"/>
                </a:schemeClr>
              </a:solidFill>
            </a:endParaRPr>
          </a:p>
        </p:txBody>
      </p:sp>
      <p:sp>
        <p:nvSpPr>
          <p:cNvPr id="114" name="Star: 5 Points 113">
            <a:extLst>
              <a:ext uri="{FF2B5EF4-FFF2-40B4-BE49-F238E27FC236}">
                <a16:creationId xmlns:a16="http://schemas.microsoft.com/office/drawing/2014/main" id="{E30365EF-E37B-479F-842C-F79E11F630B4}"/>
              </a:ext>
            </a:extLst>
          </p:cNvPr>
          <p:cNvSpPr/>
          <p:nvPr/>
        </p:nvSpPr>
        <p:spPr>
          <a:xfrm>
            <a:off x="2870830" y="465133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Star: 5 Points 114">
            <a:extLst>
              <a:ext uri="{FF2B5EF4-FFF2-40B4-BE49-F238E27FC236}">
                <a16:creationId xmlns:a16="http://schemas.microsoft.com/office/drawing/2014/main" id="{15656636-3201-4B6F-8B73-60C3D0891A6B}"/>
              </a:ext>
            </a:extLst>
          </p:cNvPr>
          <p:cNvSpPr/>
          <p:nvPr/>
        </p:nvSpPr>
        <p:spPr>
          <a:xfrm>
            <a:off x="3562818" y="4571521"/>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6" name="Star: 5 Points 115">
            <a:extLst>
              <a:ext uri="{FF2B5EF4-FFF2-40B4-BE49-F238E27FC236}">
                <a16:creationId xmlns:a16="http://schemas.microsoft.com/office/drawing/2014/main" id="{D3032C56-F709-4410-9FEB-6EB744D46399}"/>
              </a:ext>
            </a:extLst>
          </p:cNvPr>
          <p:cNvSpPr/>
          <p:nvPr/>
        </p:nvSpPr>
        <p:spPr>
          <a:xfrm>
            <a:off x="2215059" y="555621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Star: 5 Points 116">
            <a:extLst>
              <a:ext uri="{FF2B5EF4-FFF2-40B4-BE49-F238E27FC236}">
                <a16:creationId xmlns:a16="http://schemas.microsoft.com/office/drawing/2014/main" id="{7BDCFC51-05E6-4501-8491-A8D477ECAA82}"/>
              </a:ext>
            </a:extLst>
          </p:cNvPr>
          <p:cNvSpPr/>
          <p:nvPr/>
        </p:nvSpPr>
        <p:spPr>
          <a:xfrm>
            <a:off x="4400678" y="518643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Star: 5 Points 117">
            <a:extLst>
              <a:ext uri="{FF2B5EF4-FFF2-40B4-BE49-F238E27FC236}">
                <a16:creationId xmlns:a16="http://schemas.microsoft.com/office/drawing/2014/main" id="{08E439AE-3013-495D-B749-020C7EB04A1B}"/>
              </a:ext>
            </a:extLst>
          </p:cNvPr>
          <p:cNvSpPr/>
          <p:nvPr/>
        </p:nvSpPr>
        <p:spPr>
          <a:xfrm>
            <a:off x="3270849" y="486352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Star: 5 Points 118">
            <a:extLst>
              <a:ext uri="{FF2B5EF4-FFF2-40B4-BE49-F238E27FC236}">
                <a16:creationId xmlns:a16="http://schemas.microsoft.com/office/drawing/2014/main" id="{6EFFA3E3-2EE1-45AD-8CE2-4C1B0A62F68C}"/>
              </a:ext>
            </a:extLst>
          </p:cNvPr>
          <p:cNvSpPr/>
          <p:nvPr/>
        </p:nvSpPr>
        <p:spPr>
          <a:xfrm>
            <a:off x="3108924" y="625760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Star: 5 Points 121">
            <a:extLst>
              <a:ext uri="{FF2B5EF4-FFF2-40B4-BE49-F238E27FC236}">
                <a16:creationId xmlns:a16="http://schemas.microsoft.com/office/drawing/2014/main" id="{9405B718-CB6E-447D-90BC-F180D602D66F}"/>
              </a:ext>
            </a:extLst>
          </p:cNvPr>
          <p:cNvSpPr/>
          <p:nvPr/>
        </p:nvSpPr>
        <p:spPr>
          <a:xfrm>
            <a:off x="3962837" y="484406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Star: 5 Points 122">
            <a:extLst>
              <a:ext uri="{FF2B5EF4-FFF2-40B4-BE49-F238E27FC236}">
                <a16:creationId xmlns:a16="http://schemas.microsoft.com/office/drawing/2014/main" id="{411A3793-9D5A-4A12-8BE5-EA0F9023C7D9}"/>
              </a:ext>
            </a:extLst>
          </p:cNvPr>
          <p:cNvSpPr/>
          <p:nvPr/>
        </p:nvSpPr>
        <p:spPr>
          <a:xfrm>
            <a:off x="3705366" y="518470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Star: 5 Points 123">
            <a:extLst>
              <a:ext uri="{FF2B5EF4-FFF2-40B4-BE49-F238E27FC236}">
                <a16:creationId xmlns:a16="http://schemas.microsoft.com/office/drawing/2014/main" id="{BBD8DA79-B40B-4E5F-B4A0-DB0C21AFDF8C}"/>
              </a:ext>
            </a:extLst>
          </p:cNvPr>
          <p:cNvSpPr/>
          <p:nvPr/>
        </p:nvSpPr>
        <p:spPr>
          <a:xfrm>
            <a:off x="2363060" y="506702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Star: 5 Points 124">
            <a:extLst>
              <a:ext uri="{FF2B5EF4-FFF2-40B4-BE49-F238E27FC236}">
                <a16:creationId xmlns:a16="http://schemas.microsoft.com/office/drawing/2014/main" id="{AF903C96-2438-4AAB-BD86-5295535C0255}"/>
              </a:ext>
            </a:extLst>
          </p:cNvPr>
          <p:cNvSpPr/>
          <p:nvPr/>
        </p:nvSpPr>
        <p:spPr>
          <a:xfrm>
            <a:off x="2572597" y="579473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Star: 5 Points 125">
            <a:extLst>
              <a:ext uri="{FF2B5EF4-FFF2-40B4-BE49-F238E27FC236}">
                <a16:creationId xmlns:a16="http://schemas.microsoft.com/office/drawing/2014/main" id="{E10560C9-11AA-4180-9DF1-E564B1D7A78D}"/>
              </a:ext>
            </a:extLst>
          </p:cNvPr>
          <p:cNvSpPr/>
          <p:nvPr/>
        </p:nvSpPr>
        <p:spPr>
          <a:xfrm>
            <a:off x="2896756" y="5924298"/>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Star: 5 Points 126">
            <a:extLst>
              <a:ext uri="{FF2B5EF4-FFF2-40B4-BE49-F238E27FC236}">
                <a16:creationId xmlns:a16="http://schemas.microsoft.com/office/drawing/2014/main" id="{572DBF23-8A07-458B-A6A6-5088116A679B}"/>
              </a:ext>
            </a:extLst>
          </p:cNvPr>
          <p:cNvSpPr/>
          <p:nvPr/>
        </p:nvSpPr>
        <p:spPr>
          <a:xfrm>
            <a:off x="2655029" y="485139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Star: 5 Points 129">
            <a:extLst>
              <a:ext uri="{FF2B5EF4-FFF2-40B4-BE49-F238E27FC236}">
                <a16:creationId xmlns:a16="http://schemas.microsoft.com/office/drawing/2014/main" id="{65AFD28A-8F3C-4054-9723-92F75EE4FDC1}"/>
              </a:ext>
            </a:extLst>
          </p:cNvPr>
          <p:cNvSpPr/>
          <p:nvPr/>
        </p:nvSpPr>
        <p:spPr>
          <a:xfrm>
            <a:off x="2572597" y="618837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Star: 5 Points 130">
            <a:extLst>
              <a:ext uri="{FF2B5EF4-FFF2-40B4-BE49-F238E27FC236}">
                <a16:creationId xmlns:a16="http://schemas.microsoft.com/office/drawing/2014/main" id="{DFE58E20-74F5-4690-BC0E-5096CA5C8B3E}"/>
              </a:ext>
            </a:extLst>
          </p:cNvPr>
          <p:cNvSpPr/>
          <p:nvPr/>
        </p:nvSpPr>
        <p:spPr>
          <a:xfrm>
            <a:off x="2562715" y="544227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Star: 5 Points 131">
            <a:extLst>
              <a:ext uri="{FF2B5EF4-FFF2-40B4-BE49-F238E27FC236}">
                <a16:creationId xmlns:a16="http://schemas.microsoft.com/office/drawing/2014/main" id="{2F2DEA93-44BF-499B-9C1F-A9B3CFA0EDE2}"/>
              </a:ext>
            </a:extLst>
          </p:cNvPr>
          <p:cNvSpPr/>
          <p:nvPr/>
        </p:nvSpPr>
        <p:spPr>
          <a:xfrm>
            <a:off x="5040493" y="578029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Star: 5 Points 132">
            <a:extLst>
              <a:ext uri="{FF2B5EF4-FFF2-40B4-BE49-F238E27FC236}">
                <a16:creationId xmlns:a16="http://schemas.microsoft.com/office/drawing/2014/main" id="{EE860254-6DD3-4F9E-8F66-960DB54C8214}"/>
              </a:ext>
            </a:extLst>
          </p:cNvPr>
          <p:cNvSpPr/>
          <p:nvPr/>
        </p:nvSpPr>
        <p:spPr>
          <a:xfrm>
            <a:off x="4524267" y="472392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4" name="Star: 5 Points 133">
            <a:extLst>
              <a:ext uri="{FF2B5EF4-FFF2-40B4-BE49-F238E27FC236}">
                <a16:creationId xmlns:a16="http://schemas.microsoft.com/office/drawing/2014/main" id="{B086B7A9-CA7F-4840-AE13-A2D4454D6863}"/>
              </a:ext>
            </a:extLst>
          </p:cNvPr>
          <p:cNvSpPr/>
          <p:nvPr/>
        </p:nvSpPr>
        <p:spPr>
          <a:xfrm>
            <a:off x="3739769" y="566798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Star: 5 Points 134">
            <a:extLst>
              <a:ext uri="{FF2B5EF4-FFF2-40B4-BE49-F238E27FC236}">
                <a16:creationId xmlns:a16="http://schemas.microsoft.com/office/drawing/2014/main" id="{D97CBF9C-1389-430C-8FF7-D95C9B699422}"/>
              </a:ext>
            </a:extLst>
          </p:cNvPr>
          <p:cNvSpPr/>
          <p:nvPr/>
        </p:nvSpPr>
        <p:spPr>
          <a:xfrm>
            <a:off x="5433213" y="558315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Star: 5 Points 135">
            <a:extLst>
              <a:ext uri="{FF2B5EF4-FFF2-40B4-BE49-F238E27FC236}">
                <a16:creationId xmlns:a16="http://schemas.microsoft.com/office/drawing/2014/main" id="{3C83FB12-A6A6-4F23-BAD8-B6374EF2AC6F}"/>
              </a:ext>
            </a:extLst>
          </p:cNvPr>
          <p:cNvSpPr/>
          <p:nvPr/>
        </p:nvSpPr>
        <p:spPr>
          <a:xfrm>
            <a:off x="4841085" y="491727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Star: 5 Points 136">
            <a:extLst>
              <a:ext uri="{FF2B5EF4-FFF2-40B4-BE49-F238E27FC236}">
                <a16:creationId xmlns:a16="http://schemas.microsoft.com/office/drawing/2014/main" id="{DA623C7B-310E-4901-870D-6B6FFD428CDB}"/>
              </a:ext>
            </a:extLst>
          </p:cNvPr>
          <p:cNvSpPr/>
          <p:nvPr/>
        </p:nvSpPr>
        <p:spPr>
          <a:xfrm>
            <a:off x="4112956" y="598523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Star: 5 Points 137">
            <a:extLst>
              <a:ext uri="{FF2B5EF4-FFF2-40B4-BE49-F238E27FC236}">
                <a16:creationId xmlns:a16="http://schemas.microsoft.com/office/drawing/2014/main" id="{E692C3CE-0749-4185-A52F-EBEC8C5956BC}"/>
              </a:ext>
            </a:extLst>
          </p:cNvPr>
          <p:cNvSpPr/>
          <p:nvPr/>
        </p:nvSpPr>
        <p:spPr>
          <a:xfrm>
            <a:off x="5764811" y="5292456"/>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Star: 5 Points 138">
            <a:extLst>
              <a:ext uri="{FF2B5EF4-FFF2-40B4-BE49-F238E27FC236}">
                <a16:creationId xmlns:a16="http://schemas.microsoft.com/office/drawing/2014/main" id="{2DBA5BE9-358E-47EF-BB25-6B45CAE964D1}"/>
              </a:ext>
            </a:extLst>
          </p:cNvPr>
          <p:cNvSpPr/>
          <p:nvPr/>
        </p:nvSpPr>
        <p:spPr>
          <a:xfrm>
            <a:off x="5308129" y="519589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Star: 5 Points 139">
            <a:extLst>
              <a:ext uri="{FF2B5EF4-FFF2-40B4-BE49-F238E27FC236}">
                <a16:creationId xmlns:a16="http://schemas.microsoft.com/office/drawing/2014/main" id="{28C23DC4-2920-4F5F-854E-54A6229374A5}"/>
              </a:ext>
            </a:extLst>
          </p:cNvPr>
          <p:cNvSpPr/>
          <p:nvPr/>
        </p:nvSpPr>
        <p:spPr>
          <a:xfrm>
            <a:off x="4589028" y="583283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Star: 5 Points 140">
            <a:extLst>
              <a:ext uri="{FF2B5EF4-FFF2-40B4-BE49-F238E27FC236}">
                <a16:creationId xmlns:a16="http://schemas.microsoft.com/office/drawing/2014/main" id="{E813DAFE-C8D6-44A2-AC87-3AD5530454BD}"/>
              </a:ext>
            </a:extLst>
          </p:cNvPr>
          <p:cNvSpPr/>
          <p:nvPr/>
        </p:nvSpPr>
        <p:spPr>
          <a:xfrm>
            <a:off x="3432774" y="578179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Star: 5 Points 141">
            <a:extLst>
              <a:ext uri="{FF2B5EF4-FFF2-40B4-BE49-F238E27FC236}">
                <a16:creationId xmlns:a16="http://schemas.microsoft.com/office/drawing/2014/main" id="{84EBAC04-747E-41FE-809E-285F8DF977CB}"/>
              </a:ext>
            </a:extLst>
          </p:cNvPr>
          <p:cNvSpPr/>
          <p:nvPr/>
        </p:nvSpPr>
        <p:spPr>
          <a:xfrm>
            <a:off x="3058372" y="518470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Star: 5 Points 142">
            <a:extLst>
              <a:ext uri="{FF2B5EF4-FFF2-40B4-BE49-F238E27FC236}">
                <a16:creationId xmlns:a16="http://schemas.microsoft.com/office/drawing/2014/main" id="{ABB7E04D-7A9E-4200-BC8D-1BD2B816D102}"/>
              </a:ext>
            </a:extLst>
          </p:cNvPr>
          <p:cNvSpPr/>
          <p:nvPr/>
        </p:nvSpPr>
        <p:spPr>
          <a:xfrm>
            <a:off x="4856908" y="541464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Star: 5 Points 143">
            <a:extLst>
              <a:ext uri="{FF2B5EF4-FFF2-40B4-BE49-F238E27FC236}">
                <a16:creationId xmlns:a16="http://schemas.microsoft.com/office/drawing/2014/main" id="{2A85822F-7D0E-4B01-95AB-56572320F84C}"/>
              </a:ext>
            </a:extLst>
          </p:cNvPr>
          <p:cNvSpPr/>
          <p:nvPr/>
        </p:nvSpPr>
        <p:spPr>
          <a:xfrm>
            <a:off x="3220297" y="541464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Star: 5 Points 144">
            <a:extLst>
              <a:ext uri="{FF2B5EF4-FFF2-40B4-BE49-F238E27FC236}">
                <a16:creationId xmlns:a16="http://schemas.microsoft.com/office/drawing/2014/main" id="{339720DE-5C4E-43D2-BD40-CB151D998118}"/>
              </a:ext>
            </a:extLst>
          </p:cNvPr>
          <p:cNvSpPr/>
          <p:nvPr/>
        </p:nvSpPr>
        <p:spPr>
          <a:xfrm>
            <a:off x="4203656" y="556704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6" name="Picture 145">
            <a:extLst>
              <a:ext uri="{FF2B5EF4-FFF2-40B4-BE49-F238E27FC236}">
                <a16:creationId xmlns:a16="http://schemas.microsoft.com/office/drawing/2014/main" id="{376949C5-AB37-40B7-B77E-FEC415E7343B}"/>
              </a:ext>
            </a:extLst>
          </p:cNvPr>
          <p:cNvPicPr>
            <a:picLocks noChangeAspect="1"/>
          </p:cNvPicPr>
          <p:nvPr/>
        </p:nvPicPr>
        <p:blipFill>
          <a:blip r:embed="rId6"/>
          <a:stretch>
            <a:fillRect/>
          </a:stretch>
        </p:blipFill>
        <p:spPr>
          <a:xfrm>
            <a:off x="10907645" y="4702760"/>
            <a:ext cx="1010687" cy="965223"/>
          </a:xfrm>
          <a:prstGeom prst="rect">
            <a:avLst/>
          </a:prstGeom>
        </p:spPr>
      </p:pic>
      <p:sp>
        <p:nvSpPr>
          <p:cNvPr id="147" name="Speech Bubble: Rectangle 146">
            <a:extLst>
              <a:ext uri="{FF2B5EF4-FFF2-40B4-BE49-F238E27FC236}">
                <a16:creationId xmlns:a16="http://schemas.microsoft.com/office/drawing/2014/main" id="{E4D168A5-EEA9-4C6B-8FF1-975F7620702F}"/>
              </a:ext>
            </a:extLst>
          </p:cNvPr>
          <p:cNvSpPr/>
          <p:nvPr/>
        </p:nvSpPr>
        <p:spPr>
          <a:xfrm>
            <a:off x="6989012" y="4723921"/>
            <a:ext cx="3549752" cy="1769249"/>
          </a:xfrm>
          <a:prstGeom prst="wedgeRectCallout">
            <a:avLst>
              <a:gd name="adj1" fmla="val 68225"/>
              <a:gd name="adj2" fmla="val -2961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Note: Modeling each class by not just a mean but by a probability distribution can also help in learning nonlinear decision boundaries. More on this when we discuss probabilistic models for classification</a:t>
            </a:r>
          </a:p>
        </p:txBody>
      </p:sp>
    </p:spTree>
    <p:custDataLst>
      <p:tags r:id="rId1"/>
    </p:custDataLst>
    <p:extLst>
      <p:ext uri="{BB962C8B-B14F-4D97-AF65-F5344CB8AC3E}">
        <p14:creationId xmlns:p14="http://schemas.microsoft.com/office/powerpoint/2010/main" val="48055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wipe(down)">
                                      <p:cBhvr>
                                        <p:cTn id="37" dur="500"/>
                                        <p:tgtEl>
                                          <p:spTgt spid="1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wipe(down)">
                                      <p:cBhvr>
                                        <p:cTn id="40" dur="500"/>
                                        <p:tgtEl>
                                          <p:spTgt spid="115"/>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wipe(down)">
                                      <p:cBhvr>
                                        <p:cTn id="43" dur="500"/>
                                        <p:tgtEl>
                                          <p:spTgt spid="116"/>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17"/>
                                        </p:tgtEl>
                                        <p:attrNameLst>
                                          <p:attrName>style.visibility</p:attrName>
                                        </p:attrNameLst>
                                      </p:cBhvr>
                                      <p:to>
                                        <p:strVal val="visible"/>
                                      </p:to>
                                    </p:set>
                                    <p:animEffect transition="in" filter="wipe(down)">
                                      <p:cBhvr>
                                        <p:cTn id="46" dur="500"/>
                                        <p:tgtEl>
                                          <p:spTgt spid="117"/>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18"/>
                                        </p:tgtEl>
                                        <p:attrNameLst>
                                          <p:attrName>style.visibility</p:attrName>
                                        </p:attrNameLst>
                                      </p:cBhvr>
                                      <p:to>
                                        <p:strVal val="visible"/>
                                      </p:to>
                                    </p:set>
                                    <p:animEffect transition="in" filter="wipe(down)">
                                      <p:cBhvr>
                                        <p:cTn id="49" dur="500"/>
                                        <p:tgtEl>
                                          <p:spTgt spid="11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19"/>
                                        </p:tgtEl>
                                        <p:attrNameLst>
                                          <p:attrName>style.visibility</p:attrName>
                                        </p:attrNameLst>
                                      </p:cBhvr>
                                      <p:to>
                                        <p:strVal val="visible"/>
                                      </p:to>
                                    </p:set>
                                    <p:animEffect transition="in" filter="wipe(down)">
                                      <p:cBhvr>
                                        <p:cTn id="52" dur="500"/>
                                        <p:tgtEl>
                                          <p:spTgt spid="11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22"/>
                                        </p:tgtEl>
                                        <p:attrNameLst>
                                          <p:attrName>style.visibility</p:attrName>
                                        </p:attrNameLst>
                                      </p:cBhvr>
                                      <p:to>
                                        <p:strVal val="visible"/>
                                      </p:to>
                                    </p:set>
                                    <p:animEffect transition="in" filter="wipe(down)">
                                      <p:cBhvr>
                                        <p:cTn id="55" dur="500"/>
                                        <p:tgtEl>
                                          <p:spTgt spid="12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23"/>
                                        </p:tgtEl>
                                        <p:attrNameLst>
                                          <p:attrName>style.visibility</p:attrName>
                                        </p:attrNameLst>
                                      </p:cBhvr>
                                      <p:to>
                                        <p:strVal val="visible"/>
                                      </p:to>
                                    </p:set>
                                    <p:animEffect transition="in" filter="wipe(down)">
                                      <p:cBhvr>
                                        <p:cTn id="58" dur="500"/>
                                        <p:tgtEl>
                                          <p:spTgt spid="12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24"/>
                                        </p:tgtEl>
                                        <p:attrNameLst>
                                          <p:attrName>style.visibility</p:attrName>
                                        </p:attrNameLst>
                                      </p:cBhvr>
                                      <p:to>
                                        <p:strVal val="visible"/>
                                      </p:to>
                                    </p:set>
                                    <p:animEffect transition="in" filter="wipe(down)">
                                      <p:cBhvr>
                                        <p:cTn id="61" dur="500"/>
                                        <p:tgtEl>
                                          <p:spTgt spid="12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25"/>
                                        </p:tgtEl>
                                        <p:attrNameLst>
                                          <p:attrName>style.visibility</p:attrName>
                                        </p:attrNameLst>
                                      </p:cBhvr>
                                      <p:to>
                                        <p:strVal val="visible"/>
                                      </p:to>
                                    </p:set>
                                    <p:animEffect transition="in" filter="wipe(down)">
                                      <p:cBhvr>
                                        <p:cTn id="64" dur="500"/>
                                        <p:tgtEl>
                                          <p:spTgt spid="12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26"/>
                                        </p:tgtEl>
                                        <p:attrNameLst>
                                          <p:attrName>style.visibility</p:attrName>
                                        </p:attrNameLst>
                                      </p:cBhvr>
                                      <p:to>
                                        <p:strVal val="visible"/>
                                      </p:to>
                                    </p:set>
                                    <p:animEffect transition="in" filter="wipe(down)">
                                      <p:cBhvr>
                                        <p:cTn id="67" dur="500"/>
                                        <p:tgtEl>
                                          <p:spTgt spid="12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27"/>
                                        </p:tgtEl>
                                        <p:attrNameLst>
                                          <p:attrName>style.visibility</p:attrName>
                                        </p:attrNameLst>
                                      </p:cBhvr>
                                      <p:to>
                                        <p:strVal val="visible"/>
                                      </p:to>
                                    </p:set>
                                    <p:animEffect transition="in" filter="wipe(down)">
                                      <p:cBhvr>
                                        <p:cTn id="70" dur="500"/>
                                        <p:tgtEl>
                                          <p:spTgt spid="12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30"/>
                                        </p:tgtEl>
                                        <p:attrNameLst>
                                          <p:attrName>style.visibility</p:attrName>
                                        </p:attrNameLst>
                                      </p:cBhvr>
                                      <p:to>
                                        <p:strVal val="visible"/>
                                      </p:to>
                                    </p:set>
                                    <p:animEffect transition="in" filter="wipe(down)">
                                      <p:cBhvr>
                                        <p:cTn id="73" dur="500"/>
                                        <p:tgtEl>
                                          <p:spTgt spid="130"/>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31"/>
                                        </p:tgtEl>
                                        <p:attrNameLst>
                                          <p:attrName>style.visibility</p:attrName>
                                        </p:attrNameLst>
                                      </p:cBhvr>
                                      <p:to>
                                        <p:strVal val="visible"/>
                                      </p:to>
                                    </p:set>
                                    <p:animEffect transition="in" filter="wipe(down)">
                                      <p:cBhvr>
                                        <p:cTn id="76" dur="500"/>
                                        <p:tgtEl>
                                          <p:spTgt spid="131"/>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wipe(down)">
                                      <p:cBhvr>
                                        <p:cTn id="79" dur="500"/>
                                        <p:tgtEl>
                                          <p:spTgt spid="132"/>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33"/>
                                        </p:tgtEl>
                                        <p:attrNameLst>
                                          <p:attrName>style.visibility</p:attrName>
                                        </p:attrNameLst>
                                      </p:cBhvr>
                                      <p:to>
                                        <p:strVal val="visible"/>
                                      </p:to>
                                    </p:set>
                                    <p:animEffect transition="in" filter="wipe(down)">
                                      <p:cBhvr>
                                        <p:cTn id="82" dur="500"/>
                                        <p:tgtEl>
                                          <p:spTgt spid="133"/>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34"/>
                                        </p:tgtEl>
                                        <p:attrNameLst>
                                          <p:attrName>style.visibility</p:attrName>
                                        </p:attrNameLst>
                                      </p:cBhvr>
                                      <p:to>
                                        <p:strVal val="visible"/>
                                      </p:to>
                                    </p:set>
                                    <p:animEffect transition="in" filter="wipe(down)">
                                      <p:cBhvr>
                                        <p:cTn id="85" dur="500"/>
                                        <p:tgtEl>
                                          <p:spTgt spid="134"/>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35"/>
                                        </p:tgtEl>
                                        <p:attrNameLst>
                                          <p:attrName>style.visibility</p:attrName>
                                        </p:attrNameLst>
                                      </p:cBhvr>
                                      <p:to>
                                        <p:strVal val="visible"/>
                                      </p:to>
                                    </p:set>
                                    <p:animEffect transition="in" filter="wipe(down)">
                                      <p:cBhvr>
                                        <p:cTn id="88" dur="500"/>
                                        <p:tgtEl>
                                          <p:spTgt spid="135"/>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36"/>
                                        </p:tgtEl>
                                        <p:attrNameLst>
                                          <p:attrName>style.visibility</p:attrName>
                                        </p:attrNameLst>
                                      </p:cBhvr>
                                      <p:to>
                                        <p:strVal val="visible"/>
                                      </p:to>
                                    </p:set>
                                    <p:animEffect transition="in" filter="wipe(down)">
                                      <p:cBhvr>
                                        <p:cTn id="91" dur="500"/>
                                        <p:tgtEl>
                                          <p:spTgt spid="136"/>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wipe(down)">
                                      <p:cBhvr>
                                        <p:cTn id="94" dur="500"/>
                                        <p:tgtEl>
                                          <p:spTgt spid="137"/>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38"/>
                                        </p:tgtEl>
                                        <p:attrNameLst>
                                          <p:attrName>style.visibility</p:attrName>
                                        </p:attrNameLst>
                                      </p:cBhvr>
                                      <p:to>
                                        <p:strVal val="visible"/>
                                      </p:to>
                                    </p:set>
                                    <p:animEffect transition="in" filter="wipe(down)">
                                      <p:cBhvr>
                                        <p:cTn id="97" dur="500"/>
                                        <p:tgtEl>
                                          <p:spTgt spid="138"/>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39"/>
                                        </p:tgtEl>
                                        <p:attrNameLst>
                                          <p:attrName>style.visibility</p:attrName>
                                        </p:attrNameLst>
                                      </p:cBhvr>
                                      <p:to>
                                        <p:strVal val="visible"/>
                                      </p:to>
                                    </p:set>
                                    <p:animEffect transition="in" filter="wipe(down)">
                                      <p:cBhvr>
                                        <p:cTn id="100" dur="500"/>
                                        <p:tgtEl>
                                          <p:spTgt spid="139"/>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40"/>
                                        </p:tgtEl>
                                        <p:attrNameLst>
                                          <p:attrName>style.visibility</p:attrName>
                                        </p:attrNameLst>
                                      </p:cBhvr>
                                      <p:to>
                                        <p:strVal val="visible"/>
                                      </p:to>
                                    </p:set>
                                    <p:animEffect transition="in" filter="wipe(down)">
                                      <p:cBhvr>
                                        <p:cTn id="103" dur="500"/>
                                        <p:tgtEl>
                                          <p:spTgt spid="140"/>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41"/>
                                        </p:tgtEl>
                                        <p:attrNameLst>
                                          <p:attrName>style.visibility</p:attrName>
                                        </p:attrNameLst>
                                      </p:cBhvr>
                                      <p:to>
                                        <p:strVal val="visible"/>
                                      </p:to>
                                    </p:set>
                                    <p:animEffect transition="in" filter="wipe(down)">
                                      <p:cBhvr>
                                        <p:cTn id="106" dur="500"/>
                                        <p:tgtEl>
                                          <p:spTgt spid="141"/>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142"/>
                                        </p:tgtEl>
                                        <p:attrNameLst>
                                          <p:attrName>style.visibility</p:attrName>
                                        </p:attrNameLst>
                                      </p:cBhvr>
                                      <p:to>
                                        <p:strVal val="visible"/>
                                      </p:to>
                                    </p:set>
                                    <p:animEffect transition="in" filter="wipe(down)">
                                      <p:cBhvr>
                                        <p:cTn id="109" dur="500"/>
                                        <p:tgtEl>
                                          <p:spTgt spid="142"/>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143"/>
                                        </p:tgtEl>
                                        <p:attrNameLst>
                                          <p:attrName>style.visibility</p:attrName>
                                        </p:attrNameLst>
                                      </p:cBhvr>
                                      <p:to>
                                        <p:strVal val="visible"/>
                                      </p:to>
                                    </p:set>
                                    <p:animEffect transition="in" filter="wipe(down)">
                                      <p:cBhvr>
                                        <p:cTn id="112" dur="500"/>
                                        <p:tgtEl>
                                          <p:spTgt spid="143"/>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144"/>
                                        </p:tgtEl>
                                        <p:attrNameLst>
                                          <p:attrName>style.visibility</p:attrName>
                                        </p:attrNameLst>
                                      </p:cBhvr>
                                      <p:to>
                                        <p:strVal val="visible"/>
                                      </p:to>
                                    </p:set>
                                    <p:animEffect transition="in" filter="wipe(down)">
                                      <p:cBhvr>
                                        <p:cTn id="115" dur="500"/>
                                        <p:tgtEl>
                                          <p:spTgt spid="144"/>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145"/>
                                        </p:tgtEl>
                                        <p:attrNameLst>
                                          <p:attrName>style.visibility</p:attrName>
                                        </p:attrNameLst>
                                      </p:cBhvr>
                                      <p:to>
                                        <p:strVal val="visible"/>
                                      </p:to>
                                    </p:set>
                                    <p:animEffect transition="in" filter="wipe(down)">
                                      <p:cBhvr>
                                        <p:cTn id="118" dur="500"/>
                                        <p:tgtEl>
                                          <p:spTgt spid="145"/>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146"/>
                                        </p:tgtEl>
                                        <p:attrNameLst>
                                          <p:attrName>style.visibility</p:attrName>
                                        </p:attrNameLst>
                                      </p:cBhvr>
                                      <p:to>
                                        <p:strVal val="visible"/>
                                      </p:to>
                                    </p:set>
                                    <p:animEffect transition="in" filter="wipe(down)">
                                      <p:cBhvr>
                                        <p:cTn id="123" dur="500"/>
                                        <p:tgtEl>
                                          <p:spTgt spid="146"/>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147"/>
                                        </p:tgtEl>
                                        <p:attrNameLst>
                                          <p:attrName>style.visibility</p:attrName>
                                        </p:attrNameLst>
                                      </p:cBhvr>
                                      <p:to>
                                        <p:strVal val="visible"/>
                                      </p:to>
                                    </p:set>
                                    <p:animEffect transition="in" filter="wipe(down)">
                                      <p:cBhvr>
                                        <p:cTn id="126"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14" grpId="0" animBg="1"/>
      <p:bldP spid="115" grpId="0" animBg="1"/>
      <p:bldP spid="116" grpId="0" animBg="1"/>
      <p:bldP spid="117" grpId="0" animBg="1"/>
      <p:bldP spid="118" grpId="0" animBg="1"/>
      <p:bldP spid="119" grpId="0" animBg="1"/>
      <p:bldP spid="122" grpId="0" animBg="1"/>
      <p:bldP spid="123" grpId="0" animBg="1"/>
      <p:bldP spid="124" grpId="0" animBg="1"/>
      <p:bldP spid="125" grpId="0" animBg="1"/>
      <p:bldP spid="126" grpId="0" animBg="1"/>
      <p:bldP spid="127"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err="1">
                <a:solidFill>
                  <a:schemeClr val="accent2">
                    <a:lumMod val="75000"/>
                  </a:schemeClr>
                </a:solidFill>
              </a:rPr>
              <a:t>LwP</a:t>
            </a:r>
            <a:r>
              <a:rPr lang="en-IN" dirty="0">
                <a:solidFill>
                  <a:schemeClr val="accent2">
                    <a:lumMod val="75000"/>
                  </a:schemeClr>
                </a:solidFill>
              </a:rPr>
              <a:t> as a subroutine in other ML models</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877999"/>
            <a:ext cx="11740617" cy="5810319"/>
          </a:xfrm>
        </p:spPr>
        <p:txBody>
          <a:bodyPr>
            <a:noAutofit/>
          </a:bodyPr>
          <a:lstStyle/>
          <a:p>
            <a:pPr>
              <a:buFont typeface="Wingdings" panose="05000000000000000000" pitchFamily="2" charset="2"/>
              <a:buChar char="§"/>
            </a:pPr>
            <a:r>
              <a:rPr lang="en-GB" sz="2400" dirty="0">
                <a:latin typeface="Abadi Extra Light" panose="020B0204020104020204" pitchFamily="34" charset="0"/>
              </a:rPr>
              <a:t>For data-clustering (unsupervised learning), </a:t>
            </a:r>
            <a:r>
              <a:rPr lang="en-GB" sz="2400" i="1" dirty="0">
                <a:latin typeface="Abadi Extra Light" panose="020B0204020104020204" pitchFamily="34" charset="0"/>
              </a:rPr>
              <a:t>K</a:t>
            </a:r>
            <a:r>
              <a:rPr lang="en-GB" sz="2400" dirty="0">
                <a:latin typeface="Abadi Extra Light" panose="020B0204020104020204" pitchFamily="34" charset="0"/>
              </a:rPr>
              <a:t>-means clustering is a popular algo</a:t>
            </a:r>
          </a:p>
          <a:p>
            <a:pPr>
              <a:buFont typeface="Wingdings" panose="05000000000000000000" pitchFamily="2" charset="2"/>
              <a:buChar char="§"/>
            </a:pPr>
            <a:endParaRPr lang="en-GB" sz="2400" i="1" dirty="0">
              <a:latin typeface="Abadi Extra Light" panose="020B0204020104020204" pitchFamily="34" charset="0"/>
            </a:endParaRPr>
          </a:p>
          <a:p>
            <a:pPr>
              <a:buFont typeface="Wingdings" panose="05000000000000000000" pitchFamily="2" charset="2"/>
              <a:buChar char="§"/>
            </a:pPr>
            <a:endParaRPr lang="en-GB" sz="2400" i="1" dirty="0">
              <a:latin typeface="Abadi Extra Light" panose="020B0204020104020204" pitchFamily="34" charset="0"/>
            </a:endParaRPr>
          </a:p>
          <a:p>
            <a:pPr>
              <a:buFont typeface="Wingdings" panose="05000000000000000000" pitchFamily="2" charset="2"/>
              <a:buChar char="§"/>
            </a:pPr>
            <a:endParaRPr lang="en-GB" sz="2400" i="1" dirty="0">
              <a:latin typeface="Abadi Extra Light" panose="020B0204020104020204" pitchFamily="34" charset="0"/>
            </a:endParaRPr>
          </a:p>
          <a:p>
            <a:pPr>
              <a:buFont typeface="Wingdings" panose="05000000000000000000" pitchFamily="2" charset="2"/>
              <a:buChar char="§"/>
            </a:pPr>
            <a:endParaRPr lang="en-GB" sz="2400" i="1" dirty="0">
              <a:latin typeface="Abadi Extra Light" panose="020B0204020104020204" pitchFamily="34" charset="0"/>
            </a:endParaRPr>
          </a:p>
          <a:p>
            <a:pPr marL="0" indent="0">
              <a:buNone/>
            </a:pPr>
            <a:endParaRPr lang="en-GB" sz="2400" i="1" dirty="0">
              <a:latin typeface="Abadi Extra Light" panose="020B0204020104020204" pitchFamily="34" charset="0"/>
            </a:endParaRPr>
          </a:p>
          <a:p>
            <a:pPr>
              <a:buFont typeface="Wingdings" panose="05000000000000000000" pitchFamily="2" charset="2"/>
              <a:buChar char="§"/>
            </a:pPr>
            <a:endParaRPr lang="en-GB" sz="2400" i="1" dirty="0">
              <a:latin typeface="Abadi Extra Light" panose="020B0204020104020204" pitchFamily="34" charset="0"/>
            </a:endParaRPr>
          </a:p>
          <a:p>
            <a:pPr>
              <a:buFont typeface="Wingdings" panose="05000000000000000000" pitchFamily="2" charset="2"/>
              <a:buChar char="§"/>
            </a:pPr>
            <a:r>
              <a:rPr lang="en-GB" sz="2400" i="1" dirty="0">
                <a:latin typeface="Abadi Extra Light" panose="020B0204020104020204" pitchFamily="34" charset="0"/>
              </a:rPr>
              <a:t>K</a:t>
            </a:r>
            <a:r>
              <a:rPr lang="en-GB" sz="2400" dirty="0">
                <a:latin typeface="Abadi Extra Light" panose="020B0204020104020204" pitchFamily="34" charset="0"/>
              </a:rPr>
              <a:t>-means also computes means/centres/prototypes of groups of </a:t>
            </a:r>
            <a:r>
              <a:rPr lang="en-GB" sz="2400" u="sng" dirty="0" err="1">
                <a:latin typeface="Abadi Extra Light" panose="020B0204020104020204" pitchFamily="34" charset="0"/>
              </a:rPr>
              <a:t>unlabeled</a:t>
            </a:r>
            <a:r>
              <a:rPr lang="en-GB" sz="2400" dirty="0">
                <a:latin typeface="Abadi Extra Light" panose="020B0204020104020204" pitchFamily="34" charset="0"/>
              </a:rPr>
              <a:t> points</a:t>
            </a:r>
          </a:p>
          <a:p>
            <a:pPr>
              <a:buFont typeface="Wingdings" panose="05000000000000000000" pitchFamily="2" charset="2"/>
              <a:buChar char="§"/>
            </a:pPr>
            <a:r>
              <a:rPr lang="en-GB" sz="2400" dirty="0">
                <a:latin typeface="Abadi Extra Light" panose="020B0204020104020204" pitchFamily="34" charset="0"/>
              </a:rPr>
              <a:t>Harder than </a:t>
            </a:r>
            <a:r>
              <a:rPr lang="en-GB" sz="2400" dirty="0" err="1">
                <a:latin typeface="Abadi Extra Light" panose="020B0204020104020204" pitchFamily="34" charset="0"/>
              </a:rPr>
              <a:t>LwP</a:t>
            </a:r>
            <a:r>
              <a:rPr lang="en-GB" sz="2400" dirty="0">
                <a:latin typeface="Abadi Extra Light" panose="020B0204020104020204" pitchFamily="34" charset="0"/>
              </a:rPr>
              <a:t> since labels are unknown. But we can do the following</a:t>
            </a:r>
          </a:p>
          <a:p>
            <a:pPr lvl="1">
              <a:buFont typeface="Wingdings" panose="05000000000000000000" pitchFamily="2" charset="2"/>
              <a:buChar char="§"/>
            </a:pPr>
            <a:r>
              <a:rPr lang="en-GB" sz="2000" dirty="0">
                <a:latin typeface="Abadi Extra Light" panose="020B0204020104020204" pitchFamily="34" charset="0"/>
              </a:rPr>
              <a:t>Guess the label of each point, compute means using guess labels </a:t>
            </a:r>
          </a:p>
          <a:p>
            <a:pPr lvl="1">
              <a:buFont typeface="Wingdings" panose="05000000000000000000" pitchFamily="2" charset="2"/>
              <a:buChar char="§"/>
            </a:pPr>
            <a:r>
              <a:rPr lang="en-GB" sz="2000" dirty="0">
                <a:latin typeface="Abadi Extra Light" panose="020B0204020104020204" pitchFamily="34" charset="0"/>
              </a:rPr>
              <a:t>Refine labels using these means (assign each point to the current closest mean)</a:t>
            </a:r>
          </a:p>
          <a:p>
            <a:pPr lvl="1">
              <a:buFont typeface="Wingdings" panose="05000000000000000000" pitchFamily="2" charset="2"/>
              <a:buChar char="§"/>
            </a:pPr>
            <a:r>
              <a:rPr lang="en-GB" sz="2000" dirty="0">
                <a:latin typeface="Abadi Extra Light" panose="020B0204020104020204" pitchFamily="34" charset="0"/>
              </a:rPr>
              <a:t>Repeat until means don’t change anymore</a:t>
            </a:r>
          </a:p>
          <a:p>
            <a:pPr>
              <a:buFont typeface="Wingdings" panose="05000000000000000000" pitchFamily="2" charset="2"/>
              <a:buChar char="§"/>
            </a:pPr>
            <a:r>
              <a:rPr lang="en-GB" sz="2400" dirty="0">
                <a:latin typeface="Abadi Extra Light" panose="020B0204020104020204" pitchFamily="34" charset="0"/>
              </a:rPr>
              <a:t>Many other models also use </a:t>
            </a:r>
            <a:r>
              <a:rPr lang="en-GB" sz="2400" dirty="0" err="1">
                <a:latin typeface="Abadi Extra Light" panose="020B0204020104020204" pitchFamily="34" charset="0"/>
              </a:rPr>
              <a:t>LwP</a:t>
            </a:r>
            <a:r>
              <a:rPr lang="en-GB" sz="2400" dirty="0">
                <a:latin typeface="Abadi Extra Light" panose="020B0204020104020204" pitchFamily="34" charset="0"/>
              </a:rPr>
              <a:t> as a subroutine</a:t>
            </a:r>
            <a:endParaRPr lang="en-GB" sz="1200" dirty="0">
              <a:latin typeface="Abadi Extra Light" panose="020B0204020104020204" pitchFamily="34" charset="0"/>
            </a:endParaRPr>
          </a:p>
          <a:p>
            <a:pPr marL="0" indent="0">
              <a:buNone/>
            </a:pPr>
            <a:r>
              <a:rPr lang="en-GB" sz="1200" dirty="0">
                <a:latin typeface="Abadi Extra Light" panose="020B0204020104020204" pitchFamily="34" charset="0"/>
              </a:rPr>
              <a:t>						</a:t>
            </a:r>
            <a:r>
              <a:rPr lang="en-GB" sz="1200" dirty="0">
                <a:latin typeface="Abadi Extra Light" panose="020B0204020104020204" pitchFamily="34" charset="0"/>
                <a:hlinkClick r:id="rId3"/>
              </a:rPr>
              <a:t>https://www.youtube.com/watch?v=5I3Ei69I40s</a:t>
            </a:r>
            <a:endParaRPr lang="en-GB" sz="12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17</a:t>
            </a:fld>
            <a:endParaRPr lang="en-IN" sz="2800" dirty="0">
              <a:solidFill>
                <a:schemeClr val="accent2">
                  <a:lumMod val="40000"/>
                  <a:lumOff val="60000"/>
                </a:schemeClr>
              </a:solidFill>
            </a:endParaRPr>
          </a:p>
        </p:txBody>
      </p:sp>
      <p:sp>
        <p:nvSpPr>
          <p:cNvPr id="5" name="Star: 5 Points 4">
            <a:extLst>
              <a:ext uri="{FF2B5EF4-FFF2-40B4-BE49-F238E27FC236}">
                <a16:creationId xmlns:a16="http://schemas.microsoft.com/office/drawing/2014/main" id="{E174F0D8-A406-4C88-BB3F-51B94D3D94F2}"/>
              </a:ext>
            </a:extLst>
          </p:cNvPr>
          <p:cNvSpPr/>
          <p:nvPr/>
        </p:nvSpPr>
        <p:spPr>
          <a:xfrm rot="2538787">
            <a:off x="2976233" y="2165766"/>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53EC5A38-B6A8-4933-BE59-F11BE90FBDDA}"/>
              </a:ext>
            </a:extLst>
          </p:cNvPr>
          <p:cNvSpPr/>
          <p:nvPr/>
        </p:nvSpPr>
        <p:spPr>
          <a:xfrm rot="2538787">
            <a:off x="3651399" y="2095676"/>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tar: 5 Points 6">
            <a:extLst>
              <a:ext uri="{FF2B5EF4-FFF2-40B4-BE49-F238E27FC236}">
                <a16:creationId xmlns:a16="http://schemas.microsoft.com/office/drawing/2014/main" id="{C9E1E218-86E3-4CE2-BB44-985DBACCA726}"/>
              </a:ext>
            </a:extLst>
          </p:cNvPr>
          <p:cNvSpPr/>
          <p:nvPr/>
        </p:nvSpPr>
        <p:spPr>
          <a:xfrm rot="2538787">
            <a:off x="2320462" y="3070641"/>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ar: 5 Points 7">
            <a:extLst>
              <a:ext uri="{FF2B5EF4-FFF2-40B4-BE49-F238E27FC236}">
                <a16:creationId xmlns:a16="http://schemas.microsoft.com/office/drawing/2014/main" id="{09C96DFF-F55A-4E87-9E89-E5EDE4B50B3C}"/>
              </a:ext>
            </a:extLst>
          </p:cNvPr>
          <p:cNvSpPr/>
          <p:nvPr/>
        </p:nvSpPr>
        <p:spPr>
          <a:xfrm rot="2538787">
            <a:off x="4001988" y="3413541"/>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8D617CE2-89C4-43B5-A392-A553CD1CBEF4}"/>
              </a:ext>
            </a:extLst>
          </p:cNvPr>
          <p:cNvSpPr/>
          <p:nvPr/>
        </p:nvSpPr>
        <p:spPr>
          <a:xfrm rot="2538787">
            <a:off x="4392513" y="2318166"/>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ar: 5 Points 9">
            <a:extLst>
              <a:ext uri="{FF2B5EF4-FFF2-40B4-BE49-F238E27FC236}">
                <a16:creationId xmlns:a16="http://schemas.microsoft.com/office/drawing/2014/main" id="{AC599CBE-4CA6-429B-B189-D76972B253DA}"/>
              </a:ext>
            </a:extLst>
          </p:cNvPr>
          <p:cNvSpPr/>
          <p:nvPr/>
        </p:nvSpPr>
        <p:spPr>
          <a:xfrm rot="2538787">
            <a:off x="2630388" y="3648251"/>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tar: 5 Points 10">
            <a:extLst>
              <a:ext uri="{FF2B5EF4-FFF2-40B4-BE49-F238E27FC236}">
                <a16:creationId xmlns:a16="http://schemas.microsoft.com/office/drawing/2014/main" id="{8DDE3A0D-2427-4A0A-9497-5F9272FE89BD}"/>
              </a:ext>
            </a:extLst>
          </p:cNvPr>
          <p:cNvSpPr/>
          <p:nvPr/>
        </p:nvSpPr>
        <p:spPr>
          <a:xfrm rot="2538787">
            <a:off x="4259163" y="2848439"/>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tar: 5 Points 12">
            <a:extLst>
              <a:ext uri="{FF2B5EF4-FFF2-40B4-BE49-F238E27FC236}">
                <a16:creationId xmlns:a16="http://schemas.microsoft.com/office/drawing/2014/main" id="{6EE0A302-537C-4A08-B4CC-54BD14BF7F9B}"/>
              </a:ext>
            </a:extLst>
          </p:cNvPr>
          <p:cNvSpPr/>
          <p:nvPr/>
        </p:nvSpPr>
        <p:spPr>
          <a:xfrm rot="2538787">
            <a:off x="3916263" y="2625949"/>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tar: 5 Points 13">
            <a:extLst>
              <a:ext uri="{FF2B5EF4-FFF2-40B4-BE49-F238E27FC236}">
                <a16:creationId xmlns:a16="http://schemas.microsoft.com/office/drawing/2014/main" id="{F6DB4C3D-A92D-4C9D-9BC6-6578ED0D32D9}"/>
              </a:ext>
            </a:extLst>
          </p:cNvPr>
          <p:cNvSpPr/>
          <p:nvPr/>
        </p:nvSpPr>
        <p:spPr>
          <a:xfrm rot="2538787">
            <a:off x="2468463" y="2581451"/>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tar: 5 Points 14">
            <a:extLst>
              <a:ext uri="{FF2B5EF4-FFF2-40B4-BE49-F238E27FC236}">
                <a16:creationId xmlns:a16="http://schemas.microsoft.com/office/drawing/2014/main" id="{1DEF1B2F-2979-44E0-A299-6EE786B6C4A9}"/>
              </a:ext>
            </a:extLst>
          </p:cNvPr>
          <p:cNvSpPr/>
          <p:nvPr/>
        </p:nvSpPr>
        <p:spPr>
          <a:xfrm rot="2538787">
            <a:off x="3130835" y="3767516"/>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tar: 5 Points 15">
            <a:extLst>
              <a:ext uri="{FF2B5EF4-FFF2-40B4-BE49-F238E27FC236}">
                <a16:creationId xmlns:a16="http://schemas.microsoft.com/office/drawing/2014/main" id="{E13B2994-1948-4AE3-9B51-931A929D0C98}"/>
              </a:ext>
            </a:extLst>
          </p:cNvPr>
          <p:cNvSpPr/>
          <p:nvPr/>
        </p:nvSpPr>
        <p:spPr>
          <a:xfrm rot="2538787">
            <a:off x="2839925" y="2712141"/>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Star: 5 Points 16">
            <a:extLst>
              <a:ext uri="{FF2B5EF4-FFF2-40B4-BE49-F238E27FC236}">
                <a16:creationId xmlns:a16="http://schemas.microsoft.com/office/drawing/2014/main" id="{75295246-48FE-40D1-9598-803F7EE8EFE3}"/>
              </a:ext>
            </a:extLst>
          </p:cNvPr>
          <p:cNvSpPr/>
          <p:nvPr/>
        </p:nvSpPr>
        <p:spPr>
          <a:xfrm rot="2538787">
            <a:off x="3613663" y="3480072"/>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tar: 5 Points 19">
            <a:extLst>
              <a:ext uri="{FF2B5EF4-FFF2-40B4-BE49-F238E27FC236}">
                <a16:creationId xmlns:a16="http://schemas.microsoft.com/office/drawing/2014/main" id="{8D573CA1-57BF-4C4F-9F8B-34886EF61E59}"/>
              </a:ext>
            </a:extLst>
          </p:cNvPr>
          <p:cNvSpPr/>
          <p:nvPr/>
        </p:nvSpPr>
        <p:spPr>
          <a:xfrm rot="2538787">
            <a:off x="3174367" y="3145368"/>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tar: 5 Points 20">
            <a:extLst>
              <a:ext uri="{FF2B5EF4-FFF2-40B4-BE49-F238E27FC236}">
                <a16:creationId xmlns:a16="http://schemas.microsoft.com/office/drawing/2014/main" id="{C50102F7-AE3C-4417-806A-894D37F395C4}"/>
              </a:ext>
            </a:extLst>
          </p:cNvPr>
          <p:cNvSpPr/>
          <p:nvPr/>
        </p:nvSpPr>
        <p:spPr>
          <a:xfrm rot="2538787">
            <a:off x="3678138" y="2949799"/>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21">
            <a:extLst>
              <a:ext uri="{FF2B5EF4-FFF2-40B4-BE49-F238E27FC236}">
                <a16:creationId xmlns:a16="http://schemas.microsoft.com/office/drawing/2014/main" id="{CAC64252-0E3E-425B-9479-6268C10E4614}"/>
              </a:ext>
            </a:extLst>
          </p:cNvPr>
          <p:cNvSpPr/>
          <p:nvPr/>
        </p:nvSpPr>
        <p:spPr>
          <a:xfrm>
            <a:off x="8382709" y="1997270"/>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22">
            <a:extLst>
              <a:ext uri="{FF2B5EF4-FFF2-40B4-BE49-F238E27FC236}">
                <a16:creationId xmlns:a16="http://schemas.microsoft.com/office/drawing/2014/main" id="{2D43000F-A07A-4021-B6D5-BCFC2B333696}"/>
              </a:ext>
            </a:extLst>
          </p:cNvPr>
          <p:cNvSpPr/>
          <p:nvPr/>
        </p:nvSpPr>
        <p:spPr>
          <a:xfrm>
            <a:off x="8509014" y="2317378"/>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Star: 5 Points 23">
            <a:extLst>
              <a:ext uri="{FF2B5EF4-FFF2-40B4-BE49-F238E27FC236}">
                <a16:creationId xmlns:a16="http://schemas.microsoft.com/office/drawing/2014/main" id="{38355D8A-B891-450A-AECA-66EA0DB15FB8}"/>
              </a:ext>
            </a:extLst>
          </p:cNvPr>
          <p:cNvSpPr/>
          <p:nvPr/>
        </p:nvSpPr>
        <p:spPr>
          <a:xfrm>
            <a:off x="7463942" y="2844380"/>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0DB27735-99A4-4BA7-88C8-C31AA1EC3D97}"/>
              </a:ext>
            </a:extLst>
          </p:cNvPr>
          <p:cNvSpPr/>
          <p:nvPr/>
        </p:nvSpPr>
        <p:spPr>
          <a:xfrm>
            <a:off x="9145468" y="3187280"/>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C4C73AC5-4011-4B3E-85B6-F337C86FDC54}"/>
              </a:ext>
            </a:extLst>
          </p:cNvPr>
          <p:cNvSpPr/>
          <p:nvPr/>
        </p:nvSpPr>
        <p:spPr>
          <a:xfrm>
            <a:off x="9535993" y="2091905"/>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Star: 5 Points 26">
            <a:extLst>
              <a:ext uri="{FF2B5EF4-FFF2-40B4-BE49-F238E27FC236}">
                <a16:creationId xmlns:a16="http://schemas.microsoft.com/office/drawing/2014/main" id="{CA1B90E6-CD47-4784-AA11-CEB144544ACC}"/>
              </a:ext>
            </a:extLst>
          </p:cNvPr>
          <p:cNvSpPr/>
          <p:nvPr/>
        </p:nvSpPr>
        <p:spPr>
          <a:xfrm>
            <a:off x="7773868" y="3421990"/>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Star: 5 Points 27">
            <a:extLst>
              <a:ext uri="{FF2B5EF4-FFF2-40B4-BE49-F238E27FC236}">
                <a16:creationId xmlns:a16="http://schemas.microsoft.com/office/drawing/2014/main" id="{C0FFEBBA-CF3B-42CA-9943-D4FBCEC0F93B}"/>
              </a:ext>
            </a:extLst>
          </p:cNvPr>
          <p:cNvSpPr/>
          <p:nvPr/>
        </p:nvSpPr>
        <p:spPr>
          <a:xfrm>
            <a:off x="9402643" y="2622178"/>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Star: 5 Points 28">
            <a:extLst>
              <a:ext uri="{FF2B5EF4-FFF2-40B4-BE49-F238E27FC236}">
                <a16:creationId xmlns:a16="http://schemas.microsoft.com/office/drawing/2014/main" id="{AA8BC5FB-C053-4C6D-B59E-C918CE17F4BD}"/>
              </a:ext>
            </a:extLst>
          </p:cNvPr>
          <p:cNvSpPr/>
          <p:nvPr/>
        </p:nvSpPr>
        <p:spPr>
          <a:xfrm>
            <a:off x="9059743" y="2399688"/>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Star: 5 Points 29">
            <a:extLst>
              <a:ext uri="{FF2B5EF4-FFF2-40B4-BE49-F238E27FC236}">
                <a16:creationId xmlns:a16="http://schemas.microsoft.com/office/drawing/2014/main" id="{1E93F99B-88A2-41DF-A71E-6C712C51D19E}"/>
              </a:ext>
            </a:extLst>
          </p:cNvPr>
          <p:cNvSpPr/>
          <p:nvPr/>
        </p:nvSpPr>
        <p:spPr>
          <a:xfrm>
            <a:off x="8264132" y="2861523"/>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Star: 5 Points 30">
            <a:extLst>
              <a:ext uri="{FF2B5EF4-FFF2-40B4-BE49-F238E27FC236}">
                <a16:creationId xmlns:a16="http://schemas.microsoft.com/office/drawing/2014/main" id="{1D16A7E3-F212-43F1-A807-8D644908B438}"/>
              </a:ext>
            </a:extLst>
          </p:cNvPr>
          <p:cNvSpPr/>
          <p:nvPr/>
        </p:nvSpPr>
        <p:spPr>
          <a:xfrm>
            <a:off x="8471029" y="3545815"/>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Star: 5 Points 31">
            <a:extLst>
              <a:ext uri="{FF2B5EF4-FFF2-40B4-BE49-F238E27FC236}">
                <a16:creationId xmlns:a16="http://schemas.microsoft.com/office/drawing/2014/main" id="{7E86B6E4-F3BF-413B-A29D-61852618EF4F}"/>
              </a:ext>
            </a:extLst>
          </p:cNvPr>
          <p:cNvSpPr/>
          <p:nvPr/>
        </p:nvSpPr>
        <p:spPr>
          <a:xfrm>
            <a:off x="7983405" y="2485880"/>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Star: 5 Points 32">
            <a:extLst>
              <a:ext uri="{FF2B5EF4-FFF2-40B4-BE49-F238E27FC236}">
                <a16:creationId xmlns:a16="http://schemas.microsoft.com/office/drawing/2014/main" id="{A2083C29-2886-44A2-A763-52661E8D874B}"/>
              </a:ext>
            </a:extLst>
          </p:cNvPr>
          <p:cNvSpPr/>
          <p:nvPr/>
        </p:nvSpPr>
        <p:spPr>
          <a:xfrm>
            <a:off x="8757143" y="3253811"/>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Star: 5 Points 34">
            <a:extLst>
              <a:ext uri="{FF2B5EF4-FFF2-40B4-BE49-F238E27FC236}">
                <a16:creationId xmlns:a16="http://schemas.microsoft.com/office/drawing/2014/main" id="{DF8494F0-0130-4616-8E35-F7C55CE67D6A}"/>
              </a:ext>
            </a:extLst>
          </p:cNvPr>
          <p:cNvSpPr/>
          <p:nvPr/>
        </p:nvSpPr>
        <p:spPr>
          <a:xfrm>
            <a:off x="8821618" y="2723538"/>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tar: 5 Points 35">
            <a:extLst>
              <a:ext uri="{FF2B5EF4-FFF2-40B4-BE49-F238E27FC236}">
                <a16:creationId xmlns:a16="http://schemas.microsoft.com/office/drawing/2014/main" id="{3D50737D-3C77-4893-8770-C11A98FD5DBB}"/>
              </a:ext>
            </a:extLst>
          </p:cNvPr>
          <p:cNvSpPr/>
          <p:nvPr/>
        </p:nvSpPr>
        <p:spPr>
          <a:xfrm>
            <a:off x="9135943" y="1931892"/>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Star: 5 Points 36">
            <a:extLst>
              <a:ext uri="{FF2B5EF4-FFF2-40B4-BE49-F238E27FC236}">
                <a16:creationId xmlns:a16="http://schemas.microsoft.com/office/drawing/2014/main" id="{A2833663-8D00-4562-9715-D87AB41B0927}"/>
              </a:ext>
            </a:extLst>
          </p:cNvPr>
          <p:cNvSpPr/>
          <p:nvPr/>
        </p:nvSpPr>
        <p:spPr>
          <a:xfrm>
            <a:off x="5541382" y="2448499"/>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Star: 5 Points 37">
            <a:extLst>
              <a:ext uri="{FF2B5EF4-FFF2-40B4-BE49-F238E27FC236}">
                <a16:creationId xmlns:a16="http://schemas.microsoft.com/office/drawing/2014/main" id="{F56016DE-8C37-4AB3-B59A-1F5C43DA3DF6}"/>
              </a:ext>
            </a:extLst>
          </p:cNvPr>
          <p:cNvSpPr/>
          <p:nvPr/>
        </p:nvSpPr>
        <p:spPr>
          <a:xfrm>
            <a:off x="5667687" y="2768607"/>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Star: 5 Points 38">
            <a:extLst>
              <a:ext uri="{FF2B5EF4-FFF2-40B4-BE49-F238E27FC236}">
                <a16:creationId xmlns:a16="http://schemas.microsoft.com/office/drawing/2014/main" id="{13A61085-775C-4199-851E-CFC2C594978F}"/>
              </a:ext>
            </a:extLst>
          </p:cNvPr>
          <p:cNvSpPr/>
          <p:nvPr/>
        </p:nvSpPr>
        <p:spPr>
          <a:xfrm>
            <a:off x="6056735" y="3344239"/>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Star: 5 Points 39">
            <a:extLst>
              <a:ext uri="{FF2B5EF4-FFF2-40B4-BE49-F238E27FC236}">
                <a16:creationId xmlns:a16="http://schemas.microsoft.com/office/drawing/2014/main" id="{E519B67E-15C0-45F5-882A-F7C34B90406D}"/>
              </a:ext>
            </a:extLst>
          </p:cNvPr>
          <p:cNvSpPr/>
          <p:nvPr/>
        </p:nvSpPr>
        <p:spPr>
          <a:xfrm>
            <a:off x="6694666" y="2543134"/>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Star: 5 Points 40">
            <a:extLst>
              <a:ext uri="{FF2B5EF4-FFF2-40B4-BE49-F238E27FC236}">
                <a16:creationId xmlns:a16="http://schemas.microsoft.com/office/drawing/2014/main" id="{322EE6B7-30D6-442A-AC89-14494493EB9A}"/>
              </a:ext>
            </a:extLst>
          </p:cNvPr>
          <p:cNvSpPr/>
          <p:nvPr/>
        </p:nvSpPr>
        <p:spPr>
          <a:xfrm>
            <a:off x="6561316" y="3073407"/>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Star: 5 Points 41">
            <a:extLst>
              <a:ext uri="{FF2B5EF4-FFF2-40B4-BE49-F238E27FC236}">
                <a16:creationId xmlns:a16="http://schemas.microsoft.com/office/drawing/2014/main" id="{9E4A6DB2-39D7-436D-B9E2-E4F5E67897BF}"/>
              </a:ext>
            </a:extLst>
          </p:cNvPr>
          <p:cNvSpPr/>
          <p:nvPr/>
        </p:nvSpPr>
        <p:spPr>
          <a:xfrm>
            <a:off x="6218416" y="2850917"/>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Star: 5 Points 42">
            <a:extLst>
              <a:ext uri="{FF2B5EF4-FFF2-40B4-BE49-F238E27FC236}">
                <a16:creationId xmlns:a16="http://schemas.microsoft.com/office/drawing/2014/main" id="{837C0997-4E44-4EC2-9E5D-51F7BAA13701}"/>
              </a:ext>
            </a:extLst>
          </p:cNvPr>
          <p:cNvSpPr/>
          <p:nvPr/>
        </p:nvSpPr>
        <p:spPr>
          <a:xfrm rot="2538787">
            <a:off x="4155980" y="1647538"/>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Star: 5 Points 43">
            <a:extLst>
              <a:ext uri="{FF2B5EF4-FFF2-40B4-BE49-F238E27FC236}">
                <a16:creationId xmlns:a16="http://schemas.microsoft.com/office/drawing/2014/main" id="{09A30284-475D-4749-A166-D0A902E0A435}"/>
              </a:ext>
            </a:extLst>
          </p:cNvPr>
          <p:cNvSpPr/>
          <p:nvPr/>
        </p:nvSpPr>
        <p:spPr>
          <a:xfrm>
            <a:off x="5142078" y="2937109"/>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Star: 5 Points 44">
            <a:extLst>
              <a:ext uri="{FF2B5EF4-FFF2-40B4-BE49-F238E27FC236}">
                <a16:creationId xmlns:a16="http://schemas.microsoft.com/office/drawing/2014/main" id="{7FB4B0B7-C43A-4AD7-A3AC-E8D1AD4FB257}"/>
              </a:ext>
            </a:extLst>
          </p:cNvPr>
          <p:cNvSpPr/>
          <p:nvPr/>
        </p:nvSpPr>
        <p:spPr>
          <a:xfrm>
            <a:off x="5609925" y="3406548"/>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Star: 5 Points 45">
            <a:extLst>
              <a:ext uri="{FF2B5EF4-FFF2-40B4-BE49-F238E27FC236}">
                <a16:creationId xmlns:a16="http://schemas.microsoft.com/office/drawing/2014/main" id="{564937CB-5CDA-4AC0-99D8-2F33533A65B3}"/>
              </a:ext>
            </a:extLst>
          </p:cNvPr>
          <p:cNvSpPr/>
          <p:nvPr/>
        </p:nvSpPr>
        <p:spPr>
          <a:xfrm>
            <a:off x="6294616" y="2383121"/>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7" name="Picture 46">
            <a:extLst>
              <a:ext uri="{FF2B5EF4-FFF2-40B4-BE49-F238E27FC236}">
                <a16:creationId xmlns:a16="http://schemas.microsoft.com/office/drawing/2014/main" id="{FCA3E699-FEB1-4F51-B359-A3297FDAD712}"/>
              </a:ext>
            </a:extLst>
          </p:cNvPr>
          <p:cNvPicPr>
            <a:picLocks noChangeAspect="1"/>
          </p:cNvPicPr>
          <p:nvPr/>
        </p:nvPicPr>
        <p:blipFill>
          <a:blip r:embed="rId4"/>
          <a:stretch>
            <a:fillRect/>
          </a:stretch>
        </p:blipFill>
        <p:spPr>
          <a:xfrm>
            <a:off x="10995175" y="5014778"/>
            <a:ext cx="1010687" cy="965223"/>
          </a:xfrm>
          <a:prstGeom prst="rect">
            <a:avLst/>
          </a:prstGeom>
        </p:spPr>
      </p:pic>
      <p:sp>
        <p:nvSpPr>
          <p:cNvPr id="48" name="Speech Bubble: Rectangle 47">
            <a:extLst>
              <a:ext uri="{FF2B5EF4-FFF2-40B4-BE49-F238E27FC236}">
                <a16:creationId xmlns:a16="http://schemas.microsoft.com/office/drawing/2014/main" id="{CC7662D3-7F54-40F4-B564-01A4AC7F8C5F}"/>
              </a:ext>
            </a:extLst>
          </p:cNvPr>
          <p:cNvSpPr/>
          <p:nvPr/>
        </p:nvSpPr>
        <p:spPr>
          <a:xfrm>
            <a:off x="9371336" y="5164409"/>
            <a:ext cx="1623839" cy="562805"/>
          </a:xfrm>
          <a:prstGeom prst="wedgeRectCallout">
            <a:avLst>
              <a:gd name="adj1" fmla="val 65253"/>
              <a:gd name="adj2" fmla="val -39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Will see K-means in detail later</a:t>
            </a:r>
          </a:p>
        </p:txBody>
      </p:sp>
    </p:spTree>
    <p:custDataLst>
      <p:tags r:id="rId1"/>
    </p:custDataLst>
    <p:extLst>
      <p:ext uri="{BB962C8B-B14F-4D97-AF65-F5344CB8AC3E}">
        <p14:creationId xmlns:p14="http://schemas.microsoft.com/office/powerpoint/2010/main" val="132817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down)">
                                      <p:cBhvr>
                                        <p:cTn id="51" dur="500"/>
                                        <p:tgtEl>
                                          <p:spTgt spid="2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down)">
                                      <p:cBhvr>
                                        <p:cTn id="54" dur="500"/>
                                        <p:tgtEl>
                                          <p:spTgt spid="2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down)">
                                      <p:cBhvr>
                                        <p:cTn id="57" dur="500"/>
                                        <p:tgtEl>
                                          <p:spTgt spid="23"/>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down)">
                                      <p:cBhvr>
                                        <p:cTn id="60" dur="500"/>
                                        <p:tgtEl>
                                          <p:spTgt spid="2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down)">
                                      <p:cBhvr>
                                        <p:cTn id="63" dur="500"/>
                                        <p:tgtEl>
                                          <p:spTgt spid="25"/>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down)">
                                      <p:cBhvr>
                                        <p:cTn id="66" dur="500"/>
                                        <p:tgtEl>
                                          <p:spTgt spid="26"/>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down)">
                                      <p:cBhvr>
                                        <p:cTn id="69" dur="500"/>
                                        <p:tgtEl>
                                          <p:spTgt spid="2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down)">
                                      <p:cBhvr>
                                        <p:cTn id="72" dur="500"/>
                                        <p:tgtEl>
                                          <p:spTgt spid="28"/>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down)">
                                      <p:cBhvr>
                                        <p:cTn id="75" dur="500"/>
                                        <p:tgtEl>
                                          <p:spTgt spid="29"/>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down)">
                                      <p:cBhvr>
                                        <p:cTn id="78" dur="500"/>
                                        <p:tgtEl>
                                          <p:spTgt spid="30"/>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down)">
                                      <p:cBhvr>
                                        <p:cTn id="84" dur="500"/>
                                        <p:tgtEl>
                                          <p:spTgt spid="32"/>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00"/>
                                        <p:tgtEl>
                                          <p:spTgt spid="33"/>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down)">
                                      <p:cBhvr>
                                        <p:cTn id="90" dur="500"/>
                                        <p:tgtEl>
                                          <p:spTgt spid="35"/>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wipe(down)">
                                      <p:cBhvr>
                                        <p:cTn id="93" dur="500"/>
                                        <p:tgtEl>
                                          <p:spTgt spid="36"/>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down)">
                                      <p:cBhvr>
                                        <p:cTn id="96" dur="500"/>
                                        <p:tgtEl>
                                          <p:spTgt spid="37"/>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wipe(down)">
                                      <p:cBhvr>
                                        <p:cTn id="99" dur="500"/>
                                        <p:tgtEl>
                                          <p:spTgt spid="38"/>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wipe(down)">
                                      <p:cBhvr>
                                        <p:cTn id="102" dur="500"/>
                                        <p:tgtEl>
                                          <p:spTgt spid="39"/>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wipe(down)">
                                      <p:cBhvr>
                                        <p:cTn id="105" dur="500"/>
                                        <p:tgtEl>
                                          <p:spTgt spid="40"/>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wipe(down)">
                                      <p:cBhvr>
                                        <p:cTn id="108" dur="500"/>
                                        <p:tgtEl>
                                          <p:spTgt spid="41"/>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wipe(down)">
                                      <p:cBhvr>
                                        <p:cTn id="111" dur="500"/>
                                        <p:tgtEl>
                                          <p:spTgt spid="42"/>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wipe(down)">
                                      <p:cBhvr>
                                        <p:cTn id="114" dur="500"/>
                                        <p:tgtEl>
                                          <p:spTgt spid="43"/>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44"/>
                                        </p:tgtEl>
                                        <p:attrNameLst>
                                          <p:attrName>style.visibility</p:attrName>
                                        </p:attrNameLst>
                                      </p:cBhvr>
                                      <p:to>
                                        <p:strVal val="visible"/>
                                      </p:to>
                                    </p:set>
                                    <p:animEffect transition="in" filter="wipe(down)">
                                      <p:cBhvr>
                                        <p:cTn id="117" dur="500"/>
                                        <p:tgtEl>
                                          <p:spTgt spid="44"/>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45"/>
                                        </p:tgtEl>
                                        <p:attrNameLst>
                                          <p:attrName>style.visibility</p:attrName>
                                        </p:attrNameLst>
                                      </p:cBhvr>
                                      <p:to>
                                        <p:strVal val="visible"/>
                                      </p:to>
                                    </p:set>
                                    <p:animEffect transition="in" filter="wipe(down)">
                                      <p:cBhvr>
                                        <p:cTn id="120" dur="500"/>
                                        <p:tgtEl>
                                          <p:spTgt spid="45"/>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wipe(down)">
                                      <p:cBhvr>
                                        <p:cTn id="123" dur="500"/>
                                        <p:tgtEl>
                                          <p:spTgt spid="46"/>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grpId="0" nodeType="clickEffect">
                                  <p:stCondLst>
                                    <p:cond delay="0"/>
                                  </p:stCondLst>
                                  <p:childTnLst>
                                    <p:set>
                                      <p:cBhvr>
                                        <p:cTn id="127" dur="1" fill="hold">
                                          <p:stCondLst>
                                            <p:cond delay="0"/>
                                          </p:stCondLst>
                                        </p:cTn>
                                        <p:tgtEl>
                                          <p:spTgt spid="4">
                                            <p:txEl>
                                              <p:pRg st="7" end="7"/>
                                            </p:txEl>
                                          </p:spTgt>
                                        </p:tgtEl>
                                        <p:attrNameLst>
                                          <p:attrName>style.visibility</p:attrName>
                                        </p:attrNameLst>
                                      </p:cBhvr>
                                      <p:to>
                                        <p:strVal val="visible"/>
                                      </p:to>
                                    </p:set>
                                    <p:animEffect transition="in" filter="wipe(down)">
                                      <p:cBhvr>
                                        <p:cTn id="128" dur="500"/>
                                        <p:tgtEl>
                                          <p:spTgt spid="4">
                                            <p:txEl>
                                              <p:pRg st="7" end="7"/>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4">
                                            <p:txEl>
                                              <p:pRg st="8" end="8"/>
                                            </p:txEl>
                                          </p:spTgt>
                                        </p:tgtEl>
                                        <p:attrNameLst>
                                          <p:attrName>style.visibility</p:attrName>
                                        </p:attrNameLst>
                                      </p:cBhvr>
                                      <p:to>
                                        <p:strVal val="visible"/>
                                      </p:to>
                                    </p:set>
                                    <p:animEffect transition="in" filter="wipe(down)">
                                      <p:cBhvr>
                                        <p:cTn id="133" dur="500"/>
                                        <p:tgtEl>
                                          <p:spTgt spid="4">
                                            <p:txEl>
                                              <p:pRg st="8" end="8"/>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grpId="0" nodeType="clickEffect">
                                  <p:stCondLst>
                                    <p:cond delay="0"/>
                                  </p:stCondLst>
                                  <p:childTnLst>
                                    <p:set>
                                      <p:cBhvr>
                                        <p:cTn id="137" dur="1" fill="hold">
                                          <p:stCondLst>
                                            <p:cond delay="0"/>
                                          </p:stCondLst>
                                        </p:cTn>
                                        <p:tgtEl>
                                          <p:spTgt spid="4">
                                            <p:txEl>
                                              <p:pRg st="9" end="9"/>
                                            </p:txEl>
                                          </p:spTgt>
                                        </p:tgtEl>
                                        <p:attrNameLst>
                                          <p:attrName>style.visibility</p:attrName>
                                        </p:attrNameLst>
                                      </p:cBhvr>
                                      <p:to>
                                        <p:strVal val="visible"/>
                                      </p:to>
                                    </p:set>
                                    <p:animEffect transition="in" filter="wipe(down)">
                                      <p:cBhvr>
                                        <p:cTn id="138" dur="500"/>
                                        <p:tgtEl>
                                          <p:spTgt spid="4">
                                            <p:txEl>
                                              <p:pRg st="9" end="9"/>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4">
                                            <p:txEl>
                                              <p:pRg st="10" end="10"/>
                                            </p:txEl>
                                          </p:spTgt>
                                        </p:tgtEl>
                                        <p:attrNameLst>
                                          <p:attrName>style.visibility</p:attrName>
                                        </p:attrNameLst>
                                      </p:cBhvr>
                                      <p:to>
                                        <p:strVal val="visible"/>
                                      </p:to>
                                    </p:set>
                                    <p:animEffect transition="in" filter="wipe(down)">
                                      <p:cBhvr>
                                        <p:cTn id="143" dur="500"/>
                                        <p:tgtEl>
                                          <p:spTgt spid="4">
                                            <p:txEl>
                                              <p:pRg st="10" end="10"/>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4">
                                            <p:txEl>
                                              <p:pRg st="11" end="11"/>
                                            </p:txEl>
                                          </p:spTgt>
                                        </p:tgtEl>
                                        <p:attrNameLst>
                                          <p:attrName>style.visibility</p:attrName>
                                        </p:attrNameLst>
                                      </p:cBhvr>
                                      <p:to>
                                        <p:strVal val="visible"/>
                                      </p:to>
                                    </p:set>
                                    <p:animEffect transition="in" filter="wipe(down)">
                                      <p:cBhvr>
                                        <p:cTn id="148" dur="500"/>
                                        <p:tgtEl>
                                          <p:spTgt spid="4">
                                            <p:txEl>
                                              <p:pRg st="11" end="11"/>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47"/>
                                        </p:tgtEl>
                                        <p:attrNameLst>
                                          <p:attrName>style.visibility</p:attrName>
                                        </p:attrNameLst>
                                      </p:cBhvr>
                                      <p:to>
                                        <p:strVal val="visible"/>
                                      </p:to>
                                    </p:set>
                                    <p:animEffect transition="in" filter="wipe(down)">
                                      <p:cBhvr>
                                        <p:cTn id="153" dur="500"/>
                                        <p:tgtEl>
                                          <p:spTgt spid="47"/>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48"/>
                                        </p:tgtEl>
                                        <p:attrNameLst>
                                          <p:attrName>style.visibility</p:attrName>
                                        </p:attrNameLst>
                                      </p:cBhvr>
                                      <p:to>
                                        <p:strVal val="visible"/>
                                      </p:to>
                                    </p:set>
                                    <p:animEffect transition="in" filter="wipe(down)">
                                      <p:cBhvr>
                                        <p:cTn id="156" dur="500"/>
                                        <p:tgtEl>
                                          <p:spTgt spid="48"/>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grpId="0" nodeType="clickEffect">
                                  <p:stCondLst>
                                    <p:cond delay="0"/>
                                  </p:stCondLst>
                                  <p:childTnLst>
                                    <p:set>
                                      <p:cBhvr>
                                        <p:cTn id="160" dur="1" fill="hold">
                                          <p:stCondLst>
                                            <p:cond delay="0"/>
                                          </p:stCondLst>
                                        </p:cTn>
                                        <p:tgtEl>
                                          <p:spTgt spid="4">
                                            <p:txEl>
                                              <p:pRg st="12" end="12"/>
                                            </p:txEl>
                                          </p:spTgt>
                                        </p:tgtEl>
                                        <p:attrNameLst>
                                          <p:attrName>style.visibility</p:attrName>
                                        </p:attrNameLst>
                                      </p:cBhvr>
                                      <p:to>
                                        <p:strVal val="visible"/>
                                      </p:to>
                                    </p:set>
                                    <p:animEffect transition="in" filter="wipe(down)">
                                      <p:cBhvr>
                                        <p:cTn id="161" dur="500"/>
                                        <p:tgtEl>
                                          <p:spTgt spid="4">
                                            <p:txEl>
                                              <p:pRg st="12" end="12"/>
                                            </p:txEl>
                                          </p:spTgt>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4" fill="hold" grpId="0" nodeType="clickEffect">
                                  <p:stCondLst>
                                    <p:cond delay="0"/>
                                  </p:stCondLst>
                                  <p:childTnLst>
                                    <p:set>
                                      <p:cBhvr>
                                        <p:cTn id="165" dur="1" fill="hold">
                                          <p:stCondLst>
                                            <p:cond delay="0"/>
                                          </p:stCondLst>
                                        </p:cTn>
                                        <p:tgtEl>
                                          <p:spTgt spid="4">
                                            <p:txEl>
                                              <p:pRg st="13" end="13"/>
                                            </p:txEl>
                                          </p:spTgt>
                                        </p:tgtEl>
                                        <p:attrNameLst>
                                          <p:attrName>style.visibility</p:attrName>
                                        </p:attrNameLst>
                                      </p:cBhvr>
                                      <p:to>
                                        <p:strVal val="visible"/>
                                      </p:to>
                                    </p:set>
                                    <p:animEffect transition="in" filter="wipe(down)">
                                      <p:cBhvr>
                                        <p:cTn id="166"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961292" y="2567800"/>
            <a:ext cx="9859107" cy="1722399"/>
          </a:xfrm>
        </p:spPr>
        <p:txBody>
          <a:bodyPr>
            <a:noAutofit/>
          </a:bodyPr>
          <a:lstStyle/>
          <a:p>
            <a:r>
              <a:rPr lang="en-IN" sz="7200" dirty="0">
                <a:solidFill>
                  <a:schemeClr val="accent2">
                    <a:lumMod val="75000"/>
                  </a:schemeClr>
                </a:solidFill>
              </a:rPr>
              <a:t>Supervised Learning using</a:t>
            </a:r>
            <a:br>
              <a:rPr lang="en-IN" sz="7200" dirty="0">
                <a:solidFill>
                  <a:schemeClr val="accent2">
                    <a:lumMod val="75000"/>
                  </a:schemeClr>
                </a:solidFill>
              </a:rPr>
            </a:br>
            <a:r>
              <a:rPr lang="en-IN" sz="7200" dirty="0">
                <a:solidFill>
                  <a:schemeClr val="accent2">
                    <a:lumMod val="75000"/>
                  </a:schemeClr>
                </a:solidFill>
              </a:rPr>
              <a:t>       Nearest </a:t>
            </a:r>
            <a:r>
              <a:rPr lang="en-IN" sz="7200" dirty="0" err="1">
                <a:solidFill>
                  <a:schemeClr val="accent2">
                    <a:lumMod val="75000"/>
                  </a:schemeClr>
                </a:solidFill>
              </a:rPr>
              <a:t>Neighbors</a:t>
            </a:r>
            <a:endParaRPr lang="en-IN" sz="7200" dirty="0">
              <a:solidFill>
                <a:schemeClr val="accent2">
                  <a:lumMod val="75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18</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2326896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Nearest </a:t>
            </a:r>
            <a:r>
              <a:rPr lang="en-IN" dirty="0" err="1">
                <a:solidFill>
                  <a:schemeClr val="accent2">
                    <a:lumMod val="75000"/>
                  </a:schemeClr>
                </a:solidFill>
              </a:rPr>
              <a:t>Neighbors</a:t>
            </a:r>
            <a:endParaRPr lang="en-IN" dirty="0">
              <a:solidFill>
                <a:schemeClr val="accent2">
                  <a:lumMod val="75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Another supervised learning technique based on computing distances</a:t>
            </a: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Very simple idea. Simply do the following at test time</a:t>
            </a:r>
          </a:p>
          <a:p>
            <a:pPr lvl="1">
              <a:buFont typeface="Wingdings" panose="05000000000000000000" pitchFamily="2" charset="2"/>
              <a:buChar char="§"/>
            </a:pPr>
            <a:r>
              <a:rPr lang="en-GB" dirty="0">
                <a:latin typeface="Abadi Extra Light" panose="020B0204020104020204" pitchFamily="34" charset="0"/>
              </a:rPr>
              <a:t>Compute distance of </a:t>
            </a:r>
            <a:r>
              <a:rPr lang="en-GB" dirty="0" err="1">
                <a:latin typeface="Abadi Extra Light" panose="020B0204020104020204" pitchFamily="34" charset="0"/>
              </a:rPr>
              <a:t>of</a:t>
            </a:r>
            <a:r>
              <a:rPr lang="en-GB" dirty="0">
                <a:latin typeface="Abadi Extra Light" panose="020B0204020104020204" pitchFamily="34" charset="0"/>
              </a:rPr>
              <a:t> the test point from all the training points</a:t>
            </a:r>
          </a:p>
          <a:p>
            <a:pPr lvl="1">
              <a:buFont typeface="Wingdings" panose="05000000000000000000" pitchFamily="2" charset="2"/>
              <a:buChar char="§"/>
            </a:pPr>
            <a:r>
              <a:rPr lang="en-GB" dirty="0">
                <a:latin typeface="Abadi Extra Light" panose="020B0204020104020204" pitchFamily="34" charset="0"/>
              </a:rPr>
              <a:t>Sort the distances to find the “nearest” input(s) in training data</a:t>
            </a:r>
          </a:p>
          <a:p>
            <a:pPr lvl="1">
              <a:buFont typeface="Wingdings" panose="05000000000000000000" pitchFamily="2" charset="2"/>
              <a:buChar char="§"/>
            </a:pPr>
            <a:r>
              <a:rPr lang="en-GB" dirty="0">
                <a:latin typeface="Abadi Extra Light" panose="020B0204020104020204" pitchFamily="34" charset="0"/>
              </a:rPr>
              <a:t>Predict the label using </a:t>
            </a:r>
            <a:r>
              <a:rPr lang="en-GB" dirty="0">
                <a:solidFill>
                  <a:srgbClr val="FF0000"/>
                </a:solidFill>
                <a:latin typeface="Abadi Extra Light" panose="020B0204020104020204" pitchFamily="34" charset="0"/>
              </a:rPr>
              <a:t>majority</a:t>
            </a:r>
            <a:r>
              <a:rPr lang="en-GB" dirty="0">
                <a:latin typeface="Abadi Extra Light" panose="020B0204020104020204" pitchFamily="34" charset="0"/>
              </a:rPr>
              <a:t> or </a:t>
            </a:r>
            <a:r>
              <a:rPr lang="en-GB" dirty="0" err="1">
                <a:solidFill>
                  <a:srgbClr val="FF0000"/>
                </a:solidFill>
                <a:latin typeface="Abadi Extra Light" panose="020B0204020104020204" pitchFamily="34" charset="0"/>
              </a:rPr>
              <a:t>avg</a:t>
            </a:r>
            <a:r>
              <a:rPr lang="en-GB" dirty="0">
                <a:latin typeface="Abadi Extra Light" panose="020B0204020104020204" pitchFamily="34" charset="0"/>
              </a:rPr>
              <a:t> label of these inputs</a:t>
            </a:r>
          </a:p>
          <a:p>
            <a:pPr marL="457200" lvl="1"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Can use Euclidean or other </a:t>
            </a:r>
            <a:r>
              <a:rPr lang="en-GB" dirty="0" err="1">
                <a:latin typeface="Abadi Extra Light" panose="020B0204020104020204" pitchFamily="34" charset="0"/>
              </a:rPr>
              <a:t>dist</a:t>
            </a:r>
            <a:r>
              <a:rPr lang="en-GB" dirty="0">
                <a:latin typeface="Abadi Extra Light" panose="020B0204020104020204" pitchFamily="34" charset="0"/>
              </a:rPr>
              <a:t> (e.g., </a:t>
            </a:r>
            <a:r>
              <a:rPr lang="en-GB" dirty="0" err="1">
                <a:latin typeface="Abadi Extra Light" panose="020B0204020104020204" pitchFamily="34" charset="0"/>
              </a:rPr>
              <a:t>Mahalanobis</a:t>
            </a:r>
            <a:r>
              <a:rPr lang="en-GB" dirty="0">
                <a:latin typeface="Abadi Extra Light" panose="020B0204020104020204" pitchFamily="34" charset="0"/>
              </a:rPr>
              <a:t>). Choice imp just like </a:t>
            </a:r>
            <a:r>
              <a:rPr lang="en-GB" dirty="0" err="1">
                <a:latin typeface="Abadi Extra Light" panose="020B0204020104020204" pitchFamily="34" charset="0"/>
              </a:rPr>
              <a:t>LwP</a:t>
            </a: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Unlike </a:t>
            </a:r>
            <a:r>
              <a:rPr lang="en-GB" dirty="0" err="1">
                <a:latin typeface="Abadi Extra Light" panose="020B0204020104020204" pitchFamily="34" charset="0"/>
              </a:rPr>
              <a:t>LwP</a:t>
            </a:r>
            <a:r>
              <a:rPr lang="en-GB" dirty="0">
                <a:latin typeface="Abadi Extra Light" panose="020B0204020104020204" pitchFamily="34" charset="0"/>
              </a:rPr>
              <a:t> which does prototype based comparison, nearest </a:t>
            </a:r>
            <a:r>
              <a:rPr lang="en-GB" dirty="0" err="1">
                <a:latin typeface="Abadi Extra Light" panose="020B0204020104020204" pitchFamily="34" charset="0"/>
              </a:rPr>
              <a:t>neighbors</a:t>
            </a:r>
            <a:r>
              <a:rPr lang="en-GB" dirty="0">
                <a:latin typeface="Abadi Extra Light" panose="020B0204020104020204" pitchFamily="34" charset="0"/>
              </a:rPr>
              <a:t> method looks at the labels of individual training inputs to make prediction</a:t>
            </a: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Applicable to both </a:t>
            </a:r>
            <a:r>
              <a:rPr lang="en-GB" dirty="0" err="1">
                <a:latin typeface="Abadi Extra Light" panose="020B0204020104020204" pitchFamily="34" charset="0"/>
              </a:rPr>
              <a:t>classifn</a:t>
            </a:r>
            <a:r>
              <a:rPr lang="en-GB" dirty="0">
                <a:latin typeface="Abadi Extra Light" panose="020B0204020104020204" pitchFamily="34" charset="0"/>
              </a:rPr>
              <a:t> as well as regression (</a:t>
            </a:r>
            <a:r>
              <a:rPr lang="en-GB" dirty="0" err="1">
                <a:latin typeface="Abadi Extra Light" panose="020B0204020104020204" pitchFamily="34" charset="0"/>
              </a:rPr>
              <a:t>LwP</a:t>
            </a:r>
            <a:r>
              <a:rPr lang="en-GB" dirty="0">
                <a:latin typeface="Abadi Extra Light" panose="020B0204020104020204" pitchFamily="34" charset="0"/>
              </a:rPr>
              <a:t> only works for </a:t>
            </a:r>
            <a:r>
              <a:rPr lang="en-GB" dirty="0" err="1">
                <a:latin typeface="Abadi Extra Light" panose="020B0204020104020204" pitchFamily="34" charset="0"/>
              </a:rPr>
              <a:t>classifn</a:t>
            </a:r>
            <a:r>
              <a:rPr lang="en-GB" dirty="0">
                <a:latin typeface="Abadi Extra Light" panose="020B0204020104020204" pitchFamily="34" charset="0"/>
              </a:rPr>
              <a:t>)</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19</a:t>
            </a:fld>
            <a:endParaRPr lang="en-IN" sz="2800" dirty="0">
              <a:solidFill>
                <a:schemeClr val="accent2">
                  <a:lumMod val="40000"/>
                  <a:lumOff val="60000"/>
                </a:schemeClr>
              </a:solidFill>
            </a:endParaRPr>
          </a:p>
        </p:txBody>
      </p:sp>
      <p:pic>
        <p:nvPicPr>
          <p:cNvPr id="5" name="Picture 2">
            <a:extLst>
              <a:ext uri="{FF2B5EF4-FFF2-40B4-BE49-F238E27FC236}">
                <a16:creationId xmlns:a16="http://schemas.microsoft.com/office/drawing/2014/main" id="{403DC35B-E272-4DD9-BB5B-4337FD88A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8244" y="765515"/>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Rectangle 5">
            <a:extLst>
              <a:ext uri="{FF2B5EF4-FFF2-40B4-BE49-F238E27FC236}">
                <a16:creationId xmlns:a16="http://schemas.microsoft.com/office/drawing/2014/main" id="{0254F9F0-AF3F-415C-BA76-4A8619F55C79}"/>
              </a:ext>
            </a:extLst>
          </p:cNvPr>
          <p:cNvSpPr/>
          <p:nvPr/>
        </p:nvSpPr>
        <p:spPr>
          <a:xfrm>
            <a:off x="8078185" y="1622798"/>
            <a:ext cx="2916990" cy="761934"/>
          </a:xfrm>
          <a:prstGeom prst="wedgeRectCallout">
            <a:avLst>
              <a:gd name="adj1" fmla="val 62785"/>
              <a:gd name="adj2" fmla="val -5631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dirty="0">
              <a:solidFill>
                <a:schemeClr val="tx1"/>
              </a:solidFill>
              <a:latin typeface="Abadi Extra Light" panose="020B0204020104020204" pitchFamily="34" charset="0"/>
            </a:endParaRPr>
          </a:p>
          <a:p>
            <a:r>
              <a:rPr lang="en-IN" sz="1600" dirty="0">
                <a:solidFill>
                  <a:schemeClr val="tx1"/>
                </a:solidFill>
                <a:latin typeface="Abadi Extra Light" panose="020B0204020104020204" pitchFamily="34" charset="0"/>
              </a:rPr>
              <a:t>Wait. Did you say distance from ALL the training points? That’s </a:t>
            </a:r>
            <a:r>
              <a:rPr lang="en-IN" sz="1600" dirty="0" err="1">
                <a:solidFill>
                  <a:schemeClr val="tx1"/>
                </a:solidFill>
                <a:latin typeface="Abadi Extra Light" panose="020B0204020104020204" pitchFamily="34" charset="0"/>
              </a:rPr>
              <a:t>gonna</a:t>
            </a:r>
            <a:r>
              <a:rPr lang="en-IN" sz="1600" dirty="0">
                <a:solidFill>
                  <a:schemeClr val="tx1"/>
                </a:solidFill>
                <a:latin typeface="Abadi Extra Light" panose="020B0204020104020204" pitchFamily="34" charset="0"/>
              </a:rPr>
              <a:t> be </a:t>
            </a:r>
            <a:r>
              <a:rPr lang="en-IN" sz="1600" dirty="0" err="1">
                <a:solidFill>
                  <a:schemeClr val="tx1"/>
                </a:solidFill>
                <a:latin typeface="Abadi Extra Light" panose="020B0204020104020204" pitchFamily="34" charset="0"/>
              </a:rPr>
              <a:t>sooooo</a:t>
            </a:r>
            <a:r>
              <a:rPr lang="en-IN" sz="1600" dirty="0">
                <a:solidFill>
                  <a:schemeClr val="tx1"/>
                </a:solidFill>
                <a:latin typeface="Abadi Extra Light" panose="020B0204020104020204" pitchFamily="34" charset="0"/>
              </a:rPr>
              <a:t> expensive! </a:t>
            </a:r>
            <a:r>
              <a:rPr lang="en-IN" sz="1600" dirty="0">
                <a:solidFill>
                  <a:schemeClr val="tx1"/>
                </a:solidFill>
                <a:latin typeface="Abadi Extra Light" panose="020B0204020104020204" pitchFamily="34" charset="0"/>
                <a:sym typeface="Wingdings" panose="05000000000000000000" pitchFamily="2" charset="2"/>
              </a:rPr>
              <a:t></a:t>
            </a:r>
            <a:endParaRPr lang="en-IN" sz="1600" dirty="0">
              <a:solidFill>
                <a:schemeClr val="tx1"/>
              </a:solidFill>
              <a:latin typeface="Abadi Extra Light" panose="020B0204020104020204" pitchFamily="34" charset="0"/>
            </a:endParaRPr>
          </a:p>
          <a:p>
            <a:endParaRPr lang="en-IN" sz="1600" dirty="0">
              <a:solidFill>
                <a:schemeClr val="tx1"/>
              </a:solidFill>
            </a:endParaRPr>
          </a:p>
        </p:txBody>
      </p:sp>
      <p:pic>
        <p:nvPicPr>
          <p:cNvPr id="7" name="Picture 6">
            <a:extLst>
              <a:ext uri="{FF2B5EF4-FFF2-40B4-BE49-F238E27FC236}">
                <a16:creationId xmlns:a16="http://schemas.microsoft.com/office/drawing/2014/main" id="{8F12A4F4-3D8B-4FCE-916F-9395CC21B62A}"/>
              </a:ext>
            </a:extLst>
          </p:cNvPr>
          <p:cNvPicPr>
            <a:picLocks noChangeAspect="1"/>
          </p:cNvPicPr>
          <p:nvPr/>
        </p:nvPicPr>
        <p:blipFill>
          <a:blip r:embed="rId4"/>
          <a:stretch>
            <a:fillRect/>
          </a:stretch>
        </p:blipFill>
        <p:spPr>
          <a:xfrm>
            <a:off x="11088244" y="2558567"/>
            <a:ext cx="1010687" cy="965223"/>
          </a:xfrm>
          <a:prstGeom prst="rect">
            <a:avLst/>
          </a:prstGeom>
        </p:spPr>
      </p:pic>
      <p:sp>
        <p:nvSpPr>
          <p:cNvPr id="8" name="Speech Bubble: Rectangle 7">
            <a:extLst>
              <a:ext uri="{FF2B5EF4-FFF2-40B4-BE49-F238E27FC236}">
                <a16:creationId xmlns:a16="http://schemas.microsoft.com/office/drawing/2014/main" id="{948655CD-D13F-41B3-A291-F17D42370B8F}"/>
              </a:ext>
            </a:extLst>
          </p:cNvPr>
          <p:cNvSpPr/>
          <p:nvPr/>
        </p:nvSpPr>
        <p:spPr>
          <a:xfrm>
            <a:off x="8886092" y="2670284"/>
            <a:ext cx="2297368" cy="1106873"/>
          </a:xfrm>
          <a:prstGeom prst="wedgeRectCallout">
            <a:avLst>
              <a:gd name="adj1" fmla="val 59347"/>
              <a:gd name="adj2" fmla="val -211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Yes, but let’s not worry about that at the moment. There are ways to speed up this step</a:t>
            </a:r>
          </a:p>
        </p:txBody>
      </p:sp>
    </p:spTree>
    <p:custDataLst>
      <p:tags r:id="rId1"/>
    </p:custDataLst>
    <p:extLst>
      <p:ext uri="{BB962C8B-B14F-4D97-AF65-F5344CB8AC3E}">
        <p14:creationId xmlns:p14="http://schemas.microsoft.com/office/powerpoint/2010/main" val="133255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wipe(down)">
                                      <p:cBhvr>
                                        <p:cTn id="38" dur="500"/>
                                        <p:tgtEl>
                                          <p:spTgt spid="4">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wipe(down)">
                                      <p:cBhvr>
                                        <p:cTn id="43" dur="500"/>
                                        <p:tgtEl>
                                          <p:spTgt spid="4">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wipe(down)">
                                      <p:cBhvr>
                                        <p:cTn id="48" dur="500"/>
                                        <p:tgtEl>
                                          <p:spTgt spid="4">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Effect transition="in" filter="wipe(down)">
                                      <p:cBhvr>
                                        <p:cTn id="53" dur="500"/>
                                        <p:tgtEl>
                                          <p:spTgt spid="4">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4">
                                            <p:txEl>
                                              <p:pRg st="11" end="11"/>
                                            </p:txEl>
                                          </p:spTgt>
                                        </p:tgtEl>
                                        <p:attrNameLst>
                                          <p:attrName>style.visibility</p:attrName>
                                        </p:attrNameLst>
                                      </p:cBhvr>
                                      <p:to>
                                        <p:strVal val="visible"/>
                                      </p:to>
                                    </p:set>
                                    <p:animEffect transition="in" filter="wipe(down)">
                                      <p:cBhvr>
                                        <p:cTn id="58"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a:t>
            </a:fld>
            <a:endParaRPr lang="en-IN" sz="2800" dirty="0">
              <a:solidFill>
                <a:schemeClr val="accent2">
                  <a:lumMod val="40000"/>
                  <a:lumOff val="60000"/>
                </a:schemeClr>
              </a:solidFill>
            </a:endParaRPr>
          </a:p>
        </p:txBody>
      </p:sp>
      <p:pic>
        <p:nvPicPr>
          <p:cNvPr id="15" name="Picture 14">
            <a:extLst>
              <a:ext uri="{FF2B5EF4-FFF2-40B4-BE49-F238E27FC236}">
                <a16:creationId xmlns:a16="http://schemas.microsoft.com/office/drawing/2014/main" id="{A835CBE3-082A-4C1F-806C-38169CB94F68}"/>
              </a:ext>
            </a:extLst>
          </p:cNvPr>
          <p:cNvPicPr>
            <a:picLocks noChangeAspect="1"/>
          </p:cNvPicPr>
          <p:nvPr/>
        </p:nvPicPr>
        <p:blipFill>
          <a:blip r:embed="rId3"/>
          <a:stretch>
            <a:fillRect/>
          </a:stretch>
        </p:blipFill>
        <p:spPr>
          <a:xfrm>
            <a:off x="638476" y="502064"/>
            <a:ext cx="8633337" cy="6077192"/>
          </a:xfrm>
          <a:prstGeom prst="rect">
            <a:avLst/>
          </a:prstGeom>
        </p:spPr>
      </p:pic>
    </p:spTree>
    <p:custDataLst>
      <p:tags r:id="rId1"/>
    </p:custDataLst>
    <p:extLst>
      <p:ext uri="{BB962C8B-B14F-4D97-AF65-F5344CB8AC3E}">
        <p14:creationId xmlns:p14="http://schemas.microsoft.com/office/powerpoint/2010/main" val="76745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1133857" y="2289658"/>
            <a:ext cx="10351007" cy="1760333"/>
          </a:xfrm>
        </p:spPr>
        <p:txBody>
          <a:bodyPr>
            <a:noAutofit/>
          </a:bodyPr>
          <a:lstStyle/>
          <a:p>
            <a:r>
              <a:rPr lang="en-IN" sz="5400" dirty="0">
                <a:solidFill>
                  <a:schemeClr val="accent2">
                    <a:lumMod val="75000"/>
                  </a:schemeClr>
                </a:solidFill>
              </a:rPr>
              <a:t>Nearest </a:t>
            </a:r>
            <a:r>
              <a:rPr lang="en-IN" sz="5400" dirty="0" err="1">
                <a:solidFill>
                  <a:schemeClr val="accent2">
                    <a:lumMod val="75000"/>
                  </a:schemeClr>
                </a:solidFill>
              </a:rPr>
              <a:t>Neighbors</a:t>
            </a:r>
            <a:r>
              <a:rPr lang="en-IN" sz="5400" dirty="0">
                <a:solidFill>
                  <a:schemeClr val="accent2">
                    <a:lumMod val="75000"/>
                  </a:schemeClr>
                </a:solidFill>
              </a:rPr>
              <a:t> for Classification</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2826154"/>
            <a:ext cx="11740617" cy="1628803"/>
          </a:xfrm>
        </p:spPr>
        <p:txBody>
          <a:bodyPr>
            <a:noAutofit/>
          </a:bodyPr>
          <a:lstStyle/>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20</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763955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6EF37FB8-D86A-4437-996D-E63A70AB33CD}"/>
              </a:ext>
            </a:extLst>
          </p:cNvPr>
          <p:cNvSpPr/>
          <p:nvPr/>
        </p:nvSpPr>
        <p:spPr>
          <a:xfrm>
            <a:off x="201082" y="1603507"/>
            <a:ext cx="7999327" cy="4128940"/>
          </a:xfrm>
          <a:prstGeom prst="rect">
            <a:avLst/>
          </a:prstGeom>
          <a:solidFill>
            <a:schemeClr val="accent1">
              <a:alpha val="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Nearest </a:t>
            </a:r>
            <a:r>
              <a:rPr lang="en-IN" dirty="0" err="1">
                <a:solidFill>
                  <a:schemeClr val="accent2">
                    <a:lumMod val="75000"/>
                  </a:schemeClr>
                </a:solidFill>
              </a:rPr>
              <a:t>Neighbor</a:t>
            </a:r>
            <a:r>
              <a:rPr lang="en-IN" dirty="0">
                <a:solidFill>
                  <a:schemeClr val="accent2">
                    <a:lumMod val="75000"/>
                  </a:schemeClr>
                </a:solidFill>
              </a:rPr>
              <a:t> (or “One” Nearest </a:t>
            </a:r>
            <a:r>
              <a:rPr lang="en-IN" dirty="0" err="1">
                <a:solidFill>
                  <a:schemeClr val="accent2">
                    <a:lumMod val="75000"/>
                  </a:schemeClr>
                </a:solidFill>
              </a:rPr>
              <a:t>Neighbor</a:t>
            </a:r>
            <a:r>
              <a:rPr lang="en-IN" dirty="0">
                <a:solidFill>
                  <a:schemeClr val="accent2">
                    <a:lumMod val="75000"/>
                  </a:schemeClr>
                </a:solidFill>
              </a:rPr>
              <a:t>)</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21</a:t>
            </a:fld>
            <a:endParaRPr lang="en-IN" sz="2800" dirty="0">
              <a:solidFill>
                <a:schemeClr val="accent2">
                  <a:lumMod val="40000"/>
                  <a:lumOff val="60000"/>
                </a:schemeClr>
              </a:solidFill>
            </a:endParaRPr>
          </a:p>
        </p:txBody>
      </p:sp>
      <p:sp>
        <p:nvSpPr>
          <p:cNvPr id="3" name="Star: 5 Points 2">
            <a:extLst>
              <a:ext uri="{FF2B5EF4-FFF2-40B4-BE49-F238E27FC236}">
                <a16:creationId xmlns:a16="http://schemas.microsoft.com/office/drawing/2014/main" id="{0A90B923-F3FA-4A3D-A938-C42FC85B48FF}"/>
              </a:ext>
            </a:extLst>
          </p:cNvPr>
          <p:cNvSpPr/>
          <p:nvPr/>
        </p:nvSpPr>
        <p:spPr>
          <a:xfrm>
            <a:off x="521817" y="3657078"/>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7D3F9201-3E99-444D-8694-6F25143BB735}"/>
              </a:ext>
            </a:extLst>
          </p:cNvPr>
          <p:cNvSpPr/>
          <p:nvPr/>
        </p:nvSpPr>
        <p:spPr>
          <a:xfrm>
            <a:off x="762203" y="2667489"/>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34776F7E-617F-46AA-8B6D-16194BA0C7AB}"/>
              </a:ext>
            </a:extLst>
          </p:cNvPr>
          <p:cNvSpPr/>
          <p:nvPr/>
        </p:nvSpPr>
        <p:spPr>
          <a:xfrm>
            <a:off x="1283819" y="4625831"/>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ar: 5 Points 7">
            <a:extLst>
              <a:ext uri="{FF2B5EF4-FFF2-40B4-BE49-F238E27FC236}">
                <a16:creationId xmlns:a16="http://schemas.microsoft.com/office/drawing/2014/main" id="{8A884C2D-8D79-4424-8E20-3E56C488657D}"/>
              </a:ext>
            </a:extLst>
          </p:cNvPr>
          <p:cNvSpPr/>
          <p:nvPr/>
        </p:nvSpPr>
        <p:spPr>
          <a:xfrm>
            <a:off x="1475496" y="3499550"/>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4AD3E196-B639-4341-924F-BBB8A9C9F8AC}"/>
              </a:ext>
            </a:extLst>
          </p:cNvPr>
          <p:cNvSpPr/>
          <p:nvPr/>
        </p:nvSpPr>
        <p:spPr>
          <a:xfrm>
            <a:off x="2037962" y="269204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ar: 5 Points 9">
            <a:extLst>
              <a:ext uri="{FF2B5EF4-FFF2-40B4-BE49-F238E27FC236}">
                <a16:creationId xmlns:a16="http://schemas.microsoft.com/office/drawing/2014/main" id="{7241AAFD-FA68-49C3-BAF8-06FD16633A30}"/>
              </a:ext>
            </a:extLst>
          </p:cNvPr>
          <p:cNvSpPr/>
          <p:nvPr/>
        </p:nvSpPr>
        <p:spPr>
          <a:xfrm>
            <a:off x="1929553" y="1743632"/>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tar: 5 Points 10">
            <a:extLst>
              <a:ext uri="{FF2B5EF4-FFF2-40B4-BE49-F238E27FC236}">
                <a16:creationId xmlns:a16="http://schemas.microsoft.com/office/drawing/2014/main" id="{6C6B1FBC-CF57-4C81-BCF6-1F5CBC887C89}"/>
              </a:ext>
            </a:extLst>
          </p:cNvPr>
          <p:cNvSpPr/>
          <p:nvPr/>
        </p:nvSpPr>
        <p:spPr>
          <a:xfrm>
            <a:off x="3031704" y="2887072"/>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tar: 5 Points 12">
            <a:extLst>
              <a:ext uri="{FF2B5EF4-FFF2-40B4-BE49-F238E27FC236}">
                <a16:creationId xmlns:a16="http://schemas.microsoft.com/office/drawing/2014/main" id="{2DFBAE4A-5332-4BA8-BA64-AC4855C1FE9A}"/>
              </a:ext>
            </a:extLst>
          </p:cNvPr>
          <p:cNvSpPr/>
          <p:nvPr/>
        </p:nvSpPr>
        <p:spPr>
          <a:xfrm>
            <a:off x="2466883" y="4218178"/>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tar: 5 Points 13">
            <a:extLst>
              <a:ext uri="{FF2B5EF4-FFF2-40B4-BE49-F238E27FC236}">
                <a16:creationId xmlns:a16="http://schemas.microsoft.com/office/drawing/2014/main" id="{9DB6DC10-3BCF-4DB9-896C-75DFB887C68D}"/>
              </a:ext>
            </a:extLst>
          </p:cNvPr>
          <p:cNvSpPr/>
          <p:nvPr/>
        </p:nvSpPr>
        <p:spPr>
          <a:xfrm>
            <a:off x="4805739" y="3573250"/>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tar: 5 Points 14">
            <a:extLst>
              <a:ext uri="{FF2B5EF4-FFF2-40B4-BE49-F238E27FC236}">
                <a16:creationId xmlns:a16="http://schemas.microsoft.com/office/drawing/2014/main" id="{09D09611-583A-433C-832E-DE9C2B39EFC6}"/>
              </a:ext>
            </a:extLst>
          </p:cNvPr>
          <p:cNvSpPr/>
          <p:nvPr/>
        </p:nvSpPr>
        <p:spPr>
          <a:xfrm>
            <a:off x="5200097" y="254744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tar: 5 Points 15">
            <a:extLst>
              <a:ext uri="{FF2B5EF4-FFF2-40B4-BE49-F238E27FC236}">
                <a16:creationId xmlns:a16="http://schemas.microsoft.com/office/drawing/2014/main" id="{266EBC04-0779-4349-A15A-A7C22E34CD57}"/>
              </a:ext>
            </a:extLst>
          </p:cNvPr>
          <p:cNvSpPr/>
          <p:nvPr/>
        </p:nvSpPr>
        <p:spPr>
          <a:xfrm>
            <a:off x="5949527" y="3124134"/>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Star: 5 Points 16">
            <a:extLst>
              <a:ext uri="{FF2B5EF4-FFF2-40B4-BE49-F238E27FC236}">
                <a16:creationId xmlns:a16="http://schemas.microsoft.com/office/drawing/2014/main" id="{034A8152-54E7-43E3-A695-741B70E199D2}"/>
              </a:ext>
            </a:extLst>
          </p:cNvPr>
          <p:cNvSpPr/>
          <p:nvPr/>
        </p:nvSpPr>
        <p:spPr>
          <a:xfrm>
            <a:off x="5182811" y="458499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tar: 5 Points 17">
            <a:extLst>
              <a:ext uri="{FF2B5EF4-FFF2-40B4-BE49-F238E27FC236}">
                <a16:creationId xmlns:a16="http://schemas.microsoft.com/office/drawing/2014/main" id="{49EE726F-1224-469F-9FE4-AB876285364D}"/>
              </a:ext>
            </a:extLst>
          </p:cNvPr>
          <p:cNvSpPr/>
          <p:nvPr/>
        </p:nvSpPr>
        <p:spPr>
          <a:xfrm>
            <a:off x="6511995" y="231306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Star: 5 Points 18">
            <a:extLst>
              <a:ext uri="{FF2B5EF4-FFF2-40B4-BE49-F238E27FC236}">
                <a16:creationId xmlns:a16="http://schemas.microsoft.com/office/drawing/2014/main" id="{7A466541-85A5-4F73-BBDA-4E91243501B3}"/>
              </a:ext>
            </a:extLst>
          </p:cNvPr>
          <p:cNvSpPr/>
          <p:nvPr/>
        </p:nvSpPr>
        <p:spPr>
          <a:xfrm>
            <a:off x="5776701" y="1833146"/>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tar: 5 Points 19">
            <a:extLst>
              <a:ext uri="{FF2B5EF4-FFF2-40B4-BE49-F238E27FC236}">
                <a16:creationId xmlns:a16="http://schemas.microsoft.com/office/drawing/2014/main" id="{16B49B47-B37B-4FC8-AE7D-F82540A7CA38}"/>
              </a:ext>
            </a:extLst>
          </p:cNvPr>
          <p:cNvSpPr/>
          <p:nvPr/>
        </p:nvSpPr>
        <p:spPr>
          <a:xfrm>
            <a:off x="7446821" y="2017146"/>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tar: 5 Points 20">
            <a:extLst>
              <a:ext uri="{FF2B5EF4-FFF2-40B4-BE49-F238E27FC236}">
                <a16:creationId xmlns:a16="http://schemas.microsoft.com/office/drawing/2014/main" id="{4CEAFD59-C0B8-4C91-8082-108BC02C1C21}"/>
              </a:ext>
            </a:extLst>
          </p:cNvPr>
          <p:cNvSpPr/>
          <p:nvPr/>
        </p:nvSpPr>
        <p:spPr>
          <a:xfrm>
            <a:off x="6138063" y="4033912"/>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22">
            <a:extLst>
              <a:ext uri="{FF2B5EF4-FFF2-40B4-BE49-F238E27FC236}">
                <a16:creationId xmlns:a16="http://schemas.microsoft.com/office/drawing/2014/main" id="{81AD69E1-0863-4F8C-A1AF-875CE97E6E3E}"/>
              </a:ext>
            </a:extLst>
          </p:cNvPr>
          <p:cNvSpPr/>
          <p:nvPr/>
        </p:nvSpPr>
        <p:spPr>
          <a:xfrm>
            <a:off x="7069749" y="3124134"/>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1BF45F2D-BF85-43B2-8B93-CEB3E561C425}"/>
              </a:ext>
            </a:extLst>
          </p:cNvPr>
          <p:cNvSpPr/>
          <p:nvPr/>
        </p:nvSpPr>
        <p:spPr>
          <a:xfrm>
            <a:off x="7335270" y="3973518"/>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BD90867F-A328-4E73-86E3-196CAD7C3D33}"/>
              </a:ext>
            </a:extLst>
          </p:cNvPr>
          <p:cNvSpPr/>
          <p:nvPr/>
        </p:nvSpPr>
        <p:spPr>
          <a:xfrm>
            <a:off x="3025420" y="4865208"/>
            <a:ext cx="377072" cy="358219"/>
          </a:xfrm>
          <a:prstGeom prst="star5">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08F58AD9-D2E7-4BD0-9E4D-8D52F98A8427}"/>
              </a:ext>
            </a:extLst>
          </p:cNvPr>
          <p:cNvSpPr/>
          <p:nvPr/>
        </p:nvSpPr>
        <p:spPr>
          <a:xfrm>
            <a:off x="4511149" y="4943216"/>
            <a:ext cx="377072" cy="358219"/>
          </a:xfrm>
          <a:prstGeom prst="star5">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Connector 28">
            <a:extLst>
              <a:ext uri="{FF2B5EF4-FFF2-40B4-BE49-F238E27FC236}">
                <a16:creationId xmlns:a16="http://schemas.microsoft.com/office/drawing/2014/main" id="{C27A5D7C-1D7E-4B5B-A051-C2C81877F594}"/>
              </a:ext>
            </a:extLst>
          </p:cNvPr>
          <p:cNvCxnSpPr>
            <a:stCxn id="13" idx="3"/>
          </p:cNvCxnSpPr>
          <p:nvPr/>
        </p:nvCxnSpPr>
        <p:spPr>
          <a:xfrm>
            <a:off x="2771940" y="4576396"/>
            <a:ext cx="442016" cy="48686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82770D8-4F37-4B74-AAB2-EBA8BCDEC52F}"/>
              </a:ext>
            </a:extLst>
          </p:cNvPr>
          <p:cNvCxnSpPr>
            <a:cxnSpLocks/>
          </p:cNvCxnSpPr>
          <p:nvPr/>
        </p:nvCxnSpPr>
        <p:spPr>
          <a:xfrm flipH="1">
            <a:off x="4699685" y="4799687"/>
            <a:ext cx="656476" cy="32263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44DA6A-A7D8-4DC4-874F-45AEC473E3D3}"/>
              </a:ext>
            </a:extLst>
          </p:cNvPr>
          <p:cNvCxnSpPr>
            <a:cxnSpLocks/>
          </p:cNvCxnSpPr>
          <p:nvPr/>
        </p:nvCxnSpPr>
        <p:spPr>
          <a:xfrm>
            <a:off x="782625" y="1619174"/>
            <a:ext cx="795324" cy="850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BCE9311-9AF9-4672-8DCE-D7A9C03F23F7}"/>
              </a:ext>
            </a:extLst>
          </p:cNvPr>
          <p:cNvCxnSpPr>
            <a:cxnSpLocks/>
          </p:cNvCxnSpPr>
          <p:nvPr/>
        </p:nvCxnSpPr>
        <p:spPr>
          <a:xfrm flipH="1">
            <a:off x="1569768" y="2429237"/>
            <a:ext cx="1214021" cy="22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9A0C027-D8BE-4FE8-8495-DE4BBC3F4333}"/>
              </a:ext>
            </a:extLst>
          </p:cNvPr>
          <p:cNvCxnSpPr>
            <a:cxnSpLocks/>
          </p:cNvCxnSpPr>
          <p:nvPr/>
        </p:nvCxnSpPr>
        <p:spPr>
          <a:xfrm>
            <a:off x="192769" y="3202725"/>
            <a:ext cx="985608" cy="2851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7697457-8BDB-47B4-94AD-45F68B1AC565}"/>
              </a:ext>
            </a:extLst>
          </p:cNvPr>
          <p:cNvCxnSpPr>
            <a:cxnSpLocks/>
          </p:cNvCxnSpPr>
          <p:nvPr/>
        </p:nvCxnSpPr>
        <p:spPr>
          <a:xfrm flipH="1">
            <a:off x="1179139" y="3098661"/>
            <a:ext cx="349233" cy="38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31EC6E-7613-4B35-9BA2-31EBB45AB6A7}"/>
              </a:ext>
            </a:extLst>
          </p:cNvPr>
          <p:cNvCxnSpPr>
            <a:cxnSpLocks/>
          </p:cNvCxnSpPr>
          <p:nvPr/>
        </p:nvCxnSpPr>
        <p:spPr>
          <a:xfrm flipH="1">
            <a:off x="186138" y="4247071"/>
            <a:ext cx="1130839" cy="850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7B165AA-91A9-4573-B39D-EDD88D7B1F39}"/>
              </a:ext>
            </a:extLst>
          </p:cNvPr>
          <p:cNvCxnSpPr>
            <a:cxnSpLocks/>
          </p:cNvCxnSpPr>
          <p:nvPr/>
        </p:nvCxnSpPr>
        <p:spPr>
          <a:xfrm flipH="1" flipV="1">
            <a:off x="1319211" y="4247072"/>
            <a:ext cx="657478" cy="393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77A7C51-0773-4F1F-BF30-AC7EEB749561}"/>
              </a:ext>
            </a:extLst>
          </p:cNvPr>
          <p:cNvCxnSpPr>
            <a:cxnSpLocks/>
          </p:cNvCxnSpPr>
          <p:nvPr/>
        </p:nvCxnSpPr>
        <p:spPr>
          <a:xfrm flipH="1" flipV="1">
            <a:off x="1983320" y="4264199"/>
            <a:ext cx="374268" cy="14839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C83FFCF-1522-409F-A795-785EFBCECED4}"/>
              </a:ext>
            </a:extLst>
          </p:cNvPr>
          <p:cNvCxnSpPr>
            <a:cxnSpLocks/>
          </p:cNvCxnSpPr>
          <p:nvPr/>
        </p:nvCxnSpPr>
        <p:spPr>
          <a:xfrm flipV="1">
            <a:off x="1971517" y="3626466"/>
            <a:ext cx="524306" cy="6599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C04736C-76C0-46E1-B90F-3EC9A7D2349C}"/>
              </a:ext>
            </a:extLst>
          </p:cNvPr>
          <p:cNvCxnSpPr>
            <a:cxnSpLocks/>
          </p:cNvCxnSpPr>
          <p:nvPr/>
        </p:nvCxnSpPr>
        <p:spPr>
          <a:xfrm flipH="1" flipV="1">
            <a:off x="1528372" y="3054709"/>
            <a:ext cx="967451" cy="6023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5972B12-040A-4AC9-AA9A-D2A625BE15D9}"/>
              </a:ext>
            </a:extLst>
          </p:cNvPr>
          <p:cNvCxnSpPr>
            <a:cxnSpLocks/>
          </p:cNvCxnSpPr>
          <p:nvPr/>
        </p:nvCxnSpPr>
        <p:spPr>
          <a:xfrm flipV="1">
            <a:off x="2495823" y="2429237"/>
            <a:ext cx="287966" cy="12278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8D1796B-4BD1-468A-BCAE-6F8110994CA4}"/>
              </a:ext>
            </a:extLst>
          </p:cNvPr>
          <p:cNvCxnSpPr>
            <a:cxnSpLocks/>
          </p:cNvCxnSpPr>
          <p:nvPr/>
        </p:nvCxnSpPr>
        <p:spPr>
          <a:xfrm flipH="1" flipV="1">
            <a:off x="2481593" y="3637213"/>
            <a:ext cx="1408193" cy="538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1296CC-8969-4098-AF1C-10FD49D626B7}"/>
              </a:ext>
            </a:extLst>
          </p:cNvPr>
          <p:cNvCxnSpPr>
            <a:cxnSpLocks/>
          </p:cNvCxnSpPr>
          <p:nvPr/>
        </p:nvCxnSpPr>
        <p:spPr>
          <a:xfrm flipH="1">
            <a:off x="1518640" y="2455977"/>
            <a:ext cx="59310" cy="63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916E3C7-29C4-41F2-995A-BAC1BA970F6F}"/>
              </a:ext>
            </a:extLst>
          </p:cNvPr>
          <p:cNvCxnSpPr>
            <a:cxnSpLocks/>
          </p:cNvCxnSpPr>
          <p:nvPr/>
        </p:nvCxnSpPr>
        <p:spPr>
          <a:xfrm>
            <a:off x="1192848" y="3482353"/>
            <a:ext cx="73690" cy="8241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E50F874-D35C-4F75-A54A-B13B35736AD9}"/>
              </a:ext>
            </a:extLst>
          </p:cNvPr>
          <p:cNvCxnSpPr>
            <a:cxnSpLocks/>
          </p:cNvCxnSpPr>
          <p:nvPr/>
        </p:nvCxnSpPr>
        <p:spPr>
          <a:xfrm flipH="1">
            <a:off x="2783790" y="1568443"/>
            <a:ext cx="956191" cy="8644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D2E3AC3-E558-42DC-8662-2AF33E3FE766}"/>
              </a:ext>
            </a:extLst>
          </p:cNvPr>
          <p:cNvCxnSpPr>
            <a:cxnSpLocks/>
            <a:stCxn id="108" idx="0"/>
          </p:cNvCxnSpPr>
          <p:nvPr/>
        </p:nvCxnSpPr>
        <p:spPr>
          <a:xfrm>
            <a:off x="4200746" y="1603507"/>
            <a:ext cx="116569" cy="13146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09B4A3A-F8AC-4B70-88C7-3F2B4C96E99B}"/>
              </a:ext>
            </a:extLst>
          </p:cNvPr>
          <p:cNvCxnSpPr>
            <a:cxnSpLocks/>
          </p:cNvCxnSpPr>
          <p:nvPr/>
        </p:nvCxnSpPr>
        <p:spPr>
          <a:xfrm>
            <a:off x="4457592" y="1601886"/>
            <a:ext cx="1664501" cy="1075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E83216B-868C-424B-A188-5DBF7D818164}"/>
              </a:ext>
            </a:extLst>
          </p:cNvPr>
          <p:cNvCxnSpPr>
            <a:cxnSpLocks/>
          </p:cNvCxnSpPr>
          <p:nvPr/>
        </p:nvCxnSpPr>
        <p:spPr>
          <a:xfrm>
            <a:off x="6774480" y="1619174"/>
            <a:ext cx="557959" cy="1105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A14387F-A85B-4D2B-9EB4-631B16CE3523}"/>
              </a:ext>
            </a:extLst>
          </p:cNvPr>
          <p:cNvCxnSpPr>
            <a:cxnSpLocks/>
          </p:cNvCxnSpPr>
          <p:nvPr/>
        </p:nvCxnSpPr>
        <p:spPr>
          <a:xfrm>
            <a:off x="5628238" y="4142103"/>
            <a:ext cx="795369" cy="15903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36ABB1E-0498-4A93-A81D-8430666C1B0C}"/>
              </a:ext>
            </a:extLst>
          </p:cNvPr>
          <p:cNvCxnSpPr>
            <a:cxnSpLocks/>
          </p:cNvCxnSpPr>
          <p:nvPr/>
        </p:nvCxnSpPr>
        <p:spPr>
          <a:xfrm flipH="1">
            <a:off x="6826114" y="3818492"/>
            <a:ext cx="62953" cy="19139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8D1052C-6025-4565-B5EC-4F06907CB357}"/>
              </a:ext>
            </a:extLst>
          </p:cNvPr>
          <p:cNvCxnSpPr>
            <a:cxnSpLocks/>
          </p:cNvCxnSpPr>
          <p:nvPr/>
        </p:nvCxnSpPr>
        <p:spPr>
          <a:xfrm flipH="1">
            <a:off x="6889067" y="3544437"/>
            <a:ext cx="1367372" cy="2917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D450B3C-BD42-45EA-ACA3-56B19D767CF4}"/>
              </a:ext>
            </a:extLst>
          </p:cNvPr>
          <p:cNvCxnSpPr>
            <a:cxnSpLocks/>
          </p:cNvCxnSpPr>
          <p:nvPr/>
        </p:nvCxnSpPr>
        <p:spPr>
          <a:xfrm flipH="1">
            <a:off x="6700531" y="2734920"/>
            <a:ext cx="634739" cy="3680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BCFB990-8709-45AC-B2AB-DA6427E627D0}"/>
              </a:ext>
            </a:extLst>
          </p:cNvPr>
          <p:cNvCxnSpPr>
            <a:cxnSpLocks/>
          </p:cNvCxnSpPr>
          <p:nvPr/>
        </p:nvCxnSpPr>
        <p:spPr>
          <a:xfrm flipH="1" flipV="1">
            <a:off x="7331777" y="2734920"/>
            <a:ext cx="868633" cy="3082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A8CC0C5-F60C-46ED-9321-7D067B715109}"/>
              </a:ext>
            </a:extLst>
          </p:cNvPr>
          <p:cNvCxnSpPr>
            <a:cxnSpLocks/>
          </p:cNvCxnSpPr>
          <p:nvPr/>
        </p:nvCxnSpPr>
        <p:spPr>
          <a:xfrm flipH="1">
            <a:off x="5652083" y="3626466"/>
            <a:ext cx="946216" cy="2440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B92553D-28B6-40F6-85FA-64BAAA4DDB13}"/>
              </a:ext>
            </a:extLst>
          </p:cNvPr>
          <p:cNvCxnSpPr>
            <a:cxnSpLocks/>
          </p:cNvCxnSpPr>
          <p:nvPr/>
        </p:nvCxnSpPr>
        <p:spPr>
          <a:xfrm flipH="1" flipV="1">
            <a:off x="5411535" y="3312727"/>
            <a:ext cx="248894" cy="5715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7F77B7B-4AEA-483A-98D6-1B25E33B0655}"/>
              </a:ext>
            </a:extLst>
          </p:cNvPr>
          <p:cNvCxnSpPr>
            <a:cxnSpLocks/>
          </p:cNvCxnSpPr>
          <p:nvPr/>
        </p:nvCxnSpPr>
        <p:spPr>
          <a:xfrm flipH="1">
            <a:off x="5428821" y="2678620"/>
            <a:ext cx="709242" cy="6666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CAF9761-10D9-4446-8B1F-DE2F73C75D18}"/>
              </a:ext>
            </a:extLst>
          </p:cNvPr>
          <p:cNvCxnSpPr>
            <a:cxnSpLocks/>
          </p:cNvCxnSpPr>
          <p:nvPr/>
        </p:nvCxnSpPr>
        <p:spPr>
          <a:xfrm flipH="1">
            <a:off x="4164305" y="4142103"/>
            <a:ext cx="1464238" cy="478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252A732-9CDB-4A2C-8F73-3534F1001079}"/>
              </a:ext>
            </a:extLst>
          </p:cNvPr>
          <p:cNvCxnSpPr>
            <a:cxnSpLocks/>
          </p:cNvCxnSpPr>
          <p:nvPr/>
        </p:nvCxnSpPr>
        <p:spPr>
          <a:xfrm flipV="1">
            <a:off x="3892228" y="4601024"/>
            <a:ext cx="239417" cy="11314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8F5433C-8BB4-4229-A546-8148C389014F}"/>
              </a:ext>
            </a:extLst>
          </p:cNvPr>
          <p:cNvCxnSpPr>
            <a:cxnSpLocks/>
          </p:cNvCxnSpPr>
          <p:nvPr/>
        </p:nvCxnSpPr>
        <p:spPr>
          <a:xfrm flipH="1" flipV="1">
            <a:off x="3877847" y="4143193"/>
            <a:ext cx="271514" cy="482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2968336F-E97D-4E5D-9BAE-72AEA4D7A7C4}"/>
              </a:ext>
            </a:extLst>
          </p:cNvPr>
          <p:cNvCxnSpPr>
            <a:cxnSpLocks/>
          </p:cNvCxnSpPr>
          <p:nvPr/>
        </p:nvCxnSpPr>
        <p:spPr>
          <a:xfrm>
            <a:off x="6139637" y="2702421"/>
            <a:ext cx="567940" cy="4301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B5817758-146C-4CC3-BB20-8A86C1D408BB}"/>
              </a:ext>
            </a:extLst>
          </p:cNvPr>
          <p:cNvCxnSpPr>
            <a:cxnSpLocks/>
          </p:cNvCxnSpPr>
          <p:nvPr/>
        </p:nvCxnSpPr>
        <p:spPr>
          <a:xfrm flipH="1">
            <a:off x="6565583" y="3090296"/>
            <a:ext cx="115627" cy="553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8A5D4DF-7D5E-460D-9132-05438BD10F5B}"/>
              </a:ext>
            </a:extLst>
          </p:cNvPr>
          <p:cNvCxnSpPr>
            <a:cxnSpLocks/>
          </p:cNvCxnSpPr>
          <p:nvPr/>
        </p:nvCxnSpPr>
        <p:spPr>
          <a:xfrm flipH="1" flipV="1">
            <a:off x="4322733" y="2916609"/>
            <a:ext cx="1099365" cy="4119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BF3500A-6786-4920-A0E3-49FA19F6F348}"/>
              </a:ext>
            </a:extLst>
          </p:cNvPr>
          <p:cNvCxnSpPr>
            <a:cxnSpLocks/>
          </p:cNvCxnSpPr>
          <p:nvPr/>
        </p:nvCxnSpPr>
        <p:spPr>
          <a:xfrm flipV="1">
            <a:off x="6125191" y="1619175"/>
            <a:ext cx="649288" cy="10069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9C7A93F-EE0B-4FD5-B3A5-FA82A0061B79}"/>
              </a:ext>
            </a:extLst>
          </p:cNvPr>
          <p:cNvCxnSpPr>
            <a:cxnSpLocks/>
          </p:cNvCxnSpPr>
          <p:nvPr/>
        </p:nvCxnSpPr>
        <p:spPr>
          <a:xfrm>
            <a:off x="6574658" y="3608852"/>
            <a:ext cx="322723" cy="2273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EEF8582-77D3-42E1-AE06-3DD75D2661EE}"/>
              </a:ext>
            </a:extLst>
          </p:cNvPr>
          <p:cNvCxnSpPr>
            <a:cxnSpLocks/>
          </p:cNvCxnSpPr>
          <p:nvPr/>
        </p:nvCxnSpPr>
        <p:spPr>
          <a:xfrm flipH="1">
            <a:off x="3875657" y="2871155"/>
            <a:ext cx="465085" cy="1265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CC54BD5-FC0A-46C7-9592-AA0BFDF55C96}"/>
              </a:ext>
            </a:extLst>
          </p:cNvPr>
          <p:cNvCxnSpPr>
            <a:cxnSpLocks/>
          </p:cNvCxnSpPr>
          <p:nvPr/>
        </p:nvCxnSpPr>
        <p:spPr>
          <a:xfrm flipV="1">
            <a:off x="5618517" y="3867682"/>
            <a:ext cx="31225" cy="307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3" name="Star: 5 Points 262">
            <a:extLst>
              <a:ext uri="{FF2B5EF4-FFF2-40B4-BE49-F238E27FC236}">
                <a16:creationId xmlns:a16="http://schemas.microsoft.com/office/drawing/2014/main" id="{CA99B25B-3186-41B2-AA7B-801DD4E15B28}"/>
              </a:ext>
            </a:extLst>
          </p:cNvPr>
          <p:cNvSpPr/>
          <p:nvPr/>
        </p:nvSpPr>
        <p:spPr>
          <a:xfrm>
            <a:off x="3038376" y="4856378"/>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 name="Star: 5 Points 263">
            <a:extLst>
              <a:ext uri="{FF2B5EF4-FFF2-40B4-BE49-F238E27FC236}">
                <a16:creationId xmlns:a16="http://schemas.microsoft.com/office/drawing/2014/main" id="{CFF5C99A-55E7-489B-8B5B-5E98AE4F65CF}"/>
              </a:ext>
            </a:extLst>
          </p:cNvPr>
          <p:cNvSpPr/>
          <p:nvPr/>
        </p:nvSpPr>
        <p:spPr>
          <a:xfrm>
            <a:off x="4526093" y="4959353"/>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 name="TextBox 264">
            <a:extLst>
              <a:ext uri="{FF2B5EF4-FFF2-40B4-BE49-F238E27FC236}">
                <a16:creationId xmlns:a16="http://schemas.microsoft.com/office/drawing/2014/main" id="{0853A05E-BF22-4387-941A-824527CA9C8F}"/>
              </a:ext>
            </a:extLst>
          </p:cNvPr>
          <p:cNvSpPr txBox="1"/>
          <p:nvPr/>
        </p:nvSpPr>
        <p:spPr>
          <a:xfrm>
            <a:off x="2668348" y="5249661"/>
            <a:ext cx="1102033" cy="369332"/>
          </a:xfrm>
          <a:prstGeom prst="rect">
            <a:avLst/>
          </a:prstGeom>
          <a:noFill/>
        </p:spPr>
        <p:txBody>
          <a:bodyPr wrap="none" rtlCol="0">
            <a:spAutoFit/>
          </a:bodyPr>
          <a:lstStyle/>
          <a:p>
            <a:r>
              <a:rPr lang="en-IN" dirty="0"/>
              <a:t>Test point</a:t>
            </a:r>
          </a:p>
        </p:txBody>
      </p:sp>
      <p:sp>
        <p:nvSpPr>
          <p:cNvPr id="266" name="TextBox 265">
            <a:extLst>
              <a:ext uri="{FF2B5EF4-FFF2-40B4-BE49-F238E27FC236}">
                <a16:creationId xmlns:a16="http://schemas.microsoft.com/office/drawing/2014/main" id="{8BCFDA7F-7D1D-40A6-9056-1D21188C59BE}"/>
              </a:ext>
            </a:extLst>
          </p:cNvPr>
          <p:cNvSpPr txBox="1"/>
          <p:nvPr/>
        </p:nvSpPr>
        <p:spPr>
          <a:xfrm>
            <a:off x="4123681" y="5299986"/>
            <a:ext cx="1102033" cy="369332"/>
          </a:xfrm>
          <a:prstGeom prst="rect">
            <a:avLst/>
          </a:prstGeom>
          <a:noFill/>
        </p:spPr>
        <p:txBody>
          <a:bodyPr wrap="none" rtlCol="0">
            <a:spAutoFit/>
          </a:bodyPr>
          <a:lstStyle/>
          <a:p>
            <a:r>
              <a:rPr lang="en-IN" dirty="0"/>
              <a:t>Test point</a:t>
            </a:r>
          </a:p>
        </p:txBody>
      </p:sp>
      <p:cxnSp>
        <p:nvCxnSpPr>
          <p:cNvPr id="271" name="Straight Connector 270">
            <a:extLst>
              <a:ext uri="{FF2B5EF4-FFF2-40B4-BE49-F238E27FC236}">
                <a16:creationId xmlns:a16="http://schemas.microsoft.com/office/drawing/2014/main" id="{9757829D-2330-4D3A-9346-A922029AF255}"/>
              </a:ext>
            </a:extLst>
          </p:cNvPr>
          <p:cNvCxnSpPr>
            <a:cxnSpLocks/>
          </p:cNvCxnSpPr>
          <p:nvPr/>
        </p:nvCxnSpPr>
        <p:spPr>
          <a:xfrm>
            <a:off x="4193904" y="1614431"/>
            <a:ext cx="116569" cy="131460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C5634F2-7893-41BC-A2B5-964090D4F031}"/>
              </a:ext>
            </a:extLst>
          </p:cNvPr>
          <p:cNvCxnSpPr>
            <a:cxnSpLocks/>
          </p:cNvCxnSpPr>
          <p:nvPr/>
        </p:nvCxnSpPr>
        <p:spPr>
          <a:xfrm flipH="1">
            <a:off x="3852139" y="2920623"/>
            <a:ext cx="465085" cy="126566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95E55B5-8FCC-467E-AF7C-5C2162BC819D}"/>
              </a:ext>
            </a:extLst>
          </p:cNvPr>
          <p:cNvCxnSpPr>
            <a:cxnSpLocks/>
          </p:cNvCxnSpPr>
          <p:nvPr/>
        </p:nvCxnSpPr>
        <p:spPr>
          <a:xfrm flipH="1" flipV="1">
            <a:off x="3884570" y="4134648"/>
            <a:ext cx="271514" cy="48263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25DCECC-63F3-4F9E-A66B-B66B6001C7AE}"/>
              </a:ext>
            </a:extLst>
          </p:cNvPr>
          <p:cNvCxnSpPr>
            <a:cxnSpLocks/>
          </p:cNvCxnSpPr>
          <p:nvPr/>
        </p:nvCxnSpPr>
        <p:spPr>
          <a:xfrm flipV="1">
            <a:off x="3889021" y="4588621"/>
            <a:ext cx="239417" cy="113142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70" name="Picture 69" descr="Clipart Thanksgiving Hand Clip Black And White Stock - Thinking Light Bulb Clip Art - Png Download (950x1015), Png Download">
            <a:extLst>
              <a:ext uri="{FF2B5EF4-FFF2-40B4-BE49-F238E27FC236}">
                <a16:creationId xmlns:a16="http://schemas.microsoft.com/office/drawing/2014/main" id="{E30E9CAA-1AA3-496A-979A-635685D3B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6408" y="1463453"/>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72" name="Speech Bubble: Rectangle 71">
            <a:extLst>
              <a:ext uri="{FF2B5EF4-FFF2-40B4-BE49-F238E27FC236}">
                <a16:creationId xmlns:a16="http://schemas.microsoft.com/office/drawing/2014/main" id="{5284FA6A-96CE-45B7-A10A-9A573BE13582}"/>
              </a:ext>
            </a:extLst>
          </p:cNvPr>
          <p:cNvSpPr/>
          <p:nvPr/>
        </p:nvSpPr>
        <p:spPr>
          <a:xfrm>
            <a:off x="8490087" y="983476"/>
            <a:ext cx="2833842" cy="754625"/>
          </a:xfrm>
          <a:prstGeom prst="wedgeRectCallout">
            <a:avLst>
              <a:gd name="adj1" fmla="val 40324"/>
              <a:gd name="adj2" fmla="val 9539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0" dirty="0">
                <a:solidFill>
                  <a:schemeClr val="tx1"/>
                </a:solidFill>
                <a:latin typeface="Abadi Extra Light" panose="020B0204020104020204" pitchFamily="34" charset="0"/>
              </a:rPr>
              <a:t>Interesting. Even with Euclidean distances, it can learn nonlinear decision boundaries?</a:t>
            </a:r>
          </a:p>
        </p:txBody>
      </p:sp>
      <p:pic>
        <p:nvPicPr>
          <p:cNvPr id="73" name="Picture 72">
            <a:extLst>
              <a:ext uri="{FF2B5EF4-FFF2-40B4-BE49-F238E27FC236}">
                <a16:creationId xmlns:a16="http://schemas.microsoft.com/office/drawing/2014/main" id="{8AC6555E-5A5E-4427-B955-26929A4C81D8}"/>
              </a:ext>
            </a:extLst>
          </p:cNvPr>
          <p:cNvPicPr>
            <a:picLocks noChangeAspect="1"/>
          </p:cNvPicPr>
          <p:nvPr/>
        </p:nvPicPr>
        <p:blipFill>
          <a:blip r:embed="rId4"/>
          <a:stretch>
            <a:fillRect/>
          </a:stretch>
        </p:blipFill>
        <p:spPr>
          <a:xfrm>
            <a:off x="11121503" y="2874654"/>
            <a:ext cx="1010687" cy="965223"/>
          </a:xfrm>
          <a:prstGeom prst="rect">
            <a:avLst/>
          </a:prstGeom>
        </p:spPr>
      </p:pic>
      <p:sp>
        <p:nvSpPr>
          <p:cNvPr id="74" name="Speech Bubble: Rectangle 73">
            <a:extLst>
              <a:ext uri="{FF2B5EF4-FFF2-40B4-BE49-F238E27FC236}">
                <a16:creationId xmlns:a16="http://schemas.microsoft.com/office/drawing/2014/main" id="{1F2D55FF-A5E0-4DD9-85A7-537C352FBF74}"/>
              </a:ext>
            </a:extLst>
          </p:cNvPr>
          <p:cNvSpPr/>
          <p:nvPr/>
        </p:nvSpPr>
        <p:spPr>
          <a:xfrm>
            <a:off x="8669377" y="2777704"/>
            <a:ext cx="2580394" cy="1323956"/>
          </a:xfrm>
          <a:prstGeom prst="wedgeRectCallout">
            <a:avLst>
              <a:gd name="adj1" fmla="val 59138"/>
              <a:gd name="adj2" fmla="val -1102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Indeed. And that’s possible since it is a “local” method (looks at a local </a:t>
            </a:r>
            <a:r>
              <a:rPr lang="en-IN" dirty="0" err="1">
                <a:solidFill>
                  <a:schemeClr val="tx1"/>
                </a:solidFill>
                <a:latin typeface="Abadi Extra Light" panose="020B0204020104020204" pitchFamily="34" charset="0"/>
              </a:rPr>
              <a:t>neighborhood</a:t>
            </a:r>
            <a:r>
              <a:rPr lang="en-IN" dirty="0">
                <a:solidFill>
                  <a:schemeClr val="tx1"/>
                </a:solidFill>
                <a:latin typeface="Abadi Extra Light" panose="020B0204020104020204" pitchFamily="34" charset="0"/>
              </a:rPr>
              <a:t> of the test point to make prediction)</a:t>
            </a:r>
          </a:p>
        </p:txBody>
      </p:sp>
      <p:cxnSp>
        <p:nvCxnSpPr>
          <p:cNvPr id="5" name="Straight Arrow Connector 4">
            <a:extLst>
              <a:ext uri="{FF2B5EF4-FFF2-40B4-BE49-F238E27FC236}">
                <a16:creationId xmlns:a16="http://schemas.microsoft.com/office/drawing/2014/main" id="{8A44E0D3-BADC-451B-AE1D-DDF41774069A}"/>
              </a:ext>
            </a:extLst>
          </p:cNvPr>
          <p:cNvCxnSpPr>
            <a:cxnSpLocks/>
          </p:cNvCxnSpPr>
          <p:nvPr/>
        </p:nvCxnSpPr>
        <p:spPr>
          <a:xfrm flipH="1">
            <a:off x="4292591" y="1217486"/>
            <a:ext cx="928262" cy="6156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CD4F86F-B697-4865-B809-FB9AC73356F1}"/>
              </a:ext>
            </a:extLst>
          </p:cNvPr>
          <p:cNvSpPr txBox="1"/>
          <p:nvPr/>
        </p:nvSpPr>
        <p:spPr>
          <a:xfrm>
            <a:off x="5207810" y="983476"/>
            <a:ext cx="1861985" cy="369332"/>
          </a:xfrm>
          <a:prstGeom prst="rect">
            <a:avLst/>
          </a:prstGeom>
          <a:noFill/>
        </p:spPr>
        <p:txBody>
          <a:bodyPr wrap="none" rtlCol="0">
            <a:spAutoFit/>
          </a:bodyPr>
          <a:lstStyle/>
          <a:p>
            <a:r>
              <a:rPr lang="en-IN" dirty="0">
                <a:latin typeface="Abadi Extra Light" panose="020B0204020104020204" pitchFamily="34" charset="0"/>
              </a:rPr>
              <a:t>Decision boundary</a:t>
            </a:r>
          </a:p>
        </p:txBody>
      </p:sp>
      <p:sp>
        <p:nvSpPr>
          <p:cNvPr id="79" name="TextBox 78">
            <a:extLst>
              <a:ext uri="{FF2B5EF4-FFF2-40B4-BE49-F238E27FC236}">
                <a16:creationId xmlns:a16="http://schemas.microsoft.com/office/drawing/2014/main" id="{1A411F8E-F96A-486C-82DD-CDF658134343}"/>
              </a:ext>
            </a:extLst>
          </p:cNvPr>
          <p:cNvSpPr txBox="1"/>
          <p:nvPr/>
        </p:nvSpPr>
        <p:spPr>
          <a:xfrm>
            <a:off x="8454115" y="4909616"/>
            <a:ext cx="3562354" cy="1477328"/>
          </a:xfrm>
          <a:prstGeom prst="rect">
            <a:avLst/>
          </a:prstGeom>
          <a:noFill/>
        </p:spPr>
        <p:txBody>
          <a:bodyPr wrap="square" rtlCol="0">
            <a:spAutoFit/>
          </a:bodyPr>
          <a:lstStyle/>
          <a:p>
            <a:r>
              <a:rPr lang="en-IN" b="1" dirty="0">
                <a:latin typeface="Abadi Extra Light" panose="020B0204020104020204" pitchFamily="34" charset="0"/>
              </a:rPr>
              <a:t>Nearest neighbour approach induces a </a:t>
            </a:r>
            <a:r>
              <a:rPr lang="en-IN" b="1" dirty="0">
                <a:solidFill>
                  <a:srgbClr val="0000FF"/>
                </a:solidFill>
                <a:latin typeface="Abadi Extra Light" panose="020B0204020104020204" pitchFamily="34" charset="0"/>
              </a:rPr>
              <a:t>Voronoi tessellation</a:t>
            </a:r>
            <a:r>
              <a:rPr lang="en-IN" b="1" dirty="0">
                <a:latin typeface="Abadi Extra Light" panose="020B0204020104020204" pitchFamily="34" charset="0"/>
              </a:rPr>
              <a:t>/partition </a:t>
            </a:r>
            <a:r>
              <a:rPr lang="en-IN" dirty="0">
                <a:latin typeface="Abadi Extra Light" panose="020B0204020104020204" pitchFamily="34" charset="0"/>
              </a:rPr>
              <a:t>of the input space (all test points falling in a cell will get the label of the training input in that cell)</a:t>
            </a:r>
          </a:p>
        </p:txBody>
      </p:sp>
      <p:cxnSp>
        <p:nvCxnSpPr>
          <p:cNvPr id="32" name="Straight Arrow Connector 31">
            <a:extLst>
              <a:ext uri="{FF2B5EF4-FFF2-40B4-BE49-F238E27FC236}">
                <a16:creationId xmlns:a16="http://schemas.microsoft.com/office/drawing/2014/main" id="{456AB4C5-5D3C-4303-B9CF-EE45C92A160C}"/>
              </a:ext>
            </a:extLst>
          </p:cNvPr>
          <p:cNvCxnSpPr>
            <a:cxnSpLocks/>
          </p:cNvCxnSpPr>
          <p:nvPr/>
        </p:nvCxnSpPr>
        <p:spPr>
          <a:xfrm flipH="1" flipV="1">
            <a:off x="8011938" y="5050971"/>
            <a:ext cx="693478" cy="2666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7625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down)">
                                      <p:cBhvr>
                                        <p:cTn id="7" dur="500"/>
                                        <p:tgtEl>
                                          <p:spTgt spid="10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00"/>
                                        <p:tgtEl>
                                          <p:spTgt spid="1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00"/>
                                        <p:tgtEl>
                                          <p:spTgt spid="2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down)">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down)">
                                      <p:cBhvr>
                                        <p:cTn id="66" dur="500"/>
                                        <p:tgtEl>
                                          <p:spTgt spid="2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65"/>
                                        </p:tgtEl>
                                        <p:attrNameLst>
                                          <p:attrName>style.visibility</p:attrName>
                                        </p:attrNameLst>
                                      </p:cBhvr>
                                      <p:to>
                                        <p:strVal val="visible"/>
                                      </p:to>
                                    </p:set>
                                    <p:animEffect transition="in" filter="wipe(down)">
                                      <p:cBhvr>
                                        <p:cTn id="69" dur="500"/>
                                        <p:tgtEl>
                                          <p:spTgt spid="26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down)">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5"/>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9"/>
                                        </p:tgtEl>
                                        <p:attrNameLst>
                                          <p:attrName>style.visibility</p:attrName>
                                        </p:attrNameLst>
                                      </p:cBhvr>
                                      <p:to>
                                        <p:strVal val="hidden"/>
                                      </p:to>
                                    </p:set>
                                  </p:childTnLst>
                                </p:cTn>
                              </p:par>
                              <p:par>
                                <p:cTn id="81" presetID="22" presetClass="entr" presetSubtype="4" fill="hold" grpId="0" nodeType="withEffect">
                                  <p:stCondLst>
                                    <p:cond delay="0"/>
                                  </p:stCondLst>
                                  <p:childTnLst>
                                    <p:set>
                                      <p:cBhvr>
                                        <p:cTn id="82" dur="1" fill="hold">
                                          <p:stCondLst>
                                            <p:cond delay="0"/>
                                          </p:stCondLst>
                                        </p:cTn>
                                        <p:tgtEl>
                                          <p:spTgt spid="263"/>
                                        </p:tgtEl>
                                        <p:attrNameLst>
                                          <p:attrName>style.visibility</p:attrName>
                                        </p:attrNameLst>
                                      </p:cBhvr>
                                      <p:to>
                                        <p:strVal val="visible"/>
                                      </p:to>
                                    </p:set>
                                    <p:animEffect transition="in" filter="wipe(down)">
                                      <p:cBhvr>
                                        <p:cTn id="83" dur="500"/>
                                        <p:tgtEl>
                                          <p:spTgt spid="26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down)">
                                      <p:cBhvr>
                                        <p:cTn id="88" dur="500"/>
                                        <p:tgtEl>
                                          <p:spTgt spid="26"/>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66"/>
                                        </p:tgtEl>
                                        <p:attrNameLst>
                                          <p:attrName>style.visibility</p:attrName>
                                        </p:attrNameLst>
                                      </p:cBhvr>
                                      <p:to>
                                        <p:strVal val="visible"/>
                                      </p:to>
                                    </p:set>
                                    <p:animEffect transition="in" filter="wipe(down)">
                                      <p:cBhvr>
                                        <p:cTn id="91" dur="500"/>
                                        <p:tgtEl>
                                          <p:spTgt spid="26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down)">
                                      <p:cBhvr>
                                        <p:cTn id="96" dur="5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26"/>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30"/>
                                        </p:tgtEl>
                                        <p:attrNameLst>
                                          <p:attrName>style.visibility</p:attrName>
                                        </p:attrNameLst>
                                      </p:cBhvr>
                                      <p:to>
                                        <p:strVal val="hidden"/>
                                      </p:to>
                                    </p:set>
                                  </p:childTnLst>
                                </p:cTn>
                              </p:par>
                              <p:par>
                                <p:cTn id="103" presetID="22" presetClass="entr" presetSubtype="4" fill="hold" grpId="0" nodeType="withEffect">
                                  <p:stCondLst>
                                    <p:cond delay="0"/>
                                  </p:stCondLst>
                                  <p:childTnLst>
                                    <p:set>
                                      <p:cBhvr>
                                        <p:cTn id="104" dur="1" fill="hold">
                                          <p:stCondLst>
                                            <p:cond delay="0"/>
                                          </p:stCondLst>
                                        </p:cTn>
                                        <p:tgtEl>
                                          <p:spTgt spid="264"/>
                                        </p:tgtEl>
                                        <p:attrNameLst>
                                          <p:attrName>style.visibility</p:attrName>
                                        </p:attrNameLst>
                                      </p:cBhvr>
                                      <p:to>
                                        <p:strVal val="visible"/>
                                      </p:to>
                                    </p:set>
                                    <p:animEffect transition="in" filter="wipe(down)">
                                      <p:cBhvr>
                                        <p:cTn id="105" dur="500"/>
                                        <p:tgtEl>
                                          <p:spTgt spid="26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0"/>
                                        </p:tgtEl>
                                        <p:attrNameLst>
                                          <p:attrName>style.visibility</p:attrName>
                                        </p:attrNameLst>
                                      </p:cBhvr>
                                      <p:to>
                                        <p:strVal val="visible"/>
                                      </p:to>
                                    </p:set>
                                    <p:animEffect transition="in" filter="wipe(down)">
                                      <p:cBhvr>
                                        <p:cTn id="110" dur="500"/>
                                        <p:tgtEl>
                                          <p:spTgt spid="40"/>
                                        </p:tgtEl>
                                      </p:cBhvr>
                                    </p:animEffect>
                                  </p:childTnLst>
                                </p:cTn>
                              </p:par>
                            </p:childTnLst>
                          </p:cTn>
                        </p:par>
                        <p:par>
                          <p:cTn id="111" fill="hold">
                            <p:stCondLst>
                              <p:cond delay="500"/>
                            </p:stCondLst>
                            <p:childTnLst>
                              <p:par>
                                <p:cTn id="112" presetID="22" presetClass="entr" presetSubtype="4" fill="hold" nodeType="after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wipe(down)">
                                      <p:cBhvr>
                                        <p:cTn id="114" dur="500"/>
                                        <p:tgtEl>
                                          <p:spTgt spid="41"/>
                                        </p:tgtEl>
                                      </p:cBhvr>
                                    </p:animEffect>
                                  </p:childTnLst>
                                </p:cTn>
                              </p:par>
                            </p:childTnLst>
                          </p:cTn>
                        </p:par>
                        <p:par>
                          <p:cTn id="115" fill="hold">
                            <p:stCondLst>
                              <p:cond delay="1000"/>
                            </p:stCondLst>
                            <p:childTnLst>
                              <p:par>
                                <p:cTn id="116" presetID="22" presetClass="entr" presetSubtype="4" fill="hold" nodeType="afterEffect">
                                  <p:stCondLst>
                                    <p:cond delay="0"/>
                                  </p:stCondLst>
                                  <p:childTnLst>
                                    <p:set>
                                      <p:cBhvr>
                                        <p:cTn id="117" dur="1" fill="hold">
                                          <p:stCondLst>
                                            <p:cond delay="0"/>
                                          </p:stCondLst>
                                        </p:cTn>
                                        <p:tgtEl>
                                          <p:spTgt spid="93"/>
                                        </p:tgtEl>
                                        <p:attrNameLst>
                                          <p:attrName>style.visibility</p:attrName>
                                        </p:attrNameLst>
                                      </p:cBhvr>
                                      <p:to>
                                        <p:strVal val="visible"/>
                                      </p:to>
                                    </p:set>
                                    <p:animEffect transition="in" filter="wipe(down)">
                                      <p:cBhvr>
                                        <p:cTn id="118" dur="500"/>
                                        <p:tgtEl>
                                          <p:spTgt spid="93"/>
                                        </p:tgtEl>
                                      </p:cBhvr>
                                    </p:animEffect>
                                  </p:childTnLst>
                                </p:cTn>
                              </p:par>
                            </p:childTnLst>
                          </p:cTn>
                        </p:par>
                        <p:par>
                          <p:cTn id="119" fill="hold">
                            <p:stCondLst>
                              <p:cond delay="1500"/>
                            </p:stCondLst>
                            <p:childTnLst>
                              <p:par>
                                <p:cTn id="120" presetID="22" presetClass="entr" presetSubtype="4" fill="hold" nodeType="afterEffect">
                                  <p:stCondLst>
                                    <p:cond delay="0"/>
                                  </p:stCondLst>
                                  <p:childTnLst>
                                    <p:set>
                                      <p:cBhvr>
                                        <p:cTn id="121" dur="1" fill="hold">
                                          <p:stCondLst>
                                            <p:cond delay="0"/>
                                          </p:stCondLst>
                                        </p:cTn>
                                        <p:tgtEl>
                                          <p:spTgt spid="71"/>
                                        </p:tgtEl>
                                        <p:attrNameLst>
                                          <p:attrName>style.visibility</p:attrName>
                                        </p:attrNameLst>
                                      </p:cBhvr>
                                      <p:to>
                                        <p:strVal val="visible"/>
                                      </p:to>
                                    </p:set>
                                    <p:animEffect transition="in" filter="wipe(down)">
                                      <p:cBhvr>
                                        <p:cTn id="122" dur="500"/>
                                        <p:tgtEl>
                                          <p:spTgt spid="71"/>
                                        </p:tgtEl>
                                      </p:cBhvr>
                                    </p:animEffect>
                                  </p:childTnLst>
                                </p:cTn>
                              </p:par>
                            </p:childTnLst>
                          </p:cTn>
                        </p:par>
                        <p:par>
                          <p:cTn id="123" fill="hold">
                            <p:stCondLst>
                              <p:cond delay="2000"/>
                            </p:stCondLst>
                            <p:childTnLst>
                              <p:par>
                                <p:cTn id="124" presetID="22" presetClass="entr" presetSubtype="4" fill="hold" nodeType="afterEffect">
                                  <p:stCondLst>
                                    <p:cond delay="0"/>
                                  </p:stCondLst>
                                  <p:childTnLst>
                                    <p:set>
                                      <p:cBhvr>
                                        <p:cTn id="125" dur="1" fill="hold">
                                          <p:stCondLst>
                                            <p:cond delay="0"/>
                                          </p:stCondLst>
                                        </p:cTn>
                                        <p:tgtEl>
                                          <p:spTgt spid="47"/>
                                        </p:tgtEl>
                                        <p:attrNameLst>
                                          <p:attrName>style.visibility</p:attrName>
                                        </p:attrNameLst>
                                      </p:cBhvr>
                                      <p:to>
                                        <p:strVal val="visible"/>
                                      </p:to>
                                    </p:set>
                                    <p:animEffect transition="in" filter="wipe(down)">
                                      <p:cBhvr>
                                        <p:cTn id="126" dur="500"/>
                                        <p:tgtEl>
                                          <p:spTgt spid="47"/>
                                        </p:tgtEl>
                                      </p:cBhvr>
                                    </p:animEffect>
                                  </p:childTnLst>
                                </p:cTn>
                              </p:par>
                            </p:childTnLst>
                          </p:cTn>
                        </p:par>
                        <p:par>
                          <p:cTn id="127" fill="hold">
                            <p:stCondLst>
                              <p:cond delay="2500"/>
                            </p:stCondLst>
                            <p:childTnLst>
                              <p:par>
                                <p:cTn id="128" presetID="22" presetClass="entr" presetSubtype="4" fill="hold" nodeType="after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wipe(down)">
                                      <p:cBhvr>
                                        <p:cTn id="130" dur="500"/>
                                        <p:tgtEl>
                                          <p:spTgt spid="45"/>
                                        </p:tgtEl>
                                      </p:cBhvr>
                                    </p:animEffect>
                                  </p:childTnLst>
                                </p:cTn>
                              </p:par>
                            </p:childTnLst>
                          </p:cTn>
                        </p:par>
                        <p:par>
                          <p:cTn id="131" fill="hold">
                            <p:stCondLst>
                              <p:cond delay="3000"/>
                            </p:stCondLst>
                            <p:childTnLst>
                              <p:par>
                                <p:cTn id="132" presetID="22" presetClass="entr" presetSubtype="4" fill="hold" nodeType="afterEffect">
                                  <p:stCondLst>
                                    <p:cond delay="0"/>
                                  </p:stCondLst>
                                  <p:childTnLst>
                                    <p:set>
                                      <p:cBhvr>
                                        <p:cTn id="133" dur="1" fill="hold">
                                          <p:stCondLst>
                                            <p:cond delay="0"/>
                                          </p:stCondLst>
                                        </p:cTn>
                                        <p:tgtEl>
                                          <p:spTgt spid="84"/>
                                        </p:tgtEl>
                                        <p:attrNameLst>
                                          <p:attrName>style.visibility</p:attrName>
                                        </p:attrNameLst>
                                      </p:cBhvr>
                                      <p:to>
                                        <p:strVal val="visible"/>
                                      </p:to>
                                    </p:set>
                                    <p:animEffect transition="in" filter="wipe(down)">
                                      <p:cBhvr>
                                        <p:cTn id="134" dur="500"/>
                                        <p:tgtEl>
                                          <p:spTgt spid="84"/>
                                        </p:tgtEl>
                                      </p:cBhvr>
                                    </p:animEffect>
                                  </p:childTnLst>
                                </p:cTn>
                              </p:par>
                            </p:childTnLst>
                          </p:cTn>
                        </p:par>
                        <p:par>
                          <p:cTn id="135" fill="hold">
                            <p:stCondLst>
                              <p:cond delay="3500"/>
                            </p:stCondLst>
                            <p:childTnLst>
                              <p:par>
                                <p:cTn id="136" presetID="22" presetClass="entr" presetSubtype="4" fill="hold" nodeType="afterEffect">
                                  <p:stCondLst>
                                    <p:cond delay="0"/>
                                  </p:stCondLst>
                                  <p:childTnLst>
                                    <p:set>
                                      <p:cBhvr>
                                        <p:cTn id="137" dur="1" fill="hold">
                                          <p:stCondLst>
                                            <p:cond delay="0"/>
                                          </p:stCondLst>
                                        </p:cTn>
                                        <p:tgtEl>
                                          <p:spTgt spid="49"/>
                                        </p:tgtEl>
                                        <p:attrNameLst>
                                          <p:attrName>style.visibility</p:attrName>
                                        </p:attrNameLst>
                                      </p:cBhvr>
                                      <p:to>
                                        <p:strVal val="visible"/>
                                      </p:to>
                                    </p:set>
                                    <p:animEffect transition="in" filter="wipe(down)">
                                      <p:cBhvr>
                                        <p:cTn id="138" dur="500"/>
                                        <p:tgtEl>
                                          <p:spTgt spid="49"/>
                                        </p:tgtEl>
                                      </p:cBhvr>
                                    </p:animEffect>
                                  </p:childTnLst>
                                </p:cTn>
                              </p:par>
                            </p:childTnLst>
                          </p:cTn>
                        </p:par>
                        <p:par>
                          <p:cTn id="139" fill="hold">
                            <p:stCondLst>
                              <p:cond delay="4000"/>
                            </p:stCondLst>
                            <p:childTnLst>
                              <p:par>
                                <p:cTn id="140" presetID="22" presetClass="entr" presetSubtype="4" fill="hold" nodeType="afterEffect">
                                  <p:stCondLst>
                                    <p:cond delay="0"/>
                                  </p:stCondLst>
                                  <p:childTnLst>
                                    <p:set>
                                      <p:cBhvr>
                                        <p:cTn id="141" dur="1" fill="hold">
                                          <p:stCondLst>
                                            <p:cond delay="0"/>
                                          </p:stCondLst>
                                        </p:cTn>
                                        <p:tgtEl>
                                          <p:spTgt spid="52"/>
                                        </p:tgtEl>
                                        <p:attrNameLst>
                                          <p:attrName>style.visibility</p:attrName>
                                        </p:attrNameLst>
                                      </p:cBhvr>
                                      <p:to>
                                        <p:strVal val="visible"/>
                                      </p:to>
                                    </p:set>
                                    <p:animEffect transition="in" filter="wipe(down)">
                                      <p:cBhvr>
                                        <p:cTn id="142" dur="500"/>
                                        <p:tgtEl>
                                          <p:spTgt spid="52"/>
                                        </p:tgtEl>
                                      </p:cBhvr>
                                    </p:animEffect>
                                  </p:childTnLst>
                                </p:cTn>
                              </p:par>
                            </p:childTnLst>
                          </p:cTn>
                        </p:par>
                        <p:par>
                          <p:cTn id="143" fill="hold">
                            <p:stCondLst>
                              <p:cond delay="4500"/>
                            </p:stCondLst>
                            <p:childTnLst>
                              <p:par>
                                <p:cTn id="144" presetID="22" presetClass="entr" presetSubtype="4" fill="hold" nodeType="afterEffect">
                                  <p:stCondLst>
                                    <p:cond delay="0"/>
                                  </p:stCondLst>
                                  <p:childTnLst>
                                    <p:set>
                                      <p:cBhvr>
                                        <p:cTn id="145" dur="1" fill="hold">
                                          <p:stCondLst>
                                            <p:cond delay="0"/>
                                          </p:stCondLst>
                                        </p:cTn>
                                        <p:tgtEl>
                                          <p:spTgt spid="56"/>
                                        </p:tgtEl>
                                        <p:attrNameLst>
                                          <p:attrName>style.visibility</p:attrName>
                                        </p:attrNameLst>
                                      </p:cBhvr>
                                      <p:to>
                                        <p:strVal val="visible"/>
                                      </p:to>
                                    </p:set>
                                    <p:animEffect transition="in" filter="wipe(down)">
                                      <p:cBhvr>
                                        <p:cTn id="146" dur="500"/>
                                        <p:tgtEl>
                                          <p:spTgt spid="56"/>
                                        </p:tgtEl>
                                      </p:cBhvr>
                                    </p:animEffect>
                                  </p:childTnLst>
                                </p:cTn>
                              </p:par>
                            </p:childTnLst>
                          </p:cTn>
                        </p:par>
                        <p:par>
                          <p:cTn id="147" fill="hold">
                            <p:stCondLst>
                              <p:cond delay="5000"/>
                            </p:stCondLst>
                            <p:childTnLst>
                              <p:par>
                                <p:cTn id="148" presetID="22" presetClass="entr" presetSubtype="4" fill="hold" nodeType="after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wipe(down)">
                                      <p:cBhvr>
                                        <p:cTn id="150" dur="500"/>
                                        <p:tgtEl>
                                          <p:spTgt spid="64"/>
                                        </p:tgtEl>
                                      </p:cBhvr>
                                    </p:animEffect>
                                  </p:childTnLst>
                                </p:cTn>
                              </p:par>
                            </p:childTnLst>
                          </p:cTn>
                        </p:par>
                        <p:par>
                          <p:cTn id="151" fill="hold">
                            <p:stCondLst>
                              <p:cond delay="5500"/>
                            </p:stCondLst>
                            <p:childTnLst>
                              <p:par>
                                <p:cTn id="152" presetID="22" presetClass="entr" presetSubtype="4" fill="hold" nodeType="afterEffect">
                                  <p:stCondLst>
                                    <p:cond delay="0"/>
                                  </p:stCondLst>
                                  <p:childTnLst>
                                    <p:set>
                                      <p:cBhvr>
                                        <p:cTn id="153" dur="1" fill="hold">
                                          <p:stCondLst>
                                            <p:cond delay="0"/>
                                          </p:stCondLst>
                                        </p:cTn>
                                        <p:tgtEl>
                                          <p:spTgt spid="60"/>
                                        </p:tgtEl>
                                        <p:attrNameLst>
                                          <p:attrName>style.visibility</p:attrName>
                                        </p:attrNameLst>
                                      </p:cBhvr>
                                      <p:to>
                                        <p:strVal val="visible"/>
                                      </p:to>
                                    </p:set>
                                    <p:animEffect transition="in" filter="wipe(down)">
                                      <p:cBhvr>
                                        <p:cTn id="154" dur="500"/>
                                        <p:tgtEl>
                                          <p:spTgt spid="60"/>
                                        </p:tgtEl>
                                      </p:cBhvr>
                                    </p:animEffect>
                                  </p:childTnLst>
                                </p:cTn>
                              </p:par>
                            </p:childTnLst>
                          </p:cTn>
                        </p:par>
                        <p:par>
                          <p:cTn id="155" fill="hold">
                            <p:stCondLst>
                              <p:cond delay="6000"/>
                            </p:stCondLst>
                            <p:childTnLst>
                              <p:par>
                                <p:cTn id="156" presetID="22" presetClass="entr" presetSubtype="4" fill="hold" nodeType="afterEffect">
                                  <p:stCondLst>
                                    <p:cond delay="0"/>
                                  </p:stCondLst>
                                  <p:childTnLst>
                                    <p:set>
                                      <p:cBhvr>
                                        <p:cTn id="157" dur="1" fill="hold">
                                          <p:stCondLst>
                                            <p:cond delay="0"/>
                                          </p:stCondLst>
                                        </p:cTn>
                                        <p:tgtEl>
                                          <p:spTgt spid="62"/>
                                        </p:tgtEl>
                                        <p:attrNameLst>
                                          <p:attrName>style.visibility</p:attrName>
                                        </p:attrNameLst>
                                      </p:cBhvr>
                                      <p:to>
                                        <p:strVal val="visible"/>
                                      </p:to>
                                    </p:set>
                                    <p:animEffect transition="in" filter="wipe(down)">
                                      <p:cBhvr>
                                        <p:cTn id="158" dur="500"/>
                                        <p:tgtEl>
                                          <p:spTgt spid="62"/>
                                        </p:tgtEl>
                                      </p:cBhvr>
                                    </p:animEffect>
                                  </p:childTnLst>
                                </p:cTn>
                              </p:par>
                            </p:childTnLst>
                          </p:cTn>
                        </p:par>
                        <p:par>
                          <p:cTn id="159" fill="hold">
                            <p:stCondLst>
                              <p:cond delay="6500"/>
                            </p:stCondLst>
                            <p:childTnLst>
                              <p:par>
                                <p:cTn id="160" presetID="22" presetClass="entr" presetSubtype="4" fill="hold" nodeType="afterEffect">
                                  <p:stCondLst>
                                    <p:cond delay="0"/>
                                  </p:stCondLst>
                                  <p:childTnLst>
                                    <p:set>
                                      <p:cBhvr>
                                        <p:cTn id="161" dur="1" fill="hold">
                                          <p:stCondLst>
                                            <p:cond delay="0"/>
                                          </p:stCondLst>
                                        </p:cTn>
                                        <p:tgtEl>
                                          <p:spTgt spid="205"/>
                                        </p:tgtEl>
                                        <p:attrNameLst>
                                          <p:attrName>style.visibility</p:attrName>
                                        </p:attrNameLst>
                                      </p:cBhvr>
                                      <p:to>
                                        <p:strVal val="visible"/>
                                      </p:to>
                                    </p:set>
                                    <p:animEffect transition="in" filter="wipe(down)">
                                      <p:cBhvr>
                                        <p:cTn id="162" dur="500"/>
                                        <p:tgtEl>
                                          <p:spTgt spid="205"/>
                                        </p:tgtEl>
                                      </p:cBhvr>
                                    </p:animEffect>
                                  </p:childTnLst>
                                </p:cTn>
                              </p:par>
                            </p:childTnLst>
                          </p:cTn>
                        </p:par>
                        <p:par>
                          <p:cTn id="163" fill="hold">
                            <p:stCondLst>
                              <p:cond delay="7000"/>
                            </p:stCondLst>
                            <p:childTnLst>
                              <p:par>
                                <p:cTn id="164" presetID="22" presetClass="entr" presetSubtype="4" fill="hold" nodeType="afterEffect">
                                  <p:stCondLst>
                                    <p:cond delay="0"/>
                                  </p:stCondLst>
                                  <p:childTnLst>
                                    <p:set>
                                      <p:cBhvr>
                                        <p:cTn id="165" dur="1" fill="hold">
                                          <p:stCondLst>
                                            <p:cond delay="0"/>
                                          </p:stCondLst>
                                        </p:cTn>
                                        <p:tgtEl>
                                          <p:spTgt spid="145"/>
                                        </p:tgtEl>
                                        <p:attrNameLst>
                                          <p:attrName>style.visibility</p:attrName>
                                        </p:attrNameLst>
                                      </p:cBhvr>
                                      <p:to>
                                        <p:strVal val="visible"/>
                                      </p:to>
                                    </p:set>
                                    <p:animEffect transition="in" filter="wipe(down)">
                                      <p:cBhvr>
                                        <p:cTn id="166" dur="500"/>
                                        <p:tgtEl>
                                          <p:spTgt spid="145"/>
                                        </p:tgtEl>
                                      </p:cBhvr>
                                    </p:animEffect>
                                  </p:childTnLst>
                                </p:cTn>
                              </p:par>
                            </p:childTnLst>
                          </p:cTn>
                        </p:par>
                        <p:par>
                          <p:cTn id="167" fill="hold">
                            <p:stCondLst>
                              <p:cond delay="7500"/>
                            </p:stCondLst>
                            <p:childTnLst>
                              <p:par>
                                <p:cTn id="168" presetID="22" presetClass="entr" presetSubtype="4" fill="hold" nodeType="afterEffect">
                                  <p:stCondLst>
                                    <p:cond delay="0"/>
                                  </p:stCondLst>
                                  <p:childTnLst>
                                    <p:set>
                                      <p:cBhvr>
                                        <p:cTn id="169" dur="1" fill="hold">
                                          <p:stCondLst>
                                            <p:cond delay="0"/>
                                          </p:stCondLst>
                                        </p:cTn>
                                        <p:tgtEl>
                                          <p:spTgt spid="143"/>
                                        </p:tgtEl>
                                        <p:attrNameLst>
                                          <p:attrName>style.visibility</p:attrName>
                                        </p:attrNameLst>
                                      </p:cBhvr>
                                      <p:to>
                                        <p:strVal val="visible"/>
                                      </p:to>
                                    </p:set>
                                    <p:animEffect transition="in" filter="wipe(down)">
                                      <p:cBhvr>
                                        <p:cTn id="170" dur="500"/>
                                        <p:tgtEl>
                                          <p:spTgt spid="143"/>
                                        </p:tgtEl>
                                      </p:cBhvr>
                                    </p:animEffect>
                                  </p:childTnLst>
                                </p:cTn>
                              </p:par>
                            </p:childTnLst>
                          </p:cTn>
                        </p:par>
                        <p:par>
                          <p:cTn id="171" fill="hold">
                            <p:stCondLst>
                              <p:cond delay="8000"/>
                            </p:stCondLst>
                            <p:childTnLst>
                              <p:par>
                                <p:cTn id="172" presetID="22" presetClass="entr" presetSubtype="4" fill="hold" nodeType="afterEffect">
                                  <p:stCondLst>
                                    <p:cond delay="0"/>
                                  </p:stCondLst>
                                  <p:childTnLst>
                                    <p:set>
                                      <p:cBhvr>
                                        <p:cTn id="173" dur="1" fill="hold">
                                          <p:stCondLst>
                                            <p:cond delay="0"/>
                                          </p:stCondLst>
                                        </p:cTn>
                                        <p:tgtEl>
                                          <p:spTgt spid="141"/>
                                        </p:tgtEl>
                                        <p:attrNameLst>
                                          <p:attrName>style.visibility</p:attrName>
                                        </p:attrNameLst>
                                      </p:cBhvr>
                                      <p:to>
                                        <p:strVal val="visible"/>
                                      </p:to>
                                    </p:set>
                                    <p:animEffect transition="in" filter="wipe(down)">
                                      <p:cBhvr>
                                        <p:cTn id="174" dur="500"/>
                                        <p:tgtEl>
                                          <p:spTgt spid="141"/>
                                        </p:tgtEl>
                                      </p:cBhvr>
                                    </p:animEffect>
                                  </p:childTnLst>
                                </p:cTn>
                              </p:par>
                            </p:childTnLst>
                          </p:cTn>
                        </p:par>
                        <p:par>
                          <p:cTn id="175" fill="hold">
                            <p:stCondLst>
                              <p:cond delay="8500"/>
                            </p:stCondLst>
                            <p:childTnLst>
                              <p:par>
                                <p:cTn id="176" presetID="22" presetClass="entr" presetSubtype="4" fill="hold" nodeType="afterEffect">
                                  <p:stCondLst>
                                    <p:cond delay="0"/>
                                  </p:stCondLst>
                                  <p:childTnLst>
                                    <p:set>
                                      <p:cBhvr>
                                        <p:cTn id="177" dur="1" fill="hold">
                                          <p:stCondLst>
                                            <p:cond delay="0"/>
                                          </p:stCondLst>
                                        </p:cTn>
                                        <p:tgtEl>
                                          <p:spTgt spid="123"/>
                                        </p:tgtEl>
                                        <p:attrNameLst>
                                          <p:attrName>style.visibility</p:attrName>
                                        </p:attrNameLst>
                                      </p:cBhvr>
                                      <p:to>
                                        <p:strVal val="visible"/>
                                      </p:to>
                                    </p:set>
                                    <p:animEffect transition="in" filter="wipe(down)">
                                      <p:cBhvr>
                                        <p:cTn id="178" dur="500"/>
                                        <p:tgtEl>
                                          <p:spTgt spid="123"/>
                                        </p:tgtEl>
                                      </p:cBhvr>
                                    </p:animEffect>
                                  </p:childTnLst>
                                </p:cTn>
                              </p:par>
                            </p:childTnLst>
                          </p:cTn>
                        </p:par>
                        <p:par>
                          <p:cTn id="179" fill="hold">
                            <p:stCondLst>
                              <p:cond delay="9000"/>
                            </p:stCondLst>
                            <p:childTnLst>
                              <p:par>
                                <p:cTn id="180" presetID="22" presetClass="entr" presetSubtype="4" fill="hold" nodeType="afterEffect">
                                  <p:stCondLst>
                                    <p:cond delay="0"/>
                                  </p:stCondLst>
                                  <p:childTnLst>
                                    <p:set>
                                      <p:cBhvr>
                                        <p:cTn id="181" dur="1" fill="hold">
                                          <p:stCondLst>
                                            <p:cond delay="0"/>
                                          </p:stCondLst>
                                        </p:cTn>
                                        <p:tgtEl>
                                          <p:spTgt spid="134"/>
                                        </p:tgtEl>
                                        <p:attrNameLst>
                                          <p:attrName>style.visibility</p:attrName>
                                        </p:attrNameLst>
                                      </p:cBhvr>
                                      <p:to>
                                        <p:strVal val="visible"/>
                                      </p:to>
                                    </p:set>
                                    <p:animEffect transition="in" filter="wipe(down)">
                                      <p:cBhvr>
                                        <p:cTn id="182" dur="500"/>
                                        <p:tgtEl>
                                          <p:spTgt spid="134"/>
                                        </p:tgtEl>
                                      </p:cBhvr>
                                    </p:animEffect>
                                  </p:childTnLst>
                                </p:cTn>
                              </p:par>
                            </p:childTnLst>
                          </p:cTn>
                        </p:par>
                        <p:par>
                          <p:cTn id="183" fill="hold">
                            <p:stCondLst>
                              <p:cond delay="9500"/>
                            </p:stCondLst>
                            <p:childTnLst>
                              <p:par>
                                <p:cTn id="184" presetID="22" presetClass="entr" presetSubtype="4" fill="hold" nodeType="afterEffect">
                                  <p:stCondLst>
                                    <p:cond delay="0"/>
                                  </p:stCondLst>
                                  <p:childTnLst>
                                    <p:set>
                                      <p:cBhvr>
                                        <p:cTn id="185" dur="1" fill="hold">
                                          <p:stCondLst>
                                            <p:cond delay="0"/>
                                          </p:stCondLst>
                                        </p:cTn>
                                        <p:tgtEl>
                                          <p:spTgt spid="163"/>
                                        </p:tgtEl>
                                        <p:attrNameLst>
                                          <p:attrName>style.visibility</p:attrName>
                                        </p:attrNameLst>
                                      </p:cBhvr>
                                      <p:to>
                                        <p:strVal val="visible"/>
                                      </p:to>
                                    </p:set>
                                    <p:animEffect transition="in" filter="wipe(down)">
                                      <p:cBhvr>
                                        <p:cTn id="186" dur="500"/>
                                        <p:tgtEl>
                                          <p:spTgt spid="163"/>
                                        </p:tgtEl>
                                      </p:cBhvr>
                                    </p:animEffect>
                                  </p:childTnLst>
                                </p:cTn>
                              </p:par>
                            </p:childTnLst>
                          </p:cTn>
                        </p:par>
                        <p:par>
                          <p:cTn id="187" fill="hold">
                            <p:stCondLst>
                              <p:cond delay="10000"/>
                            </p:stCondLst>
                            <p:childTnLst>
                              <p:par>
                                <p:cTn id="188" presetID="22" presetClass="entr" presetSubtype="4" fill="hold" nodeType="after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wipe(down)">
                                      <p:cBhvr>
                                        <p:cTn id="190" dur="500"/>
                                        <p:tgtEl>
                                          <p:spTgt spid="161"/>
                                        </p:tgtEl>
                                      </p:cBhvr>
                                    </p:animEffect>
                                  </p:childTnLst>
                                </p:cTn>
                              </p:par>
                            </p:childTnLst>
                          </p:cTn>
                        </p:par>
                        <p:par>
                          <p:cTn id="191" fill="hold">
                            <p:stCondLst>
                              <p:cond delay="10500"/>
                            </p:stCondLst>
                            <p:childTnLst>
                              <p:par>
                                <p:cTn id="192" presetID="22" presetClass="entr" presetSubtype="4" fill="hold" nodeType="afterEffect">
                                  <p:stCondLst>
                                    <p:cond delay="0"/>
                                  </p:stCondLst>
                                  <p:childTnLst>
                                    <p:set>
                                      <p:cBhvr>
                                        <p:cTn id="193" dur="1" fill="hold">
                                          <p:stCondLst>
                                            <p:cond delay="0"/>
                                          </p:stCondLst>
                                        </p:cTn>
                                        <p:tgtEl>
                                          <p:spTgt spid="139"/>
                                        </p:tgtEl>
                                        <p:attrNameLst>
                                          <p:attrName>style.visibility</p:attrName>
                                        </p:attrNameLst>
                                      </p:cBhvr>
                                      <p:to>
                                        <p:strVal val="visible"/>
                                      </p:to>
                                    </p:set>
                                    <p:animEffect transition="in" filter="wipe(down)">
                                      <p:cBhvr>
                                        <p:cTn id="194" dur="500"/>
                                        <p:tgtEl>
                                          <p:spTgt spid="139"/>
                                        </p:tgtEl>
                                      </p:cBhvr>
                                    </p:animEffect>
                                  </p:childTnLst>
                                </p:cTn>
                              </p:par>
                            </p:childTnLst>
                          </p:cTn>
                        </p:par>
                        <p:par>
                          <p:cTn id="195" fill="hold">
                            <p:stCondLst>
                              <p:cond delay="11000"/>
                            </p:stCondLst>
                            <p:childTnLst>
                              <p:par>
                                <p:cTn id="196" presetID="22" presetClass="entr" presetSubtype="4" fill="hold" nodeType="afterEffect">
                                  <p:stCondLst>
                                    <p:cond delay="0"/>
                                  </p:stCondLst>
                                  <p:childTnLst>
                                    <p:set>
                                      <p:cBhvr>
                                        <p:cTn id="197" dur="1" fill="hold">
                                          <p:stCondLst>
                                            <p:cond delay="0"/>
                                          </p:stCondLst>
                                        </p:cTn>
                                        <p:tgtEl>
                                          <p:spTgt spid="119"/>
                                        </p:tgtEl>
                                        <p:attrNameLst>
                                          <p:attrName>style.visibility</p:attrName>
                                        </p:attrNameLst>
                                      </p:cBhvr>
                                      <p:to>
                                        <p:strVal val="visible"/>
                                      </p:to>
                                    </p:set>
                                    <p:animEffect transition="in" filter="wipe(down)">
                                      <p:cBhvr>
                                        <p:cTn id="198" dur="500"/>
                                        <p:tgtEl>
                                          <p:spTgt spid="119"/>
                                        </p:tgtEl>
                                      </p:cBhvr>
                                    </p:animEffect>
                                  </p:childTnLst>
                                </p:cTn>
                              </p:par>
                            </p:childTnLst>
                          </p:cTn>
                        </p:par>
                        <p:par>
                          <p:cTn id="199" fill="hold">
                            <p:stCondLst>
                              <p:cond delay="11500"/>
                            </p:stCondLst>
                            <p:childTnLst>
                              <p:par>
                                <p:cTn id="200" presetID="22" presetClass="entr" presetSubtype="4" fill="hold" nodeType="afterEffect">
                                  <p:stCondLst>
                                    <p:cond delay="0"/>
                                  </p:stCondLst>
                                  <p:childTnLst>
                                    <p:set>
                                      <p:cBhvr>
                                        <p:cTn id="201" dur="1" fill="hold">
                                          <p:stCondLst>
                                            <p:cond delay="0"/>
                                          </p:stCondLst>
                                        </p:cTn>
                                        <p:tgtEl>
                                          <p:spTgt spid="179"/>
                                        </p:tgtEl>
                                        <p:attrNameLst>
                                          <p:attrName>style.visibility</p:attrName>
                                        </p:attrNameLst>
                                      </p:cBhvr>
                                      <p:to>
                                        <p:strVal val="visible"/>
                                      </p:to>
                                    </p:set>
                                    <p:animEffect transition="in" filter="wipe(down)">
                                      <p:cBhvr>
                                        <p:cTn id="202" dur="500"/>
                                        <p:tgtEl>
                                          <p:spTgt spid="179"/>
                                        </p:tgtEl>
                                      </p:cBhvr>
                                    </p:animEffect>
                                  </p:childTnLst>
                                </p:cTn>
                              </p:par>
                            </p:childTnLst>
                          </p:cTn>
                        </p:par>
                        <p:par>
                          <p:cTn id="203" fill="hold">
                            <p:stCondLst>
                              <p:cond delay="12000"/>
                            </p:stCondLst>
                            <p:childTnLst>
                              <p:par>
                                <p:cTn id="204" presetID="22" presetClass="entr" presetSubtype="4" fill="hold" nodeType="afterEffect">
                                  <p:stCondLst>
                                    <p:cond delay="0"/>
                                  </p:stCondLst>
                                  <p:childTnLst>
                                    <p:set>
                                      <p:cBhvr>
                                        <p:cTn id="205" dur="1" fill="hold">
                                          <p:stCondLst>
                                            <p:cond delay="0"/>
                                          </p:stCondLst>
                                        </p:cTn>
                                        <p:tgtEl>
                                          <p:spTgt spid="121"/>
                                        </p:tgtEl>
                                        <p:attrNameLst>
                                          <p:attrName>style.visibility</p:attrName>
                                        </p:attrNameLst>
                                      </p:cBhvr>
                                      <p:to>
                                        <p:strVal val="visible"/>
                                      </p:to>
                                    </p:set>
                                    <p:animEffect transition="in" filter="wipe(down)">
                                      <p:cBhvr>
                                        <p:cTn id="206" dur="500"/>
                                        <p:tgtEl>
                                          <p:spTgt spid="121"/>
                                        </p:tgtEl>
                                      </p:cBhvr>
                                    </p:animEffect>
                                  </p:childTnLst>
                                </p:cTn>
                              </p:par>
                            </p:childTnLst>
                          </p:cTn>
                        </p:par>
                        <p:par>
                          <p:cTn id="207" fill="hold">
                            <p:stCondLst>
                              <p:cond delay="12500"/>
                            </p:stCondLst>
                            <p:childTnLst>
                              <p:par>
                                <p:cTn id="208" presetID="22" presetClass="entr" presetSubtype="4" fill="hold" nodeType="afterEffect">
                                  <p:stCondLst>
                                    <p:cond delay="0"/>
                                  </p:stCondLst>
                                  <p:childTnLst>
                                    <p:set>
                                      <p:cBhvr>
                                        <p:cTn id="209" dur="1" fill="hold">
                                          <p:stCondLst>
                                            <p:cond delay="0"/>
                                          </p:stCondLst>
                                        </p:cTn>
                                        <p:tgtEl>
                                          <p:spTgt spid="132"/>
                                        </p:tgtEl>
                                        <p:attrNameLst>
                                          <p:attrName>style.visibility</p:attrName>
                                        </p:attrNameLst>
                                      </p:cBhvr>
                                      <p:to>
                                        <p:strVal val="visible"/>
                                      </p:to>
                                    </p:set>
                                    <p:animEffect transition="in" filter="wipe(down)">
                                      <p:cBhvr>
                                        <p:cTn id="210" dur="500"/>
                                        <p:tgtEl>
                                          <p:spTgt spid="132"/>
                                        </p:tgtEl>
                                      </p:cBhvr>
                                    </p:animEffect>
                                  </p:childTnLst>
                                </p:cTn>
                              </p:par>
                            </p:childTnLst>
                          </p:cTn>
                        </p:par>
                        <p:par>
                          <p:cTn id="211" fill="hold">
                            <p:stCondLst>
                              <p:cond delay="13000"/>
                            </p:stCondLst>
                            <p:childTnLst>
                              <p:par>
                                <p:cTn id="212" presetID="22" presetClass="entr" presetSubtype="4" fill="hold" nodeType="afterEffect">
                                  <p:stCondLst>
                                    <p:cond delay="0"/>
                                  </p:stCondLst>
                                  <p:childTnLst>
                                    <p:set>
                                      <p:cBhvr>
                                        <p:cTn id="213" dur="1" fill="hold">
                                          <p:stCondLst>
                                            <p:cond delay="0"/>
                                          </p:stCondLst>
                                        </p:cTn>
                                        <p:tgtEl>
                                          <p:spTgt spid="127"/>
                                        </p:tgtEl>
                                        <p:attrNameLst>
                                          <p:attrName>style.visibility</p:attrName>
                                        </p:attrNameLst>
                                      </p:cBhvr>
                                      <p:to>
                                        <p:strVal val="visible"/>
                                      </p:to>
                                    </p:set>
                                    <p:animEffect transition="in" filter="wipe(down)">
                                      <p:cBhvr>
                                        <p:cTn id="214" dur="500"/>
                                        <p:tgtEl>
                                          <p:spTgt spid="127"/>
                                        </p:tgtEl>
                                      </p:cBhvr>
                                    </p:animEffect>
                                  </p:childTnLst>
                                </p:cTn>
                              </p:par>
                            </p:childTnLst>
                          </p:cTn>
                        </p:par>
                        <p:par>
                          <p:cTn id="215" fill="hold">
                            <p:stCondLst>
                              <p:cond delay="13500"/>
                            </p:stCondLst>
                            <p:childTnLst>
                              <p:par>
                                <p:cTn id="216" presetID="22" presetClass="entr" presetSubtype="4" fill="hold" nodeType="afterEffect">
                                  <p:stCondLst>
                                    <p:cond delay="0"/>
                                  </p:stCondLst>
                                  <p:childTnLst>
                                    <p:set>
                                      <p:cBhvr>
                                        <p:cTn id="217" dur="1" fill="hold">
                                          <p:stCondLst>
                                            <p:cond delay="0"/>
                                          </p:stCondLst>
                                        </p:cTn>
                                        <p:tgtEl>
                                          <p:spTgt spid="125"/>
                                        </p:tgtEl>
                                        <p:attrNameLst>
                                          <p:attrName>style.visibility</p:attrName>
                                        </p:attrNameLst>
                                      </p:cBhvr>
                                      <p:to>
                                        <p:strVal val="visible"/>
                                      </p:to>
                                    </p:set>
                                    <p:animEffect transition="in" filter="wipe(down)">
                                      <p:cBhvr>
                                        <p:cTn id="218" dur="500"/>
                                        <p:tgtEl>
                                          <p:spTgt spid="125"/>
                                        </p:tgtEl>
                                      </p:cBhvr>
                                    </p:animEffect>
                                  </p:childTnLst>
                                </p:cTn>
                              </p:par>
                            </p:childTnLst>
                          </p:cTn>
                        </p:par>
                        <p:par>
                          <p:cTn id="219" fill="hold">
                            <p:stCondLst>
                              <p:cond delay="14000"/>
                            </p:stCondLst>
                            <p:childTnLst>
                              <p:par>
                                <p:cTn id="220" presetID="22" presetClass="entr" presetSubtype="4" fill="hold" nodeType="afterEffect">
                                  <p:stCondLst>
                                    <p:cond delay="0"/>
                                  </p:stCondLst>
                                  <p:childTnLst>
                                    <p:set>
                                      <p:cBhvr>
                                        <p:cTn id="221" dur="1" fill="hold">
                                          <p:stCondLst>
                                            <p:cond delay="0"/>
                                          </p:stCondLst>
                                        </p:cTn>
                                        <p:tgtEl>
                                          <p:spTgt spid="58"/>
                                        </p:tgtEl>
                                        <p:attrNameLst>
                                          <p:attrName>style.visibility</p:attrName>
                                        </p:attrNameLst>
                                      </p:cBhvr>
                                      <p:to>
                                        <p:strVal val="visible"/>
                                      </p:to>
                                    </p:set>
                                    <p:animEffect transition="in" filter="wipe(down)">
                                      <p:cBhvr>
                                        <p:cTn id="222" dur="500"/>
                                        <p:tgtEl>
                                          <p:spTgt spid="58"/>
                                        </p:tgtEl>
                                      </p:cBhvr>
                                    </p:animEffect>
                                  </p:childTnLst>
                                </p:cTn>
                              </p:par>
                            </p:childTnLst>
                          </p:cTn>
                        </p:par>
                        <p:par>
                          <p:cTn id="223" fill="hold">
                            <p:stCondLst>
                              <p:cond delay="14500"/>
                            </p:stCondLst>
                            <p:childTnLst>
                              <p:par>
                                <p:cTn id="224" presetID="22" presetClass="entr" presetSubtype="4" fill="hold" nodeType="afterEffect">
                                  <p:stCondLst>
                                    <p:cond delay="0"/>
                                  </p:stCondLst>
                                  <p:childTnLst>
                                    <p:set>
                                      <p:cBhvr>
                                        <p:cTn id="225" dur="1" fill="hold">
                                          <p:stCondLst>
                                            <p:cond delay="0"/>
                                          </p:stCondLst>
                                        </p:cTn>
                                        <p:tgtEl>
                                          <p:spTgt spid="169"/>
                                        </p:tgtEl>
                                        <p:attrNameLst>
                                          <p:attrName>style.visibility</p:attrName>
                                        </p:attrNameLst>
                                      </p:cBhvr>
                                      <p:to>
                                        <p:strVal val="visible"/>
                                      </p:to>
                                    </p:set>
                                    <p:animEffect transition="in" filter="wipe(down)">
                                      <p:cBhvr>
                                        <p:cTn id="226" dur="500"/>
                                        <p:tgtEl>
                                          <p:spTgt spid="169"/>
                                        </p:tgtEl>
                                      </p:cBhvr>
                                    </p:animEffect>
                                  </p:childTnLst>
                                </p:cTn>
                              </p:par>
                            </p:childTnLst>
                          </p:cTn>
                        </p:par>
                        <p:par>
                          <p:cTn id="227" fill="hold">
                            <p:stCondLst>
                              <p:cond delay="15000"/>
                            </p:stCondLst>
                            <p:childTnLst>
                              <p:par>
                                <p:cTn id="228" presetID="22" presetClass="entr" presetSubtype="4" fill="hold" nodeType="afterEffect">
                                  <p:stCondLst>
                                    <p:cond delay="0"/>
                                  </p:stCondLst>
                                  <p:childTnLst>
                                    <p:set>
                                      <p:cBhvr>
                                        <p:cTn id="229" dur="1" fill="hold">
                                          <p:stCondLst>
                                            <p:cond delay="0"/>
                                          </p:stCondLst>
                                        </p:cTn>
                                        <p:tgtEl>
                                          <p:spTgt spid="137"/>
                                        </p:tgtEl>
                                        <p:attrNameLst>
                                          <p:attrName>style.visibility</p:attrName>
                                        </p:attrNameLst>
                                      </p:cBhvr>
                                      <p:to>
                                        <p:strVal val="visible"/>
                                      </p:to>
                                    </p:set>
                                    <p:animEffect transition="in" filter="wipe(down)">
                                      <p:cBhvr>
                                        <p:cTn id="230" dur="500"/>
                                        <p:tgtEl>
                                          <p:spTgt spid="137"/>
                                        </p:tgtEl>
                                      </p:cBhvr>
                                    </p:animEffect>
                                  </p:childTnLst>
                                </p:cTn>
                              </p:par>
                            </p:childTnLst>
                          </p:cTn>
                        </p:par>
                        <p:par>
                          <p:cTn id="231" fill="hold">
                            <p:stCondLst>
                              <p:cond delay="15500"/>
                            </p:stCondLst>
                            <p:childTnLst>
                              <p:par>
                                <p:cTn id="232" presetID="22" presetClass="entr" presetSubtype="4" fill="hold" nodeType="afterEffect">
                                  <p:stCondLst>
                                    <p:cond delay="0"/>
                                  </p:stCondLst>
                                  <p:childTnLst>
                                    <p:set>
                                      <p:cBhvr>
                                        <p:cTn id="233" dur="1" fill="hold">
                                          <p:stCondLst>
                                            <p:cond delay="0"/>
                                          </p:stCondLst>
                                        </p:cTn>
                                        <p:tgtEl>
                                          <p:spTgt spid="216"/>
                                        </p:tgtEl>
                                        <p:attrNameLst>
                                          <p:attrName>style.visibility</p:attrName>
                                        </p:attrNameLst>
                                      </p:cBhvr>
                                      <p:to>
                                        <p:strVal val="visible"/>
                                      </p:to>
                                    </p:set>
                                    <p:animEffect transition="in" filter="wipe(down)">
                                      <p:cBhvr>
                                        <p:cTn id="234" dur="500"/>
                                        <p:tgtEl>
                                          <p:spTgt spid="216"/>
                                        </p:tgtEl>
                                      </p:cBhvr>
                                    </p:animEffect>
                                  </p:childTnLst>
                                </p:cTn>
                              </p:par>
                            </p:childTnLst>
                          </p:cTn>
                        </p:par>
                        <p:par>
                          <p:cTn id="235" fill="hold">
                            <p:stCondLst>
                              <p:cond delay="16000"/>
                            </p:stCondLst>
                            <p:childTnLst>
                              <p:par>
                                <p:cTn id="236" presetID="22" presetClass="entr" presetSubtype="4" fill="hold" nodeType="afterEffect">
                                  <p:stCondLst>
                                    <p:cond delay="0"/>
                                  </p:stCondLst>
                                  <p:childTnLst>
                                    <p:set>
                                      <p:cBhvr>
                                        <p:cTn id="237" dur="1" fill="hold">
                                          <p:stCondLst>
                                            <p:cond delay="0"/>
                                          </p:stCondLst>
                                        </p:cTn>
                                        <p:tgtEl>
                                          <p:spTgt spid="113"/>
                                        </p:tgtEl>
                                        <p:attrNameLst>
                                          <p:attrName>style.visibility</p:attrName>
                                        </p:attrNameLst>
                                      </p:cBhvr>
                                      <p:to>
                                        <p:strVal val="visible"/>
                                      </p:to>
                                    </p:set>
                                    <p:animEffect transition="in" filter="wipe(down)">
                                      <p:cBhvr>
                                        <p:cTn id="238" dur="500"/>
                                        <p:tgtEl>
                                          <p:spTgt spid="113"/>
                                        </p:tgtEl>
                                      </p:cBhvr>
                                    </p:animEffect>
                                  </p:childTnLst>
                                </p:cTn>
                              </p:par>
                            </p:childTnLst>
                          </p:cTn>
                        </p:par>
                        <p:par>
                          <p:cTn id="239" fill="hold">
                            <p:stCondLst>
                              <p:cond delay="16500"/>
                            </p:stCondLst>
                            <p:childTnLst>
                              <p:par>
                                <p:cTn id="240" presetID="22" presetClass="entr" presetSubtype="4" fill="hold" nodeType="afterEffect">
                                  <p:stCondLst>
                                    <p:cond delay="0"/>
                                  </p:stCondLst>
                                  <p:childTnLst>
                                    <p:set>
                                      <p:cBhvr>
                                        <p:cTn id="241" dur="1" fill="hold">
                                          <p:stCondLst>
                                            <p:cond delay="0"/>
                                          </p:stCondLst>
                                        </p:cTn>
                                        <p:tgtEl>
                                          <p:spTgt spid="130"/>
                                        </p:tgtEl>
                                        <p:attrNameLst>
                                          <p:attrName>style.visibility</p:attrName>
                                        </p:attrNameLst>
                                      </p:cBhvr>
                                      <p:to>
                                        <p:strVal val="visible"/>
                                      </p:to>
                                    </p:set>
                                    <p:animEffect transition="in" filter="wipe(down)">
                                      <p:cBhvr>
                                        <p:cTn id="242" dur="500"/>
                                        <p:tgtEl>
                                          <p:spTgt spid="130"/>
                                        </p:tgtEl>
                                      </p:cBhvr>
                                    </p:animEffect>
                                  </p:childTnLst>
                                </p:cTn>
                              </p:par>
                            </p:childTnLst>
                          </p:cTn>
                        </p:par>
                        <p:par>
                          <p:cTn id="243" fill="hold">
                            <p:stCondLst>
                              <p:cond delay="17000"/>
                            </p:stCondLst>
                            <p:childTnLst>
                              <p:par>
                                <p:cTn id="244" presetID="22" presetClass="entr" presetSubtype="4" fill="hold" nodeType="afterEffect">
                                  <p:stCondLst>
                                    <p:cond delay="0"/>
                                  </p:stCondLst>
                                  <p:childTnLst>
                                    <p:set>
                                      <p:cBhvr>
                                        <p:cTn id="245" dur="1" fill="hold">
                                          <p:stCondLst>
                                            <p:cond delay="0"/>
                                          </p:stCondLst>
                                        </p:cTn>
                                        <p:tgtEl>
                                          <p:spTgt spid="191"/>
                                        </p:tgtEl>
                                        <p:attrNameLst>
                                          <p:attrName>style.visibility</p:attrName>
                                        </p:attrNameLst>
                                      </p:cBhvr>
                                      <p:to>
                                        <p:strVal val="visible"/>
                                      </p:to>
                                    </p:set>
                                    <p:animEffect transition="in" filter="wipe(down)">
                                      <p:cBhvr>
                                        <p:cTn id="246" dur="500"/>
                                        <p:tgtEl>
                                          <p:spTgt spid="191"/>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4" fill="hold" grpId="0" nodeType="clickEffect">
                                  <p:stCondLst>
                                    <p:cond delay="0"/>
                                  </p:stCondLst>
                                  <p:childTnLst>
                                    <p:set>
                                      <p:cBhvr>
                                        <p:cTn id="250" dur="1" fill="hold">
                                          <p:stCondLst>
                                            <p:cond delay="0"/>
                                          </p:stCondLst>
                                        </p:cTn>
                                        <p:tgtEl>
                                          <p:spTgt spid="79"/>
                                        </p:tgtEl>
                                        <p:attrNameLst>
                                          <p:attrName>style.visibility</p:attrName>
                                        </p:attrNameLst>
                                      </p:cBhvr>
                                      <p:to>
                                        <p:strVal val="visible"/>
                                      </p:to>
                                    </p:set>
                                    <p:animEffect transition="in" filter="wipe(down)">
                                      <p:cBhvr>
                                        <p:cTn id="251" dur="500"/>
                                        <p:tgtEl>
                                          <p:spTgt spid="79"/>
                                        </p:tgtEl>
                                      </p:cBhvr>
                                    </p:animEffect>
                                  </p:childTnLst>
                                </p:cTn>
                              </p:par>
                              <p:par>
                                <p:cTn id="252" presetID="22" presetClass="entr" presetSubtype="4" fill="hold" nodeType="withEffect">
                                  <p:stCondLst>
                                    <p:cond delay="0"/>
                                  </p:stCondLst>
                                  <p:childTnLst>
                                    <p:set>
                                      <p:cBhvr>
                                        <p:cTn id="253" dur="1" fill="hold">
                                          <p:stCondLst>
                                            <p:cond delay="0"/>
                                          </p:stCondLst>
                                        </p:cTn>
                                        <p:tgtEl>
                                          <p:spTgt spid="32"/>
                                        </p:tgtEl>
                                        <p:attrNameLst>
                                          <p:attrName>style.visibility</p:attrName>
                                        </p:attrNameLst>
                                      </p:cBhvr>
                                      <p:to>
                                        <p:strVal val="visible"/>
                                      </p:to>
                                    </p:set>
                                    <p:animEffect transition="in" filter="wipe(down)">
                                      <p:cBhvr>
                                        <p:cTn id="254" dur="500"/>
                                        <p:tgtEl>
                                          <p:spTgt spid="32"/>
                                        </p:tgtEl>
                                      </p:cBhvr>
                                    </p:animEffect>
                                  </p:childTnLst>
                                </p:cTn>
                              </p:par>
                            </p:childTnLst>
                          </p:cTn>
                        </p:par>
                      </p:childTnLst>
                    </p:cTn>
                  </p:par>
                  <p:par>
                    <p:cTn id="255" fill="hold">
                      <p:stCondLst>
                        <p:cond delay="indefinite"/>
                      </p:stCondLst>
                      <p:childTnLst>
                        <p:par>
                          <p:cTn id="256" fill="hold">
                            <p:stCondLst>
                              <p:cond delay="0"/>
                            </p:stCondLst>
                            <p:childTnLst>
                              <p:par>
                                <p:cTn id="257" presetID="22" presetClass="entr" presetSubtype="4" fill="hold" nodeType="clickEffect">
                                  <p:stCondLst>
                                    <p:cond delay="0"/>
                                  </p:stCondLst>
                                  <p:childTnLst>
                                    <p:set>
                                      <p:cBhvr>
                                        <p:cTn id="258" dur="1" fill="hold">
                                          <p:stCondLst>
                                            <p:cond delay="0"/>
                                          </p:stCondLst>
                                        </p:cTn>
                                        <p:tgtEl>
                                          <p:spTgt spid="271"/>
                                        </p:tgtEl>
                                        <p:attrNameLst>
                                          <p:attrName>style.visibility</p:attrName>
                                        </p:attrNameLst>
                                      </p:cBhvr>
                                      <p:to>
                                        <p:strVal val="visible"/>
                                      </p:to>
                                    </p:set>
                                    <p:animEffect transition="in" filter="wipe(down)">
                                      <p:cBhvr>
                                        <p:cTn id="259" dur="500"/>
                                        <p:tgtEl>
                                          <p:spTgt spid="271"/>
                                        </p:tgtEl>
                                      </p:cBhvr>
                                    </p:animEffect>
                                  </p:childTnLst>
                                </p:cTn>
                              </p:par>
                            </p:childTnLst>
                          </p:cTn>
                        </p:par>
                        <p:par>
                          <p:cTn id="260" fill="hold">
                            <p:stCondLst>
                              <p:cond delay="500"/>
                            </p:stCondLst>
                            <p:childTnLst>
                              <p:par>
                                <p:cTn id="261" presetID="22" presetClass="entr" presetSubtype="4" fill="hold" nodeType="afterEffect">
                                  <p:stCondLst>
                                    <p:cond delay="0"/>
                                  </p:stCondLst>
                                  <p:childTnLst>
                                    <p:set>
                                      <p:cBhvr>
                                        <p:cTn id="262" dur="1" fill="hold">
                                          <p:stCondLst>
                                            <p:cond delay="0"/>
                                          </p:stCondLst>
                                        </p:cTn>
                                        <p:tgtEl>
                                          <p:spTgt spid="272"/>
                                        </p:tgtEl>
                                        <p:attrNameLst>
                                          <p:attrName>style.visibility</p:attrName>
                                        </p:attrNameLst>
                                      </p:cBhvr>
                                      <p:to>
                                        <p:strVal val="visible"/>
                                      </p:to>
                                    </p:set>
                                    <p:animEffect transition="in" filter="wipe(down)">
                                      <p:cBhvr>
                                        <p:cTn id="263" dur="500"/>
                                        <p:tgtEl>
                                          <p:spTgt spid="272"/>
                                        </p:tgtEl>
                                      </p:cBhvr>
                                    </p:animEffect>
                                  </p:childTnLst>
                                </p:cTn>
                              </p:par>
                            </p:childTnLst>
                          </p:cTn>
                        </p:par>
                        <p:par>
                          <p:cTn id="264" fill="hold">
                            <p:stCondLst>
                              <p:cond delay="1000"/>
                            </p:stCondLst>
                            <p:childTnLst>
                              <p:par>
                                <p:cTn id="265" presetID="22" presetClass="entr" presetSubtype="4" fill="hold" nodeType="afterEffect">
                                  <p:stCondLst>
                                    <p:cond delay="0"/>
                                  </p:stCondLst>
                                  <p:childTnLst>
                                    <p:set>
                                      <p:cBhvr>
                                        <p:cTn id="266" dur="1" fill="hold">
                                          <p:stCondLst>
                                            <p:cond delay="0"/>
                                          </p:stCondLst>
                                        </p:cTn>
                                        <p:tgtEl>
                                          <p:spTgt spid="273"/>
                                        </p:tgtEl>
                                        <p:attrNameLst>
                                          <p:attrName>style.visibility</p:attrName>
                                        </p:attrNameLst>
                                      </p:cBhvr>
                                      <p:to>
                                        <p:strVal val="visible"/>
                                      </p:to>
                                    </p:set>
                                    <p:animEffect transition="in" filter="wipe(down)">
                                      <p:cBhvr>
                                        <p:cTn id="267" dur="500"/>
                                        <p:tgtEl>
                                          <p:spTgt spid="273"/>
                                        </p:tgtEl>
                                      </p:cBhvr>
                                    </p:animEffect>
                                  </p:childTnLst>
                                </p:cTn>
                              </p:par>
                            </p:childTnLst>
                          </p:cTn>
                        </p:par>
                        <p:par>
                          <p:cTn id="268" fill="hold">
                            <p:stCondLst>
                              <p:cond delay="1500"/>
                            </p:stCondLst>
                            <p:childTnLst>
                              <p:par>
                                <p:cTn id="269" presetID="22" presetClass="entr" presetSubtype="4" fill="hold" nodeType="afterEffect">
                                  <p:stCondLst>
                                    <p:cond delay="0"/>
                                  </p:stCondLst>
                                  <p:childTnLst>
                                    <p:set>
                                      <p:cBhvr>
                                        <p:cTn id="270" dur="1" fill="hold">
                                          <p:stCondLst>
                                            <p:cond delay="0"/>
                                          </p:stCondLst>
                                        </p:cTn>
                                        <p:tgtEl>
                                          <p:spTgt spid="275"/>
                                        </p:tgtEl>
                                        <p:attrNameLst>
                                          <p:attrName>style.visibility</p:attrName>
                                        </p:attrNameLst>
                                      </p:cBhvr>
                                      <p:to>
                                        <p:strVal val="visible"/>
                                      </p:to>
                                    </p:set>
                                    <p:animEffect transition="in" filter="wipe(down)">
                                      <p:cBhvr>
                                        <p:cTn id="271" dur="500"/>
                                        <p:tgtEl>
                                          <p:spTgt spid="275"/>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4" fill="hold" nodeType="clickEffect">
                                  <p:stCondLst>
                                    <p:cond delay="0"/>
                                  </p:stCondLst>
                                  <p:childTnLst>
                                    <p:set>
                                      <p:cBhvr>
                                        <p:cTn id="275" dur="1" fill="hold">
                                          <p:stCondLst>
                                            <p:cond delay="0"/>
                                          </p:stCondLst>
                                        </p:cTn>
                                        <p:tgtEl>
                                          <p:spTgt spid="5"/>
                                        </p:tgtEl>
                                        <p:attrNameLst>
                                          <p:attrName>style.visibility</p:attrName>
                                        </p:attrNameLst>
                                      </p:cBhvr>
                                      <p:to>
                                        <p:strVal val="visible"/>
                                      </p:to>
                                    </p:set>
                                    <p:animEffect transition="in" filter="wipe(down)">
                                      <p:cBhvr>
                                        <p:cTn id="276" dur="500"/>
                                        <p:tgtEl>
                                          <p:spTgt spid="5"/>
                                        </p:tgtEl>
                                      </p:cBhvr>
                                    </p:animEffect>
                                  </p:childTnLst>
                                </p:cTn>
                              </p:par>
                              <p:par>
                                <p:cTn id="277" presetID="22" presetClass="entr" presetSubtype="4" fill="hold" grpId="0" nodeType="withEffect">
                                  <p:stCondLst>
                                    <p:cond delay="0"/>
                                  </p:stCondLst>
                                  <p:childTnLst>
                                    <p:set>
                                      <p:cBhvr>
                                        <p:cTn id="278" dur="1" fill="hold">
                                          <p:stCondLst>
                                            <p:cond delay="0"/>
                                          </p:stCondLst>
                                        </p:cTn>
                                        <p:tgtEl>
                                          <p:spTgt spid="22"/>
                                        </p:tgtEl>
                                        <p:attrNameLst>
                                          <p:attrName>style.visibility</p:attrName>
                                        </p:attrNameLst>
                                      </p:cBhvr>
                                      <p:to>
                                        <p:strVal val="visible"/>
                                      </p:to>
                                    </p:set>
                                    <p:animEffect transition="in" filter="wipe(down)">
                                      <p:cBhvr>
                                        <p:cTn id="279" dur="500"/>
                                        <p:tgtEl>
                                          <p:spTgt spid="22"/>
                                        </p:tgtEl>
                                      </p:cBhvr>
                                    </p:animEffect>
                                  </p:childTnLst>
                                </p:cTn>
                              </p:par>
                            </p:childTnLst>
                          </p:cTn>
                        </p:par>
                      </p:childTnLst>
                    </p:cTn>
                  </p:par>
                  <p:par>
                    <p:cTn id="280" fill="hold">
                      <p:stCondLst>
                        <p:cond delay="indefinite"/>
                      </p:stCondLst>
                      <p:childTnLst>
                        <p:par>
                          <p:cTn id="281" fill="hold">
                            <p:stCondLst>
                              <p:cond delay="0"/>
                            </p:stCondLst>
                            <p:childTnLst>
                              <p:par>
                                <p:cTn id="282" presetID="22" presetClass="entr" presetSubtype="4" fill="hold" nodeType="clickEffect">
                                  <p:stCondLst>
                                    <p:cond delay="0"/>
                                  </p:stCondLst>
                                  <p:childTnLst>
                                    <p:set>
                                      <p:cBhvr>
                                        <p:cTn id="283" dur="1" fill="hold">
                                          <p:stCondLst>
                                            <p:cond delay="0"/>
                                          </p:stCondLst>
                                        </p:cTn>
                                        <p:tgtEl>
                                          <p:spTgt spid="70"/>
                                        </p:tgtEl>
                                        <p:attrNameLst>
                                          <p:attrName>style.visibility</p:attrName>
                                        </p:attrNameLst>
                                      </p:cBhvr>
                                      <p:to>
                                        <p:strVal val="visible"/>
                                      </p:to>
                                    </p:set>
                                    <p:animEffect transition="in" filter="wipe(down)">
                                      <p:cBhvr>
                                        <p:cTn id="284" dur="500"/>
                                        <p:tgtEl>
                                          <p:spTgt spid="70"/>
                                        </p:tgtEl>
                                      </p:cBhvr>
                                    </p:animEffect>
                                  </p:childTnLst>
                                </p:cTn>
                              </p:par>
                              <p:par>
                                <p:cTn id="285" presetID="22" presetClass="entr" presetSubtype="4" fill="hold" grpId="0" nodeType="withEffect">
                                  <p:stCondLst>
                                    <p:cond delay="0"/>
                                  </p:stCondLst>
                                  <p:childTnLst>
                                    <p:set>
                                      <p:cBhvr>
                                        <p:cTn id="286" dur="1" fill="hold">
                                          <p:stCondLst>
                                            <p:cond delay="0"/>
                                          </p:stCondLst>
                                        </p:cTn>
                                        <p:tgtEl>
                                          <p:spTgt spid="72"/>
                                        </p:tgtEl>
                                        <p:attrNameLst>
                                          <p:attrName>style.visibility</p:attrName>
                                        </p:attrNameLst>
                                      </p:cBhvr>
                                      <p:to>
                                        <p:strVal val="visible"/>
                                      </p:to>
                                    </p:set>
                                    <p:animEffect transition="in" filter="wipe(down)">
                                      <p:cBhvr>
                                        <p:cTn id="287" dur="500"/>
                                        <p:tgtEl>
                                          <p:spTgt spid="72"/>
                                        </p:tgtEl>
                                      </p:cBhvr>
                                    </p:animEffect>
                                  </p:childTnLst>
                                </p:cTn>
                              </p:par>
                            </p:childTnLst>
                          </p:cTn>
                        </p:par>
                      </p:childTnLst>
                    </p:cTn>
                  </p:par>
                  <p:par>
                    <p:cTn id="288" fill="hold">
                      <p:stCondLst>
                        <p:cond delay="indefinite"/>
                      </p:stCondLst>
                      <p:childTnLst>
                        <p:par>
                          <p:cTn id="289" fill="hold">
                            <p:stCondLst>
                              <p:cond delay="0"/>
                            </p:stCondLst>
                            <p:childTnLst>
                              <p:par>
                                <p:cTn id="290" presetID="22" presetClass="entr" presetSubtype="4" fill="hold" nodeType="clickEffect">
                                  <p:stCondLst>
                                    <p:cond delay="0"/>
                                  </p:stCondLst>
                                  <p:childTnLst>
                                    <p:set>
                                      <p:cBhvr>
                                        <p:cTn id="291" dur="1" fill="hold">
                                          <p:stCondLst>
                                            <p:cond delay="0"/>
                                          </p:stCondLst>
                                        </p:cTn>
                                        <p:tgtEl>
                                          <p:spTgt spid="73"/>
                                        </p:tgtEl>
                                        <p:attrNameLst>
                                          <p:attrName>style.visibility</p:attrName>
                                        </p:attrNameLst>
                                      </p:cBhvr>
                                      <p:to>
                                        <p:strVal val="visible"/>
                                      </p:to>
                                    </p:set>
                                    <p:animEffect transition="in" filter="wipe(down)">
                                      <p:cBhvr>
                                        <p:cTn id="292" dur="500"/>
                                        <p:tgtEl>
                                          <p:spTgt spid="73"/>
                                        </p:tgtEl>
                                      </p:cBhvr>
                                    </p:animEffect>
                                  </p:childTnLst>
                                </p:cTn>
                              </p:par>
                              <p:par>
                                <p:cTn id="293" presetID="22" presetClass="entr" presetSubtype="4" fill="hold" grpId="0" nodeType="withEffect">
                                  <p:stCondLst>
                                    <p:cond delay="0"/>
                                  </p:stCondLst>
                                  <p:childTnLst>
                                    <p:set>
                                      <p:cBhvr>
                                        <p:cTn id="294" dur="1" fill="hold">
                                          <p:stCondLst>
                                            <p:cond delay="0"/>
                                          </p:stCondLst>
                                        </p:cTn>
                                        <p:tgtEl>
                                          <p:spTgt spid="74"/>
                                        </p:tgtEl>
                                        <p:attrNameLst>
                                          <p:attrName>style.visibility</p:attrName>
                                        </p:attrNameLst>
                                      </p:cBhvr>
                                      <p:to>
                                        <p:strVal val="visible"/>
                                      </p:to>
                                    </p:set>
                                    <p:animEffect transition="in" filter="wipe(down)">
                                      <p:cBhvr>
                                        <p:cTn id="29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3"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3" grpId="0" animBg="1"/>
      <p:bldP spid="24" grpId="0" animBg="1"/>
      <p:bldP spid="25" grpId="0" animBg="1"/>
      <p:bldP spid="25" grpId="1" animBg="1"/>
      <p:bldP spid="26" grpId="0" animBg="1"/>
      <p:bldP spid="26" grpId="1" animBg="1"/>
      <p:bldP spid="263" grpId="0" animBg="1"/>
      <p:bldP spid="264" grpId="0" animBg="1"/>
      <p:bldP spid="265" grpId="0"/>
      <p:bldP spid="266" grpId="0"/>
      <p:bldP spid="72" grpId="0" animBg="1"/>
      <p:bldP spid="74" grpId="0" animBg="1"/>
      <p:bldP spid="22" grpId="0"/>
      <p:bldP spid="7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i="1" dirty="0">
                <a:solidFill>
                  <a:schemeClr val="accent2">
                    <a:lumMod val="75000"/>
                  </a:schemeClr>
                </a:solidFill>
              </a:rPr>
              <a:t>K</a:t>
            </a:r>
            <a:r>
              <a:rPr lang="en-IN" dirty="0">
                <a:solidFill>
                  <a:schemeClr val="accent2">
                    <a:lumMod val="75000"/>
                  </a:schemeClr>
                </a:solidFill>
              </a:rPr>
              <a:t> Nearest </a:t>
            </a:r>
            <a:r>
              <a:rPr lang="en-IN" dirty="0" err="1">
                <a:solidFill>
                  <a:schemeClr val="accent2">
                    <a:lumMod val="75000"/>
                  </a:schemeClr>
                </a:solidFill>
              </a:rPr>
              <a:t>Neighbors</a:t>
            </a:r>
            <a:r>
              <a:rPr lang="en-IN" dirty="0">
                <a:solidFill>
                  <a:schemeClr val="accent2">
                    <a:lumMod val="75000"/>
                  </a:schemeClr>
                </a:solidFill>
              </a:rPr>
              <a:t> (</a:t>
            </a:r>
            <a:r>
              <a:rPr lang="en-IN" i="1" dirty="0">
                <a:solidFill>
                  <a:schemeClr val="accent2">
                    <a:lumMod val="75000"/>
                  </a:schemeClr>
                </a:solidFill>
              </a:rPr>
              <a:t>K</a:t>
            </a:r>
            <a:r>
              <a:rPr lang="en-IN" dirty="0">
                <a:solidFill>
                  <a:schemeClr val="accent2">
                    <a:lumMod val="75000"/>
                  </a:schemeClr>
                </a:solidFill>
              </a:rPr>
              <a:t>NN)</a:t>
            </a:r>
          </a:p>
        </p:txBody>
      </p:sp>
      <mc:AlternateContent xmlns:mc="http://schemas.openxmlformats.org/markup-compatibility/2006" xmlns:a14="http://schemas.microsoft.com/office/drawing/2010/main">
        <mc:Choice Requires="a14">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In many cases, it helps to look at not one but </a:t>
                </a:r>
                <a14:m>
                  <m:oMath xmlns:m="http://schemas.openxmlformats.org/officeDocument/2006/math">
                    <m:r>
                      <a:rPr lang="en-IN" b="0" i="1" smtClean="0">
                        <a:latin typeface="Cambria Math" panose="02040503050406030204" pitchFamily="18" charset="0"/>
                      </a:rPr>
                      <m:t>𝐾</m:t>
                    </m:r>
                  </m:oMath>
                </a14:m>
                <a:r>
                  <a:rPr lang="en-GB" dirty="0">
                    <a:latin typeface="Abadi Extra Light" panose="020B0204020104020204" pitchFamily="34" charset="0"/>
                  </a:rPr>
                  <a:t> &gt; 1 nearest </a:t>
                </a:r>
                <a:r>
                  <a:rPr lang="en-GB" dirty="0" err="1">
                    <a:latin typeface="Abadi Extra Light" panose="020B0204020104020204" pitchFamily="34" charset="0"/>
                  </a:rPr>
                  <a:t>neighbors</a:t>
                </a: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Essentially, taking more votes helps!</a:t>
                </a:r>
              </a:p>
              <a:p>
                <a:pPr lvl="1">
                  <a:buFont typeface="Wingdings" panose="05000000000000000000" pitchFamily="2" charset="2"/>
                  <a:buChar char="§"/>
                </a:pPr>
                <a:r>
                  <a:rPr lang="en-GB" dirty="0">
                    <a:latin typeface="Abadi Extra Light" panose="020B0204020104020204" pitchFamily="34" charset="0"/>
                  </a:rPr>
                  <a:t>Also leads to smoother decision boundaries (less chances of overfitting on training data)</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159" name="Content Placeholder 2">
                <a:extLst>
                  <a:ext uri="{FF2B5EF4-FFF2-40B4-BE49-F238E27FC236}">
                    <a16:creationId xmlns:a16="http://schemas.microsoft.com/office/drawing/2014/main" id="{27386B12-C2E5-433F-A14C-3784B4547101}"/>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22</a:t>
            </a:fld>
            <a:endParaRPr lang="en-IN" sz="2800" dirty="0">
              <a:solidFill>
                <a:schemeClr val="accent2">
                  <a:lumMod val="40000"/>
                  <a:lumOff val="60000"/>
                </a:schemeClr>
              </a:solidFill>
            </a:endParaRPr>
          </a:p>
        </p:txBody>
      </p:sp>
      <p:sp>
        <p:nvSpPr>
          <p:cNvPr id="70" name="Star: 5 Points 69">
            <a:extLst>
              <a:ext uri="{FF2B5EF4-FFF2-40B4-BE49-F238E27FC236}">
                <a16:creationId xmlns:a16="http://schemas.microsoft.com/office/drawing/2014/main" id="{882AC0A8-860C-42FD-935D-6A889A7ACFE2}"/>
              </a:ext>
            </a:extLst>
          </p:cNvPr>
          <p:cNvSpPr/>
          <p:nvPr/>
        </p:nvSpPr>
        <p:spPr>
          <a:xfrm>
            <a:off x="1347442" y="3642065"/>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Star: 5 Points 71">
            <a:extLst>
              <a:ext uri="{FF2B5EF4-FFF2-40B4-BE49-F238E27FC236}">
                <a16:creationId xmlns:a16="http://schemas.microsoft.com/office/drawing/2014/main" id="{680B4C0C-F8BA-49B1-97AB-949C72B0C84B}"/>
              </a:ext>
            </a:extLst>
          </p:cNvPr>
          <p:cNvSpPr/>
          <p:nvPr/>
        </p:nvSpPr>
        <p:spPr>
          <a:xfrm>
            <a:off x="1587828" y="265247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Star: 5 Points 72">
            <a:extLst>
              <a:ext uri="{FF2B5EF4-FFF2-40B4-BE49-F238E27FC236}">
                <a16:creationId xmlns:a16="http://schemas.microsoft.com/office/drawing/2014/main" id="{7059EF73-4AB8-4E98-848E-8972EDFB5EF3}"/>
              </a:ext>
            </a:extLst>
          </p:cNvPr>
          <p:cNvSpPr/>
          <p:nvPr/>
        </p:nvSpPr>
        <p:spPr>
          <a:xfrm>
            <a:off x="2109444" y="4610818"/>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Star: 5 Points 73">
            <a:extLst>
              <a:ext uri="{FF2B5EF4-FFF2-40B4-BE49-F238E27FC236}">
                <a16:creationId xmlns:a16="http://schemas.microsoft.com/office/drawing/2014/main" id="{BB3ED8BF-B03D-49B9-AED9-7188179005A2}"/>
              </a:ext>
            </a:extLst>
          </p:cNvPr>
          <p:cNvSpPr/>
          <p:nvPr/>
        </p:nvSpPr>
        <p:spPr>
          <a:xfrm>
            <a:off x="2301121" y="3484537"/>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Star: 5 Points 74">
            <a:extLst>
              <a:ext uri="{FF2B5EF4-FFF2-40B4-BE49-F238E27FC236}">
                <a16:creationId xmlns:a16="http://schemas.microsoft.com/office/drawing/2014/main" id="{88373309-C9B1-48DE-9001-2D896EB568B2}"/>
              </a:ext>
            </a:extLst>
          </p:cNvPr>
          <p:cNvSpPr/>
          <p:nvPr/>
        </p:nvSpPr>
        <p:spPr>
          <a:xfrm>
            <a:off x="2863587" y="267703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Star: 5 Points 75">
            <a:extLst>
              <a:ext uri="{FF2B5EF4-FFF2-40B4-BE49-F238E27FC236}">
                <a16:creationId xmlns:a16="http://schemas.microsoft.com/office/drawing/2014/main" id="{53EAC862-70D2-419D-B5F7-1A5C42C2DABE}"/>
              </a:ext>
            </a:extLst>
          </p:cNvPr>
          <p:cNvSpPr/>
          <p:nvPr/>
        </p:nvSpPr>
        <p:spPr>
          <a:xfrm>
            <a:off x="2915436" y="1880577"/>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Star: 5 Points 76">
            <a:extLst>
              <a:ext uri="{FF2B5EF4-FFF2-40B4-BE49-F238E27FC236}">
                <a16:creationId xmlns:a16="http://schemas.microsoft.com/office/drawing/2014/main" id="{F81A75D3-AA15-434D-92D7-1035FA54562B}"/>
              </a:ext>
            </a:extLst>
          </p:cNvPr>
          <p:cNvSpPr/>
          <p:nvPr/>
        </p:nvSpPr>
        <p:spPr>
          <a:xfrm>
            <a:off x="4764668" y="285614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Star: 5 Points 77">
            <a:extLst>
              <a:ext uri="{FF2B5EF4-FFF2-40B4-BE49-F238E27FC236}">
                <a16:creationId xmlns:a16="http://schemas.microsoft.com/office/drawing/2014/main" id="{337AC611-3428-4B16-AB6C-C907E4013947}"/>
              </a:ext>
            </a:extLst>
          </p:cNvPr>
          <p:cNvSpPr/>
          <p:nvPr/>
        </p:nvSpPr>
        <p:spPr>
          <a:xfrm>
            <a:off x="3292508" y="4203165"/>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Star: 5 Points 78">
            <a:extLst>
              <a:ext uri="{FF2B5EF4-FFF2-40B4-BE49-F238E27FC236}">
                <a16:creationId xmlns:a16="http://schemas.microsoft.com/office/drawing/2014/main" id="{0F82DF0A-F198-4E82-B896-A43A41C397EA}"/>
              </a:ext>
            </a:extLst>
          </p:cNvPr>
          <p:cNvSpPr/>
          <p:nvPr/>
        </p:nvSpPr>
        <p:spPr>
          <a:xfrm>
            <a:off x="5612430" y="3377320"/>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Star: 5 Points 79">
            <a:extLst>
              <a:ext uri="{FF2B5EF4-FFF2-40B4-BE49-F238E27FC236}">
                <a16:creationId xmlns:a16="http://schemas.microsoft.com/office/drawing/2014/main" id="{4C669F1F-BF5E-41B9-AA24-F5AB4456D246}"/>
              </a:ext>
            </a:extLst>
          </p:cNvPr>
          <p:cNvSpPr/>
          <p:nvPr/>
        </p:nvSpPr>
        <p:spPr>
          <a:xfrm>
            <a:off x="6368792" y="2474122"/>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Star: 5 Points 80">
            <a:extLst>
              <a:ext uri="{FF2B5EF4-FFF2-40B4-BE49-F238E27FC236}">
                <a16:creationId xmlns:a16="http://schemas.microsoft.com/office/drawing/2014/main" id="{C73E6143-CB90-4151-BD1B-00A343A53949}"/>
              </a:ext>
            </a:extLst>
          </p:cNvPr>
          <p:cNvSpPr/>
          <p:nvPr/>
        </p:nvSpPr>
        <p:spPr>
          <a:xfrm>
            <a:off x="7118222" y="305080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Star: 5 Points 82">
            <a:extLst>
              <a:ext uri="{FF2B5EF4-FFF2-40B4-BE49-F238E27FC236}">
                <a16:creationId xmlns:a16="http://schemas.microsoft.com/office/drawing/2014/main" id="{661A0F4C-67D1-4765-A9FA-4A8B1628CAB1}"/>
              </a:ext>
            </a:extLst>
          </p:cNvPr>
          <p:cNvSpPr/>
          <p:nvPr/>
        </p:nvSpPr>
        <p:spPr>
          <a:xfrm>
            <a:off x="7680690" y="2239744"/>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Star: 5 Points 84">
            <a:extLst>
              <a:ext uri="{FF2B5EF4-FFF2-40B4-BE49-F238E27FC236}">
                <a16:creationId xmlns:a16="http://schemas.microsoft.com/office/drawing/2014/main" id="{F879CF56-ABD0-45A3-8348-D1F5BED0F8C9}"/>
              </a:ext>
            </a:extLst>
          </p:cNvPr>
          <p:cNvSpPr/>
          <p:nvPr/>
        </p:nvSpPr>
        <p:spPr>
          <a:xfrm>
            <a:off x="6945396" y="1759821"/>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Star: 5 Points 85">
            <a:extLst>
              <a:ext uri="{FF2B5EF4-FFF2-40B4-BE49-F238E27FC236}">
                <a16:creationId xmlns:a16="http://schemas.microsoft.com/office/drawing/2014/main" id="{554077D3-955C-464B-AB5D-6BB6AC2D7718}"/>
              </a:ext>
            </a:extLst>
          </p:cNvPr>
          <p:cNvSpPr/>
          <p:nvPr/>
        </p:nvSpPr>
        <p:spPr>
          <a:xfrm>
            <a:off x="8615516" y="1943821"/>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Star: 5 Points 86">
            <a:extLst>
              <a:ext uri="{FF2B5EF4-FFF2-40B4-BE49-F238E27FC236}">
                <a16:creationId xmlns:a16="http://schemas.microsoft.com/office/drawing/2014/main" id="{46853420-097D-47F1-BF0A-51B36150DEB7}"/>
              </a:ext>
            </a:extLst>
          </p:cNvPr>
          <p:cNvSpPr/>
          <p:nvPr/>
        </p:nvSpPr>
        <p:spPr>
          <a:xfrm>
            <a:off x="7306758" y="396058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Star: 5 Points 87">
            <a:extLst>
              <a:ext uri="{FF2B5EF4-FFF2-40B4-BE49-F238E27FC236}">
                <a16:creationId xmlns:a16="http://schemas.microsoft.com/office/drawing/2014/main" id="{351AD3ED-5F61-48DA-B194-9C3F7F534E02}"/>
              </a:ext>
            </a:extLst>
          </p:cNvPr>
          <p:cNvSpPr/>
          <p:nvPr/>
        </p:nvSpPr>
        <p:spPr>
          <a:xfrm>
            <a:off x="8238444" y="305080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Star: 5 Points 88">
            <a:extLst>
              <a:ext uri="{FF2B5EF4-FFF2-40B4-BE49-F238E27FC236}">
                <a16:creationId xmlns:a16="http://schemas.microsoft.com/office/drawing/2014/main" id="{54DCC378-320C-40CE-92D1-33952830696D}"/>
              </a:ext>
            </a:extLst>
          </p:cNvPr>
          <p:cNvSpPr/>
          <p:nvPr/>
        </p:nvSpPr>
        <p:spPr>
          <a:xfrm>
            <a:off x="7996994" y="370027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Star: 5 Points 152">
            <a:extLst>
              <a:ext uri="{FF2B5EF4-FFF2-40B4-BE49-F238E27FC236}">
                <a16:creationId xmlns:a16="http://schemas.microsoft.com/office/drawing/2014/main" id="{129E77D4-E250-4D95-BB04-687D1C647A6A}"/>
              </a:ext>
            </a:extLst>
          </p:cNvPr>
          <p:cNvSpPr/>
          <p:nvPr/>
        </p:nvSpPr>
        <p:spPr>
          <a:xfrm>
            <a:off x="5763397" y="2873450"/>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Star: 5 Points 153">
            <a:extLst>
              <a:ext uri="{FF2B5EF4-FFF2-40B4-BE49-F238E27FC236}">
                <a16:creationId xmlns:a16="http://schemas.microsoft.com/office/drawing/2014/main" id="{64D71465-9943-4E2E-B627-BABD8EE2785E}"/>
              </a:ext>
            </a:extLst>
          </p:cNvPr>
          <p:cNvSpPr/>
          <p:nvPr/>
        </p:nvSpPr>
        <p:spPr>
          <a:xfrm>
            <a:off x="5056894" y="2424316"/>
            <a:ext cx="377072" cy="358219"/>
          </a:xfrm>
          <a:prstGeom prst="star5">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Star: 5 Points 154">
            <a:extLst>
              <a:ext uri="{FF2B5EF4-FFF2-40B4-BE49-F238E27FC236}">
                <a16:creationId xmlns:a16="http://schemas.microsoft.com/office/drawing/2014/main" id="{7205A5F8-7503-4A73-AB00-574F4FA03BBA}"/>
              </a:ext>
            </a:extLst>
          </p:cNvPr>
          <p:cNvSpPr/>
          <p:nvPr/>
        </p:nvSpPr>
        <p:spPr>
          <a:xfrm>
            <a:off x="3309792" y="356577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6" name="Straight Connector 155">
            <a:extLst>
              <a:ext uri="{FF2B5EF4-FFF2-40B4-BE49-F238E27FC236}">
                <a16:creationId xmlns:a16="http://schemas.microsoft.com/office/drawing/2014/main" id="{7EB34F79-ED29-4D3D-9B52-DEACCAEA73A0}"/>
              </a:ext>
            </a:extLst>
          </p:cNvPr>
          <p:cNvCxnSpPr>
            <a:cxnSpLocks/>
          </p:cNvCxnSpPr>
          <p:nvPr/>
        </p:nvCxnSpPr>
        <p:spPr>
          <a:xfrm flipH="1">
            <a:off x="4980526" y="2597963"/>
            <a:ext cx="285293" cy="41273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1148732-3189-4378-A986-966F5E160190}"/>
                  </a:ext>
                </a:extLst>
              </p:cNvPr>
              <p:cNvSpPr txBox="1"/>
              <p:nvPr/>
            </p:nvSpPr>
            <p:spPr>
              <a:xfrm>
                <a:off x="5194868" y="2111876"/>
                <a:ext cx="691792" cy="369332"/>
              </a:xfrm>
              <a:prstGeom prst="rect">
                <a:avLst/>
              </a:prstGeom>
              <a:noFill/>
            </p:spPr>
            <p:txBody>
              <a:bodyPr wrap="none" rtlCol="0">
                <a:spAutoFit/>
              </a:bodyPr>
              <a:lstStyle/>
              <a:p>
                <a14:m>
                  <m:oMath xmlns:m="http://schemas.openxmlformats.org/officeDocument/2006/math">
                    <m:r>
                      <a:rPr lang="en-IN" b="0" i="1" smtClean="0">
                        <a:latin typeface="Cambria Math" panose="02040503050406030204" pitchFamily="18" charset="0"/>
                      </a:rPr>
                      <m:t>𝐾</m:t>
                    </m:r>
                  </m:oMath>
                </a14:m>
                <a:r>
                  <a:rPr lang="en-IN" dirty="0"/>
                  <a:t> = 1</a:t>
                </a:r>
              </a:p>
            </p:txBody>
          </p:sp>
        </mc:Choice>
        <mc:Fallback xmlns="">
          <p:sp>
            <p:nvSpPr>
              <p:cNvPr id="22" name="TextBox 21">
                <a:extLst>
                  <a:ext uri="{FF2B5EF4-FFF2-40B4-BE49-F238E27FC236}">
                    <a16:creationId xmlns:a16="http://schemas.microsoft.com/office/drawing/2014/main" id="{21148732-3189-4378-A986-966F5E160190}"/>
                  </a:ext>
                </a:extLst>
              </p:cNvPr>
              <p:cNvSpPr txBox="1">
                <a:spLocks noRot="1" noChangeAspect="1" noMove="1" noResize="1" noEditPoints="1" noAdjustHandles="1" noChangeArrowheads="1" noChangeShapeType="1" noTextEdit="1"/>
              </p:cNvSpPr>
              <p:nvPr/>
            </p:nvSpPr>
            <p:spPr>
              <a:xfrm>
                <a:off x="5194868" y="2111876"/>
                <a:ext cx="691792" cy="369332"/>
              </a:xfrm>
              <a:prstGeom prst="rect">
                <a:avLst/>
              </a:prstGeom>
              <a:blipFill>
                <a:blip r:embed="rId6"/>
                <a:stretch>
                  <a:fillRect t="-8197" r="-6140" b="-24590"/>
                </a:stretch>
              </a:blipFill>
            </p:spPr>
            <p:txBody>
              <a:bodyPr/>
              <a:lstStyle/>
              <a:p>
                <a:r>
                  <a:rPr lang="en-IN">
                    <a:noFill/>
                  </a:rPr>
                  <a:t> </a:t>
                </a:r>
              </a:p>
            </p:txBody>
          </p:sp>
        </mc:Fallback>
      </mc:AlternateContent>
      <p:sp>
        <p:nvSpPr>
          <p:cNvPr id="157" name="Star: 5 Points 156">
            <a:extLst>
              <a:ext uri="{FF2B5EF4-FFF2-40B4-BE49-F238E27FC236}">
                <a16:creationId xmlns:a16="http://schemas.microsoft.com/office/drawing/2014/main" id="{6B80A7B9-F5AC-4953-BDDE-073054BDE226}"/>
              </a:ext>
            </a:extLst>
          </p:cNvPr>
          <p:cNvSpPr/>
          <p:nvPr/>
        </p:nvSpPr>
        <p:spPr>
          <a:xfrm>
            <a:off x="5048270" y="2412247"/>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FBC40E3D-16BB-4709-8814-FE42E33806F7}"/>
                  </a:ext>
                </a:extLst>
              </p:cNvPr>
              <p:cNvSpPr txBox="1"/>
              <p:nvPr/>
            </p:nvSpPr>
            <p:spPr>
              <a:xfrm>
                <a:off x="5177332" y="2117078"/>
                <a:ext cx="691792" cy="369332"/>
              </a:xfrm>
              <a:prstGeom prst="rect">
                <a:avLst/>
              </a:prstGeom>
              <a:noFill/>
            </p:spPr>
            <p:txBody>
              <a:bodyPr wrap="none" rtlCol="0">
                <a:spAutoFit/>
              </a:bodyPr>
              <a:lstStyle/>
              <a:p>
                <a14:m>
                  <m:oMath xmlns:m="http://schemas.openxmlformats.org/officeDocument/2006/math">
                    <m:r>
                      <a:rPr lang="en-IN" b="0" i="1" smtClean="0">
                        <a:latin typeface="Cambria Math" panose="02040503050406030204" pitchFamily="18" charset="0"/>
                      </a:rPr>
                      <m:t>𝐾</m:t>
                    </m:r>
                  </m:oMath>
                </a14:m>
                <a:r>
                  <a:rPr lang="en-IN" dirty="0"/>
                  <a:t> = 3</a:t>
                </a:r>
              </a:p>
            </p:txBody>
          </p:sp>
        </mc:Choice>
        <mc:Fallback xmlns="">
          <p:sp>
            <p:nvSpPr>
              <p:cNvPr id="158" name="TextBox 157">
                <a:extLst>
                  <a:ext uri="{FF2B5EF4-FFF2-40B4-BE49-F238E27FC236}">
                    <a16:creationId xmlns:a16="http://schemas.microsoft.com/office/drawing/2014/main" id="{FBC40E3D-16BB-4709-8814-FE42E33806F7}"/>
                  </a:ext>
                </a:extLst>
              </p:cNvPr>
              <p:cNvSpPr txBox="1">
                <a:spLocks noRot="1" noChangeAspect="1" noMove="1" noResize="1" noEditPoints="1" noAdjustHandles="1" noChangeArrowheads="1" noChangeShapeType="1" noTextEdit="1"/>
              </p:cNvSpPr>
              <p:nvPr/>
            </p:nvSpPr>
            <p:spPr>
              <a:xfrm>
                <a:off x="5177332" y="2117078"/>
                <a:ext cx="691792" cy="369332"/>
              </a:xfrm>
              <a:prstGeom prst="rect">
                <a:avLst/>
              </a:prstGeom>
              <a:blipFill>
                <a:blip r:embed="rId7"/>
                <a:stretch>
                  <a:fillRect t="-8197" r="-6140" b="-24590"/>
                </a:stretch>
              </a:blipFill>
            </p:spPr>
            <p:txBody>
              <a:bodyPr/>
              <a:lstStyle/>
              <a:p>
                <a:r>
                  <a:rPr lang="en-IN">
                    <a:noFill/>
                  </a:rPr>
                  <a:t> </a:t>
                </a:r>
              </a:p>
            </p:txBody>
          </p:sp>
        </mc:Fallback>
      </mc:AlternateContent>
      <p:cxnSp>
        <p:nvCxnSpPr>
          <p:cNvPr id="160" name="Straight Connector 159">
            <a:extLst>
              <a:ext uri="{FF2B5EF4-FFF2-40B4-BE49-F238E27FC236}">
                <a16:creationId xmlns:a16="http://schemas.microsoft.com/office/drawing/2014/main" id="{8B31EB76-2249-424B-9F86-5A320AF41F69}"/>
              </a:ext>
            </a:extLst>
          </p:cNvPr>
          <p:cNvCxnSpPr>
            <a:cxnSpLocks/>
          </p:cNvCxnSpPr>
          <p:nvPr/>
        </p:nvCxnSpPr>
        <p:spPr>
          <a:xfrm>
            <a:off x="5247883" y="2626384"/>
            <a:ext cx="585762" cy="98130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EF708C0-2ED3-450E-808E-CFC6FFC903F2}"/>
              </a:ext>
            </a:extLst>
          </p:cNvPr>
          <p:cNvCxnSpPr>
            <a:cxnSpLocks/>
          </p:cNvCxnSpPr>
          <p:nvPr/>
        </p:nvCxnSpPr>
        <p:spPr>
          <a:xfrm>
            <a:off x="5283446" y="2605567"/>
            <a:ext cx="725523" cy="44524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AF78BFD-8F61-4437-9FF1-50F7461347E0}"/>
              </a:ext>
            </a:extLst>
          </p:cNvPr>
          <p:cNvSpPr txBox="1"/>
          <p:nvPr/>
        </p:nvSpPr>
        <p:spPr>
          <a:xfrm>
            <a:off x="4204192" y="2151888"/>
            <a:ext cx="1104148" cy="369332"/>
          </a:xfrm>
          <a:prstGeom prst="rect">
            <a:avLst/>
          </a:prstGeom>
          <a:noFill/>
        </p:spPr>
        <p:txBody>
          <a:bodyPr wrap="none" rtlCol="0">
            <a:spAutoFit/>
          </a:bodyPr>
          <a:lstStyle/>
          <a:p>
            <a:r>
              <a:rPr lang="en-IN" dirty="0"/>
              <a:t>Test input</a:t>
            </a:r>
          </a:p>
        </p:txBody>
      </p:sp>
      <p:sp>
        <p:nvSpPr>
          <p:cNvPr id="32" name="Star: 5 Points 31">
            <a:extLst>
              <a:ext uri="{FF2B5EF4-FFF2-40B4-BE49-F238E27FC236}">
                <a16:creationId xmlns:a16="http://schemas.microsoft.com/office/drawing/2014/main" id="{A0B31387-8665-4540-897F-05C5FA74FCDE}"/>
              </a:ext>
            </a:extLst>
          </p:cNvPr>
          <p:cNvSpPr/>
          <p:nvPr/>
        </p:nvSpPr>
        <p:spPr>
          <a:xfrm>
            <a:off x="5053893" y="2418158"/>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Picture 2">
            <a:extLst>
              <a:ext uri="{FF2B5EF4-FFF2-40B4-BE49-F238E27FC236}">
                <a16:creationId xmlns:a16="http://schemas.microsoft.com/office/drawing/2014/main" id="{657BDF5B-ED21-4CCD-8222-58F1048366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2298" y="1902095"/>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34" name="Speech Bubble: Rectangle 33">
            <a:extLst>
              <a:ext uri="{FF2B5EF4-FFF2-40B4-BE49-F238E27FC236}">
                <a16:creationId xmlns:a16="http://schemas.microsoft.com/office/drawing/2014/main" id="{35EA733A-BBA6-403F-A0F5-DFA9CB4F2DE5}"/>
              </a:ext>
            </a:extLst>
          </p:cNvPr>
          <p:cNvSpPr/>
          <p:nvPr/>
        </p:nvSpPr>
        <p:spPr>
          <a:xfrm>
            <a:off x="9059898" y="2437033"/>
            <a:ext cx="1511055" cy="617942"/>
          </a:xfrm>
          <a:prstGeom prst="wedgeRectCallout">
            <a:avLst>
              <a:gd name="adj1" fmla="val 76750"/>
              <a:gd name="adj2" fmla="val -1837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dirty="0">
              <a:solidFill>
                <a:schemeClr val="tx1"/>
              </a:solidFill>
              <a:latin typeface="Abadi Extra Light" panose="020B0204020104020204" pitchFamily="34" charset="0"/>
            </a:endParaRPr>
          </a:p>
          <a:p>
            <a:r>
              <a:rPr lang="en-IN" sz="1600" dirty="0">
                <a:solidFill>
                  <a:schemeClr val="tx1"/>
                </a:solidFill>
                <a:latin typeface="Abadi Extra Light" panose="020B0204020104020204" pitchFamily="34" charset="0"/>
              </a:rPr>
              <a:t>How to pick the “right” K value?</a:t>
            </a:r>
          </a:p>
          <a:p>
            <a:endParaRPr lang="en-IN" sz="1600" dirty="0">
              <a:solidFill>
                <a:schemeClr val="tx1"/>
              </a:solidFill>
            </a:endParaRPr>
          </a:p>
        </p:txBody>
      </p:sp>
      <p:pic>
        <p:nvPicPr>
          <p:cNvPr id="35" name="Picture 34">
            <a:extLst>
              <a:ext uri="{FF2B5EF4-FFF2-40B4-BE49-F238E27FC236}">
                <a16:creationId xmlns:a16="http://schemas.microsoft.com/office/drawing/2014/main" id="{ACB8C621-D198-4AAA-94AC-6D267EDF70D2}"/>
              </a:ext>
            </a:extLst>
          </p:cNvPr>
          <p:cNvPicPr>
            <a:picLocks noChangeAspect="1"/>
          </p:cNvPicPr>
          <p:nvPr/>
        </p:nvPicPr>
        <p:blipFill>
          <a:blip r:embed="rId9"/>
          <a:stretch>
            <a:fillRect/>
          </a:stretch>
        </p:blipFill>
        <p:spPr>
          <a:xfrm>
            <a:off x="11041731" y="3565776"/>
            <a:ext cx="1010687" cy="965223"/>
          </a:xfrm>
          <a:prstGeom prst="rect">
            <a:avLst/>
          </a:prstGeom>
        </p:spPr>
      </p:pic>
      <p:sp>
        <p:nvSpPr>
          <p:cNvPr id="36" name="Speech Bubble: Rectangle 35">
            <a:extLst>
              <a:ext uri="{FF2B5EF4-FFF2-40B4-BE49-F238E27FC236}">
                <a16:creationId xmlns:a16="http://schemas.microsoft.com/office/drawing/2014/main" id="{898D2C03-0372-44FC-A052-631E827B5837}"/>
              </a:ext>
            </a:extLst>
          </p:cNvPr>
          <p:cNvSpPr/>
          <p:nvPr/>
        </p:nvSpPr>
        <p:spPr>
          <a:xfrm>
            <a:off x="8650602" y="3673174"/>
            <a:ext cx="2391129" cy="1106873"/>
          </a:xfrm>
          <a:prstGeom prst="wedgeRectCallout">
            <a:avLst>
              <a:gd name="adj1" fmla="val 59347"/>
              <a:gd name="adj2" fmla="val -211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K is this model’s “hyperparameter”. One way to choose it is using “cross-validation” (will see shortly)</a:t>
            </a:r>
          </a:p>
        </p:txBody>
      </p:sp>
      <p:sp>
        <p:nvSpPr>
          <p:cNvPr id="37" name="Speech Bubble: Rectangle 36">
            <a:extLst>
              <a:ext uri="{FF2B5EF4-FFF2-40B4-BE49-F238E27FC236}">
                <a16:creationId xmlns:a16="http://schemas.microsoft.com/office/drawing/2014/main" id="{05AB2EA0-020D-457F-988C-12E4F888304D}"/>
              </a:ext>
            </a:extLst>
          </p:cNvPr>
          <p:cNvSpPr/>
          <p:nvPr/>
        </p:nvSpPr>
        <p:spPr>
          <a:xfrm>
            <a:off x="8264329" y="4990071"/>
            <a:ext cx="2391129" cy="634398"/>
          </a:xfrm>
          <a:prstGeom prst="wedgeRectCallout">
            <a:avLst>
              <a:gd name="adj1" fmla="val 43168"/>
              <a:gd name="adj2" fmla="val -8913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Also, K should ideally be an odd number to avoid ties</a:t>
            </a:r>
          </a:p>
        </p:txBody>
      </p:sp>
      <p:sp>
        <p:nvSpPr>
          <p:cNvPr id="39" name="Speech Bubble: Rectangle 38">
            <a:extLst>
              <a:ext uri="{FF2B5EF4-FFF2-40B4-BE49-F238E27FC236}">
                <a16:creationId xmlns:a16="http://schemas.microsoft.com/office/drawing/2014/main" id="{3F1E2C65-64C1-4530-8328-CE0D8C68EDF5}"/>
              </a:ext>
            </a:extLst>
          </p:cNvPr>
          <p:cNvSpPr/>
          <p:nvPr/>
        </p:nvSpPr>
        <p:spPr>
          <a:xfrm>
            <a:off x="6092664" y="4394404"/>
            <a:ext cx="2067430" cy="1106873"/>
          </a:xfrm>
          <a:prstGeom prst="wedgeRectCallout">
            <a:avLst>
              <a:gd name="adj1" fmla="val 76750"/>
              <a:gd name="adj2" fmla="val -1837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badi Extra Light" panose="020B0204020104020204" pitchFamily="34" charset="0"/>
              </a:rPr>
              <a:t>A hyperparameter is a parameter whose value is used to control the learning process.</a:t>
            </a:r>
            <a:endParaRPr lang="en-IN" sz="1600" dirty="0">
              <a:solidFill>
                <a:schemeClr val="tx1"/>
              </a:solidFill>
            </a:endParaRPr>
          </a:p>
        </p:txBody>
      </p:sp>
    </p:spTree>
    <p:custDataLst>
      <p:tags r:id="rId1"/>
    </p:custDataLst>
    <p:extLst>
      <p:ext uri="{BB962C8B-B14F-4D97-AF65-F5344CB8AC3E}">
        <p14:creationId xmlns:p14="http://schemas.microsoft.com/office/powerpoint/2010/main" val="270167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down)">
                                      <p:cBhvr>
                                        <p:cTn id="12" dur="500"/>
                                        <p:tgtEl>
                                          <p:spTgt spid="7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down)">
                                      <p:cBhvr>
                                        <p:cTn id="15" dur="500"/>
                                        <p:tgtEl>
                                          <p:spTgt spid="7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down)">
                                      <p:cBhvr>
                                        <p:cTn id="18" dur="500"/>
                                        <p:tgtEl>
                                          <p:spTgt spid="7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down)">
                                      <p:cBhvr>
                                        <p:cTn id="21" dur="500"/>
                                        <p:tgtEl>
                                          <p:spTgt spid="7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down)">
                                      <p:cBhvr>
                                        <p:cTn id="24" dur="500"/>
                                        <p:tgtEl>
                                          <p:spTgt spid="7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down)">
                                      <p:cBhvr>
                                        <p:cTn id="27" dur="500"/>
                                        <p:tgtEl>
                                          <p:spTgt spid="7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wipe(down)">
                                      <p:cBhvr>
                                        <p:cTn id="30" dur="500"/>
                                        <p:tgtEl>
                                          <p:spTgt spid="7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down)">
                                      <p:cBhvr>
                                        <p:cTn id="33" dur="500"/>
                                        <p:tgtEl>
                                          <p:spTgt spid="7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55"/>
                                        </p:tgtEl>
                                        <p:attrNameLst>
                                          <p:attrName>style.visibility</p:attrName>
                                        </p:attrNameLst>
                                      </p:cBhvr>
                                      <p:to>
                                        <p:strVal val="visible"/>
                                      </p:to>
                                    </p:set>
                                    <p:animEffect transition="in" filter="wipe(down)">
                                      <p:cBhvr>
                                        <p:cTn id="36" dur="500"/>
                                        <p:tgtEl>
                                          <p:spTgt spid="15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down)">
                                      <p:cBhvr>
                                        <p:cTn id="39" dur="500"/>
                                        <p:tgtEl>
                                          <p:spTgt spid="7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wipe(down)">
                                      <p:cBhvr>
                                        <p:cTn id="42" dur="500"/>
                                        <p:tgtEl>
                                          <p:spTgt spid="8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wipe(down)">
                                      <p:cBhvr>
                                        <p:cTn id="45" dur="500"/>
                                        <p:tgtEl>
                                          <p:spTgt spid="8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wipe(down)">
                                      <p:cBhvr>
                                        <p:cTn id="48" dur="500"/>
                                        <p:tgtEl>
                                          <p:spTgt spid="8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wipe(down)">
                                      <p:cBhvr>
                                        <p:cTn id="51" dur="500"/>
                                        <p:tgtEl>
                                          <p:spTgt spid="85"/>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wipe(down)">
                                      <p:cBhvr>
                                        <p:cTn id="54" dur="500"/>
                                        <p:tgtEl>
                                          <p:spTgt spid="8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down)">
                                      <p:cBhvr>
                                        <p:cTn id="57" dur="500"/>
                                        <p:tgtEl>
                                          <p:spTgt spid="87"/>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88"/>
                                        </p:tgtEl>
                                        <p:attrNameLst>
                                          <p:attrName>style.visibility</p:attrName>
                                        </p:attrNameLst>
                                      </p:cBhvr>
                                      <p:to>
                                        <p:strVal val="visible"/>
                                      </p:to>
                                    </p:set>
                                    <p:animEffect transition="in" filter="wipe(down)">
                                      <p:cBhvr>
                                        <p:cTn id="60" dur="500"/>
                                        <p:tgtEl>
                                          <p:spTgt spid="88"/>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animEffect transition="in" filter="wipe(down)">
                                      <p:cBhvr>
                                        <p:cTn id="63" dur="500"/>
                                        <p:tgtEl>
                                          <p:spTgt spid="89"/>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53"/>
                                        </p:tgtEl>
                                        <p:attrNameLst>
                                          <p:attrName>style.visibility</p:attrName>
                                        </p:attrNameLst>
                                      </p:cBhvr>
                                      <p:to>
                                        <p:strVal val="visible"/>
                                      </p:to>
                                    </p:set>
                                    <p:animEffect transition="in" filter="wipe(down)">
                                      <p:cBhvr>
                                        <p:cTn id="66" dur="500"/>
                                        <p:tgtEl>
                                          <p:spTgt spid="15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54"/>
                                        </p:tgtEl>
                                        <p:attrNameLst>
                                          <p:attrName>style.visibility</p:attrName>
                                        </p:attrNameLst>
                                      </p:cBhvr>
                                      <p:to>
                                        <p:strVal val="visible"/>
                                      </p:to>
                                    </p:set>
                                    <p:animEffect transition="in" filter="wipe(down)">
                                      <p:cBhvr>
                                        <p:cTn id="71" dur="500"/>
                                        <p:tgtEl>
                                          <p:spTgt spid="154"/>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down)">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156"/>
                                        </p:tgtEl>
                                        <p:attrNameLst>
                                          <p:attrName>style.visibility</p:attrName>
                                        </p:attrNameLst>
                                      </p:cBhvr>
                                      <p:to>
                                        <p:strVal val="visible"/>
                                      </p:to>
                                    </p:set>
                                    <p:animEffect transition="in" filter="wipe(down)">
                                      <p:cBhvr>
                                        <p:cTn id="79" dur="500"/>
                                        <p:tgtEl>
                                          <p:spTgt spid="15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down)">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54"/>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2"/>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56"/>
                                        </p:tgtEl>
                                        <p:attrNameLst>
                                          <p:attrName>style.visibility</p:attrName>
                                        </p:attrNameLst>
                                      </p:cBhvr>
                                      <p:to>
                                        <p:strVal val="hidden"/>
                                      </p:to>
                                    </p:set>
                                  </p:childTnLst>
                                </p:cTn>
                              </p:par>
                              <p:par>
                                <p:cTn id="91" presetID="22" presetClass="entr" presetSubtype="4" fill="hold" grpId="0" nodeType="withEffect">
                                  <p:stCondLst>
                                    <p:cond delay="0"/>
                                  </p:stCondLst>
                                  <p:childTnLst>
                                    <p:set>
                                      <p:cBhvr>
                                        <p:cTn id="92" dur="1" fill="hold">
                                          <p:stCondLst>
                                            <p:cond delay="0"/>
                                          </p:stCondLst>
                                        </p:cTn>
                                        <p:tgtEl>
                                          <p:spTgt spid="157"/>
                                        </p:tgtEl>
                                        <p:attrNameLst>
                                          <p:attrName>style.visibility</p:attrName>
                                        </p:attrNameLst>
                                      </p:cBhvr>
                                      <p:to>
                                        <p:strVal val="visible"/>
                                      </p:to>
                                    </p:set>
                                    <p:animEffect transition="in" filter="wipe(down)">
                                      <p:cBhvr>
                                        <p:cTn id="93" dur="500"/>
                                        <p:tgtEl>
                                          <p:spTgt spid="157"/>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15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2" nodeType="clickEffect">
                                  <p:stCondLst>
                                    <p:cond delay="0"/>
                                  </p:stCondLst>
                                  <p:childTnLst>
                                    <p:set>
                                      <p:cBhvr>
                                        <p:cTn id="101" dur="1" fill="hold">
                                          <p:stCondLst>
                                            <p:cond delay="0"/>
                                          </p:stCondLst>
                                        </p:cTn>
                                        <p:tgtEl>
                                          <p:spTgt spid="154"/>
                                        </p:tgtEl>
                                        <p:attrNameLst>
                                          <p:attrName>style.visibility</p:attrName>
                                        </p:attrNameLst>
                                      </p:cBhvr>
                                      <p:to>
                                        <p:strVal val="visible"/>
                                      </p:to>
                                    </p:set>
                                    <p:animEffect transition="in" filter="wipe(down)">
                                      <p:cBhvr>
                                        <p:cTn id="102" dur="500"/>
                                        <p:tgtEl>
                                          <p:spTgt spid="15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160"/>
                                        </p:tgtEl>
                                        <p:attrNameLst>
                                          <p:attrName>style.visibility</p:attrName>
                                        </p:attrNameLst>
                                      </p:cBhvr>
                                      <p:to>
                                        <p:strVal val="visible"/>
                                      </p:to>
                                    </p:set>
                                    <p:animEffect transition="in" filter="wipe(down)">
                                      <p:cBhvr>
                                        <p:cTn id="107" dur="500"/>
                                        <p:tgtEl>
                                          <p:spTgt spid="160"/>
                                        </p:tgtEl>
                                      </p:cBhvr>
                                    </p:animEffect>
                                  </p:childTnLst>
                                </p:cTn>
                              </p:par>
                              <p:par>
                                <p:cTn id="108" presetID="22" presetClass="entr" presetSubtype="4" fill="hold" nodeType="withEffect">
                                  <p:stCondLst>
                                    <p:cond delay="0"/>
                                  </p:stCondLst>
                                  <p:childTnLst>
                                    <p:set>
                                      <p:cBhvr>
                                        <p:cTn id="109" dur="1" fill="hold">
                                          <p:stCondLst>
                                            <p:cond delay="0"/>
                                          </p:stCondLst>
                                        </p:cTn>
                                        <p:tgtEl>
                                          <p:spTgt spid="156"/>
                                        </p:tgtEl>
                                        <p:attrNameLst>
                                          <p:attrName>style.visibility</p:attrName>
                                        </p:attrNameLst>
                                      </p:cBhvr>
                                      <p:to>
                                        <p:strVal val="visible"/>
                                      </p:to>
                                    </p:set>
                                    <p:animEffect transition="in" filter="wipe(down)">
                                      <p:cBhvr>
                                        <p:cTn id="110" dur="500"/>
                                        <p:tgtEl>
                                          <p:spTgt spid="156"/>
                                        </p:tgtEl>
                                      </p:cBhvr>
                                    </p:animEffect>
                                  </p:childTnLst>
                                </p:cTn>
                              </p:par>
                              <p:par>
                                <p:cTn id="111" presetID="22" presetClass="entr" presetSubtype="4" fill="hold" nodeType="withEffect">
                                  <p:stCondLst>
                                    <p:cond delay="0"/>
                                  </p:stCondLst>
                                  <p:childTnLst>
                                    <p:set>
                                      <p:cBhvr>
                                        <p:cTn id="112" dur="1" fill="hold">
                                          <p:stCondLst>
                                            <p:cond delay="0"/>
                                          </p:stCondLst>
                                        </p:cTn>
                                        <p:tgtEl>
                                          <p:spTgt spid="164"/>
                                        </p:tgtEl>
                                        <p:attrNameLst>
                                          <p:attrName>style.visibility</p:attrName>
                                        </p:attrNameLst>
                                      </p:cBhvr>
                                      <p:to>
                                        <p:strVal val="visible"/>
                                      </p:to>
                                    </p:set>
                                    <p:animEffect transition="in" filter="wipe(down)">
                                      <p:cBhvr>
                                        <p:cTn id="113" dur="500"/>
                                        <p:tgtEl>
                                          <p:spTgt spid="164"/>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158"/>
                                        </p:tgtEl>
                                        <p:attrNameLst>
                                          <p:attrName>style.visibility</p:attrName>
                                        </p:attrNameLst>
                                      </p:cBhvr>
                                      <p:to>
                                        <p:strVal val="visible"/>
                                      </p:to>
                                    </p:set>
                                    <p:animEffect transition="in" filter="wipe(down)">
                                      <p:cBhvr>
                                        <p:cTn id="116" dur="500"/>
                                        <p:tgtEl>
                                          <p:spTgt spid="158"/>
                                        </p:tgtEl>
                                      </p:cBhvr>
                                    </p:animEffect>
                                  </p:childTnLst>
                                </p:cTn>
                              </p:par>
                              <p:par>
                                <p:cTn id="117" presetID="22" presetClass="entr" presetSubtype="4" fill="hold" nodeType="withEffect">
                                  <p:stCondLst>
                                    <p:cond delay="0"/>
                                  </p:stCondLst>
                                  <p:childTnLst>
                                    <p:set>
                                      <p:cBhvr>
                                        <p:cTn id="118" dur="1" fill="hold">
                                          <p:stCondLst>
                                            <p:cond delay="0"/>
                                          </p:stCondLst>
                                        </p:cTn>
                                        <p:tgtEl>
                                          <p:spTgt spid="156"/>
                                        </p:tgtEl>
                                        <p:attrNameLst>
                                          <p:attrName>style.visibility</p:attrName>
                                        </p:attrNameLst>
                                      </p:cBhvr>
                                      <p:to>
                                        <p:strVal val="visible"/>
                                      </p:to>
                                    </p:set>
                                    <p:animEffect transition="in" filter="wipe(down)">
                                      <p:cBhvr>
                                        <p:cTn id="119" dur="500"/>
                                        <p:tgtEl>
                                          <p:spTgt spid="15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32"/>
                                        </p:tgtEl>
                                        <p:attrNameLst>
                                          <p:attrName>style.visibility</p:attrName>
                                        </p:attrNameLst>
                                      </p:cBhvr>
                                      <p:to>
                                        <p:strVal val="visible"/>
                                      </p:to>
                                    </p:set>
                                    <p:animEffect transition="in" filter="wipe(down)">
                                      <p:cBhvr>
                                        <p:cTn id="124" dur="500"/>
                                        <p:tgtEl>
                                          <p:spTgt spid="3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159">
                                            <p:txEl>
                                              <p:pRg st="8" end="8"/>
                                            </p:txEl>
                                          </p:spTgt>
                                        </p:tgtEl>
                                        <p:attrNameLst>
                                          <p:attrName>style.visibility</p:attrName>
                                        </p:attrNameLst>
                                      </p:cBhvr>
                                      <p:to>
                                        <p:strVal val="visible"/>
                                      </p:to>
                                    </p:set>
                                    <p:animEffect transition="in" filter="wipe(down)">
                                      <p:cBhvr>
                                        <p:cTn id="129" dur="500"/>
                                        <p:tgtEl>
                                          <p:spTgt spid="159">
                                            <p:txEl>
                                              <p:pRg st="8" end="8"/>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159">
                                            <p:txEl>
                                              <p:pRg st="9" end="9"/>
                                            </p:txEl>
                                          </p:spTgt>
                                        </p:tgtEl>
                                        <p:attrNameLst>
                                          <p:attrName>style.visibility</p:attrName>
                                        </p:attrNameLst>
                                      </p:cBhvr>
                                      <p:to>
                                        <p:strVal val="visible"/>
                                      </p:to>
                                    </p:set>
                                    <p:animEffect transition="in" filter="wipe(down)">
                                      <p:cBhvr>
                                        <p:cTn id="134" dur="500"/>
                                        <p:tgtEl>
                                          <p:spTgt spid="159">
                                            <p:txEl>
                                              <p:pRg st="9" end="9"/>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nodeType="clickEffect">
                                  <p:stCondLst>
                                    <p:cond delay="0"/>
                                  </p:stCondLst>
                                  <p:childTnLst>
                                    <p:set>
                                      <p:cBhvr>
                                        <p:cTn id="138" dur="1" fill="hold">
                                          <p:stCondLst>
                                            <p:cond delay="0"/>
                                          </p:stCondLst>
                                        </p:cTn>
                                        <p:tgtEl>
                                          <p:spTgt spid="33"/>
                                        </p:tgtEl>
                                        <p:attrNameLst>
                                          <p:attrName>style.visibility</p:attrName>
                                        </p:attrNameLst>
                                      </p:cBhvr>
                                      <p:to>
                                        <p:strVal val="visible"/>
                                      </p:to>
                                    </p:set>
                                    <p:animEffect transition="in" filter="wipe(down)">
                                      <p:cBhvr>
                                        <p:cTn id="139" dur="500"/>
                                        <p:tgtEl>
                                          <p:spTgt spid="33"/>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34"/>
                                        </p:tgtEl>
                                        <p:attrNameLst>
                                          <p:attrName>style.visibility</p:attrName>
                                        </p:attrNameLst>
                                      </p:cBhvr>
                                      <p:to>
                                        <p:strVal val="visible"/>
                                      </p:to>
                                    </p:set>
                                    <p:animEffect transition="in" filter="wipe(down)">
                                      <p:cBhvr>
                                        <p:cTn id="142" dur="500"/>
                                        <p:tgtEl>
                                          <p:spTgt spid="34"/>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nodeType="click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wipe(down)">
                                      <p:cBhvr>
                                        <p:cTn id="147" dur="500"/>
                                        <p:tgtEl>
                                          <p:spTgt spid="35"/>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36"/>
                                        </p:tgtEl>
                                        <p:attrNameLst>
                                          <p:attrName>style.visibility</p:attrName>
                                        </p:attrNameLst>
                                      </p:cBhvr>
                                      <p:to>
                                        <p:strVal val="visible"/>
                                      </p:to>
                                    </p:set>
                                    <p:animEffect transition="in" filter="wipe(down)">
                                      <p:cBhvr>
                                        <p:cTn id="150" dur="500"/>
                                        <p:tgtEl>
                                          <p:spTgt spid="3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37"/>
                                        </p:tgtEl>
                                        <p:attrNameLst>
                                          <p:attrName>style.visibility</p:attrName>
                                        </p:attrNameLst>
                                      </p:cBhvr>
                                      <p:to>
                                        <p:strVal val="visible"/>
                                      </p:to>
                                    </p:set>
                                    <p:animEffect transition="in" filter="wipe(down)">
                                      <p:cBhvr>
                                        <p:cTn id="155" dur="500"/>
                                        <p:tgtEl>
                                          <p:spTgt spid="37"/>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39"/>
                                        </p:tgtEl>
                                        <p:attrNameLst>
                                          <p:attrName>style.visibility</p:attrName>
                                        </p:attrNameLst>
                                      </p:cBhvr>
                                      <p:to>
                                        <p:strVal val="visible"/>
                                      </p:to>
                                    </p:set>
                                    <p:animEffect transition="in" filter="wipe(down)">
                                      <p:cBhvr>
                                        <p:cTn id="15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uiExpand="1" build="p"/>
      <p:bldP spid="70"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3" grpId="0" animBg="1"/>
      <p:bldP spid="85" grpId="0" animBg="1"/>
      <p:bldP spid="86" grpId="0" animBg="1"/>
      <p:bldP spid="87" grpId="0" animBg="1"/>
      <p:bldP spid="88" grpId="0" animBg="1"/>
      <p:bldP spid="89" grpId="0" animBg="1"/>
      <p:bldP spid="153" grpId="0" animBg="1"/>
      <p:bldP spid="154" grpId="0" animBg="1"/>
      <p:bldP spid="154" grpId="1" animBg="1"/>
      <p:bldP spid="154" grpId="2" animBg="1"/>
      <p:bldP spid="155" grpId="0" animBg="1"/>
      <p:bldP spid="22" grpId="0"/>
      <p:bldP spid="22" grpId="1"/>
      <p:bldP spid="157" grpId="0" animBg="1"/>
      <p:bldP spid="157" grpId="1" animBg="1"/>
      <p:bldP spid="158" grpId="0"/>
      <p:bldP spid="31" grpId="0"/>
      <p:bldP spid="32" grpId="0" animBg="1"/>
      <p:bldP spid="34" grpId="0" animBg="1"/>
      <p:bldP spid="36" grpId="0" animBg="1"/>
      <p:bldP spid="37"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14:m>
                  <m:oMath xmlns:m="http://schemas.openxmlformats.org/officeDocument/2006/math">
                    <m:r>
                      <a:rPr lang="en-IN" b="0" i="1" dirty="0" smtClean="0">
                        <a:solidFill>
                          <a:schemeClr val="accent2">
                            <a:lumMod val="75000"/>
                          </a:schemeClr>
                        </a:solidFill>
                        <a:latin typeface="Cambria Math" panose="02040503050406030204" pitchFamily="18" charset="0"/>
                      </a:rPr>
                      <m:t>𝜖</m:t>
                    </m:r>
                  </m:oMath>
                </a14:m>
                <a:r>
                  <a:rPr lang="en-IN" dirty="0">
                    <a:solidFill>
                      <a:schemeClr val="accent2">
                        <a:lumMod val="75000"/>
                      </a:schemeClr>
                    </a:solidFill>
                  </a:rPr>
                  <a:t>-Ball Nearest </a:t>
                </a:r>
                <a:r>
                  <a:rPr lang="en-IN" dirty="0" err="1">
                    <a:solidFill>
                      <a:schemeClr val="accent2">
                        <a:lumMod val="75000"/>
                      </a:schemeClr>
                    </a:solidFill>
                  </a:rPr>
                  <a:t>Neighbors</a:t>
                </a:r>
                <a:r>
                  <a:rPr lang="en-IN" dirty="0">
                    <a:solidFill>
                      <a:schemeClr val="accent2">
                        <a:lumMod val="75000"/>
                      </a:schemeClr>
                    </a:solidFill>
                  </a:rPr>
                  <a:t> (</a:t>
                </a:r>
                <a14:m>
                  <m:oMath xmlns:m="http://schemas.openxmlformats.org/officeDocument/2006/math">
                    <m:r>
                      <a:rPr lang="en-IN" b="0" i="1" smtClean="0">
                        <a:solidFill>
                          <a:schemeClr val="accent2">
                            <a:lumMod val="75000"/>
                          </a:schemeClr>
                        </a:solidFill>
                        <a:latin typeface="Cambria Math" panose="02040503050406030204" pitchFamily="18" charset="0"/>
                      </a:rPr>
                      <m:t>𝜖</m:t>
                    </m:r>
                  </m:oMath>
                </a14:m>
                <a:r>
                  <a:rPr lang="en-IN" dirty="0">
                    <a:solidFill>
                      <a:schemeClr val="accent2">
                        <a:lumMod val="75000"/>
                      </a:schemeClr>
                    </a:solidFill>
                  </a:rPr>
                  <a:t>-NN)</a:t>
                </a:r>
              </a:p>
            </p:txBody>
          </p:sp>
        </mc:Choice>
        <mc:Fallback xmlns="">
          <p:sp>
            <p:nvSpPr>
              <p:cNvPr id="2" name="Title 1">
                <a:extLst>
                  <a:ext uri="{FF2B5EF4-FFF2-40B4-BE49-F238E27FC236}">
                    <a16:creationId xmlns:a16="http://schemas.microsoft.com/office/drawing/2014/main" id="{D7657946-FC7F-477C-9867-0ED704A858E1}"/>
                  </a:ext>
                </a:extLst>
              </p:cNvPr>
              <p:cNvSpPr>
                <a:spLocks noGrp="1" noRot="1" noChangeAspect="1" noMove="1" noResize="1" noEditPoints="1" noAdjustHandles="1" noChangeArrowheads="1" noChangeShapeType="1" noTextEdit="1"/>
              </p:cNvSpPr>
              <p:nvPr>
                <p:ph type="title"/>
              </p:nvPr>
            </p:nvSpPr>
            <p:spPr>
              <a:xfrm>
                <a:off x="265245" y="169682"/>
                <a:ext cx="11740617" cy="821500"/>
              </a:xfrm>
              <a:blipFill>
                <a:blip r:embed="rId6"/>
                <a:stretch>
                  <a:fillRect t="-15556" b="-274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Rather than looking at a fixed number </a:t>
                </a:r>
                <a14:m>
                  <m:oMath xmlns:m="http://schemas.openxmlformats.org/officeDocument/2006/math">
                    <m:r>
                      <a:rPr lang="en-IN" b="0" i="1" smtClean="0">
                        <a:latin typeface="Cambria Math" panose="02040503050406030204" pitchFamily="18" charset="0"/>
                      </a:rPr>
                      <m:t>𝐾</m:t>
                    </m:r>
                  </m:oMath>
                </a14:m>
                <a:r>
                  <a:rPr lang="en-IN" dirty="0">
                    <a:latin typeface="Abadi Extra Light" panose="020B0204020104020204" pitchFamily="34" charset="0"/>
                  </a:rPr>
                  <a:t> of </a:t>
                </a:r>
                <a:r>
                  <a:rPr lang="en-IN" dirty="0" err="1">
                    <a:latin typeface="Abadi Extra Light" panose="020B0204020104020204" pitchFamily="34" charset="0"/>
                  </a:rPr>
                  <a:t>neighbors</a:t>
                </a:r>
                <a:r>
                  <a:rPr lang="en-IN" dirty="0">
                    <a:latin typeface="Abadi Extra Light" panose="020B0204020104020204" pitchFamily="34" charset="0"/>
                  </a:rPr>
                  <a:t>, can look inside a ball of a given radius </a:t>
                </a:r>
                <a14:m>
                  <m:oMath xmlns:m="http://schemas.openxmlformats.org/officeDocument/2006/math">
                    <m:r>
                      <a:rPr lang="en-IN" b="0" i="1" smtClean="0">
                        <a:latin typeface="Cambria Math" panose="02040503050406030204" pitchFamily="18" charset="0"/>
                      </a:rPr>
                      <m:t>𝜖</m:t>
                    </m:r>
                  </m:oMath>
                </a14:m>
                <a:r>
                  <a:rPr lang="en-IN" dirty="0">
                    <a:latin typeface="Abadi Extra Light" panose="020B0204020104020204" pitchFamily="34" charset="0"/>
                  </a:rPr>
                  <a:t>, around the test input</a:t>
                </a: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159" name="Content Placeholder 2">
                <a:extLst>
                  <a:ext uri="{FF2B5EF4-FFF2-40B4-BE49-F238E27FC236}">
                    <a16:creationId xmlns:a16="http://schemas.microsoft.com/office/drawing/2014/main" id="{27386B12-C2E5-433F-A14C-3784B4547101}"/>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r="-675"/>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23</a:t>
            </a:fld>
            <a:endParaRPr lang="en-IN" sz="2800" dirty="0">
              <a:solidFill>
                <a:schemeClr val="accent2">
                  <a:lumMod val="40000"/>
                  <a:lumOff val="60000"/>
                </a:schemeClr>
              </a:solidFill>
            </a:endParaRPr>
          </a:p>
        </p:txBody>
      </p:sp>
      <p:sp>
        <p:nvSpPr>
          <p:cNvPr id="3" name="Oval 2">
            <a:extLst>
              <a:ext uri="{FF2B5EF4-FFF2-40B4-BE49-F238E27FC236}">
                <a16:creationId xmlns:a16="http://schemas.microsoft.com/office/drawing/2014/main" id="{76EFF0B9-3274-4824-A58A-B58C7D176B4B}"/>
              </a:ext>
            </a:extLst>
          </p:cNvPr>
          <p:cNvSpPr/>
          <p:nvPr/>
        </p:nvSpPr>
        <p:spPr>
          <a:xfrm>
            <a:off x="4916858" y="2786902"/>
            <a:ext cx="1397598" cy="1433043"/>
          </a:xfrm>
          <a:prstGeom prst="ellipse">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20ED74D6-A125-41C6-BED7-3ECC6C5CBD3E}"/>
              </a:ext>
            </a:extLst>
          </p:cNvPr>
          <p:cNvSpPr/>
          <p:nvPr/>
        </p:nvSpPr>
        <p:spPr>
          <a:xfrm>
            <a:off x="4354280" y="2258967"/>
            <a:ext cx="2557933" cy="2592265"/>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Star: 5 Points 69">
            <a:extLst>
              <a:ext uri="{FF2B5EF4-FFF2-40B4-BE49-F238E27FC236}">
                <a16:creationId xmlns:a16="http://schemas.microsoft.com/office/drawing/2014/main" id="{882AC0A8-860C-42FD-935D-6A889A7ACFE2}"/>
              </a:ext>
            </a:extLst>
          </p:cNvPr>
          <p:cNvSpPr/>
          <p:nvPr/>
        </p:nvSpPr>
        <p:spPr>
          <a:xfrm>
            <a:off x="1746025" y="449301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Star: 5 Points 71">
            <a:extLst>
              <a:ext uri="{FF2B5EF4-FFF2-40B4-BE49-F238E27FC236}">
                <a16:creationId xmlns:a16="http://schemas.microsoft.com/office/drawing/2014/main" id="{680B4C0C-F8BA-49B1-97AB-949C72B0C84B}"/>
              </a:ext>
            </a:extLst>
          </p:cNvPr>
          <p:cNvSpPr/>
          <p:nvPr/>
        </p:nvSpPr>
        <p:spPr>
          <a:xfrm>
            <a:off x="1986411" y="350342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Star: 5 Points 72">
            <a:extLst>
              <a:ext uri="{FF2B5EF4-FFF2-40B4-BE49-F238E27FC236}">
                <a16:creationId xmlns:a16="http://schemas.microsoft.com/office/drawing/2014/main" id="{7059EF73-4AB8-4E98-848E-8972EDFB5EF3}"/>
              </a:ext>
            </a:extLst>
          </p:cNvPr>
          <p:cNvSpPr/>
          <p:nvPr/>
        </p:nvSpPr>
        <p:spPr>
          <a:xfrm>
            <a:off x="2508027" y="546176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Star: 5 Points 73">
            <a:extLst>
              <a:ext uri="{FF2B5EF4-FFF2-40B4-BE49-F238E27FC236}">
                <a16:creationId xmlns:a16="http://schemas.microsoft.com/office/drawing/2014/main" id="{BB3ED8BF-B03D-49B9-AED9-7188179005A2}"/>
              </a:ext>
            </a:extLst>
          </p:cNvPr>
          <p:cNvSpPr/>
          <p:nvPr/>
        </p:nvSpPr>
        <p:spPr>
          <a:xfrm>
            <a:off x="2699704" y="4335485"/>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Star: 5 Points 74">
            <a:extLst>
              <a:ext uri="{FF2B5EF4-FFF2-40B4-BE49-F238E27FC236}">
                <a16:creationId xmlns:a16="http://schemas.microsoft.com/office/drawing/2014/main" id="{88373309-C9B1-48DE-9001-2D896EB568B2}"/>
              </a:ext>
            </a:extLst>
          </p:cNvPr>
          <p:cNvSpPr/>
          <p:nvPr/>
        </p:nvSpPr>
        <p:spPr>
          <a:xfrm>
            <a:off x="3262170" y="3527981"/>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Star: 5 Points 75">
            <a:extLst>
              <a:ext uri="{FF2B5EF4-FFF2-40B4-BE49-F238E27FC236}">
                <a16:creationId xmlns:a16="http://schemas.microsoft.com/office/drawing/2014/main" id="{53EAC862-70D2-419D-B5F7-1A5C42C2DABE}"/>
              </a:ext>
            </a:extLst>
          </p:cNvPr>
          <p:cNvSpPr/>
          <p:nvPr/>
        </p:nvSpPr>
        <p:spPr>
          <a:xfrm>
            <a:off x="3314019" y="2731525"/>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Star: 5 Points 76">
            <a:extLst>
              <a:ext uri="{FF2B5EF4-FFF2-40B4-BE49-F238E27FC236}">
                <a16:creationId xmlns:a16="http://schemas.microsoft.com/office/drawing/2014/main" id="{F81A75D3-AA15-434D-92D7-1035FA54562B}"/>
              </a:ext>
            </a:extLst>
          </p:cNvPr>
          <p:cNvSpPr/>
          <p:nvPr/>
        </p:nvSpPr>
        <p:spPr>
          <a:xfrm>
            <a:off x="5163251" y="3707091"/>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Star: 5 Points 77">
            <a:extLst>
              <a:ext uri="{FF2B5EF4-FFF2-40B4-BE49-F238E27FC236}">
                <a16:creationId xmlns:a16="http://schemas.microsoft.com/office/drawing/2014/main" id="{337AC611-3428-4B16-AB6C-C907E4013947}"/>
              </a:ext>
            </a:extLst>
          </p:cNvPr>
          <p:cNvSpPr/>
          <p:nvPr/>
        </p:nvSpPr>
        <p:spPr>
          <a:xfrm>
            <a:off x="3691091" y="505411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Star: 5 Points 78">
            <a:extLst>
              <a:ext uri="{FF2B5EF4-FFF2-40B4-BE49-F238E27FC236}">
                <a16:creationId xmlns:a16="http://schemas.microsoft.com/office/drawing/2014/main" id="{0F82DF0A-F198-4E82-B896-A43A41C397EA}"/>
              </a:ext>
            </a:extLst>
          </p:cNvPr>
          <p:cNvSpPr/>
          <p:nvPr/>
        </p:nvSpPr>
        <p:spPr>
          <a:xfrm>
            <a:off x="6011013" y="4228268"/>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Star: 5 Points 79">
            <a:extLst>
              <a:ext uri="{FF2B5EF4-FFF2-40B4-BE49-F238E27FC236}">
                <a16:creationId xmlns:a16="http://schemas.microsoft.com/office/drawing/2014/main" id="{4C669F1F-BF5E-41B9-AA24-F5AB4456D246}"/>
              </a:ext>
            </a:extLst>
          </p:cNvPr>
          <p:cNvSpPr/>
          <p:nvPr/>
        </p:nvSpPr>
        <p:spPr>
          <a:xfrm>
            <a:off x="6920170" y="327407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Star: 5 Points 80">
            <a:extLst>
              <a:ext uri="{FF2B5EF4-FFF2-40B4-BE49-F238E27FC236}">
                <a16:creationId xmlns:a16="http://schemas.microsoft.com/office/drawing/2014/main" id="{C73E6143-CB90-4151-BD1B-00A343A53949}"/>
              </a:ext>
            </a:extLst>
          </p:cNvPr>
          <p:cNvSpPr/>
          <p:nvPr/>
        </p:nvSpPr>
        <p:spPr>
          <a:xfrm>
            <a:off x="7516805" y="390175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Star: 5 Points 82">
            <a:extLst>
              <a:ext uri="{FF2B5EF4-FFF2-40B4-BE49-F238E27FC236}">
                <a16:creationId xmlns:a16="http://schemas.microsoft.com/office/drawing/2014/main" id="{661A0F4C-67D1-4765-A9FA-4A8B1628CAB1}"/>
              </a:ext>
            </a:extLst>
          </p:cNvPr>
          <p:cNvSpPr/>
          <p:nvPr/>
        </p:nvSpPr>
        <p:spPr>
          <a:xfrm>
            <a:off x="8079273" y="3090692"/>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Star: 5 Points 84">
            <a:extLst>
              <a:ext uri="{FF2B5EF4-FFF2-40B4-BE49-F238E27FC236}">
                <a16:creationId xmlns:a16="http://schemas.microsoft.com/office/drawing/2014/main" id="{F879CF56-ABD0-45A3-8348-D1F5BED0F8C9}"/>
              </a:ext>
            </a:extLst>
          </p:cNvPr>
          <p:cNvSpPr/>
          <p:nvPr/>
        </p:nvSpPr>
        <p:spPr>
          <a:xfrm>
            <a:off x="7343979" y="261076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Star: 5 Points 85">
            <a:extLst>
              <a:ext uri="{FF2B5EF4-FFF2-40B4-BE49-F238E27FC236}">
                <a16:creationId xmlns:a16="http://schemas.microsoft.com/office/drawing/2014/main" id="{554077D3-955C-464B-AB5D-6BB6AC2D7718}"/>
              </a:ext>
            </a:extLst>
          </p:cNvPr>
          <p:cNvSpPr/>
          <p:nvPr/>
        </p:nvSpPr>
        <p:spPr>
          <a:xfrm>
            <a:off x="9014099" y="279476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Star: 5 Points 86">
            <a:extLst>
              <a:ext uri="{FF2B5EF4-FFF2-40B4-BE49-F238E27FC236}">
                <a16:creationId xmlns:a16="http://schemas.microsoft.com/office/drawing/2014/main" id="{46853420-097D-47F1-BF0A-51B36150DEB7}"/>
              </a:ext>
            </a:extLst>
          </p:cNvPr>
          <p:cNvSpPr/>
          <p:nvPr/>
        </p:nvSpPr>
        <p:spPr>
          <a:xfrm>
            <a:off x="7705341" y="481153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Star: 5 Points 87">
            <a:extLst>
              <a:ext uri="{FF2B5EF4-FFF2-40B4-BE49-F238E27FC236}">
                <a16:creationId xmlns:a16="http://schemas.microsoft.com/office/drawing/2014/main" id="{351AD3ED-5F61-48DA-B194-9C3F7F534E02}"/>
              </a:ext>
            </a:extLst>
          </p:cNvPr>
          <p:cNvSpPr/>
          <p:nvPr/>
        </p:nvSpPr>
        <p:spPr>
          <a:xfrm>
            <a:off x="8637027" y="390175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Star: 5 Points 88">
            <a:extLst>
              <a:ext uri="{FF2B5EF4-FFF2-40B4-BE49-F238E27FC236}">
                <a16:creationId xmlns:a16="http://schemas.microsoft.com/office/drawing/2014/main" id="{54DCC378-320C-40CE-92D1-33952830696D}"/>
              </a:ext>
            </a:extLst>
          </p:cNvPr>
          <p:cNvSpPr/>
          <p:nvPr/>
        </p:nvSpPr>
        <p:spPr>
          <a:xfrm>
            <a:off x="8395577" y="455122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Star: 5 Points 152">
            <a:extLst>
              <a:ext uri="{FF2B5EF4-FFF2-40B4-BE49-F238E27FC236}">
                <a16:creationId xmlns:a16="http://schemas.microsoft.com/office/drawing/2014/main" id="{129E77D4-E250-4D95-BB04-687D1C647A6A}"/>
              </a:ext>
            </a:extLst>
          </p:cNvPr>
          <p:cNvSpPr/>
          <p:nvPr/>
        </p:nvSpPr>
        <p:spPr>
          <a:xfrm>
            <a:off x="6263609" y="373044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Star: 5 Points 153">
            <a:extLst>
              <a:ext uri="{FF2B5EF4-FFF2-40B4-BE49-F238E27FC236}">
                <a16:creationId xmlns:a16="http://schemas.microsoft.com/office/drawing/2014/main" id="{64D71465-9943-4E2E-B627-BABD8EE2785E}"/>
              </a:ext>
            </a:extLst>
          </p:cNvPr>
          <p:cNvSpPr/>
          <p:nvPr/>
        </p:nvSpPr>
        <p:spPr>
          <a:xfrm>
            <a:off x="5455477" y="3275264"/>
            <a:ext cx="377072" cy="358219"/>
          </a:xfrm>
          <a:prstGeom prst="star5">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Star: 5 Points 154">
            <a:extLst>
              <a:ext uri="{FF2B5EF4-FFF2-40B4-BE49-F238E27FC236}">
                <a16:creationId xmlns:a16="http://schemas.microsoft.com/office/drawing/2014/main" id="{7205A5F8-7503-4A73-AB00-574F4FA03BBA}"/>
              </a:ext>
            </a:extLst>
          </p:cNvPr>
          <p:cNvSpPr/>
          <p:nvPr/>
        </p:nvSpPr>
        <p:spPr>
          <a:xfrm>
            <a:off x="3708375" y="441672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3AF78BFD-8F61-4437-9FF1-50F7461347E0}"/>
              </a:ext>
            </a:extLst>
          </p:cNvPr>
          <p:cNvSpPr txBox="1"/>
          <p:nvPr/>
        </p:nvSpPr>
        <p:spPr>
          <a:xfrm>
            <a:off x="4602775" y="3002836"/>
            <a:ext cx="1104148" cy="369332"/>
          </a:xfrm>
          <a:prstGeom prst="rect">
            <a:avLst/>
          </a:prstGeom>
          <a:noFill/>
        </p:spPr>
        <p:txBody>
          <a:bodyPr wrap="none" rtlCol="0">
            <a:spAutoFit/>
          </a:bodyPr>
          <a:lstStyle/>
          <a:p>
            <a:r>
              <a:rPr lang="en-IN" dirty="0"/>
              <a:t>Test input</a:t>
            </a:r>
          </a:p>
        </p:txBody>
      </p:sp>
      <p:sp>
        <p:nvSpPr>
          <p:cNvPr id="38" name="Star: 5 Points 37">
            <a:extLst>
              <a:ext uri="{FF2B5EF4-FFF2-40B4-BE49-F238E27FC236}">
                <a16:creationId xmlns:a16="http://schemas.microsoft.com/office/drawing/2014/main" id="{E8CF45E3-EB43-49B3-9800-822724E81E93}"/>
              </a:ext>
            </a:extLst>
          </p:cNvPr>
          <p:cNvSpPr/>
          <p:nvPr/>
        </p:nvSpPr>
        <p:spPr>
          <a:xfrm>
            <a:off x="5463434" y="327037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Star: 5 Points 38">
            <a:extLst>
              <a:ext uri="{FF2B5EF4-FFF2-40B4-BE49-F238E27FC236}">
                <a16:creationId xmlns:a16="http://schemas.microsoft.com/office/drawing/2014/main" id="{44A3BAF5-3BBF-449A-ACD4-9908A9307D86}"/>
              </a:ext>
            </a:extLst>
          </p:cNvPr>
          <p:cNvSpPr/>
          <p:nvPr/>
        </p:nvSpPr>
        <p:spPr>
          <a:xfrm>
            <a:off x="5463434" y="3270376"/>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 name="Picture 2">
            <a:extLst>
              <a:ext uri="{FF2B5EF4-FFF2-40B4-BE49-F238E27FC236}">
                <a16:creationId xmlns:a16="http://schemas.microsoft.com/office/drawing/2014/main" id="{306B4895-2589-428B-BFA0-4BA2598576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83849" y="1555706"/>
            <a:ext cx="1181100" cy="12382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2" name="Speech Bubble: Rectangle 41">
                <a:extLst>
                  <a:ext uri="{FF2B5EF4-FFF2-40B4-BE49-F238E27FC236}">
                    <a16:creationId xmlns:a16="http://schemas.microsoft.com/office/drawing/2014/main" id="{0E4165A0-C897-4196-9C7E-8583AD3E7F79}"/>
                  </a:ext>
                </a:extLst>
              </p:cNvPr>
              <p:cNvSpPr/>
              <p:nvPr/>
            </p:nvSpPr>
            <p:spPr>
              <a:xfrm>
                <a:off x="8321375" y="1739951"/>
                <a:ext cx="2391129" cy="774551"/>
              </a:xfrm>
              <a:prstGeom prst="wedgeRectCallout">
                <a:avLst>
                  <a:gd name="adj1" fmla="val 69396"/>
                  <a:gd name="adj2" fmla="val 2551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dirty="0">
                  <a:solidFill>
                    <a:schemeClr val="tx1"/>
                  </a:solidFill>
                  <a:latin typeface="Abadi Extra Light" panose="020B0204020104020204" pitchFamily="34" charset="0"/>
                </a:endParaRPr>
              </a:p>
              <a:p>
                <a:r>
                  <a:rPr lang="en-IN" sz="1600" dirty="0">
                    <a:solidFill>
                      <a:schemeClr val="tx1"/>
                    </a:solidFill>
                    <a:latin typeface="Abadi Extra Light" panose="020B0204020104020204" pitchFamily="34" charset="0"/>
                  </a:rPr>
                  <a:t>So changing</a:t>
                </a:r>
                <a:r>
                  <a:rPr lang="en-IN" sz="1600" dirty="0">
                    <a:solidFill>
                      <a:schemeClr val="tx1"/>
                    </a:solidFill>
                  </a:rPr>
                  <a:t> </a:t>
                </a:r>
                <a14:m>
                  <m:oMath xmlns:m="http://schemas.openxmlformats.org/officeDocument/2006/math">
                    <m:r>
                      <a:rPr lang="en-IN" sz="1600" i="1">
                        <a:solidFill>
                          <a:schemeClr val="tx1"/>
                        </a:solidFill>
                        <a:latin typeface="Cambria Math" panose="02040503050406030204" pitchFamily="18" charset="0"/>
                      </a:rPr>
                      <m:t>𝜖</m:t>
                    </m:r>
                  </m:oMath>
                </a14:m>
                <a:r>
                  <a:rPr lang="en-IN" sz="1600" dirty="0">
                    <a:solidFill>
                      <a:schemeClr val="tx1"/>
                    </a:solidFill>
                    <a:latin typeface="Abadi Extra Light" panose="020B0204020104020204" pitchFamily="34" charset="0"/>
                  </a:rPr>
                  <a:t> may change the prediction. How to pick the “right” </a:t>
                </a:r>
                <a14:m>
                  <m:oMath xmlns:m="http://schemas.openxmlformats.org/officeDocument/2006/math">
                    <m:r>
                      <a:rPr lang="en-IN" sz="1600" b="0" i="1" smtClean="0">
                        <a:solidFill>
                          <a:schemeClr val="tx1"/>
                        </a:solidFill>
                        <a:latin typeface="Cambria Math" panose="02040503050406030204" pitchFamily="18" charset="0"/>
                      </a:rPr>
                      <m:t>𝜖</m:t>
                    </m:r>
                  </m:oMath>
                </a14:m>
                <a:r>
                  <a:rPr lang="en-IN" sz="1600" dirty="0">
                    <a:solidFill>
                      <a:schemeClr val="tx1"/>
                    </a:solidFill>
                    <a:latin typeface="Abadi Extra Light" panose="020B0204020104020204" pitchFamily="34" charset="0"/>
                  </a:rPr>
                  <a:t> value?</a:t>
                </a:r>
              </a:p>
              <a:p>
                <a:endParaRPr lang="en-IN" sz="1600" dirty="0">
                  <a:solidFill>
                    <a:schemeClr val="tx1"/>
                  </a:solidFill>
                </a:endParaRPr>
              </a:p>
            </p:txBody>
          </p:sp>
        </mc:Choice>
        <mc:Fallback xmlns="">
          <p:sp>
            <p:nvSpPr>
              <p:cNvPr id="42" name="Speech Bubble: Rectangle 41">
                <a:extLst>
                  <a:ext uri="{FF2B5EF4-FFF2-40B4-BE49-F238E27FC236}">
                    <a16:creationId xmlns:a16="http://schemas.microsoft.com/office/drawing/2014/main" id="{0E4165A0-C897-4196-9C7E-8583AD3E7F79}"/>
                  </a:ext>
                </a:extLst>
              </p:cNvPr>
              <p:cNvSpPr>
                <a:spLocks noRot="1" noChangeAspect="1" noMove="1" noResize="1" noEditPoints="1" noAdjustHandles="1" noChangeArrowheads="1" noChangeShapeType="1" noTextEdit="1"/>
              </p:cNvSpPr>
              <p:nvPr/>
            </p:nvSpPr>
            <p:spPr>
              <a:xfrm>
                <a:off x="8321375" y="1739951"/>
                <a:ext cx="2391129" cy="774551"/>
              </a:xfrm>
              <a:prstGeom prst="wedgeRectCallout">
                <a:avLst>
                  <a:gd name="adj1" fmla="val 69396"/>
                  <a:gd name="adj2" fmla="val 25515"/>
                </a:avLst>
              </a:prstGeom>
              <a:blipFill>
                <a:blip r:embed="rId8"/>
                <a:stretch>
                  <a:fillRect l="-839" t="-5385" b="-11538"/>
                </a:stretch>
              </a:blipFill>
              <a:ln w="19050">
                <a:solidFill>
                  <a:schemeClr val="accent2"/>
                </a:solidFill>
              </a:ln>
            </p:spPr>
            <p:txBody>
              <a:bodyPr/>
              <a:lstStyle/>
              <a:p>
                <a:r>
                  <a:rPr lang="en-IN">
                    <a:noFill/>
                  </a:rPr>
                  <a:t> </a:t>
                </a:r>
              </a:p>
            </p:txBody>
          </p:sp>
        </mc:Fallback>
      </mc:AlternateContent>
      <p:pic>
        <p:nvPicPr>
          <p:cNvPr id="43" name="Picture 42">
            <a:extLst>
              <a:ext uri="{FF2B5EF4-FFF2-40B4-BE49-F238E27FC236}">
                <a16:creationId xmlns:a16="http://schemas.microsoft.com/office/drawing/2014/main" id="{E61F0634-C901-42A0-9935-8231D59C16D8}"/>
              </a:ext>
            </a:extLst>
          </p:cNvPr>
          <p:cNvPicPr>
            <a:picLocks noChangeAspect="1"/>
          </p:cNvPicPr>
          <p:nvPr/>
        </p:nvPicPr>
        <p:blipFill>
          <a:blip r:embed="rId9"/>
          <a:stretch>
            <a:fillRect/>
          </a:stretch>
        </p:blipFill>
        <p:spPr>
          <a:xfrm>
            <a:off x="11028156" y="5082315"/>
            <a:ext cx="1010687" cy="965223"/>
          </a:xfrm>
          <a:prstGeom prst="rect">
            <a:avLst/>
          </a:prstGeom>
        </p:spPr>
      </p:pic>
      <mc:AlternateContent xmlns:mc="http://schemas.openxmlformats.org/markup-compatibility/2006" xmlns:a14="http://schemas.microsoft.com/office/drawing/2010/main">
        <mc:Choice Requires="a14">
          <p:sp>
            <p:nvSpPr>
              <p:cNvPr id="44" name="Speech Bubble: Rectangle 43">
                <a:extLst>
                  <a:ext uri="{FF2B5EF4-FFF2-40B4-BE49-F238E27FC236}">
                    <a16:creationId xmlns:a16="http://schemas.microsoft.com/office/drawing/2014/main" id="{9DE90844-AE8C-4884-8993-FE5FEC7082B4}"/>
                  </a:ext>
                </a:extLst>
              </p:cNvPr>
              <p:cNvSpPr/>
              <p:nvPr/>
            </p:nvSpPr>
            <p:spPr>
              <a:xfrm>
                <a:off x="8637027" y="5189713"/>
                <a:ext cx="2391129" cy="1106873"/>
              </a:xfrm>
              <a:prstGeom prst="wedgeRectCallout">
                <a:avLst>
                  <a:gd name="adj1" fmla="val 59347"/>
                  <a:gd name="adj2" fmla="val -211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Just like K, </a:t>
                </a:r>
                <a14:m>
                  <m:oMath xmlns:m="http://schemas.openxmlformats.org/officeDocument/2006/math">
                    <m:r>
                      <a:rPr lang="en-IN" sz="1600" b="0" i="1" smtClean="0">
                        <a:solidFill>
                          <a:schemeClr val="tx1"/>
                        </a:solidFill>
                        <a:latin typeface="Cambria Math" panose="02040503050406030204" pitchFamily="18" charset="0"/>
                      </a:rPr>
                      <m:t>𝜖</m:t>
                    </m:r>
                  </m:oMath>
                </a14:m>
                <a:r>
                  <a:rPr lang="en-IN" sz="1600" dirty="0">
                    <a:solidFill>
                      <a:schemeClr val="tx1"/>
                    </a:solidFill>
                    <a:latin typeface="Abadi Extra Light" panose="020B0204020104020204" pitchFamily="34" charset="0"/>
                  </a:rPr>
                  <a:t> is also a “hyperparameter”. One way to choose it is using “cross-validation” (will see shortly)</a:t>
                </a:r>
              </a:p>
            </p:txBody>
          </p:sp>
        </mc:Choice>
        <mc:Fallback xmlns="">
          <p:sp>
            <p:nvSpPr>
              <p:cNvPr id="44" name="Speech Bubble: Rectangle 43">
                <a:extLst>
                  <a:ext uri="{FF2B5EF4-FFF2-40B4-BE49-F238E27FC236}">
                    <a16:creationId xmlns:a16="http://schemas.microsoft.com/office/drawing/2014/main" id="{9DE90844-AE8C-4884-8993-FE5FEC7082B4}"/>
                  </a:ext>
                </a:extLst>
              </p:cNvPr>
              <p:cNvSpPr>
                <a:spLocks noRot="1" noChangeAspect="1" noMove="1" noResize="1" noEditPoints="1" noAdjustHandles="1" noChangeArrowheads="1" noChangeShapeType="1" noTextEdit="1"/>
              </p:cNvSpPr>
              <p:nvPr/>
            </p:nvSpPr>
            <p:spPr>
              <a:xfrm>
                <a:off x="8637027" y="5189713"/>
                <a:ext cx="2391129" cy="1106873"/>
              </a:xfrm>
              <a:prstGeom prst="wedgeRectCallout">
                <a:avLst>
                  <a:gd name="adj1" fmla="val 59347"/>
                  <a:gd name="adj2" fmla="val -21146"/>
                </a:avLst>
              </a:prstGeom>
              <a:blipFill>
                <a:blip r:embed="rId10"/>
                <a:stretch>
                  <a:fillRect l="-1155" b="-4324"/>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77938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down)">
                                      <p:cBhvr>
                                        <p:cTn id="12" dur="500"/>
                                        <p:tgtEl>
                                          <p:spTgt spid="7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down)">
                                      <p:cBhvr>
                                        <p:cTn id="15" dur="500"/>
                                        <p:tgtEl>
                                          <p:spTgt spid="7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down)">
                                      <p:cBhvr>
                                        <p:cTn id="18" dur="500"/>
                                        <p:tgtEl>
                                          <p:spTgt spid="7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down)">
                                      <p:cBhvr>
                                        <p:cTn id="21" dur="500"/>
                                        <p:tgtEl>
                                          <p:spTgt spid="7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down)">
                                      <p:cBhvr>
                                        <p:cTn id="24" dur="500"/>
                                        <p:tgtEl>
                                          <p:spTgt spid="7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down)">
                                      <p:cBhvr>
                                        <p:cTn id="27" dur="500"/>
                                        <p:tgtEl>
                                          <p:spTgt spid="7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down)">
                                      <p:cBhvr>
                                        <p:cTn id="30" dur="500"/>
                                        <p:tgtEl>
                                          <p:spTgt spid="7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55"/>
                                        </p:tgtEl>
                                        <p:attrNameLst>
                                          <p:attrName>style.visibility</p:attrName>
                                        </p:attrNameLst>
                                      </p:cBhvr>
                                      <p:to>
                                        <p:strVal val="visible"/>
                                      </p:to>
                                    </p:set>
                                    <p:animEffect transition="in" filter="wipe(down)">
                                      <p:cBhvr>
                                        <p:cTn id="33" dur="500"/>
                                        <p:tgtEl>
                                          <p:spTgt spid="15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down)">
                                      <p:cBhvr>
                                        <p:cTn id="39" dur="500"/>
                                        <p:tgtEl>
                                          <p:spTgt spid="7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wipe(down)">
                                      <p:cBhvr>
                                        <p:cTn id="42" dur="500"/>
                                        <p:tgtEl>
                                          <p:spTgt spid="8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wipe(down)">
                                      <p:cBhvr>
                                        <p:cTn id="45" dur="500"/>
                                        <p:tgtEl>
                                          <p:spTgt spid="8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wipe(down)">
                                      <p:cBhvr>
                                        <p:cTn id="48" dur="500"/>
                                        <p:tgtEl>
                                          <p:spTgt spid="8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wipe(down)">
                                      <p:cBhvr>
                                        <p:cTn id="51" dur="500"/>
                                        <p:tgtEl>
                                          <p:spTgt spid="85"/>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wipe(down)">
                                      <p:cBhvr>
                                        <p:cTn id="54" dur="500"/>
                                        <p:tgtEl>
                                          <p:spTgt spid="8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down)">
                                      <p:cBhvr>
                                        <p:cTn id="57" dur="500"/>
                                        <p:tgtEl>
                                          <p:spTgt spid="87"/>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88"/>
                                        </p:tgtEl>
                                        <p:attrNameLst>
                                          <p:attrName>style.visibility</p:attrName>
                                        </p:attrNameLst>
                                      </p:cBhvr>
                                      <p:to>
                                        <p:strVal val="visible"/>
                                      </p:to>
                                    </p:set>
                                    <p:animEffect transition="in" filter="wipe(down)">
                                      <p:cBhvr>
                                        <p:cTn id="60" dur="500"/>
                                        <p:tgtEl>
                                          <p:spTgt spid="88"/>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animEffect transition="in" filter="wipe(down)">
                                      <p:cBhvr>
                                        <p:cTn id="63" dur="500"/>
                                        <p:tgtEl>
                                          <p:spTgt spid="89"/>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53"/>
                                        </p:tgtEl>
                                        <p:attrNameLst>
                                          <p:attrName>style.visibility</p:attrName>
                                        </p:attrNameLst>
                                      </p:cBhvr>
                                      <p:to>
                                        <p:strVal val="visible"/>
                                      </p:to>
                                    </p:set>
                                    <p:animEffect transition="in" filter="wipe(down)">
                                      <p:cBhvr>
                                        <p:cTn id="66" dur="500"/>
                                        <p:tgtEl>
                                          <p:spTgt spid="15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54"/>
                                        </p:tgtEl>
                                        <p:attrNameLst>
                                          <p:attrName>style.visibility</p:attrName>
                                        </p:attrNameLst>
                                      </p:cBhvr>
                                      <p:to>
                                        <p:strVal val="visible"/>
                                      </p:to>
                                    </p:set>
                                    <p:animEffect transition="in" filter="wipe(down)">
                                      <p:cBhvr>
                                        <p:cTn id="71" dur="500"/>
                                        <p:tgtEl>
                                          <p:spTgt spid="154"/>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down)">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55"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anim calcmode="lin" valueType="num">
                                      <p:cBhvr>
                                        <p:cTn id="79" dur="1000" fill="hold"/>
                                        <p:tgtEl>
                                          <p:spTgt spid="3"/>
                                        </p:tgtEl>
                                        <p:attrNameLst>
                                          <p:attrName>ppt_w</p:attrName>
                                        </p:attrNameLst>
                                      </p:cBhvr>
                                      <p:tavLst>
                                        <p:tav tm="0">
                                          <p:val>
                                            <p:strVal val="#ppt_w*0.70"/>
                                          </p:val>
                                        </p:tav>
                                        <p:tav tm="100000">
                                          <p:val>
                                            <p:strVal val="#ppt_w"/>
                                          </p:val>
                                        </p:tav>
                                      </p:tavLst>
                                    </p:anim>
                                    <p:anim calcmode="lin" valueType="num">
                                      <p:cBhvr>
                                        <p:cTn id="80" dur="1000" fill="hold"/>
                                        <p:tgtEl>
                                          <p:spTgt spid="3"/>
                                        </p:tgtEl>
                                        <p:attrNameLst>
                                          <p:attrName>ppt_h</p:attrName>
                                        </p:attrNameLst>
                                      </p:cBhvr>
                                      <p:tavLst>
                                        <p:tav tm="0">
                                          <p:val>
                                            <p:strVal val="#ppt_h"/>
                                          </p:val>
                                        </p:tav>
                                        <p:tav tm="100000">
                                          <p:val>
                                            <p:strVal val="#ppt_h"/>
                                          </p:val>
                                        </p:tav>
                                      </p:tavLst>
                                    </p:anim>
                                    <p:animEffect transition="in" filter="fade">
                                      <p:cBhvr>
                                        <p:cTn id="81" dur="1000"/>
                                        <p:tgtEl>
                                          <p:spTgt spid="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down)">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38"/>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55" presetClass="entr" presetSubtype="0" fill="hold" grpId="0" nodeType="clickEffect">
                                  <p:stCondLst>
                                    <p:cond delay="0"/>
                                  </p:stCondLst>
                                  <p:childTnLst>
                                    <p:set>
                                      <p:cBhvr>
                                        <p:cTn id="96" dur="1" fill="hold">
                                          <p:stCondLst>
                                            <p:cond delay="0"/>
                                          </p:stCondLst>
                                        </p:cTn>
                                        <p:tgtEl>
                                          <p:spTgt spid="40"/>
                                        </p:tgtEl>
                                        <p:attrNameLst>
                                          <p:attrName>style.visibility</p:attrName>
                                        </p:attrNameLst>
                                      </p:cBhvr>
                                      <p:to>
                                        <p:strVal val="visible"/>
                                      </p:to>
                                    </p:set>
                                    <p:anim calcmode="lin" valueType="num">
                                      <p:cBhvr>
                                        <p:cTn id="97" dur="1000" fill="hold"/>
                                        <p:tgtEl>
                                          <p:spTgt spid="40"/>
                                        </p:tgtEl>
                                        <p:attrNameLst>
                                          <p:attrName>ppt_w</p:attrName>
                                        </p:attrNameLst>
                                      </p:cBhvr>
                                      <p:tavLst>
                                        <p:tav tm="0">
                                          <p:val>
                                            <p:strVal val="#ppt_w*0.70"/>
                                          </p:val>
                                        </p:tav>
                                        <p:tav tm="100000">
                                          <p:val>
                                            <p:strVal val="#ppt_w"/>
                                          </p:val>
                                        </p:tav>
                                      </p:tavLst>
                                    </p:anim>
                                    <p:anim calcmode="lin" valueType="num">
                                      <p:cBhvr>
                                        <p:cTn id="98" dur="1000" fill="hold"/>
                                        <p:tgtEl>
                                          <p:spTgt spid="40"/>
                                        </p:tgtEl>
                                        <p:attrNameLst>
                                          <p:attrName>ppt_h</p:attrName>
                                        </p:attrNameLst>
                                      </p:cBhvr>
                                      <p:tavLst>
                                        <p:tav tm="0">
                                          <p:val>
                                            <p:strVal val="#ppt_h"/>
                                          </p:val>
                                        </p:tav>
                                        <p:tav tm="100000">
                                          <p:val>
                                            <p:strVal val="#ppt_h"/>
                                          </p:val>
                                        </p:tav>
                                      </p:tavLst>
                                    </p:anim>
                                    <p:animEffect transition="in" filter="fade">
                                      <p:cBhvr>
                                        <p:cTn id="99" dur="10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down)">
                                      <p:cBhvr>
                                        <p:cTn id="104" dur="500"/>
                                        <p:tgtEl>
                                          <p:spTgt spid="39"/>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down)">
                                      <p:cBhvr>
                                        <p:cTn id="109" dur="500"/>
                                        <p:tgtEl>
                                          <p:spTgt spid="41"/>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wipe(down)">
                                      <p:cBhvr>
                                        <p:cTn id="112" dur="500"/>
                                        <p:tgtEl>
                                          <p:spTgt spid="4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wipe(down)">
                                      <p:cBhvr>
                                        <p:cTn id="117" dur="500"/>
                                        <p:tgtEl>
                                          <p:spTgt spid="43"/>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wipe(down)">
                                      <p:cBhvr>
                                        <p:cTn id="1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0" grpId="0" animBg="1"/>
      <p:bldP spid="70"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3" grpId="0" animBg="1"/>
      <p:bldP spid="85" grpId="0" animBg="1"/>
      <p:bldP spid="86" grpId="0" animBg="1"/>
      <p:bldP spid="87" grpId="0" animBg="1"/>
      <p:bldP spid="88" grpId="0" animBg="1"/>
      <p:bldP spid="89" grpId="0" animBg="1"/>
      <p:bldP spid="153" grpId="0" animBg="1"/>
      <p:bldP spid="154" grpId="0" animBg="1"/>
      <p:bldP spid="155" grpId="0" animBg="1"/>
      <p:bldP spid="31" grpId="0"/>
      <p:bldP spid="38" grpId="0" animBg="1"/>
      <p:bldP spid="38" grpId="1" animBg="1"/>
      <p:bldP spid="39" grpId="0" animBg="1"/>
      <p:bldP spid="42" grpId="0" animBg="1"/>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0" dirty="0">
                    <a:solidFill>
                      <a:schemeClr val="accent2">
                        <a:lumMod val="75000"/>
                      </a:schemeClr>
                    </a:solidFill>
                  </a:rPr>
                  <a:t>Distance-weighted </a:t>
                </a:r>
                <a:r>
                  <a:rPr lang="en-IN" b="0" i="1" dirty="0">
                    <a:solidFill>
                      <a:schemeClr val="accent2">
                        <a:lumMod val="75000"/>
                      </a:schemeClr>
                    </a:solidFill>
                  </a:rPr>
                  <a:t>K</a:t>
                </a:r>
                <a:r>
                  <a:rPr lang="en-IN" b="0" dirty="0">
                    <a:solidFill>
                      <a:schemeClr val="accent2">
                        <a:lumMod val="75000"/>
                      </a:schemeClr>
                    </a:solidFill>
                  </a:rPr>
                  <a:t>NN and </a:t>
                </a:r>
                <a14:m>
                  <m:oMath xmlns:m="http://schemas.openxmlformats.org/officeDocument/2006/math">
                    <m:r>
                      <a:rPr lang="en-IN" b="0" i="1" smtClean="0">
                        <a:solidFill>
                          <a:schemeClr val="accent2">
                            <a:lumMod val="75000"/>
                          </a:schemeClr>
                        </a:solidFill>
                        <a:latin typeface="Cambria Math" panose="02040503050406030204" pitchFamily="18" charset="0"/>
                      </a:rPr>
                      <m:t>𝜖</m:t>
                    </m:r>
                  </m:oMath>
                </a14:m>
                <a:r>
                  <a:rPr lang="en-IN" dirty="0">
                    <a:solidFill>
                      <a:schemeClr val="accent2">
                        <a:lumMod val="75000"/>
                      </a:schemeClr>
                    </a:solidFill>
                  </a:rPr>
                  <a:t>-NN</a:t>
                </a:r>
              </a:p>
            </p:txBody>
          </p:sp>
        </mc:Choice>
        <mc:Fallback xmlns="">
          <p:sp>
            <p:nvSpPr>
              <p:cNvPr id="2" name="Title 1">
                <a:extLst>
                  <a:ext uri="{FF2B5EF4-FFF2-40B4-BE49-F238E27FC236}">
                    <a16:creationId xmlns:a16="http://schemas.microsoft.com/office/drawing/2014/main" id="{D7657946-FC7F-477C-9867-0ED704A858E1}"/>
                  </a:ext>
                </a:extLst>
              </p:cNvPr>
              <p:cNvSpPr>
                <a:spLocks noGrp="1" noRot="1" noChangeAspect="1" noMove="1" noResize="1" noEditPoints="1" noAdjustHandles="1" noChangeArrowheads="1" noChangeShapeType="1" noTextEdit="1"/>
              </p:cNvSpPr>
              <p:nvPr>
                <p:ph type="title"/>
              </p:nvPr>
            </p:nvSpPr>
            <p:spPr>
              <a:xfrm>
                <a:off x="265245" y="169682"/>
                <a:ext cx="11740617" cy="821500"/>
              </a:xfrm>
              <a:blipFill>
                <a:blip r:embed="rId5"/>
                <a:stretch>
                  <a:fillRect l="-2130" t="-15556" b="-27407"/>
                </a:stretch>
              </a:blipFill>
            </p:spPr>
            <p:txBody>
              <a:bodyPr/>
              <a:lstStyle/>
              <a:p>
                <a:r>
                  <a:rPr lang="en-IN">
                    <a:noFill/>
                  </a:rPr>
                  <a:t> </a:t>
                </a:r>
              </a:p>
            </p:txBody>
          </p:sp>
        </mc:Fallback>
      </mc:AlternateContent>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The standard KNN and 𝜖-NN treat all nearest </a:t>
            </a:r>
            <a:r>
              <a:rPr lang="en-IN" dirty="0" err="1">
                <a:latin typeface="Abadi Extra Light" panose="020B0204020104020204" pitchFamily="34" charset="0"/>
              </a:rPr>
              <a:t>neighbors</a:t>
            </a:r>
            <a:r>
              <a:rPr lang="en-IN" dirty="0">
                <a:latin typeface="Abadi Extra Light" panose="020B0204020104020204" pitchFamily="34" charset="0"/>
              </a:rPr>
              <a:t> equally (all vote equally)</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An improvement: When voting, give more importance to closer training inputs</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24</a:t>
            </a:fld>
            <a:endParaRPr lang="en-IN" sz="2800" dirty="0">
              <a:solidFill>
                <a:schemeClr val="accent2">
                  <a:lumMod val="40000"/>
                  <a:lumOff val="60000"/>
                </a:schemeClr>
              </a:solidFill>
            </a:endParaRPr>
          </a:p>
        </p:txBody>
      </p:sp>
      <p:sp>
        <p:nvSpPr>
          <p:cNvPr id="34" name="Star: 5 Points 33">
            <a:extLst>
              <a:ext uri="{FF2B5EF4-FFF2-40B4-BE49-F238E27FC236}">
                <a16:creationId xmlns:a16="http://schemas.microsoft.com/office/drawing/2014/main" id="{3CA9281D-27D7-4C6C-BD94-6E052947EF4D}"/>
              </a:ext>
            </a:extLst>
          </p:cNvPr>
          <p:cNvSpPr/>
          <p:nvPr/>
        </p:nvSpPr>
        <p:spPr>
          <a:xfrm>
            <a:off x="2558840" y="3434662"/>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Star: 5 Points 34">
            <a:extLst>
              <a:ext uri="{FF2B5EF4-FFF2-40B4-BE49-F238E27FC236}">
                <a16:creationId xmlns:a16="http://schemas.microsoft.com/office/drawing/2014/main" id="{3E44CED9-F307-4836-91E2-638CB68944AB}"/>
              </a:ext>
            </a:extLst>
          </p:cNvPr>
          <p:cNvSpPr/>
          <p:nvPr/>
        </p:nvSpPr>
        <p:spPr>
          <a:xfrm>
            <a:off x="2799226" y="244507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tar: 5 Points 35">
            <a:extLst>
              <a:ext uri="{FF2B5EF4-FFF2-40B4-BE49-F238E27FC236}">
                <a16:creationId xmlns:a16="http://schemas.microsoft.com/office/drawing/2014/main" id="{2B53A953-EC76-4FB4-B6FA-14C5B8801D5E}"/>
              </a:ext>
            </a:extLst>
          </p:cNvPr>
          <p:cNvSpPr/>
          <p:nvPr/>
        </p:nvSpPr>
        <p:spPr>
          <a:xfrm>
            <a:off x="3392241" y="420974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Star: 5 Points 36">
            <a:extLst>
              <a:ext uri="{FF2B5EF4-FFF2-40B4-BE49-F238E27FC236}">
                <a16:creationId xmlns:a16="http://schemas.microsoft.com/office/drawing/2014/main" id="{B5693BAE-3CA3-4045-ABA7-B8F8FCDDC289}"/>
              </a:ext>
            </a:extLst>
          </p:cNvPr>
          <p:cNvSpPr/>
          <p:nvPr/>
        </p:nvSpPr>
        <p:spPr>
          <a:xfrm>
            <a:off x="3512519" y="327713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Star: 5 Points 44">
            <a:extLst>
              <a:ext uri="{FF2B5EF4-FFF2-40B4-BE49-F238E27FC236}">
                <a16:creationId xmlns:a16="http://schemas.microsoft.com/office/drawing/2014/main" id="{739987EF-9113-4033-9BA4-4493E8E54A9A}"/>
              </a:ext>
            </a:extLst>
          </p:cNvPr>
          <p:cNvSpPr/>
          <p:nvPr/>
        </p:nvSpPr>
        <p:spPr>
          <a:xfrm>
            <a:off x="4074985" y="2469630"/>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Star: 5 Points 45">
            <a:extLst>
              <a:ext uri="{FF2B5EF4-FFF2-40B4-BE49-F238E27FC236}">
                <a16:creationId xmlns:a16="http://schemas.microsoft.com/office/drawing/2014/main" id="{08153D83-4B47-4B3C-870E-6F64EA59E6A0}"/>
              </a:ext>
            </a:extLst>
          </p:cNvPr>
          <p:cNvSpPr/>
          <p:nvPr/>
        </p:nvSpPr>
        <p:spPr>
          <a:xfrm>
            <a:off x="4126834" y="167317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Star: 5 Points 46">
            <a:extLst>
              <a:ext uri="{FF2B5EF4-FFF2-40B4-BE49-F238E27FC236}">
                <a16:creationId xmlns:a16="http://schemas.microsoft.com/office/drawing/2014/main" id="{261CA9DA-6600-4828-AA14-67F0589283C9}"/>
              </a:ext>
            </a:extLst>
          </p:cNvPr>
          <p:cNvSpPr/>
          <p:nvPr/>
        </p:nvSpPr>
        <p:spPr>
          <a:xfrm>
            <a:off x="5718928" y="2631700"/>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Star: 5 Points 47">
            <a:extLst>
              <a:ext uri="{FF2B5EF4-FFF2-40B4-BE49-F238E27FC236}">
                <a16:creationId xmlns:a16="http://schemas.microsoft.com/office/drawing/2014/main" id="{32F687E3-02B8-42B3-BF79-0FC98D20D7BF}"/>
              </a:ext>
            </a:extLst>
          </p:cNvPr>
          <p:cNvSpPr/>
          <p:nvPr/>
        </p:nvSpPr>
        <p:spPr>
          <a:xfrm>
            <a:off x="4503906" y="3995762"/>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Star: 5 Points 48">
            <a:extLst>
              <a:ext uri="{FF2B5EF4-FFF2-40B4-BE49-F238E27FC236}">
                <a16:creationId xmlns:a16="http://schemas.microsoft.com/office/drawing/2014/main" id="{0AB46BFA-ADF2-460D-9F1D-BB7851CF4010}"/>
              </a:ext>
            </a:extLst>
          </p:cNvPr>
          <p:cNvSpPr/>
          <p:nvPr/>
        </p:nvSpPr>
        <p:spPr>
          <a:xfrm>
            <a:off x="6518979" y="3245426"/>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Star: 5 Points 49">
            <a:extLst>
              <a:ext uri="{FF2B5EF4-FFF2-40B4-BE49-F238E27FC236}">
                <a16:creationId xmlns:a16="http://schemas.microsoft.com/office/drawing/2014/main" id="{C2928CDB-3923-4923-AC9A-C49D508AB59B}"/>
              </a:ext>
            </a:extLst>
          </p:cNvPr>
          <p:cNvSpPr/>
          <p:nvPr/>
        </p:nvSpPr>
        <p:spPr>
          <a:xfrm>
            <a:off x="7275341" y="2342228"/>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Star: 5 Points 50">
            <a:extLst>
              <a:ext uri="{FF2B5EF4-FFF2-40B4-BE49-F238E27FC236}">
                <a16:creationId xmlns:a16="http://schemas.microsoft.com/office/drawing/2014/main" id="{9E3AB834-F3A5-4D98-8E87-E89F47C08044}"/>
              </a:ext>
            </a:extLst>
          </p:cNvPr>
          <p:cNvSpPr/>
          <p:nvPr/>
        </p:nvSpPr>
        <p:spPr>
          <a:xfrm>
            <a:off x="8024771" y="291891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Star: 5 Points 51">
            <a:extLst>
              <a:ext uri="{FF2B5EF4-FFF2-40B4-BE49-F238E27FC236}">
                <a16:creationId xmlns:a16="http://schemas.microsoft.com/office/drawing/2014/main" id="{1B242E0C-14F1-42EE-AFFA-F29869F225A6}"/>
              </a:ext>
            </a:extLst>
          </p:cNvPr>
          <p:cNvSpPr/>
          <p:nvPr/>
        </p:nvSpPr>
        <p:spPr>
          <a:xfrm>
            <a:off x="8587239" y="2107850"/>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Star: 5 Points 52">
            <a:extLst>
              <a:ext uri="{FF2B5EF4-FFF2-40B4-BE49-F238E27FC236}">
                <a16:creationId xmlns:a16="http://schemas.microsoft.com/office/drawing/2014/main" id="{45E91110-EAD8-4ECC-A038-78698A73BC97}"/>
              </a:ext>
            </a:extLst>
          </p:cNvPr>
          <p:cNvSpPr/>
          <p:nvPr/>
        </p:nvSpPr>
        <p:spPr>
          <a:xfrm>
            <a:off x="7851945" y="162792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Star: 5 Points 53">
            <a:extLst>
              <a:ext uri="{FF2B5EF4-FFF2-40B4-BE49-F238E27FC236}">
                <a16:creationId xmlns:a16="http://schemas.microsoft.com/office/drawing/2014/main" id="{454F5E49-6170-4456-BE2C-C12437C07FB1}"/>
              </a:ext>
            </a:extLst>
          </p:cNvPr>
          <p:cNvSpPr/>
          <p:nvPr/>
        </p:nvSpPr>
        <p:spPr>
          <a:xfrm>
            <a:off x="9522065" y="181192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Star: 5 Points 54">
            <a:extLst>
              <a:ext uri="{FF2B5EF4-FFF2-40B4-BE49-F238E27FC236}">
                <a16:creationId xmlns:a16="http://schemas.microsoft.com/office/drawing/2014/main" id="{EC1912F8-1BE9-4A79-8FD1-E0ECAB475F00}"/>
              </a:ext>
            </a:extLst>
          </p:cNvPr>
          <p:cNvSpPr/>
          <p:nvPr/>
        </p:nvSpPr>
        <p:spPr>
          <a:xfrm>
            <a:off x="8213307" y="3828693"/>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Star: 5 Points 55">
            <a:extLst>
              <a:ext uri="{FF2B5EF4-FFF2-40B4-BE49-F238E27FC236}">
                <a16:creationId xmlns:a16="http://schemas.microsoft.com/office/drawing/2014/main" id="{8DC01914-0967-4F33-BFA0-19803C41B71B}"/>
              </a:ext>
            </a:extLst>
          </p:cNvPr>
          <p:cNvSpPr/>
          <p:nvPr/>
        </p:nvSpPr>
        <p:spPr>
          <a:xfrm>
            <a:off x="9144993" y="291891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Star: 5 Points 56">
            <a:extLst>
              <a:ext uri="{FF2B5EF4-FFF2-40B4-BE49-F238E27FC236}">
                <a16:creationId xmlns:a16="http://schemas.microsoft.com/office/drawing/2014/main" id="{671FD23A-01C1-4DB7-9DBC-9684442B5A17}"/>
              </a:ext>
            </a:extLst>
          </p:cNvPr>
          <p:cNvSpPr/>
          <p:nvPr/>
        </p:nvSpPr>
        <p:spPr>
          <a:xfrm>
            <a:off x="8903543" y="356838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Star: 5 Points 57">
            <a:extLst>
              <a:ext uri="{FF2B5EF4-FFF2-40B4-BE49-F238E27FC236}">
                <a16:creationId xmlns:a16="http://schemas.microsoft.com/office/drawing/2014/main" id="{C40CA839-8656-4C8B-9554-0309124807C5}"/>
              </a:ext>
            </a:extLst>
          </p:cNvPr>
          <p:cNvSpPr/>
          <p:nvPr/>
        </p:nvSpPr>
        <p:spPr>
          <a:xfrm>
            <a:off x="6894803" y="2857152"/>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Star: 5 Points 58">
            <a:extLst>
              <a:ext uri="{FF2B5EF4-FFF2-40B4-BE49-F238E27FC236}">
                <a16:creationId xmlns:a16="http://schemas.microsoft.com/office/drawing/2014/main" id="{3EF65022-E945-41FE-91DB-326FF19A847C}"/>
              </a:ext>
            </a:extLst>
          </p:cNvPr>
          <p:cNvSpPr/>
          <p:nvPr/>
        </p:nvSpPr>
        <p:spPr>
          <a:xfrm>
            <a:off x="5963443" y="2292422"/>
            <a:ext cx="377072" cy="358219"/>
          </a:xfrm>
          <a:prstGeom prst="star5">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Star: 5 Points 59">
            <a:extLst>
              <a:ext uri="{FF2B5EF4-FFF2-40B4-BE49-F238E27FC236}">
                <a16:creationId xmlns:a16="http://schemas.microsoft.com/office/drawing/2014/main" id="{3865EC46-441C-4D37-B52E-331EE36A7D02}"/>
              </a:ext>
            </a:extLst>
          </p:cNvPr>
          <p:cNvSpPr/>
          <p:nvPr/>
        </p:nvSpPr>
        <p:spPr>
          <a:xfrm>
            <a:off x="4521190" y="335837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1" name="Straight Connector 60">
            <a:extLst>
              <a:ext uri="{FF2B5EF4-FFF2-40B4-BE49-F238E27FC236}">
                <a16:creationId xmlns:a16="http://schemas.microsoft.com/office/drawing/2014/main" id="{F7C043AC-91A0-458F-9F39-B7C3A245C811}"/>
              </a:ext>
            </a:extLst>
          </p:cNvPr>
          <p:cNvCxnSpPr>
            <a:cxnSpLocks/>
          </p:cNvCxnSpPr>
          <p:nvPr/>
        </p:nvCxnSpPr>
        <p:spPr>
          <a:xfrm flipH="1">
            <a:off x="5887075" y="2466069"/>
            <a:ext cx="285293" cy="41273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F94C096-6269-49DD-B157-D6FC95FD4C22}"/>
                  </a:ext>
                </a:extLst>
              </p:cNvPr>
              <p:cNvSpPr txBox="1"/>
              <p:nvPr/>
            </p:nvSpPr>
            <p:spPr>
              <a:xfrm>
                <a:off x="6242724" y="1867093"/>
                <a:ext cx="691792" cy="369332"/>
              </a:xfrm>
              <a:prstGeom prst="rect">
                <a:avLst/>
              </a:prstGeom>
              <a:noFill/>
            </p:spPr>
            <p:txBody>
              <a:bodyPr wrap="square" rtlCol="0">
                <a:spAutoFit/>
              </a:bodyPr>
              <a:lstStyle/>
              <a:p>
                <a14:m>
                  <m:oMath xmlns:m="http://schemas.openxmlformats.org/officeDocument/2006/math">
                    <m:r>
                      <a:rPr lang="en-IN" b="0" i="1" smtClean="0">
                        <a:latin typeface="Cambria Math" panose="02040503050406030204" pitchFamily="18" charset="0"/>
                      </a:rPr>
                      <m:t>𝐾</m:t>
                    </m:r>
                  </m:oMath>
                </a14:m>
                <a:r>
                  <a:rPr lang="en-IN" dirty="0"/>
                  <a:t> = 3</a:t>
                </a:r>
              </a:p>
            </p:txBody>
          </p:sp>
        </mc:Choice>
        <mc:Fallback xmlns="">
          <p:sp>
            <p:nvSpPr>
              <p:cNvPr id="64" name="TextBox 63">
                <a:extLst>
                  <a:ext uri="{FF2B5EF4-FFF2-40B4-BE49-F238E27FC236}">
                    <a16:creationId xmlns:a16="http://schemas.microsoft.com/office/drawing/2014/main" id="{8F94C096-6269-49DD-B157-D6FC95FD4C22}"/>
                  </a:ext>
                </a:extLst>
              </p:cNvPr>
              <p:cNvSpPr txBox="1">
                <a:spLocks noRot="1" noChangeAspect="1" noMove="1" noResize="1" noEditPoints="1" noAdjustHandles="1" noChangeArrowheads="1" noChangeShapeType="1" noTextEdit="1"/>
              </p:cNvSpPr>
              <p:nvPr/>
            </p:nvSpPr>
            <p:spPr>
              <a:xfrm>
                <a:off x="6242724" y="1867093"/>
                <a:ext cx="691792" cy="369332"/>
              </a:xfrm>
              <a:prstGeom prst="rect">
                <a:avLst/>
              </a:prstGeom>
              <a:blipFill>
                <a:blip r:embed="rId6"/>
                <a:stretch>
                  <a:fillRect t="-8197" r="-6140" b="-24590"/>
                </a:stretch>
              </a:blipFill>
            </p:spPr>
            <p:txBody>
              <a:bodyPr/>
              <a:lstStyle/>
              <a:p>
                <a:r>
                  <a:rPr lang="en-IN">
                    <a:noFill/>
                  </a:rPr>
                  <a:t> </a:t>
                </a:r>
              </a:p>
            </p:txBody>
          </p:sp>
        </mc:Fallback>
      </mc:AlternateContent>
      <p:cxnSp>
        <p:nvCxnSpPr>
          <p:cNvPr id="65" name="Straight Connector 64">
            <a:extLst>
              <a:ext uri="{FF2B5EF4-FFF2-40B4-BE49-F238E27FC236}">
                <a16:creationId xmlns:a16="http://schemas.microsoft.com/office/drawing/2014/main" id="{AD3F3AFF-68D1-465E-9ECE-24C1D7A23AB9}"/>
              </a:ext>
            </a:extLst>
          </p:cNvPr>
          <p:cNvCxnSpPr>
            <a:cxnSpLocks/>
          </p:cNvCxnSpPr>
          <p:nvPr/>
        </p:nvCxnSpPr>
        <p:spPr>
          <a:xfrm>
            <a:off x="6154432" y="2494490"/>
            <a:ext cx="585762" cy="98130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DC930B1-BDD3-4571-A3E0-F2D8B15D7477}"/>
              </a:ext>
            </a:extLst>
          </p:cNvPr>
          <p:cNvCxnSpPr>
            <a:cxnSpLocks/>
          </p:cNvCxnSpPr>
          <p:nvPr/>
        </p:nvCxnSpPr>
        <p:spPr>
          <a:xfrm>
            <a:off x="6189995" y="2473673"/>
            <a:ext cx="835075" cy="55794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9722C49-54E2-421E-8E11-E0FBFE8F1FAC}"/>
              </a:ext>
            </a:extLst>
          </p:cNvPr>
          <p:cNvSpPr txBox="1"/>
          <p:nvPr/>
        </p:nvSpPr>
        <p:spPr>
          <a:xfrm>
            <a:off x="5110741" y="2019994"/>
            <a:ext cx="1104148" cy="369332"/>
          </a:xfrm>
          <a:prstGeom prst="rect">
            <a:avLst/>
          </a:prstGeom>
          <a:noFill/>
        </p:spPr>
        <p:txBody>
          <a:bodyPr wrap="square" rtlCol="0">
            <a:spAutoFit/>
          </a:bodyPr>
          <a:lstStyle/>
          <a:p>
            <a:r>
              <a:rPr lang="en-IN" dirty="0"/>
              <a:t>Test input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B24EAA-A25C-4EF7-A322-B7BB356DDADD}"/>
                  </a:ext>
                </a:extLst>
              </p:cNvPr>
              <p:cNvSpPr txBox="1"/>
              <p:nvPr/>
            </p:nvSpPr>
            <p:spPr>
              <a:xfrm>
                <a:off x="3424876" y="5207683"/>
                <a:ext cx="365806"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3</m:t>
                          </m:r>
                        </m:den>
                      </m:f>
                    </m:oMath>
                  </m:oMathPara>
                </a14:m>
                <a:endParaRPr lang="en-IN" dirty="0"/>
              </a:p>
            </p:txBody>
          </p:sp>
        </mc:Choice>
        <mc:Fallback xmlns="">
          <p:sp>
            <p:nvSpPr>
              <p:cNvPr id="7" name="TextBox 6">
                <a:extLst>
                  <a:ext uri="{FF2B5EF4-FFF2-40B4-BE49-F238E27FC236}">
                    <a16:creationId xmlns:a16="http://schemas.microsoft.com/office/drawing/2014/main" id="{2DB24EAA-A25C-4EF7-A322-B7BB356DDADD}"/>
                  </a:ext>
                </a:extLst>
              </p:cNvPr>
              <p:cNvSpPr txBox="1">
                <a:spLocks noRot="1" noChangeAspect="1" noMove="1" noResize="1" noEditPoints="1" noAdjustHandles="1" noChangeArrowheads="1" noChangeShapeType="1" noTextEdit="1"/>
              </p:cNvSpPr>
              <p:nvPr/>
            </p:nvSpPr>
            <p:spPr>
              <a:xfrm>
                <a:off x="3424876" y="5207683"/>
                <a:ext cx="365806" cy="612732"/>
              </a:xfrm>
              <a:prstGeom prst="rect">
                <a:avLst/>
              </a:prstGeom>
              <a:blipFill>
                <a:blip r:embed="rId7"/>
                <a:stretch>
                  <a:fillRect/>
                </a:stretch>
              </a:blipFill>
            </p:spPr>
            <p:txBody>
              <a:bodyPr/>
              <a:lstStyle/>
              <a:p>
                <a:r>
                  <a:rPr lang="en-IN">
                    <a:noFill/>
                  </a:rPr>
                  <a:t> </a:t>
                </a:r>
              </a:p>
            </p:txBody>
          </p:sp>
        </mc:Fallback>
      </mc:AlternateContent>
      <p:sp>
        <p:nvSpPr>
          <p:cNvPr id="69" name="Star: 5 Points 68">
            <a:extLst>
              <a:ext uri="{FF2B5EF4-FFF2-40B4-BE49-F238E27FC236}">
                <a16:creationId xmlns:a16="http://schemas.microsoft.com/office/drawing/2014/main" id="{B026D013-CBDE-4B1B-B2E6-1EF9689B6A60}"/>
              </a:ext>
            </a:extLst>
          </p:cNvPr>
          <p:cNvSpPr/>
          <p:nvPr/>
        </p:nvSpPr>
        <p:spPr>
          <a:xfrm>
            <a:off x="3765059" y="5335535"/>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68FE3DE4-B2FC-4358-AEE0-72334A5FEA39}"/>
                  </a:ext>
                </a:extLst>
              </p:cNvPr>
              <p:cNvSpPr txBox="1"/>
              <p:nvPr/>
            </p:nvSpPr>
            <p:spPr>
              <a:xfrm>
                <a:off x="4459079" y="5207683"/>
                <a:ext cx="365806"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3</m:t>
                          </m:r>
                        </m:den>
                      </m:f>
                    </m:oMath>
                  </m:oMathPara>
                </a14:m>
                <a:endParaRPr lang="en-IN" dirty="0"/>
              </a:p>
            </p:txBody>
          </p:sp>
        </mc:Choice>
        <mc:Fallback xmlns="">
          <p:sp>
            <p:nvSpPr>
              <p:cNvPr id="71" name="TextBox 70">
                <a:extLst>
                  <a:ext uri="{FF2B5EF4-FFF2-40B4-BE49-F238E27FC236}">
                    <a16:creationId xmlns:a16="http://schemas.microsoft.com/office/drawing/2014/main" id="{68FE3DE4-B2FC-4358-AEE0-72334A5FEA39}"/>
                  </a:ext>
                </a:extLst>
              </p:cNvPr>
              <p:cNvSpPr txBox="1">
                <a:spLocks noRot="1" noChangeAspect="1" noMove="1" noResize="1" noEditPoints="1" noAdjustHandles="1" noChangeArrowheads="1" noChangeShapeType="1" noTextEdit="1"/>
              </p:cNvSpPr>
              <p:nvPr/>
            </p:nvSpPr>
            <p:spPr>
              <a:xfrm>
                <a:off x="4459079" y="5207683"/>
                <a:ext cx="365806" cy="612732"/>
              </a:xfrm>
              <a:prstGeom prst="rect">
                <a:avLst/>
              </a:prstGeom>
              <a:blipFill>
                <a:blip r:embed="rId8"/>
                <a:stretch>
                  <a:fillRect/>
                </a:stretch>
              </a:blipFill>
            </p:spPr>
            <p:txBody>
              <a:bodyPr/>
              <a:lstStyle/>
              <a:p>
                <a:r>
                  <a:rPr lang="en-IN">
                    <a:noFill/>
                  </a:rPr>
                  <a:t> </a:t>
                </a:r>
              </a:p>
            </p:txBody>
          </p:sp>
        </mc:Fallback>
      </mc:AlternateContent>
      <p:sp>
        <p:nvSpPr>
          <p:cNvPr id="82" name="Star: 5 Points 81">
            <a:extLst>
              <a:ext uri="{FF2B5EF4-FFF2-40B4-BE49-F238E27FC236}">
                <a16:creationId xmlns:a16="http://schemas.microsoft.com/office/drawing/2014/main" id="{4B42E9FA-AE5B-4A3A-8044-BB7540149683}"/>
              </a:ext>
            </a:extLst>
          </p:cNvPr>
          <p:cNvSpPr/>
          <p:nvPr/>
        </p:nvSpPr>
        <p:spPr>
          <a:xfrm>
            <a:off x="4799262" y="533553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5C872763-0C34-4AC0-9290-4CD7F4D3DAC8}"/>
                  </a:ext>
                </a:extLst>
              </p:cNvPr>
              <p:cNvSpPr txBox="1"/>
              <p:nvPr/>
            </p:nvSpPr>
            <p:spPr>
              <a:xfrm>
                <a:off x="5397045" y="5187533"/>
                <a:ext cx="365806"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3</m:t>
                          </m:r>
                        </m:den>
                      </m:f>
                    </m:oMath>
                  </m:oMathPara>
                </a14:m>
                <a:endParaRPr lang="en-IN" dirty="0"/>
              </a:p>
            </p:txBody>
          </p:sp>
        </mc:Choice>
        <mc:Fallback xmlns="">
          <p:sp>
            <p:nvSpPr>
              <p:cNvPr id="84" name="TextBox 83">
                <a:extLst>
                  <a:ext uri="{FF2B5EF4-FFF2-40B4-BE49-F238E27FC236}">
                    <a16:creationId xmlns:a16="http://schemas.microsoft.com/office/drawing/2014/main" id="{5C872763-0C34-4AC0-9290-4CD7F4D3DAC8}"/>
                  </a:ext>
                </a:extLst>
              </p:cNvPr>
              <p:cNvSpPr txBox="1">
                <a:spLocks noRot="1" noChangeAspect="1" noMove="1" noResize="1" noEditPoints="1" noAdjustHandles="1" noChangeArrowheads="1" noChangeShapeType="1" noTextEdit="1"/>
              </p:cNvSpPr>
              <p:nvPr/>
            </p:nvSpPr>
            <p:spPr>
              <a:xfrm>
                <a:off x="5397045" y="5187533"/>
                <a:ext cx="365806" cy="612732"/>
              </a:xfrm>
              <a:prstGeom prst="rect">
                <a:avLst/>
              </a:prstGeom>
              <a:blipFill>
                <a:blip r:embed="rId9"/>
                <a:stretch>
                  <a:fillRect/>
                </a:stretch>
              </a:blipFill>
            </p:spPr>
            <p:txBody>
              <a:bodyPr/>
              <a:lstStyle/>
              <a:p>
                <a:r>
                  <a:rPr lang="en-IN">
                    <a:noFill/>
                  </a:rPr>
                  <a:t> </a:t>
                </a:r>
              </a:p>
            </p:txBody>
          </p:sp>
        </mc:Fallback>
      </mc:AlternateContent>
      <p:sp>
        <p:nvSpPr>
          <p:cNvPr id="90" name="Star: 5 Points 89">
            <a:extLst>
              <a:ext uri="{FF2B5EF4-FFF2-40B4-BE49-F238E27FC236}">
                <a16:creationId xmlns:a16="http://schemas.microsoft.com/office/drawing/2014/main" id="{866553CA-D991-4127-9F89-AC1746A265FB}"/>
              </a:ext>
            </a:extLst>
          </p:cNvPr>
          <p:cNvSpPr/>
          <p:nvPr/>
        </p:nvSpPr>
        <p:spPr>
          <a:xfrm>
            <a:off x="5737228" y="531538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E7011E2-B39B-45C7-97DE-F53C9CB409D4}"/>
              </a:ext>
            </a:extLst>
          </p:cNvPr>
          <p:cNvSpPr txBox="1"/>
          <p:nvPr/>
        </p:nvSpPr>
        <p:spPr>
          <a:xfrm>
            <a:off x="4148980" y="5207683"/>
            <a:ext cx="364202" cy="523220"/>
          </a:xfrm>
          <a:prstGeom prst="rect">
            <a:avLst/>
          </a:prstGeom>
          <a:noFill/>
        </p:spPr>
        <p:txBody>
          <a:bodyPr wrap="none" rtlCol="0">
            <a:spAutoFit/>
          </a:bodyPr>
          <a:lstStyle/>
          <a:p>
            <a:r>
              <a:rPr lang="en-IN" sz="2800" dirty="0"/>
              <a:t>+</a:t>
            </a:r>
          </a:p>
        </p:txBody>
      </p:sp>
      <p:sp>
        <p:nvSpPr>
          <p:cNvPr id="91" name="TextBox 90">
            <a:extLst>
              <a:ext uri="{FF2B5EF4-FFF2-40B4-BE49-F238E27FC236}">
                <a16:creationId xmlns:a16="http://schemas.microsoft.com/office/drawing/2014/main" id="{F9216213-5961-4A12-BE51-4EAC77FBF051}"/>
              </a:ext>
            </a:extLst>
          </p:cNvPr>
          <p:cNvSpPr txBox="1"/>
          <p:nvPr/>
        </p:nvSpPr>
        <p:spPr>
          <a:xfrm>
            <a:off x="5146747" y="5207683"/>
            <a:ext cx="364202" cy="523220"/>
          </a:xfrm>
          <a:prstGeom prst="rect">
            <a:avLst/>
          </a:prstGeom>
          <a:noFill/>
        </p:spPr>
        <p:txBody>
          <a:bodyPr wrap="none" rtlCol="0">
            <a:spAutoFit/>
          </a:bodyPr>
          <a:lstStyle/>
          <a:p>
            <a:r>
              <a:rPr lang="en-IN" sz="2800" dirty="0"/>
              <a:t>+</a:t>
            </a:r>
          </a:p>
        </p:txBody>
      </p:sp>
      <p:sp>
        <p:nvSpPr>
          <p:cNvPr id="9" name="TextBox 8">
            <a:extLst>
              <a:ext uri="{FF2B5EF4-FFF2-40B4-BE49-F238E27FC236}">
                <a16:creationId xmlns:a16="http://schemas.microsoft.com/office/drawing/2014/main" id="{05B857F2-0B7F-4A84-B973-649204D5E6CC}"/>
              </a:ext>
            </a:extLst>
          </p:cNvPr>
          <p:cNvSpPr txBox="1"/>
          <p:nvPr/>
        </p:nvSpPr>
        <p:spPr>
          <a:xfrm>
            <a:off x="6250434" y="5201511"/>
            <a:ext cx="389850" cy="584775"/>
          </a:xfrm>
          <a:prstGeom prst="rect">
            <a:avLst/>
          </a:prstGeom>
          <a:noFill/>
        </p:spPr>
        <p:txBody>
          <a:bodyPr wrap="none" rtlCol="0">
            <a:spAutoFit/>
          </a:bodyPr>
          <a:lstStyle/>
          <a:p>
            <a:r>
              <a:rPr lang="en-IN" sz="3200" dirty="0"/>
              <a:t>=</a:t>
            </a:r>
          </a:p>
        </p:txBody>
      </p:sp>
      <p:sp>
        <p:nvSpPr>
          <p:cNvPr id="92" name="Star: 5 Points 91">
            <a:extLst>
              <a:ext uri="{FF2B5EF4-FFF2-40B4-BE49-F238E27FC236}">
                <a16:creationId xmlns:a16="http://schemas.microsoft.com/office/drawing/2014/main" id="{52B84146-7F56-491D-A601-CC8965003B7E}"/>
              </a:ext>
            </a:extLst>
          </p:cNvPr>
          <p:cNvSpPr/>
          <p:nvPr/>
        </p:nvSpPr>
        <p:spPr>
          <a:xfrm>
            <a:off x="6726982" y="531538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9B391F3-1670-4B5A-B1D0-C1D6D4156B06}"/>
              </a:ext>
            </a:extLst>
          </p:cNvPr>
          <p:cNvSpPr txBox="1"/>
          <p:nvPr/>
        </p:nvSpPr>
        <p:spPr>
          <a:xfrm>
            <a:off x="368419" y="5368427"/>
            <a:ext cx="2734595" cy="369332"/>
          </a:xfrm>
          <a:prstGeom prst="rect">
            <a:avLst/>
          </a:prstGeom>
          <a:noFill/>
        </p:spPr>
        <p:txBody>
          <a:bodyPr wrap="none" rtlCol="0">
            <a:spAutoFit/>
          </a:bodyPr>
          <a:lstStyle/>
          <a:p>
            <a:r>
              <a:rPr lang="en-IN" dirty="0">
                <a:latin typeface="Abadi Extra Light" panose="020B0204020104020204" pitchFamily="34" charset="0"/>
              </a:rPr>
              <a:t>Unweighted KNN prediction:</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A7015E37-2C46-4B1C-8155-3067350AA03A}"/>
                  </a:ext>
                </a:extLst>
              </p:cNvPr>
              <p:cNvSpPr txBox="1"/>
              <p:nvPr/>
            </p:nvSpPr>
            <p:spPr>
              <a:xfrm>
                <a:off x="3424876" y="5946882"/>
                <a:ext cx="365805"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oMath>
                  </m:oMathPara>
                </a14:m>
                <a:endParaRPr lang="en-IN" dirty="0"/>
              </a:p>
            </p:txBody>
          </p:sp>
        </mc:Choice>
        <mc:Fallback xmlns="">
          <p:sp>
            <p:nvSpPr>
              <p:cNvPr id="93" name="TextBox 92">
                <a:extLst>
                  <a:ext uri="{FF2B5EF4-FFF2-40B4-BE49-F238E27FC236}">
                    <a16:creationId xmlns:a16="http://schemas.microsoft.com/office/drawing/2014/main" id="{A7015E37-2C46-4B1C-8155-3067350AA03A}"/>
                  </a:ext>
                </a:extLst>
              </p:cNvPr>
              <p:cNvSpPr txBox="1">
                <a:spLocks noRot="1" noChangeAspect="1" noMove="1" noResize="1" noEditPoints="1" noAdjustHandles="1" noChangeArrowheads="1" noChangeShapeType="1" noTextEdit="1"/>
              </p:cNvSpPr>
              <p:nvPr/>
            </p:nvSpPr>
            <p:spPr>
              <a:xfrm>
                <a:off x="3424876" y="5946882"/>
                <a:ext cx="365805" cy="612796"/>
              </a:xfrm>
              <a:prstGeom prst="rect">
                <a:avLst/>
              </a:prstGeom>
              <a:blipFill>
                <a:blip r:embed="rId10"/>
                <a:stretch>
                  <a:fillRect/>
                </a:stretch>
              </a:blipFill>
            </p:spPr>
            <p:txBody>
              <a:bodyPr/>
              <a:lstStyle/>
              <a:p>
                <a:r>
                  <a:rPr lang="en-IN">
                    <a:noFill/>
                  </a:rPr>
                  <a:t> </a:t>
                </a:r>
              </a:p>
            </p:txBody>
          </p:sp>
        </mc:Fallback>
      </mc:AlternateContent>
      <p:sp>
        <p:nvSpPr>
          <p:cNvPr id="94" name="Star: 5 Points 93">
            <a:extLst>
              <a:ext uri="{FF2B5EF4-FFF2-40B4-BE49-F238E27FC236}">
                <a16:creationId xmlns:a16="http://schemas.microsoft.com/office/drawing/2014/main" id="{0EA6E94F-098D-43DD-A96B-B8FB0E73E631}"/>
              </a:ext>
            </a:extLst>
          </p:cNvPr>
          <p:cNvSpPr/>
          <p:nvPr/>
        </p:nvSpPr>
        <p:spPr>
          <a:xfrm>
            <a:off x="3765059" y="607473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9BF19EA6-770C-4F2F-9DA1-2CF0E489F589}"/>
                  </a:ext>
                </a:extLst>
              </p:cNvPr>
              <p:cNvSpPr txBox="1"/>
              <p:nvPr/>
            </p:nvSpPr>
            <p:spPr>
              <a:xfrm>
                <a:off x="4459079" y="5946882"/>
                <a:ext cx="365806"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1</m:t>
                          </m:r>
                        </m:num>
                        <m:den>
                          <m:r>
                            <a:rPr lang="en-IN" b="0" i="1" smtClean="0">
                              <a:latin typeface="Cambria Math" panose="02040503050406030204" pitchFamily="18" charset="0"/>
                            </a:rPr>
                            <m:t>5</m:t>
                          </m:r>
                        </m:den>
                      </m:f>
                    </m:oMath>
                  </m:oMathPara>
                </a14:m>
                <a:endParaRPr lang="en-IN" dirty="0"/>
              </a:p>
            </p:txBody>
          </p:sp>
        </mc:Choice>
        <mc:Fallback xmlns="">
          <p:sp>
            <p:nvSpPr>
              <p:cNvPr id="95" name="TextBox 94">
                <a:extLst>
                  <a:ext uri="{FF2B5EF4-FFF2-40B4-BE49-F238E27FC236}">
                    <a16:creationId xmlns:a16="http://schemas.microsoft.com/office/drawing/2014/main" id="{9BF19EA6-770C-4F2F-9DA1-2CF0E489F589}"/>
                  </a:ext>
                </a:extLst>
              </p:cNvPr>
              <p:cNvSpPr txBox="1">
                <a:spLocks noRot="1" noChangeAspect="1" noMove="1" noResize="1" noEditPoints="1" noAdjustHandles="1" noChangeArrowheads="1" noChangeShapeType="1" noTextEdit="1"/>
              </p:cNvSpPr>
              <p:nvPr/>
            </p:nvSpPr>
            <p:spPr>
              <a:xfrm>
                <a:off x="4459079" y="5946882"/>
                <a:ext cx="365806" cy="612796"/>
              </a:xfrm>
              <a:prstGeom prst="rect">
                <a:avLst/>
              </a:prstGeom>
              <a:blipFill>
                <a:blip r:embed="rId11"/>
                <a:stretch>
                  <a:fillRect/>
                </a:stretch>
              </a:blipFill>
            </p:spPr>
            <p:txBody>
              <a:bodyPr/>
              <a:lstStyle/>
              <a:p>
                <a:r>
                  <a:rPr lang="en-IN">
                    <a:noFill/>
                  </a:rPr>
                  <a:t> </a:t>
                </a:r>
              </a:p>
            </p:txBody>
          </p:sp>
        </mc:Fallback>
      </mc:AlternateContent>
      <p:sp>
        <p:nvSpPr>
          <p:cNvPr id="96" name="Star: 5 Points 95">
            <a:extLst>
              <a:ext uri="{FF2B5EF4-FFF2-40B4-BE49-F238E27FC236}">
                <a16:creationId xmlns:a16="http://schemas.microsoft.com/office/drawing/2014/main" id="{D9DA6828-C9D9-476E-B222-D6627954439A}"/>
              </a:ext>
            </a:extLst>
          </p:cNvPr>
          <p:cNvSpPr/>
          <p:nvPr/>
        </p:nvSpPr>
        <p:spPr>
          <a:xfrm>
            <a:off x="4799262" y="6074734"/>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06666BB0-F568-45BD-B74D-47971AE3C4B9}"/>
                  </a:ext>
                </a:extLst>
              </p:cNvPr>
              <p:cNvSpPr txBox="1"/>
              <p:nvPr/>
            </p:nvSpPr>
            <p:spPr>
              <a:xfrm>
                <a:off x="5397045" y="5926732"/>
                <a:ext cx="365805"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1</m:t>
                          </m:r>
                        </m:num>
                        <m:den>
                          <m:r>
                            <a:rPr lang="en-IN" b="0" i="1" smtClean="0">
                              <a:latin typeface="Cambria Math" panose="02040503050406030204" pitchFamily="18" charset="0"/>
                            </a:rPr>
                            <m:t>5</m:t>
                          </m:r>
                        </m:den>
                      </m:f>
                    </m:oMath>
                  </m:oMathPara>
                </a14:m>
                <a:endParaRPr lang="en-IN" dirty="0"/>
              </a:p>
            </p:txBody>
          </p:sp>
        </mc:Choice>
        <mc:Fallback xmlns="">
          <p:sp>
            <p:nvSpPr>
              <p:cNvPr id="97" name="TextBox 96">
                <a:extLst>
                  <a:ext uri="{FF2B5EF4-FFF2-40B4-BE49-F238E27FC236}">
                    <a16:creationId xmlns:a16="http://schemas.microsoft.com/office/drawing/2014/main" id="{06666BB0-F568-45BD-B74D-47971AE3C4B9}"/>
                  </a:ext>
                </a:extLst>
              </p:cNvPr>
              <p:cNvSpPr txBox="1">
                <a:spLocks noRot="1" noChangeAspect="1" noMove="1" noResize="1" noEditPoints="1" noAdjustHandles="1" noChangeArrowheads="1" noChangeShapeType="1" noTextEdit="1"/>
              </p:cNvSpPr>
              <p:nvPr/>
            </p:nvSpPr>
            <p:spPr>
              <a:xfrm>
                <a:off x="5397045" y="5926732"/>
                <a:ext cx="365805" cy="612796"/>
              </a:xfrm>
              <a:prstGeom prst="rect">
                <a:avLst/>
              </a:prstGeom>
              <a:blipFill>
                <a:blip r:embed="rId12"/>
                <a:stretch>
                  <a:fillRect/>
                </a:stretch>
              </a:blipFill>
            </p:spPr>
            <p:txBody>
              <a:bodyPr/>
              <a:lstStyle/>
              <a:p>
                <a:r>
                  <a:rPr lang="en-IN">
                    <a:noFill/>
                  </a:rPr>
                  <a:t> </a:t>
                </a:r>
              </a:p>
            </p:txBody>
          </p:sp>
        </mc:Fallback>
      </mc:AlternateContent>
      <p:sp>
        <p:nvSpPr>
          <p:cNvPr id="98" name="Star: 5 Points 97">
            <a:extLst>
              <a:ext uri="{FF2B5EF4-FFF2-40B4-BE49-F238E27FC236}">
                <a16:creationId xmlns:a16="http://schemas.microsoft.com/office/drawing/2014/main" id="{87385507-F75B-4C3D-94EE-3AAB1114A643}"/>
              </a:ext>
            </a:extLst>
          </p:cNvPr>
          <p:cNvSpPr/>
          <p:nvPr/>
        </p:nvSpPr>
        <p:spPr>
          <a:xfrm>
            <a:off x="5737228" y="6054584"/>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TextBox 98">
            <a:extLst>
              <a:ext uri="{FF2B5EF4-FFF2-40B4-BE49-F238E27FC236}">
                <a16:creationId xmlns:a16="http://schemas.microsoft.com/office/drawing/2014/main" id="{738EFFE8-B615-4C32-AF1B-5648608EE0C1}"/>
              </a:ext>
            </a:extLst>
          </p:cNvPr>
          <p:cNvSpPr txBox="1"/>
          <p:nvPr/>
        </p:nvSpPr>
        <p:spPr>
          <a:xfrm>
            <a:off x="4148980" y="5946882"/>
            <a:ext cx="364202" cy="523220"/>
          </a:xfrm>
          <a:prstGeom prst="rect">
            <a:avLst/>
          </a:prstGeom>
          <a:noFill/>
        </p:spPr>
        <p:txBody>
          <a:bodyPr wrap="none" rtlCol="0">
            <a:spAutoFit/>
          </a:bodyPr>
          <a:lstStyle/>
          <a:p>
            <a:r>
              <a:rPr lang="en-IN" sz="2800" dirty="0"/>
              <a:t>+</a:t>
            </a:r>
          </a:p>
        </p:txBody>
      </p:sp>
      <p:sp>
        <p:nvSpPr>
          <p:cNvPr id="100" name="TextBox 99">
            <a:extLst>
              <a:ext uri="{FF2B5EF4-FFF2-40B4-BE49-F238E27FC236}">
                <a16:creationId xmlns:a16="http://schemas.microsoft.com/office/drawing/2014/main" id="{66ABF098-F29E-48B2-95C0-2710740DC126}"/>
              </a:ext>
            </a:extLst>
          </p:cNvPr>
          <p:cNvSpPr txBox="1"/>
          <p:nvPr/>
        </p:nvSpPr>
        <p:spPr>
          <a:xfrm>
            <a:off x="5146747" y="5946882"/>
            <a:ext cx="364202" cy="523220"/>
          </a:xfrm>
          <a:prstGeom prst="rect">
            <a:avLst/>
          </a:prstGeom>
          <a:noFill/>
        </p:spPr>
        <p:txBody>
          <a:bodyPr wrap="none" rtlCol="0">
            <a:spAutoFit/>
          </a:bodyPr>
          <a:lstStyle/>
          <a:p>
            <a:r>
              <a:rPr lang="en-IN" sz="2800" dirty="0"/>
              <a:t>+</a:t>
            </a:r>
          </a:p>
        </p:txBody>
      </p:sp>
      <p:sp>
        <p:nvSpPr>
          <p:cNvPr id="101" name="TextBox 100">
            <a:extLst>
              <a:ext uri="{FF2B5EF4-FFF2-40B4-BE49-F238E27FC236}">
                <a16:creationId xmlns:a16="http://schemas.microsoft.com/office/drawing/2014/main" id="{41AD4FEC-9131-4589-9186-2905491410CE}"/>
              </a:ext>
            </a:extLst>
          </p:cNvPr>
          <p:cNvSpPr txBox="1"/>
          <p:nvPr/>
        </p:nvSpPr>
        <p:spPr>
          <a:xfrm>
            <a:off x="6250434" y="5940710"/>
            <a:ext cx="389850" cy="584775"/>
          </a:xfrm>
          <a:prstGeom prst="rect">
            <a:avLst/>
          </a:prstGeom>
          <a:noFill/>
        </p:spPr>
        <p:txBody>
          <a:bodyPr wrap="none" rtlCol="0">
            <a:spAutoFit/>
          </a:bodyPr>
          <a:lstStyle/>
          <a:p>
            <a:r>
              <a:rPr lang="en-IN" sz="3200" dirty="0"/>
              <a:t>=</a:t>
            </a:r>
          </a:p>
        </p:txBody>
      </p:sp>
      <p:sp>
        <p:nvSpPr>
          <p:cNvPr id="102" name="Star: 5 Points 101">
            <a:extLst>
              <a:ext uri="{FF2B5EF4-FFF2-40B4-BE49-F238E27FC236}">
                <a16:creationId xmlns:a16="http://schemas.microsoft.com/office/drawing/2014/main" id="{B42C0A93-0A18-4FED-907C-57E5F3CFEF41}"/>
              </a:ext>
            </a:extLst>
          </p:cNvPr>
          <p:cNvSpPr/>
          <p:nvPr/>
        </p:nvSpPr>
        <p:spPr>
          <a:xfrm>
            <a:off x="6726982" y="605458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TextBox 102">
            <a:extLst>
              <a:ext uri="{FF2B5EF4-FFF2-40B4-BE49-F238E27FC236}">
                <a16:creationId xmlns:a16="http://schemas.microsoft.com/office/drawing/2014/main" id="{66594D60-6796-4F28-A7C9-41B408AD797A}"/>
              </a:ext>
            </a:extLst>
          </p:cNvPr>
          <p:cNvSpPr txBox="1"/>
          <p:nvPr/>
        </p:nvSpPr>
        <p:spPr>
          <a:xfrm>
            <a:off x="368419" y="6107626"/>
            <a:ext cx="2492221" cy="369332"/>
          </a:xfrm>
          <a:prstGeom prst="rect">
            <a:avLst/>
          </a:prstGeom>
          <a:noFill/>
        </p:spPr>
        <p:txBody>
          <a:bodyPr wrap="none" rtlCol="0">
            <a:spAutoFit/>
          </a:bodyPr>
          <a:lstStyle/>
          <a:p>
            <a:r>
              <a:rPr lang="en-IN" dirty="0">
                <a:latin typeface="Abadi Extra Light" panose="020B0204020104020204" pitchFamily="34" charset="0"/>
              </a:rPr>
              <a:t>Weighted KNN prediction:</a:t>
            </a:r>
          </a:p>
        </p:txBody>
      </p:sp>
      <p:pic>
        <p:nvPicPr>
          <p:cNvPr id="104" name="Picture 103">
            <a:extLst>
              <a:ext uri="{FF2B5EF4-FFF2-40B4-BE49-F238E27FC236}">
                <a16:creationId xmlns:a16="http://schemas.microsoft.com/office/drawing/2014/main" id="{2AE0C3D4-5B82-4F0F-8E8F-77085C39EE57}"/>
              </a:ext>
            </a:extLst>
          </p:cNvPr>
          <p:cNvPicPr>
            <a:picLocks noChangeAspect="1"/>
          </p:cNvPicPr>
          <p:nvPr/>
        </p:nvPicPr>
        <p:blipFill>
          <a:blip r:embed="rId13"/>
          <a:stretch>
            <a:fillRect/>
          </a:stretch>
        </p:blipFill>
        <p:spPr>
          <a:xfrm>
            <a:off x="11119998" y="5117573"/>
            <a:ext cx="1010687" cy="965223"/>
          </a:xfrm>
          <a:prstGeom prst="rect">
            <a:avLst/>
          </a:prstGeom>
        </p:spPr>
      </p:pic>
      <p:sp>
        <p:nvSpPr>
          <p:cNvPr id="105" name="Speech Bubble: Rectangle 104">
            <a:extLst>
              <a:ext uri="{FF2B5EF4-FFF2-40B4-BE49-F238E27FC236}">
                <a16:creationId xmlns:a16="http://schemas.microsoft.com/office/drawing/2014/main" id="{D338652E-2D61-42B8-8DD2-812ED68F082E}"/>
              </a:ext>
            </a:extLst>
          </p:cNvPr>
          <p:cNvSpPr/>
          <p:nvPr/>
        </p:nvSpPr>
        <p:spPr>
          <a:xfrm>
            <a:off x="7246294" y="5163976"/>
            <a:ext cx="3797397" cy="1277246"/>
          </a:xfrm>
          <a:prstGeom prst="wedgeRectCallout">
            <a:avLst>
              <a:gd name="adj1" fmla="val 62284"/>
              <a:gd name="adj2" fmla="val -1747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In weighted approach, a single red training input is being given 3 times more importance than the other two green inputs since it is sort of “three times” closer to the test input than the other two green inputs</a:t>
            </a:r>
          </a:p>
        </p:txBody>
      </p:sp>
      <mc:AlternateContent xmlns:mc="http://schemas.openxmlformats.org/markup-compatibility/2006" xmlns:a14="http://schemas.microsoft.com/office/drawing/2010/main">
        <mc:Choice Requires="a14">
          <p:sp>
            <p:nvSpPr>
              <p:cNvPr id="106" name="Speech Bubble: Rectangle 105">
                <a:extLst>
                  <a:ext uri="{FF2B5EF4-FFF2-40B4-BE49-F238E27FC236}">
                    <a16:creationId xmlns:a16="http://schemas.microsoft.com/office/drawing/2014/main" id="{8D758533-2113-479D-B480-9E88EF344DA0}"/>
                  </a:ext>
                </a:extLst>
              </p:cNvPr>
              <p:cNvSpPr/>
              <p:nvPr/>
            </p:nvSpPr>
            <p:spPr>
              <a:xfrm>
                <a:off x="9880506" y="6324563"/>
                <a:ext cx="2193423" cy="436866"/>
              </a:xfrm>
              <a:prstGeom prst="wedgeRectCallout">
                <a:avLst>
                  <a:gd name="adj1" fmla="val 24397"/>
                  <a:gd name="adj2" fmla="val -19478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IN" sz="1600" b="0" i="1" smtClean="0">
                        <a:solidFill>
                          <a:schemeClr val="tx1"/>
                        </a:solidFill>
                        <a:latin typeface="Cambria Math" panose="02040503050406030204" pitchFamily="18" charset="0"/>
                      </a:rPr>
                      <m:t>𝜖</m:t>
                    </m:r>
                  </m:oMath>
                </a14:m>
                <a:r>
                  <a:rPr lang="en-IN" sz="1600" dirty="0">
                    <a:solidFill>
                      <a:schemeClr val="tx1"/>
                    </a:solidFill>
                    <a:latin typeface="Abadi Extra Light" panose="020B0204020104020204" pitchFamily="34" charset="0"/>
                  </a:rPr>
                  <a:t>-NN can also be made weighted likewise</a:t>
                </a:r>
              </a:p>
            </p:txBody>
          </p:sp>
        </mc:Choice>
        <mc:Fallback xmlns="">
          <p:sp>
            <p:nvSpPr>
              <p:cNvPr id="106" name="Speech Bubble: Rectangle 105">
                <a:extLst>
                  <a:ext uri="{FF2B5EF4-FFF2-40B4-BE49-F238E27FC236}">
                    <a16:creationId xmlns:a16="http://schemas.microsoft.com/office/drawing/2014/main" id="{8D758533-2113-479D-B480-9E88EF344DA0}"/>
                  </a:ext>
                </a:extLst>
              </p:cNvPr>
              <p:cNvSpPr>
                <a:spLocks noRot="1" noChangeAspect="1" noMove="1" noResize="1" noEditPoints="1" noAdjustHandles="1" noChangeArrowheads="1" noChangeShapeType="1" noTextEdit="1"/>
              </p:cNvSpPr>
              <p:nvPr/>
            </p:nvSpPr>
            <p:spPr>
              <a:xfrm>
                <a:off x="9880506" y="6324563"/>
                <a:ext cx="2193423" cy="436866"/>
              </a:xfrm>
              <a:prstGeom prst="wedgeRectCallout">
                <a:avLst>
                  <a:gd name="adj1" fmla="val 24397"/>
                  <a:gd name="adj2" fmla="val -194787"/>
                </a:avLst>
              </a:prstGeom>
              <a:blipFill>
                <a:blip r:embed="rId14"/>
                <a:stretch>
                  <a:fillRect l="-1377" b="-12637"/>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35183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500"/>
                                        <p:tgtEl>
                                          <p:spTgt spid="3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down)">
                                      <p:cBhvr>
                                        <p:cTn id="21" dur="500"/>
                                        <p:tgtEl>
                                          <p:spTgt spid="3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down)">
                                      <p:cBhvr>
                                        <p:cTn id="24" dur="500"/>
                                        <p:tgtEl>
                                          <p:spTgt spid="4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down)">
                                      <p:cBhvr>
                                        <p:cTn id="27" dur="500"/>
                                        <p:tgtEl>
                                          <p:spTgt spid="4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down)">
                                      <p:cBhvr>
                                        <p:cTn id="30" dur="500"/>
                                        <p:tgtEl>
                                          <p:spTgt spid="4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down)">
                                      <p:cBhvr>
                                        <p:cTn id="33" dur="500"/>
                                        <p:tgtEl>
                                          <p:spTgt spid="4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down)">
                                      <p:cBhvr>
                                        <p:cTn id="36" dur="500"/>
                                        <p:tgtEl>
                                          <p:spTgt spid="4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down)">
                                      <p:cBhvr>
                                        <p:cTn id="39" dur="500"/>
                                        <p:tgtEl>
                                          <p:spTgt spid="5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down)">
                                      <p:cBhvr>
                                        <p:cTn id="42" dur="500"/>
                                        <p:tgtEl>
                                          <p:spTgt spid="51"/>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down)">
                                      <p:cBhvr>
                                        <p:cTn id="45" dur="500"/>
                                        <p:tgtEl>
                                          <p:spTgt spid="52"/>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down)">
                                      <p:cBhvr>
                                        <p:cTn id="48" dur="500"/>
                                        <p:tgtEl>
                                          <p:spTgt spid="5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down)">
                                      <p:cBhvr>
                                        <p:cTn id="51" dur="500"/>
                                        <p:tgtEl>
                                          <p:spTgt spid="5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wipe(down)">
                                      <p:cBhvr>
                                        <p:cTn id="54" dur="500"/>
                                        <p:tgtEl>
                                          <p:spTgt spid="5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down)">
                                      <p:cBhvr>
                                        <p:cTn id="57" dur="500"/>
                                        <p:tgtEl>
                                          <p:spTgt spid="56"/>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down)">
                                      <p:cBhvr>
                                        <p:cTn id="60" dur="500"/>
                                        <p:tgtEl>
                                          <p:spTgt spid="57"/>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down)">
                                      <p:cBhvr>
                                        <p:cTn id="63" dur="500"/>
                                        <p:tgtEl>
                                          <p:spTgt spid="5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wipe(down)">
                                      <p:cBhvr>
                                        <p:cTn id="66" dur="500"/>
                                        <p:tgtEl>
                                          <p:spTgt spid="59"/>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wipe(down)">
                                      <p:cBhvr>
                                        <p:cTn id="69" dur="500"/>
                                        <p:tgtEl>
                                          <p:spTgt spid="60"/>
                                        </p:tgtEl>
                                      </p:cBhvr>
                                    </p:animEffect>
                                  </p:childTnLst>
                                </p:cTn>
                              </p:par>
                              <p:par>
                                <p:cTn id="70" presetID="22" presetClass="entr" presetSubtype="4"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wipe(down)">
                                      <p:cBhvr>
                                        <p:cTn id="72" dur="500"/>
                                        <p:tgtEl>
                                          <p:spTgt spid="61"/>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down)">
                                      <p:cBhvr>
                                        <p:cTn id="75" dur="500"/>
                                        <p:tgtEl>
                                          <p:spTgt spid="64"/>
                                        </p:tgtEl>
                                      </p:cBhvr>
                                    </p:animEffect>
                                  </p:childTnLst>
                                </p:cTn>
                              </p:par>
                              <p:par>
                                <p:cTn id="76" presetID="22" presetClass="entr" presetSubtype="4" fill="hold" nodeType="withEffect">
                                  <p:stCondLst>
                                    <p:cond delay="0"/>
                                  </p:stCondLst>
                                  <p:childTnLst>
                                    <p:set>
                                      <p:cBhvr>
                                        <p:cTn id="77" dur="1" fill="hold">
                                          <p:stCondLst>
                                            <p:cond delay="0"/>
                                          </p:stCondLst>
                                        </p:cTn>
                                        <p:tgtEl>
                                          <p:spTgt spid="65"/>
                                        </p:tgtEl>
                                        <p:attrNameLst>
                                          <p:attrName>style.visibility</p:attrName>
                                        </p:attrNameLst>
                                      </p:cBhvr>
                                      <p:to>
                                        <p:strVal val="visible"/>
                                      </p:to>
                                    </p:set>
                                    <p:animEffect transition="in" filter="wipe(down)">
                                      <p:cBhvr>
                                        <p:cTn id="78" dur="500"/>
                                        <p:tgtEl>
                                          <p:spTgt spid="65"/>
                                        </p:tgtEl>
                                      </p:cBhvr>
                                    </p:animEffect>
                                  </p:childTnLst>
                                </p:cTn>
                              </p:par>
                              <p:par>
                                <p:cTn id="79" presetID="22" presetClass="entr" presetSubtype="4" fill="hold" nodeType="with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wipe(down)">
                                      <p:cBhvr>
                                        <p:cTn id="81" dur="500"/>
                                        <p:tgtEl>
                                          <p:spTgt spid="66"/>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down)">
                                      <p:cBhvr>
                                        <p:cTn id="84" dur="500"/>
                                        <p:tgtEl>
                                          <p:spTgt spid="6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59">
                                            <p:txEl>
                                              <p:pRg st="7" end="7"/>
                                            </p:txEl>
                                          </p:spTgt>
                                        </p:tgtEl>
                                        <p:attrNameLst>
                                          <p:attrName>style.visibility</p:attrName>
                                        </p:attrNameLst>
                                      </p:cBhvr>
                                      <p:to>
                                        <p:strVal val="visible"/>
                                      </p:to>
                                    </p:set>
                                    <p:animEffect transition="in" filter="wipe(down)">
                                      <p:cBhvr>
                                        <p:cTn id="89" dur="500"/>
                                        <p:tgtEl>
                                          <p:spTgt spid="159">
                                            <p:txEl>
                                              <p:pRg st="7" end="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wipe(down)">
                                      <p:cBhvr>
                                        <p:cTn id="94" dur="500"/>
                                        <p:tgtEl>
                                          <p:spTgt spid="7"/>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wipe(down)">
                                      <p:cBhvr>
                                        <p:cTn id="97" dur="500"/>
                                        <p:tgtEl>
                                          <p:spTgt spid="6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animEffect transition="in" filter="wipe(down)">
                                      <p:cBhvr>
                                        <p:cTn id="100" dur="500"/>
                                        <p:tgtEl>
                                          <p:spTgt spid="71"/>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wipe(down)">
                                      <p:cBhvr>
                                        <p:cTn id="103" dur="500"/>
                                        <p:tgtEl>
                                          <p:spTgt spid="82"/>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84"/>
                                        </p:tgtEl>
                                        <p:attrNameLst>
                                          <p:attrName>style.visibility</p:attrName>
                                        </p:attrNameLst>
                                      </p:cBhvr>
                                      <p:to>
                                        <p:strVal val="visible"/>
                                      </p:to>
                                    </p:set>
                                    <p:animEffect transition="in" filter="wipe(down)">
                                      <p:cBhvr>
                                        <p:cTn id="106" dur="500"/>
                                        <p:tgtEl>
                                          <p:spTgt spid="84"/>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animEffect transition="in" filter="wipe(down)">
                                      <p:cBhvr>
                                        <p:cTn id="109" dur="500"/>
                                        <p:tgtEl>
                                          <p:spTgt spid="90"/>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wipe(down)">
                                      <p:cBhvr>
                                        <p:cTn id="112" dur="500"/>
                                        <p:tgtEl>
                                          <p:spTgt spid="8"/>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91"/>
                                        </p:tgtEl>
                                        <p:attrNameLst>
                                          <p:attrName>style.visibility</p:attrName>
                                        </p:attrNameLst>
                                      </p:cBhvr>
                                      <p:to>
                                        <p:strVal val="visible"/>
                                      </p:to>
                                    </p:set>
                                    <p:animEffect transition="in" filter="wipe(down)">
                                      <p:cBhvr>
                                        <p:cTn id="115" dur="500"/>
                                        <p:tgtEl>
                                          <p:spTgt spid="91"/>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9"/>
                                        </p:tgtEl>
                                        <p:attrNameLst>
                                          <p:attrName>style.visibility</p:attrName>
                                        </p:attrNameLst>
                                      </p:cBhvr>
                                      <p:to>
                                        <p:strVal val="visible"/>
                                      </p:to>
                                    </p:set>
                                    <p:animEffect transition="in" filter="wipe(down)">
                                      <p:cBhvr>
                                        <p:cTn id="118" dur="500"/>
                                        <p:tgtEl>
                                          <p:spTgt spid="9"/>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92"/>
                                        </p:tgtEl>
                                        <p:attrNameLst>
                                          <p:attrName>style.visibility</p:attrName>
                                        </p:attrNameLst>
                                      </p:cBhvr>
                                      <p:to>
                                        <p:strVal val="visible"/>
                                      </p:to>
                                    </p:set>
                                    <p:animEffect transition="in" filter="wipe(down)">
                                      <p:cBhvr>
                                        <p:cTn id="121" dur="500"/>
                                        <p:tgtEl>
                                          <p:spTgt spid="92"/>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10"/>
                                        </p:tgtEl>
                                        <p:attrNameLst>
                                          <p:attrName>style.visibility</p:attrName>
                                        </p:attrNameLst>
                                      </p:cBhvr>
                                      <p:to>
                                        <p:strVal val="visible"/>
                                      </p:to>
                                    </p:set>
                                    <p:animEffect transition="in" filter="wipe(down)">
                                      <p:cBhvr>
                                        <p:cTn id="124" dur="500"/>
                                        <p:tgtEl>
                                          <p:spTgt spid="1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93"/>
                                        </p:tgtEl>
                                        <p:attrNameLst>
                                          <p:attrName>style.visibility</p:attrName>
                                        </p:attrNameLst>
                                      </p:cBhvr>
                                      <p:to>
                                        <p:strVal val="visible"/>
                                      </p:to>
                                    </p:set>
                                    <p:animEffect transition="in" filter="wipe(down)">
                                      <p:cBhvr>
                                        <p:cTn id="129" dur="500"/>
                                        <p:tgtEl>
                                          <p:spTgt spid="93"/>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wipe(down)">
                                      <p:cBhvr>
                                        <p:cTn id="132" dur="500"/>
                                        <p:tgtEl>
                                          <p:spTgt spid="94"/>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95"/>
                                        </p:tgtEl>
                                        <p:attrNameLst>
                                          <p:attrName>style.visibility</p:attrName>
                                        </p:attrNameLst>
                                      </p:cBhvr>
                                      <p:to>
                                        <p:strVal val="visible"/>
                                      </p:to>
                                    </p:set>
                                    <p:animEffect transition="in" filter="wipe(down)">
                                      <p:cBhvr>
                                        <p:cTn id="135" dur="500"/>
                                        <p:tgtEl>
                                          <p:spTgt spid="95"/>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96"/>
                                        </p:tgtEl>
                                        <p:attrNameLst>
                                          <p:attrName>style.visibility</p:attrName>
                                        </p:attrNameLst>
                                      </p:cBhvr>
                                      <p:to>
                                        <p:strVal val="visible"/>
                                      </p:to>
                                    </p:set>
                                    <p:animEffect transition="in" filter="wipe(down)">
                                      <p:cBhvr>
                                        <p:cTn id="138" dur="500"/>
                                        <p:tgtEl>
                                          <p:spTgt spid="96"/>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97"/>
                                        </p:tgtEl>
                                        <p:attrNameLst>
                                          <p:attrName>style.visibility</p:attrName>
                                        </p:attrNameLst>
                                      </p:cBhvr>
                                      <p:to>
                                        <p:strVal val="visible"/>
                                      </p:to>
                                    </p:set>
                                    <p:animEffect transition="in" filter="wipe(down)">
                                      <p:cBhvr>
                                        <p:cTn id="141" dur="500"/>
                                        <p:tgtEl>
                                          <p:spTgt spid="97"/>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98"/>
                                        </p:tgtEl>
                                        <p:attrNameLst>
                                          <p:attrName>style.visibility</p:attrName>
                                        </p:attrNameLst>
                                      </p:cBhvr>
                                      <p:to>
                                        <p:strVal val="visible"/>
                                      </p:to>
                                    </p:set>
                                    <p:animEffect transition="in" filter="wipe(down)">
                                      <p:cBhvr>
                                        <p:cTn id="144" dur="500"/>
                                        <p:tgtEl>
                                          <p:spTgt spid="98"/>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animEffect transition="in" filter="wipe(down)">
                                      <p:cBhvr>
                                        <p:cTn id="147" dur="500"/>
                                        <p:tgtEl>
                                          <p:spTgt spid="99"/>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00"/>
                                        </p:tgtEl>
                                        <p:attrNameLst>
                                          <p:attrName>style.visibility</p:attrName>
                                        </p:attrNameLst>
                                      </p:cBhvr>
                                      <p:to>
                                        <p:strVal val="visible"/>
                                      </p:to>
                                    </p:set>
                                    <p:animEffect transition="in" filter="wipe(down)">
                                      <p:cBhvr>
                                        <p:cTn id="150" dur="500"/>
                                        <p:tgtEl>
                                          <p:spTgt spid="100"/>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101"/>
                                        </p:tgtEl>
                                        <p:attrNameLst>
                                          <p:attrName>style.visibility</p:attrName>
                                        </p:attrNameLst>
                                      </p:cBhvr>
                                      <p:to>
                                        <p:strVal val="visible"/>
                                      </p:to>
                                    </p:set>
                                    <p:animEffect transition="in" filter="wipe(down)">
                                      <p:cBhvr>
                                        <p:cTn id="153" dur="500"/>
                                        <p:tgtEl>
                                          <p:spTgt spid="101"/>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102"/>
                                        </p:tgtEl>
                                        <p:attrNameLst>
                                          <p:attrName>style.visibility</p:attrName>
                                        </p:attrNameLst>
                                      </p:cBhvr>
                                      <p:to>
                                        <p:strVal val="visible"/>
                                      </p:to>
                                    </p:set>
                                    <p:animEffect transition="in" filter="wipe(down)">
                                      <p:cBhvr>
                                        <p:cTn id="156" dur="500"/>
                                        <p:tgtEl>
                                          <p:spTgt spid="102"/>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103"/>
                                        </p:tgtEl>
                                        <p:attrNameLst>
                                          <p:attrName>style.visibility</p:attrName>
                                        </p:attrNameLst>
                                      </p:cBhvr>
                                      <p:to>
                                        <p:strVal val="visible"/>
                                      </p:to>
                                    </p:set>
                                    <p:animEffect transition="in" filter="wipe(down)">
                                      <p:cBhvr>
                                        <p:cTn id="159" dur="500"/>
                                        <p:tgtEl>
                                          <p:spTgt spid="103"/>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104"/>
                                        </p:tgtEl>
                                        <p:attrNameLst>
                                          <p:attrName>style.visibility</p:attrName>
                                        </p:attrNameLst>
                                      </p:cBhvr>
                                      <p:to>
                                        <p:strVal val="visible"/>
                                      </p:to>
                                    </p:set>
                                    <p:animEffect transition="in" filter="wipe(down)">
                                      <p:cBhvr>
                                        <p:cTn id="164" dur="500"/>
                                        <p:tgtEl>
                                          <p:spTgt spid="104"/>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105"/>
                                        </p:tgtEl>
                                        <p:attrNameLst>
                                          <p:attrName>style.visibility</p:attrName>
                                        </p:attrNameLst>
                                      </p:cBhvr>
                                      <p:to>
                                        <p:strVal val="visible"/>
                                      </p:to>
                                    </p:set>
                                    <p:animEffect transition="in" filter="wipe(down)">
                                      <p:cBhvr>
                                        <p:cTn id="167" dur="500"/>
                                        <p:tgtEl>
                                          <p:spTgt spid="105"/>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106"/>
                                        </p:tgtEl>
                                        <p:attrNameLst>
                                          <p:attrName>style.visibility</p:attrName>
                                        </p:attrNameLst>
                                      </p:cBhvr>
                                      <p:to>
                                        <p:strVal val="visible"/>
                                      </p:to>
                                    </p:set>
                                    <p:animEffect transition="in" filter="wipe(down)">
                                      <p:cBhvr>
                                        <p:cTn id="172"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4" grpId="0"/>
      <p:bldP spid="67" grpId="0"/>
      <p:bldP spid="7" grpId="0"/>
      <p:bldP spid="69" grpId="0" animBg="1"/>
      <p:bldP spid="71" grpId="0"/>
      <p:bldP spid="82" grpId="0" animBg="1"/>
      <p:bldP spid="84" grpId="0"/>
      <p:bldP spid="90" grpId="0" animBg="1"/>
      <p:bldP spid="8" grpId="0"/>
      <p:bldP spid="91" grpId="0"/>
      <p:bldP spid="9" grpId="0"/>
      <p:bldP spid="92" grpId="0" animBg="1"/>
      <p:bldP spid="10" grpId="0"/>
      <p:bldP spid="93" grpId="0"/>
      <p:bldP spid="94" grpId="0" animBg="1"/>
      <p:bldP spid="95" grpId="0"/>
      <p:bldP spid="96" grpId="0" animBg="1"/>
      <p:bldP spid="97" grpId="0"/>
      <p:bldP spid="98" grpId="0" animBg="1"/>
      <p:bldP spid="99" grpId="0"/>
      <p:bldP spid="100" grpId="0"/>
      <p:bldP spid="101" grpId="0"/>
      <p:bldP spid="102" grpId="0" animBg="1"/>
      <p:bldP spid="103" grpId="0"/>
      <p:bldP spid="105" grpId="0" animBg="1"/>
      <p:bldP spid="10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i="1" dirty="0">
                    <a:solidFill>
                      <a:schemeClr val="accent2">
                        <a:lumMod val="75000"/>
                      </a:schemeClr>
                    </a:solidFill>
                  </a:rPr>
                  <a:t>K</a:t>
                </a:r>
                <a:r>
                  <a:rPr lang="en-IN" dirty="0">
                    <a:solidFill>
                      <a:schemeClr val="accent2">
                        <a:lumMod val="75000"/>
                      </a:schemeClr>
                    </a:solidFill>
                  </a:rPr>
                  <a:t>NN/</a:t>
                </a:r>
                <a14:m>
                  <m:oMath xmlns:m="http://schemas.openxmlformats.org/officeDocument/2006/math">
                    <m:r>
                      <a:rPr lang="en-IN" i="1">
                        <a:solidFill>
                          <a:schemeClr val="accent2">
                            <a:lumMod val="75000"/>
                          </a:schemeClr>
                        </a:solidFill>
                        <a:latin typeface="Cambria Math" panose="02040503050406030204" pitchFamily="18" charset="0"/>
                      </a:rPr>
                      <m:t>𝜖</m:t>
                    </m:r>
                  </m:oMath>
                </a14:m>
                <a:r>
                  <a:rPr lang="en-IN" dirty="0">
                    <a:solidFill>
                      <a:schemeClr val="accent2">
                        <a:lumMod val="75000"/>
                      </a:schemeClr>
                    </a:solidFill>
                  </a:rPr>
                  <a:t>-NN for Other Supervised Learning Problems</a:t>
                </a:r>
              </a:p>
            </p:txBody>
          </p:sp>
        </mc:Choice>
        <mc:Fallback xmlns="">
          <p:sp>
            <p:nvSpPr>
              <p:cNvPr id="2" name="Title 1">
                <a:extLst>
                  <a:ext uri="{FF2B5EF4-FFF2-40B4-BE49-F238E27FC236}">
                    <a16:creationId xmlns:a16="http://schemas.microsoft.com/office/drawing/2014/main" id="{D7657946-FC7F-477C-9867-0ED704A858E1}"/>
                  </a:ext>
                </a:extLst>
              </p:cNvPr>
              <p:cNvSpPr>
                <a:spLocks noGrp="1" noRot="1" noChangeAspect="1" noMove="1" noResize="1" noEditPoints="1" noAdjustHandles="1" noChangeArrowheads="1" noChangeShapeType="1" noTextEdit="1"/>
              </p:cNvSpPr>
              <p:nvPr>
                <p:ph type="title"/>
              </p:nvPr>
            </p:nvSpPr>
            <p:spPr>
              <a:xfrm>
                <a:off x="265245" y="169682"/>
                <a:ext cx="11740617" cy="821500"/>
              </a:xfrm>
              <a:blipFill>
                <a:blip r:embed="rId5"/>
                <a:stretch>
                  <a:fillRect l="-2130" t="-15556" r="-1195" b="-27407"/>
                </a:stretch>
              </a:blipFill>
            </p:spPr>
            <p:txBody>
              <a:bodyPr/>
              <a:lstStyle/>
              <a:p>
                <a:r>
                  <a:rPr lang="en-IN">
                    <a:noFill/>
                  </a:rPr>
                  <a:t> </a:t>
                </a:r>
              </a:p>
            </p:txBody>
          </p:sp>
        </mc:Fallback>
      </mc:AlternateContent>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Can apply KNN/𝜖-NN for other supervised learning problems as well, such as</a:t>
            </a:r>
          </a:p>
          <a:p>
            <a:pPr lvl="1">
              <a:buFont typeface="Wingdings" panose="05000000000000000000" pitchFamily="2" charset="2"/>
              <a:buChar char="§"/>
            </a:pPr>
            <a:r>
              <a:rPr lang="en-GB" dirty="0">
                <a:latin typeface="Abadi Extra Light" panose="020B0204020104020204" pitchFamily="34" charset="0"/>
              </a:rPr>
              <a:t>Multi-class classification</a:t>
            </a:r>
          </a:p>
          <a:p>
            <a:pPr lvl="1">
              <a:buFont typeface="Wingdings" panose="05000000000000000000" pitchFamily="2" charset="2"/>
              <a:buChar char="§"/>
            </a:pPr>
            <a:r>
              <a:rPr lang="en-GB" dirty="0">
                <a:latin typeface="Abadi Extra Light" panose="020B0204020104020204" pitchFamily="34" charset="0"/>
              </a:rPr>
              <a:t>Regression</a:t>
            </a:r>
          </a:p>
          <a:p>
            <a:pPr lvl="1">
              <a:buFont typeface="Wingdings" panose="05000000000000000000" pitchFamily="2" charset="2"/>
              <a:buChar char="§"/>
            </a:pPr>
            <a:r>
              <a:rPr lang="en-GB" dirty="0">
                <a:latin typeface="Abadi Extra Light" panose="020B0204020104020204" pitchFamily="34" charset="0"/>
              </a:rPr>
              <a:t>Tagging/multi-label learning</a:t>
            </a: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For multi-class, simply used the same majority rule like in binary </a:t>
            </a:r>
            <a:r>
              <a:rPr lang="en-GB" dirty="0" err="1">
                <a:latin typeface="Abadi Extra Light" panose="020B0204020104020204" pitchFamily="34" charset="0"/>
              </a:rPr>
              <a:t>classfn</a:t>
            </a:r>
            <a:r>
              <a:rPr lang="en-GB" dirty="0">
                <a:latin typeface="Abadi Extra Light" panose="020B0204020104020204" pitchFamily="34" charset="0"/>
              </a:rPr>
              <a:t> case </a:t>
            </a:r>
          </a:p>
          <a:p>
            <a:pPr lvl="1">
              <a:buFont typeface="Wingdings" panose="05000000000000000000" pitchFamily="2" charset="2"/>
              <a:buChar char="§"/>
            </a:pPr>
            <a:r>
              <a:rPr lang="en-GB" dirty="0">
                <a:latin typeface="Abadi Extra Light" panose="020B0204020104020204" pitchFamily="34" charset="0"/>
              </a:rPr>
              <a:t>Just a simple difference that now we have more than 2 classes</a:t>
            </a: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For regression, simply compute the average of the outputs of nearest </a:t>
            </a:r>
            <a:r>
              <a:rPr lang="en-GB" dirty="0" err="1">
                <a:latin typeface="Abadi Extra Light" panose="020B0204020104020204" pitchFamily="34" charset="0"/>
              </a:rPr>
              <a:t>neighbors</a:t>
            </a: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For multi-label learning, each output is a binary vector (presence/absence of tag)</a:t>
            </a:r>
          </a:p>
          <a:p>
            <a:pPr lvl="1">
              <a:buFont typeface="Wingdings" panose="05000000000000000000" pitchFamily="2" charset="2"/>
              <a:buChar char="§"/>
            </a:pPr>
            <a:r>
              <a:rPr lang="en-GB" dirty="0">
                <a:latin typeface="Abadi Extra Light" panose="020B0204020104020204" pitchFamily="34" charset="0"/>
              </a:rPr>
              <a:t>Just compute the average of the binary vectors</a:t>
            </a:r>
          </a:p>
          <a:p>
            <a:pPr lvl="1">
              <a:buFont typeface="Wingdings" panose="05000000000000000000" pitchFamily="2" charset="2"/>
              <a:buChar char="§"/>
            </a:pPr>
            <a:r>
              <a:rPr lang="en-GB" dirty="0">
                <a:latin typeface="Abadi Extra Light" panose="020B0204020104020204" pitchFamily="34" charset="0"/>
              </a:rPr>
              <a:t>Result won’t be a binary vector but we can report the best tags based on magnitudes</a:t>
            </a: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25</a:t>
            </a:fld>
            <a:endParaRPr lang="en-IN" sz="2800" dirty="0">
              <a:solidFill>
                <a:schemeClr val="accent2">
                  <a:lumMod val="40000"/>
                  <a:lumOff val="60000"/>
                </a:schemeClr>
              </a:solidFill>
            </a:endParaRPr>
          </a:p>
        </p:txBody>
      </p:sp>
      <p:pic>
        <p:nvPicPr>
          <p:cNvPr id="5" name="Picture 4">
            <a:extLst>
              <a:ext uri="{FF2B5EF4-FFF2-40B4-BE49-F238E27FC236}">
                <a16:creationId xmlns:a16="http://schemas.microsoft.com/office/drawing/2014/main" id="{BB3B8B7A-9CAF-4497-BEE2-63D2E1F500AA}"/>
              </a:ext>
            </a:extLst>
          </p:cNvPr>
          <p:cNvPicPr>
            <a:picLocks noChangeAspect="1"/>
          </p:cNvPicPr>
          <p:nvPr/>
        </p:nvPicPr>
        <p:blipFill>
          <a:blip r:embed="rId6"/>
          <a:stretch>
            <a:fillRect/>
          </a:stretch>
        </p:blipFill>
        <p:spPr>
          <a:xfrm>
            <a:off x="10897008" y="1635819"/>
            <a:ext cx="1010687" cy="965223"/>
          </a:xfrm>
          <a:prstGeom prst="rect">
            <a:avLst/>
          </a:prstGeom>
        </p:spPr>
      </p:pic>
      <p:sp>
        <p:nvSpPr>
          <p:cNvPr id="6" name="Speech Bubble: Rectangle 5">
            <a:extLst>
              <a:ext uri="{FF2B5EF4-FFF2-40B4-BE49-F238E27FC236}">
                <a16:creationId xmlns:a16="http://schemas.microsoft.com/office/drawing/2014/main" id="{316D092C-8900-46F5-842C-E9024309C50B}"/>
              </a:ext>
            </a:extLst>
          </p:cNvPr>
          <p:cNvSpPr/>
          <p:nvPr/>
        </p:nvSpPr>
        <p:spPr>
          <a:xfrm>
            <a:off x="7023304" y="1682222"/>
            <a:ext cx="3797397" cy="779624"/>
          </a:xfrm>
          <a:prstGeom prst="wedgeRectCallout">
            <a:avLst>
              <a:gd name="adj1" fmla="val 62284"/>
              <a:gd name="adj2" fmla="val -1747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We can also try the weighted versions for such problems, just like we did in the case of binary classification</a:t>
            </a:r>
          </a:p>
        </p:txBody>
      </p:sp>
    </p:spTree>
    <p:custDataLst>
      <p:tags r:id="rId1"/>
    </p:custDataLst>
    <p:extLst>
      <p:ext uri="{BB962C8B-B14F-4D97-AF65-F5344CB8AC3E}">
        <p14:creationId xmlns:p14="http://schemas.microsoft.com/office/powerpoint/2010/main" val="177993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9">
                                            <p:txEl>
                                              <p:pRg st="1" end="1"/>
                                            </p:txEl>
                                          </p:spTgt>
                                        </p:tgtEl>
                                        <p:attrNameLst>
                                          <p:attrName>style.visibility</p:attrName>
                                        </p:attrNameLst>
                                      </p:cBhvr>
                                      <p:to>
                                        <p:strVal val="visible"/>
                                      </p:to>
                                    </p:set>
                                    <p:animEffect transition="in" filter="wipe(down)">
                                      <p:cBhvr>
                                        <p:cTn id="12" dur="500"/>
                                        <p:tgtEl>
                                          <p:spTgt spid="1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9">
                                            <p:txEl>
                                              <p:pRg st="2" end="2"/>
                                            </p:txEl>
                                          </p:spTgt>
                                        </p:tgtEl>
                                        <p:attrNameLst>
                                          <p:attrName>style.visibility</p:attrName>
                                        </p:attrNameLst>
                                      </p:cBhvr>
                                      <p:to>
                                        <p:strVal val="visible"/>
                                      </p:to>
                                    </p:set>
                                    <p:animEffect transition="in" filter="wipe(down)">
                                      <p:cBhvr>
                                        <p:cTn id="17" dur="500"/>
                                        <p:tgtEl>
                                          <p:spTgt spid="1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9">
                                            <p:txEl>
                                              <p:pRg st="3" end="3"/>
                                            </p:txEl>
                                          </p:spTgt>
                                        </p:tgtEl>
                                        <p:attrNameLst>
                                          <p:attrName>style.visibility</p:attrName>
                                        </p:attrNameLst>
                                      </p:cBhvr>
                                      <p:to>
                                        <p:strVal val="visible"/>
                                      </p:to>
                                    </p:set>
                                    <p:animEffect transition="in" filter="wipe(down)">
                                      <p:cBhvr>
                                        <p:cTn id="22" dur="500"/>
                                        <p:tgtEl>
                                          <p:spTgt spid="1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9">
                                            <p:txEl>
                                              <p:pRg st="5" end="5"/>
                                            </p:txEl>
                                          </p:spTgt>
                                        </p:tgtEl>
                                        <p:attrNameLst>
                                          <p:attrName>style.visibility</p:attrName>
                                        </p:attrNameLst>
                                      </p:cBhvr>
                                      <p:to>
                                        <p:strVal val="visible"/>
                                      </p:to>
                                    </p:set>
                                    <p:animEffect transition="in" filter="wipe(down)">
                                      <p:cBhvr>
                                        <p:cTn id="27" dur="500"/>
                                        <p:tgtEl>
                                          <p:spTgt spid="1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9">
                                            <p:txEl>
                                              <p:pRg st="6" end="6"/>
                                            </p:txEl>
                                          </p:spTgt>
                                        </p:tgtEl>
                                        <p:attrNameLst>
                                          <p:attrName>style.visibility</p:attrName>
                                        </p:attrNameLst>
                                      </p:cBhvr>
                                      <p:to>
                                        <p:strVal val="visible"/>
                                      </p:to>
                                    </p:set>
                                    <p:animEffect transition="in" filter="wipe(down)">
                                      <p:cBhvr>
                                        <p:cTn id="32" dur="500"/>
                                        <p:tgtEl>
                                          <p:spTgt spid="15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9">
                                            <p:txEl>
                                              <p:pRg st="8" end="8"/>
                                            </p:txEl>
                                          </p:spTgt>
                                        </p:tgtEl>
                                        <p:attrNameLst>
                                          <p:attrName>style.visibility</p:attrName>
                                        </p:attrNameLst>
                                      </p:cBhvr>
                                      <p:to>
                                        <p:strVal val="visible"/>
                                      </p:to>
                                    </p:set>
                                    <p:animEffect transition="in" filter="wipe(down)">
                                      <p:cBhvr>
                                        <p:cTn id="37" dur="500"/>
                                        <p:tgtEl>
                                          <p:spTgt spid="15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9">
                                            <p:txEl>
                                              <p:pRg st="10" end="10"/>
                                            </p:txEl>
                                          </p:spTgt>
                                        </p:tgtEl>
                                        <p:attrNameLst>
                                          <p:attrName>style.visibility</p:attrName>
                                        </p:attrNameLst>
                                      </p:cBhvr>
                                      <p:to>
                                        <p:strVal val="visible"/>
                                      </p:to>
                                    </p:set>
                                    <p:animEffect transition="in" filter="wipe(down)">
                                      <p:cBhvr>
                                        <p:cTn id="42" dur="500"/>
                                        <p:tgtEl>
                                          <p:spTgt spid="159">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9">
                                            <p:txEl>
                                              <p:pRg st="11" end="11"/>
                                            </p:txEl>
                                          </p:spTgt>
                                        </p:tgtEl>
                                        <p:attrNameLst>
                                          <p:attrName>style.visibility</p:attrName>
                                        </p:attrNameLst>
                                      </p:cBhvr>
                                      <p:to>
                                        <p:strVal val="visible"/>
                                      </p:to>
                                    </p:set>
                                    <p:animEffect transition="in" filter="wipe(down)">
                                      <p:cBhvr>
                                        <p:cTn id="47" dur="500"/>
                                        <p:tgtEl>
                                          <p:spTgt spid="159">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9">
                                            <p:txEl>
                                              <p:pRg st="12" end="12"/>
                                            </p:txEl>
                                          </p:spTgt>
                                        </p:tgtEl>
                                        <p:attrNameLst>
                                          <p:attrName>style.visibility</p:attrName>
                                        </p:attrNameLst>
                                      </p:cBhvr>
                                      <p:to>
                                        <p:strVal val="visible"/>
                                      </p:to>
                                    </p:set>
                                    <p:animEffect transition="in" filter="wipe(down)">
                                      <p:cBhvr>
                                        <p:cTn id="52" dur="500"/>
                                        <p:tgtEl>
                                          <p:spTgt spid="159">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down)">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uiExpand="1" build="p"/>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i="1" dirty="0">
                <a:solidFill>
                  <a:schemeClr val="accent2">
                    <a:lumMod val="75000"/>
                  </a:schemeClr>
                </a:solidFill>
              </a:rPr>
              <a:t>K</a:t>
            </a:r>
            <a:r>
              <a:rPr lang="en-IN" dirty="0">
                <a:solidFill>
                  <a:schemeClr val="accent2">
                    <a:lumMod val="75000"/>
                  </a:schemeClr>
                </a:solidFill>
              </a:rPr>
              <a:t>NN Prediction Rule: The Mathematical Form</a:t>
            </a:r>
          </a:p>
        </p:txBody>
      </p:sp>
      <mc:AlternateContent xmlns:mc="http://schemas.openxmlformats.org/markup-compatibility/2006" xmlns:a14="http://schemas.microsoft.com/office/drawing/2010/main">
        <mc:Choice Requires="a14">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denote the set of </a:t>
                </a:r>
                <a:r>
                  <a:rPr lang="en-GB" i="1" dirty="0">
                    <a:latin typeface="Abadi Extra Light" panose="020B0204020104020204" pitchFamily="34" charset="0"/>
                  </a:rPr>
                  <a:t>K </a:t>
                </a:r>
                <a:r>
                  <a:rPr lang="en-GB" dirty="0">
                    <a:latin typeface="Abadi Extra Light" panose="020B0204020104020204" pitchFamily="34" charset="0"/>
                  </a:rPr>
                  <a:t>nearest </a:t>
                </a:r>
                <a:r>
                  <a:rPr lang="en-GB" dirty="0" err="1">
                    <a:latin typeface="Abadi Extra Light" panose="020B0204020104020204" pitchFamily="34" charset="0"/>
                  </a:rPr>
                  <a:t>neighbors</a:t>
                </a:r>
                <a:r>
                  <a:rPr lang="en-GB" dirty="0">
                    <a:latin typeface="Abadi Extra Light" panose="020B0204020104020204" pitchFamily="34" charset="0"/>
                  </a:rPr>
                  <a:t> of an input </a:t>
                </a:r>
                <a14:m>
                  <m:oMath xmlns:m="http://schemas.openxmlformats.org/officeDocument/2006/math">
                    <m:r>
                      <a:rPr lang="en-IN" b="1" i="0" smtClean="0">
                        <a:latin typeface="Cambria Math" panose="02040503050406030204" pitchFamily="18" charset="0"/>
                      </a:rPr>
                      <m:t>𝐱</m:t>
                    </m:r>
                  </m:oMath>
                </a14:m>
                <a:r>
                  <a:rPr lang="en-GB" b="1" dirty="0">
                    <a:latin typeface="Abadi Extra Light" panose="020B0204020104020204" pitchFamily="34" charset="0"/>
                  </a:rPr>
                  <a:t> </a:t>
                </a:r>
                <a:r>
                  <a:rPr lang="en-GB" dirty="0">
                    <a:latin typeface="Abadi Extra Light" panose="020B0204020104020204" pitchFamily="34" charset="0"/>
                  </a:rPr>
                  <a:t>by</a:t>
                </a:r>
                <a:r>
                  <a:rPr lang="en-GB" b="1" dirty="0">
                    <a:latin typeface="Abadi Extra Light" panose="020B0204020104020204" pitchFamily="34" charset="0"/>
                  </a:rPr>
                  <a:t> </a:t>
                </a:r>
                <a14:m>
                  <m:oMath xmlns:m="http://schemas.openxmlformats.org/officeDocument/2006/math">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𝑁</m:t>
                        </m:r>
                      </m:e>
                      <m:sub>
                        <m:r>
                          <a:rPr lang="en-IN" b="0" i="1" dirty="0" smtClean="0">
                            <a:latin typeface="Cambria Math" panose="02040503050406030204" pitchFamily="18" charset="0"/>
                          </a:rPr>
                          <m:t>𝐾</m:t>
                        </m:r>
                      </m:sub>
                    </m:sSub>
                    <m:d>
                      <m:dPr>
                        <m:ctrlPr>
                          <a:rPr lang="en-IN" b="0" i="1" dirty="0" smtClean="0">
                            <a:latin typeface="Cambria Math" panose="02040503050406030204" pitchFamily="18" charset="0"/>
                          </a:rPr>
                        </m:ctrlPr>
                      </m:dPr>
                      <m:e>
                        <m:r>
                          <a:rPr lang="en-IN" b="1" i="0" dirty="0" smtClean="0">
                            <a:latin typeface="Cambria Math" panose="02040503050406030204" pitchFamily="18" charset="0"/>
                          </a:rPr>
                          <m:t>𝐱</m:t>
                        </m:r>
                      </m:e>
                    </m:d>
                  </m:oMath>
                </a14:m>
                <a:endParaRPr lang="en-IN" b="0"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 The unweighted KNN prediction </a:t>
                </a:r>
                <a14:m>
                  <m:oMath xmlns:m="http://schemas.openxmlformats.org/officeDocument/2006/math">
                    <m:r>
                      <a:rPr lang="en-IN" b="1" i="0" smtClean="0">
                        <a:latin typeface="Cambria Math" panose="02040503050406030204" pitchFamily="18" charset="0"/>
                      </a:rPr>
                      <m:t>𝐲</m:t>
                    </m:r>
                  </m:oMath>
                </a14:m>
                <a:r>
                  <a:rPr lang="en-GB" dirty="0">
                    <a:latin typeface="Abadi Extra Light" panose="020B0204020104020204" pitchFamily="34" charset="0"/>
                  </a:rPr>
                  <a:t> for a test input </a:t>
                </a:r>
                <a14:m>
                  <m:oMath xmlns:m="http://schemas.openxmlformats.org/officeDocument/2006/math">
                    <m:r>
                      <a:rPr lang="en-IN" b="1" i="0" smtClean="0">
                        <a:latin typeface="Cambria Math" panose="02040503050406030204" pitchFamily="18" charset="0"/>
                      </a:rPr>
                      <m:t>𝐱</m:t>
                    </m:r>
                  </m:oMath>
                </a14:m>
                <a:r>
                  <a:rPr lang="en-GB" dirty="0">
                    <a:latin typeface="Abadi Extra Light" panose="020B0204020104020204" pitchFamily="34" charset="0"/>
                  </a:rPr>
                  <a:t> can be written as</a:t>
                </a: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This form makes direct sense of regression and for cases where the each output is a vector (e.g., </a:t>
                </a:r>
                <a:r>
                  <a:rPr lang="en-GB" dirty="0">
                    <a:solidFill>
                      <a:srgbClr val="0000FF"/>
                    </a:solidFill>
                    <a:latin typeface="Abadi Extra Light" panose="020B0204020104020204" pitchFamily="34" charset="0"/>
                  </a:rPr>
                  <a:t>multi-class</a:t>
                </a:r>
                <a:r>
                  <a:rPr lang="en-GB" dirty="0">
                    <a:latin typeface="Abadi Extra Light" panose="020B0204020104020204" pitchFamily="34" charset="0"/>
                  </a:rPr>
                  <a:t> </a:t>
                </a:r>
                <a:r>
                  <a:rPr lang="en-GB" dirty="0">
                    <a:solidFill>
                      <a:srgbClr val="0000FF"/>
                    </a:solidFill>
                    <a:latin typeface="Abadi Extra Light" panose="020B0204020104020204" pitchFamily="34" charset="0"/>
                  </a:rPr>
                  <a:t>classification</a:t>
                </a:r>
                <a:r>
                  <a:rPr lang="en-GB" dirty="0">
                    <a:latin typeface="Abadi Extra Light" panose="020B0204020104020204" pitchFamily="34" charset="0"/>
                  </a:rPr>
                  <a:t> where each output is a discrete value which can be represented as a </a:t>
                </a:r>
                <a:r>
                  <a:rPr lang="en-GB" dirty="0">
                    <a:solidFill>
                      <a:srgbClr val="0000FF"/>
                    </a:solidFill>
                    <a:latin typeface="Abadi Extra Light" panose="020B0204020104020204" pitchFamily="34" charset="0"/>
                  </a:rPr>
                  <a:t>one-hot vector</a:t>
                </a:r>
                <a:r>
                  <a:rPr lang="en-GB" dirty="0">
                    <a:latin typeface="Abadi Extra Light" panose="020B0204020104020204" pitchFamily="34" charset="0"/>
                  </a:rPr>
                  <a:t>, or </a:t>
                </a:r>
                <a:r>
                  <a:rPr lang="en-GB" dirty="0">
                    <a:solidFill>
                      <a:srgbClr val="0000FF"/>
                    </a:solidFill>
                    <a:latin typeface="Abadi Extra Light" panose="020B0204020104020204" pitchFamily="34" charset="0"/>
                  </a:rPr>
                  <a:t>tagging/multi-label classification </a:t>
                </a:r>
                <a:r>
                  <a:rPr lang="en-GB" dirty="0">
                    <a:latin typeface="Abadi Extra Light" panose="020B0204020104020204" pitchFamily="34" charset="0"/>
                  </a:rPr>
                  <a:t>where each output is a </a:t>
                </a:r>
                <a:r>
                  <a:rPr lang="en-GB" dirty="0">
                    <a:solidFill>
                      <a:srgbClr val="0000FF"/>
                    </a:solidFill>
                    <a:latin typeface="Abadi Extra Light" panose="020B0204020104020204" pitchFamily="34" charset="0"/>
                  </a:rPr>
                  <a:t>binary vector</a:t>
                </a:r>
                <a:r>
                  <a:rPr lang="en-GB" dirty="0">
                    <a:latin typeface="Abadi Extra Light" panose="020B0204020104020204" pitchFamily="34" charset="0"/>
                  </a:rPr>
                  <a:t>)</a:t>
                </a:r>
              </a:p>
              <a:p>
                <a:pPr lvl="1">
                  <a:buFont typeface="Wingdings" panose="05000000000000000000" pitchFamily="2" charset="2"/>
                  <a:buChar char="§"/>
                </a:pPr>
                <a:r>
                  <a:rPr lang="en-GB" dirty="0">
                    <a:latin typeface="Abadi Extra Light" panose="020B0204020104020204" pitchFamily="34" charset="0"/>
                  </a:rPr>
                  <a:t>For binary classification, assuming labels as +1/-1, we predict </a:t>
                </a:r>
                <a14:m>
                  <m:oMath xmlns:m="http://schemas.openxmlformats.org/officeDocument/2006/math">
                    <m:r>
                      <m:rPr>
                        <m:sty m:val="p"/>
                      </m:rPr>
                      <a:rPr lang="en-IN" b="0" i="0" smtClean="0">
                        <a:latin typeface="Cambria Math" panose="02040503050406030204" pitchFamily="18" charset="0"/>
                      </a:rPr>
                      <m:t>sign</m:t>
                    </m:r>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𝐾</m:t>
                        </m:r>
                      </m:den>
                    </m:f>
                    <m:r>
                      <a:rPr lang="en-IN" i="1">
                        <a:latin typeface="Cambria Math" panose="02040503050406030204" pitchFamily="18" charset="0"/>
                      </a:rPr>
                      <m:t> </m:t>
                    </m:r>
                    <m:nary>
                      <m:naryPr>
                        <m:chr m:val="∑"/>
                        <m:supHide m:val="on"/>
                        <m:ctrlPr>
                          <a:rPr lang="en-IN" i="1">
                            <a:latin typeface="Cambria Math" panose="02040503050406030204" pitchFamily="18" charset="0"/>
                          </a:rPr>
                        </m:ctrlPr>
                      </m:naryPr>
                      <m:sub>
                        <m:r>
                          <m:rPr>
                            <m:brk m:alnAt="25"/>
                          </m:rPr>
                          <a:rPr lang="en-IN" i="1" dirty="0">
                            <a:latin typeface="Cambria Math" panose="02040503050406030204" pitchFamily="18" charset="0"/>
                          </a:rPr>
                          <m:t>𝑖</m:t>
                        </m:r>
                        <m:r>
                          <a:rPr lang="en-IN" i="1" dirty="0">
                            <a:latin typeface="Cambria Math" panose="02040503050406030204" pitchFamily="18" charset="0"/>
                          </a:rPr>
                          <m:t>∈</m:t>
                        </m:r>
                        <m:sSub>
                          <m:sSubPr>
                            <m:ctrlPr>
                              <a:rPr lang="en-IN" i="1" dirty="0">
                                <a:latin typeface="Cambria Math" panose="02040503050406030204" pitchFamily="18" charset="0"/>
                              </a:rPr>
                            </m:ctrlPr>
                          </m:sSubPr>
                          <m:e>
                            <m:r>
                              <m:rPr>
                                <m:brk m:alnAt="25"/>
                              </m:rPr>
                              <a:rPr lang="en-IN" i="1" dirty="0">
                                <a:latin typeface="Cambria Math" panose="02040503050406030204" pitchFamily="18" charset="0"/>
                              </a:rPr>
                              <m:t>𝑁</m:t>
                            </m:r>
                          </m:e>
                          <m:sub>
                            <m:r>
                              <m:rPr>
                                <m:brk m:alnAt="25"/>
                              </m:rPr>
                              <a:rPr lang="en-IN" i="1" dirty="0">
                                <a:latin typeface="Cambria Math" panose="02040503050406030204" pitchFamily="18" charset="0"/>
                              </a:rPr>
                              <m:t>𝐾</m:t>
                            </m:r>
                          </m:sub>
                        </m:sSub>
                        <m:r>
                          <m:rPr>
                            <m:brk m:alnAt="25"/>
                          </m:rPr>
                          <a:rPr lang="en-IN" i="1" dirty="0">
                            <a:latin typeface="Cambria Math" panose="02040503050406030204" pitchFamily="18" charset="0"/>
                          </a:rPr>
                          <m:t>(</m:t>
                        </m:r>
                        <m:r>
                          <m:rPr>
                            <m:brk m:alnAt="25"/>
                          </m:rPr>
                          <a:rPr lang="en-IN" b="1" dirty="0">
                            <a:latin typeface="Cambria Math" panose="02040503050406030204" pitchFamily="18" charset="0"/>
                          </a:rPr>
                          <m:t>𝐱</m:t>
                        </m:r>
                        <m:r>
                          <m:rPr>
                            <m:brk m:alnAt="25"/>
                          </m:rPr>
                          <a:rPr lang="en-IN" i="1" dirty="0">
                            <a:latin typeface="Cambria Math" panose="02040503050406030204" pitchFamily="18" charset="0"/>
                          </a:rPr>
                          <m:t>)</m:t>
                        </m:r>
                      </m:sub>
                      <m:sup/>
                      <m:e>
                        <m:sSub>
                          <m:sSubPr>
                            <m:ctrlPr>
                              <a:rPr lang="en-IN" i="1">
                                <a:latin typeface="Cambria Math" panose="02040503050406030204" pitchFamily="18" charset="0"/>
                              </a:rPr>
                            </m:ctrlPr>
                          </m:sSubPr>
                          <m:e>
                            <m:r>
                              <a:rPr lang="en-IN" b="1">
                                <a:latin typeface="Cambria Math" panose="02040503050406030204" pitchFamily="18" charset="0"/>
                              </a:rPr>
                              <m:t>𝐲</m:t>
                            </m:r>
                          </m:e>
                          <m:sub>
                            <m:r>
                              <a:rPr lang="en-IN" i="1">
                                <a:latin typeface="Cambria Math" panose="02040503050406030204" pitchFamily="18" charset="0"/>
                              </a:rPr>
                              <m:t>𝑖</m:t>
                            </m:r>
                          </m:sub>
                        </m:sSub>
                      </m:e>
                    </m:nary>
                  </m:oMath>
                </a14:m>
                <a:r>
                  <a:rPr lang="en-GB" dirty="0">
                    <a:latin typeface="Abadi Extra Light" panose="020B0204020104020204" pitchFamily="34" charset="0"/>
                  </a:rPr>
                  <a:t>)</a:t>
                </a: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159" name="Content Placeholder 2">
                <a:extLst>
                  <a:ext uri="{FF2B5EF4-FFF2-40B4-BE49-F238E27FC236}">
                    <a16:creationId xmlns:a16="http://schemas.microsoft.com/office/drawing/2014/main" id="{27386B12-C2E5-433F-A14C-3784B4547101}"/>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r="-1662"/>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26</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9C828CC-4A30-4E60-817F-D6523CF83D12}"/>
                  </a:ext>
                </a:extLst>
              </p:cNvPr>
              <p:cNvSpPr txBox="1"/>
              <p:nvPr/>
            </p:nvSpPr>
            <p:spPr>
              <a:xfrm>
                <a:off x="3681045" y="2808417"/>
                <a:ext cx="2587695" cy="11011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0" smtClean="0">
                          <a:latin typeface="Cambria Math" panose="02040503050406030204" pitchFamily="18" charset="0"/>
                        </a:rPr>
                        <m:t>𝐲</m:t>
                      </m:r>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𝐾</m:t>
                          </m:r>
                        </m:den>
                      </m:f>
                      <m:r>
                        <a:rPr lang="en-IN" sz="2800" b="0" i="1" smtClean="0">
                          <a:latin typeface="Cambria Math" panose="02040503050406030204" pitchFamily="18" charset="0"/>
                        </a:rPr>
                        <m:t> </m:t>
                      </m:r>
                      <m:nary>
                        <m:naryPr>
                          <m:chr m:val="∑"/>
                          <m:supHide m:val="on"/>
                          <m:ctrlPr>
                            <a:rPr lang="en-IN" sz="2800" b="0" i="1" smtClean="0">
                              <a:latin typeface="Cambria Math" panose="02040503050406030204" pitchFamily="18" charset="0"/>
                            </a:rPr>
                          </m:ctrlPr>
                        </m:naryPr>
                        <m:sub>
                          <m:r>
                            <m:rPr>
                              <m:brk m:alnAt="25"/>
                            </m:rPr>
                            <a:rPr lang="en-IN" sz="2800" i="1" dirty="0">
                              <a:latin typeface="Cambria Math" panose="02040503050406030204" pitchFamily="18" charset="0"/>
                            </a:rPr>
                            <m:t>𝑖</m:t>
                          </m:r>
                          <m:r>
                            <a:rPr lang="en-IN" sz="2800" i="1" dirty="0">
                              <a:latin typeface="Cambria Math" panose="02040503050406030204" pitchFamily="18" charset="0"/>
                            </a:rPr>
                            <m:t>∈</m:t>
                          </m:r>
                          <m:sSub>
                            <m:sSubPr>
                              <m:ctrlPr>
                                <a:rPr lang="en-IN" sz="2800" i="1" dirty="0">
                                  <a:latin typeface="Cambria Math" panose="02040503050406030204" pitchFamily="18" charset="0"/>
                                </a:rPr>
                              </m:ctrlPr>
                            </m:sSubPr>
                            <m:e>
                              <m:r>
                                <m:rPr>
                                  <m:brk m:alnAt="25"/>
                                </m:rPr>
                                <a:rPr lang="en-IN" sz="2800" i="1" dirty="0">
                                  <a:latin typeface="Cambria Math" panose="02040503050406030204" pitchFamily="18" charset="0"/>
                                </a:rPr>
                                <m:t>𝑁</m:t>
                              </m:r>
                            </m:e>
                            <m:sub>
                              <m:r>
                                <m:rPr>
                                  <m:brk m:alnAt="25"/>
                                </m:rPr>
                                <a:rPr lang="en-IN" sz="2800" i="1" dirty="0">
                                  <a:latin typeface="Cambria Math" panose="02040503050406030204" pitchFamily="18" charset="0"/>
                                </a:rPr>
                                <m:t>𝐾</m:t>
                              </m:r>
                            </m:sub>
                          </m:sSub>
                          <m:r>
                            <m:rPr>
                              <m:brk m:alnAt="25"/>
                            </m:rPr>
                            <a:rPr lang="en-IN" sz="2800" i="1" dirty="0">
                              <a:latin typeface="Cambria Math" panose="02040503050406030204" pitchFamily="18" charset="0"/>
                            </a:rPr>
                            <m:t>(</m:t>
                          </m:r>
                          <m:r>
                            <m:rPr>
                              <m:brk m:alnAt="25"/>
                            </m:rPr>
                            <a:rPr lang="en-IN" sz="2800" b="1" dirty="0">
                              <a:latin typeface="Cambria Math" panose="02040503050406030204" pitchFamily="18" charset="0"/>
                            </a:rPr>
                            <m:t>𝐱</m:t>
                          </m:r>
                          <m:r>
                            <m:rPr>
                              <m:brk m:alnAt="25"/>
                            </m:rPr>
                            <a:rPr lang="en-IN" sz="2800" i="1" dirty="0">
                              <a:latin typeface="Cambria Math" panose="02040503050406030204" pitchFamily="18" charset="0"/>
                            </a:rPr>
                            <m:t>)</m:t>
                          </m:r>
                        </m:sub>
                        <m:sup/>
                        <m:e>
                          <m:sSub>
                            <m:sSubPr>
                              <m:ctrlPr>
                                <a:rPr lang="en-IN" sz="2800" b="0" i="1" smtClean="0">
                                  <a:latin typeface="Cambria Math" panose="02040503050406030204" pitchFamily="18" charset="0"/>
                                </a:rPr>
                              </m:ctrlPr>
                            </m:sSubPr>
                            <m:e>
                              <m:r>
                                <a:rPr lang="en-IN" sz="2800" b="1" i="0" smtClean="0">
                                  <a:latin typeface="Cambria Math" panose="02040503050406030204" pitchFamily="18" charset="0"/>
                                </a:rPr>
                                <m:t>𝐲</m:t>
                              </m:r>
                            </m:e>
                            <m:sub>
                              <m:r>
                                <a:rPr lang="en-IN" sz="2800" b="0" i="1" smtClean="0">
                                  <a:latin typeface="Cambria Math" panose="02040503050406030204" pitchFamily="18" charset="0"/>
                                </a:rPr>
                                <m:t>𝑖</m:t>
                              </m:r>
                            </m:sub>
                          </m:sSub>
                        </m:e>
                      </m:nary>
                    </m:oMath>
                  </m:oMathPara>
                </a14:m>
                <a:endParaRPr lang="en-IN" sz="2800" dirty="0"/>
              </a:p>
            </p:txBody>
          </p:sp>
        </mc:Choice>
        <mc:Fallback xmlns="">
          <p:sp>
            <p:nvSpPr>
              <p:cNvPr id="3" name="TextBox 2">
                <a:extLst>
                  <a:ext uri="{FF2B5EF4-FFF2-40B4-BE49-F238E27FC236}">
                    <a16:creationId xmlns:a16="http://schemas.microsoft.com/office/drawing/2014/main" id="{29C828CC-4A30-4E60-817F-D6523CF83D12}"/>
                  </a:ext>
                </a:extLst>
              </p:cNvPr>
              <p:cNvSpPr txBox="1">
                <a:spLocks noRot="1" noChangeAspect="1" noMove="1" noResize="1" noEditPoints="1" noAdjustHandles="1" noChangeArrowheads="1" noChangeShapeType="1" noTextEdit="1"/>
              </p:cNvSpPr>
              <p:nvPr/>
            </p:nvSpPr>
            <p:spPr>
              <a:xfrm>
                <a:off x="3681045" y="2808417"/>
                <a:ext cx="2587695" cy="1101135"/>
              </a:xfrm>
              <a:prstGeom prst="rect">
                <a:avLst/>
              </a:prstGeom>
              <a:blipFill>
                <a:blip r:embed="rId6"/>
                <a:stretch>
                  <a:fillRect/>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76F35F7E-5C30-4440-AA51-F659CA047630}"/>
              </a:ext>
            </a:extLst>
          </p:cNvPr>
          <p:cNvPicPr>
            <a:picLocks noChangeAspect="1"/>
          </p:cNvPicPr>
          <p:nvPr/>
        </p:nvPicPr>
        <p:blipFill>
          <a:blip r:embed="rId7"/>
          <a:stretch>
            <a:fillRect/>
          </a:stretch>
        </p:blipFill>
        <p:spPr>
          <a:xfrm>
            <a:off x="10916068" y="2737788"/>
            <a:ext cx="1010687" cy="965223"/>
          </a:xfrm>
          <a:prstGeom prst="rect">
            <a:avLst/>
          </a:prstGeom>
        </p:spPr>
      </p:pic>
      <p:sp>
        <p:nvSpPr>
          <p:cNvPr id="7" name="Speech Bubble: Rectangle 6">
            <a:extLst>
              <a:ext uri="{FF2B5EF4-FFF2-40B4-BE49-F238E27FC236}">
                <a16:creationId xmlns:a16="http://schemas.microsoft.com/office/drawing/2014/main" id="{58E830C0-E38F-4F03-A196-4FD459DC7D5B}"/>
              </a:ext>
            </a:extLst>
          </p:cNvPr>
          <p:cNvSpPr/>
          <p:nvPr/>
        </p:nvSpPr>
        <p:spPr>
          <a:xfrm>
            <a:off x="6658709" y="2669831"/>
            <a:ext cx="3981760" cy="1309736"/>
          </a:xfrm>
          <a:prstGeom prst="wedgeRectCallout">
            <a:avLst>
              <a:gd name="adj1" fmla="val 62284"/>
              <a:gd name="adj2" fmla="val -1747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Assuming discrete labels with 5 possible values, the one-hot representation will be a all zeros vector of size 5, except a single 1 denoting the value of the discrete label, e.g., if label = 3 then one-hot vector = </a:t>
            </a:r>
            <a:r>
              <a:rPr lang="en-IN" sz="1600" b="1" dirty="0">
                <a:solidFill>
                  <a:schemeClr val="tx1"/>
                </a:solidFill>
                <a:latin typeface="Abadi Extra Light" panose="020B0204020104020204" pitchFamily="34" charset="0"/>
              </a:rPr>
              <a:t>[0,0,</a:t>
            </a:r>
            <a:r>
              <a:rPr lang="en-IN" sz="1600" b="1" dirty="0">
                <a:solidFill>
                  <a:srgbClr val="0000FF"/>
                </a:solidFill>
                <a:latin typeface="Abadi Extra Light" panose="020B0204020104020204" pitchFamily="34" charset="0"/>
              </a:rPr>
              <a:t>1</a:t>
            </a:r>
            <a:r>
              <a:rPr lang="en-IN" sz="1600" b="1" dirty="0">
                <a:solidFill>
                  <a:schemeClr val="tx1"/>
                </a:solidFill>
                <a:latin typeface="Abadi Extra Light" panose="020B0204020104020204" pitchFamily="34" charset="0"/>
              </a:rPr>
              <a:t>,0,0]</a:t>
            </a:r>
          </a:p>
        </p:txBody>
      </p:sp>
    </p:spTree>
    <p:custDataLst>
      <p:tags r:id="rId1"/>
    </p:custDataLst>
    <p:extLst>
      <p:ext uri="{BB962C8B-B14F-4D97-AF65-F5344CB8AC3E}">
        <p14:creationId xmlns:p14="http://schemas.microsoft.com/office/powerpoint/2010/main" val="361065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9">
                                            <p:txEl>
                                              <p:pRg st="2" end="2"/>
                                            </p:txEl>
                                          </p:spTgt>
                                        </p:tgtEl>
                                        <p:attrNameLst>
                                          <p:attrName>style.visibility</p:attrName>
                                        </p:attrNameLst>
                                      </p:cBhvr>
                                      <p:to>
                                        <p:strVal val="visible"/>
                                      </p:to>
                                    </p:set>
                                    <p:animEffect transition="in" filter="wipe(down)">
                                      <p:cBhvr>
                                        <p:cTn id="12" dur="500"/>
                                        <p:tgtEl>
                                          <p:spTgt spid="1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9">
                                            <p:txEl>
                                              <p:pRg st="6" end="6"/>
                                            </p:txEl>
                                          </p:spTgt>
                                        </p:tgtEl>
                                        <p:attrNameLst>
                                          <p:attrName>style.visibility</p:attrName>
                                        </p:attrNameLst>
                                      </p:cBhvr>
                                      <p:to>
                                        <p:strVal val="visible"/>
                                      </p:to>
                                    </p:set>
                                    <p:animEffect transition="in" filter="wipe(down)">
                                      <p:cBhvr>
                                        <p:cTn id="22" dur="500"/>
                                        <p:tgtEl>
                                          <p:spTgt spid="15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59">
                                            <p:txEl>
                                              <p:pRg st="7" end="7"/>
                                            </p:txEl>
                                          </p:spTgt>
                                        </p:tgtEl>
                                        <p:attrNameLst>
                                          <p:attrName>style.visibility</p:attrName>
                                        </p:attrNameLst>
                                      </p:cBhvr>
                                      <p:to>
                                        <p:strVal val="visible"/>
                                      </p:to>
                                    </p:set>
                                    <p:animEffect transition="in" filter="wipe(down)">
                                      <p:cBhvr>
                                        <p:cTn id="35" dur="500"/>
                                        <p:tgtEl>
                                          <p:spTgt spid="1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uiExpand="1" build="p"/>
      <p:bldP spid="3"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Nearest </a:t>
            </a:r>
            <a:r>
              <a:rPr lang="en-IN" dirty="0" err="1">
                <a:solidFill>
                  <a:schemeClr val="accent2">
                    <a:lumMod val="75000"/>
                  </a:schemeClr>
                </a:solidFill>
              </a:rPr>
              <a:t>Neighbors</a:t>
            </a:r>
            <a:r>
              <a:rPr lang="en-IN" dirty="0">
                <a:solidFill>
                  <a:schemeClr val="accent2">
                    <a:lumMod val="75000"/>
                  </a:schemeClr>
                </a:solidFill>
              </a:rPr>
              <a:t>: Some Comments</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An old, classic but still very widely used algorithm</a:t>
            </a:r>
          </a:p>
          <a:p>
            <a:pPr lvl="1">
              <a:buFont typeface="Wingdings" panose="05000000000000000000" pitchFamily="2" charset="2"/>
              <a:buChar char="§"/>
            </a:pPr>
            <a:r>
              <a:rPr lang="en-GB" dirty="0">
                <a:latin typeface="Abadi Extra Light" panose="020B0204020104020204" pitchFamily="34" charset="0"/>
              </a:rPr>
              <a:t>Can sometimes give deep neural networks a run for their money </a:t>
            </a:r>
            <a:r>
              <a:rPr lang="en-GB" dirty="0">
                <a:latin typeface="Abadi Extra Light" panose="020B0204020104020204" pitchFamily="34" charset="0"/>
                <a:sym typeface="Wingdings" panose="05000000000000000000" pitchFamily="2" charset="2"/>
              </a:rPr>
              <a:t></a:t>
            </a:r>
          </a:p>
          <a:p>
            <a:pPr>
              <a:buFont typeface="Wingdings" panose="05000000000000000000" pitchFamily="2" charset="2"/>
              <a:buChar char="§"/>
            </a:pPr>
            <a:r>
              <a:rPr lang="en-GB" dirty="0">
                <a:latin typeface="Abadi Extra Light" panose="020B0204020104020204" pitchFamily="34" charset="0"/>
                <a:sym typeface="Wingdings" panose="05000000000000000000" pitchFamily="2" charset="2"/>
              </a:rPr>
              <a:t>Can work very well in practical with the right distance function</a:t>
            </a: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Comes with very nice theoretical guarantees</a:t>
            </a:r>
          </a:p>
          <a:p>
            <a:pPr>
              <a:buFont typeface="Wingdings" panose="05000000000000000000" pitchFamily="2" charset="2"/>
              <a:buChar char="§"/>
            </a:pPr>
            <a:r>
              <a:rPr lang="en-GB" dirty="0">
                <a:latin typeface="Abadi Extra Light" panose="020B0204020104020204" pitchFamily="34" charset="0"/>
              </a:rPr>
              <a:t>Also called a memory-based or </a:t>
            </a:r>
            <a:r>
              <a:rPr lang="en-GB" dirty="0">
                <a:solidFill>
                  <a:srgbClr val="0000FF"/>
                </a:solidFill>
                <a:latin typeface="Abadi Extra Light" panose="020B0204020104020204" pitchFamily="34" charset="0"/>
              </a:rPr>
              <a:t>instance-based</a:t>
            </a:r>
            <a:r>
              <a:rPr lang="en-GB" dirty="0">
                <a:latin typeface="Abadi Extra Light" panose="020B0204020104020204" pitchFamily="34" charset="0"/>
              </a:rPr>
              <a:t> or </a:t>
            </a:r>
            <a:r>
              <a:rPr lang="en-GB" dirty="0">
                <a:solidFill>
                  <a:srgbClr val="0000FF"/>
                </a:solidFill>
                <a:latin typeface="Abadi Extra Light" panose="020B0204020104020204" pitchFamily="34" charset="0"/>
              </a:rPr>
              <a:t>non-parametric</a:t>
            </a:r>
            <a:r>
              <a:rPr lang="en-GB" dirty="0">
                <a:latin typeface="Abadi Extra Light" panose="020B0204020104020204" pitchFamily="34" charset="0"/>
              </a:rPr>
              <a:t> method</a:t>
            </a:r>
          </a:p>
          <a:p>
            <a:pPr lvl="1">
              <a:buFont typeface="Wingdings" panose="05000000000000000000" pitchFamily="2" charset="2"/>
              <a:buChar char="§"/>
            </a:pPr>
            <a:r>
              <a:rPr lang="en-GB" dirty="0">
                <a:latin typeface="Abadi Extra Light" panose="020B0204020104020204" pitchFamily="34" charset="0"/>
              </a:rPr>
              <a:t>No “model” is learned here (unlike </a:t>
            </a:r>
            <a:r>
              <a:rPr lang="en-GB" dirty="0" err="1">
                <a:latin typeface="Abadi Extra Light" panose="020B0204020104020204" pitchFamily="34" charset="0"/>
              </a:rPr>
              <a:t>LwP</a:t>
            </a:r>
            <a:r>
              <a:rPr lang="en-GB" dirty="0">
                <a:latin typeface="Abadi Extra Light" panose="020B0204020104020204" pitchFamily="34" charset="0"/>
              </a:rPr>
              <a:t>). Prediction step uses all the training data</a:t>
            </a:r>
          </a:p>
          <a:p>
            <a:pPr>
              <a:buFont typeface="Wingdings" panose="05000000000000000000" pitchFamily="2" charset="2"/>
              <a:buChar char="§"/>
            </a:pPr>
            <a:r>
              <a:rPr lang="en-GB" dirty="0">
                <a:latin typeface="Abadi Extra Light" panose="020B0204020104020204" pitchFamily="34" charset="0"/>
              </a:rPr>
              <a:t>Requires lots of storage (need to keep all the training data at test time)</a:t>
            </a:r>
          </a:p>
          <a:p>
            <a:pPr>
              <a:buFont typeface="Wingdings" panose="05000000000000000000" pitchFamily="2" charset="2"/>
              <a:buChar char="§"/>
            </a:pPr>
            <a:r>
              <a:rPr lang="en-GB" dirty="0">
                <a:latin typeface="Abadi Extra Light" panose="020B0204020104020204" pitchFamily="34" charset="0"/>
              </a:rPr>
              <a:t>Prediction step can be slow at test time</a:t>
            </a:r>
          </a:p>
          <a:p>
            <a:pPr lvl="1">
              <a:buFont typeface="Wingdings" panose="05000000000000000000" pitchFamily="2" charset="2"/>
              <a:buChar char="§"/>
            </a:pPr>
            <a:r>
              <a:rPr lang="en-GB" dirty="0">
                <a:latin typeface="Abadi Extra Light" panose="020B0204020104020204" pitchFamily="34" charset="0"/>
              </a:rPr>
              <a:t>For each test point, need to compute its distance from all the training points</a:t>
            </a:r>
          </a:p>
          <a:p>
            <a:pPr>
              <a:buFont typeface="Wingdings" panose="05000000000000000000" pitchFamily="2" charset="2"/>
              <a:buChar char="§"/>
            </a:pPr>
            <a:r>
              <a:rPr lang="en-GB" dirty="0">
                <a:latin typeface="Abadi Extra Light" panose="020B0204020104020204" pitchFamily="34" charset="0"/>
              </a:rPr>
              <a:t>Clever data-structures or data-summarization techniques can provide speed-ups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27</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249141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down)">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down)">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wipe(down)">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One-Vs-Rest for Multi-Class Classification</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991182"/>
            <a:ext cx="11740617" cy="5697136"/>
          </a:xfrm>
        </p:spPr>
        <p:txBody>
          <a:bodyPr>
            <a:noAutofit/>
          </a:bodyPr>
          <a:lstStyle/>
          <a:p>
            <a:pPr>
              <a:buFont typeface="Wingdings" panose="05000000000000000000" pitchFamily="2" charset="2"/>
              <a:buChar char="§"/>
            </a:pPr>
            <a:r>
              <a:rPr lang="en-US" sz="2400" dirty="0"/>
              <a:t>One-vs-rest (</a:t>
            </a:r>
            <a:r>
              <a:rPr lang="en-US" sz="2400" dirty="0" err="1"/>
              <a:t>OvR</a:t>
            </a:r>
            <a:r>
              <a:rPr lang="en-US" sz="2400" dirty="0"/>
              <a:t> for short, also referred to as One-vs-All or </a:t>
            </a:r>
            <a:r>
              <a:rPr lang="en-US" sz="2400" dirty="0" err="1"/>
              <a:t>OvA</a:t>
            </a:r>
            <a:r>
              <a:rPr lang="en-US" sz="2400" dirty="0"/>
              <a:t>) is a heuristic method for using binary classification algorithms for multi-class classification.</a:t>
            </a:r>
          </a:p>
          <a:p>
            <a:r>
              <a:rPr lang="en-US" sz="2400" dirty="0"/>
              <a:t>It involves splitting the multi-class dataset into multiple binary classification problems. A binary classifier is then trained on each binary classification problem and predictions are made using the model that is the most confident.</a:t>
            </a:r>
          </a:p>
          <a:p>
            <a:r>
              <a:rPr lang="en-US" sz="2400" dirty="0"/>
              <a:t>For example, given a multi-class classification problem with examples for each class ‘</a:t>
            </a:r>
            <a:r>
              <a:rPr lang="en-US" sz="2400" i="1" dirty="0"/>
              <a:t>red</a:t>
            </a:r>
            <a:r>
              <a:rPr lang="en-US" sz="2400" dirty="0"/>
              <a:t>,’ ‘</a:t>
            </a:r>
            <a:r>
              <a:rPr lang="en-US" sz="2400" i="1" dirty="0"/>
              <a:t>blue</a:t>
            </a:r>
            <a:r>
              <a:rPr lang="en-US" sz="2400" dirty="0"/>
              <a:t>,’ and ‘</a:t>
            </a:r>
            <a:r>
              <a:rPr lang="en-US" sz="2400" i="1" dirty="0"/>
              <a:t>green</a:t>
            </a:r>
            <a:r>
              <a:rPr lang="en-US" sz="2400" dirty="0"/>
              <a:t>‘. This could be divided into three binary classification datasets as follows:</a:t>
            </a:r>
          </a:p>
          <a:p>
            <a:pPr lvl="1"/>
            <a:r>
              <a:rPr lang="en-US" b="1" dirty="0"/>
              <a:t>Binary Classification Problem 1</a:t>
            </a:r>
            <a:r>
              <a:rPr lang="en-US" dirty="0"/>
              <a:t>: red vs [blue, green]</a:t>
            </a:r>
          </a:p>
          <a:p>
            <a:pPr lvl="1"/>
            <a:r>
              <a:rPr lang="en-US" b="1" dirty="0"/>
              <a:t>Binary Classification Problem 2</a:t>
            </a:r>
            <a:r>
              <a:rPr lang="en-US" dirty="0"/>
              <a:t>: blue vs [red, green]</a:t>
            </a:r>
          </a:p>
          <a:p>
            <a:pPr lvl="1"/>
            <a:r>
              <a:rPr lang="en-US" b="1" dirty="0"/>
              <a:t>Binary Classification Problem 3</a:t>
            </a:r>
            <a:r>
              <a:rPr lang="en-US" dirty="0"/>
              <a:t>: green vs [red, blue]</a:t>
            </a:r>
          </a:p>
          <a:p>
            <a:pPr lvl="1"/>
            <a:endParaRPr lang="en-US" dirty="0"/>
          </a:p>
          <a:p>
            <a:r>
              <a:rPr lang="en-US" sz="2400" dirty="0"/>
              <a:t>A possible downside of this approach is that it requires </a:t>
            </a:r>
            <a:br>
              <a:rPr lang="en-US" sz="2400" dirty="0"/>
            </a:br>
            <a:r>
              <a:rPr lang="en-US" sz="2400" dirty="0"/>
              <a:t>one model to be created for each class. For example, </a:t>
            </a:r>
            <a:br>
              <a:rPr lang="en-US" sz="2400" dirty="0"/>
            </a:br>
            <a:r>
              <a:rPr lang="en-US" sz="2400" dirty="0"/>
              <a:t>three classes requires three models.</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p:pic>
        <p:nvPicPr>
          <p:cNvPr id="5" name="Picture 4">
            <a:extLst>
              <a:ext uri="{FF2B5EF4-FFF2-40B4-BE49-F238E27FC236}">
                <a16:creationId xmlns:a16="http://schemas.microsoft.com/office/drawing/2014/main" id="{10ADB506-804C-4ECD-960D-011841A94221}"/>
              </a:ext>
            </a:extLst>
          </p:cNvPr>
          <p:cNvPicPr>
            <a:picLocks noChangeAspect="1"/>
          </p:cNvPicPr>
          <p:nvPr/>
        </p:nvPicPr>
        <p:blipFill>
          <a:blip r:embed="rId3"/>
          <a:stretch>
            <a:fillRect/>
          </a:stretch>
        </p:blipFill>
        <p:spPr>
          <a:xfrm>
            <a:off x="7611882" y="3859414"/>
            <a:ext cx="4013460" cy="1981956"/>
          </a:xfrm>
          <a:prstGeom prst="rect">
            <a:avLst/>
          </a:prstGeom>
        </p:spPr>
      </p:pic>
    </p:spTree>
    <p:custDataLst>
      <p:tags r:id="rId1"/>
    </p:custDataLst>
    <p:extLst>
      <p:ext uri="{BB962C8B-B14F-4D97-AF65-F5344CB8AC3E}">
        <p14:creationId xmlns:p14="http://schemas.microsoft.com/office/powerpoint/2010/main" val="75013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One-Vs-Rest for Multi-Class Classification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4</a:t>
            </a:fld>
            <a:endParaRPr lang="en-IN" sz="2800" dirty="0">
              <a:solidFill>
                <a:schemeClr val="accent2">
                  <a:lumMod val="40000"/>
                  <a:lumOff val="60000"/>
                </a:schemeClr>
              </a:solidFill>
            </a:endParaRPr>
          </a:p>
        </p:txBody>
      </p:sp>
      <p:sp>
        <p:nvSpPr>
          <p:cNvPr id="8" name="Freeform 65">
            <a:extLst>
              <a:ext uri="{FF2B5EF4-FFF2-40B4-BE49-F238E27FC236}">
                <a16:creationId xmlns:a16="http://schemas.microsoft.com/office/drawing/2014/main" id="{5CA1243C-38AC-4416-9BD5-3219EF57E374}"/>
              </a:ext>
            </a:extLst>
          </p:cNvPr>
          <p:cNvSpPr/>
          <p:nvPr/>
        </p:nvSpPr>
        <p:spPr>
          <a:xfrm>
            <a:off x="3158594" y="3699983"/>
            <a:ext cx="2946400" cy="2499360"/>
          </a:xfrm>
          <a:custGeom>
            <a:avLst/>
            <a:gdLst>
              <a:gd name="connsiteX0" fmla="*/ 2098040 w 2946400"/>
              <a:gd name="connsiteY0" fmla="*/ 314960 h 2499360"/>
              <a:gd name="connsiteX1" fmla="*/ 2946400 w 2946400"/>
              <a:gd name="connsiteY1" fmla="*/ 2499360 h 2499360"/>
              <a:gd name="connsiteX2" fmla="*/ 5080 w 2946400"/>
              <a:gd name="connsiteY2" fmla="*/ 2499360 h 2499360"/>
              <a:gd name="connsiteX3" fmla="*/ 0 w 2946400"/>
              <a:gd name="connsiteY3" fmla="*/ 0 h 2499360"/>
              <a:gd name="connsiteX4" fmla="*/ 2098040 w 2946400"/>
              <a:gd name="connsiteY4" fmla="*/ 314960 h 2499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400" h="2499360">
                <a:moveTo>
                  <a:pt x="2098040" y="314960"/>
                </a:moveTo>
                <a:lnTo>
                  <a:pt x="2946400" y="2499360"/>
                </a:lnTo>
                <a:lnTo>
                  <a:pt x="5080" y="2499360"/>
                </a:lnTo>
                <a:cubicBezTo>
                  <a:pt x="3387" y="1666240"/>
                  <a:pt x="1693" y="833120"/>
                  <a:pt x="0" y="0"/>
                </a:cubicBezTo>
                <a:lnTo>
                  <a:pt x="2098040" y="314960"/>
                </a:lnTo>
                <a:close/>
              </a:path>
            </a:pathLst>
          </a:custGeom>
          <a:gradFill>
            <a:gsLst>
              <a:gs pos="0">
                <a:sysClr val="window" lastClr="FFFFFF"/>
              </a:gs>
              <a:gs pos="100000">
                <a:srgbClr val="00B0F0"/>
              </a:gs>
            </a:gsLst>
            <a:lin ang="72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Freeform 66">
            <a:extLst>
              <a:ext uri="{FF2B5EF4-FFF2-40B4-BE49-F238E27FC236}">
                <a16:creationId xmlns:a16="http://schemas.microsoft.com/office/drawing/2014/main" id="{79DF7F83-BE4D-4975-9932-B7DED9BD90F6}"/>
              </a:ext>
            </a:extLst>
          </p:cNvPr>
          <p:cNvSpPr/>
          <p:nvPr/>
        </p:nvSpPr>
        <p:spPr>
          <a:xfrm>
            <a:off x="3158594" y="1632423"/>
            <a:ext cx="4018280" cy="2372360"/>
          </a:xfrm>
          <a:custGeom>
            <a:avLst/>
            <a:gdLst>
              <a:gd name="connsiteX0" fmla="*/ 2092960 w 4018280"/>
              <a:gd name="connsiteY0" fmla="*/ 2372360 h 2372360"/>
              <a:gd name="connsiteX1" fmla="*/ 4018280 w 4018280"/>
              <a:gd name="connsiteY1" fmla="*/ 5080 h 2372360"/>
              <a:gd name="connsiteX2" fmla="*/ 5080 w 4018280"/>
              <a:gd name="connsiteY2" fmla="*/ 0 h 2372360"/>
              <a:gd name="connsiteX3" fmla="*/ 0 w 4018280"/>
              <a:gd name="connsiteY3" fmla="*/ 2062480 h 2372360"/>
              <a:gd name="connsiteX4" fmla="*/ 2092960 w 4018280"/>
              <a:gd name="connsiteY4" fmla="*/ 2372360 h 2372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280" h="2372360">
                <a:moveTo>
                  <a:pt x="2092960" y="2372360"/>
                </a:moveTo>
                <a:lnTo>
                  <a:pt x="4018280" y="5080"/>
                </a:lnTo>
                <a:lnTo>
                  <a:pt x="5080" y="0"/>
                </a:lnTo>
                <a:cubicBezTo>
                  <a:pt x="3387" y="687493"/>
                  <a:pt x="1693" y="1374987"/>
                  <a:pt x="0" y="2062480"/>
                </a:cubicBezTo>
                <a:lnTo>
                  <a:pt x="2092960" y="2372360"/>
                </a:lnTo>
                <a:close/>
              </a:path>
            </a:pathLst>
          </a:custGeom>
          <a:gradFill>
            <a:gsLst>
              <a:gs pos="0">
                <a:sysClr val="window" lastClr="FFFFFF"/>
              </a:gs>
              <a:gs pos="100000">
                <a:srgbClr val="FF0000"/>
              </a:gs>
            </a:gsLst>
            <a:lin ang="150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Freeform 67">
            <a:extLst>
              <a:ext uri="{FF2B5EF4-FFF2-40B4-BE49-F238E27FC236}">
                <a16:creationId xmlns:a16="http://schemas.microsoft.com/office/drawing/2014/main" id="{13862594-51F7-4F31-810F-84992FD66A9F}"/>
              </a:ext>
            </a:extLst>
          </p:cNvPr>
          <p:cNvSpPr/>
          <p:nvPr/>
        </p:nvSpPr>
        <p:spPr>
          <a:xfrm>
            <a:off x="5264254" y="1634963"/>
            <a:ext cx="2495550" cy="4572000"/>
          </a:xfrm>
          <a:custGeom>
            <a:avLst/>
            <a:gdLst>
              <a:gd name="connsiteX0" fmla="*/ 0 w 2495550"/>
              <a:gd name="connsiteY0" fmla="*/ 2368550 h 4572000"/>
              <a:gd name="connsiteX1" fmla="*/ 1924050 w 2495550"/>
              <a:gd name="connsiteY1" fmla="*/ 0 h 4572000"/>
              <a:gd name="connsiteX2" fmla="*/ 2495550 w 2495550"/>
              <a:gd name="connsiteY2" fmla="*/ 0 h 4572000"/>
              <a:gd name="connsiteX3" fmla="*/ 2495550 w 2495550"/>
              <a:gd name="connsiteY3" fmla="*/ 4565650 h 4572000"/>
              <a:gd name="connsiteX4" fmla="*/ 838200 w 2495550"/>
              <a:gd name="connsiteY4" fmla="*/ 4572000 h 4572000"/>
              <a:gd name="connsiteX5" fmla="*/ 0 w 2495550"/>
              <a:gd name="connsiteY5" fmla="*/ 236855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5550" h="4572000">
                <a:moveTo>
                  <a:pt x="0" y="2368550"/>
                </a:moveTo>
                <a:lnTo>
                  <a:pt x="1924050" y="0"/>
                </a:lnTo>
                <a:lnTo>
                  <a:pt x="2495550" y="0"/>
                </a:lnTo>
                <a:lnTo>
                  <a:pt x="2495550" y="4565650"/>
                </a:lnTo>
                <a:lnTo>
                  <a:pt x="838200" y="4572000"/>
                </a:lnTo>
                <a:lnTo>
                  <a:pt x="0" y="2368550"/>
                </a:lnTo>
                <a:close/>
              </a:path>
            </a:pathLst>
          </a:custGeom>
          <a:gradFill>
            <a:gsLst>
              <a:gs pos="0">
                <a:sysClr val="window" lastClr="FFFFFF"/>
              </a:gs>
              <a:gs pos="100000">
                <a:srgbClr val="2ECC71"/>
              </a:gs>
            </a:gsLst>
            <a:lin ang="12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D1A91E4-D8A0-48E0-ABC9-FFC8C3FD0EBA}"/>
              </a:ext>
            </a:extLst>
          </p:cNvPr>
          <p:cNvGrpSpPr/>
          <p:nvPr/>
        </p:nvGrpSpPr>
        <p:grpSpPr>
          <a:xfrm>
            <a:off x="3560430" y="2070371"/>
            <a:ext cx="3714768" cy="3480553"/>
            <a:chOff x="315476" y="2226108"/>
            <a:chExt cx="3714768" cy="3480553"/>
          </a:xfrm>
        </p:grpSpPr>
        <p:sp>
          <p:nvSpPr>
            <p:cNvPr id="13" name="Oval 12">
              <a:extLst>
                <a:ext uri="{FF2B5EF4-FFF2-40B4-BE49-F238E27FC236}">
                  <a16:creationId xmlns:a16="http://schemas.microsoft.com/office/drawing/2014/main" id="{281EAA07-8209-4596-9158-E08F731404EF}"/>
                </a:ext>
              </a:extLst>
            </p:cNvPr>
            <p:cNvSpPr/>
            <p:nvPr/>
          </p:nvSpPr>
          <p:spPr>
            <a:xfrm>
              <a:off x="1945341" y="266278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E906ADD-12EC-48B0-92AF-E7A958895596}"/>
                </a:ext>
              </a:extLst>
            </p:cNvPr>
            <p:cNvSpPr/>
            <p:nvPr/>
          </p:nvSpPr>
          <p:spPr>
            <a:xfrm>
              <a:off x="2920096" y="366251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501E9F5C-69B9-418D-9009-E6AB739692CA}"/>
                </a:ext>
              </a:extLst>
            </p:cNvPr>
            <p:cNvSpPr/>
            <p:nvPr/>
          </p:nvSpPr>
          <p:spPr>
            <a:xfrm>
              <a:off x="753135" y="298805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620A2D35-D840-4DC1-95B1-6290A57AFE6A}"/>
                </a:ext>
              </a:extLst>
            </p:cNvPr>
            <p:cNvSpPr/>
            <p:nvPr/>
          </p:nvSpPr>
          <p:spPr>
            <a:xfrm>
              <a:off x="3542264" y="4077471"/>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9E46532D-89BC-4B40-8E5F-908571B80607}"/>
                </a:ext>
              </a:extLst>
            </p:cNvPr>
            <p:cNvSpPr/>
            <p:nvPr/>
          </p:nvSpPr>
          <p:spPr>
            <a:xfrm>
              <a:off x="2609011" y="4662246"/>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604DBF9-FA3A-4733-9511-D8F6F4D7BD7B}"/>
                </a:ext>
              </a:extLst>
            </p:cNvPr>
            <p:cNvSpPr/>
            <p:nvPr/>
          </p:nvSpPr>
          <p:spPr>
            <a:xfrm>
              <a:off x="3719159" y="484676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DFEDED46-D707-4BE5-A624-587BBEA67740}"/>
                </a:ext>
              </a:extLst>
            </p:cNvPr>
            <p:cNvSpPr/>
            <p:nvPr/>
          </p:nvSpPr>
          <p:spPr>
            <a:xfrm>
              <a:off x="996421" y="2226108"/>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BC9B1A4B-7D7B-401D-BBBF-B9792C96978A}"/>
                </a:ext>
              </a:extLst>
            </p:cNvPr>
            <p:cNvSpPr/>
            <p:nvPr/>
          </p:nvSpPr>
          <p:spPr>
            <a:xfrm>
              <a:off x="1579588" y="323953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EDCD2264-1ED7-455A-B4A4-A8DD15088BB8}"/>
                </a:ext>
              </a:extLst>
            </p:cNvPr>
            <p:cNvSpPr/>
            <p:nvPr/>
          </p:nvSpPr>
          <p:spPr>
            <a:xfrm>
              <a:off x="840878" y="4469713"/>
              <a:ext cx="311085" cy="31108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28E71ACA-FDA0-43C3-8058-C5E2E6716F7D}"/>
                </a:ext>
              </a:extLst>
            </p:cNvPr>
            <p:cNvSpPr/>
            <p:nvPr/>
          </p:nvSpPr>
          <p:spPr>
            <a:xfrm>
              <a:off x="1634237" y="5189857"/>
              <a:ext cx="311085" cy="31108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441D2B0B-92F3-44CB-84C0-FA8485A2B711}"/>
                </a:ext>
              </a:extLst>
            </p:cNvPr>
            <p:cNvSpPr/>
            <p:nvPr/>
          </p:nvSpPr>
          <p:spPr>
            <a:xfrm>
              <a:off x="915606" y="5395576"/>
              <a:ext cx="311085" cy="31108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82B0F732-C146-4E5A-978F-1729C8E912F8}"/>
                </a:ext>
              </a:extLst>
            </p:cNvPr>
            <p:cNvSpPr/>
            <p:nvPr/>
          </p:nvSpPr>
          <p:spPr>
            <a:xfrm>
              <a:off x="315476" y="5038740"/>
              <a:ext cx="311085" cy="31108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5" name="Group 24">
            <a:extLst>
              <a:ext uri="{FF2B5EF4-FFF2-40B4-BE49-F238E27FC236}">
                <a16:creationId xmlns:a16="http://schemas.microsoft.com/office/drawing/2014/main" id="{F341A10D-501E-4569-830A-59FB62EED645}"/>
              </a:ext>
            </a:extLst>
          </p:cNvPr>
          <p:cNvGrpSpPr/>
          <p:nvPr/>
        </p:nvGrpSpPr>
        <p:grpSpPr>
          <a:xfrm>
            <a:off x="3569100" y="2065484"/>
            <a:ext cx="3714768" cy="3480553"/>
            <a:chOff x="315476" y="2226108"/>
            <a:chExt cx="3714768" cy="3480553"/>
          </a:xfrm>
        </p:grpSpPr>
        <p:sp>
          <p:nvSpPr>
            <p:cNvPr id="26" name="Oval 25">
              <a:extLst>
                <a:ext uri="{FF2B5EF4-FFF2-40B4-BE49-F238E27FC236}">
                  <a16:creationId xmlns:a16="http://schemas.microsoft.com/office/drawing/2014/main" id="{7D56B8D4-927C-4506-A63F-B6003AFEB507}"/>
                </a:ext>
              </a:extLst>
            </p:cNvPr>
            <p:cNvSpPr/>
            <p:nvPr/>
          </p:nvSpPr>
          <p:spPr>
            <a:xfrm>
              <a:off x="1945341" y="2662784"/>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3A090E74-7D97-4665-84A2-A6FBEF49CBB7}"/>
                </a:ext>
              </a:extLst>
            </p:cNvPr>
            <p:cNvSpPr/>
            <p:nvPr/>
          </p:nvSpPr>
          <p:spPr>
            <a:xfrm>
              <a:off x="2920096" y="366251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D524B356-416B-461C-A412-C80B5971A3D6}"/>
                </a:ext>
              </a:extLst>
            </p:cNvPr>
            <p:cNvSpPr/>
            <p:nvPr/>
          </p:nvSpPr>
          <p:spPr>
            <a:xfrm>
              <a:off x="753135" y="2988054"/>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46E9DAB8-2771-4F3D-A4DF-9795795F82BF}"/>
                </a:ext>
              </a:extLst>
            </p:cNvPr>
            <p:cNvSpPr/>
            <p:nvPr/>
          </p:nvSpPr>
          <p:spPr>
            <a:xfrm>
              <a:off x="3542264" y="4077471"/>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695BDF16-F3AC-4C68-BCB8-C722425F8EB5}"/>
                </a:ext>
              </a:extLst>
            </p:cNvPr>
            <p:cNvSpPr/>
            <p:nvPr/>
          </p:nvSpPr>
          <p:spPr>
            <a:xfrm>
              <a:off x="2609011" y="4662246"/>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099D4670-9240-43BE-A183-154E70DCEFC4}"/>
                </a:ext>
              </a:extLst>
            </p:cNvPr>
            <p:cNvSpPr/>
            <p:nvPr/>
          </p:nvSpPr>
          <p:spPr>
            <a:xfrm>
              <a:off x="3719159" y="4846760"/>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30633C74-7B11-419D-A1C2-810A9FBAE9A9}"/>
                </a:ext>
              </a:extLst>
            </p:cNvPr>
            <p:cNvSpPr/>
            <p:nvPr/>
          </p:nvSpPr>
          <p:spPr>
            <a:xfrm>
              <a:off x="996421" y="2226108"/>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AAD3CDDE-71E0-4AED-806E-5689D8A0783B}"/>
                </a:ext>
              </a:extLst>
            </p:cNvPr>
            <p:cNvSpPr/>
            <p:nvPr/>
          </p:nvSpPr>
          <p:spPr>
            <a:xfrm>
              <a:off x="1579588" y="3239534"/>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2573C0D1-A813-4957-9B54-25753DEAF140}"/>
                </a:ext>
              </a:extLst>
            </p:cNvPr>
            <p:cNvSpPr/>
            <p:nvPr/>
          </p:nvSpPr>
          <p:spPr>
            <a:xfrm>
              <a:off x="840878" y="4469713"/>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3113E7-7468-4693-BB33-1BFABBE87D9C}"/>
                </a:ext>
              </a:extLst>
            </p:cNvPr>
            <p:cNvSpPr/>
            <p:nvPr/>
          </p:nvSpPr>
          <p:spPr>
            <a:xfrm>
              <a:off x="1634237" y="5189857"/>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3A32774A-0198-4DFB-82A0-ED1CAB8EE919}"/>
                </a:ext>
              </a:extLst>
            </p:cNvPr>
            <p:cNvSpPr/>
            <p:nvPr/>
          </p:nvSpPr>
          <p:spPr>
            <a:xfrm>
              <a:off x="915606" y="5395576"/>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1A8F3918-F806-494A-B8C5-2C015661517C}"/>
                </a:ext>
              </a:extLst>
            </p:cNvPr>
            <p:cNvSpPr/>
            <p:nvPr/>
          </p:nvSpPr>
          <p:spPr>
            <a:xfrm>
              <a:off x="315476" y="5038740"/>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8" name="Group 37">
            <a:extLst>
              <a:ext uri="{FF2B5EF4-FFF2-40B4-BE49-F238E27FC236}">
                <a16:creationId xmlns:a16="http://schemas.microsoft.com/office/drawing/2014/main" id="{15B33468-9D88-42C0-8BCF-927D48DD23DA}"/>
              </a:ext>
            </a:extLst>
          </p:cNvPr>
          <p:cNvGrpSpPr/>
          <p:nvPr/>
        </p:nvGrpSpPr>
        <p:grpSpPr>
          <a:xfrm>
            <a:off x="3563002" y="2070371"/>
            <a:ext cx="3714768" cy="3480553"/>
            <a:chOff x="315476" y="2226108"/>
            <a:chExt cx="3714768" cy="3480553"/>
          </a:xfrm>
        </p:grpSpPr>
        <p:sp>
          <p:nvSpPr>
            <p:cNvPr id="39" name="Oval 38">
              <a:extLst>
                <a:ext uri="{FF2B5EF4-FFF2-40B4-BE49-F238E27FC236}">
                  <a16:creationId xmlns:a16="http://schemas.microsoft.com/office/drawing/2014/main" id="{7EA2BC74-88AE-43B0-A457-3B92B2F248E9}"/>
                </a:ext>
              </a:extLst>
            </p:cNvPr>
            <p:cNvSpPr/>
            <p:nvPr/>
          </p:nvSpPr>
          <p:spPr>
            <a:xfrm>
              <a:off x="1945341" y="266278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7D8ADE1E-3193-4B15-9655-3497EB9570B5}"/>
                </a:ext>
              </a:extLst>
            </p:cNvPr>
            <p:cNvSpPr/>
            <p:nvPr/>
          </p:nvSpPr>
          <p:spPr>
            <a:xfrm>
              <a:off x="2920096" y="3662514"/>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53771F49-4445-40B3-8BE0-9D7455F26E05}"/>
                </a:ext>
              </a:extLst>
            </p:cNvPr>
            <p:cNvSpPr/>
            <p:nvPr/>
          </p:nvSpPr>
          <p:spPr>
            <a:xfrm>
              <a:off x="753135" y="298805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7F90BB61-E6CD-4079-AB19-8A0261970F56}"/>
                </a:ext>
              </a:extLst>
            </p:cNvPr>
            <p:cNvSpPr/>
            <p:nvPr/>
          </p:nvSpPr>
          <p:spPr>
            <a:xfrm>
              <a:off x="3542264" y="4077471"/>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ECA2F209-AD2C-47DC-8DF9-6BB51DAEFEBC}"/>
                </a:ext>
              </a:extLst>
            </p:cNvPr>
            <p:cNvSpPr/>
            <p:nvPr/>
          </p:nvSpPr>
          <p:spPr>
            <a:xfrm>
              <a:off x="2609011" y="4662246"/>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0C5120E4-7D4E-42AF-97D6-448F7A9A4AE6}"/>
                </a:ext>
              </a:extLst>
            </p:cNvPr>
            <p:cNvSpPr/>
            <p:nvPr/>
          </p:nvSpPr>
          <p:spPr>
            <a:xfrm>
              <a:off x="3719159" y="4846760"/>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FF039DBF-AB04-4771-9780-C3E46ECF2D08}"/>
                </a:ext>
              </a:extLst>
            </p:cNvPr>
            <p:cNvSpPr/>
            <p:nvPr/>
          </p:nvSpPr>
          <p:spPr>
            <a:xfrm>
              <a:off x="996421" y="2226108"/>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C0F9ACF2-AB70-47B4-8E2C-2770B9777952}"/>
                </a:ext>
              </a:extLst>
            </p:cNvPr>
            <p:cNvSpPr/>
            <p:nvPr/>
          </p:nvSpPr>
          <p:spPr>
            <a:xfrm>
              <a:off x="1579588" y="323953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D3C3088A-8437-4ECF-ADA4-0F6A15952D21}"/>
                </a:ext>
              </a:extLst>
            </p:cNvPr>
            <p:cNvSpPr/>
            <p:nvPr/>
          </p:nvSpPr>
          <p:spPr>
            <a:xfrm>
              <a:off x="840878" y="4469713"/>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302683BE-C77B-4F7A-9296-37D072F96F37}"/>
                </a:ext>
              </a:extLst>
            </p:cNvPr>
            <p:cNvSpPr/>
            <p:nvPr/>
          </p:nvSpPr>
          <p:spPr>
            <a:xfrm>
              <a:off x="1634237" y="5189857"/>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039BE727-D5DC-40D3-BED5-8495DA716D54}"/>
                </a:ext>
              </a:extLst>
            </p:cNvPr>
            <p:cNvSpPr/>
            <p:nvPr/>
          </p:nvSpPr>
          <p:spPr>
            <a:xfrm>
              <a:off x="915606" y="5395576"/>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F2543CE2-4536-43D5-A5B4-3F5F38FAD027}"/>
                </a:ext>
              </a:extLst>
            </p:cNvPr>
            <p:cNvSpPr/>
            <p:nvPr/>
          </p:nvSpPr>
          <p:spPr>
            <a:xfrm>
              <a:off x="315476" y="5038740"/>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51" name="Straight Connector 50">
            <a:extLst>
              <a:ext uri="{FF2B5EF4-FFF2-40B4-BE49-F238E27FC236}">
                <a16:creationId xmlns:a16="http://schemas.microsoft.com/office/drawing/2014/main" id="{D7B408AC-B50F-4973-864A-70132B92DF39}"/>
              </a:ext>
            </a:extLst>
          </p:cNvPr>
          <p:cNvCxnSpPr/>
          <p:nvPr/>
        </p:nvCxnSpPr>
        <p:spPr>
          <a:xfrm>
            <a:off x="3423600" y="3208009"/>
            <a:ext cx="3221912" cy="2558946"/>
          </a:xfrm>
          <a:prstGeom prst="line">
            <a:avLst/>
          </a:prstGeom>
          <a:noFill/>
          <a:ln w="38100" cap="flat" cmpd="sng" algn="ctr">
            <a:solidFill>
              <a:srgbClr val="00B0F0"/>
            </a:solidFill>
            <a:prstDash val="solid"/>
            <a:miter lim="800000"/>
          </a:ln>
          <a:effectLst/>
        </p:spPr>
      </p:cxnSp>
      <p:cxnSp>
        <p:nvCxnSpPr>
          <p:cNvPr id="52" name="Straight Connector 51">
            <a:extLst>
              <a:ext uri="{FF2B5EF4-FFF2-40B4-BE49-F238E27FC236}">
                <a16:creationId xmlns:a16="http://schemas.microsoft.com/office/drawing/2014/main" id="{828A29F4-550A-415C-B141-6EC6DA2C8671}"/>
              </a:ext>
            </a:extLst>
          </p:cNvPr>
          <p:cNvCxnSpPr/>
          <p:nvPr/>
        </p:nvCxnSpPr>
        <p:spPr>
          <a:xfrm flipV="1">
            <a:off x="5517351" y="1925613"/>
            <a:ext cx="409885" cy="4121487"/>
          </a:xfrm>
          <a:prstGeom prst="line">
            <a:avLst/>
          </a:prstGeom>
          <a:noFill/>
          <a:ln w="38100" cap="flat" cmpd="sng" algn="ctr">
            <a:solidFill>
              <a:srgbClr val="00B050"/>
            </a:solidFill>
            <a:prstDash val="solid"/>
            <a:miter lim="800000"/>
          </a:ln>
          <a:effectLst/>
        </p:spPr>
      </p:cxnSp>
      <p:cxnSp>
        <p:nvCxnSpPr>
          <p:cNvPr id="53" name="Straight Connector 52">
            <a:extLst>
              <a:ext uri="{FF2B5EF4-FFF2-40B4-BE49-F238E27FC236}">
                <a16:creationId xmlns:a16="http://schemas.microsoft.com/office/drawing/2014/main" id="{8435D221-E7EE-4BA0-BE85-E15666A79548}"/>
              </a:ext>
            </a:extLst>
          </p:cNvPr>
          <p:cNvCxnSpPr/>
          <p:nvPr/>
        </p:nvCxnSpPr>
        <p:spPr>
          <a:xfrm flipH="1">
            <a:off x="3375114" y="2767710"/>
            <a:ext cx="4095347" cy="1374174"/>
          </a:xfrm>
          <a:prstGeom prst="line">
            <a:avLst/>
          </a:prstGeom>
          <a:noFill/>
          <a:ln w="38100" cap="flat" cmpd="sng" algn="ctr">
            <a:solidFill>
              <a:srgbClr val="FF0000"/>
            </a:solidFill>
            <a:prstDash val="solid"/>
            <a:miter lim="800000"/>
          </a:ln>
          <a:effectLst/>
        </p:spPr>
      </p:cxnSp>
      <p:grpSp>
        <p:nvGrpSpPr>
          <p:cNvPr id="54" name="Group 53">
            <a:extLst>
              <a:ext uri="{FF2B5EF4-FFF2-40B4-BE49-F238E27FC236}">
                <a16:creationId xmlns:a16="http://schemas.microsoft.com/office/drawing/2014/main" id="{9D73D879-36BF-41EC-B61E-910D0720B9E3}"/>
              </a:ext>
            </a:extLst>
          </p:cNvPr>
          <p:cNvGrpSpPr/>
          <p:nvPr/>
        </p:nvGrpSpPr>
        <p:grpSpPr>
          <a:xfrm>
            <a:off x="3560430" y="2072698"/>
            <a:ext cx="3714768" cy="3480553"/>
            <a:chOff x="315476" y="2226108"/>
            <a:chExt cx="3714768" cy="3480553"/>
          </a:xfrm>
        </p:grpSpPr>
        <p:sp>
          <p:nvSpPr>
            <p:cNvPr id="55" name="Oval 54">
              <a:extLst>
                <a:ext uri="{FF2B5EF4-FFF2-40B4-BE49-F238E27FC236}">
                  <a16:creationId xmlns:a16="http://schemas.microsoft.com/office/drawing/2014/main" id="{9A078390-A5E3-4E59-AE4C-FCB623AB8BC4}"/>
                </a:ext>
              </a:extLst>
            </p:cNvPr>
            <p:cNvSpPr/>
            <p:nvPr/>
          </p:nvSpPr>
          <p:spPr>
            <a:xfrm>
              <a:off x="1945341" y="266278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 name="Oval 55">
              <a:extLst>
                <a:ext uri="{FF2B5EF4-FFF2-40B4-BE49-F238E27FC236}">
                  <a16:creationId xmlns:a16="http://schemas.microsoft.com/office/drawing/2014/main" id="{C5AC185D-4E9A-4794-BF5A-6E9B9D7C90DB}"/>
                </a:ext>
              </a:extLst>
            </p:cNvPr>
            <p:cNvSpPr/>
            <p:nvPr/>
          </p:nvSpPr>
          <p:spPr>
            <a:xfrm>
              <a:off x="2920096" y="366251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 name="Oval 56">
              <a:extLst>
                <a:ext uri="{FF2B5EF4-FFF2-40B4-BE49-F238E27FC236}">
                  <a16:creationId xmlns:a16="http://schemas.microsoft.com/office/drawing/2014/main" id="{1CAEB173-33A5-484B-98E1-B95B1AF18B1E}"/>
                </a:ext>
              </a:extLst>
            </p:cNvPr>
            <p:cNvSpPr/>
            <p:nvPr/>
          </p:nvSpPr>
          <p:spPr>
            <a:xfrm>
              <a:off x="753135" y="298805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2C679D30-74BC-4CA5-B089-022E58433564}"/>
                </a:ext>
              </a:extLst>
            </p:cNvPr>
            <p:cNvSpPr/>
            <p:nvPr/>
          </p:nvSpPr>
          <p:spPr>
            <a:xfrm>
              <a:off x="3542264" y="4077471"/>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F2F81B9C-9EBE-46EE-864E-84C593BBA5CD}"/>
                </a:ext>
              </a:extLst>
            </p:cNvPr>
            <p:cNvSpPr/>
            <p:nvPr/>
          </p:nvSpPr>
          <p:spPr>
            <a:xfrm>
              <a:off x="2609011" y="4662246"/>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1C449DB3-8E15-4D47-8BDA-360F2BF39707}"/>
                </a:ext>
              </a:extLst>
            </p:cNvPr>
            <p:cNvSpPr/>
            <p:nvPr/>
          </p:nvSpPr>
          <p:spPr>
            <a:xfrm>
              <a:off x="3719159" y="4846760"/>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112F0975-4C6E-49C1-82AB-780B1EE2FE5A}"/>
                </a:ext>
              </a:extLst>
            </p:cNvPr>
            <p:cNvSpPr/>
            <p:nvPr/>
          </p:nvSpPr>
          <p:spPr>
            <a:xfrm>
              <a:off x="996421" y="2226108"/>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Oval 61">
              <a:extLst>
                <a:ext uri="{FF2B5EF4-FFF2-40B4-BE49-F238E27FC236}">
                  <a16:creationId xmlns:a16="http://schemas.microsoft.com/office/drawing/2014/main" id="{55CC28DA-4440-410E-83A6-8A1106963CC5}"/>
                </a:ext>
              </a:extLst>
            </p:cNvPr>
            <p:cNvSpPr/>
            <p:nvPr/>
          </p:nvSpPr>
          <p:spPr>
            <a:xfrm>
              <a:off x="1579588" y="323953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BB3D10B2-FB37-4390-B5F7-AF4219BC0674}"/>
                </a:ext>
              </a:extLst>
            </p:cNvPr>
            <p:cNvSpPr/>
            <p:nvPr/>
          </p:nvSpPr>
          <p:spPr>
            <a:xfrm>
              <a:off x="840878" y="4469713"/>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D7CAAF17-D0FB-4CE5-8AB3-5AA2D82A3815}"/>
                </a:ext>
              </a:extLst>
            </p:cNvPr>
            <p:cNvSpPr/>
            <p:nvPr/>
          </p:nvSpPr>
          <p:spPr>
            <a:xfrm>
              <a:off x="1634237" y="5189857"/>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F2034221-E5E7-48DB-8F90-3BC747B6AE27}"/>
                </a:ext>
              </a:extLst>
            </p:cNvPr>
            <p:cNvSpPr/>
            <p:nvPr/>
          </p:nvSpPr>
          <p:spPr>
            <a:xfrm>
              <a:off x="915606" y="5395576"/>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4A2C12B5-0795-48DE-8ABC-41D4C39BDA3D}"/>
                </a:ext>
              </a:extLst>
            </p:cNvPr>
            <p:cNvSpPr/>
            <p:nvPr/>
          </p:nvSpPr>
          <p:spPr>
            <a:xfrm>
              <a:off x="315476" y="5038740"/>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67" name="Straight Connector 66">
            <a:extLst>
              <a:ext uri="{FF2B5EF4-FFF2-40B4-BE49-F238E27FC236}">
                <a16:creationId xmlns:a16="http://schemas.microsoft.com/office/drawing/2014/main" id="{3D49D1FB-310C-438A-90E8-656EE9EBBB42}"/>
              </a:ext>
            </a:extLst>
          </p:cNvPr>
          <p:cNvCxnSpPr/>
          <p:nvPr/>
        </p:nvCxnSpPr>
        <p:spPr>
          <a:xfrm flipV="1">
            <a:off x="5253595" y="1932417"/>
            <a:ext cx="1680495" cy="2071997"/>
          </a:xfrm>
          <a:prstGeom prst="line">
            <a:avLst/>
          </a:prstGeom>
          <a:noFill/>
          <a:ln w="12700" cap="flat" cmpd="sng" algn="ctr">
            <a:solidFill>
              <a:sysClr val="windowText" lastClr="000000"/>
            </a:solidFill>
            <a:prstDash val="lgDash"/>
            <a:miter lim="800000"/>
          </a:ln>
          <a:effectLst/>
        </p:spPr>
      </p:cxnSp>
      <p:cxnSp>
        <p:nvCxnSpPr>
          <p:cNvPr id="68" name="Straight Connector 67">
            <a:extLst>
              <a:ext uri="{FF2B5EF4-FFF2-40B4-BE49-F238E27FC236}">
                <a16:creationId xmlns:a16="http://schemas.microsoft.com/office/drawing/2014/main" id="{D28E5E86-9ED0-42DF-A846-047D0BCE7A4C}"/>
              </a:ext>
            </a:extLst>
          </p:cNvPr>
          <p:cNvCxnSpPr/>
          <p:nvPr/>
        </p:nvCxnSpPr>
        <p:spPr>
          <a:xfrm>
            <a:off x="5253595" y="4004414"/>
            <a:ext cx="793826" cy="2042686"/>
          </a:xfrm>
          <a:prstGeom prst="line">
            <a:avLst/>
          </a:prstGeom>
          <a:noFill/>
          <a:ln w="12700" cap="flat" cmpd="sng" algn="ctr">
            <a:solidFill>
              <a:sysClr val="windowText" lastClr="000000"/>
            </a:solidFill>
            <a:prstDash val="lgDash"/>
            <a:miter lim="800000"/>
          </a:ln>
          <a:effectLst/>
        </p:spPr>
      </p:cxnSp>
      <p:cxnSp>
        <p:nvCxnSpPr>
          <p:cNvPr id="69" name="Straight Connector 68">
            <a:extLst>
              <a:ext uri="{FF2B5EF4-FFF2-40B4-BE49-F238E27FC236}">
                <a16:creationId xmlns:a16="http://schemas.microsoft.com/office/drawing/2014/main" id="{7693B558-FC56-45C7-88B2-2F150FC06883}"/>
              </a:ext>
            </a:extLst>
          </p:cNvPr>
          <p:cNvCxnSpPr/>
          <p:nvPr/>
        </p:nvCxnSpPr>
        <p:spPr>
          <a:xfrm>
            <a:off x="3360086" y="3721873"/>
            <a:ext cx="1892357" cy="282348"/>
          </a:xfrm>
          <a:prstGeom prst="line">
            <a:avLst/>
          </a:prstGeom>
          <a:noFill/>
          <a:ln w="12700" cap="flat" cmpd="sng" algn="ctr">
            <a:solidFill>
              <a:sysClr val="windowText" lastClr="000000"/>
            </a:solidFill>
            <a:prstDash val="lgDash"/>
            <a:miter lim="800000"/>
          </a:ln>
          <a:effectLst/>
        </p:spPr>
      </p:cxnSp>
    </p:spTree>
    <p:custDataLst>
      <p:tags r:id="rId1"/>
    </p:custDataLst>
    <p:extLst>
      <p:ext uri="{BB962C8B-B14F-4D97-AF65-F5344CB8AC3E}">
        <p14:creationId xmlns:p14="http://schemas.microsoft.com/office/powerpoint/2010/main" val="375173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left)">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xit" presetSubtype="0" fill="hold" nodeType="withEffect">
                                  <p:stCondLst>
                                    <p:cond delay="0"/>
                                  </p:stCondLst>
                                  <p:childTnLst>
                                    <p:animEffect transition="out" filter="fade">
                                      <p:cBhvr>
                                        <p:cTn id="30" dur="500"/>
                                        <p:tgtEl>
                                          <p:spTgt spid="53"/>
                                        </p:tgtEl>
                                      </p:cBhvr>
                                    </p:animEffect>
                                    <p:set>
                                      <p:cBhvr>
                                        <p:cTn id="31" dur="1" fill="hold">
                                          <p:stCondLst>
                                            <p:cond delay="499"/>
                                          </p:stCondLst>
                                        </p:cTn>
                                        <p:tgtEl>
                                          <p:spTgt spid="5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up)">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38"/>
                                        </p:tgtEl>
                                      </p:cBhvr>
                                    </p:animEffect>
                                    <p:set>
                                      <p:cBhvr>
                                        <p:cTn id="49" dur="1" fill="hold">
                                          <p:stCondLst>
                                            <p:cond delay="499"/>
                                          </p:stCondLst>
                                        </p:cTn>
                                        <p:tgtEl>
                                          <p:spTgt spid="38"/>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52"/>
                                        </p:tgtEl>
                                      </p:cBhvr>
                                    </p:animEffect>
                                    <p:set>
                                      <p:cBhvr>
                                        <p:cTn id="52" dur="1" fill="hold">
                                          <p:stCondLst>
                                            <p:cond delay="499"/>
                                          </p:stCondLst>
                                        </p:cTn>
                                        <p:tgtEl>
                                          <p:spTgt spid="52"/>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500"/>
                                        <p:tgtEl>
                                          <p:spTgt spid="5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wipe(up)">
                                      <p:cBhvr>
                                        <p:cTn id="68" dur="500"/>
                                        <p:tgtEl>
                                          <p:spTgt spid="5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nodeType="clickEffect">
                                  <p:stCondLst>
                                    <p:cond delay="0"/>
                                  </p:stCondLst>
                                  <p:childTnLst>
                                    <p:animEffect transition="out" filter="fade">
                                      <p:cBhvr>
                                        <p:cTn id="72" dur="500"/>
                                        <p:tgtEl>
                                          <p:spTgt spid="54"/>
                                        </p:tgtEl>
                                      </p:cBhvr>
                                    </p:animEffect>
                                    <p:set>
                                      <p:cBhvr>
                                        <p:cTn id="73" dur="1" fill="hold">
                                          <p:stCondLst>
                                            <p:cond delay="499"/>
                                          </p:stCondLst>
                                        </p:cTn>
                                        <p:tgtEl>
                                          <p:spTgt spid="54"/>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51"/>
                                        </p:tgtEl>
                                      </p:cBhvr>
                                    </p:animEffect>
                                    <p:set>
                                      <p:cBhvr>
                                        <p:cTn id="76" dur="1" fill="hold">
                                          <p:stCondLst>
                                            <p:cond delay="499"/>
                                          </p:stCondLst>
                                        </p:cTn>
                                        <p:tgtEl>
                                          <p:spTgt spid="51"/>
                                        </p:tgtEl>
                                        <p:attrNameLst>
                                          <p:attrName>style.visibility</p:attrName>
                                        </p:attrNameLst>
                                      </p:cBhvr>
                                      <p:to>
                                        <p:strVal val="hidden"/>
                                      </p:to>
                                    </p:set>
                                  </p:childTnLst>
                                </p:cTn>
                              </p:par>
                              <p:par>
                                <p:cTn id="77" presetID="10" presetClass="entr" presetSubtype="0" fill="hold" nodeType="with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fade">
                                      <p:cBhvr>
                                        <p:cTn id="84" dur="500"/>
                                        <p:tgtEl>
                                          <p:spTgt spid="53"/>
                                        </p:tgtEl>
                                      </p:cBhvr>
                                    </p:animEffect>
                                  </p:childTnLst>
                                </p:cTn>
                              </p:par>
                              <p:par>
                                <p:cTn id="85" presetID="10" presetClass="entr" presetSubtype="0" fill="hold"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500"/>
                                        <p:tgtEl>
                                          <p:spTgt spid="52"/>
                                        </p:tgtEl>
                                      </p:cBhvr>
                                    </p:animEffect>
                                  </p:childTnLst>
                                </p:cTn>
                              </p:par>
                              <p:par>
                                <p:cTn id="88" presetID="10" presetClass="entr" presetSubtype="0" fill="hold"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fade">
                                      <p:cBhvr>
                                        <p:cTn id="90" dur="500"/>
                                        <p:tgtEl>
                                          <p:spTgt spid="5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67"/>
                                        </p:tgtEl>
                                        <p:attrNameLst>
                                          <p:attrName>style.visibility</p:attrName>
                                        </p:attrNameLst>
                                      </p:cBhvr>
                                      <p:to>
                                        <p:strVal val="visible"/>
                                      </p:to>
                                    </p:set>
                                    <p:animEffect transition="in" filter="wipe(left)">
                                      <p:cBhvr>
                                        <p:cTn id="95" dur="500"/>
                                        <p:tgtEl>
                                          <p:spTgt spid="67"/>
                                        </p:tgtEl>
                                      </p:cBhvr>
                                    </p:animEffect>
                                  </p:childTnLst>
                                </p:cTn>
                              </p:par>
                              <p:par>
                                <p:cTn id="96" presetID="22" presetClass="entr" presetSubtype="2" fill="hold" nodeType="with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wipe(right)">
                                      <p:cBhvr>
                                        <p:cTn id="98" dur="500"/>
                                        <p:tgtEl>
                                          <p:spTgt spid="69"/>
                                        </p:tgtEl>
                                      </p:cBhvr>
                                    </p:animEffect>
                                  </p:childTnLst>
                                </p:cTn>
                              </p:par>
                              <p:par>
                                <p:cTn id="99" presetID="22" presetClass="entr" presetSubtype="1" fill="hold" nodeType="with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wipe(up)">
                                      <p:cBhvr>
                                        <p:cTn id="101" dur="500"/>
                                        <p:tgtEl>
                                          <p:spTgt spid="68"/>
                                        </p:tgtEl>
                                      </p:cBhvr>
                                    </p:animEffect>
                                  </p:childTnLst>
                                </p:cTn>
                              </p:par>
                            </p:childTnLst>
                          </p:cTn>
                        </p:par>
                        <p:par>
                          <p:cTn id="102" fill="hold">
                            <p:stCondLst>
                              <p:cond delay="500"/>
                            </p:stCondLst>
                            <p:childTnLst>
                              <p:par>
                                <p:cTn id="103" presetID="22" presetClass="entr" presetSubtype="4" fill="hold" grpId="0" nodeType="afterEffect">
                                  <p:stCondLst>
                                    <p:cond delay="0"/>
                                  </p:stCondLst>
                                  <p:childTnLst>
                                    <p:set>
                                      <p:cBhvr>
                                        <p:cTn id="104" dur="1" fill="hold">
                                          <p:stCondLst>
                                            <p:cond delay="0"/>
                                          </p:stCondLst>
                                        </p:cTn>
                                        <p:tgtEl>
                                          <p:spTgt spid="9"/>
                                        </p:tgtEl>
                                        <p:attrNameLst>
                                          <p:attrName>style.visibility</p:attrName>
                                        </p:attrNameLst>
                                      </p:cBhvr>
                                      <p:to>
                                        <p:strVal val="visible"/>
                                      </p:to>
                                    </p:set>
                                    <p:animEffect transition="in" filter="wipe(down)">
                                      <p:cBhvr>
                                        <p:cTn id="105" dur="500"/>
                                        <p:tgtEl>
                                          <p:spTgt spid="9"/>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10"/>
                                        </p:tgtEl>
                                        <p:attrNameLst>
                                          <p:attrName>style.visibility</p:attrName>
                                        </p:attrNameLst>
                                      </p:cBhvr>
                                      <p:to>
                                        <p:strVal val="visible"/>
                                      </p:to>
                                    </p:set>
                                    <p:animEffect transition="in" filter="wipe(left)">
                                      <p:cBhvr>
                                        <p:cTn id="108" dur="500"/>
                                        <p:tgtEl>
                                          <p:spTgt spid="10"/>
                                        </p:tgtEl>
                                      </p:cBhvr>
                                    </p:animEffect>
                                  </p:childTnLst>
                                </p:cTn>
                              </p:par>
                              <p:par>
                                <p:cTn id="109" presetID="22" presetClass="entr" presetSubtype="2" fill="hold" grpId="0" nodeType="withEffect">
                                  <p:stCondLst>
                                    <p:cond delay="0"/>
                                  </p:stCondLst>
                                  <p:childTnLst>
                                    <p:set>
                                      <p:cBhvr>
                                        <p:cTn id="110" dur="1" fill="hold">
                                          <p:stCondLst>
                                            <p:cond delay="0"/>
                                          </p:stCondLst>
                                        </p:cTn>
                                        <p:tgtEl>
                                          <p:spTgt spid="8"/>
                                        </p:tgtEl>
                                        <p:attrNameLst>
                                          <p:attrName>style.visibility</p:attrName>
                                        </p:attrNameLst>
                                      </p:cBhvr>
                                      <p:to>
                                        <p:strVal val="visible"/>
                                      </p:to>
                                    </p:set>
                                    <p:animEffect transition="in" filter="wipe(right)">
                                      <p:cBhvr>
                                        <p:cTn id="1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One-Vs-Rest for Multi-Class Classification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5</a:t>
            </a:fld>
            <a:endParaRPr lang="en-IN" sz="2800" dirty="0">
              <a:solidFill>
                <a:schemeClr val="accent2">
                  <a:lumMod val="40000"/>
                  <a:lumOff val="60000"/>
                </a:schemeClr>
              </a:solidFill>
            </a:endParaRPr>
          </a:p>
        </p:txBody>
      </p:sp>
      <p:pic>
        <p:nvPicPr>
          <p:cNvPr id="6" name="Picture 5" descr="Diagram&#10;&#10;Description automatically generated">
            <a:extLst>
              <a:ext uri="{FF2B5EF4-FFF2-40B4-BE49-F238E27FC236}">
                <a16:creationId xmlns:a16="http://schemas.microsoft.com/office/drawing/2014/main" id="{95AA975B-2FB5-486E-94FA-DF2716526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669" y="1325478"/>
            <a:ext cx="7168424" cy="4485385"/>
          </a:xfrm>
          <a:prstGeom prst="rect">
            <a:avLst/>
          </a:prstGeom>
        </p:spPr>
      </p:pic>
      <p:pic>
        <p:nvPicPr>
          <p:cNvPr id="8" name="Picture 7">
            <a:extLst>
              <a:ext uri="{FF2B5EF4-FFF2-40B4-BE49-F238E27FC236}">
                <a16:creationId xmlns:a16="http://schemas.microsoft.com/office/drawing/2014/main" id="{0000ABFD-C5FB-4781-B120-0FD97774CDF8}"/>
              </a:ext>
            </a:extLst>
          </p:cNvPr>
          <p:cNvPicPr>
            <a:picLocks noChangeAspect="1"/>
          </p:cNvPicPr>
          <p:nvPr/>
        </p:nvPicPr>
        <p:blipFill>
          <a:blip r:embed="rId4"/>
          <a:stretch>
            <a:fillRect/>
          </a:stretch>
        </p:blipFill>
        <p:spPr>
          <a:xfrm>
            <a:off x="8900892" y="2561303"/>
            <a:ext cx="2423038" cy="2550566"/>
          </a:xfrm>
          <a:prstGeom prst="rect">
            <a:avLst/>
          </a:prstGeom>
        </p:spPr>
      </p:pic>
    </p:spTree>
    <p:custDataLst>
      <p:tags r:id="rId1"/>
    </p:custDataLst>
    <p:extLst>
      <p:ext uri="{BB962C8B-B14F-4D97-AF65-F5344CB8AC3E}">
        <p14:creationId xmlns:p14="http://schemas.microsoft.com/office/powerpoint/2010/main" val="3162135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6</a:t>
            </a:fld>
            <a:endParaRPr lang="en-IN" sz="2800" dirty="0">
              <a:solidFill>
                <a:schemeClr val="accent2">
                  <a:lumMod val="40000"/>
                  <a:lumOff val="60000"/>
                </a:schemeClr>
              </a:solidFill>
            </a:endParaRPr>
          </a:p>
        </p:txBody>
      </p:sp>
      <p:pic>
        <p:nvPicPr>
          <p:cNvPr id="13" name="Picture 12">
            <a:extLst>
              <a:ext uri="{FF2B5EF4-FFF2-40B4-BE49-F238E27FC236}">
                <a16:creationId xmlns:a16="http://schemas.microsoft.com/office/drawing/2014/main" id="{9421E0BD-5B2E-46AE-80B7-8A1714E8DEC2}"/>
              </a:ext>
            </a:extLst>
          </p:cNvPr>
          <p:cNvPicPr>
            <a:picLocks noChangeAspect="1"/>
          </p:cNvPicPr>
          <p:nvPr/>
        </p:nvPicPr>
        <p:blipFill>
          <a:blip r:embed="rId3"/>
          <a:stretch>
            <a:fillRect/>
          </a:stretch>
        </p:blipFill>
        <p:spPr>
          <a:xfrm>
            <a:off x="815538" y="502064"/>
            <a:ext cx="8338622" cy="5940688"/>
          </a:xfrm>
          <a:prstGeom prst="rect">
            <a:avLst/>
          </a:prstGeom>
        </p:spPr>
      </p:pic>
    </p:spTree>
    <p:custDataLst>
      <p:tags r:id="rId1"/>
    </p:custDataLst>
    <p:extLst>
      <p:ext uri="{BB962C8B-B14F-4D97-AF65-F5344CB8AC3E}">
        <p14:creationId xmlns:p14="http://schemas.microsoft.com/office/powerpoint/2010/main" val="396481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Linear Models</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sz="2400" dirty="0">
                    <a:latin typeface="Abadi Extra Light" panose="020B0204020104020204" pitchFamily="34" charset="0"/>
                  </a:rPr>
                  <a:t>Linear models are also used in </a:t>
                </a:r>
                <a:r>
                  <a:rPr lang="en-IN" sz="2400" dirty="0">
                    <a:solidFill>
                      <a:srgbClr val="0000FF"/>
                    </a:solidFill>
                    <a:latin typeface="Abadi Extra Light" panose="020B0204020104020204" pitchFamily="34" charset="0"/>
                  </a:rPr>
                  <a:t>multiclass classification </a:t>
                </a:r>
                <a:r>
                  <a:rPr lang="en-IN" sz="2400" dirty="0">
                    <a:latin typeface="Abadi Extra Light" panose="020B0204020104020204" pitchFamily="34" charset="0"/>
                  </a:rPr>
                  <a:t>problems</a:t>
                </a:r>
              </a:p>
              <a:p>
                <a:pPr marL="0" indent="0">
                  <a:buNone/>
                </a:pPr>
                <a:endParaRPr lang="en-IN" sz="800" dirty="0">
                  <a:latin typeface="Abadi Extra Light" panose="020B0204020104020204" pitchFamily="34" charset="0"/>
                </a:endParaRPr>
              </a:p>
              <a:p>
                <a:pPr>
                  <a:buFont typeface="Wingdings" panose="05000000000000000000" pitchFamily="2" charset="2"/>
                  <a:buChar char="§"/>
                </a:pPr>
                <a:r>
                  <a:rPr lang="en-IN" sz="2400" dirty="0">
                    <a:latin typeface="Abadi Extra Light" panose="020B0204020104020204" pitchFamily="34" charset="0"/>
                  </a:rPr>
                  <a:t>Assuming </a:t>
                </a:r>
                <a14:m>
                  <m:oMath xmlns:m="http://schemas.openxmlformats.org/officeDocument/2006/math">
                    <m:r>
                      <a:rPr lang="en-IN" sz="2400" b="0" i="1" smtClean="0">
                        <a:latin typeface="Cambria Math" panose="02040503050406030204" pitchFamily="18" charset="0"/>
                      </a:rPr>
                      <m:t>𝐾</m:t>
                    </m:r>
                  </m:oMath>
                </a14:m>
                <a:r>
                  <a:rPr lang="en-GB" sz="2400" dirty="0">
                    <a:latin typeface="Abadi Extra Light" panose="020B0204020104020204" pitchFamily="34" charset="0"/>
                  </a:rPr>
                  <a:t> classes, we can assume the following model</a:t>
                </a: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Can think of </a:t>
                </a:r>
                <a14:m>
                  <m:oMath xmlns:m="http://schemas.openxmlformats.org/officeDocument/2006/math">
                    <m:sSubSup>
                      <m:sSubSupPr>
                        <m:ctrlPr>
                          <a:rPr lang="en-IN" sz="2400" i="1">
                            <a:latin typeface="Cambria Math" panose="02040503050406030204" pitchFamily="18" charset="0"/>
                          </a:rPr>
                        </m:ctrlPr>
                      </m:sSubSupPr>
                      <m:e>
                        <m:r>
                          <a:rPr lang="en-IN" sz="2400" b="1" i="1">
                            <a:latin typeface="Cambria Math" panose="02040503050406030204" pitchFamily="18" charset="0"/>
                          </a:rPr>
                          <m:t>𝒘</m:t>
                        </m:r>
                      </m:e>
                      <m:sub>
                        <m:r>
                          <a:rPr lang="en-IN" sz="2400" i="1">
                            <a:latin typeface="Cambria Math" panose="02040503050406030204" pitchFamily="18" charset="0"/>
                          </a:rPr>
                          <m:t>𝑘</m:t>
                        </m:r>
                      </m:sub>
                      <m:sup>
                        <m:r>
                          <a:rPr lang="en-IN" sz="2400" i="1">
                            <a:latin typeface="Cambria Math" panose="02040503050406030204" pitchFamily="18" charset="0"/>
                          </a:rPr>
                          <m:t>⊤</m:t>
                        </m:r>
                      </m:sup>
                    </m:sSubSup>
                    <m:r>
                      <a:rPr lang="en-IN" sz="2400" b="1" i="1">
                        <a:latin typeface="Cambria Math" panose="02040503050406030204" pitchFamily="18" charset="0"/>
                      </a:rPr>
                      <m:t>𝒙</m:t>
                    </m:r>
                  </m:oMath>
                </a14:m>
                <a:r>
                  <a:rPr lang="en-GB" sz="2400" dirty="0">
                    <a:latin typeface="Abadi Extra Light" panose="020B0204020104020204" pitchFamily="34" charset="0"/>
                  </a:rPr>
                  <a:t> as the score of the input for the </a:t>
                </a:r>
                <a14:m>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𝑘</m:t>
                        </m:r>
                      </m:e>
                      <m:sup>
                        <m:r>
                          <a:rPr lang="en-IN" sz="2400" b="0" i="1" smtClean="0">
                            <a:latin typeface="Cambria Math" panose="02040503050406030204" pitchFamily="18" charset="0"/>
                          </a:rPr>
                          <m:t>𝑡h</m:t>
                        </m:r>
                      </m:sup>
                    </m:sSup>
                  </m:oMath>
                </a14:m>
                <a:r>
                  <a:rPr lang="en-GB" sz="2400" dirty="0">
                    <a:latin typeface="Abadi Extra Light" panose="020B0204020104020204" pitchFamily="34" charset="0"/>
                  </a:rPr>
                  <a:t> class</a:t>
                </a:r>
              </a:p>
              <a:p>
                <a:pPr marL="0" indent="0">
                  <a:buNone/>
                </a:pPr>
                <a:endParaRPr lang="en-GB" sz="2400" dirty="0">
                  <a:latin typeface="Abadi Extra Light" panose="020B0204020104020204" pitchFamily="34" charset="0"/>
                </a:endParaRPr>
              </a:p>
              <a:p>
                <a:pPr>
                  <a:buFont typeface="Wingdings" panose="05000000000000000000" pitchFamily="2" charset="2"/>
                  <a:buChar char="§"/>
                </a:pPr>
                <a:r>
                  <a:rPr lang="en-US" sz="2400" dirty="0">
                    <a:latin typeface="Abadi Extra Light" panose="020B0204020104020204" pitchFamily="34" charset="0"/>
                  </a:rPr>
                  <a:t>Let’s understand with one example </a:t>
                </a:r>
              </a:p>
              <a:p>
                <a:pPr lvl="1">
                  <a:buFont typeface="Wingdings" panose="05000000000000000000" pitchFamily="2" charset="2"/>
                  <a:buChar char="§"/>
                </a:pPr>
                <a:r>
                  <a:rPr lang="en-US" sz="2000" dirty="0">
                    <a:latin typeface="Abadi Extra Light" panose="020B0204020104020204" pitchFamily="34" charset="0"/>
                  </a:rPr>
                  <a:t>We passed test data to the classifier models. We got the outcome in the form of a positive rating derived from the Green class classifier with a score of (0.9).</a:t>
                </a:r>
              </a:p>
              <a:p>
                <a:pPr lvl="1">
                  <a:buFont typeface="Wingdings" panose="05000000000000000000" pitchFamily="2" charset="2"/>
                  <a:buChar char="§"/>
                </a:pPr>
                <a:r>
                  <a:rPr lang="en-US" sz="2000" dirty="0">
                    <a:latin typeface="Abadi Extra Light" panose="020B0204020104020204" pitchFamily="34" charset="0"/>
                  </a:rPr>
                  <a:t>Again, We got a positive rating from the Blue class with a score of (0.4) along with a negative classification score from the remaining Red classifier.</a:t>
                </a:r>
              </a:p>
              <a:p>
                <a:pPr lvl="1">
                  <a:buFont typeface="Wingdings" panose="05000000000000000000" pitchFamily="2" charset="2"/>
                  <a:buChar char="§"/>
                </a:pPr>
                <a:r>
                  <a:rPr lang="en-US" sz="2000" dirty="0">
                    <a:latin typeface="Abadi Extra Light" panose="020B0204020104020204" pitchFamily="34" charset="0"/>
                  </a:rPr>
                  <a:t>Hence, based on the positive responses and decisive score, we can say that our test input belongs to the Green class.</a:t>
                </a:r>
              </a:p>
              <a:p>
                <a:pPr>
                  <a:buFont typeface="Wingdings" panose="05000000000000000000" pitchFamily="2" charset="2"/>
                  <a:buChar char="§"/>
                </a:pPr>
                <a:endParaRPr lang="en-GB" sz="24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2400" dirty="0">
                  <a:latin typeface="Abadi Extra Light" panose="020B0204020104020204" pitchFamily="34" charset="0"/>
                </a:endParaRPr>
              </a:p>
            </p:txBody>
          </p:sp>
        </mc:Choice>
        <mc:Fallback xmlns="">
          <p:sp>
            <p:nvSpPr>
              <p:cNvPr id="47" name="Content Placeholder 2">
                <a:extLst>
                  <a:ext uri="{FF2B5EF4-FFF2-40B4-BE49-F238E27FC236}">
                    <a16:creationId xmlns:a16="http://schemas.microsoft.com/office/drawing/2014/main" id="{60A06722-EDF2-4418-9797-499014F68A53}"/>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727" t="-1645" r="-1143"/>
                </a:stretch>
              </a:blipFill>
            </p:spPr>
            <p:txBody>
              <a:bodyPr/>
              <a:lstStyle/>
              <a:p>
                <a:r>
                  <a:rPr lang="en-IN">
                    <a:noFill/>
                  </a:rPr>
                  <a:t> </a:t>
                </a:r>
              </a:p>
            </p:txBody>
          </p:sp>
        </mc:Fallback>
      </mc:AlternateContent>
      <p:sp>
        <p:nvSpPr>
          <p:cNvPr id="13" name="Slide Number Placeholder 11">
            <a:extLst>
              <a:ext uri="{FF2B5EF4-FFF2-40B4-BE49-F238E27FC236}">
                <a16:creationId xmlns:a16="http://schemas.microsoft.com/office/drawing/2014/main" id="{156971C2-6806-478D-AC45-3E46F3F201C7}"/>
              </a:ext>
            </a:extLst>
          </p:cNvPr>
          <p:cNvSpPr txBox="1">
            <a:spLocks/>
          </p:cNvSpPr>
          <p:nvPr/>
        </p:nvSpPr>
        <p:spPr>
          <a:xfrm>
            <a:off x="11323930" y="136939"/>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7</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2FF8AA-BDCD-45C7-99C0-FFB7298B59D3}"/>
                  </a:ext>
                </a:extLst>
              </p:cNvPr>
              <p:cNvSpPr txBox="1"/>
              <p:nvPr/>
            </p:nvSpPr>
            <p:spPr>
              <a:xfrm>
                <a:off x="3629025" y="2433637"/>
                <a:ext cx="4781758" cy="5623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200" i="1" smtClean="0">
                          <a:latin typeface="Cambria Math" panose="02040503050406030204" pitchFamily="18" charset="0"/>
                        </a:rPr>
                        <m:t>𝑦</m:t>
                      </m:r>
                      <m:r>
                        <a:rPr lang="en-IN" sz="3200" i="1" smtClean="0">
                          <a:latin typeface="Cambria Math" panose="02040503050406030204" pitchFamily="18" charset="0"/>
                        </a:rPr>
                        <m:t>= </m:t>
                      </m:r>
                      <m:sSub>
                        <m:sSubPr>
                          <m:ctrlPr>
                            <a:rPr lang="en-IN" sz="3200" i="1">
                              <a:latin typeface="Cambria Math" panose="02040503050406030204" pitchFamily="18" charset="0"/>
                            </a:rPr>
                          </m:ctrlPr>
                        </m:sSubPr>
                        <m:e>
                          <m:r>
                            <m:rPr>
                              <m:sty m:val="p"/>
                            </m:rPr>
                            <a:rPr lang="en-IN" sz="3200">
                              <a:latin typeface="Cambria Math" panose="02040503050406030204" pitchFamily="18" charset="0"/>
                            </a:rPr>
                            <m:t>argmax</m:t>
                          </m:r>
                        </m:e>
                        <m:sub>
                          <m:r>
                            <a:rPr lang="en-IN" sz="3200" i="1">
                              <a:latin typeface="Cambria Math" panose="02040503050406030204" pitchFamily="18" charset="0"/>
                            </a:rPr>
                            <m:t>𝑘</m:t>
                          </m:r>
                          <m:r>
                            <a:rPr lang="en-IN" sz="3200" b="0" i="1" smtClean="0">
                              <a:latin typeface="Cambria Math" panose="02040503050406030204" pitchFamily="18" charset="0"/>
                            </a:rPr>
                            <m:t>∈{</m:t>
                          </m:r>
                          <m:r>
                            <a:rPr lang="en-IN" sz="3200" i="1">
                              <a:latin typeface="Cambria Math" panose="02040503050406030204" pitchFamily="18" charset="0"/>
                            </a:rPr>
                            <m:t>1,2,…,</m:t>
                          </m:r>
                          <m:r>
                            <a:rPr lang="en-IN" sz="3200" i="1">
                              <a:latin typeface="Cambria Math" panose="02040503050406030204" pitchFamily="18" charset="0"/>
                            </a:rPr>
                            <m:t>𝐾</m:t>
                          </m:r>
                          <m:r>
                            <a:rPr lang="en-IN" sz="3200" b="0" i="1" smtClean="0">
                              <a:latin typeface="Cambria Math" panose="02040503050406030204" pitchFamily="18" charset="0"/>
                            </a:rPr>
                            <m:t>}</m:t>
                          </m:r>
                        </m:sub>
                      </m:sSub>
                      <m:r>
                        <a:rPr lang="en-IN" sz="3200" i="1">
                          <a:latin typeface="Cambria Math" panose="02040503050406030204" pitchFamily="18" charset="0"/>
                        </a:rPr>
                        <m:t> </m:t>
                      </m:r>
                      <m:sSubSup>
                        <m:sSubSupPr>
                          <m:ctrlPr>
                            <a:rPr lang="en-IN" sz="3200" i="1">
                              <a:latin typeface="Cambria Math" panose="02040503050406030204" pitchFamily="18" charset="0"/>
                            </a:rPr>
                          </m:ctrlPr>
                        </m:sSubSupPr>
                        <m:e>
                          <m:r>
                            <a:rPr lang="en-IN" sz="3200" b="1" i="1">
                              <a:latin typeface="Cambria Math" panose="02040503050406030204" pitchFamily="18" charset="0"/>
                            </a:rPr>
                            <m:t>𝒘</m:t>
                          </m:r>
                        </m:e>
                        <m:sub>
                          <m:r>
                            <a:rPr lang="en-IN" sz="3200" i="1">
                              <a:latin typeface="Cambria Math" panose="02040503050406030204" pitchFamily="18" charset="0"/>
                            </a:rPr>
                            <m:t>𝑘</m:t>
                          </m:r>
                        </m:sub>
                        <m:sup>
                          <m:r>
                            <a:rPr lang="en-IN" sz="3200" i="1">
                              <a:latin typeface="Cambria Math" panose="02040503050406030204" pitchFamily="18" charset="0"/>
                            </a:rPr>
                            <m:t>⊤</m:t>
                          </m:r>
                        </m:sup>
                      </m:sSubSup>
                      <m:r>
                        <a:rPr lang="en-IN" sz="3200" b="1" i="1">
                          <a:latin typeface="Cambria Math" panose="02040503050406030204" pitchFamily="18" charset="0"/>
                        </a:rPr>
                        <m:t>𝒙</m:t>
                      </m:r>
                    </m:oMath>
                  </m:oMathPara>
                </a14:m>
                <a:endParaRPr lang="en-GB" sz="3200" dirty="0">
                  <a:latin typeface="Abadi Extra Light" panose="020B0204020104020204" pitchFamily="34" charset="0"/>
                </a:endParaRPr>
              </a:p>
            </p:txBody>
          </p:sp>
        </mc:Choice>
        <mc:Fallback xmlns="">
          <p:sp>
            <p:nvSpPr>
              <p:cNvPr id="3" name="TextBox 2">
                <a:extLst>
                  <a:ext uri="{FF2B5EF4-FFF2-40B4-BE49-F238E27FC236}">
                    <a16:creationId xmlns:a16="http://schemas.microsoft.com/office/drawing/2014/main" id="{C62FF8AA-BDCD-45C7-99C0-FFB7298B59D3}"/>
                  </a:ext>
                </a:extLst>
              </p:cNvPr>
              <p:cNvSpPr txBox="1">
                <a:spLocks noRot="1" noChangeAspect="1" noMove="1" noResize="1" noEditPoints="1" noAdjustHandles="1" noChangeArrowheads="1" noChangeShapeType="1" noTextEdit="1"/>
              </p:cNvSpPr>
              <p:nvPr/>
            </p:nvSpPr>
            <p:spPr>
              <a:xfrm>
                <a:off x="3629025" y="2433637"/>
                <a:ext cx="4781758" cy="562398"/>
              </a:xfrm>
              <a:prstGeom prst="rect">
                <a:avLst/>
              </a:prstGeom>
              <a:blipFill>
                <a:blip r:embed="rId4"/>
                <a:stretch>
                  <a:fillRect b="-1087"/>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578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xEl>
                                              <p:pRg st="2" end="2"/>
                                            </p:txEl>
                                          </p:spTgt>
                                        </p:tgtEl>
                                        <p:attrNameLst>
                                          <p:attrName>style.visibility</p:attrName>
                                        </p:attrNameLst>
                                      </p:cBhvr>
                                      <p:to>
                                        <p:strVal val="visible"/>
                                      </p:to>
                                    </p:set>
                                    <p:animEffect transition="in" filter="wipe(down)">
                                      <p:cBhvr>
                                        <p:cTn id="12" dur="500"/>
                                        <p:tgtEl>
                                          <p:spTgt spid="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7">
                                            <p:txEl>
                                              <p:pRg st="5" end="5"/>
                                            </p:txEl>
                                          </p:spTgt>
                                        </p:tgtEl>
                                        <p:attrNameLst>
                                          <p:attrName>style.visibility</p:attrName>
                                        </p:attrNameLst>
                                      </p:cBhvr>
                                      <p:to>
                                        <p:strVal val="visible"/>
                                      </p:to>
                                    </p:set>
                                    <p:animEffect transition="in" filter="wipe(down)">
                                      <p:cBhvr>
                                        <p:cTn id="22" dur="500"/>
                                        <p:tgtEl>
                                          <p:spTgt spid="4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7">
                                            <p:txEl>
                                              <p:pRg st="7" end="7"/>
                                            </p:txEl>
                                          </p:spTgt>
                                        </p:tgtEl>
                                        <p:attrNameLst>
                                          <p:attrName>style.visibility</p:attrName>
                                        </p:attrNameLst>
                                      </p:cBhvr>
                                      <p:to>
                                        <p:strVal val="visible"/>
                                      </p:to>
                                    </p:set>
                                    <p:animEffect transition="in" filter="wipe(down)">
                                      <p:cBhvr>
                                        <p:cTn id="27" dur="500"/>
                                        <p:tgtEl>
                                          <p:spTgt spid="4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7">
                                            <p:txEl>
                                              <p:pRg st="8" end="8"/>
                                            </p:txEl>
                                          </p:spTgt>
                                        </p:tgtEl>
                                        <p:attrNameLst>
                                          <p:attrName>style.visibility</p:attrName>
                                        </p:attrNameLst>
                                      </p:cBhvr>
                                      <p:to>
                                        <p:strVal val="visible"/>
                                      </p:to>
                                    </p:set>
                                    <p:animEffect transition="in" filter="wipe(down)">
                                      <p:cBhvr>
                                        <p:cTn id="32" dur="500"/>
                                        <p:tgtEl>
                                          <p:spTgt spid="4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7">
                                            <p:txEl>
                                              <p:pRg st="9" end="9"/>
                                            </p:txEl>
                                          </p:spTgt>
                                        </p:tgtEl>
                                        <p:attrNameLst>
                                          <p:attrName>style.visibility</p:attrName>
                                        </p:attrNameLst>
                                      </p:cBhvr>
                                      <p:to>
                                        <p:strVal val="visible"/>
                                      </p:to>
                                    </p:set>
                                    <p:animEffect transition="in" filter="wipe(down)">
                                      <p:cBhvr>
                                        <p:cTn id="37" dur="500"/>
                                        <p:tgtEl>
                                          <p:spTgt spid="47">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7">
                                            <p:txEl>
                                              <p:pRg st="10" end="10"/>
                                            </p:txEl>
                                          </p:spTgt>
                                        </p:tgtEl>
                                        <p:attrNameLst>
                                          <p:attrName>style.visibility</p:attrName>
                                        </p:attrNameLst>
                                      </p:cBhvr>
                                      <p:to>
                                        <p:strVal val="visible"/>
                                      </p:to>
                                    </p:set>
                                    <p:animEffect transition="in" filter="wipe(down)">
                                      <p:cBhvr>
                                        <p:cTn id="42" dur="500"/>
                                        <p:tgtEl>
                                          <p:spTgt spid="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Boundary</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023925"/>
            <a:ext cx="11740617" cy="5664393"/>
          </a:xfrm>
        </p:spPr>
        <p:txBody>
          <a:bodyPr>
            <a:noAutofit/>
          </a:bodyPr>
          <a:lstStyle/>
          <a:p>
            <a:pPr>
              <a:buFont typeface="Wingdings" panose="05000000000000000000" pitchFamily="2" charset="2"/>
              <a:buChar char="§"/>
            </a:pPr>
            <a:r>
              <a:rPr lang="en-US" dirty="0"/>
              <a:t>The Decision Boundary </a:t>
            </a:r>
            <a:r>
              <a:rPr lang="en-US" b="1" dirty="0"/>
              <a:t>separates the data-points into regions</a:t>
            </a:r>
            <a:r>
              <a:rPr lang="en-US" dirty="0"/>
              <a:t>, which are actually the classes in which they belong.</a:t>
            </a:r>
          </a:p>
          <a:p>
            <a:pPr>
              <a:buFont typeface="Wingdings" panose="05000000000000000000" pitchFamily="2" charset="2"/>
              <a:buChar char="§"/>
            </a:pPr>
            <a:r>
              <a:rPr lang="en-US" dirty="0"/>
              <a:t>In a statistical-classification problem with two classes, a decision boundary or decision surface is a hypersurface that partitions the underlying vector space into two sets, one for each class. The classifier will classify all the points on one side of the decision boundary as belonging to one class and all those on the other side as belonging to the other class.</a:t>
            </a:r>
          </a:p>
          <a:p>
            <a:pPr>
              <a:buFont typeface="Wingdings" panose="05000000000000000000" pitchFamily="2" charset="2"/>
              <a:buChar char="§"/>
            </a:pPr>
            <a:r>
              <a:rPr lang="en-US" dirty="0"/>
              <a:t>A decision boundary is the region of a </a:t>
            </a:r>
            <a:br>
              <a:rPr lang="en-US" dirty="0"/>
            </a:br>
            <a:r>
              <a:rPr lang="en-US" dirty="0"/>
              <a:t>problem space in which the output label </a:t>
            </a:r>
            <a:br>
              <a:rPr lang="en-US" dirty="0"/>
            </a:br>
            <a:r>
              <a:rPr lang="en-US" dirty="0"/>
              <a:t>of a classifier is ambiguous.</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8</a:t>
            </a:fld>
            <a:endParaRPr lang="en-IN" sz="2800" dirty="0">
              <a:solidFill>
                <a:schemeClr val="accent2">
                  <a:lumMod val="40000"/>
                  <a:lumOff val="60000"/>
                </a:schemeClr>
              </a:solidFill>
            </a:endParaRPr>
          </a:p>
        </p:txBody>
      </p:sp>
      <p:pic>
        <p:nvPicPr>
          <p:cNvPr id="5" name="Picture 4">
            <a:extLst>
              <a:ext uri="{FF2B5EF4-FFF2-40B4-BE49-F238E27FC236}">
                <a16:creationId xmlns:a16="http://schemas.microsoft.com/office/drawing/2014/main" id="{791CE8E1-005C-4098-821A-3067F6227986}"/>
              </a:ext>
            </a:extLst>
          </p:cNvPr>
          <p:cNvPicPr>
            <a:picLocks noChangeAspect="1"/>
          </p:cNvPicPr>
          <p:nvPr/>
        </p:nvPicPr>
        <p:blipFill>
          <a:blip r:embed="rId3"/>
          <a:stretch>
            <a:fillRect/>
          </a:stretch>
        </p:blipFill>
        <p:spPr>
          <a:xfrm>
            <a:off x="7485727" y="3856121"/>
            <a:ext cx="2946299" cy="2946299"/>
          </a:xfrm>
          <a:prstGeom prst="rect">
            <a:avLst/>
          </a:prstGeom>
        </p:spPr>
      </p:pic>
    </p:spTree>
    <p:custDataLst>
      <p:tags r:id="rId1"/>
    </p:custDataLst>
    <p:extLst>
      <p:ext uri="{BB962C8B-B14F-4D97-AF65-F5344CB8AC3E}">
        <p14:creationId xmlns:p14="http://schemas.microsoft.com/office/powerpoint/2010/main" val="71895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Boundary</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023925"/>
            <a:ext cx="11740617" cy="5664393"/>
          </a:xfrm>
        </p:spPr>
        <p:txBody>
          <a:bodyPr>
            <a:noAutofit/>
          </a:bodyPr>
          <a:lstStyle/>
          <a:p>
            <a:pPr>
              <a:buFont typeface="Wingdings" panose="05000000000000000000" pitchFamily="2" charset="2"/>
              <a:buChar char="§"/>
            </a:pPr>
            <a:r>
              <a:rPr lang="en-US" dirty="0"/>
              <a:t>If the decision surface is a line/hyperplane, then the classification problem is linear, and the classes are linearly separable. </a:t>
            </a:r>
          </a:p>
          <a:p>
            <a:pPr>
              <a:buFont typeface="Wingdings" panose="05000000000000000000" pitchFamily="2" charset="2"/>
              <a:buChar char="§"/>
            </a:pPr>
            <a:r>
              <a:rPr lang="en-US" dirty="0"/>
              <a:t>When the training examples are linearly separable, we can set the parameters of a linear classifier so that all the training examples are classified correctly</a:t>
            </a:r>
          </a:p>
          <a:p>
            <a:pPr>
              <a:buFont typeface="Wingdings" panose="05000000000000000000" pitchFamily="2" charset="2"/>
              <a:buChar char="§"/>
            </a:pPr>
            <a:r>
              <a:rPr lang="en-US" dirty="0"/>
              <a:t>Many decision boundaries!</a:t>
            </a:r>
            <a:endParaRPr lang="en-GB" dirty="0"/>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9</a:t>
            </a:fld>
            <a:endParaRPr lang="en-IN" sz="2800" dirty="0">
              <a:solidFill>
                <a:schemeClr val="accent2">
                  <a:lumMod val="40000"/>
                  <a:lumOff val="60000"/>
                </a:schemeClr>
              </a:solidFill>
            </a:endParaRPr>
          </a:p>
        </p:txBody>
      </p:sp>
      <p:pic>
        <p:nvPicPr>
          <p:cNvPr id="5" name="Picture 4">
            <a:extLst>
              <a:ext uri="{FF2B5EF4-FFF2-40B4-BE49-F238E27FC236}">
                <a16:creationId xmlns:a16="http://schemas.microsoft.com/office/drawing/2014/main" id="{2A4C17E4-C1B4-4713-9241-612E55173283}"/>
              </a:ext>
            </a:extLst>
          </p:cNvPr>
          <p:cNvPicPr>
            <a:picLocks noChangeAspect="1"/>
          </p:cNvPicPr>
          <p:nvPr/>
        </p:nvPicPr>
        <p:blipFill>
          <a:blip r:embed="rId3"/>
          <a:stretch>
            <a:fillRect/>
          </a:stretch>
        </p:blipFill>
        <p:spPr>
          <a:xfrm>
            <a:off x="728939" y="3586316"/>
            <a:ext cx="9415315" cy="2742985"/>
          </a:xfrm>
          <a:prstGeom prst="rect">
            <a:avLst/>
          </a:prstGeom>
        </p:spPr>
      </p:pic>
    </p:spTree>
    <p:custDataLst>
      <p:tags r:id="rId1"/>
    </p:custDataLst>
    <p:extLst>
      <p:ext uri="{BB962C8B-B14F-4D97-AF65-F5344CB8AC3E}">
        <p14:creationId xmlns:p14="http://schemas.microsoft.com/office/powerpoint/2010/main" val="37580973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10.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11.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12.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13.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14.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15.xml><?xml version="1.0" encoding="utf-8"?>
<p:tagLst xmlns:a="http://schemas.openxmlformats.org/drawingml/2006/main" xmlns:r="http://schemas.openxmlformats.org/officeDocument/2006/relationships" xmlns:p="http://schemas.openxmlformats.org/presentationml/2006/main">
  <p:tag name="TIMING" val="|23.7|6.5|10.8|3.3|5.3|6.6|1.4|48.2|4.7|17.1|26|7.9|14.3|27.6|29.9|18"/>
</p:tagLst>
</file>

<file path=ppt/tags/tag16.xml><?xml version="1.0" encoding="utf-8"?>
<p:tagLst xmlns:a="http://schemas.openxmlformats.org/drawingml/2006/main" xmlns:r="http://schemas.openxmlformats.org/officeDocument/2006/relationships" xmlns:p="http://schemas.openxmlformats.org/presentationml/2006/main">
  <p:tag name="TIMING" val="|2.7|13.7|20.5|5.1|16.2|43.1|49.5|13.4"/>
</p:tagLst>
</file>

<file path=ppt/tags/tag17.xml><?xml version="1.0" encoding="utf-8"?>
<p:tagLst xmlns:a="http://schemas.openxmlformats.org/drawingml/2006/main" xmlns:r="http://schemas.openxmlformats.org/officeDocument/2006/relationships" xmlns:p="http://schemas.openxmlformats.org/presentationml/2006/main">
  <p:tag name="TIMING" val="|10.8|9.5|30.3|9.9|18.1|13.9|22.1|20.2|3.8"/>
</p:tagLst>
</file>

<file path=ppt/tags/tag18.xml><?xml version="1.0" encoding="utf-8"?>
<p:tagLst xmlns:a="http://schemas.openxmlformats.org/drawingml/2006/main" xmlns:r="http://schemas.openxmlformats.org/officeDocument/2006/relationships" xmlns:p="http://schemas.openxmlformats.org/presentationml/2006/main">
  <p:tag name="TIMING" val="|1.8|11|16.3"/>
</p:tagLst>
</file>

<file path=ppt/tags/tag19.xml><?xml version="1.0" encoding="utf-8"?>
<p:tagLst xmlns:a="http://schemas.openxmlformats.org/drawingml/2006/main" xmlns:r="http://schemas.openxmlformats.org/officeDocument/2006/relationships" xmlns:p="http://schemas.openxmlformats.org/presentationml/2006/main">
  <p:tag name="TIMING" val="|2.9|7.1|10|9.7|14.3|9.6|24.4|29.9|13.8|33.6"/>
</p:tagLst>
</file>

<file path=ppt/tags/tag2.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20.xml><?xml version="1.0" encoding="utf-8"?>
<p:tagLst xmlns:a="http://schemas.openxmlformats.org/drawingml/2006/main" xmlns:r="http://schemas.openxmlformats.org/officeDocument/2006/relationships" xmlns:p="http://schemas.openxmlformats.org/presentationml/2006/main">
  <p:tag name="TIMING" val="|1.8|11|16.3"/>
</p:tagLst>
</file>

<file path=ppt/tags/tag21.xml><?xml version="1.0" encoding="utf-8"?>
<p:tagLst xmlns:a="http://schemas.openxmlformats.org/drawingml/2006/main" xmlns:r="http://schemas.openxmlformats.org/officeDocument/2006/relationships" xmlns:p="http://schemas.openxmlformats.org/presentationml/2006/main">
  <p:tag name="TIMING" val="|16.5|11.7|15.5|12.9|3|7.4|7|3.3|26.3|65.5|0.8|23.5|36.7"/>
</p:tagLst>
</file>

<file path=ppt/tags/tag22.xml><?xml version="1.0" encoding="utf-8"?>
<p:tagLst xmlns:a="http://schemas.openxmlformats.org/drawingml/2006/main" xmlns:r="http://schemas.openxmlformats.org/officeDocument/2006/relationships" xmlns:p="http://schemas.openxmlformats.org/presentationml/2006/main">
  <p:tag name="TIMING" val="|20.9|7.8|17.1|7.4|1.5|11.2|1.1|2.5|25|19.8|42.8|58.3|7.5|36.6"/>
</p:tagLst>
</file>

<file path=ppt/tags/tag23.xml><?xml version="1.0" encoding="utf-8"?>
<p:tagLst xmlns:a="http://schemas.openxmlformats.org/drawingml/2006/main" xmlns:r="http://schemas.openxmlformats.org/officeDocument/2006/relationships" xmlns:p="http://schemas.openxmlformats.org/presentationml/2006/main">
  <p:tag name="TIMING" val="|9.3|36.5|12.7|9.8|11.8|5|0.8|3.8|26.5|1.9"/>
</p:tagLst>
</file>

<file path=ppt/tags/tag24.xml><?xml version="1.0" encoding="utf-8"?>
<p:tagLst xmlns:a="http://schemas.openxmlformats.org/drawingml/2006/main" xmlns:r="http://schemas.openxmlformats.org/officeDocument/2006/relationships" xmlns:p="http://schemas.openxmlformats.org/presentationml/2006/main">
  <p:tag name="TIMING" val="|47.3|9.5|27.1|49.6|51.3|60.6|7.7"/>
</p:tagLst>
</file>

<file path=ppt/tags/tag25.xml><?xml version="1.0" encoding="utf-8"?>
<p:tagLst xmlns:a="http://schemas.openxmlformats.org/drawingml/2006/main" xmlns:r="http://schemas.openxmlformats.org/officeDocument/2006/relationships" xmlns:p="http://schemas.openxmlformats.org/presentationml/2006/main">
  <p:tag name="TIMING" val="|13.5|1.6|5.2|5.9|36.9|30.3|7.5|23.9|15.6|27.9|31.9"/>
</p:tagLst>
</file>

<file path=ppt/tags/tag26.xml><?xml version="1.0" encoding="utf-8"?>
<p:tagLst xmlns:a="http://schemas.openxmlformats.org/drawingml/2006/main" xmlns:r="http://schemas.openxmlformats.org/officeDocument/2006/relationships" xmlns:p="http://schemas.openxmlformats.org/presentationml/2006/main">
  <p:tag name="TIMING" val="|25.4|17.9|8.6|19.8|55.1|59.6"/>
</p:tagLst>
</file>

<file path=ppt/tags/tag27.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3.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4.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5.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6.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7.xml><?xml version="1.0" encoding="utf-8"?>
<p:tagLst xmlns:a="http://schemas.openxmlformats.org/drawingml/2006/main" xmlns:r="http://schemas.openxmlformats.org/officeDocument/2006/relationships" xmlns:p="http://schemas.openxmlformats.org/presentationml/2006/main">
  <p:tag name="TIMING" val="|13.5|14.2|15.7|32.3|36.8|49.8|120.7|69|43.6"/>
</p:tagLst>
</file>

<file path=ppt/tags/tag8.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9.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2241</Words>
  <Application>Microsoft Office PowerPoint</Application>
  <PresentationFormat>Widescreen</PresentationFormat>
  <Paragraphs>315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Abadi Extra Light</vt:lpstr>
      <vt:lpstr>Arial</vt:lpstr>
      <vt:lpstr>Calibri</vt:lpstr>
      <vt:lpstr>Calibri Light</vt:lpstr>
      <vt:lpstr>Cambria Math</vt:lpstr>
      <vt:lpstr>Wingdings</vt:lpstr>
      <vt:lpstr>Office Theme</vt:lpstr>
      <vt:lpstr>Multi-class Classification</vt:lpstr>
      <vt:lpstr>PowerPoint Presentation</vt:lpstr>
      <vt:lpstr>One-Vs-Rest for Multi-Class Classification</vt:lpstr>
      <vt:lpstr>One-Vs-Rest for Multi-Class Classification</vt:lpstr>
      <vt:lpstr>One-Vs-Rest for Multi-Class Classification</vt:lpstr>
      <vt:lpstr>PowerPoint Presentation</vt:lpstr>
      <vt:lpstr>Linear Models</vt:lpstr>
      <vt:lpstr>Decision Boundary</vt:lpstr>
      <vt:lpstr>Decision Boundary</vt:lpstr>
      <vt:lpstr>Decision Boundary</vt:lpstr>
      <vt:lpstr>Linear Classifiers</vt:lpstr>
      <vt:lpstr>The “best” Linear Classifier</vt:lpstr>
      <vt:lpstr>Large Margin Classifiers</vt:lpstr>
      <vt:lpstr>Non-­linear decision boundaries </vt:lpstr>
      <vt:lpstr>Improving LwP when classes are complex-shaped</vt:lpstr>
      <vt:lpstr>Improving LwP when classes are complex-shaped</vt:lpstr>
      <vt:lpstr>LwP as a subroutine in other ML models</vt:lpstr>
      <vt:lpstr>Supervised Learning using        Nearest Neighbors</vt:lpstr>
      <vt:lpstr>Nearest Neighbors</vt:lpstr>
      <vt:lpstr>Nearest Neighbors for Classification</vt:lpstr>
      <vt:lpstr>Nearest Neighbor (or “One” Nearest Neighbor)</vt:lpstr>
      <vt:lpstr>K Nearest Neighbors (KNN)</vt:lpstr>
      <vt:lpstr>ϵ-Ball Nearest Neighbors (ϵ-NN)</vt:lpstr>
      <vt:lpstr>Distance-weighted KNN and ϵ-NN</vt:lpstr>
      <vt:lpstr>KNN/ϵ-NN for Other Supervised Learning Problems</vt:lpstr>
      <vt:lpstr>KNN Prediction Rule: The Mathematical Form</vt:lpstr>
      <vt:lpstr>Nearest Neighbors: Some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Pravendra  Singh</dc:creator>
  <cp:lastModifiedBy>Pravendra Singh</cp:lastModifiedBy>
  <cp:revision>16</cp:revision>
  <dcterms:created xsi:type="dcterms:W3CDTF">2022-01-22T23:47:33Z</dcterms:created>
  <dcterms:modified xsi:type="dcterms:W3CDTF">2024-10-27T04:16:33Z</dcterms:modified>
</cp:coreProperties>
</file>